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57" r:id="rId2"/>
    <p:sldId id="263" r:id="rId3"/>
    <p:sldId id="317" r:id="rId4"/>
    <p:sldId id="320" r:id="rId5"/>
    <p:sldId id="264" r:id="rId6"/>
    <p:sldId id="262" r:id="rId7"/>
    <p:sldId id="335" r:id="rId8"/>
    <p:sldId id="260" r:id="rId9"/>
    <p:sldId id="265" r:id="rId10"/>
    <p:sldId id="259" r:id="rId11"/>
    <p:sldId id="258" r:id="rId12"/>
    <p:sldId id="261" r:id="rId13"/>
    <p:sldId id="293" r:id="rId14"/>
    <p:sldId id="298" r:id="rId15"/>
    <p:sldId id="309" r:id="rId16"/>
    <p:sldId id="308" r:id="rId17"/>
    <p:sldId id="307" r:id="rId18"/>
    <p:sldId id="338" r:id="rId19"/>
    <p:sldId id="329" r:id="rId20"/>
    <p:sldId id="299" r:id="rId21"/>
    <p:sldId id="294" r:id="rId22"/>
    <p:sldId id="290" r:id="rId23"/>
    <p:sldId id="287" r:id="rId24"/>
    <p:sldId id="285" r:id="rId25"/>
    <p:sldId id="316" r:id="rId26"/>
    <p:sldId id="276" r:id="rId27"/>
    <p:sldId id="339" r:id="rId28"/>
    <p:sldId id="289" r:id="rId29"/>
    <p:sldId id="348" r:id="rId30"/>
    <p:sldId id="297" r:id="rId31"/>
    <p:sldId id="331" r:id="rId32"/>
    <p:sldId id="332" r:id="rId33"/>
    <p:sldId id="333" r:id="rId34"/>
    <p:sldId id="334" r:id="rId35"/>
    <p:sldId id="311" r:id="rId36"/>
    <p:sldId id="337" r:id="rId37"/>
    <p:sldId id="341" r:id="rId38"/>
    <p:sldId id="349" r:id="rId39"/>
    <p:sldId id="300" r:id="rId40"/>
    <p:sldId id="351" r:id="rId41"/>
    <p:sldId id="346" r:id="rId42"/>
    <p:sldId id="350" r:id="rId43"/>
    <p:sldId id="347" r:id="rId44"/>
    <p:sldId id="352" r:id="rId45"/>
    <p:sldId id="306" r:id="rId46"/>
    <p:sldId id="342" r:id="rId47"/>
    <p:sldId id="353" r:id="rId48"/>
    <p:sldId id="305" r:id="rId49"/>
    <p:sldId id="330" r:id="rId50"/>
    <p:sldId id="343" r:id="rId51"/>
    <p:sldId id="315" r:id="rId52"/>
    <p:sldId id="344" r:id="rId53"/>
    <p:sldId id="286" r:id="rId54"/>
    <p:sldId id="283" r:id="rId55"/>
    <p:sldId id="345" r:id="rId56"/>
    <p:sldId id="275" r:id="rId57"/>
    <p:sldId id="336" r:id="rId58"/>
    <p:sldId id="288" r:id="rId59"/>
    <p:sldId id="325" r:id="rId60"/>
    <p:sldId id="312" r:id="rId61"/>
    <p:sldId id="340" r:id="rId62"/>
    <p:sldId id="355" r:id="rId63"/>
    <p:sldId id="274" r:id="rId64"/>
    <p:sldId id="318" r:id="rId65"/>
    <p:sldId id="319" r:id="rId66"/>
    <p:sldId id="354" r:id="rId67"/>
    <p:sldId id="327" r:id="rId68"/>
    <p:sldId id="321" r:id="rId69"/>
    <p:sldId id="273" r:id="rId70"/>
    <p:sldId id="313" r:id="rId71"/>
    <p:sldId id="302" r:id="rId72"/>
    <p:sldId id="303" r:id="rId73"/>
    <p:sldId id="279" r:id="rId74"/>
    <p:sldId id="280" r:id="rId75"/>
    <p:sldId id="32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C817F5F0-7922-4077-AB84-13E43F5580EB}">
          <p14:sldIdLst>
            <p14:sldId id="257"/>
          </p14:sldIdLst>
        </p14:section>
        <p14:section name="Project Purpose and Objective" id="{A12BA4AE-5411-43A1-9B07-4DF4523818A2}">
          <p14:sldIdLst>
            <p14:sldId id="263"/>
            <p14:sldId id="317"/>
            <p14:sldId id="320"/>
            <p14:sldId id="264"/>
            <p14:sldId id="262"/>
            <p14:sldId id="335"/>
          </p14:sldIdLst>
        </p14:section>
        <p14:section name="Design Description" id="{1D4BCF55-F3B2-405F-8155-3E9527B18DA9}">
          <p14:sldIdLst>
            <p14:sldId id="260"/>
            <p14:sldId id="265"/>
            <p14:sldId id="259"/>
            <p14:sldId id="258"/>
            <p14:sldId id="261"/>
          </p14:sldIdLst>
        </p14:section>
        <p14:section name="Test Overview" id="{98D5E477-99D0-4CF0-A41B-4734A668D8C8}">
          <p14:sldIdLst>
            <p14:sldId id="293"/>
            <p14:sldId id="298"/>
            <p14:sldId id="309"/>
            <p14:sldId id="308"/>
            <p14:sldId id="307"/>
            <p14:sldId id="338"/>
            <p14:sldId id="329"/>
            <p14:sldId id="299"/>
            <p14:sldId id="294"/>
            <p14:sldId id="290"/>
            <p14:sldId id="287"/>
            <p14:sldId id="285"/>
            <p14:sldId id="316"/>
            <p14:sldId id="276"/>
            <p14:sldId id="339"/>
            <p14:sldId id="289"/>
            <p14:sldId id="348"/>
            <p14:sldId id="297"/>
            <p14:sldId id="331"/>
            <p14:sldId id="332"/>
            <p14:sldId id="333"/>
            <p14:sldId id="334"/>
            <p14:sldId id="311"/>
            <p14:sldId id="337"/>
          </p14:sldIdLst>
        </p14:section>
        <p14:section name="Test Results" id="{3568FD09-4260-4118-B186-F00535F58FF3}">
          <p14:sldIdLst>
            <p14:sldId id="341"/>
            <p14:sldId id="349"/>
            <p14:sldId id="300"/>
            <p14:sldId id="351"/>
            <p14:sldId id="346"/>
            <p14:sldId id="350"/>
            <p14:sldId id="347"/>
            <p14:sldId id="352"/>
            <p14:sldId id="306"/>
            <p14:sldId id="342"/>
            <p14:sldId id="353"/>
            <p14:sldId id="305"/>
            <p14:sldId id="330"/>
            <p14:sldId id="343"/>
            <p14:sldId id="315"/>
            <p14:sldId id="344"/>
            <p14:sldId id="286"/>
            <p14:sldId id="283"/>
            <p14:sldId id="345"/>
            <p14:sldId id="275"/>
            <p14:sldId id="336"/>
            <p14:sldId id="288"/>
            <p14:sldId id="325"/>
            <p14:sldId id="312"/>
            <p14:sldId id="340"/>
            <p14:sldId id="355"/>
          </p14:sldIdLst>
        </p14:section>
        <p14:section name="Systems Engineering" id="{31F8F31B-30BF-4BB4-B7DF-4429B6B0A72D}">
          <p14:sldIdLst>
            <p14:sldId id="274"/>
            <p14:sldId id="318"/>
            <p14:sldId id="319"/>
            <p14:sldId id="354"/>
            <p14:sldId id="327"/>
            <p14:sldId id="321"/>
          </p14:sldIdLst>
        </p14:section>
        <p14:section name="Project Management" id="{6EF4D6FB-E452-4E2A-B24B-D30F65030442}">
          <p14:sldIdLst>
            <p14:sldId id="273"/>
            <p14:sldId id="313"/>
            <p14:sldId id="302"/>
            <p14:sldId id="303"/>
            <p14:sldId id="279"/>
          </p14:sldIdLst>
        </p14:section>
        <p14:section name="Backup Slides" id="{3CAED3BE-4D58-4A6B-BBC2-EB2DEB737E0C}">
          <p14:sldIdLst>
            <p14:sldId id="280"/>
            <p14:sldId id="3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ton Nietfeld" initials="QN" lastIdx="1" clrIdx="0">
    <p:extLst>
      <p:ext uri="{19B8F6BF-5375-455C-9EA6-DF929625EA0E}">
        <p15:presenceInfo xmlns:p15="http://schemas.microsoft.com/office/powerpoint/2012/main" userId="S::quni0131@colorado.edu::86922a70-630f-494b-8d60-39bbab1315d1" providerId="AD"/>
      </p:ext>
    </p:extLst>
  </p:cmAuthor>
  <p:cmAuthor id="2" name="Quinton Nietfeld" initials="QN [2]" lastIdx="3" clrIdx="1">
    <p:extLst>
      <p:ext uri="{19B8F6BF-5375-455C-9EA6-DF929625EA0E}">
        <p15:presenceInfo xmlns:p15="http://schemas.microsoft.com/office/powerpoint/2012/main" userId="Quinton Nietfeld" providerId="None"/>
      </p:ext>
    </p:extLst>
  </p:cmAuthor>
  <p:cmAuthor id="3" name="Zakariya Laouar" initials="ZL" lastIdx="1" clrIdx="2">
    <p:extLst>
      <p:ext uri="{19B8F6BF-5375-455C-9EA6-DF929625EA0E}">
        <p15:presenceInfo xmlns:p15="http://schemas.microsoft.com/office/powerpoint/2012/main" userId="Zakariya Laou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7" autoAdjust="0"/>
    <p:restoredTop sz="94660"/>
  </p:normalViewPr>
  <p:slideViewPr>
    <p:cSldViewPr snapToGrid="0">
      <p:cViewPr varScale="1">
        <p:scale>
          <a:sx n="97" d="100"/>
          <a:sy n="97" d="100"/>
        </p:scale>
        <p:origin x="1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4-16T20:06:28.086" idx="1">
    <p:pos x="10" y="10"/>
    <p:text>idk about the TLE data comparison</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7A0F0-7B3A-430D-A00A-6A8B71930FC8}"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BCAC3-CB72-4404-AE47-012A04487C6A}" type="slidenum">
              <a:rPr lang="en-US" smtClean="0"/>
              <a:t>‹#›</a:t>
            </a:fld>
            <a:endParaRPr lang="en-US"/>
          </a:p>
        </p:txBody>
      </p:sp>
    </p:spTree>
    <p:extLst>
      <p:ext uri="{BB962C8B-B14F-4D97-AF65-F5344CB8AC3E}">
        <p14:creationId xmlns:p14="http://schemas.microsoft.com/office/powerpoint/2010/main" val="412858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BCAC3-CB72-4404-AE47-012A04487C6A}" type="slidenum">
              <a:rPr lang="en-US" smtClean="0"/>
              <a:t>45</a:t>
            </a:fld>
            <a:endParaRPr lang="en-US"/>
          </a:p>
        </p:txBody>
      </p:sp>
    </p:spTree>
    <p:extLst>
      <p:ext uri="{BB962C8B-B14F-4D97-AF65-F5344CB8AC3E}">
        <p14:creationId xmlns:p14="http://schemas.microsoft.com/office/powerpoint/2010/main" val="27278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BCAC3-CB72-4404-AE47-012A04487C6A}" type="slidenum">
              <a:rPr lang="en-US" smtClean="0"/>
              <a:t>69</a:t>
            </a:fld>
            <a:endParaRPr lang="en-US"/>
          </a:p>
        </p:txBody>
      </p:sp>
    </p:spTree>
    <p:extLst>
      <p:ext uri="{BB962C8B-B14F-4D97-AF65-F5344CB8AC3E}">
        <p14:creationId xmlns:p14="http://schemas.microsoft.com/office/powerpoint/2010/main" val="253409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2331.5 hours calculated</a:t>
            </a:r>
          </a:p>
          <a:p>
            <a:r>
              <a:rPr lang="en-US"/>
              <a:t>Round up to 2500 hours for winter break and unaccounted hours</a:t>
            </a:r>
          </a:p>
          <a:p>
            <a:r>
              <a:rPr lang="en-US"/>
              <a:t>$65,000 per 2080 hours = 31.25 per hour</a:t>
            </a:r>
          </a:p>
          <a:p>
            <a:endParaRPr lang="en-US"/>
          </a:p>
          <a:p>
            <a:r>
              <a:rPr lang="en-US"/>
              <a:t>2500 hours * 31.25 $/hour = $78,125.00 as estimated total labor cost</a:t>
            </a:r>
          </a:p>
          <a:p>
            <a:endParaRPr lang="en-US"/>
          </a:p>
          <a:p>
            <a:endParaRPr lang="en-US"/>
          </a:p>
        </p:txBody>
      </p:sp>
      <p:sp>
        <p:nvSpPr>
          <p:cNvPr id="4" name="Slide Number Placeholder 3"/>
          <p:cNvSpPr>
            <a:spLocks noGrp="1"/>
          </p:cNvSpPr>
          <p:nvPr>
            <p:ph type="sldNum" sz="quarter" idx="5"/>
          </p:nvPr>
        </p:nvSpPr>
        <p:spPr/>
        <p:txBody>
          <a:bodyPr/>
          <a:lstStyle/>
          <a:p>
            <a:fld id="{198BCAC3-CB72-4404-AE47-012A04487C6A}" type="slidenum">
              <a:rPr lang="en-US" smtClean="0"/>
              <a:t>73</a:t>
            </a:fld>
            <a:endParaRPr lang="en-US"/>
          </a:p>
        </p:txBody>
      </p:sp>
    </p:spTree>
    <p:extLst>
      <p:ext uri="{BB962C8B-B14F-4D97-AF65-F5344CB8AC3E}">
        <p14:creationId xmlns:p14="http://schemas.microsoft.com/office/powerpoint/2010/main" val="36105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FA9C98-A172-4187-894A-299C02052128}"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D087DB-E599-4C6E-A324-8B1179BDD9EA}"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1B27C-355A-4B30-AEE9-4D6592582644}"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5449963-7CBA-4804-BBE9-ABE6339A142A}" type="datetime1">
              <a:rPr lang="en-US" smtClean="0"/>
              <a:t>4/20/2020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PROS8</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1FE46F-C607-465C-9320-1774C7F5046D}" type="datetime1">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6D3C00D-AB3D-4F29-96EA-737D55FB54BB}"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550A13F-5346-4494-A30E-AC0C91BB3FF6}" type="datetime1">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C0D4CBA-A509-4DD9-9B8D-0E52A4E31A6E}" type="datetime1">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AAC6D12-9330-4CF0-A4B4-FBB2FBB95F6D}" type="datetime1">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E9300C-D2D9-48E1-8C4B-CDCC17A5F925}"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349A4E-7D9D-4404-A646-A1D64D626164}" type="datetime1">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255"/>
            <a:ext cx="10515600" cy="11844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42768"/>
            <a:ext cx="10515600" cy="4834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 y="6400456"/>
            <a:ext cx="12191999" cy="457200"/>
          </a:xfrm>
          <a:prstGeom prst="rect">
            <a:avLst/>
          </a:prstGeom>
          <a:solidFill>
            <a:schemeClr val="accent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799" y="6575947"/>
            <a:ext cx="2743200" cy="281709"/>
          </a:xfrm>
          <a:prstGeom prst="rect">
            <a:avLst/>
          </a:prstGeom>
        </p:spPr>
        <p:txBody>
          <a:bodyPr vert="horz" lIns="91440" tIns="45720" rIns="91440" bIns="45720" rtlCol="0" anchor="ctr"/>
          <a:lstStyle>
            <a:lvl1pPr algn="r">
              <a:defRPr sz="1200">
                <a:solidFill>
                  <a:schemeClr val="bg1"/>
                </a:solidFill>
              </a:defRPr>
            </a:lvl1pPr>
          </a:lstStyle>
          <a:p>
            <a:fld id="{330EA680-D336-4FF7-8B7A-9848BB0A1C32}"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83374" y="4690"/>
            <a:ext cx="608626" cy="586437"/>
          </a:xfrm>
          <a:prstGeom prst="rect">
            <a:avLst/>
          </a:prstGeom>
        </p:spPr>
      </p:pic>
      <p:pic>
        <p:nvPicPr>
          <p:cNvPr id="8" name="Picture 7"/>
          <p:cNvPicPr>
            <a:picLocks noChangeAspect="1"/>
          </p:cNvPicPr>
          <p:nvPr userDrawn="1"/>
        </p:nvPicPr>
        <p:blipFill>
          <a:blip r:embed="rId14"/>
          <a:stretch>
            <a:fillRect/>
          </a:stretch>
        </p:blipFill>
        <p:spPr>
          <a:xfrm>
            <a:off x="1" y="4690"/>
            <a:ext cx="498764" cy="586781"/>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pace-track.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8.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37541"/>
            <a:ext cx="9144000" cy="949643"/>
          </a:xfrm>
        </p:spPr>
        <p:txBody>
          <a:bodyPr>
            <a:noAutofit/>
          </a:bodyPr>
          <a:lstStyle/>
          <a:p>
            <a:r>
              <a:rPr lang="en-US" sz="8000" b="1">
                <a:latin typeface="3ds" panose="02000503020000020004" pitchFamily="2" charset="0"/>
              </a:rPr>
              <a:t>PROS8</a:t>
            </a:r>
          </a:p>
        </p:txBody>
      </p:sp>
      <p:sp>
        <p:nvSpPr>
          <p:cNvPr id="3" name="Subtitle 2"/>
          <p:cNvSpPr>
            <a:spLocks noGrp="1"/>
          </p:cNvSpPr>
          <p:nvPr>
            <p:ph type="subTitle" idx="1"/>
          </p:nvPr>
        </p:nvSpPr>
        <p:spPr>
          <a:xfrm>
            <a:off x="1524000" y="5595725"/>
            <a:ext cx="9144000" cy="949643"/>
          </a:xfrm>
        </p:spPr>
        <p:txBody>
          <a:bodyPr/>
          <a:lstStyle/>
          <a:p>
            <a:r>
              <a:rPr lang="en-US">
                <a:cs typeface="Calibri"/>
              </a:rPr>
              <a:t>Quinton Nietfeld, Kieran </a:t>
            </a:r>
            <a:r>
              <a:rPr lang="en-US" err="1">
                <a:cs typeface="Calibri"/>
              </a:rPr>
              <a:t>O’Day</a:t>
            </a:r>
            <a:r>
              <a:rPr lang="en-US">
                <a:cs typeface="Calibri"/>
              </a:rPr>
              <a:t>, Colton Ord, Ryan Cameron, Yang Lee, </a:t>
            </a:r>
            <a:r>
              <a:rPr lang="en-US" err="1">
                <a:cs typeface="Calibri"/>
              </a:rPr>
              <a:t>Zaki</a:t>
            </a:r>
            <a:r>
              <a:rPr lang="en-US">
                <a:cs typeface="Calibri"/>
              </a:rPr>
              <a:t> </a:t>
            </a:r>
            <a:r>
              <a:rPr lang="en-US" err="1">
                <a:cs typeface="Calibri"/>
              </a:rPr>
              <a:t>Laouar</a:t>
            </a:r>
            <a:r>
              <a:rPr lang="en-US">
                <a:cs typeface="Calibri"/>
              </a:rPr>
              <a:t>, Zachary Arbogast, </a:t>
            </a:r>
            <a:r>
              <a:rPr lang="en-US" err="1">
                <a:cs typeface="Calibri"/>
              </a:rPr>
              <a:t>Mamdooh</a:t>
            </a:r>
            <a:r>
              <a:rPr lang="en-US">
                <a:cs typeface="Calibri"/>
              </a:rPr>
              <a:t> </a:t>
            </a:r>
            <a:r>
              <a:rPr lang="en-US" err="1">
                <a:cs typeface="Calibri"/>
              </a:rPr>
              <a:t>Alkalbani</a:t>
            </a:r>
            <a:endParaRPr lang="en-US">
              <a:cs typeface="Calibri"/>
            </a:endParaRPr>
          </a:p>
          <a:p>
            <a:endParaRPr lang="en-US"/>
          </a:p>
        </p:txBody>
      </p:sp>
      <p:sp>
        <p:nvSpPr>
          <p:cNvPr id="12" name="Footer Placeholder 11"/>
          <p:cNvSpPr>
            <a:spLocks noGrp="1"/>
          </p:cNvSpPr>
          <p:nvPr>
            <p:ph type="ftr" sz="quarter" idx="11"/>
          </p:nvPr>
        </p:nvSpPr>
        <p:spPr/>
        <p:txBody>
          <a:bodyPr/>
          <a:lstStyle/>
          <a:p>
            <a:r>
              <a:rPr lang="en-US"/>
              <a:t>  </a:t>
            </a:r>
          </a:p>
        </p:txBody>
      </p:sp>
      <p:sp>
        <p:nvSpPr>
          <p:cNvPr id="11" name="Slide Number Placeholder 10">
            <a:extLst>
              <a:ext uri="{FF2B5EF4-FFF2-40B4-BE49-F238E27FC236}">
                <a16:creationId xmlns:a16="http://schemas.microsoft.com/office/drawing/2014/main" id="{D9400439-7C68-4930-B67F-2BC1C41BEADB}"/>
              </a:ext>
            </a:extLst>
          </p:cNvPr>
          <p:cNvSpPr>
            <a:spLocks noGrp="1"/>
          </p:cNvSpPr>
          <p:nvPr>
            <p:ph type="sldNum" sz="quarter" idx="12"/>
          </p:nvPr>
        </p:nvSpPr>
        <p:spPr/>
        <p:txBody>
          <a:bodyPr/>
          <a:lstStyle/>
          <a:p>
            <a:fld id="{330EA680-D336-4FF7-8B7A-9848BB0A1C32}" type="slidenum">
              <a:rPr lang="en-US" smtClean="0"/>
              <a:t>1</a:t>
            </a:fld>
            <a:endParaRPr lang="en-US"/>
          </a:p>
        </p:txBody>
      </p:sp>
      <p:pic>
        <p:nvPicPr>
          <p:cNvPr id="4" name="Picture 3" descr="A close up of a logo&#10;&#10;Description automatically generated">
            <a:extLst>
              <a:ext uri="{FF2B5EF4-FFF2-40B4-BE49-F238E27FC236}">
                <a16:creationId xmlns:a16="http://schemas.microsoft.com/office/drawing/2014/main" id="{E10CAB6E-AF30-436A-A35B-EEC957899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504" y="1247086"/>
            <a:ext cx="2408991" cy="2849132"/>
          </a:xfrm>
          <a:prstGeom prst="rect">
            <a:avLst/>
          </a:prstGeom>
        </p:spPr>
      </p:pic>
      <p:sp>
        <p:nvSpPr>
          <p:cNvPr id="5" name="TextBox 4">
            <a:extLst>
              <a:ext uri="{FF2B5EF4-FFF2-40B4-BE49-F238E27FC236}">
                <a16:creationId xmlns:a16="http://schemas.microsoft.com/office/drawing/2014/main" id="{BA9EA6D4-7852-41A8-A09E-274B78316EF3}"/>
              </a:ext>
            </a:extLst>
          </p:cNvPr>
          <p:cNvSpPr txBox="1"/>
          <p:nvPr/>
        </p:nvSpPr>
        <p:spPr>
          <a:xfrm>
            <a:off x="1608298" y="281546"/>
            <a:ext cx="8975404" cy="769441"/>
          </a:xfrm>
          <a:prstGeom prst="rect">
            <a:avLst/>
          </a:prstGeom>
          <a:noFill/>
        </p:spPr>
        <p:txBody>
          <a:bodyPr wrap="square" rtlCol="0" anchor="t">
            <a:spAutoFit/>
          </a:bodyPr>
          <a:lstStyle/>
          <a:p>
            <a:pPr algn="ctr"/>
            <a:r>
              <a:rPr lang="en-US" sz="4400"/>
              <a:t>Final Oral Review</a:t>
            </a:r>
          </a:p>
        </p:txBody>
      </p:sp>
      <p:pic>
        <p:nvPicPr>
          <p:cNvPr id="6" name="Picture 5" descr="A picture containing object&#10;&#10;Description automatically generated">
            <a:extLst>
              <a:ext uri="{FF2B5EF4-FFF2-40B4-BE49-F238E27FC236}">
                <a16:creationId xmlns:a16="http://schemas.microsoft.com/office/drawing/2014/main" id="{9F809800-9466-4155-B2D3-7ABC4F119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40" y="1886573"/>
            <a:ext cx="3052472" cy="785079"/>
          </a:xfrm>
          <a:prstGeom prst="rect">
            <a:avLst/>
          </a:prstGeom>
        </p:spPr>
      </p:pic>
      <p:pic>
        <p:nvPicPr>
          <p:cNvPr id="7" name="Picture 6" descr="A close up of a logo&#10;&#10;Description automatically generated">
            <a:extLst>
              <a:ext uri="{FF2B5EF4-FFF2-40B4-BE49-F238E27FC236}">
                <a16:creationId xmlns:a16="http://schemas.microsoft.com/office/drawing/2014/main" id="{B734FEB3-9B5B-4885-9D97-979ADE8B2D34}"/>
              </a:ext>
            </a:extLst>
          </p:cNvPr>
          <p:cNvPicPr>
            <a:picLocks noChangeAspect="1"/>
          </p:cNvPicPr>
          <p:nvPr/>
        </p:nvPicPr>
        <p:blipFill rotWithShape="1">
          <a:blip r:embed="rId4">
            <a:extLst>
              <a:ext uri="{28A0092B-C50C-407E-A947-70E740481C1C}">
                <a14:useLocalDpi xmlns:a14="http://schemas.microsoft.com/office/drawing/2010/main" val="0"/>
              </a:ext>
            </a:extLst>
          </a:blip>
          <a:srcRect t="23058" r="2307" b="29015"/>
          <a:stretch/>
        </p:blipFill>
        <p:spPr>
          <a:xfrm>
            <a:off x="8587047" y="1963013"/>
            <a:ext cx="3174834" cy="819656"/>
          </a:xfrm>
          <a:prstGeom prst="rect">
            <a:avLst/>
          </a:prstGeom>
        </p:spPr>
      </p:pic>
      <p:sp>
        <p:nvSpPr>
          <p:cNvPr id="8" name="TextBox 7">
            <a:extLst>
              <a:ext uri="{FF2B5EF4-FFF2-40B4-BE49-F238E27FC236}">
                <a16:creationId xmlns:a16="http://schemas.microsoft.com/office/drawing/2014/main" id="{852F3994-50D4-41D4-8FE6-117A232521CE}"/>
              </a:ext>
            </a:extLst>
          </p:cNvPr>
          <p:cNvSpPr txBox="1"/>
          <p:nvPr/>
        </p:nvSpPr>
        <p:spPr>
          <a:xfrm>
            <a:off x="8587047" y="2857376"/>
            <a:ext cx="3174834" cy="646331"/>
          </a:xfrm>
          <a:prstGeom prst="rect">
            <a:avLst/>
          </a:prstGeom>
          <a:noFill/>
        </p:spPr>
        <p:txBody>
          <a:bodyPr wrap="square" rtlCol="0">
            <a:spAutoFit/>
          </a:bodyPr>
          <a:lstStyle/>
          <a:p>
            <a:pPr algn="ctr"/>
            <a:r>
              <a:rPr lang="en-US"/>
              <a:t>Team Advisor:</a:t>
            </a:r>
          </a:p>
          <a:p>
            <a:pPr algn="ctr"/>
            <a:r>
              <a:rPr lang="en-US" b="1"/>
              <a:t>Zoltan </a:t>
            </a:r>
            <a:r>
              <a:rPr lang="en-US" b="1" err="1"/>
              <a:t>Sternovsky</a:t>
            </a:r>
            <a:endParaRPr lang="en-US" b="1"/>
          </a:p>
        </p:txBody>
      </p:sp>
      <p:sp>
        <p:nvSpPr>
          <p:cNvPr id="9" name="TextBox 8">
            <a:extLst>
              <a:ext uri="{FF2B5EF4-FFF2-40B4-BE49-F238E27FC236}">
                <a16:creationId xmlns:a16="http://schemas.microsoft.com/office/drawing/2014/main" id="{D63013ED-4C8F-4C0C-AB80-B1DB51B5A39B}"/>
              </a:ext>
            </a:extLst>
          </p:cNvPr>
          <p:cNvSpPr txBox="1"/>
          <p:nvPr/>
        </p:nvSpPr>
        <p:spPr>
          <a:xfrm>
            <a:off x="294440" y="2857376"/>
            <a:ext cx="3052472" cy="646331"/>
          </a:xfrm>
          <a:prstGeom prst="rect">
            <a:avLst/>
          </a:prstGeom>
          <a:noFill/>
        </p:spPr>
        <p:txBody>
          <a:bodyPr wrap="square" rtlCol="0">
            <a:spAutoFit/>
          </a:bodyPr>
          <a:lstStyle/>
          <a:p>
            <a:pPr algn="ctr"/>
            <a:r>
              <a:rPr lang="en-US"/>
              <a:t>Point of Contact:</a:t>
            </a:r>
          </a:p>
          <a:p>
            <a:pPr algn="ctr"/>
            <a:r>
              <a:rPr lang="en-US" b="1"/>
              <a:t>Sam </a:t>
            </a:r>
            <a:r>
              <a:rPr lang="en-US" b="1" err="1"/>
              <a:t>Gagnard</a:t>
            </a:r>
            <a:endParaRPr lang="en-US" b="1"/>
          </a:p>
        </p:txBody>
      </p:sp>
      <p:sp>
        <p:nvSpPr>
          <p:cNvPr id="10" name="TextBox 9">
            <a:extLst>
              <a:ext uri="{FF2B5EF4-FFF2-40B4-BE49-F238E27FC236}">
                <a16:creationId xmlns:a16="http://schemas.microsoft.com/office/drawing/2014/main" id="{740A55AA-5C09-4264-A2F0-B473DC3D2682}"/>
              </a:ext>
            </a:extLst>
          </p:cNvPr>
          <p:cNvSpPr txBox="1"/>
          <p:nvPr/>
        </p:nvSpPr>
        <p:spPr>
          <a:xfrm>
            <a:off x="2992582" y="4911182"/>
            <a:ext cx="6122079" cy="461665"/>
          </a:xfrm>
          <a:prstGeom prst="rect">
            <a:avLst/>
          </a:prstGeom>
          <a:noFill/>
        </p:spPr>
        <p:txBody>
          <a:bodyPr wrap="square" rtlCol="0">
            <a:spAutoFit/>
          </a:bodyPr>
          <a:lstStyle/>
          <a:p>
            <a:pPr algn="ctr"/>
            <a:r>
              <a:rPr lang="en-US" sz="2400" b="1"/>
              <a:t>P</a:t>
            </a:r>
            <a:r>
              <a:rPr lang="en-US" sz="2400"/>
              <a:t>assive </a:t>
            </a:r>
            <a:r>
              <a:rPr lang="en-US" sz="2400" b="1"/>
              <a:t>R</a:t>
            </a:r>
            <a:r>
              <a:rPr lang="en-US" sz="2400"/>
              <a:t>adio Frequency </a:t>
            </a:r>
            <a:r>
              <a:rPr lang="en-US" sz="2400" b="1"/>
              <a:t>O</a:t>
            </a:r>
            <a:r>
              <a:rPr lang="en-US" sz="2400"/>
              <a:t>bservation </a:t>
            </a:r>
            <a:r>
              <a:rPr lang="en-US" sz="2400" b="1"/>
              <a:t>S</a:t>
            </a:r>
            <a:r>
              <a:rPr lang="en-US" sz="2400"/>
              <a:t>ystem 8</a:t>
            </a:r>
          </a:p>
        </p:txBody>
      </p:sp>
    </p:spTree>
    <p:extLst>
      <p:ext uri="{BB962C8B-B14F-4D97-AF65-F5344CB8AC3E}">
        <p14:creationId xmlns:p14="http://schemas.microsoft.com/office/powerpoint/2010/main" val="233589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7913-E621-4457-B5DA-ACD5D3E56EC7}"/>
              </a:ext>
            </a:extLst>
          </p:cNvPr>
          <p:cNvSpPr>
            <a:spLocks noGrp="1"/>
          </p:cNvSpPr>
          <p:nvPr>
            <p:ph type="title"/>
          </p:nvPr>
        </p:nvSpPr>
        <p:spPr/>
        <p:txBody>
          <a:bodyPr/>
          <a:lstStyle/>
          <a:p>
            <a:r>
              <a:rPr lang="en-US"/>
              <a:t>Ground Station Design</a:t>
            </a:r>
          </a:p>
        </p:txBody>
      </p:sp>
      <p:sp>
        <p:nvSpPr>
          <p:cNvPr id="4" name="Footer Placeholder 3">
            <a:extLst>
              <a:ext uri="{FF2B5EF4-FFF2-40B4-BE49-F238E27FC236}">
                <a16:creationId xmlns:a16="http://schemas.microsoft.com/office/drawing/2014/main" id="{4B94A87F-7212-4A31-89D9-9E23E12AB6B4}"/>
              </a:ext>
            </a:extLst>
          </p:cNvPr>
          <p:cNvSpPr>
            <a:spLocks noGrp="1"/>
          </p:cNvSpPr>
          <p:nvPr>
            <p:ph type="ftr" sz="quarter" idx="11"/>
          </p:nvPr>
        </p:nvSpPr>
        <p:spPr/>
        <p:txBody>
          <a:bodyPr/>
          <a:lstStyle/>
          <a:p>
            <a:r>
              <a:rPr lang="en-US"/>
              <a:t>Design Description</a:t>
            </a:r>
          </a:p>
        </p:txBody>
      </p:sp>
      <p:sp>
        <p:nvSpPr>
          <p:cNvPr id="5" name="Slide Number Placeholder 4">
            <a:extLst>
              <a:ext uri="{FF2B5EF4-FFF2-40B4-BE49-F238E27FC236}">
                <a16:creationId xmlns:a16="http://schemas.microsoft.com/office/drawing/2014/main" id="{C3E6D6F5-8BF6-482B-8673-71284F50A774}"/>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7" name="TextBox 6">
            <a:extLst>
              <a:ext uri="{FF2B5EF4-FFF2-40B4-BE49-F238E27FC236}">
                <a16:creationId xmlns:a16="http://schemas.microsoft.com/office/drawing/2014/main" id="{300A5F17-C45A-464F-8ACA-E0460A3A3959}"/>
              </a:ext>
            </a:extLst>
          </p:cNvPr>
          <p:cNvSpPr txBox="1"/>
          <p:nvPr/>
        </p:nvSpPr>
        <p:spPr>
          <a:xfrm>
            <a:off x="534919" y="1167978"/>
            <a:ext cx="5135236" cy="5170646"/>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b="1"/>
              <a:t>Signal Reception – CPE1</a:t>
            </a:r>
          </a:p>
          <a:p>
            <a:pPr marL="742950" lvl="1" indent="-285750" fontAlgn="base">
              <a:buFont typeface="Arial" panose="020B0604020202020204" pitchFamily="34" charset="0"/>
              <a:buChar char="•"/>
            </a:pPr>
            <a:r>
              <a:rPr lang="en-US" sz="2400"/>
              <a:t>Antenna Feed (L1 Band pickup)</a:t>
            </a:r>
          </a:p>
          <a:p>
            <a:pPr marL="742950" lvl="1" indent="-285750" fontAlgn="base">
              <a:buFont typeface="Arial" panose="020B0604020202020204" pitchFamily="34" charset="0"/>
              <a:buChar char="•"/>
            </a:pPr>
            <a:r>
              <a:rPr lang="en-US" sz="2400"/>
              <a:t>Antenna Dish</a:t>
            </a:r>
          </a:p>
          <a:p>
            <a:pPr marL="742950" lvl="1" indent="-285750" fontAlgn="base">
              <a:buFont typeface="Arial" panose="020B0604020202020204" pitchFamily="34" charset="0"/>
              <a:buChar char="•"/>
            </a:pPr>
            <a:r>
              <a:rPr lang="en-US" sz="2400"/>
              <a:t>Lowpass Filter</a:t>
            </a:r>
          </a:p>
          <a:p>
            <a:pPr marL="742950" lvl="1" indent="-285750" fontAlgn="base">
              <a:buFont typeface="Arial" panose="020B0604020202020204" pitchFamily="34" charset="0"/>
              <a:buChar char="•"/>
            </a:pPr>
            <a:r>
              <a:rPr lang="en-US" sz="2400"/>
              <a:t>Low Noise Amplifier</a:t>
            </a:r>
          </a:p>
          <a:p>
            <a:pPr lvl="1" fontAlgn="base"/>
            <a:endParaRPr lang="en-US" sz="2400"/>
          </a:p>
          <a:p>
            <a:pPr marL="285750" indent="-285750" fontAlgn="base">
              <a:buFont typeface="Arial" panose="020B0604020202020204" pitchFamily="34" charset="0"/>
              <a:buChar char="•"/>
            </a:pPr>
            <a:r>
              <a:rPr lang="en-US" sz="2400" b="1"/>
              <a:t>Pointing Controls – CPE2</a:t>
            </a:r>
            <a:r>
              <a:rPr lang="en-US" sz="2400"/>
              <a:t>​</a:t>
            </a:r>
          </a:p>
          <a:p>
            <a:pPr marL="742950" lvl="1" indent="-285750" fontAlgn="base">
              <a:buFont typeface="Arial" panose="020B0604020202020204" pitchFamily="34" charset="0"/>
              <a:buChar char="•"/>
            </a:pPr>
            <a:r>
              <a:rPr lang="en-US" sz="2400"/>
              <a:t>Rotor (azimuth &amp; elevation)</a:t>
            </a:r>
          </a:p>
          <a:p>
            <a:pPr marL="742950" lvl="1" indent="-285750" fontAlgn="base">
              <a:buFont typeface="Arial" panose="020B0604020202020204" pitchFamily="34" charset="0"/>
              <a:buChar char="•"/>
            </a:pPr>
            <a:r>
              <a:rPr lang="en-US" sz="2400"/>
              <a:t>Controller</a:t>
            </a:r>
          </a:p>
          <a:p>
            <a:pPr lvl="1" fontAlgn="base"/>
            <a:endParaRPr lang="en-US" sz="2400"/>
          </a:p>
          <a:p>
            <a:pPr marL="285750" indent="-285750" fontAlgn="base">
              <a:buFont typeface="Arial" panose="020B0604020202020204" pitchFamily="34" charset="0"/>
              <a:buChar char="•"/>
            </a:pPr>
            <a:r>
              <a:rPr lang="en-US" sz="2400" b="1"/>
              <a:t>Signal Processing – CPE3</a:t>
            </a:r>
          </a:p>
          <a:p>
            <a:pPr marL="742950" lvl="1" indent="-285750" fontAlgn="base">
              <a:buFont typeface="Arial" panose="020B0604020202020204" pitchFamily="34" charset="0"/>
              <a:buChar char="•"/>
            </a:pPr>
            <a:r>
              <a:rPr lang="en-US" sz="2400"/>
              <a:t>Software Defined Radio</a:t>
            </a:r>
          </a:p>
          <a:p>
            <a:pPr marL="742950" lvl="1" indent="-285750" fontAlgn="base">
              <a:buFont typeface="Arial" panose="020B0604020202020204" pitchFamily="34" charset="0"/>
              <a:buChar char="•"/>
            </a:pPr>
            <a:r>
              <a:rPr lang="en-US" sz="2400"/>
              <a:t>GPS Disciplined Clock </a:t>
            </a:r>
          </a:p>
          <a:p>
            <a:pPr marL="285750" indent="-285750">
              <a:buFont typeface="Arial" panose="020B0604020202020204" pitchFamily="34" charset="0"/>
              <a:buChar char="•"/>
            </a:pPr>
            <a:endParaRPr lang="en-US"/>
          </a:p>
        </p:txBody>
      </p:sp>
      <p:pic>
        <p:nvPicPr>
          <p:cNvPr id="3" name="Full_Assem_Animation">
            <a:hlinkClick r:id="" action="ppaction://media"/>
            <a:extLst>
              <a:ext uri="{FF2B5EF4-FFF2-40B4-BE49-F238E27FC236}">
                <a16:creationId xmlns:a16="http://schemas.microsoft.com/office/drawing/2014/main" id="{3759C002-A32B-4EE7-AF7F-0E5D5C5DF50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4384" r="27021"/>
          <a:stretch/>
        </p:blipFill>
        <p:spPr>
          <a:xfrm>
            <a:off x="5902035" y="1378216"/>
            <a:ext cx="5755045" cy="4161730"/>
          </a:xfrm>
          <a:prstGeom prst="rect">
            <a:avLst/>
          </a:prstGeom>
          <a:ln>
            <a:noFill/>
          </a:ln>
          <a:effectLst>
            <a:softEdge rad="112500"/>
          </a:effectLst>
        </p:spPr>
      </p:pic>
    </p:spTree>
    <p:extLst>
      <p:ext uri="{BB962C8B-B14F-4D97-AF65-F5344CB8AC3E}">
        <p14:creationId xmlns:p14="http://schemas.microsoft.com/office/powerpoint/2010/main" val="40496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A015-2416-4BB4-8245-5492EB537163}"/>
              </a:ext>
            </a:extLst>
          </p:cNvPr>
          <p:cNvSpPr>
            <a:spLocks noGrp="1"/>
          </p:cNvSpPr>
          <p:nvPr>
            <p:ph type="title"/>
          </p:nvPr>
        </p:nvSpPr>
        <p:spPr/>
        <p:txBody>
          <a:bodyPr/>
          <a:lstStyle/>
          <a:p>
            <a:r>
              <a:rPr lang="en-US"/>
              <a:t>Software Design</a:t>
            </a:r>
          </a:p>
        </p:txBody>
      </p:sp>
      <p:sp>
        <p:nvSpPr>
          <p:cNvPr id="3" name="Content Placeholder 2">
            <a:extLst>
              <a:ext uri="{FF2B5EF4-FFF2-40B4-BE49-F238E27FC236}">
                <a16:creationId xmlns:a16="http://schemas.microsoft.com/office/drawing/2014/main" id="{1D084B4B-A547-489F-9CE9-65DF0559D6FB}"/>
              </a:ext>
            </a:extLst>
          </p:cNvPr>
          <p:cNvSpPr>
            <a:spLocks noGrp="1"/>
          </p:cNvSpPr>
          <p:nvPr>
            <p:ph idx="1"/>
          </p:nvPr>
        </p:nvSpPr>
        <p:spPr>
          <a:xfrm>
            <a:off x="540521" y="1523077"/>
            <a:ext cx="4601363" cy="3897421"/>
          </a:xfrm>
        </p:spPr>
        <p:txBody>
          <a:bodyPr vert="horz" lIns="91440" tIns="45720" rIns="91440" bIns="45720" rtlCol="0" anchor="t">
            <a:normAutofit/>
          </a:bodyPr>
          <a:lstStyle/>
          <a:p>
            <a:pPr fontAlgn="base"/>
            <a:r>
              <a:rPr lang="en-US"/>
              <a:t>Four main areas​</a:t>
            </a:r>
          </a:p>
          <a:p>
            <a:pPr lvl="1" fontAlgn="base"/>
            <a:r>
              <a:rPr lang="en-US"/>
              <a:t>Scoring Software – CPE4​</a:t>
            </a:r>
            <a:endParaRPr lang="en-US">
              <a:cs typeface="Calibri"/>
            </a:endParaRPr>
          </a:p>
          <a:p>
            <a:pPr lvl="1" fontAlgn="base"/>
            <a:r>
              <a:rPr lang="en-US"/>
              <a:t>Scheduling Software – CPE5​</a:t>
            </a:r>
            <a:endParaRPr lang="en-US">
              <a:cs typeface="Calibri"/>
            </a:endParaRPr>
          </a:p>
          <a:p>
            <a:pPr lvl="1" fontAlgn="base"/>
            <a:r>
              <a:rPr lang="en-US"/>
              <a:t>Graphical User Interface​</a:t>
            </a:r>
            <a:endParaRPr lang="en-US">
              <a:cs typeface="Calibri"/>
            </a:endParaRPr>
          </a:p>
          <a:p>
            <a:pPr lvl="1" fontAlgn="base"/>
            <a:r>
              <a:rPr lang="en-US"/>
              <a:t>Orbit Determination​</a:t>
            </a:r>
            <a:endParaRPr lang="en-US">
              <a:cs typeface="Calibri"/>
            </a:endParaRPr>
          </a:p>
          <a:p>
            <a:pPr marL="0" indent="0" fontAlgn="base">
              <a:buNone/>
            </a:pPr>
            <a:endParaRPr lang="en-US">
              <a:cs typeface="Calibri"/>
            </a:endParaRPr>
          </a:p>
          <a:p>
            <a:pPr fontAlgn="base"/>
            <a:r>
              <a:rPr lang="en-US"/>
              <a:t>All will integrate to make a final software package​</a:t>
            </a:r>
            <a:endParaRPr lang="en-US">
              <a:cs typeface="Calibri"/>
            </a:endParaRPr>
          </a:p>
          <a:p>
            <a:endParaRPr lang="en-US"/>
          </a:p>
        </p:txBody>
      </p:sp>
      <p:sp>
        <p:nvSpPr>
          <p:cNvPr id="4" name="Footer Placeholder 3">
            <a:extLst>
              <a:ext uri="{FF2B5EF4-FFF2-40B4-BE49-F238E27FC236}">
                <a16:creationId xmlns:a16="http://schemas.microsoft.com/office/drawing/2014/main" id="{132D648A-A23A-4195-A3A3-881B94B1668A}"/>
              </a:ext>
            </a:extLst>
          </p:cNvPr>
          <p:cNvSpPr>
            <a:spLocks noGrp="1"/>
          </p:cNvSpPr>
          <p:nvPr>
            <p:ph type="ftr" sz="quarter" idx="11"/>
          </p:nvPr>
        </p:nvSpPr>
        <p:spPr/>
        <p:txBody>
          <a:bodyPr/>
          <a:lstStyle/>
          <a:p>
            <a:r>
              <a:rPr lang="en-US"/>
              <a:t>Design Description</a:t>
            </a:r>
          </a:p>
        </p:txBody>
      </p:sp>
      <p:sp>
        <p:nvSpPr>
          <p:cNvPr id="5" name="Slide Number Placeholder 4">
            <a:extLst>
              <a:ext uri="{FF2B5EF4-FFF2-40B4-BE49-F238E27FC236}">
                <a16:creationId xmlns:a16="http://schemas.microsoft.com/office/drawing/2014/main" id="{F8043C31-66BD-4BB4-85D5-26D6AC94DF10}"/>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6" name="TextBox 5">
            <a:extLst>
              <a:ext uri="{FF2B5EF4-FFF2-40B4-BE49-F238E27FC236}">
                <a16:creationId xmlns:a16="http://schemas.microsoft.com/office/drawing/2014/main" id="{8AB9308A-7C45-4D04-851C-05E9E3907555}"/>
              </a:ext>
            </a:extLst>
          </p:cNvPr>
          <p:cNvSpPr txBox="1"/>
          <p:nvPr/>
        </p:nvSpPr>
        <p:spPr>
          <a:xfrm>
            <a:off x="5570943" y="1028520"/>
            <a:ext cx="6025977" cy="4031873"/>
          </a:xfrm>
          <a:prstGeom prst="rect">
            <a:avLst/>
          </a:prstGeom>
          <a:noFill/>
        </p:spPr>
        <p:txBody>
          <a:bodyPr wrap="square" rtlCol="0" anchor="t">
            <a:spAutoFit/>
          </a:bodyPr>
          <a:lstStyle/>
          <a:p>
            <a:r>
              <a:rPr lang="en-US" sz="2000" b="1" dirty="0"/>
              <a:t>Scoring Software Design</a:t>
            </a:r>
          </a:p>
          <a:p>
            <a:pPr marL="742950" lvl="1" indent="-285750">
              <a:buFont typeface="Arial" panose="020B0604020202020204" pitchFamily="34" charset="0"/>
              <a:buChar char="•"/>
            </a:pPr>
            <a:r>
              <a:rPr lang="en-US" dirty="0"/>
              <a:t>Scores satellite passive RF observations based from inputs to determine high chance of success observations for scheduling. </a:t>
            </a:r>
            <a:endParaRPr lang="en-US" dirty="0">
              <a:cs typeface="Calibri"/>
            </a:endParaRPr>
          </a:p>
          <a:p>
            <a:pPr marL="742950" lvl="1" indent="-285750">
              <a:buFont typeface="Arial" panose="020B0604020202020204" pitchFamily="34" charset="0"/>
              <a:buChar char="•"/>
            </a:pPr>
            <a:r>
              <a:rPr lang="en-US" dirty="0"/>
              <a:t>Inputs: satellite's TLE data and ground station location</a:t>
            </a:r>
            <a:endParaRPr lang="en-US" dirty="0">
              <a:cs typeface="Calibri"/>
            </a:endParaRPr>
          </a:p>
          <a:p>
            <a:pPr marL="742950" lvl="1" indent="-285750">
              <a:buFont typeface="Arial" panose="020B0604020202020204" pitchFamily="34" charset="0"/>
              <a:buChar char="•"/>
            </a:pPr>
            <a:r>
              <a:rPr lang="en-US" dirty="0"/>
              <a:t>Outputs: Satellite RF observations with a respective score</a:t>
            </a:r>
            <a:endParaRPr lang="en-US" dirty="0">
              <a:cs typeface="Calibri"/>
            </a:endParaRPr>
          </a:p>
          <a:p>
            <a:pPr marL="742950" lvl="1" indent="-285750">
              <a:buFont typeface="Arial" panose="020B0604020202020204" pitchFamily="34" charset="0"/>
              <a:buChar char="•"/>
            </a:pPr>
            <a:endParaRPr lang="en-US" dirty="0"/>
          </a:p>
          <a:p>
            <a:r>
              <a:rPr lang="en-US" sz="2000" b="1" dirty="0"/>
              <a:t>Scheduling Software Design</a:t>
            </a:r>
            <a:endParaRPr lang="en-US" sz="2000" b="1" dirty="0">
              <a:cs typeface="Calibri"/>
            </a:endParaRPr>
          </a:p>
          <a:p>
            <a:pPr marL="742950" lvl="1" indent="-285750">
              <a:buFont typeface="Arial" panose="020B0604020202020204" pitchFamily="34" charset="0"/>
              <a:buChar char="•"/>
            </a:pPr>
            <a:r>
              <a:rPr lang="en-US" dirty="0"/>
              <a:t>Schedules an observation plan for the user based from the scoring software outputs</a:t>
            </a:r>
            <a:endParaRPr lang="en-US" dirty="0">
              <a:cs typeface="Calibri"/>
            </a:endParaRPr>
          </a:p>
          <a:p>
            <a:pPr marL="742950" lvl="1" indent="-285750">
              <a:buFont typeface="Arial" panose="020B0604020202020204" pitchFamily="34" charset="0"/>
              <a:buChar char="•"/>
            </a:pPr>
            <a:r>
              <a:rPr lang="en-US" dirty="0"/>
              <a:t>Inputs: Observation time window, observation scores, satellite priorities, and desire scheduling method</a:t>
            </a:r>
            <a:endParaRPr lang="en-US" dirty="0">
              <a:highlight>
                <a:srgbClr val="FF0000"/>
              </a:highlight>
            </a:endParaRPr>
          </a:p>
          <a:p>
            <a:pPr marL="742950" lvl="1" indent="-285750">
              <a:buFont typeface="Arial" panose="020B0604020202020204" pitchFamily="34" charset="0"/>
              <a:buChar char="•"/>
            </a:pPr>
            <a:r>
              <a:rPr lang="en-US" dirty="0"/>
              <a:t>Outputs: Observation Schedule Plan and Gantt Chart</a:t>
            </a:r>
            <a:endParaRPr lang="en-US" dirty="0">
              <a:cs typeface="Calibri"/>
            </a:endParaRPr>
          </a:p>
        </p:txBody>
      </p:sp>
    </p:spTree>
    <p:extLst>
      <p:ext uri="{BB962C8B-B14F-4D97-AF65-F5344CB8AC3E}">
        <p14:creationId xmlns:p14="http://schemas.microsoft.com/office/powerpoint/2010/main" val="134996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CF30-0225-4E5B-B366-EDFA37D5AA4B}"/>
              </a:ext>
            </a:extLst>
          </p:cNvPr>
          <p:cNvSpPr>
            <a:spLocks noGrp="1"/>
          </p:cNvSpPr>
          <p:nvPr>
            <p:ph type="title"/>
          </p:nvPr>
        </p:nvSpPr>
        <p:spPr>
          <a:xfrm>
            <a:off x="337560" y="207238"/>
            <a:ext cx="4341684" cy="2085895"/>
          </a:xfrm>
        </p:spPr>
        <p:txBody>
          <a:bodyPr>
            <a:normAutofit/>
          </a:bodyPr>
          <a:lstStyle/>
          <a:p>
            <a:pPr algn="ctr"/>
            <a:r>
              <a:rPr lang="en-US"/>
              <a:t>Functional Block Diagram</a:t>
            </a:r>
          </a:p>
        </p:txBody>
      </p:sp>
      <p:pic>
        <p:nvPicPr>
          <p:cNvPr id="7" name="Content Placeholder 6" descr="A screenshot of a cell phone&#10;&#10;Description automatically generated">
            <a:extLst>
              <a:ext uri="{FF2B5EF4-FFF2-40B4-BE49-F238E27FC236}">
                <a16:creationId xmlns:a16="http://schemas.microsoft.com/office/drawing/2014/main" id="{4AA0F8EB-1A3E-4EEE-BF36-CF96DE179D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887"/>
          <a:stretch/>
        </p:blipFill>
        <p:spPr>
          <a:xfrm>
            <a:off x="4803881" y="0"/>
            <a:ext cx="6594335" cy="6371681"/>
          </a:xfrm>
        </p:spPr>
      </p:pic>
      <p:sp>
        <p:nvSpPr>
          <p:cNvPr id="4" name="Footer Placeholder 3">
            <a:extLst>
              <a:ext uri="{FF2B5EF4-FFF2-40B4-BE49-F238E27FC236}">
                <a16:creationId xmlns:a16="http://schemas.microsoft.com/office/drawing/2014/main" id="{3D2771AB-5F0C-47D4-9C96-CF2A960CE8D2}"/>
              </a:ext>
            </a:extLst>
          </p:cNvPr>
          <p:cNvSpPr>
            <a:spLocks noGrp="1"/>
          </p:cNvSpPr>
          <p:nvPr>
            <p:ph type="ftr" sz="quarter" idx="11"/>
          </p:nvPr>
        </p:nvSpPr>
        <p:spPr/>
        <p:txBody>
          <a:bodyPr/>
          <a:lstStyle/>
          <a:p>
            <a:r>
              <a:rPr lang="en-US"/>
              <a:t>Design Description</a:t>
            </a:r>
          </a:p>
        </p:txBody>
      </p:sp>
      <p:sp>
        <p:nvSpPr>
          <p:cNvPr id="5" name="Slide Number Placeholder 4">
            <a:extLst>
              <a:ext uri="{FF2B5EF4-FFF2-40B4-BE49-F238E27FC236}">
                <a16:creationId xmlns:a16="http://schemas.microsoft.com/office/drawing/2014/main" id="{762A4096-AF1A-4196-B6DF-EA0B0B3F79BA}"/>
              </a:ext>
            </a:extLst>
          </p:cNvPr>
          <p:cNvSpPr>
            <a:spLocks noGrp="1"/>
          </p:cNvSpPr>
          <p:nvPr>
            <p:ph type="sldNum" sz="quarter" idx="12"/>
          </p:nvPr>
        </p:nvSpPr>
        <p:spPr/>
        <p:txBody>
          <a:bodyPr/>
          <a:lstStyle/>
          <a:p>
            <a:fld id="{330EA680-D336-4FF7-8B7A-9848BB0A1C32}" type="slidenum">
              <a:rPr lang="en-US" smtClean="0"/>
              <a:t>12</a:t>
            </a:fld>
            <a:endParaRPr lang="en-US"/>
          </a:p>
        </p:txBody>
      </p:sp>
      <p:pic>
        <p:nvPicPr>
          <p:cNvPr id="6" name="Picture 5" descr="A screenshot of a cell phone&#10;&#10;Description automatically generated">
            <a:extLst>
              <a:ext uri="{FF2B5EF4-FFF2-40B4-BE49-F238E27FC236}">
                <a16:creationId xmlns:a16="http://schemas.microsoft.com/office/drawing/2014/main" id="{49EC17FD-428D-4184-BFAE-20131FF3C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852" y="2521944"/>
            <a:ext cx="2044700" cy="3441700"/>
          </a:xfrm>
          <a:prstGeom prst="rect">
            <a:avLst/>
          </a:prstGeom>
        </p:spPr>
      </p:pic>
    </p:spTree>
    <p:extLst>
      <p:ext uri="{BB962C8B-B14F-4D97-AF65-F5344CB8AC3E}">
        <p14:creationId xmlns:p14="http://schemas.microsoft.com/office/powerpoint/2010/main" val="138632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Overview</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13</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normAutofit/>
          </a:bodyPr>
          <a:lstStyle/>
          <a:p>
            <a:pPr algn="ctr"/>
            <a:r>
              <a:rPr lang="en-US">
                <a:cs typeface="Calibri Light"/>
              </a:rPr>
              <a:t>Scoring Software Sub-system</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extLst>
              <p:ext uri="{D42A27DB-BD31-4B8C-83A1-F6EECF244321}">
                <p14:modId xmlns:p14="http://schemas.microsoft.com/office/powerpoint/2010/main" val="1673701368"/>
              </p:ext>
            </p:extLst>
          </p:nvPr>
        </p:nvGraphicFramePr>
        <p:xfrm>
          <a:off x="2032000" y="3170248"/>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lvl="0">
                        <a:buNone/>
                      </a:pPr>
                      <a:r>
                        <a:rPr lang="en-US" sz="1800" b="0" i="0" u="none" strike="noStrike" noProof="0">
                          <a:solidFill>
                            <a:schemeClr val="tx1"/>
                          </a:solidFill>
                          <a:latin typeface="Calibri"/>
                        </a:rPr>
                        <a:t>The scoring software shall provide scores for each planned observation and update orbit estimates after observation</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400039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F8288-618F-41E4-A5C0-DB9708704D84}"/>
              </a:ext>
            </a:extLst>
          </p:cNvPr>
          <p:cNvSpPr>
            <a:spLocks noGrp="1"/>
          </p:cNvSpPr>
          <p:nvPr>
            <p:ph idx="1"/>
          </p:nvPr>
        </p:nvSpPr>
        <p:spPr/>
        <p:txBody>
          <a:bodyPr vert="horz" lIns="91440" tIns="45720" rIns="91440" bIns="45720" rtlCol="0" anchor="t">
            <a:normAutofit fontScale="92500"/>
          </a:bodyPr>
          <a:lstStyle/>
          <a:p>
            <a:r>
              <a:rPr lang="en-US" b="1"/>
              <a:t>Objective: </a:t>
            </a:r>
            <a:endParaRPr lang="en-US"/>
          </a:p>
          <a:p>
            <a:pPr lvl="1"/>
            <a:r>
              <a:rPr lang="en-US"/>
              <a:t>Ensure full software package works properly</a:t>
            </a:r>
            <a:endParaRPr lang="en-US">
              <a:cs typeface="Calibri"/>
            </a:endParaRPr>
          </a:p>
          <a:p>
            <a:pPr lvl="1"/>
            <a:r>
              <a:rPr lang="en-US">
                <a:cs typeface="Calibri"/>
              </a:rPr>
              <a:t>Debug unforeseen issues within the code</a:t>
            </a:r>
          </a:p>
          <a:p>
            <a:r>
              <a:rPr lang="en-US" b="1"/>
              <a:t>Design: </a:t>
            </a:r>
            <a:endParaRPr lang="en-US"/>
          </a:p>
          <a:p>
            <a:pPr lvl="1"/>
            <a:r>
              <a:rPr lang="en-US"/>
              <a:t>Input the test cases design for functional testing and check the output</a:t>
            </a:r>
            <a:endParaRPr lang="en-US">
              <a:cs typeface="Calibri"/>
            </a:endParaRPr>
          </a:p>
          <a:p>
            <a:pPr lvl="1"/>
            <a:r>
              <a:rPr lang="en-US">
                <a:cs typeface="Calibri"/>
              </a:rPr>
              <a:t>Actively operate the software, checking for bugs within the UI</a:t>
            </a:r>
          </a:p>
          <a:p>
            <a:pPr lvl="1"/>
            <a:r>
              <a:rPr lang="en-US">
                <a:cs typeface="Calibri"/>
              </a:rPr>
              <a:t>Operate the entirety of the software package as intended, checking for outputs</a:t>
            </a:r>
            <a:endParaRPr lang="en-US"/>
          </a:p>
          <a:p>
            <a:r>
              <a:rPr lang="en-US" b="1"/>
              <a:t>Facilities: </a:t>
            </a:r>
            <a:endParaRPr lang="en-US"/>
          </a:p>
          <a:p>
            <a:pPr lvl="1"/>
            <a:r>
              <a:rPr lang="en-US"/>
              <a:t>Anywhere that has access to the software package and a computer</a:t>
            </a:r>
            <a:endParaRPr lang="en-US">
              <a:cs typeface="Calibri"/>
            </a:endParaRPr>
          </a:p>
          <a:p>
            <a:r>
              <a:rPr lang="en-US" b="1"/>
              <a:t>Importance: </a:t>
            </a:r>
            <a:endParaRPr lang="en-US"/>
          </a:p>
          <a:p>
            <a:pPr lvl="1"/>
            <a:r>
              <a:rPr lang="en-US"/>
              <a:t>High</a:t>
            </a:r>
            <a:endParaRPr lang="en-US">
              <a:cs typeface="Calibri" panose="020F0502020204030204"/>
            </a:endParaRPr>
          </a:p>
          <a:p>
            <a:pPr lvl="1"/>
            <a:r>
              <a:rPr lang="en-US">
                <a:cs typeface="Calibri" panose="020F0502020204030204"/>
              </a:rPr>
              <a:t>Plan to be fielded after testing is complete</a:t>
            </a:r>
          </a:p>
        </p:txBody>
      </p:sp>
      <p:sp>
        <p:nvSpPr>
          <p:cNvPr id="2" name="Title 1">
            <a:extLst>
              <a:ext uri="{FF2B5EF4-FFF2-40B4-BE49-F238E27FC236}">
                <a16:creationId xmlns:a16="http://schemas.microsoft.com/office/drawing/2014/main" id="{D0125169-0A4E-4420-B4CA-AB367FE88BC5}"/>
              </a:ext>
            </a:extLst>
          </p:cNvPr>
          <p:cNvSpPr>
            <a:spLocks noGrp="1"/>
          </p:cNvSpPr>
          <p:nvPr>
            <p:ph type="title"/>
          </p:nvPr>
        </p:nvSpPr>
        <p:spPr/>
        <p:txBody>
          <a:bodyPr/>
          <a:lstStyle/>
          <a:p>
            <a:r>
              <a:rPr lang="en-US">
                <a:cs typeface="Calibri Light"/>
              </a:rPr>
              <a:t>Software Integration Testing</a:t>
            </a:r>
          </a:p>
        </p:txBody>
      </p:sp>
      <p:sp>
        <p:nvSpPr>
          <p:cNvPr id="4" name="Footer Placeholder 3">
            <a:extLst>
              <a:ext uri="{FF2B5EF4-FFF2-40B4-BE49-F238E27FC236}">
                <a16:creationId xmlns:a16="http://schemas.microsoft.com/office/drawing/2014/main" id="{03C33D4A-47A5-419B-8B40-CD3DE33D05CC}"/>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D5E122FD-944A-446F-B108-941B9F246FBB}"/>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148821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702A-A7CD-4EEE-B91E-3C2E600277BE}"/>
              </a:ext>
            </a:extLst>
          </p:cNvPr>
          <p:cNvSpPr>
            <a:spLocks noGrp="1"/>
          </p:cNvSpPr>
          <p:nvPr>
            <p:ph type="title"/>
          </p:nvPr>
        </p:nvSpPr>
        <p:spPr/>
        <p:txBody>
          <a:bodyPr/>
          <a:lstStyle/>
          <a:p>
            <a:r>
              <a:rPr lang="en-US">
                <a:cs typeface="Calibri Light"/>
              </a:rPr>
              <a:t>Propagation Functional Test</a:t>
            </a:r>
            <a:endParaRPr lang="en-US"/>
          </a:p>
        </p:txBody>
      </p:sp>
      <p:sp>
        <p:nvSpPr>
          <p:cNvPr id="3" name="Content Placeholder 2">
            <a:extLst>
              <a:ext uri="{FF2B5EF4-FFF2-40B4-BE49-F238E27FC236}">
                <a16:creationId xmlns:a16="http://schemas.microsoft.com/office/drawing/2014/main" id="{221B085A-C318-4408-AD45-1760B53ABB97}"/>
              </a:ext>
            </a:extLst>
          </p:cNvPr>
          <p:cNvSpPr>
            <a:spLocks noGrp="1"/>
          </p:cNvSpPr>
          <p:nvPr>
            <p:ph idx="1"/>
          </p:nvPr>
        </p:nvSpPr>
        <p:spPr/>
        <p:txBody>
          <a:bodyPr vert="horz" lIns="91440" tIns="45720" rIns="91440" bIns="45720" rtlCol="0" anchor="t">
            <a:normAutofit/>
          </a:bodyPr>
          <a:lstStyle/>
          <a:p>
            <a:r>
              <a:rPr lang="en-US" dirty="0">
                <a:cs typeface="Calibri"/>
              </a:rPr>
              <a:t>Retrieve TLE Data from </a:t>
            </a:r>
            <a:r>
              <a:rPr lang="en-US" dirty="0">
                <a:ea typeface="+mn-lt"/>
                <a:cs typeface="+mn-lt"/>
                <a:hlinkClick r:id="rId2"/>
              </a:rPr>
              <a:t>www.space-track.org</a:t>
            </a:r>
            <a:endParaRPr lang="en-US" dirty="0">
              <a:ea typeface="+mn-lt"/>
              <a:cs typeface="+mn-lt"/>
            </a:endParaRPr>
          </a:p>
          <a:p>
            <a:r>
              <a:rPr lang="en-US" dirty="0">
                <a:cs typeface="Calibri"/>
              </a:rPr>
              <a:t>Propagate TLE Data into a complete orbit </a:t>
            </a:r>
            <a:endParaRPr lang="en-US">
              <a:cs typeface="Calibri"/>
            </a:endParaRPr>
          </a:p>
          <a:p>
            <a:r>
              <a:rPr lang="en-US" dirty="0">
                <a:cs typeface="Calibri"/>
              </a:rPr>
              <a:t>Use TLE Data to construct </a:t>
            </a:r>
            <a:r>
              <a:rPr lang="en-US">
                <a:cs typeface="Calibri"/>
              </a:rPr>
              <a:t>an orbit in </a:t>
            </a:r>
            <a:r>
              <a:rPr lang="en-US" err="1">
                <a:cs typeface="Calibri"/>
              </a:rPr>
              <a:t>Matlab</a:t>
            </a:r>
          </a:p>
          <a:p>
            <a:r>
              <a:rPr lang="en-US" dirty="0">
                <a:cs typeface="Calibri"/>
              </a:rPr>
              <a:t>Compare propagated satellite position and the data available on online satellite tracking websites </a:t>
            </a:r>
          </a:p>
          <a:p>
            <a:pPr lvl="1"/>
            <a:r>
              <a:rPr lang="en-US" dirty="0">
                <a:cs typeface="Calibri"/>
              </a:rPr>
              <a:t>Success: data matches up</a:t>
            </a:r>
          </a:p>
          <a:p>
            <a:pPr lvl="1"/>
            <a:r>
              <a:rPr lang="en-US" dirty="0">
                <a:cs typeface="Calibri"/>
              </a:rPr>
              <a:t>Fail: else</a:t>
            </a:r>
          </a:p>
          <a:p>
            <a:endParaRPr lang="en-US" dirty="0">
              <a:cs typeface="Calibri"/>
            </a:endParaRPr>
          </a:p>
        </p:txBody>
      </p:sp>
      <p:sp>
        <p:nvSpPr>
          <p:cNvPr id="4" name="Footer Placeholder 3">
            <a:extLst>
              <a:ext uri="{FF2B5EF4-FFF2-40B4-BE49-F238E27FC236}">
                <a16:creationId xmlns:a16="http://schemas.microsoft.com/office/drawing/2014/main" id="{C1A31867-73EB-48B9-BE2D-1A9BE7FAD973}"/>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D2B96D23-022F-42A5-8488-1CE420A9077A}"/>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253197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566F-533F-4A66-BE88-4ECC1798A967}"/>
              </a:ext>
            </a:extLst>
          </p:cNvPr>
          <p:cNvSpPr>
            <a:spLocks noGrp="1"/>
          </p:cNvSpPr>
          <p:nvPr>
            <p:ph type="title"/>
          </p:nvPr>
        </p:nvSpPr>
        <p:spPr/>
        <p:txBody>
          <a:bodyPr/>
          <a:lstStyle/>
          <a:p>
            <a:r>
              <a:rPr lang="en-US">
                <a:cs typeface="Calibri Light"/>
              </a:rPr>
              <a:t>Scoring Functional Test </a:t>
            </a:r>
            <a:r>
              <a:rPr lang="en-US">
                <a:ea typeface="+mj-lt"/>
                <a:cs typeface="+mj-lt"/>
              </a:rPr>
              <a:t> </a:t>
            </a:r>
          </a:p>
        </p:txBody>
      </p:sp>
      <p:sp>
        <p:nvSpPr>
          <p:cNvPr id="3" name="Content Placeholder 2">
            <a:extLst>
              <a:ext uri="{FF2B5EF4-FFF2-40B4-BE49-F238E27FC236}">
                <a16:creationId xmlns:a16="http://schemas.microsoft.com/office/drawing/2014/main" id="{3F8C487F-D9DA-4093-AA86-F4AD1F7B01B6}"/>
              </a:ext>
            </a:extLst>
          </p:cNvPr>
          <p:cNvSpPr>
            <a:spLocks noGrp="1"/>
          </p:cNvSpPr>
          <p:nvPr>
            <p:ph idx="1"/>
          </p:nvPr>
        </p:nvSpPr>
        <p:spPr/>
        <p:txBody>
          <a:bodyPr vert="horz" lIns="91440" tIns="45720" rIns="91440" bIns="45720" rtlCol="0" anchor="t">
            <a:normAutofit/>
          </a:bodyPr>
          <a:lstStyle/>
          <a:p>
            <a:r>
              <a:rPr lang="en-US" dirty="0">
                <a:cs typeface="Calibri"/>
              </a:rPr>
              <a:t>Set up conditions where scores = 0 in software </a:t>
            </a:r>
          </a:p>
          <a:p>
            <a:pPr lvl="1"/>
            <a:r>
              <a:rPr lang="en-US" dirty="0">
                <a:cs typeface="Calibri"/>
              </a:rPr>
              <a:t>No Line-of-Sight, below minimum elevation, weak signal ...etc. </a:t>
            </a:r>
          </a:p>
          <a:p>
            <a:pPr lvl="1"/>
            <a:r>
              <a:rPr lang="en-US" dirty="0">
                <a:cs typeface="Calibri"/>
              </a:rPr>
              <a:t>Score should return </a:t>
            </a:r>
            <a:r>
              <a:rPr lang="en-US">
                <a:cs typeface="Calibri"/>
              </a:rPr>
              <a:t>0</a:t>
            </a:r>
          </a:p>
          <a:p>
            <a:r>
              <a:rPr lang="en-US" dirty="0">
                <a:cs typeface="Calibri"/>
              </a:rPr>
              <a:t>Other regular conditions</a:t>
            </a:r>
          </a:p>
          <a:p>
            <a:pPr lvl="1"/>
            <a:r>
              <a:rPr lang="en-US" dirty="0">
                <a:cs typeface="Calibri"/>
              </a:rPr>
              <a:t>Each data point should return a score less than max score (100)</a:t>
            </a:r>
            <a:endParaRPr lang="en-US">
              <a:cs typeface="Calibri"/>
            </a:endParaRPr>
          </a:p>
          <a:p>
            <a:r>
              <a:rPr lang="en-US" dirty="0">
                <a:cs typeface="Calibri"/>
              </a:rPr>
              <a:t>Expected results:</a:t>
            </a:r>
          </a:p>
          <a:p>
            <a:pPr lvl="1"/>
            <a:r>
              <a:rPr lang="en-US" dirty="0">
                <a:cs typeface="Calibri"/>
              </a:rPr>
              <a:t>0 or number less than 100 for every data point</a:t>
            </a:r>
          </a:p>
        </p:txBody>
      </p:sp>
      <p:sp>
        <p:nvSpPr>
          <p:cNvPr id="4" name="Footer Placeholder 3">
            <a:extLst>
              <a:ext uri="{FF2B5EF4-FFF2-40B4-BE49-F238E27FC236}">
                <a16:creationId xmlns:a16="http://schemas.microsoft.com/office/drawing/2014/main" id="{8136B07F-E1E9-4935-BE34-72BC913A0CDE}"/>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A974BD7D-2654-4AE9-8774-246B780D8863}"/>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58096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E375-5993-4C2F-BCEA-1AF3748C5BDA}"/>
              </a:ext>
            </a:extLst>
          </p:cNvPr>
          <p:cNvSpPr>
            <a:spLocks noGrp="1"/>
          </p:cNvSpPr>
          <p:nvPr>
            <p:ph type="title"/>
          </p:nvPr>
        </p:nvSpPr>
        <p:spPr/>
        <p:txBody>
          <a:bodyPr>
            <a:normAutofit/>
          </a:bodyPr>
          <a:lstStyle/>
          <a:p>
            <a:r>
              <a:rPr lang="en-US">
                <a:cs typeface="Calibri Light"/>
              </a:rPr>
              <a:t>Orbit Determination Functional Test  </a:t>
            </a:r>
            <a:endParaRPr lang="en-US"/>
          </a:p>
        </p:txBody>
      </p:sp>
      <p:sp>
        <p:nvSpPr>
          <p:cNvPr id="3" name="Content Placeholder 2">
            <a:extLst>
              <a:ext uri="{FF2B5EF4-FFF2-40B4-BE49-F238E27FC236}">
                <a16:creationId xmlns:a16="http://schemas.microsoft.com/office/drawing/2014/main" id="{29C9A4F8-4CB3-4AA6-BB5C-98B14F25F81F}"/>
              </a:ext>
            </a:extLst>
          </p:cNvPr>
          <p:cNvSpPr>
            <a:spLocks noGrp="1"/>
          </p:cNvSpPr>
          <p:nvPr>
            <p:ph idx="1"/>
          </p:nvPr>
        </p:nvSpPr>
        <p:spPr/>
        <p:txBody>
          <a:bodyPr vert="horz" lIns="91440" tIns="45720" rIns="91440" bIns="45720" rtlCol="0" anchor="t">
            <a:normAutofit/>
          </a:bodyPr>
          <a:lstStyle/>
          <a:p>
            <a:r>
              <a:rPr lang="en-US" dirty="0">
                <a:cs typeface="Calibri"/>
              </a:rPr>
              <a:t>Method</a:t>
            </a:r>
          </a:p>
          <a:p>
            <a:pPr lvl="1"/>
            <a:r>
              <a:rPr lang="en-US" dirty="0">
                <a:cs typeface="Calibri"/>
              </a:rPr>
              <a:t>Use propagation algorithm to generate test data (</a:t>
            </a:r>
            <a:r>
              <a:rPr lang="en-US">
                <a:cs typeface="Calibri"/>
              </a:rPr>
              <a:t>at least </a:t>
            </a:r>
            <a:r>
              <a:rPr lang="en-US" dirty="0">
                <a:cs typeface="Calibri"/>
              </a:rPr>
              <a:t>6 </a:t>
            </a:r>
            <a:r>
              <a:rPr lang="en-US">
                <a:cs typeface="Calibri"/>
              </a:rPr>
              <a:t>measurements</a:t>
            </a:r>
            <a:r>
              <a:rPr lang="en-US" dirty="0">
                <a:cs typeface="Calibri"/>
              </a:rPr>
              <a:t>) </a:t>
            </a:r>
          </a:p>
          <a:p>
            <a:pPr lvl="1"/>
            <a:r>
              <a:rPr lang="en-US" dirty="0">
                <a:cs typeface="Calibri"/>
              </a:rPr>
              <a:t>Put generated data through an orbit determination algorithm</a:t>
            </a:r>
          </a:p>
          <a:p>
            <a:pPr lvl="1"/>
            <a:r>
              <a:rPr lang="en-US" dirty="0">
                <a:cs typeface="Calibri"/>
              </a:rPr>
              <a:t>Output </a:t>
            </a:r>
            <a:r>
              <a:rPr lang="en-US">
                <a:cs typeface="Calibri"/>
              </a:rPr>
              <a:t>deviations in </a:t>
            </a:r>
            <a:r>
              <a:rPr lang="en-US" dirty="0">
                <a:cs typeface="Calibri"/>
              </a:rPr>
              <a:t>position and velocity vectors</a:t>
            </a:r>
            <a:endParaRPr lang="en-US">
              <a:cs typeface="Calibri"/>
            </a:endParaRPr>
          </a:p>
          <a:p>
            <a:pPr lvl="1"/>
            <a:r>
              <a:rPr lang="en-US">
                <a:cs typeface="Calibri"/>
              </a:rPr>
              <a:t>Update position and velocity vectors with deviations</a:t>
            </a:r>
          </a:p>
          <a:p>
            <a:pPr lvl="1"/>
            <a:r>
              <a:rPr lang="en-US">
                <a:cs typeface="Calibri"/>
              </a:rPr>
              <a:t>Repeat steps above until solution converges</a:t>
            </a:r>
          </a:p>
          <a:p>
            <a:pPr lvl="1"/>
            <a:r>
              <a:rPr lang="en-US" dirty="0">
                <a:cs typeface="Calibri"/>
              </a:rPr>
              <a:t>Convert vectors to orbit elements</a:t>
            </a:r>
            <a:r>
              <a:rPr lang="en-US">
                <a:cs typeface="Calibri"/>
              </a:rPr>
              <a:t> to verify against TLE</a:t>
            </a:r>
          </a:p>
          <a:p>
            <a:r>
              <a:rPr lang="en-US" dirty="0">
                <a:cs typeface="Calibri"/>
              </a:rPr>
              <a:t>Expected Result</a:t>
            </a:r>
          </a:p>
          <a:p>
            <a:pPr lvl="1"/>
            <a:r>
              <a:rPr lang="en-US" dirty="0">
                <a:cs typeface="Calibri"/>
              </a:rPr>
              <a:t>A complete set of orbital elements resembling test data input</a:t>
            </a:r>
          </a:p>
          <a:p>
            <a:pPr lvl="1"/>
            <a:endParaRPr lang="en-US" dirty="0">
              <a:cs typeface="Calibri"/>
            </a:endParaRPr>
          </a:p>
        </p:txBody>
      </p:sp>
      <p:sp>
        <p:nvSpPr>
          <p:cNvPr id="4" name="Footer Placeholder 3">
            <a:extLst>
              <a:ext uri="{FF2B5EF4-FFF2-40B4-BE49-F238E27FC236}">
                <a16:creationId xmlns:a16="http://schemas.microsoft.com/office/drawing/2014/main" id="{277AC0EC-B3C2-421A-8EB2-D12300C5C232}"/>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4C3332EF-A25A-4ABB-9D82-954457CF8D3D}"/>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378884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Overview</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18</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normAutofit/>
          </a:bodyPr>
          <a:lstStyle/>
          <a:p>
            <a:pPr algn="ctr"/>
            <a:r>
              <a:rPr lang="en-US">
                <a:cs typeface="Calibri Light"/>
              </a:rPr>
              <a:t>Scheduling Software Sub-system</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nvGraphicFramePr>
        <p:xfrm>
          <a:off x="2032000" y="3170248"/>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lvl="0">
                        <a:buNone/>
                      </a:pPr>
                      <a:r>
                        <a:rPr lang="en-US" sz="1800" b="0" i="0" u="none" strike="noStrike" noProof="0">
                          <a:solidFill>
                            <a:schemeClr val="tx1"/>
                          </a:solidFill>
                          <a:latin typeface="Calibri"/>
                        </a:rPr>
                        <a:t>The scoring software shall provide scores for each planned observation and update orbit estimates after observation</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3210997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E06-E965-4B24-A422-7260AF526CCA}"/>
              </a:ext>
            </a:extLst>
          </p:cNvPr>
          <p:cNvSpPr>
            <a:spLocks noGrp="1"/>
          </p:cNvSpPr>
          <p:nvPr>
            <p:ph type="title"/>
          </p:nvPr>
        </p:nvSpPr>
        <p:spPr/>
        <p:txBody>
          <a:bodyPr/>
          <a:lstStyle/>
          <a:p>
            <a:r>
              <a:rPr lang="en-US">
                <a:cs typeface="Calibri Light"/>
              </a:rPr>
              <a:t>Scheduling Functional Test</a:t>
            </a:r>
            <a:endParaRPr lang="en-US"/>
          </a:p>
        </p:txBody>
      </p:sp>
      <p:sp>
        <p:nvSpPr>
          <p:cNvPr id="3" name="Content Placeholder 2">
            <a:extLst>
              <a:ext uri="{FF2B5EF4-FFF2-40B4-BE49-F238E27FC236}">
                <a16:creationId xmlns:a16="http://schemas.microsoft.com/office/drawing/2014/main" id="{12830D4D-AD72-43B3-AB0D-66E2ACB0234F}"/>
              </a:ext>
            </a:extLst>
          </p:cNvPr>
          <p:cNvSpPr>
            <a:spLocks noGrp="1"/>
          </p:cNvSpPr>
          <p:nvPr>
            <p:ph idx="1"/>
          </p:nvPr>
        </p:nvSpPr>
        <p:spPr/>
        <p:txBody>
          <a:bodyPr vert="horz" lIns="91440" tIns="45720" rIns="91440" bIns="45720" rtlCol="0" anchor="t">
            <a:normAutofit/>
          </a:bodyPr>
          <a:lstStyle/>
          <a:p>
            <a:r>
              <a:rPr lang="en-US">
                <a:cs typeface="Calibri"/>
              </a:rPr>
              <a:t>Ensuring the scheduling software can take a list of satellites and output when to observe each of the possible satellite</a:t>
            </a:r>
          </a:p>
          <a:p>
            <a:pPr lvl="1"/>
            <a:r>
              <a:rPr lang="en-US">
                <a:cs typeface="Calibri"/>
              </a:rPr>
              <a:t>Checking that higher priorities are put into the </a:t>
            </a:r>
            <a:r>
              <a:rPr lang="en-US">
                <a:ea typeface="+mn-lt"/>
                <a:cs typeface="+mn-lt"/>
              </a:rPr>
              <a:t>observation</a:t>
            </a:r>
            <a:r>
              <a:rPr lang="en-US">
                <a:cs typeface="Calibri"/>
              </a:rPr>
              <a:t> plan</a:t>
            </a:r>
          </a:p>
          <a:p>
            <a:pPr lvl="1"/>
            <a:r>
              <a:rPr lang="en-US">
                <a:cs typeface="Calibri"/>
              </a:rPr>
              <a:t>Make sure the Gantt Chart is readable</a:t>
            </a:r>
          </a:p>
          <a:p>
            <a:pPr marL="457200" lvl="1" indent="0">
              <a:buNone/>
            </a:pPr>
            <a:endParaRPr lang="en-US">
              <a:cs typeface="Calibri"/>
            </a:endParaRPr>
          </a:p>
          <a:p>
            <a:r>
              <a:rPr lang="en-US">
                <a:cs typeface="Calibri"/>
              </a:rPr>
              <a:t>Test cases</a:t>
            </a:r>
          </a:p>
          <a:p>
            <a:pPr lvl="1"/>
            <a:r>
              <a:rPr lang="en-US">
                <a:cs typeface="Calibri"/>
              </a:rPr>
              <a:t>Completely unable to observe (no passes) </a:t>
            </a:r>
          </a:p>
          <a:p>
            <a:pPr lvl="1"/>
            <a:r>
              <a:rPr lang="en-US">
                <a:cs typeface="Calibri"/>
              </a:rPr>
              <a:t>Prioritize satellite with highest priority (when observation time overlap)</a:t>
            </a:r>
          </a:p>
          <a:p>
            <a:pPr marL="457200" lvl="1" indent="0">
              <a:buNone/>
            </a:pPr>
            <a:endParaRPr lang="en-US">
              <a:cs typeface="Calibri"/>
            </a:endParaRPr>
          </a:p>
          <a:p>
            <a:r>
              <a:rPr lang="en-US">
                <a:cs typeface="Calibri"/>
              </a:rPr>
              <a:t>Expected Results:</a:t>
            </a:r>
          </a:p>
          <a:p>
            <a:pPr lvl="1"/>
            <a:r>
              <a:rPr lang="en-US">
                <a:cs typeface="Calibri"/>
              </a:rPr>
              <a:t>Populated Gantt Chart for Satellites </a:t>
            </a:r>
          </a:p>
          <a:p>
            <a:pPr lvl="1"/>
            <a:endParaRPr lang="en-US">
              <a:cs typeface="Calibri"/>
            </a:endParaRPr>
          </a:p>
        </p:txBody>
      </p:sp>
      <p:sp>
        <p:nvSpPr>
          <p:cNvPr id="4" name="Footer Placeholder 3">
            <a:extLst>
              <a:ext uri="{FF2B5EF4-FFF2-40B4-BE49-F238E27FC236}">
                <a16:creationId xmlns:a16="http://schemas.microsoft.com/office/drawing/2014/main" id="{09BEAA74-300D-4A22-A935-E40770C91E31}"/>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238EF112-EB8D-4193-8E60-A0C0DA906183}"/>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166121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FA77-24AB-4594-9541-AE6542A20515}"/>
              </a:ext>
            </a:extLst>
          </p:cNvPr>
          <p:cNvSpPr>
            <a:spLocks noGrp="1"/>
          </p:cNvSpPr>
          <p:nvPr>
            <p:ph type="title"/>
          </p:nvPr>
        </p:nvSpPr>
        <p:spPr>
          <a:xfrm>
            <a:off x="838200" y="18255"/>
            <a:ext cx="2864708" cy="1184469"/>
          </a:xfrm>
        </p:spPr>
        <p:txBody>
          <a:bodyPr/>
          <a:lstStyle/>
          <a:p>
            <a:r>
              <a:rPr lang="en-US"/>
              <a:t>Key Terms</a:t>
            </a:r>
          </a:p>
        </p:txBody>
      </p:sp>
      <p:sp>
        <p:nvSpPr>
          <p:cNvPr id="3" name="Content Placeholder 2">
            <a:extLst>
              <a:ext uri="{FF2B5EF4-FFF2-40B4-BE49-F238E27FC236}">
                <a16:creationId xmlns:a16="http://schemas.microsoft.com/office/drawing/2014/main" id="{BCD66483-FA25-4CDF-82A4-940BA72E9FC4}"/>
              </a:ext>
            </a:extLst>
          </p:cNvPr>
          <p:cNvSpPr>
            <a:spLocks noGrp="1"/>
          </p:cNvSpPr>
          <p:nvPr>
            <p:ph idx="1"/>
          </p:nvPr>
        </p:nvSpPr>
        <p:spPr>
          <a:xfrm>
            <a:off x="320534" y="1276780"/>
            <a:ext cx="9261616" cy="4349663"/>
          </a:xfrm>
        </p:spPr>
        <p:txBody>
          <a:bodyPr vert="horz" lIns="91440" tIns="45720" rIns="91440" bIns="45720" rtlCol="0" anchor="t">
            <a:normAutofit fontScale="85000" lnSpcReduction="20000"/>
          </a:bodyPr>
          <a:lstStyle/>
          <a:p>
            <a:pPr fontAlgn="base"/>
            <a:r>
              <a:rPr lang="en-US" b="1"/>
              <a:t>Two Line Element (TLE) Data</a:t>
            </a:r>
            <a:r>
              <a:rPr lang="en-US"/>
              <a:t> – a data format encoding a list of orbital elements for Earth orbiting satellites​</a:t>
            </a:r>
          </a:p>
          <a:p>
            <a:pPr fontAlgn="base"/>
            <a:endParaRPr lang="en-US"/>
          </a:p>
          <a:p>
            <a:pPr fontAlgn="base"/>
            <a:r>
              <a:rPr lang="en-US" b="1"/>
              <a:t>GPS Ephemeris Data – </a:t>
            </a:r>
            <a:r>
              <a:rPr lang="en-US"/>
              <a:t>data set of positions of GPS satellites</a:t>
            </a:r>
            <a:endParaRPr lang="en-US" b="1"/>
          </a:p>
          <a:p>
            <a:pPr marL="0" indent="0" fontAlgn="base">
              <a:buNone/>
            </a:pPr>
            <a:endParaRPr lang="en-US"/>
          </a:p>
          <a:p>
            <a:pPr fontAlgn="base"/>
            <a:r>
              <a:rPr lang="en-US"/>
              <a:t> </a:t>
            </a:r>
            <a:r>
              <a:rPr lang="en-US" b="1"/>
              <a:t>Doppler Shift</a:t>
            </a:r>
            <a:r>
              <a:rPr lang="en-US"/>
              <a:t> - change in frequency of a wave in relation to an observer who is moving relative to the wave source​</a:t>
            </a:r>
          </a:p>
          <a:p>
            <a:pPr marL="0" indent="0" fontAlgn="base">
              <a:buNone/>
            </a:pPr>
            <a:endParaRPr lang="en-US"/>
          </a:p>
          <a:p>
            <a:pPr fontAlgn="base"/>
            <a:r>
              <a:rPr lang="en-US" b="1"/>
              <a:t>Radio Frequency (RF)</a:t>
            </a:r>
            <a:r>
              <a:rPr lang="en-US"/>
              <a:t> – Electromagnetic waves with frequency</a:t>
            </a:r>
          </a:p>
          <a:p>
            <a:pPr marL="0" indent="0" fontAlgn="base">
              <a:buNone/>
            </a:pPr>
            <a:r>
              <a:rPr lang="en-US"/>
              <a:t>   ranging from 20kHz to 300 GHz. ​</a:t>
            </a:r>
          </a:p>
          <a:p>
            <a:pPr marL="0" indent="0" fontAlgn="base">
              <a:buNone/>
            </a:pPr>
            <a:endParaRPr lang="en-US"/>
          </a:p>
          <a:p>
            <a:pPr fontAlgn="base"/>
            <a:r>
              <a:rPr lang="en-US" b="1"/>
              <a:t>L1 Band</a:t>
            </a:r>
            <a:r>
              <a:rPr lang="en-US"/>
              <a:t> – Subset of Radio Frequency with a range of 1 – 2 GHz</a:t>
            </a:r>
          </a:p>
          <a:p>
            <a:pPr marL="0" indent="0">
              <a:buNone/>
            </a:pPr>
            <a:endParaRPr lang="en-US"/>
          </a:p>
        </p:txBody>
      </p:sp>
      <p:sp>
        <p:nvSpPr>
          <p:cNvPr id="4" name="Footer Placeholder 3">
            <a:extLst>
              <a:ext uri="{FF2B5EF4-FFF2-40B4-BE49-F238E27FC236}">
                <a16:creationId xmlns:a16="http://schemas.microsoft.com/office/drawing/2014/main" id="{76006D20-0A8C-48BC-912D-1417B18312A0}"/>
              </a:ext>
            </a:extLst>
          </p:cNvPr>
          <p:cNvSpPr>
            <a:spLocks noGrp="1"/>
          </p:cNvSpPr>
          <p:nvPr>
            <p:ph type="ftr" sz="quarter" idx="11"/>
          </p:nvPr>
        </p:nvSpPr>
        <p:spPr/>
        <p:txBody>
          <a:bodyPr/>
          <a:lstStyle/>
          <a:p>
            <a:r>
              <a:rPr lang="en-US"/>
              <a:t>Purpose &amp; Objective</a:t>
            </a:r>
          </a:p>
        </p:txBody>
      </p:sp>
      <p:sp>
        <p:nvSpPr>
          <p:cNvPr id="5" name="Slide Number Placeholder 4">
            <a:extLst>
              <a:ext uri="{FF2B5EF4-FFF2-40B4-BE49-F238E27FC236}">
                <a16:creationId xmlns:a16="http://schemas.microsoft.com/office/drawing/2014/main" id="{073A217E-ACB1-4BC5-8D58-B883DFF7AB84}"/>
              </a:ext>
            </a:extLst>
          </p:cNvPr>
          <p:cNvSpPr>
            <a:spLocks noGrp="1"/>
          </p:cNvSpPr>
          <p:nvPr>
            <p:ph type="sldNum" sz="quarter" idx="12"/>
          </p:nvPr>
        </p:nvSpPr>
        <p:spPr/>
        <p:txBody>
          <a:bodyPr/>
          <a:lstStyle/>
          <a:p>
            <a:fld id="{330EA680-D336-4FF7-8B7A-9848BB0A1C32}" type="slidenum">
              <a:rPr lang="en-US" smtClean="0"/>
              <a:t>2</a:t>
            </a:fld>
            <a:endParaRPr lang="en-US"/>
          </a:p>
        </p:txBody>
      </p:sp>
      <p:grpSp>
        <p:nvGrpSpPr>
          <p:cNvPr id="17" name="Group 16">
            <a:extLst>
              <a:ext uri="{FF2B5EF4-FFF2-40B4-BE49-F238E27FC236}">
                <a16:creationId xmlns:a16="http://schemas.microsoft.com/office/drawing/2014/main" id="{9E343BC7-17E4-478A-86A2-8D83B246C127}"/>
              </a:ext>
            </a:extLst>
          </p:cNvPr>
          <p:cNvGrpSpPr/>
          <p:nvPr/>
        </p:nvGrpSpPr>
        <p:grpSpPr>
          <a:xfrm>
            <a:off x="7374518" y="99789"/>
            <a:ext cx="4168603" cy="6300667"/>
            <a:chOff x="7374518" y="99789"/>
            <a:chExt cx="4168603" cy="6300667"/>
          </a:xfrm>
        </p:grpSpPr>
        <p:sp>
          <p:nvSpPr>
            <p:cNvPr id="11" name="TextBox 10">
              <a:extLst>
                <a:ext uri="{FF2B5EF4-FFF2-40B4-BE49-F238E27FC236}">
                  <a16:creationId xmlns:a16="http://schemas.microsoft.com/office/drawing/2014/main" id="{730C545A-D38B-4DE2-874F-1932ADB0A9D8}"/>
                </a:ext>
              </a:extLst>
            </p:cNvPr>
            <p:cNvSpPr txBox="1"/>
            <p:nvPr/>
          </p:nvSpPr>
          <p:spPr>
            <a:xfrm>
              <a:off x="8213887" y="6138846"/>
              <a:ext cx="2469823" cy="261610"/>
            </a:xfrm>
            <a:prstGeom prst="rect">
              <a:avLst/>
            </a:prstGeom>
            <a:noFill/>
          </p:spPr>
          <p:txBody>
            <a:bodyPr wrap="square" rtlCol="0">
              <a:spAutoFit/>
            </a:bodyPr>
            <a:lstStyle/>
            <a:p>
              <a:r>
                <a:rPr lang="en-US" sz="1100"/>
                <a:t>Image Credit: NASA</a:t>
              </a:r>
            </a:p>
          </p:txBody>
        </p:sp>
        <p:grpSp>
          <p:nvGrpSpPr>
            <p:cNvPr id="8" name="Group 7">
              <a:extLst>
                <a:ext uri="{FF2B5EF4-FFF2-40B4-BE49-F238E27FC236}">
                  <a16:creationId xmlns:a16="http://schemas.microsoft.com/office/drawing/2014/main" id="{F43058BE-D006-4397-B169-796E1918BE63}"/>
                </a:ext>
              </a:extLst>
            </p:cNvPr>
            <p:cNvGrpSpPr/>
            <p:nvPr/>
          </p:nvGrpSpPr>
          <p:grpSpPr>
            <a:xfrm>
              <a:off x="7611905" y="99789"/>
              <a:ext cx="3931216" cy="6277040"/>
              <a:chOff x="7611905" y="99789"/>
              <a:chExt cx="3931216" cy="6277040"/>
            </a:xfrm>
          </p:grpSpPr>
          <p:pic>
            <p:nvPicPr>
              <p:cNvPr id="7" name="Picture 6">
                <a:extLst>
                  <a:ext uri="{FF2B5EF4-FFF2-40B4-BE49-F238E27FC236}">
                    <a16:creationId xmlns:a16="http://schemas.microsoft.com/office/drawing/2014/main" id="{1C2C434B-3A08-4A76-B4EC-7E03A284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57440" y="2191148"/>
                <a:ext cx="6277040" cy="2094322"/>
              </a:xfrm>
              <a:prstGeom prst="rect">
                <a:avLst/>
              </a:prstGeom>
            </p:spPr>
          </p:pic>
          <p:sp>
            <p:nvSpPr>
              <p:cNvPr id="9" name="Rectangle 8">
                <a:extLst>
                  <a:ext uri="{FF2B5EF4-FFF2-40B4-BE49-F238E27FC236}">
                    <a16:creationId xmlns:a16="http://schemas.microsoft.com/office/drawing/2014/main" id="{97F2E979-336A-46FB-BDD3-6F474C5F575E}"/>
                  </a:ext>
                </a:extLst>
              </p:cNvPr>
              <p:cNvSpPr/>
              <p:nvPr/>
            </p:nvSpPr>
            <p:spPr>
              <a:xfrm>
                <a:off x="9827443" y="2427402"/>
                <a:ext cx="1117077" cy="7070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a:extLst>
                  <a:ext uri="{FF2B5EF4-FFF2-40B4-BE49-F238E27FC236}">
                    <a16:creationId xmlns:a16="http://schemas.microsoft.com/office/drawing/2014/main" id="{3DF7FAB0-B552-46B2-85BF-98A9AF9030B1}"/>
                  </a:ext>
                </a:extLst>
              </p:cNvPr>
              <p:cNvSpPr/>
              <p:nvPr/>
            </p:nvSpPr>
            <p:spPr>
              <a:xfrm>
                <a:off x="9505372" y="832022"/>
                <a:ext cx="2009701" cy="2211859"/>
              </a:xfrm>
              <a:prstGeom prst="frame">
                <a:avLst>
                  <a:gd name="adj1" fmla="val 202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Right 9">
                <a:extLst>
                  <a:ext uri="{FF2B5EF4-FFF2-40B4-BE49-F238E27FC236}">
                    <a16:creationId xmlns:a16="http://schemas.microsoft.com/office/drawing/2014/main" id="{0928A1FB-FB15-4E3C-813B-057245DE1817}"/>
                  </a:ext>
                </a:extLst>
              </p:cNvPr>
              <p:cNvSpPr/>
              <p:nvPr/>
            </p:nvSpPr>
            <p:spPr>
              <a:xfrm rot="18387646">
                <a:off x="7666916" y="3717358"/>
                <a:ext cx="3106362" cy="117511"/>
              </a:xfrm>
              <a:prstGeom prst="rightArrow">
                <a:avLst>
                  <a:gd name="adj1" fmla="val 26165"/>
                  <a:gd name="adj2" fmla="val 2768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0AC40B0-F9B8-4A70-BAD2-EA13995ECE3C}"/>
                  </a:ext>
                </a:extLst>
              </p:cNvPr>
              <p:cNvSpPr/>
              <p:nvPr/>
            </p:nvSpPr>
            <p:spPr>
              <a:xfrm rot="20219123">
                <a:off x="7611905" y="3312781"/>
                <a:ext cx="1868524" cy="232439"/>
              </a:xfrm>
              <a:prstGeom prst="rightArrow">
                <a:avLst>
                  <a:gd name="adj1" fmla="val 21778"/>
                  <a:gd name="adj2" fmla="val 20532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Rectangle 13">
              <a:extLst>
                <a:ext uri="{FF2B5EF4-FFF2-40B4-BE49-F238E27FC236}">
                  <a16:creationId xmlns:a16="http://schemas.microsoft.com/office/drawing/2014/main" id="{3A23651F-4FFE-439A-81A1-BB8679C0D47D}"/>
                </a:ext>
              </a:extLst>
            </p:cNvPr>
            <p:cNvSpPr/>
            <p:nvPr/>
          </p:nvSpPr>
          <p:spPr>
            <a:xfrm>
              <a:off x="7640829" y="3429000"/>
              <a:ext cx="855471" cy="47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BD4DB-1E11-44A5-8544-2FB7EBAC70C7}"/>
                </a:ext>
              </a:extLst>
            </p:cNvPr>
            <p:cNvSpPr/>
            <p:nvPr/>
          </p:nvSpPr>
          <p:spPr>
            <a:xfrm>
              <a:off x="8573327" y="2871538"/>
              <a:ext cx="855471" cy="47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4C4A38-BB3F-4A7E-8302-E680E1A83B68}"/>
                </a:ext>
              </a:extLst>
            </p:cNvPr>
            <p:cNvSpPr/>
            <p:nvPr/>
          </p:nvSpPr>
          <p:spPr>
            <a:xfrm>
              <a:off x="8360554" y="3099764"/>
              <a:ext cx="855471" cy="472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6601BC9-6011-46A0-BF77-DADEBC3F9FC1}"/>
                </a:ext>
              </a:extLst>
            </p:cNvPr>
            <p:cNvSpPr/>
            <p:nvPr/>
          </p:nvSpPr>
          <p:spPr>
            <a:xfrm rot="19780459">
              <a:off x="7374518" y="3297998"/>
              <a:ext cx="2203702" cy="255163"/>
            </a:xfrm>
            <a:prstGeom prst="rightArrow">
              <a:avLst>
                <a:gd name="adj1" fmla="val 22057"/>
                <a:gd name="adj2" fmla="val 17914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473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Overview</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20</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normAutofit/>
          </a:bodyPr>
          <a:lstStyle/>
          <a:p>
            <a:pPr algn="ctr"/>
            <a:r>
              <a:rPr lang="en-US">
                <a:cs typeface="Calibri Light"/>
              </a:rPr>
              <a:t>Signal Processing Sub-system</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b="0">
                          <a:solidFill>
                            <a:schemeClr val="tx1"/>
                          </a:solidFill>
                        </a:rPr>
                        <a:t>Convert L1 band analog RF signal into a digital signal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136018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D7FE2-6CE8-473E-955A-25666686C678}"/>
              </a:ext>
            </a:extLst>
          </p:cNvPr>
          <p:cNvSpPr>
            <a:spLocks noGrp="1"/>
          </p:cNvSpPr>
          <p:nvPr>
            <p:ph idx="1"/>
          </p:nvPr>
        </p:nvSpPr>
        <p:spPr>
          <a:xfrm>
            <a:off x="838200" y="1342767"/>
            <a:ext cx="10515600" cy="5233180"/>
          </a:xfrm>
        </p:spPr>
        <p:txBody>
          <a:bodyPr>
            <a:normAutofit/>
          </a:bodyPr>
          <a:lstStyle/>
          <a:p>
            <a:r>
              <a:rPr lang="en-US" b="1" dirty="0">
                <a:ea typeface="+mn-lt"/>
                <a:cs typeface="+mn-lt"/>
              </a:rPr>
              <a:t>Objective: </a:t>
            </a:r>
            <a:r>
              <a:rPr lang="en-US" dirty="0">
                <a:ea typeface="+mn-lt"/>
                <a:cs typeface="+mn-lt"/>
              </a:rPr>
              <a:t>Receive Doppler frequency shift of a given GPS satellite</a:t>
            </a:r>
            <a:endParaRPr lang="en-US" dirty="0">
              <a:cs typeface="Calibri" panose="020F0502020204030204"/>
            </a:endParaRPr>
          </a:p>
          <a:p>
            <a:r>
              <a:rPr lang="en-US" b="1" dirty="0">
                <a:ea typeface="+mn-lt"/>
                <a:cs typeface="+mn-lt"/>
              </a:rPr>
              <a:t>Design:</a:t>
            </a:r>
            <a:r>
              <a:rPr lang="en-US" dirty="0">
                <a:ea typeface="+mn-lt"/>
                <a:cs typeface="+mn-lt"/>
              </a:rPr>
              <a:t> </a:t>
            </a: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pPr marL="0" indent="0">
              <a:buNone/>
            </a:pPr>
            <a:endParaRPr lang="en-US" dirty="0">
              <a:ea typeface="+mn-lt"/>
              <a:cs typeface="+mn-lt"/>
            </a:endParaRPr>
          </a:p>
          <a:p>
            <a:r>
              <a:rPr lang="en-US" b="1" dirty="0">
                <a:ea typeface="+mn-lt"/>
                <a:cs typeface="+mn-lt"/>
              </a:rPr>
              <a:t>Facilities Needed: </a:t>
            </a:r>
            <a:r>
              <a:rPr lang="en-US" dirty="0">
                <a:ea typeface="+mn-lt"/>
                <a:cs typeface="+mn-lt"/>
              </a:rPr>
              <a:t>Laptop with Linux OS</a:t>
            </a:r>
          </a:p>
          <a:p>
            <a:r>
              <a:rPr lang="en-US" b="1" dirty="0">
                <a:ea typeface="+mn-lt"/>
                <a:cs typeface="+mn-lt"/>
              </a:rPr>
              <a:t>Importance: </a:t>
            </a:r>
            <a:r>
              <a:rPr lang="en-US" dirty="0">
                <a:ea typeface="+mn-lt"/>
                <a:cs typeface="+mn-lt"/>
              </a:rPr>
              <a:t>High</a:t>
            </a:r>
            <a:endParaRPr lang="en-US" dirty="0">
              <a:cs typeface="Calibri" panose="020F0502020204030204"/>
            </a:endParaRPr>
          </a:p>
          <a:p>
            <a:endParaRPr lang="en-US" b="1" dirty="0">
              <a:ea typeface="+mn-lt"/>
              <a:cs typeface="+mn-lt"/>
            </a:endParaRPr>
          </a:p>
          <a:p>
            <a:endParaRPr lang="en-US" dirty="0">
              <a:ea typeface="+mn-lt"/>
              <a:cs typeface="+mn-lt"/>
            </a:endParaRPr>
          </a:p>
        </p:txBody>
      </p:sp>
      <p:pic>
        <p:nvPicPr>
          <p:cNvPr id="9" name="Picture 8">
            <a:extLst>
              <a:ext uri="{FF2B5EF4-FFF2-40B4-BE49-F238E27FC236}">
                <a16:creationId xmlns:a16="http://schemas.microsoft.com/office/drawing/2014/main" id="{1AD1CCC9-72F9-407B-88F5-D9E344E6264B}"/>
              </a:ext>
            </a:extLst>
          </p:cNvPr>
          <p:cNvPicPr>
            <a:picLocks noChangeAspect="1"/>
          </p:cNvPicPr>
          <p:nvPr/>
        </p:nvPicPr>
        <p:blipFill>
          <a:blip r:embed="rId2"/>
          <a:stretch>
            <a:fillRect/>
          </a:stretch>
        </p:blipFill>
        <p:spPr>
          <a:xfrm>
            <a:off x="2321526" y="1943177"/>
            <a:ext cx="7127273" cy="2819401"/>
          </a:xfrm>
          <a:prstGeom prst="rect">
            <a:avLst/>
          </a:prstGeom>
        </p:spPr>
      </p:pic>
      <p:sp>
        <p:nvSpPr>
          <p:cNvPr id="2" name="Title 1">
            <a:extLst>
              <a:ext uri="{FF2B5EF4-FFF2-40B4-BE49-F238E27FC236}">
                <a16:creationId xmlns:a16="http://schemas.microsoft.com/office/drawing/2014/main" id="{8A3FDFFA-CB7A-4FA3-A4C7-02B5B80FF1F4}"/>
              </a:ext>
            </a:extLst>
          </p:cNvPr>
          <p:cNvSpPr>
            <a:spLocks noGrp="1"/>
          </p:cNvSpPr>
          <p:nvPr>
            <p:ph type="title"/>
          </p:nvPr>
        </p:nvSpPr>
        <p:spPr>
          <a:xfrm>
            <a:off x="838200" y="102476"/>
            <a:ext cx="10515600" cy="1100248"/>
          </a:xfrm>
        </p:spPr>
        <p:txBody>
          <a:bodyPr>
            <a:normAutofit fontScale="90000"/>
          </a:bodyPr>
          <a:lstStyle/>
          <a:p>
            <a:r>
              <a:rPr lang="en-US"/>
              <a:t>Monitoring the internal status of the software receiver</a:t>
            </a:r>
          </a:p>
        </p:txBody>
      </p:sp>
      <p:sp>
        <p:nvSpPr>
          <p:cNvPr id="4" name="Footer Placeholder 3">
            <a:extLst>
              <a:ext uri="{FF2B5EF4-FFF2-40B4-BE49-F238E27FC236}">
                <a16:creationId xmlns:a16="http://schemas.microsoft.com/office/drawing/2014/main" id="{FA2AAEE5-87E9-4B9B-8CBB-6A11E42F442D}"/>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C95C8BC4-A479-48BE-A68C-EF9851FD3F90}"/>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319050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A66E4D-CC54-41B6-893F-1BA8890D71C1}"/>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7E3E5555-7557-4EE8-ADB2-7D5BB38B921F}"/>
              </a:ext>
            </a:extLst>
          </p:cNvPr>
          <p:cNvSpPr>
            <a:spLocks noGrp="1"/>
          </p:cNvSpPr>
          <p:nvPr>
            <p:ph type="sldNum" sz="quarter" idx="12"/>
          </p:nvPr>
        </p:nvSpPr>
        <p:spPr/>
        <p:txBody>
          <a:bodyPr/>
          <a:lstStyle/>
          <a:p>
            <a:fld id="{330EA680-D336-4FF7-8B7A-9848BB0A1C32}" type="slidenum">
              <a:rPr lang="en-US" smtClean="0"/>
              <a:t>22</a:t>
            </a:fld>
            <a:endParaRPr lang="en-US"/>
          </a:p>
        </p:txBody>
      </p:sp>
      <p:sp>
        <p:nvSpPr>
          <p:cNvPr id="6" name="Title 1">
            <a:extLst>
              <a:ext uri="{FF2B5EF4-FFF2-40B4-BE49-F238E27FC236}">
                <a16:creationId xmlns:a16="http://schemas.microsoft.com/office/drawing/2014/main" id="{EEE1C9D3-B0A1-4A5C-A9FE-B7716FA59F36}"/>
              </a:ext>
            </a:extLst>
          </p:cNvPr>
          <p:cNvSpPr>
            <a:spLocks noGrp="1"/>
          </p:cNvSpPr>
          <p:nvPr>
            <p:ph type="title"/>
          </p:nvPr>
        </p:nvSpPr>
        <p:spPr>
          <a:xfrm>
            <a:off x="838200" y="1608040"/>
            <a:ext cx="10515600" cy="1184469"/>
          </a:xfrm>
        </p:spPr>
        <p:txBody>
          <a:bodyPr/>
          <a:lstStyle/>
          <a:p>
            <a:pPr algn="ctr"/>
            <a:r>
              <a:rPr lang="en-US">
                <a:cs typeface="Calibri Light"/>
              </a:rPr>
              <a:t>Signal Reception Subsystem</a:t>
            </a:r>
          </a:p>
        </p:txBody>
      </p:sp>
      <p:graphicFrame>
        <p:nvGraphicFramePr>
          <p:cNvPr id="7" name="Table 7">
            <a:extLst>
              <a:ext uri="{FF2B5EF4-FFF2-40B4-BE49-F238E27FC236}">
                <a16:creationId xmlns:a16="http://schemas.microsoft.com/office/drawing/2014/main" id="{19C89BAE-F3FE-43F1-BECF-E21579680469}"/>
              </a:ext>
            </a:extLst>
          </p:cNvPr>
          <p:cNvGraphicFramePr>
            <a:graphicFrameLocks noGrp="1"/>
          </p:cNvGraphicFramePr>
          <p:nvPr>
            <p:extLst>
              <p:ext uri="{D42A27DB-BD31-4B8C-83A1-F6EECF244321}">
                <p14:modId xmlns:p14="http://schemas.microsoft.com/office/powerpoint/2010/main" val="3686073157"/>
              </p:ext>
            </p:extLst>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a:solidFill>
                            <a:schemeClr val="tx1"/>
                          </a:solidFill>
                        </a:rPr>
                        <a:t>Receive RF signals from satellites in various conditions, with various orbital geometries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40863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2261-900E-4C01-8A07-1FCC59920874}"/>
              </a:ext>
            </a:extLst>
          </p:cNvPr>
          <p:cNvSpPr>
            <a:spLocks noGrp="1"/>
          </p:cNvSpPr>
          <p:nvPr>
            <p:ph type="title"/>
          </p:nvPr>
        </p:nvSpPr>
        <p:spPr/>
        <p:txBody>
          <a:bodyPr/>
          <a:lstStyle/>
          <a:p>
            <a:r>
              <a:rPr lang="en-US">
                <a:cs typeface="Calibri Light"/>
              </a:rPr>
              <a:t>FEKO simulation</a:t>
            </a:r>
            <a:endParaRPr lang="en-US"/>
          </a:p>
        </p:txBody>
      </p:sp>
      <p:sp>
        <p:nvSpPr>
          <p:cNvPr id="3" name="Content Placeholder 2">
            <a:extLst>
              <a:ext uri="{FF2B5EF4-FFF2-40B4-BE49-F238E27FC236}">
                <a16:creationId xmlns:a16="http://schemas.microsoft.com/office/drawing/2014/main" id="{80724F68-8316-4396-B05B-8D43FAA949E3}"/>
              </a:ext>
            </a:extLst>
          </p:cNvPr>
          <p:cNvSpPr>
            <a:spLocks noGrp="1"/>
          </p:cNvSpPr>
          <p:nvPr>
            <p:ph idx="1"/>
          </p:nvPr>
        </p:nvSpPr>
        <p:spPr/>
        <p:txBody>
          <a:bodyPr vert="horz" lIns="91440" tIns="45720" rIns="91440" bIns="45720" rtlCol="0" anchor="t">
            <a:normAutofit/>
          </a:bodyPr>
          <a:lstStyle/>
          <a:p>
            <a:r>
              <a:rPr lang="en-US" b="1">
                <a:ea typeface="+mn-lt"/>
                <a:cs typeface="+mn-lt"/>
              </a:rPr>
              <a:t>Objective: </a:t>
            </a:r>
            <a:r>
              <a:rPr lang="en-US">
                <a:ea typeface="+mn-lt"/>
                <a:cs typeface="+mn-lt"/>
              </a:rPr>
              <a:t>To explore the sensitivity of our antenna pickup location</a:t>
            </a:r>
            <a:endParaRPr lang="en-US">
              <a:cs typeface="Calibri" panose="020F0502020204030204"/>
            </a:endParaRPr>
          </a:p>
          <a:p>
            <a:pPr marL="0" indent="0">
              <a:buNone/>
            </a:pPr>
            <a:endParaRPr lang="en-US">
              <a:ea typeface="+mn-lt"/>
              <a:cs typeface="+mn-lt"/>
            </a:endParaRPr>
          </a:p>
          <a:p>
            <a:r>
              <a:rPr lang="en-US" b="1">
                <a:ea typeface="+mn-lt"/>
                <a:cs typeface="+mn-lt"/>
              </a:rPr>
              <a:t>Design:</a:t>
            </a:r>
            <a:r>
              <a:rPr lang="en-US">
                <a:ea typeface="+mn-lt"/>
                <a:cs typeface="+mn-lt"/>
              </a:rPr>
              <a:t> FEKO is a CAD based software that uses meshes to solve Maxwell's equations iteratively. We will build our antenna within the program and vary our antenna pickup location according to the possible mounting locations on the given clamp.</a:t>
            </a:r>
          </a:p>
          <a:p>
            <a:pPr marL="0" indent="0">
              <a:buNone/>
            </a:pPr>
            <a:endParaRPr lang="en-US">
              <a:ea typeface="+mn-lt"/>
              <a:cs typeface="+mn-lt"/>
            </a:endParaRPr>
          </a:p>
          <a:p>
            <a:r>
              <a:rPr lang="en-US" b="1">
                <a:ea typeface="+mn-lt"/>
                <a:cs typeface="+mn-lt"/>
              </a:rPr>
              <a:t>Facilities: </a:t>
            </a:r>
            <a:r>
              <a:rPr lang="en-US">
                <a:ea typeface="+mn-lt"/>
                <a:cs typeface="+mn-lt"/>
              </a:rPr>
              <a:t>FEKO simulation software</a:t>
            </a:r>
          </a:p>
          <a:p>
            <a:pPr marL="0" indent="0">
              <a:buNone/>
            </a:pPr>
            <a:endParaRPr lang="en-US">
              <a:ea typeface="+mn-lt"/>
              <a:cs typeface="+mn-lt"/>
            </a:endParaRPr>
          </a:p>
          <a:p>
            <a:r>
              <a:rPr lang="en-US" b="1">
                <a:ea typeface="+mn-lt"/>
                <a:cs typeface="+mn-lt"/>
              </a:rPr>
              <a:t>Importance:</a:t>
            </a:r>
            <a:r>
              <a:rPr lang="en-US">
                <a:ea typeface="+mn-lt"/>
                <a:cs typeface="+mn-lt"/>
              </a:rPr>
              <a:t> Moderate</a:t>
            </a:r>
          </a:p>
          <a:p>
            <a:endParaRPr lang="en-US">
              <a:ea typeface="+mn-lt"/>
              <a:cs typeface="+mn-lt"/>
            </a:endParaRPr>
          </a:p>
        </p:txBody>
      </p:sp>
      <p:sp>
        <p:nvSpPr>
          <p:cNvPr id="4" name="Footer Placeholder 3">
            <a:extLst>
              <a:ext uri="{FF2B5EF4-FFF2-40B4-BE49-F238E27FC236}">
                <a16:creationId xmlns:a16="http://schemas.microsoft.com/office/drawing/2014/main" id="{574B214A-D09B-473A-BAF5-DFC6B69771E4}"/>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52FFCE3C-F23C-4989-9EB8-BBF87339D390}"/>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265606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3A25-4DDF-4E6B-8779-E1A1B27E4FCB}"/>
              </a:ext>
            </a:extLst>
          </p:cNvPr>
          <p:cNvSpPr>
            <a:spLocks noGrp="1"/>
          </p:cNvSpPr>
          <p:nvPr>
            <p:ph type="title"/>
          </p:nvPr>
        </p:nvSpPr>
        <p:spPr/>
        <p:txBody>
          <a:bodyPr/>
          <a:lstStyle/>
          <a:p>
            <a:r>
              <a:rPr lang="en-US">
                <a:cs typeface="Calibri Light"/>
              </a:rPr>
              <a:t>Signal Reception</a:t>
            </a:r>
            <a:endParaRPr lang="en-US"/>
          </a:p>
        </p:txBody>
      </p:sp>
      <p:sp>
        <p:nvSpPr>
          <p:cNvPr id="3" name="Content Placeholder 2">
            <a:extLst>
              <a:ext uri="{FF2B5EF4-FFF2-40B4-BE49-F238E27FC236}">
                <a16:creationId xmlns:a16="http://schemas.microsoft.com/office/drawing/2014/main" id="{175043CB-15DC-4218-B88D-66B45A8D3DB6}"/>
              </a:ext>
            </a:extLst>
          </p:cNvPr>
          <p:cNvSpPr>
            <a:spLocks noGrp="1"/>
          </p:cNvSpPr>
          <p:nvPr>
            <p:ph idx="1"/>
          </p:nvPr>
        </p:nvSpPr>
        <p:spPr>
          <a:xfrm>
            <a:off x="838200" y="1148035"/>
            <a:ext cx="10515600" cy="4834195"/>
          </a:xfrm>
        </p:spPr>
        <p:txBody>
          <a:bodyPr vert="horz" lIns="91440" tIns="45720" rIns="91440" bIns="45720" rtlCol="0" anchor="t">
            <a:normAutofit/>
          </a:bodyPr>
          <a:lstStyle/>
          <a:p>
            <a:r>
              <a:rPr lang="en-US" b="1">
                <a:ea typeface="+mn-lt"/>
                <a:cs typeface="+mn-lt"/>
              </a:rPr>
              <a:t>Objective: </a:t>
            </a:r>
            <a:r>
              <a:rPr lang="en-US">
                <a:ea typeface="+mn-lt"/>
                <a:cs typeface="+mn-lt"/>
              </a:rPr>
              <a:t>To verify that our antenna receives L1 Band GPS Signals</a:t>
            </a:r>
            <a:endParaRPr lang="en-US">
              <a:cs typeface="Calibri" panose="020F0502020204030204"/>
            </a:endParaRPr>
          </a:p>
          <a:p>
            <a:pPr marL="0" indent="0">
              <a:buNone/>
            </a:pPr>
            <a:endParaRPr lang="en-US">
              <a:ea typeface="+mn-lt"/>
              <a:cs typeface="+mn-lt"/>
            </a:endParaRPr>
          </a:p>
          <a:p>
            <a:r>
              <a:rPr lang="en-US" b="1">
                <a:ea typeface="+mn-lt"/>
                <a:cs typeface="+mn-lt"/>
              </a:rPr>
              <a:t>Design:</a:t>
            </a:r>
            <a:r>
              <a:rPr lang="en-US">
                <a:ea typeface="+mn-lt"/>
                <a:cs typeface="+mn-lt"/>
              </a:rPr>
              <a:t> We will assemble the antenna and plug its output into our laptop. We will then manually point it at a GPS satellite using a protractor and compass.</a:t>
            </a:r>
            <a:endParaRPr lang="en-US"/>
          </a:p>
          <a:p>
            <a:pPr marL="0" indent="0">
              <a:buNone/>
            </a:pPr>
            <a:endParaRPr lang="en-US">
              <a:ea typeface="+mn-lt"/>
              <a:cs typeface="+mn-lt"/>
            </a:endParaRPr>
          </a:p>
          <a:p>
            <a:r>
              <a:rPr lang="en-US" b="1">
                <a:ea typeface="+mn-lt"/>
                <a:cs typeface="+mn-lt"/>
              </a:rPr>
              <a:t>Facilities: </a:t>
            </a:r>
            <a:r>
              <a:rPr lang="en-US">
                <a:ea typeface="+mn-lt"/>
                <a:cs typeface="+mn-lt"/>
              </a:rPr>
              <a:t>Area with clear view of sky and hard ground, at least two people</a:t>
            </a:r>
            <a:endParaRPr lang="en-US">
              <a:cs typeface="Calibri" panose="020F0502020204030204"/>
            </a:endParaRPr>
          </a:p>
          <a:p>
            <a:pPr marL="0" indent="0">
              <a:buNone/>
            </a:pPr>
            <a:endParaRPr lang="en-US">
              <a:cs typeface="Calibri" panose="020F0502020204030204"/>
            </a:endParaRPr>
          </a:p>
          <a:p>
            <a:r>
              <a:rPr lang="en-US" b="1">
                <a:cs typeface="Calibri" panose="020F0502020204030204"/>
              </a:rPr>
              <a:t>Importance:</a:t>
            </a:r>
            <a:r>
              <a:rPr lang="en-US">
                <a:cs typeface="Calibri" panose="020F0502020204030204"/>
              </a:rPr>
              <a:t> High</a:t>
            </a:r>
          </a:p>
        </p:txBody>
      </p:sp>
      <p:sp>
        <p:nvSpPr>
          <p:cNvPr id="4" name="Footer Placeholder 3">
            <a:extLst>
              <a:ext uri="{FF2B5EF4-FFF2-40B4-BE49-F238E27FC236}">
                <a16:creationId xmlns:a16="http://schemas.microsoft.com/office/drawing/2014/main" id="{06BB4770-F12F-41E6-A2F4-AD8F50C5EFB0}"/>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B5302F77-EF89-4CE4-9F45-DDF5D1AB2A9B}"/>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214830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72E4F21-0306-46EA-A015-A4392353DCB8}"/>
              </a:ext>
            </a:extLst>
          </p:cNvPr>
          <p:cNvSpPr>
            <a:spLocks noGrp="1"/>
          </p:cNvSpPr>
          <p:nvPr>
            <p:ph type="ftr" sz="quarter" idx="11"/>
          </p:nvPr>
        </p:nvSpPr>
        <p:spPr>
          <a:xfrm>
            <a:off x="1" y="6400456"/>
            <a:ext cx="12191999" cy="457200"/>
          </a:xfrm>
        </p:spPr>
        <p:txBody>
          <a:bodyPr/>
          <a:lstStyle/>
          <a:p>
            <a:r>
              <a:rPr lang="en-US" dirty="0"/>
              <a:t>Test Overview</a:t>
            </a:r>
          </a:p>
        </p:txBody>
      </p:sp>
      <p:sp>
        <p:nvSpPr>
          <p:cNvPr id="11" name="Slide Number Placeholder 4">
            <a:extLst>
              <a:ext uri="{FF2B5EF4-FFF2-40B4-BE49-F238E27FC236}">
                <a16:creationId xmlns:a16="http://schemas.microsoft.com/office/drawing/2014/main" id="{A4631FCE-23CC-40B9-BC8F-7C9ABF42D8B8}"/>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25</a:t>
            </a:fld>
            <a:endParaRPr lang="en-US"/>
          </a:p>
        </p:txBody>
      </p:sp>
      <p:sp>
        <p:nvSpPr>
          <p:cNvPr id="12" name="Title 1">
            <a:extLst>
              <a:ext uri="{FF2B5EF4-FFF2-40B4-BE49-F238E27FC236}">
                <a16:creationId xmlns:a16="http://schemas.microsoft.com/office/drawing/2014/main" id="{B26D4AC7-1523-4536-90A3-DDA1B49197D2}"/>
              </a:ext>
            </a:extLst>
          </p:cNvPr>
          <p:cNvSpPr>
            <a:spLocks noGrp="1"/>
          </p:cNvSpPr>
          <p:nvPr>
            <p:ph type="title"/>
          </p:nvPr>
        </p:nvSpPr>
        <p:spPr>
          <a:xfrm>
            <a:off x="838200" y="1608040"/>
            <a:ext cx="10515600" cy="1184469"/>
          </a:xfrm>
        </p:spPr>
        <p:txBody>
          <a:bodyPr/>
          <a:lstStyle/>
          <a:p>
            <a:pPr algn="ctr"/>
            <a:r>
              <a:rPr lang="en-US">
                <a:cs typeface="Calibri Light"/>
              </a:rPr>
              <a:t>Pointing Controls Sub-system</a:t>
            </a:r>
          </a:p>
        </p:txBody>
      </p:sp>
      <p:graphicFrame>
        <p:nvGraphicFramePr>
          <p:cNvPr id="13" name="Table 7">
            <a:extLst>
              <a:ext uri="{FF2B5EF4-FFF2-40B4-BE49-F238E27FC236}">
                <a16:creationId xmlns:a16="http://schemas.microsoft.com/office/drawing/2014/main" id="{ACA0B8FA-6667-437C-886F-48B113BD8216}"/>
              </a:ext>
            </a:extLst>
          </p:cNvPr>
          <p:cNvGraphicFramePr>
            <a:graphicFrameLocks noGrp="1"/>
          </p:cNvGraphicFramePr>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a:solidFill>
                            <a:schemeClr val="tx1"/>
                          </a:solidFill>
                        </a:rPr>
                        <a:t>Point system along orbit path from manual input within a few degrees pointing 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2339782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79FD-0029-457F-A9F3-D838FF2E1108}"/>
              </a:ext>
            </a:extLst>
          </p:cNvPr>
          <p:cNvSpPr>
            <a:spLocks noGrp="1"/>
          </p:cNvSpPr>
          <p:nvPr>
            <p:ph type="title"/>
          </p:nvPr>
        </p:nvSpPr>
        <p:spPr/>
        <p:txBody>
          <a:bodyPr/>
          <a:lstStyle/>
          <a:p>
            <a:r>
              <a:rPr lang="en-US">
                <a:cs typeface="Calibri Light"/>
              </a:rPr>
              <a:t>Pointing Controls Sub-System Test</a:t>
            </a:r>
            <a:endParaRPr lang="en-US"/>
          </a:p>
        </p:txBody>
      </p:sp>
      <p:sp>
        <p:nvSpPr>
          <p:cNvPr id="3" name="Content Placeholder 2">
            <a:extLst>
              <a:ext uri="{FF2B5EF4-FFF2-40B4-BE49-F238E27FC236}">
                <a16:creationId xmlns:a16="http://schemas.microsoft.com/office/drawing/2014/main" id="{56BBD6B3-185A-4BC9-BEEA-55BB02250D42}"/>
              </a:ext>
            </a:extLst>
          </p:cNvPr>
          <p:cNvSpPr>
            <a:spLocks noGrp="1"/>
          </p:cNvSpPr>
          <p:nvPr>
            <p:ph idx="1"/>
          </p:nvPr>
        </p:nvSpPr>
        <p:spPr/>
        <p:txBody>
          <a:bodyPr vert="horz" lIns="91440" tIns="45720" rIns="91440" bIns="45720" rtlCol="0" anchor="t">
            <a:normAutofit/>
          </a:bodyPr>
          <a:lstStyle/>
          <a:p>
            <a:r>
              <a:rPr lang="en-US" b="1" dirty="0">
                <a:ea typeface="+mn-lt"/>
                <a:cs typeface="+mn-lt"/>
              </a:rPr>
              <a:t>Objective: </a:t>
            </a:r>
            <a:r>
              <a:rPr lang="en-US" dirty="0">
                <a:ea typeface="+mn-lt"/>
                <a:cs typeface="+mn-lt"/>
              </a:rPr>
              <a:t>Ensure the pointing control system responds to commands and accurately points the antenna dish &amp; receiver to a point in the sky (within a few degrees).</a:t>
            </a:r>
          </a:p>
          <a:p>
            <a:r>
              <a:rPr lang="en-US" b="1" dirty="0">
                <a:ea typeface="+mn-lt"/>
                <a:cs typeface="+mn-lt"/>
              </a:rPr>
              <a:t>Design:</a:t>
            </a:r>
            <a:r>
              <a:rPr lang="en-US" dirty="0">
                <a:ea typeface="+mn-lt"/>
                <a:cs typeface="+mn-lt"/>
              </a:rPr>
              <a:t> The controller and rotor will be connected and powered via wall outlet. The dish will be mounted to the rotor to simulate true testing conditions. Manual inputs of corner cases of elevation and azimuth (true north, straight up, 180 degrees azimuth). </a:t>
            </a:r>
          </a:p>
          <a:p>
            <a:r>
              <a:rPr lang="en-US" b="1" dirty="0">
                <a:ea typeface="+mn-lt"/>
                <a:cs typeface="+mn-lt"/>
              </a:rPr>
              <a:t>Facilities Needed: </a:t>
            </a:r>
            <a:r>
              <a:rPr lang="en-US" dirty="0">
                <a:ea typeface="+mn-lt"/>
                <a:cs typeface="+mn-lt"/>
              </a:rPr>
              <a:t>Power Supply (Wall outlet), senior projects room</a:t>
            </a:r>
          </a:p>
          <a:p>
            <a:r>
              <a:rPr lang="en-US" b="1" dirty="0">
                <a:cs typeface="Calibri"/>
              </a:rPr>
              <a:t>Importance: </a:t>
            </a:r>
            <a:r>
              <a:rPr lang="en-US" dirty="0">
                <a:cs typeface="Calibri"/>
              </a:rPr>
              <a:t>Need to be able to point the antenna at a satellite to get a signal. Although bandwidth is large, still need it to get in there. </a:t>
            </a:r>
          </a:p>
          <a:p>
            <a:endParaRPr lang="en-US" dirty="0">
              <a:cs typeface="Calibri"/>
            </a:endParaRPr>
          </a:p>
        </p:txBody>
      </p:sp>
      <p:sp>
        <p:nvSpPr>
          <p:cNvPr id="4" name="Footer Placeholder 3">
            <a:extLst>
              <a:ext uri="{FF2B5EF4-FFF2-40B4-BE49-F238E27FC236}">
                <a16:creationId xmlns:a16="http://schemas.microsoft.com/office/drawing/2014/main" id="{81DEDC91-B12E-4E90-ADC6-34AA2505394D}"/>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D3FED871-0EBD-431E-A373-3F07C5961742}"/>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912813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Overview</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27</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3021110"/>
          </a:xfrm>
        </p:spPr>
        <p:txBody>
          <a:bodyPr>
            <a:normAutofit/>
          </a:bodyPr>
          <a:lstStyle/>
          <a:p>
            <a:pPr algn="ctr"/>
            <a:r>
              <a:rPr lang="en-US">
                <a:cs typeface="Calibri Light"/>
              </a:rPr>
              <a:t>Full System</a:t>
            </a:r>
          </a:p>
        </p:txBody>
      </p:sp>
    </p:spTree>
    <p:extLst>
      <p:ext uri="{BB962C8B-B14F-4D97-AF65-F5344CB8AC3E}">
        <p14:creationId xmlns:p14="http://schemas.microsoft.com/office/powerpoint/2010/main" val="337777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D939-7349-43D4-B817-E4AF4FF3EF32}"/>
              </a:ext>
            </a:extLst>
          </p:cNvPr>
          <p:cNvSpPr>
            <a:spLocks noGrp="1"/>
          </p:cNvSpPr>
          <p:nvPr>
            <p:ph type="title"/>
          </p:nvPr>
        </p:nvSpPr>
        <p:spPr/>
        <p:txBody>
          <a:bodyPr/>
          <a:lstStyle/>
          <a:p>
            <a:r>
              <a:rPr lang="en-US">
                <a:cs typeface="Calibri Light"/>
              </a:rPr>
              <a:t>Electrical Continuity</a:t>
            </a:r>
            <a:endParaRPr lang="en-US"/>
          </a:p>
        </p:txBody>
      </p:sp>
      <p:sp>
        <p:nvSpPr>
          <p:cNvPr id="3" name="Content Placeholder 2">
            <a:extLst>
              <a:ext uri="{FF2B5EF4-FFF2-40B4-BE49-F238E27FC236}">
                <a16:creationId xmlns:a16="http://schemas.microsoft.com/office/drawing/2014/main" id="{D4906F2A-1AD0-4BE1-A5D9-2E7DDA6C18D3}"/>
              </a:ext>
            </a:extLst>
          </p:cNvPr>
          <p:cNvSpPr>
            <a:spLocks noGrp="1"/>
          </p:cNvSpPr>
          <p:nvPr>
            <p:ph idx="1"/>
          </p:nvPr>
        </p:nvSpPr>
        <p:spPr>
          <a:xfrm>
            <a:off x="838200" y="1232701"/>
            <a:ext cx="10515600" cy="4834195"/>
          </a:xfrm>
        </p:spPr>
        <p:txBody>
          <a:bodyPr vert="horz" lIns="91440" tIns="45720" rIns="91440" bIns="45720" rtlCol="0" anchor="t">
            <a:normAutofit fontScale="92500"/>
          </a:bodyPr>
          <a:lstStyle/>
          <a:p>
            <a:r>
              <a:rPr lang="en-US" b="1">
                <a:ea typeface="+mn-lt"/>
                <a:cs typeface="+mn-lt"/>
              </a:rPr>
              <a:t>Objective:</a:t>
            </a:r>
            <a:r>
              <a:rPr lang="en-US">
                <a:ea typeface="+mn-lt"/>
                <a:cs typeface="+mn-lt"/>
              </a:rPr>
              <a:t> Confirm that all ordered parts transfer electrical signals as expected.</a:t>
            </a:r>
            <a:endParaRPr lang="en-US">
              <a:cs typeface="Calibri" panose="020F0502020204030204"/>
            </a:endParaRPr>
          </a:p>
          <a:p>
            <a:pPr marL="0" indent="0">
              <a:buNone/>
            </a:pPr>
            <a:endParaRPr lang="en-US">
              <a:ea typeface="+mn-lt"/>
              <a:cs typeface="+mn-lt"/>
            </a:endParaRPr>
          </a:p>
          <a:p>
            <a:r>
              <a:rPr lang="en-US" b="1">
                <a:ea typeface="+mn-lt"/>
                <a:cs typeface="+mn-lt"/>
              </a:rPr>
              <a:t>Design:</a:t>
            </a:r>
            <a:r>
              <a:rPr lang="en-US">
                <a:ea typeface="+mn-lt"/>
                <a:cs typeface="+mn-lt"/>
              </a:rPr>
              <a:t> For all "wire" portions, confirm that they output signals that are given as input. For all "PSU" portions, confirm the output voltages. For LNA confirm its gain. For external clock confirm output of 10 Mhz.</a:t>
            </a:r>
            <a:endParaRPr lang="en-US">
              <a:cs typeface="Calibri" panose="020F0502020204030204"/>
            </a:endParaRPr>
          </a:p>
          <a:p>
            <a:pPr marL="0" indent="0">
              <a:buNone/>
            </a:pPr>
            <a:endParaRPr lang="en-US">
              <a:ea typeface="+mn-lt"/>
              <a:cs typeface="+mn-lt"/>
            </a:endParaRPr>
          </a:p>
          <a:p>
            <a:r>
              <a:rPr lang="en-US" b="1">
                <a:ea typeface="+mn-lt"/>
                <a:cs typeface="+mn-lt"/>
              </a:rPr>
              <a:t>Facilities:</a:t>
            </a:r>
            <a:r>
              <a:rPr lang="en-US">
                <a:ea typeface="+mn-lt"/>
                <a:cs typeface="+mn-lt"/>
              </a:rPr>
              <a:t> Aero electrical room next to pilot room, (multimeter, oscilloscope)</a:t>
            </a:r>
            <a:endParaRPr lang="en-US">
              <a:cs typeface="Calibri" panose="020F0502020204030204"/>
            </a:endParaRPr>
          </a:p>
          <a:p>
            <a:pPr marL="0" indent="0">
              <a:buNone/>
            </a:pPr>
            <a:endParaRPr lang="en-US">
              <a:ea typeface="+mn-lt"/>
              <a:cs typeface="+mn-lt"/>
            </a:endParaRPr>
          </a:p>
          <a:p>
            <a:r>
              <a:rPr lang="en-US" b="1">
                <a:ea typeface="+mn-lt"/>
                <a:cs typeface="+mn-lt"/>
              </a:rPr>
              <a:t>Importance:</a:t>
            </a:r>
            <a:r>
              <a:rPr lang="en-US">
                <a:ea typeface="+mn-lt"/>
                <a:cs typeface="+mn-lt"/>
              </a:rPr>
              <a:t> Moderate</a:t>
            </a:r>
            <a:endParaRPr lang="en-US">
              <a:cs typeface="Calibri" panose="020F0502020204030204"/>
            </a:endParaRPr>
          </a:p>
        </p:txBody>
      </p:sp>
      <p:sp>
        <p:nvSpPr>
          <p:cNvPr id="4" name="Footer Placeholder 3">
            <a:extLst>
              <a:ext uri="{FF2B5EF4-FFF2-40B4-BE49-F238E27FC236}">
                <a16:creationId xmlns:a16="http://schemas.microsoft.com/office/drawing/2014/main" id="{BA7E9A6B-D372-4C26-99CE-8A70AA2A59D2}"/>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578BEE5B-DDE3-4BA4-9585-649457D28C18}"/>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43679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4AD5-42A2-45A9-BA35-1C2D3A2A6F57}"/>
              </a:ext>
            </a:extLst>
          </p:cNvPr>
          <p:cNvSpPr>
            <a:spLocks noGrp="1"/>
          </p:cNvSpPr>
          <p:nvPr>
            <p:ph type="title"/>
          </p:nvPr>
        </p:nvSpPr>
        <p:spPr/>
        <p:txBody>
          <a:bodyPr/>
          <a:lstStyle/>
          <a:p>
            <a:r>
              <a:rPr lang="en-US" dirty="0">
                <a:cs typeface="Calibri Light"/>
              </a:rPr>
              <a:t>Fit Testing</a:t>
            </a:r>
            <a:endParaRPr lang="en-US" dirty="0"/>
          </a:p>
        </p:txBody>
      </p:sp>
      <p:sp>
        <p:nvSpPr>
          <p:cNvPr id="3" name="Content Placeholder 2">
            <a:extLst>
              <a:ext uri="{FF2B5EF4-FFF2-40B4-BE49-F238E27FC236}">
                <a16:creationId xmlns:a16="http://schemas.microsoft.com/office/drawing/2014/main" id="{A43D78C5-42C8-43BA-B7DE-665F572E9F09}"/>
              </a:ext>
            </a:extLst>
          </p:cNvPr>
          <p:cNvSpPr>
            <a:spLocks noGrp="1"/>
          </p:cNvSpPr>
          <p:nvPr>
            <p:ph idx="1"/>
          </p:nvPr>
        </p:nvSpPr>
        <p:spPr>
          <a:xfrm>
            <a:off x="6962683" y="1342768"/>
            <a:ext cx="4895370" cy="4834195"/>
          </a:xfrm>
        </p:spPr>
        <p:txBody>
          <a:bodyPr/>
          <a:lstStyle/>
          <a:p>
            <a:r>
              <a:rPr lang="en-US" b="1">
                <a:cs typeface="Calibri"/>
              </a:rPr>
              <a:t>Objective: </a:t>
            </a:r>
            <a:r>
              <a:rPr lang="en-US">
                <a:cs typeface="Calibri"/>
              </a:rPr>
              <a:t>Ensure that all the mechanical parts fit together so that the ground station can be assembled as a whole.</a:t>
            </a:r>
            <a:endParaRPr lang="en-US" b="1">
              <a:cs typeface="Calibri"/>
            </a:endParaRPr>
          </a:p>
          <a:p>
            <a:r>
              <a:rPr lang="en-US" b="1">
                <a:cs typeface="Calibri"/>
              </a:rPr>
              <a:t>Facilities Needed: </a:t>
            </a:r>
            <a:r>
              <a:rPr lang="en-US">
                <a:cs typeface="Calibri"/>
              </a:rPr>
              <a:t>Projects room, toolbox.</a:t>
            </a:r>
          </a:p>
          <a:p>
            <a:r>
              <a:rPr lang="en-US" b="1">
                <a:cs typeface="Calibri"/>
              </a:rPr>
              <a:t>Importance: </a:t>
            </a:r>
            <a:r>
              <a:rPr lang="en-US">
                <a:cs typeface="Calibri"/>
              </a:rPr>
              <a:t>Needed to make sure the ground station will be able to assemble and disassemble.</a:t>
            </a:r>
          </a:p>
          <a:p>
            <a:endParaRPr lang="en-US"/>
          </a:p>
        </p:txBody>
      </p:sp>
      <p:sp>
        <p:nvSpPr>
          <p:cNvPr id="4" name="Footer Placeholder 3">
            <a:extLst>
              <a:ext uri="{FF2B5EF4-FFF2-40B4-BE49-F238E27FC236}">
                <a16:creationId xmlns:a16="http://schemas.microsoft.com/office/drawing/2014/main" id="{9C9C4079-2A2C-489F-865A-4A4053F6EC8E}"/>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31CFF76A-32F9-49ED-981B-5BCDFBC1E8E2}"/>
              </a:ext>
            </a:extLst>
          </p:cNvPr>
          <p:cNvSpPr>
            <a:spLocks noGrp="1"/>
          </p:cNvSpPr>
          <p:nvPr>
            <p:ph type="sldNum" sz="quarter" idx="12"/>
          </p:nvPr>
        </p:nvSpPr>
        <p:spPr/>
        <p:txBody>
          <a:bodyPr/>
          <a:lstStyle/>
          <a:p>
            <a:fld id="{330EA680-D336-4FF7-8B7A-9848BB0A1C32}" type="slidenum">
              <a:rPr lang="en-US" smtClean="0"/>
              <a:t>29</a:t>
            </a:fld>
            <a:endParaRPr lang="en-US"/>
          </a:p>
        </p:txBody>
      </p:sp>
      <p:sp>
        <p:nvSpPr>
          <p:cNvPr id="37" name="Rectangle 36">
            <a:extLst>
              <a:ext uri="{FF2B5EF4-FFF2-40B4-BE49-F238E27FC236}">
                <a16:creationId xmlns:a16="http://schemas.microsoft.com/office/drawing/2014/main" id="{44420040-43F4-4ED8-916E-E2C07882A058}"/>
              </a:ext>
            </a:extLst>
          </p:cNvPr>
          <p:cNvSpPr/>
          <p:nvPr/>
        </p:nvSpPr>
        <p:spPr>
          <a:xfrm>
            <a:off x="3869881" y="5360318"/>
            <a:ext cx="997184"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cs typeface="Calibri"/>
              </a:rPr>
              <a:t>TRIPOD</a:t>
            </a:r>
          </a:p>
        </p:txBody>
      </p:sp>
      <p:sp>
        <p:nvSpPr>
          <p:cNvPr id="38" name="Rectangle 37">
            <a:extLst>
              <a:ext uri="{FF2B5EF4-FFF2-40B4-BE49-F238E27FC236}">
                <a16:creationId xmlns:a16="http://schemas.microsoft.com/office/drawing/2014/main" id="{355FF440-AF00-407E-85B0-FF586EA59F06}"/>
              </a:ext>
            </a:extLst>
          </p:cNvPr>
          <p:cNvSpPr/>
          <p:nvPr/>
        </p:nvSpPr>
        <p:spPr>
          <a:xfrm>
            <a:off x="3871645" y="4007416"/>
            <a:ext cx="99718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cs typeface="Calibri"/>
              </a:rPr>
              <a:t>TRIPOD MOUNT</a:t>
            </a:r>
          </a:p>
        </p:txBody>
      </p:sp>
      <p:sp>
        <p:nvSpPr>
          <p:cNvPr id="39" name="Rectangle 38">
            <a:extLst>
              <a:ext uri="{FF2B5EF4-FFF2-40B4-BE49-F238E27FC236}">
                <a16:creationId xmlns:a16="http://schemas.microsoft.com/office/drawing/2014/main" id="{382D4919-E8B1-4CEC-8157-E59F79DEA775}"/>
              </a:ext>
            </a:extLst>
          </p:cNvPr>
          <p:cNvSpPr/>
          <p:nvPr/>
        </p:nvSpPr>
        <p:spPr>
          <a:xfrm>
            <a:off x="3873409" y="2663920"/>
            <a:ext cx="99718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cs typeface="Calibri"/>
              </a:rPr>
              <a:t>ROTOR</a:t>
            </a:r>
            <a:endParaRPr lang="en-US"/>
          </a:p>
        </p:txBody>
      </p:sp>
      <p:sp>
        <p:nvSpPr>
          <p:cNvPr id="40" name="Rectangle 39">
            <a:extLst>
              <a:ext uri="{FF2B5EF4-FFF2-40B4-BE49-F238E27FC236}">
                <a16:creationId xmlns:a16="http://schemas.microsoft.com/office/drawing/2014/main" id="{6599A8EA-2262-416F-B15E-E442594A14AF}"/>
              </a:ext>
            </a:extLst>
          </p:cNvPr>
          <p:cNvSpPr/>
          <p:nvPr/>
        </p:nvSpPr>
        <p:spPr>
          <a:xfrm>
            <a:off x="5427395" y="2665684"/>
            <a:ext cx="1523999"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CONTROLLER</a:t>
            </a:r>
            <a:endParaRPr lang="en-US" dirty="0"/>
          </a:p>
        </p:txBody>
      </p:sp>
      <p:sp>
        <p:nvSpPr>
          <p:cNvPr id="41" name="Rectangle 40">
            <a:extLst>
              <a:ext uri="{FF2B5EF4-FFF2-40B4-BE49-F238E27FC236}">
                <a16:creationId xmlns:a16="http://schemas.microsoft.com/office/drawing/2014/main" id="{26EA2529-C550-4DDD-8A2E-8DF7AD06F0A7}"/>
              </a:ext>
            </a:extLst>
          </p:cNvPr>
          <p:cNvSpPr/>
          <p:nvPr/>
        </p:nvSpPr>
        <p:spPr>
          <a:xfrm>
            <a:off x="2136567" y="2667448"/>
            <a:ext cx="117592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ROTOR MOUNT</a:t>
            </a:r>
            <a:endParaRPr lang="en-US" dirty="0"/>
          </a:p>
        </p:txBody>
      </p:sp>
      <p:sp>
        <p:nvSpPr>
          <p:cNvPr id="42" name="Rectangle 41">
            <a:extLst>
              <a:ext uri="{FF2B5EF4-FFF2-40B4-BE49-F238E27FC236}">
                <a16:creationId xmlns:a16="http://schemas.microsoft.com/office/drawing/2014/main" id="{2A08AFBC-1D15-4DBA-B703-44DE66D9D8EF}"/>
              </a:ext>
            </a:extLst>
          </p:cNvPr>
          <p:cNvSpPr/>
          <p:nvPr/>
        </p:nvSpPr>
        <p:spPr>
          <a:xfrm>
            <a:off x="2138330" y="1342768"/>
            <a:ext cx="117592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ANTENNA DISH</a:t>
            </a:r>
            <a:endParaRPr lang="en-US" dirty="0"/>
          </a:p>
        </p:txBody>
      </p:sp>
      <p:sp>
        <p:nvSpPr>
          <p:cNvPr id="43" name="Rectangle 42">
            <a:extLst>
              <a:ext uri="{FF2B5EF4-FFF2-40B4-BE49-F238E27FC236}">
                <a16:creationId xmlns:a16="http://schemas.microsoft.com/office/drawing/2014/main" id="{9454F104-CFF1-4885-9999-2D7F168D5CF4}"/>
              </a:ext>
            </a:extLst>
          </p:cNvPr>
          <p:cNvSpPr/>
          <p:nvPr/>
        </p:nvSpPr>
        <p:spPr>
          <a:xfrm>
            <a:off x="644316" y="1344532"/>
            <a:ext cx="912518"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PICKUP</a:t>
            </a:r>
            <a:endParaRPr lang="en-US" dirty="0"/>
          </a:p>
        </p:txBody>
      </p:sp>
      <p:cxnSp>
        <p:nvCxnSpPr>
          <p:cNvPr id="44" name="Straight Arrow Connector 43">
            <a:extLst>
              <a:ext uri="{FF2B5EF4-FFF2-40B4-BE49-F238E27FC236}">
                <a16:creationId xmlns:a16="http://schemas.microsoft.com/office/drawing/2014/main" id="{FBA1E96C-895B-4EC5-9D64-779573512A2C}"/>
              </a:ext>
            </a:extLst>
          </p:cNvPr>
          <p:cNvCxnSpPr>
            <a:stCxn id="37" idx="0"/>
            <a:endCxn id="38" idx="2"/>
          </p:cNvCxnSpPr>
          <p:nvPr/>
        </p:nvCxnSpPr>
        <p:spPr>
          <a:xfrm flipV="1">
            <a:off x="4368473" y="4919934"/>
            <a:ext cx="1764" cy="44038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1CB3841-9AD5-49FA-AAF6-4528F7318A65}"/>
              </a:ext>
            </a:extLst>
          </p:cNvPr>
          <p:cNvCxnSpPr>
            <a:stCxn id="38" idx="0"/>
            <a:endCxn id="39" idx="2"/>
          </p:cNvCxnSpPr>
          <p:nvPr/>
        </p:nvCxnSpPr>
        <p:spPr>
          <a:xfrm flipV="1">
            <a:off x="4370237" y="3576438"/>
            <a:ext cx="1764" cy="43097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975572F-1D2A-465C-AD69-250B62F39987}"/>
              </a:ext>
            </a:extLst>
          </p:cNvPr>
          <p:cNvCxnSpPr>
            <a:stCxn id="40" idx="1"/>
            <a:endCxn id="39" idx="3"/>
          </p:cNvCxnSpPr>
          <p:nvPr/>
        </p:nvCxnSpPr>
        <p:spPr>
          <a:xfrm flipH="1" flipV="1">
            <a:off x="4870593" y="3120179"/>
            <a:ext cx="556802" cy="17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92D9BF-F64B-4CCE-9C2C-278A05417D29}"/>
              </a:ext>
            </a:extLst>
          </p:cNvPr>
          <p:cNvCxnSpPr>
            <a:stCxn id="39" idx="1"/>
            <a:endCxn id="41" idx="3"/>
          </p:cNvCxnSpPr>
          <p:nvPr/>
        </p:nvCxnSpPr>
        <p:spPr>
          <a:xfrm flipH="1">
            <a:off x="3312491" y="3120179"/>
            <a:ext cx="560918" cy="352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168CB7D-3E0C-4669-BE05-84ACF5BB2E96}"/>
              </a:ext>
            </a:extLst>
          </p:cNvPr>
          <p:cNvCxnSpPr>
            <a:stCxn id="41" idx="0"/>
            <a:endCxn id="42" idx="2"/>
          </p:cNvCxnSpPr>
          <p:nvPr/>
        </p:nvCxnSpPr>
        <p:spPr>
          <a:xfrm flipV="1">
            <a:off x="2724529" y="2255286"/>
            <a:ext cx="1763" cy="41216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2100509-AF58-4BAE-A268-502B9CE35416}"/>
              </a:ext>
            </a:extLst>
          </p:cNvPr>
          <p:cNvCxnSpPr>
            <a:stCxn id="42" idx="1"/>
            <a:endCxn id="43" idx="3"/>
          </p:cNvCxnSpPr>
          <p:nvPr/>
        </p:nvCxnSpPr>
        <p:spPr>
          <a:xfrm flipH="1">
            <a:off x="1556834" y="1799027"/>
            <a:ext cx="581496" cy="17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06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E2C0-3D72-4599-A266-AAC923C37A51}"/>
              </a:ext>
            </a:extLst>
          </p:cNvPr>
          <p:cNvSpPr>
            <a:spLocks noGrp="1"/>
          </p:cNvSpPr>
          <p:nvPr>
            <p:ph type="title"/>
          </p:nvPr>
        </p:nvSpPr>
        <p:spPr/>
        <p:txBody>
          <a:bodyPr/>
          <a:lstStyle/>
          <a:p>
            <a:r>
              <a:rPr lang="en-US"/>
              <a:t>Project Motivation</a:t>
            </a:r>
          </a:p>
        </p:txBody>
      </p:sp>
      <p:sp>
        <p:nvSpPr>
          <p:cNvPr id="3" name="Content Placeholder 2">
            <a:extLst>
              <a:ext uri="{FF2B5EF4-FFF2-40B4-BE49-F238E27FC236}">
                <a16:creationId xmlns:a16="http://schemas.microsoft.com/office/drawing/2014/main" id="{A082EB2F-7CE3-45B2-8604-308088C47319}"/>
              </a:ext>
            </a:extLst>
          </p:cNvPr>
          <p:cNvSpPr>
            <a:spLocks noGrp="1"/>
          </p:cNvSpPr>
          <p:nvPr>
            <p:ph idx="1"/>
          </p:nvPr>
        </p:nvSpPr>
        <p:spPr>
          <a:xfrm>
            <a:off x="838200" y="1342769"/>
            <a:ext cx="10515600" cy="4274886"/>
          </a:xfrm>
        </p:spPr>
        <p:txBody>
          <a:bodyPr>
            <a:normAutofit fontScale="92500" lnSpcReduction="10000"/>
          </a:bodyPr>
          <a:lstStyle/>
          <a:p>
            <a:pPr marL="0" indent="0" algn="ctr">
              <a:buNone/>
            </a:pPr>
            <a:r>
              <a:rPr lang="en-US" b="1" u="sng"/>
              <a:t>Background</a:t>
            </a:r>
          </a:p>
          <a:p>
            <a:pPr marL="0" indent="0" algn="ctr">
              <a:buNone/>
            </a:pPr>
            <a:endParaRPr lang="en-US" b="1" u="sng"/>
          </a:p>
          <a:p>
            <a:r>
              <a:rPr lang="en-US"/>
              <a:t>Orbit Logic specializes in scheduling satellite observations and utilizes their software Heimdall</a:t>
            </a:r>
          </a:p>
          <a:p>
            <a:endParaRPr lang="en-US"/>
          </a:p>
          <a:p>
            <a:r>
              <a:rPr lang="en-US"/>
              <a:t>Heimdall schedules observations of know and uncharacterized space objects observed by ground stations</a:t>
            </a:r>
          </a:p>
          <a:p>
            <a:endParaRPr lang="en-US"/>
          </a:p>
          <a:p>
            <a:r>
              <a:rPr lang="en-US"/>
              <a:t>Heimdall currently utilizes ground stations with </a:t>
            </a:r>
            <a:r>
              <a:rPr lang="en-US" b="1"/>
              <a:t>optical</a:t>
            </a:r>
            <a:r>
              <a:rPr lang="en-US"/>
              <a:t> and </a:t>
            </a:r>
            <a:r>
              <a:rPr lang="en-US" b="1"/>
              <a:t>RADAR</a:t>
            </a:r>
            <a:r>
              <a:rPr lang="en-US"/>
              <a:t> sensors when scheduling observations</a:t>
            </a:r>
          </a:p>
        </p:txBody>
      </p:sp>
      <p:sp>
        <p:nvSpPr>
          <p:cNvPr id="4" name="Footer Placeholder 3">
            <a:extLst>
              <a:ext uri="{FF2B5EF4-FFF2-40B4-BE49-F238E27FC236}">
                <a16:creationId xmlns:a16="http://schemas.microsoft.com/office/drawing/2014/main" id="{E7C76BF4-02ED-4EE8-9A0F-16F9E7B650D3}"/>
              </a:ext>
            </a:extLst>
          </p:cNvPr>
          <p:cNvSpPr>
            <a:spLocks noGrp="1"/>
          </p:cNvSpPr>
          <p:nvPr>
            <p:ph type="ftr" sz="quarter" idx="11"/>
          </p:nvPr>
        </p:nvSpPr>
        <p:spPr/>
        <p:txBody>
          <a:bodyPr/>
          <a:lstStyle/>
          <a:p>
            <a:r>
              <a:rPr lang="en-US"/>
              <a:t>Purpose &amp; Objective</a:t>
            </a:r>
          </a:p>
        </p:txBody>
      </p:sp>
      <p:sp>
        <p:nvSpPr>
          <p:cNvPr id="5" name="Slide Number Placeholder 4">
            <a:extLst>
              <a:ext uri="{FF2B5EF4-FFF2-40B4-BE49-F238E27FC236}">
                <a16:creationId xmlns:a16="http://schemas.microsoft.com/office/drawing/2014/main" id="{9DB73B36-1953-49D5-8528-7D65E6FC9F8E}"/>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180838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CB86-D5B1-40E5-AB87-1C110D4077C4}"/>
              </a:ext>
            </a:extLst>
          </p:cNvPr>
          <p:cNvSpPr>
            <a:spLocks noGrp="1"/>
          </p:cNvSpPr>
          <p:nvPr>
            <p:ph type="title"/>
          </p:nvPr>
        </p:nvSpPr>
        <p:spPr/>
        <p:txBody>
          <a:bodyPr/>
          <a:lstStyle/>
          <a:p>
            <a:r>
              <a:rPr lang="en-US"/>
              <a:t>Full System Test</a:t>
            </a:r>
          </a:p>
        </p:txBody>
      </p:sp>
      <p:sp>
        <p:nvSpPr>
          <p:cNvPr id="3" name="Content Placeholder 2">
            <a:extLst>
              <a:ext uri="{FF2B5EF4-FFF2-40B4-BE49-F238E27FC236}">
                <a16:creationId xmlns:a16="http://schemas.microsoft.com/office/drawing/2014/main" id="{9DC51D55-2E7E-4C35-9D8A-1CA9743C7E46}"/>
              </a:ext>
            </a:extLst>
          </p:cNvPr>
          <p:cNvSpPr>
            <a:spLocks noGrp="1"/>
          </p:cNvSpPr>
          <p:nvPr>
            <p:ph idx="1"/>
          </p:nvPr>
        </p:nvSpPr>
        <p:spPr/>
        <p:txBody>
          <a:bodyPr vert="horz" lIns="91440" tIns="45720" rIns="91440" bIns="45720" rtlCol="0" anchor="t">
            <a:normAutofit/>
          </a:bodyPr>
          <a:lstStyle/>
          <a:p>
            <a:r>
              <a:rPr lang="en-US" b="1"/>
              <a:t>Objective: </a:t>
            </a:r>
            <a:r>
              <a:rPr lang="en-US"/>
              <a:t>To confirm software can…</a:t>
            </a:r>
            <a:endParaRPr lang="en-US" b="1"/>
          </a:p>
          <a:p>
            <a:pPr marL="914400" lvl="1" indent="-457200">
              <a:buAutoNum type="arabicParenR"/>
            </a:pPr>
            <a:r>
              <a:rPr lang="en-US">
                <a:cs typeface="Calibri"/>
              </a:rPr>
              <a:t>Schedule observation times with appropriate azimuth and elevation directions</a:t>
            </a:r>
          </a:p>
          <a:p>
            <a:pPr marL="914400" lvl="1" indent="-457200">
              <a:buAutoNum type="arabicParenR"/>
            </a:pPr>
            <a:r>
              <a:rPr lang="en-US">
                <a:cs typeface="Calibri"/>
              </a:rPr>
              <a:t>Determine the Orbit of a GPS satellite using Doppler Shift observations</a:t>
            </a:r>
            <a:endParaRPr lang="en-US"/>
          </a:p>
          <a:p>
            <a:pPr marL="914400" lvl="1" indent="-457200">
              <a:buAutoNum type="arabicParenR"/>
            </a:pPr>
            <a:r>
              <a:rPr lang="en-US">
                <a:cs typeface="Calibri"/>
              </a:rPr>
              <a:t>Determine this Orbit more accurately using the scheduled observation times as opposed to random observation times.</a:t>
            </a:r>
            <a:endParaRPr lang="en-US"/>
          </a:p>
          <a:p>
            <a:pPr marL="457200" lvl="1" indent="0">
              <a:buNone/>
            </a:pPr>
            <a:endParaRPr lang="en-US">
              <a:cs typeface="Calibri" panose="020F0502020204030204"/>
            </a:endParaRPr>
          </a:p>
          <a:p>
            <a:endParaRPr lang="en-US">
              <a:cs typeface="Calibri" panose="020F0502020204030204"/>
            </a:endParaRPr>
          </a:p>
          <a:p>
            <a:pPr marL="0" indent="0">
              <a:buNone/>
            </a:pPr>
            <a:endParaRPr lang="en-US">
              <a:cs typeface="Calibri" panose="020F0502020204030204"/>
            </a:endParaRPr>
          </a:p>
        </p:txBody>
      </p:sp>
      <p:sp>
        <p:nvSpPr>
          <p:cNvPr id="4" name="Footer Placeholder 3">
            <a:extLst>
              <a:ext uri="{FF2B5EF4-FFF2-40B4-BE49-F238E27FC236}">
                <a16:creationId xmlns:a16="http://schemas.microsoft.com/office/drawing/2014/main" id="{CC2B7DFA-D16B-4A1E-9019-DC89D82EFB3F}"/>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320E65A3-CC68-419C-B8E4-2E485DA7B48A}"/>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93465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FA32B361-82DB-43F3-B070-14BDCB07A0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06" b="95966" l="9777" r="89665">
                        <a14:foregroundMark x1="43436" y1="9244" x2="51955" y2="4706"/>
                        <a14:foregroundMark x1="52235" y1="8908" x2="50978" y2="5882"/>
                        <a14:foregroundMark x1="41899" y1="42185" x2="41899" y2="42185"/>
                        <a14:foregroundMark x1="56704" y1="61176" x2="56704" y2="61176"/>
                        <a14:foregroundMark x1="40922" y1="44034" x2="40922" y2="44034"/>
                        <a14:foregroundMark x1="51676" y1="61176" x2="59497" y2="64538"/>
                        <a14:foregroundMark x1="51676" y1="60336" x2="63408" y2="74286"/>
                        <a14:foregroundMark x1="63408" y1="74286" x2="58240" y2="65714"/>
                        <a14:foregroundMark x1="60475" y1="70588" x2="48883" y2="75462"/>
                        <a14:foregroundMark x1="39665" y1="50084" x2="40642" y2="90588"/>
                        <a14:foregroundMark x1="40642" y1="90588" x2="58380" y2="93613"/>
                        <a14:foregroundMark x1="58380" y1="93613" x2="75559" y2="88235"/>
                        <a14:foregroundMark x1="75559" y1="88235" x2="86173" y2="71933"/>
                        <a14:foregroundMark x1="86173" y1="71933" x2="79749" y2="54622"/>
                        <a14:foregroundMark x1="79749" y1="54622" x2="47626" y2="44202"/>
                        <a14:foregroundMark x1="47626" y1="44202" x2="45251" y2="63529"/>
                        <a14:foregroundMark x1="45251" y1="63529" x2="58240" y2="51261"/>
                        <a14:foregroundMark x1="58240" y1="51261" x2="49441" y2="67731"/>
                        <a14:foregroundMark x1="49441" y1="67731" x2="66480" y2="61176"/>
                        <a14:foregroundMark x1="66480" y1="61176" x2="52095" y2="77479"/>
                        <a14:foregroundMark x1="52095" y1="77479" x2="70251" y2="68739"/>
                        <a14:foregroundMark x1="70251" y1="68739" x2="54888" y2="80168"/>
                        <a14:foregroundMark x1="54888" y1="80168" x2="71927" y2="74958"/>
                        <a14:foregroundMark x1="71927" y1="74958" x2="58380" y2="91765"/>
                        <a14:foregroundMark x1="58380" y1="91765" x2="75838" y2="77647"/>
                        <a14:foregroundMark x1="75838" y1="77647" x2="58939" y2="79328"/>
                        <a14:foregroundMark x1="58939" y1="79328" x2="73045" y2="62689"/>
                        <a14:foregroundMark x1="73045" y1="62689" x2="53073" y2="67563"/>
                        <a14:foregroundMark x1="53073" y1="67563" x2="69972" y2="56975"/>
                        <a14:foregroundMark x1="69972" y1="56975" x2="49721" y2="60000"/>
                        <a14:foregroundMark x1="49721" y1="60000" x2="57682" y2="55126"/>
                        <a14:foregroundMark x1="40363" y1="55798" x2="38268" y2="75630"/>
                        <a14:foregroundMark x1="38268" y1="75630" x2="40782" y2="94790"/>
                        <a14:foregroundMark x1="40782" y1="94790" x2="58240" y2="95126"/>
                        <a14:foregroundMark x1="58240" y1="95126" x2="72626" y2="86723"/>
                        <a14:foregroundMark x1="72626" y1="86723" x2="85335" y2="71765"/>
                        <a14:foregroundMark x1="85335" y1="71765" x2="83101" y2="52437"/>
                        <a14:foregroundMark x1="83101" y1="52437" x2="51676" y2="45210"/>
                        <a14:foregroundMark x1="41341" y1="81513" x2="44134" y2="95966"/>
                        <a14:foregroundMark x1="49721" y1="95966" x2="36872" y2="83697"/>
                        <a14:foregroundMark x1="36872" y1="83697" x2="40084" y2="61176"/>
                        <a14:foregroundMark x1="38128" y1="82353" x2="46369" y2="95462"/>
                        <a14:foregroundMark x1="37570" y1="91429" x2="39106" y2="86050"/>
                        <a14:foregroundMark x1="36872" y1="89076" x2="36872" y2="89076"/>
                      </a14:backgroundRemoval>
                    </a14:imgEffect>
                  </a14:imgLayer>
                </a14:imgProps>
              </a:ext>
              <a:ext uri="{28A0092B-C50C-407E-A947-70E740481C1C}">
                <a14:useLocalDpi xmlns:a14="http://schemas.microsoft.com/office/drawing/2010/main" val="0"/>
              </a:ext>
            </a:extLst>
          </a:blip>
          <a:stretch>
            <a:fillRect/>
          </a:stretch>
        </p:blipFill>
        <p:spPr>
          <a:xfrm>
            <a:off x="5994134" y="-38895"/>
            <a:ext cx="4607455" cy="3107321"/>
          </a:xfrm>
          <a:prstGeom prst="rect">
            <a:avLst/>
          </a:prstGeom>
        </p:spPr>
      </p:pic>
      <p:pic>
        <p:nvPicPr>
          <p:cNvPr id="19" name="Picture 18" descr="A picture containing game, basketball, table&#10;&#10;Description automatically generated">
            <a:extLst>
              <a:ext uri="{FF2B5EF4-FFF2-40B4-BE49-F238E27FC236}">
                <a16:creationId xmlns:a16="http://schemas.microsoft.com/office/drawing/2014/main" id="{8BEFE80B-B54B-42D5-9B73-C6EE09E35793}"/>
              </a:ext>
            </a:extLst>
          </p:cNvPr>
          <p:cNvPicPr>
            <a:picLocks noChangeAspect="1"/>
          </p:cNvPicPr>
          <p:nvPr/>
        </p:nvPicPr>
        <p:blipFill rotWithShape="1">
          <a:blip r:embed="rId4">
            <a:extLst>
              <a:ext uri="{28A0092B-C50C-407E-A947-70E740481C1C}">
                <a14:useLocalDpi xmlns:a14="http://schemas.microsoft.com/office/drawing/2010/main" val="0"/>
              </a:ext>
            </a:extLst>
          </a:blip>
          <a:srcRect t="16953" b="21868"/>
          <a:stretch/>
        </p:blipFill>
        <p:spPr>
          <a:xfrm>
            <a:off x="8826534" y="4200525"/>
            <a:ext cx="3431348" cy="2199931"/>
          </a:xfrm>
          <a:prstGeom prst="rect">
            <a:avLst/>
          </a:prstGeom>
        </p:spPr>
      </p:pic>
      <p:sp>
        <p:nvSpPr>
          <p:cNvPr id="2" name="Title 1">
            <a:extLst>
              <a:ext uri="{FF2B5EF4-FFF2-40B4-BE49-F238E27FC236}">
                <a16:creationId xmlns:a16="http://schemas.microsoft.com/office/drawing/2014/main" id="{80C0ABF9-B4A3-4E7E-A4FE-0C3BA7FBF5E5}"/>
              </a:ext>
            </a:extLst>
          </p:cNvPr>
          <p:cNvSpPr>
            <a:spLocks noGrp="1"/>
          </p:cNvSpPr>
          <p:nvPr>
            <p:ph type="title"/>
          </p:nvPr>
        </p:nvSpPr>
        <p:spPr/>
        <p:txBody>
          <a:bodyPr>
            <a:normAutofit/>
          </a:bodyPr>
          <a:lstStyle/>
          <a:p>
            <a:r>
              <a:rPr lang="en-US"/>
              <a:t>Full System Test Design</a:t>
            </a:r>
          </a:p>
        </p:txBody>
      </p:sp>
      <p:sp>
        <p:nvSpPr>
          <p:cNvPr id="4" name="Footer Placeholder 3">
            <a:extLst>
              <a:ext uri="{FF2B5EF4-FFF2-40B4-BE49-F238E27FC236}">
                <a16:creationId xmlns:a16="http://schemas.microsoft.com/office/drawing/2014/main" id="{403B7627-23CE-4E2B-B649-11BC5F9E4867}"/>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F24AD98F-B5E0-493F-8C7F-1D61167970CF}"/>
              </a:ext>
            </a:extLst>
          </p:cNvPr>
          <p:cNvSpPr>
            <a:spLocks noGrp="1"/>
          </p:cNvSpPr>
          <p:nvPr>
            <p:ph type="sldNum" sz="quarter" idx="12"/>
          </p:nvPr>
        </p:nvSpPr>
        <p:spPr/>
        <p:txBody>
          <a:bodyPr/>
          <a:lstStyle/>
          <a:p>
            <a:fld id="{330EA680-D336-4FF7-8B7A-9848BB0A1C32}" type="slidenum">
              <a:rPr lang="en-US" smtClean="0"/>
              <a:t>31</a:t>
            </a:fld>
            <a:endParaRPr lang="en-US"/>
          </a:p>
        </p:txBody>
      </p:sp>
      <p:pic>
        <p:nvPicPr>
          <p:cNvPr id="7" name="Picture 6">
            <a:extLst>
              <a:ext uri="{FF2B5EF4-FFF2-40B4-BE49-F238E27FC236}">
                <a16:creationId xmlns:a16="http://schemas.microsoft.com/office/drawing/2014/main" id="{A994089A-AF07-409A-A48C-1780811A1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848100"/>
            <a:ext cx="1926167" cy="2133600"/>
          </a:xfrm>
          <a:prstGeom prst="rect">
            <a:avLst/>
          </a:prstGeom>
        </p:spPr>
      </p:pic>
      <p:sp>
        <p:nvSpPr>
          <p:cNvPr id="8" name="Rectangle 7">
            <a:extLst>
              <a:ext uri="{FF2B5EF4-FFF2-40B4-BE49-F238E27FC236}">
                <a16:creationId xmlns:a16="http://schemas.microsoft.com/office/drawing/2014/main" id="{B0A6C8AC-0339-4635-BE26-24F0B23F0035}"/>
              </a:ext>
            </a:extLst>
          </p:cNvPr>
          <p:cNvSpPr/>
          <p:nvPr/>
        </p:nvSpPr>
        <p:spPr>
          <a:xfrm>
            <a:off x="510645" y="2247900"/>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User</a:t>
            </a:r>
          </a:p>
          <a:p>
            <a:pPr algn="ctr"/>
            <a:r>
              <a:rPr lang="en-US"/>
              <a:t>Input 10 satellites to observe within 1, 2, and 3 days into GUI software </a:t>
            </a:r>
          </a:p>
        </p:txBody>
      </p:sp>
      <p:sp>
        <p:nvSpPr>
          <p:cNvPr id="9" name="Arrow: Right 8">
            <a:extLst>
              <a:ext uri="{FF2B5EF4-FFF2-40B4-BE49-F238E27FC236}">
                <a16:creationId xmlns:a16="http://schemas.microsoft.com/office/drawing/2014/main" id="{1EB27310-94BA-4765-A395-DCA8600EED52}"/>
              </a:ext>
            </a:extLst>
          </p:cNvPr>
          <p:cNvSpPr/>
          <p:nvPr/>
        </p:nvSpPr>
        <p:spPr>
          <a:xfrm>
            <a:off x="3500966" y="3000375"/>
            <a:ext cx="895350"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2" name="Picture 11" descr="A screenshot of a cell phone&#10;&#10;Description automatically generated">
            <a:extLst>
              <a:ext uri="{FF2B5EF4-FFF2-40B4-BE49-F238E27FC236}">
                <a16:creationId xmlns:a16="http://schemas.microsoft.com/office/drawing/2014/main" id="{462AC942-50C7-499B-9EC6-6DB54B3800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600" y="4053774"/>
            <a:ext cx="2844800" cy="1998133"/>
          </a:xfrm>
          <a:prstGeom prst="rect">
            <a:avLst/>
          </a:prstGeom>
        </p:spPr>
      </p:pic>
      <p:sp>
        <p:nvSpPr>
          <p:cNvPr id="15" name="Rectangle 14">
            <a:extLst>
              <a:ext uri="{FF2B5EF4-FFF2-40B4-BE49-F238E27FC236}">
                <a16:creationId xmlns:a16="http://schemas.microsoft.com/office/drawing/2014/main" id="{EAC0C1F2-58A9-4E39-81D8-1E1A49F56D67}"/>
              </a:ext>
            </a:extLst>
          </p:cNvPr>
          <p:cNvSpPr/>
          <p:nvPr/>
        </p:nvSpPr>
        <p:spPr>
          <a:xfrm>
            <a:off x="4601632" y="2362200"/>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Scheduling Software</a:t>
            </a:r>
          </a:p>
          <a:p>
            <a:pPr algn="ctr"/>
            <a:r>
              <a:rPr lang="en-US"/>
              <a:t>Determine 60 observation times within the inputted timeframes</a:t>
            </a:r>
          </a:p>
        </p:txBody>
      </p:sp>
      <p:sp>
        <p:nvSpPr>
          <p:cNvPr id="16" name="Arrow: Right 15">
            <a:extLst>
              <a:ext uri="{FF2B5EF4-FFF2-40B4-BE49-F238E27FC236}">
                <a16:creationId xmlns:a16="http://schemas.microsoft.com/office/drawing/2014/main" id="{3F228528-91D1-451F-B6F9-9D6426123086}"/>
              </a:ext>
            </a:extLst>
          </p:cNvPr>
          <p:cNvSpPr/>
          <p:nvPr/>
        </p:nvSpPr>
        <p:spPr>
          <a:xfrm>
            <a:off x="7541682" y="3000375"/>
            <a:ext cx="895350"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9DB96D1-2FCB-4020-9D1D-C33DC507972F}"/>
              </a:ext>
            </a:extLst>
          </p:cNvPr>
          <p:cNvSpPr/>
          <p:nvPr/>
        </p:nvSpPr>
        <p:spPr>
          <a:xfrm>
            <a:off x="8568795" y="2362200"/>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User</a:t>
            </a:r>
          </a:p>
          <a:p>
            <a:pPr algn="ctr"/>
            <a:r>
              <a:rPr lang="en-US"/>
              <a:t>Perform scheduled observations</a:t>
            </a:r>
          </a:p>
        </p:txBody>
      </p:sp>
      <p:sp>
        <p:nvSpPr>
          <p:cNvPr id="22" name="Arrow: Right 21">
            <a:extLst>
              <a:ext uri="{FF2B5EF4-FFF2-40B4-BE49-F238E27FC236}">
                <a16:creationId xmlns:a16="http://schemas.microsoft.com/office/drawing/2014/main" id="{1FD118EB-C9DC-4B98-84FA-27D60E3B0D89}"/>
              </a:ext>
            </a:extLst>
          </p:cNvPr>
          <p:cNvSpPr/>
          <p:nvPr/>
        </p:nvSpPr>
        <p:spPr>
          <a:xfrm>
            <a:off x="11485563" y="3000375"/>
            <a:ext cx="573087"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C814D4C-F560-4EC0-A99C-8A4A484E55C7}"/>
              </a:ext>
            </a:extLst>
          </p:cNvPr>
          <p:cNvSpPr/>
          <p:nvPr/>
        </p:nvSpPr>
        <p:spPr>
          <a:xfrm>
            <a:off x="5195887" y="4491387"/>
            <a:ext cx="1800225" cy="84702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60 Observation Times</a:t>
            </a:r>
          </a:p>
        </p:txBody>
      </p:sp>
      <p:sp>
        <p:nvSpPr>
          <p:cNvPr id="24" name="TextBox 23">
            <a:extLst>
              <a:ext uri="{FF2B5EF4-FFF2-40B4-BE49-F238E27FC236}">
                <a16:creationId xmlns:a16="http://schemas.microsoft.com/office/drawing/2014/main" id="{88D58B7C-25D7-4E73-9B3D-C3273BD44DF9}"/>
              </a:ext>
            </a:extLst>
          </p:cNvPr>
          <p:cNvSpPr txBox="1"/>
          <p:nvPr/>
        </p:nvSpPr>
        <p:spPr>
          <a:xfrm>
            <a:off x="1666875" y="896244"/>
            <a:ext cx="3257550" cy="369332"/>
          </a:xfrm>
          <a:prstGeom prst="rect">
            <a:avLst/>
          </a:prstGeom>
          <a:noFill/>
        </p:spPr>
        <p:txBody>
          <a:bodyPr wrap="square" rtlCol="0">
            <a:spAutoFit/>
          </a:bodyPr>
          <a:lstStyle/>
          <a:p>
            <a:r>
              <a:rPr lang="en-US"/>
              <a:t>Software Implementation</a:t>
            </a:r>
          </a:p>
        </p:txBody>
      </p:sp>
    </p:spTree>
    <p:extLst>
      <p:ext uri="{BB962C8B-B14F-4D97-AF65-F5344CB8AC3E}">
        <p14:creationId xmlns:p14="http://schemas.microsoft.com/office/powerpoint/2010/main" val="22569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82CE-9C81-4979-88C0-2FE6FA6519D1}"/>
              </a:ext>
            </a:extLst>
          </p:cNvPr>
          <p:cNvSpPr>
            <a:spLocks noGrp="1"/>
          </p:cNvSpPr>
          <p:nvPr>
            <p:ph type="title"/>
          </p:nvPr>
        </p:nvSpPr>
        <p:spPr/>
        <p:txBody>
          <a:bodyPr/>
          <a:lstStyle/>
          <a:p>
            <a:r>
              <a:rPr lang="en-US"/>
              <a:t>Full System Test Design</a:t>
            </a:r>
          </a:p>
        </p:txBody>
      </p:sp>
      <p:sp>
        <p:nvSpPr>
          <p:cNvPr id="4" name="Footer Placeholder 3">
            <a:extLst>
              <a:ext uri="{FF2B5EF4-FFF2-40B4-BE49-F238E27FC236}">
                <a16:creationId xmlns:a16="http://schemas.microsoft.com/office/drawing/2014/main" id="{6223299A-2162-4A6A-B1DE-747AD38361EC}"/>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47C1F470-7DDC-4A16-83EC-A7ED12A3CC8C}"/>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6" name="Arrow: Right 5">
            <a:extLst>
              <a:ext uri="{FF2B5EF4-FFF2-40B4-BE49-F238E27FC236}">
                <a16:creationId xmlns:a16="http://schemas.microsoft.com/office/drawing/2014/main" id="{456B731A-285B-4BD6-A90E-8D2ABBB3E515}"/>
              </a:ext>
            </a:extLst>
          </p:cNvPr>
          <p:cNvSpPr/>
          <p:nvPr/>
        </p:nvSpPr>
        <p:spPr>
          <a:xfrm>
            <a:off x="245269" y="2854907"/>
            <a:ext cx="510911"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DB3EC7D-0E14-4D11-B5A8-BA16D19C7B00}"/>
              </a:ext>
            </a:extLst>
          </p:cNvPr>
          <p:cNvSpPr/>
          <p:nvPr/>
        </p:nvSpPr>
        <p:spPr>
          <a:xfrm>
            <a:off x="838200" y="2216732"/>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Ground Station</a:t>
            </a:r>
          </a:p>
          <a:p>
            <a:pPr algn="ctr"/>
            <a:r>
              <a:rPr lang="en-US"/>
              <a:t>Receive signal &amp; convert signal &amp; input into software</a:t>
            </a:r>
          </a:p>
          <a:p>
            <a:pPr algn="ctr"/>
            <a:r>
              <a:rPr lang="en-US"/>
              <a:t>(for each observation)</a:t>
            </a:r>
          </a:p>
        </p:txBody>
      </p:sp>
      <p:grpSp>
        <p:nvGrpSpPr>
          <p:cNvPr id="14" name="Group 13">
            <a:extLst>
              <a:ext uri="{FF2B5EF4-FFF2-40B4-BE49-F238E27FC236}">
                <a16:creationId xmlns:a16="http://schemas.microsoft.com/office/drawing/2014/main" id="{7C0D3618-0885-4232-91F1-B8D706B90958}"/>
              </a:ext>
            </a:extLst>
          </p:cNvPr>
          <p:cNvGrpSpPr/>
          <p:nvPr/>
        </p:nvGrpSpPr>
        <p:grpSpPr>
          <a:xfrm>
            <a:off x="483261" y="4016993"/>
            <a:ext cx="3277921" cy="2294130"/>
            <a:chOff x="104775" y="3845543"/>
            <a:chExt cx="3277921" cy="2294130"/>
          </a:xfrm>
        </p:grpSpPr>
        <p:pic>
          <p:nvPicPr>
            <p:cNvPr id="13" name="Picture 12" descr="A screenshot of a cell phone&#10;&#10;Description automatically generated">
              <a:extLst>
                <a:ext uri="{FF2B5EF4-FFF2-40B4-BE49-F238E27FC236}">
                  <a16:creationId xmlns:a16="http://schemas.microsoft.com/office/drawing/2014/main" id="{59C7B687-C36B-4FEA-AC38-374AC6EF4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221" y="5254340"/>
              <a:ext cx="1260475" cy="885333"/>
            </a:xfrm>
            <a:prstGeom prst="rect">
              <a:avLst/>
            </a:prstGeom>
          </p:spPr>
        </p:pic>
        <p:pic>
          <p:nvPicPr>
            <p:cNvPr id="8" name="Picture 7" descr="A picture containing game, basketball, table&#10;&#10;Description automatically generated">
              <a:extLst>
                <a:ext uri="{FF2B5EF4-FFF2-40B4-BE49-F238E27FC236}">
                  <a16:creationId xmlns:a16="http://schemas.microsoft.com/office/drawing/2014/main" id="{E47F70C6-50EC-469B-A53E-22FDE51D4A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53" b="21868"/>
            <a:stretch/>
          </p:blipFill>
          <p:spPr>
            <a:xfrm>
              <a:off x="104775" y="3845543"/>
              <a:ext cx="1085849" cy="738212"/>
            </a:xfrm>
            <a:prstGeom prst="rect">
              <a:avLst/>
            </a:prstGeom>
          </p:spPr>
        </p:pic>
        <p:sp>
          <p:nvSpPr>
            <p:cNvPr id="9" name="Arrow: Down 8">
              <a:extLst>
                <a:ext uri="{FF2B5EF4-FFF2-40B4-BE49-F238E27FC236}">
                  <a16:creationId xmlns:a16="http://schemas.microsoft.com/office/drawing/2014/main" id="{5DA594BD-4C18-4C45-9527-344B3A77FEF8}"/>
                </a:ext>
              </a:extLst>
            </p:cNvPr>
            <p:cNvSpPr/>
            <p:nvPr/>
          </p:nvSpPr>
          <p:spPr>
            <a:xfrm rot="18396513">
              <a:off x="1062248" y="4475336"/>
              <a:ext cx="119127" cy="31139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362F57C-421A-4913-8AF4-1267A45CB926}"/>
                </a:ext>
              </a:extLst>
            </p:cNvPr>
            <p:cNvSpPr/>
            <p:nvPr/>
          </p:nvSpPr>
          <p:spPr>
            <a:xfrm>
              <a:off x="1282315" y="4792841"/>
              <a:ext cx="670310" cy="309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SDR</a:t>
              </a:r>
            </a:p>
          </p:txBody>
        </p:sp>
        <p:pic>
          <p:nvPicPr>
            <p:cNvPr id="11" name="Picture 10">
              <a:extLst>
                <a:ext uri="{FF2B5EF4-FFF2-40B4-BE49-F238E27FC236}">
                  <a16:creationId xmlns:a16="http://schemas.microsoft.com/office/drawing/2014/main" id="{37B79432-F308-4ADA-B19E-C4446FECB8E5}"/>
                </a:ext>
              </a:extLst>
            </p:cNvPr>
            <p:cNvPicPr>
              <a:picLocks noChangeAspect="1"/>
            </p:cNvPicPr>
            <p:nvPr/>
          </p:nvPicPr>
          <p:blipFill>
            <a:blip r:embed="rId4"/>
            <a:stretch>
              <a:fillRect/>
            </a:stretch>
          </p:blipFill>
          <p:spPr>
            <a:xfrm>
              <a:off x="1978953" y="5135458"/>
              <a:ext cx="286537" cy="237765"/>
            </a:xfrm>
            <a:prstGeom prst="rect">
              <a:avLst/>
            </a:prstGeom>
          </p:spPr>
        </p:pic>
      </p:grpSp>
      <p:pic>
        <p:nvPicPr>
          <p:cNvPr id="15" name="Picture 14">
            <a:extLst>
              <a:ext uri="{FF2B5EF4-FFF2-40B4-BE49-F238E27FC236}">
                <a16:creationId xmlns:a16="http://schemas.microsoft.com/office/drawing/2014/main" id="{17F7A24A-3592-470F-BCD6-415E831C79A8}"/>
              </a:ext>
            </a:extLst>
          </p:cNvPr>
          <p:cNvPicPr>
            <a:picLocks noChangeAspect="1"/>
          </p:cNvPicPr>
          <p:nvPr/>
        </p:nvPicPr>
        <p:blipFill>
          <a:blip r:embed="rId5"/>
          <a:stretch>
            <a:fillRect/>
          </a:stretch>
        </p:blipFill>
        <p:spPr>
          <a:xfrm>
            <a:off x="3761182" y="2847975"/>
            <a:ext cx="891645" cy="475529"/>
          </a:xfrm>
          <a:prstGeom prst="rect">
            <a:avLst/>
          </a:prstGeom>
        </p:spPr>
      </p:pic>
      <p:sp>
        <p:nvSpPr>
          <p:cNvPr id="17" name="Rectangle 16">
            <a:extLst>
              <a:ext uri="{FF2B5EF4-FFF2-40B4-BE49-F238E27FC236}">
                <a16:creationId xmlns:a16="http://schemas.microsoft.com/office/drawing/2014/main" id="{43733B14-655A-450C-B998-8F932CB4949F}"/>
              </a:ext>
            </a:extLst>
          </p:cNvPr>
          <p:cNvSpPr/>
          <p:nvPr/>
        </p:nvSpPr>
        <p:spPr>
          <a:xfrm>
            <a:off x="4754170" y="2216732"/>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OD Software</a:t>
            </a:r>
          </a:p>
          <a:p>
            <a:pPr algn="ctr"/>
            <a:r>
              <a:rPr lang="en-US"/>
              <a:t>Calculate Doppler shift in received signal</a:t>
            </a:r>
          </a:p>
          <a:p>
            <a:pPr algn="ctr"/>
            <a:r>
              <a:rPr lang="en-US"/>
              <a:t>(for each observation)</a:t>
            </a:r>
          </a:p>
        </p:txBody>
      </p:sp>
      <p:pic>
        <p:nvPicPr>
          <p:cNvPr id="19" name="Picture 18" descr="A screenshot of a cell phone&#10;&#10;Description automatically generated">
            <a:extLst>
              <a:ext uri="{FF2B5EF4-FFF2-40B4-BE49-F238E27FC236}">
                <a16:creationId xmlns:a16="http://schemas.microsoft.com/office/drawing/2014/main" id="{0806CB2C-87FC-477C-9C4F-DAACCD40A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272" y="4119786"/>
            <a:ext cx="2844800" cy="1998133"/>
          </a:xfrm>
          <a:prstGeom prst="rect">
            <a:avLst/>
          </a:prstGeom>
        </p:spPr>
      </p:pic>
      <p:sp>
        <p:nvSpPr>
          <p:cNvPr id="20" name="Rectangle: Rounded Corners 19">
            <a:extLst>
              <a:ext uri="{FF2B5EF4-FFF2-40B4-BE49-F238E27FC236}">
                <a16:creationId xmlns:a16="http://schemas.microsoft.com/office/drawing/2014/main" id="{D51FF90F-994F-4B9D-BDF1-A88689C684C4}"/>
              </a:ext>
            </a:extLst>
          </p:cNvPr>
          <p:cNvSpPr/>
          <p:nvPr/>
        </p:nvSpPr>
        <p:spPr>
          <a:xfrm>
            <a:off x="5305425" y="4519636"/>
            <a:ext cx="1800225" cy="84702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Doppler Shift</a:t>
            </a:r>
          </a:p>
          <a:p>
            <a:pPr algn="ctr"/>
            <a:r>
              <a:rPr lang="en-US"/>
              <a:t>Calculation</a:t>
            </a:r>
          </a:p>
        </p:txBody>
      </p:sp>
      <p:pic>
        <p:nvPicPr>
          <p:cNvPr id="25" name="Picture 24">
            <a:extLst>
              <a:ext uri="{FF2B5EF4-FFF2-40B4-BE49-F238E27FC236}">
                <a16:creationId xmlns:a16="http://schemas.microsoft.com/office/drawing/2014/main" id="{0FCB56B2-446E-4700-995C-9B2416D2FF2A}"/>
              </a:ext>
            </a:extLst>
          </p:cNvPr>
          <p:cNvPicPr>
            <a:picLocks noChangeAspect="1"/>
          </p:cNvPicPr>
          <p:nvPr/>
        </p:nvPicPr>
        <p:blipFill>
          <a:blip r:embed="rId5"/>
          <a:stretch>
            <a:fillRect/>
          </a:stretch>
        </p:blipFill>
        <p:spPr>
          <a:xfrm>
            <a:off x="7677152" y="2847975"/>
            <a:ext cx="891645" cy="475529"/>
          </a:xfrm>
          <a:prstGeom prst="rect">
            <a:avLst/>
          </a:prstGeom>
        </p:spPr>
      </p:pic>
      <p:sp>
        <p:nvSpPr>
          <p:cNvPr id="26" name="Rectangle 25">
            <a:extLst>
              <a:ext uri="{FF2B5EF4-FFF2-40B4-BE49-F238E27FC236}">
                <a16:creationId xmlns:a16="http://schemas.microsoft.com/office/drawing/2014/main" id="{395A30AA-806C-45D0-93CD-5C415E74422D}"/>
              </a:ext>
            </a:extLst>
          </p:cNvPr>
          <p:cNvSpPr/>
          <p:nvPr/>
        </p:nvSpPr>
        <p:spPr>
          <a:xfrm>
            <a:off x="8670140" y="2216732"/>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 OD Software</a:t>
            </a:r>
          </a:p>
          <a:p>
            <a:pPr algn="ctr"/>
            <a:r>
              <a:rPr lang="en-US"/>
              <a:t>Determine satellite’s orbit using Doppler Shift </a:t>
            </a:r>
          </a:p>
          <a:p>
            <a:pPr algn="ctr"/>
            <a:r>
              <a:rPr lang="en-US"/>
              <a:t>(for each satellite)</a:t>
            </a:r>
          </a:p>
        </p:txBody>
      </p:sp>
      <p:pic>
        <p:nvPicPr>
          <p:cNvPr id="27" name="Picture 26" descr="A screenshot of a cell phone&#10;&#10;Description automatically generated">
            <a:extLst>
              <a:ext uri="{FF2B5EF4-FFF2-40B4-BE49-F238E27FC236}">
                <a16:creationId xmlns:a16="http://schemas.microsoft.com/office/drawing/2014/main" id="{281D56DE-88B7-448A-A68C-BAA10A64F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0242" y="4119786"/>
            <a:ext cx="2844800" cy="1998133"/>
          </a:xfrm>
          <a:prstGeom prst="rect">
            <a:avLst/>
          </a:prstGeom>
        </p:spPr>
      </p:pic>
      <p:sp>
        <p:nvSpPr>
          <p:cNvPr id="28" name="Rectangle: Rounded Corners 27">
            <a:extLst>
              <a:ext uri="{FF2B5EF4-FFF2-40B4-BE49-F238E27FC236}">
                <a16:creationId xmlns:a16="http://schemas.microsoft.com/office/drawing/2014/main" id="{DC4085AB-3C0F-41FD-B3D4-42C5B01E5471}"/>
              </a:ext>
            </a:extLst>
          </p:cNvPr>
          <p:cNvSpPr/>
          <p:nvPr/>
        </p:nvSpPr>
        <p:spPr>
          <a:xfrm>
            <a:off x="9162529" y="4554965"/>
            <a:ext cx="1800225" cy="84702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Orbit Determination (OD)</a:t>
            </a:r>
          </a:p>
        </p:txBody>
      </p:sp>
      <p:sp>
        <p:nvSpPr>
          <p:cNvPr id="29" name="TextBox 28">
            <a:extLst>
              <a:ext uri="{FF2B5EF4-FFF2-40B4-BE49-F238E27FC236}">
                <a16:creationId xmlns:a16="http://schemas.microsoft.com/office/drawing/2014/main" id="{57338B63-7198-413A-A3E4-E2E211B024A0}"/>
              </a:ext>
            </a:extLst>
          </p:cNvPr>
          <p:cNvSpPr txBox="1"/>
          <p:nvPr/>
        </p:nvSpPr>
        <p:spPr>
          <a:xfrm>
            <a:off x="1666875" y="896244"/>
            <a:ext cx="3257550" cy="369332"/>
          </a:xfrm>
          <a:prstGeom prst="rect">
            <a:avLst/>
          </a:prstGeom>
          <a:noFill/>
        </p:spPr>
        <p:txBody>
          <a:bodyPr wrap="square" rtlCol="0">
            <a:spAutoFit/>
          </a:bodyPr>
          <a:lstStyle/>
          <a:p>
            <a:r>
              <a:rPr lang="en-US"/>
              <a:t>Software Implementation</a:t>
            </a:r>
          </a:p>
        </p:txBody>
      </p:sp>
    </p:spTree>
    <p:extLst>
      <p:ext uri="{BB962C8B-B14F-4D97-AF65-F5344CB8AC3E}">
        <p14:creationId xmlns:p14="http://schemas.microsoft.com/office/powerpoint/2010/main" val="104575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4D2-64AC-42BF-99F2-530515101F5D}"/>
              </a:ext>
            </a:extLst>
          </p:cNvPr>
          <p:cNvSpPr>
            <a:spLocks noGrp="1"/>
          </p:cNvSpPr>
          <p:nvPr>
            <p:ph type="title"/>
          </p:nvPr>
        </p:nvSpPr>
        <p:spPr/>
        <p:txBody>
          <a:bodyPr/>
          <a:lstStyle/>
          <a:p>
            <a:r>
              <a:rPr lang="en-US"/>
              <a:t>Full System Test Design</a:t>
            </a:r>
          </a:p>
        </p:txBody>
      </p:sp>
      <p:sp>
        <p:nvSpPr>
          <p:cNvPr id="4" name="Footer Placeholder 3">
            <a:extLst>
              <a:ext uri="{FF2B5EF4-FFF2-40B4-BE49-F238E27FC236}">
                <a16:creationId xmlns:a16="http://schemas.microsoft.com/office/drawing/2014/main" id="{7F2A505A-C4FB-469D-ADB2-CCA97595B681}"/>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F425C142-F37A-404A-BF58-1239AD641129}"/>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6" name="Picture 5" descr="A close up of a logo&#10;&#10;Description automatically generated">
            <a:extLst>
              <a:ext uri="{FF2B5EF4-FFF2-40B4-BE49-F238E27FC236}">
                <a16:creationId xmlns:a16="http://schemas.microsoft.com/office/drawing/2014/main" id="{F5B6744C-16BB-4EEE-A250-0871F8156EA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06" b="95966" l="9777" r="89665">
                        <a14:foregroundMark x1="43436" y1="9244" x2="51955" y2="4706"/>
                        <a14:foregroundMark x1="52235" y1="8908" x2="50978" y2="5882"/>
                        <a14:foregroundMark x1="41899" y1="42185" x2="41899" y2="42185"/>
                        <a14:foregroundMark x1="56704" y1="61176" x2="56704" y2="61176"/>
                        <a14:foregroundMark x1="40922" y1="44034" x2="40922" y2="44034"/>
                        <a14:foregroundMark x1="51676" y1="61176" x2="59497" y2="64538"/>
                        <a14:foregroundMark x1="51676" y1="60336" x2="63408" y2="74286"/>
                        <a14:foregroundMark x1="63408" y1="74286" x2="58240" y2="65714"/>
                        <a14:foregroundMark x1="60475" y1="70588" x2="48883" y2="75462"/>
                        <a14:foregroundMark x1="39665" y1="50084" x2="40642" y2="90588"/>
                        <a14:foregroundMark x1="40642" y1="90588" x2="58380" y2="93613"/>
                        <a14:foregroundMark x1="58380" y1="93613" x2="75559" y2="88235"/>
                        <a14:foregroundMark x1="75559" y1="88235" x2="86173" y2="71933"/>
                        <a14:foregroundMark x1="86173" y1="71933" x2="79749" y2="54622"/>
                        <a14:foregroundMark x1="79749" y1="54622" x2="47626" y2="44202"/>
                        <a14:foregroundMark x1="47626" y1="44202" x2="45251" y2="63529"/>
                        <a14:foregroundMark x1="45251" y1="63529" x2="58240" y2="51261"/>
                        <a14:foregroundMark x1="58240" y1="51261" x2="49441" y2="67731"/>
                        <a14:foregroundMark x1="49441" y1="67731" x2="66480" y2="61176"/>
                        <a14:foregroundMark x1="66480" y1="61176" x2="52095" y2="77479"/>
                        <a14:foregroundMark x1="52095" y1="77479" x2="70251" y2="68739"/>
                        <a14:foregroundMark x1="70251" y1="68739" x2="54888" y2="80168"/>
                        <a14:foregroundMark x1="54888" y1="80168" x2="71927" y2="74958"/>
                        <a14:foregroundMark x1="71927" y1="74958" x2="58380" y2="91765"/>
                        <a14:foregroundMark x1="58380" y1="91765" x2="75838" y2="77647"/>
                        <a14:foregroundMark x1="75838" y1="77647" x2="58939" y2="79328"/>
                        <a14:foregroundMark x1="58939" y1="79328" x2="73045" y2="62689"/>
                        <a14:foregroundMark x1="73045" y1="62689" x2="53073" y2="67563"/>
                        <a14:foregroundMark x1="53073" y1="67563" x2="69972" y2="56975"/>
                        <a14:foregroundMark x1="69972" y1="56975" x2="49721" y2="60000"/>
                        <a14:foregroundMark x1="49721" y1="60000" x2="57682" y2="55126"/>
                        <a14:foregroundMark x1="40363" y1="55798" x2="38268" y2="75630"/>
                        <a14:foregroundMark x1="38268" y1="75630" x2="40782" y2="94790"/>
                        <a14:foregroundMark x1="40782" y1="94790" x2="58240" y2="95126"/>
                        <a14:foregroundMark x1="58240" y1="95126" x2="72626" y2="86723"/>
                        <a14:foregroundMark x1="72626" y1="86723" x2="85335" y2="71765"/>
                        <a14:foregroundMark x1="85335" y1="71765" x2="83101" y2="52437"/>
                        <a14:foregroundMark x1="83101" y1="52437" x2="51676" y2="45210"/>
                        <a14:foregroundMark x1="41341" y1="81513" x2="44134" y2="95966"/>
                        <a14:foregroundMark x1="49721" y1="95966" x2="36872" y2="83697"/>
                        <a14:foregroundMark x1="36872" y1="83697" x2="40084" y2="61176"/>
                        <a14:foregroundMark x1="38128" y1="82353" x2="46369" y2="95462"/>
                        <a14:foregroundMark x1="37570" y1="91429" x2="39106" y2="86050"/>
                        <a14:foregroundMark x1="36872" y1="89076" x2="36872" y2="89076"/>
                      </a14:backgroundRemoval>
                    </a14:imgEffect>
                  </a14:imgLayer>
                </a14:imgProps>
              </a:ext>
              <a:ext uri="{28A0092B-C50C-407E-A947-70E740481C1C}">
                <a14:useLocalDpi xmlns:a14="http://schemas.microsoft.com/office/drawing/2010/main" val="0"/>
              </a:ext>
            </a:extLst>
          </a:blip>
          <a:srcRect b="48813"/>
          <a:stretch/>
        </p:blipFill>
        <p:spPr>
          <a:xfrm flipH="1">
            <a:off x="3974653" y="-45936"/>
            <a:ext cx="6052444" cy="1946346"/>
          </a:xfrm>
          <a:prstGeom prst="rect">
            <a:avLst/>
          </a:prstGeom>
        </p:spPr>
      </p:pic>
      <p:pic>
        <p:nvPicPr>
          <p:cNvPr id="7" name="Picture 6" descr="A picture containing game, basketball, table&#10;&#10;Description automatically generated">
            <a:extLst>
              <a:ext uri="{FF2B5EF4-FFF2-40B4-BE49-F238E27FC236}">
                <a16:creationId xmlns:a16="http://schemas.microsoft.com/office/drawing/2014/main" id="{DA3EEDD5-DB2E-4DAA-9C47-608A876521B5}"/>
              </a:ext>
            </a:extLst>
          </p:cNvPr>
          <p:cNvPicPr>
            <a:picLocks noChangeAspect="1"/>
          </p:cNvPicPr>
          <p:nvPr/>
        </p:nvPicPr>
        <p:blipFill rotWithShape="1">
          <a:blip r:embed="rId4">
            <a:extLst>
              <a:ext uri="{28A0092B-C50C-407E-A947-70E740481C1C}">
                <a14:useLocalDpi xmlns:a14="http://schemas.microsoft.com/office/drawing/2010/main" val="0"/>
              </a:ext>
            </a:extLst>
          </a:blip>
          <a:srcRect t="16953" b="21868"/>
          <a:stretch/>
        </p:blipFill>
        <p:spPr>
          <a:xfrm flipH="1">
            <a:off x="3427369" y="4200525"/>
            <a:ext cx="3782265" cy="2199931"/>
          </a:xfrm>
          <a:prstGeom prst="rect">
            <a:avLst/>
          </a:prstGeom>
        </p:spPr>
      </p:pic>
      <p:pic>
        <p:nvPicPr>
          <p:cNvPr id="9" name="Picture 8">
            <a:extLst>
              <a:ext uri="{FF2B5EF4-FFF2-40B4-BE49-F238E27FC236}">
                <a16:creationId xmlns:a16="http://schemas.microsoft.com/office/drawing/2014/main" id="{62AB22EB-1DF6-4FBA-986D-308E2DC8BA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657" y="4012255"/>
            <a:ext cx="1926167" cy="2133600"/>
          </a:xfrm>
          <a:prstGeom prst="rect">
            <a:avLst/>
          </a:prstGeom>
        </p:spPr>
      </p:pic>
      <p:sp>
        <p:nvSpPr>
          <p:cNvPr id="10" name="Rectangle 9">
            <a:extLst>
              <a:ext uri="{FF2B5EF4-FFF2-40B4-BE49-F238E27FC236}">
                <a16:creationId xmlns:a16="http://schemas.microsoft.com/office/drawing/2014/main" id="{D62D31A7-DDFD-42CB-884D-D6FB80DB6CA1}"/>
              </a:ext>
            </a:extLst>
          </p:cNvPr>
          <p:cNvSpPr/>
          <p:nvPr/>
        </p:nvSpPr>
        <p:spPr>
          <a:xfrm>
            <a:off x="234420" y="2362200"/>
            <a:ext cx="2785005"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User</a:t>
            </a:r>
          </a:p>
          <a:p>
            <a:pPr algn="ctr"/>
            <a:r>
              <a:rPr lang="en-US"/>
              <a:t> Same 10 satellites to observe within 1, 2, and 3 days</a:t>
            </a:r>
          </a:p>
        </p:txBody>
      </p:sp>
      <p:sp>
        <p:nvSpPr>
          <p:cNvPr id="11" name="Arrow: Right 10">
            <a:extLst>
              <a:ext uri="{FF2B5EF4-FFF2-40B4-BE49-F238E27FC236}">
                <a16:creationId xmlns:a16="http://schemas.microsoft.com/office/drawing/2014/main" id="{5BCBF428-1F15-4DE7-82CA-279B169C3AA3}"/>
              </a:ext>
            </a:extLst>
          </p:cNvPr>
          <p:cNvSpPr/>
          <p:nvPr/>
        </p:nvSpPr>
        <p:spPr>
          <a:xfrm>
            <a:off x="3200399" y="3000375"/>
            <a:ext cx="1009651"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1CF0C2FA-1169-45EB-97D6-979002A54B38}"/>
              </a:ext>
            </a:extLst>
          </p:cNvPr>
          <p:cNvSpPr/>
          <p:nvPr/>
        </p:nvSpPr>
        <p:spPr>
          <a:xfrm>
            <a:off x="4359681" y="2362200"/>
            <a:ext cx="3069822" cy="1733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User</a:t>
            </a:r>
          </a:p>
          <a:p>
            <a:pPr algn="ctr"/>
            <a:r>
              <a:rPr lang="en-US"/>
              <a:t>Perform 60 observations randomly throughout the time frames</a:t>
            </a:r>
          </a:p>
        </p:txBody>
      </p:sp>
      <p:sp>
        <p:nvSpPr>
          <p:cNvPr id="16" name="Arrow: Right 15">
            <a:extLst>
              <a:ext uri="{FF2B5EF4-FFF2-40B4-BE49-F238E27FC236}">
                <a16:creationId xmlns:a16="http://schemas.microsoft.com/office/drawing/2014/main" id="{87D0FB98-16C2-4810-ADDC-3A3DB0C1D4A3}"/>
              </a:ext>
            </a:extLst>
          </p:cNvPr>
          <p:cNvSpPr/>
          <p:nvPr/>
        </p:nvSpPr>
        <p:spPr>
          <a:xfrm>
            <a:off x="7545658" y="3000375"/>
            <a:ext cx="917443" cy="457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DF7B8BE7-ABBD-4581-A598-1132D7F7FAFA}"/>
              </a:ext>
            </a:extLst>
          </p:cNvPr>
          <p:cNvSpPr txBox="1"/>
          <p:nvPr/>
        </p:nvSpPr>
        <p:spPr>
          <a:xfrm>
            <a:off x="1504950" y="892903"/>
            <a:ext cx="3257550" cy="369332"/>
          </a:xfrm>
          <a:prstGeom prst="rect">
            <a:avLst/>
          </a:prstGeom>
          <a:noFill/>
        </p:spPr>
        <p:txBody>
          <a:bodyPr wrap="square" rtlCol="0">
            <a:spAutoFit/>
          </a:bodyPr>
          <a:lstStyle/>
          <a:p>
            <a:r>
              <a:rPr lang="en-US"/>
              <a:t>NO Software Implementation</a:t>
            </a:r>
          </a:p>
        </p:txBody>
      </p:sp>
      <p:sp>
        <p:nvSpPr>
          <p:cNvPr id="19" name="Rectangle 18">
            <a:extLst>
              <a:ext uri="{FF2B5EF4-FFF2-40B4-BE49-F238E27FC236}">
                <a16:creationId xmlns:a16="http://schemas.microsoft.com/office/drawing/2014/main" id="{C9662F84-EF50-4C3A-B256-F45CF554E7BB}"/>
              </a:ext>
            </a:extLst>
          </p:cNvPr>
          <p:cNvSpPr/>
          <p:nvPr/>
        </p:nvSpPr>
        <p:spPr>
          <a:xfrm>
            <a:off x="8579256" y="1714499"/>
            <a:ext cx="3069822" cy="41243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a:t>Ground Station &amp; Software</a:t>
            </a:r>
          </a:p>
          <a:p>
            <a:pPr algn="ctr"/>
            <a:r>
              <a:rPr lang="en-US"/>
              <a:t>Same automated process as before after observation. </a:t>
            </a:r>
          </a:p>
          <a:p>
            <a:pPr algn="ctr"/>
            <a:endParaRPr lang="en-US"/>
          </a:p>
          <a:p>
            <a:pPr algn="ctr"/>
            <a:r>
              <a:rPr lang="en-US"/>
              <a:t>1. receive signal</a:t>
            </a:r>
          </a:p>
          <a:p>
            <a:pPr algn="ctr"/>
            <a:r>
              <a:rPr lang="en-US"/>
              <a:t>2. convert signal to digital</a:t>
            </a:r>
          </a:p>
          <a:p>
            <a:pPr algn="ctr"/>
            <a:r>
              <a:rPr lang="en-US"/>
              <a:t>3. input converted signal</a:t>
            </a:r>
          </a:p>
          <a:p>
            <a:pPr algn="ctr"/>
            <a:r>
              <a:rPr lang="en-US"/>
              <a:t>4. calculate Doppler shift</a:t>
            </a:r>
          </a:p>
          <a:p>
            <a:pPr algn="ctr"/>
            <a:r>
              <a:rPr lang="en-US"/>
              <a:t>5. determine orbit</a:t>
            </a:r>
          </a:p>
          <a:p>
            <a:pPr algn="ctr"/>
            <a:endParaRPr lang="en-US"/>
          </a:p>
          <a:p>
            <a:pPr algn="ctr"/>
            <a:r>
              <a:rPr lang="en-US" sz="1400"/>
              <a:t>1–4 : All 60 observations</a:t>
            </a:r>
          </a:p>
          <a:p>
            <a:pPr algn="ctr"/>
            <a:r>
              <a:rPr lang="en-US" sz="1400"/>
              <a:t>5 : All 10 Satellites</a:t>
            </a:r>
          </a:p>
        </p:txBody>
      </p:sp>
    </p:spTree>
    <p:extLst>
      <p:ext uri="{BB962C8B-B14F-4D97-AF65-F5344CB8AC3E}">
        <p14:creationId xmlns:p14="http://schemas.microsoft.com/office/powerpoint/2010/main" val="3757972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CE70-AD95-4D9B-ADF2-30664995E409}"/>
              </a:ext>
            </a:extLst>
          </p:cNvPr>
          <p:cNvSpPr>
            <a:spLocks noGrp="1"/>
          </p:cNvSpPr>
          <p:nvPr>
            <p:ph type="title"/>
          </p:nvPr>
        </p:nvSpPr>
        <p:spPr/>
        <p:txBody>
          <a:bodyPr/>
          <a:lstStyle/>
          <a:p>
            <a:r>
              <a:rPr lang="en-US"/>
              <a:t>Full System Test Design</a:t>
            </a:r>
          </a:p>
        </p:txBody>
      </p:sp>
      <p:sp>
        <p:nvSpPr>
          <p:cNvPr id="3" name="Content Placeholder 2">
            <a:extLst>
              <a:ext uri="{FF2B5EF4-FFF2-40B4-BE49-F238E27FC236}">
                <a16:creationId xmlns:a16="http://schemas.microsoft.com/office/drawing/2014/main" id="{0C61CEC5-92B6-49F0-9BD9-A379C9F07326}"/>
              </a:ext>
            </a:extLst>
          </p:cNvPr>
          <p:cNvSpPr>
            <a:spLocks noGrp="1"/>
          </p:cNvSpPr>
          <p:nvPr>
            <p:ph idx="1"/>
          </p:nvPr>
        </p:nvSpPr>
        <p:spPr>
          <a:xfrm>
            <a:off x="1924050" y="974123"/>
            <a:ext cx="3324225" cy="457201"/>
          </a:xfrm>
        </p:spPr>
        <p:txBody>
          <a:bodyPr>
            <a:normAutofit lnSpcReduction="10000"/>
          </a:bodyPr>
          <a:lstStyle/>
          <a:p>
            <a:pPr marL="0" indent="0">
              <a:buNone/>
            </a:pPr>
            <a:r>
              <a:rPr lang="en-US"/>
              <a:t>Final Comparison</a:t>
            </a:r>
          </a:p>
        </p:txBody>
      </p:sp>
      <p:sp>
        <p:nvSpPr>
          <p:cNvPr id="4" name="Footer Placeholder 3">
            <a:extLst>
              <a:ext uri="{FF2B5EF4-FFF2-40B4-BE49-F238E27FC236}">
                <a16:creationId xmlns:a16="http://schemas.microsoft.com/office/drawing/2014/main" id="{75A3BFFD-51B9-46F2-9706-1CE1854AF7A8}"/>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69C086FF-6418-47AC-B770-3586D2BE8471}"/>
              </a:ext>
            </a:extLst>
          </p:cNvPr>
          <p:cNvSpPr>
            <a:spLocks noGrp="1"/>
          </p:cNvSpPr>
          <p:nvPr>
            <p:ph type="sldNum" sz="quarter" idx="12"/>
          </p:nvPr>
        </p:nvSpPr>
        <p:spPr/>
        <p:txBody>
          <a:bodyPr/>
          <a:lstStyle/>
          <a:p>
            <a:fld id="{330EA680-D336-4FF7-8B7A-9848BB0A1C32}" type="slidenum">
              <a:rPr lang="en-US" smtClean="0"/>
              <a:t>34</a:t>
            </a:fld>
            <a:endParaRPr lang="en-US"/>
          </a:p>
        </p:txBody>
      </p:sp>
      <p:sp>
        <p:nvSpPr>
          <p:cNvPr id="8" name="TextBox 7">
            <a:extLst>
              <a:ext uri="{FF2B5EF4-FFF2-40B4-BE49-F238E27FC236}">
                <a16:creationId xmlns:a16="http://schemas.microsoft.com/office/drawing/2014/main" id="{F94D0BE6-A3D6-44B2-BC95-F5CC9892F0D8}"/>
              </a:ext>
            </a:extLst>
          </p:cNvPr>
          <p:cNvSpPr txBox="1"/>
          <p:nvPr/>
        </p:nvSpPr>
        <p:spPr>
          <a:xfrm>
            <a:off x="838200" y="1958537"/>
            <a:ext cx="10515600" cy="523220"/>
          </a:xfrm>
          <a:prstGeom prst="rect">
            <a:avLst/>
          </a:prstGeom>
          <a:noFill/>
        </p:spPr>
        <p:txBody>
          <a:bodyPr wrap="square" rtlCol="0">
            <a:spAutoFit/>
          </a:bodyPr>
          <a:lstStyle/>
          <a:p>
            <a:pPr algn="ctr"/>
            <a:r>
              <a:rPr lang="en-US" sz="2800" b="1" u="sng"/>
              <a:t>Orbit Determination of 10 different satellites</a:t>
            </a:r>
          </a:p>
        </p:txBody>
      </p:sp>
      <p:sp>
        <p:nvSpPr>
          <p:cNvPr id="10" name="TextBox 9">
            <a:extLst>
              <a:ext uri="{FF2B5EF4-FFF2-40B4-BE49-F238E27FC236}">
                <a16:creationId xmlns:a16="http://schemas.microsoft.com/office/drawing/2014/main" id="{B3E303C7-BAE7-42D4-90C8-921B011F5EA0}"/>
              </a:ext>
            </a:extLst>
          </p:cNvPr>
          <p:cNvSpPr txBox="1"/>
          <p:nvPr/>
        </p:nvSpPr>
        <p:spPr>
          <a:xfrm>
            <a:off x="4391025" y="2667397"/>
            <a:ext cx="36766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t>WITH</a:t>
            </a:r>
          </a:p>
          <a:p>
            <a:pPr algn="ctr"/>
            <a:r>
              <a:rPr lang="en-US"/>
              <a:t>PROS8 Software</a:t>
            </a:r>
          </a:p>
        </p:txBody>
      </p:sp>
      <p:sp>
        <p:nvSpPr>
          <p:cNvPr id="11" name="TextBox 10">
            <a:extLst>
              <a:ext uri="{FF2B5EF4-FFF2-40B4-BE49-F238E27FC236}">
                <a16:creationId xmlns:a16="http://schemas.microsoft.com/office/drawing/2014/main" id="{BC62C10D-70AF-4D93-837B-2641BF363737}"/>
              </a:ext>
            </a:extLst>
          </p:cNvPr>
          <p:cNvSpPr txBox="1"/>
          <p:nvPr/>
        </p:nvSpPr>
        <p:spPr>
          <a:xfrm>
            <a:off x="714375" y="2667397"/>
            <a:ext cx="367665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t>WITHOUT</a:t>
            </a:r>
          </a:p>
          <a:p>
            <a:pPr algn="ctr"/>
            <a:r>
              <a:rPr lang="en-US"/>
              <a:t>PROS8 Software</a:t>
            </a:r>
          </a:p>
        </p:txBody>
      </p:sp>
      <p:sp>
        <p:nvSpPr>
          <p:cNvPr id="12" name="TextBox 11">
            <a:extLst>
              <a:ext uri="{FF2B5EF4-FFF2-40B4-BE49-F238E27FC236}">
                <a16:creationId xmlns:a16="http://schemas.microsoft.com/office/drawing/2014/main" id="{A4C4A452-F779-4D12-B814-F284B5BBE6AC}"/>
              </a:ext>
            </a:extLst>
          </p:cNvPr>
          <p:cNvSpPr txBox="1"/>
          <p:nvPr/>
        </p:nvSpPr>
        <p:spPr>
          <a:xfrm>
            <a:off x="8077200" y="2667397"/>
            <a:ext cx="36766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a:t>GPS Ephemeris Data</a:t>
            </a:r>
          </a:p>
          <a:p>
            <a:pPr algn="ctr"/>
            <a:r>
              <a:rPr lang="en-US"/>
              <a:t>(actual)</a:t>
            </a:r>
          </a:p>
        </p:txBody>
      </p:sp>
      <p:sp>
        <p:nvSpPr>
          <p:cNvPr id="13" name="Oval 12">
            <a:extLst>
              <a:ext uri="{FF2B5EF4-FFF2-40B4-BE49-F238E27FC236}">
                <a16:creationId xmlns:a16="http://schemas.microsoft.com/office/drawing/2014/main" id="{BBDE61EA-A8A1-4F5D-8D70-3EDA748DD2D5}"/>
              </a:ext>
            </a:extLst>
          </p:cNvPr>
          <p:cNvSpPr/>
          <p:nvPr/>
        </p:nvSpPr>
        <p:spPr>
          <a:xfrm>
            <a:off x="6000750" y="3933473"/>
            <a:ext cx="561975"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795BBED6-4106-468D-9400-038525E6019A}"/>
              </a:ext>
            </a:extLst>
          </p:cNvPr>
          <p:cNvSpPr/>
          <p:nvPr/>
        </p:nvSpPr>
        <p:spPr>
          <a:xfrm>
            <a:off x="5648324" y="3768975"/>
            <a:ext cx="1266825"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9AF837A-6AC7-4B90-961C-7AB76BE5C6EB}"/>
              </a:ext>
            </a:extLst>
          </p:cNvPr>
          <p:cNvSpPr/>
          <p:nvPr/>
        </p:nvSpPr>
        <p:spPr>
          <a:xfrm>
            <a:off x="5895975" y="5248275"/>
            <a:ext cx="104775" cy="1143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4FA472BF-2A46-4C83-A035-4F96047D4B1A}"/>
              </a:ext>
            </a:extLst>
          </p:cNvPr>
          <p:cNvSpPr/>
          <p:nvPr/>
        </p:nvSpPr>
        <p:spPr>
          <a:xfrm>
            <a:off x="2938461" y="4200173"/>
            <a:ext cx="561975"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2FAE2587-797F-46A4-AB6F-6B385112A84D}"/>
              </a:ext>
            </a:extLst>
          </p:cNvPr>
          <p:cNvSpPr/>
          <p:nvPr/>
        </p:nvSpPr>
        <p:spPr>
          <a:xfrm>
            <a:off x="1414461" y="3781275"/>
            <a:ext cx="2438401" cy="1904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03CD55-06F0-4422-BFF5-F2E185DFFD43}"/>
              </a:ext>
            </a:extLst>
          </p:cNvPr>
          <p:cNvSpPr/>
          <p:nvPr/>
        </p:nvSpPr>
        <p:spPr>
          <a:xfrm>
            <a:off x="2033587" y="3832130"/>
            <a:ext cx="104775" cy="1143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18B671AA-B722-431E-9418-AE41A5A9DA7B}"/>
              </a:ext>
            </a:extLst>
          </p:cNvPr>
          <p:cNvSpPr/>
          <p:nvPr/>
        </p:nvSpPr>
        <p:spPr>
          <a:xfrm>
            <a:off x="9686925" y="3933473"/>
            <a:ext cx="561975"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id="{BA8DC1FE-2B3C-4740-B3AE-CB783636C4AF}"/>
              </a:ext>
            </a:extLst>
          </p:cNvPr>
          <p:cNvSpPr/>
          <p:nvPr/>
        </p:nvSpPr>
        <p:spPr>
          <a:xfrm>
            <a:off x="9334499" y="3768975"/>
            <a:ext cx="1266825"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6DB2A1-2921-4CEF-A9C2-B97C161981F3}"/>
              </a:ext>
            </a:extLst>
          </p:cNvPr>
          <p:cNvSpPr/>
          <p:nvPr/>
        </p:nvSpPr>
        <p:spPr>
          <a:xfrm>
            <a:off x="9582150" y="5248275"/>
            <a:ext cx="104775" cy="1143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1726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93E8CE90-F3EE-4608-B9B6-E69A7DD05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3270">
            <a:off x="7236090" y="33137"/>
            <a:ext cx="3031067" cy="2518833"/>
          </a:xfrm>
          <a:prstGeom prst="rect">
            <a:avLst/>
          </a:prstGeom>
        </p:spPr>
      </p:pic>
      <p:pic>
        <p:nvPicPr>
          <p:cNvPr id="10" name="Picture 9" descr="A picture containing game, basketball, table&#10;&#10;Description automatically generated">
            <a:extLst>
              <a:ext uri="{FF2B5EF4-FFF2-40B4-BE49-F238E27FC236}">
                <a16:creationId xmlns:a16="http://schemas.microsoft.com/office/drawing/2014/main" id="{0585246E-1437-467A-9686-B46CE12DF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37862">
            <a:off x="9277349" y="1899636"/>
            <a:ext cx="3086100" cy="2633133"/>
          </a:xfrm>
          <a:prstGeom prst="rect">
            <a:avLst/>
          </a:prstGeom>
        </p:spPr>
      </p:pic>
      <p:sp>
        <p:nvSpPr>
          <p:cNvPr id="2" name="Title 1">
            <a:extLst>
              <a:ext uri="{FF2B5EF4-FFF2-40B4-BE49-F238E27FC236}">
                <a16:creationId xmlns:a16="http://schemas.microsoft.com/office/drawing/2014/main" id="{2C4DED41-DF31-4AA1-AD61-9D761F03DD06}"/>
              </a:ext>
            </a:extLst>
          </p:cNvPr>
          <p:cNvSpPr>
            <a:spLocks noGrp="1"/>
          </p:cNvSpPr>
          <p:nvPr>
            <p:ph type="title"/>
          </p:nvPr>
        </p:nvSpPr>
        <p:spPr/>
        <p:txBody>
          <a:bodyPr/>
          <a:lstStyle/>
          <a:p>
            <a:r>
              <a:rPr lang="en-US">
                <a:cs typeface="Calibri Light"/>
              </a:rPr>
              <a:t>Full System Test</a:t>
            </a:r>
            <a:endParaRPr lang="en-US"/>
          </a:p>
        </p:txBody>
      </p:sp>
      <p:sp>
        <p:nvSpPr>
          <p:cNvPr id="3" name="Content Placeholder 2">
            <a:extLst>
              <a:ext uri="{FF2B5EF4-FFF2-40B4-BE49-F238E27FC236}">
                <a16:creationId xmlns:a16="http://schemas.microsoft.com/office/drawing/2014/main" id="{D9E9E31F-9285-4505-9E01-C018725FE6F1}"/>
              </a:ext>
            </a:extLst>
          </p:cNvPr>
          <p:cNvSpPr>
            <a:spLocks noGrp="1"/>
          </p:cNvSpPr>
          <p:nvPr>
            <p:ph idx="1"/>
          </p:nvPr>
        </p:nvSpPr>
        <p:spPr>
          <a:xfrm>
            <a:off x="771525" y="1047621"/>
            <a:ext cx="10515600" cy="4762757"/>
          </a:xfrm>
        </p:spPr>
        <p:txBody>
          <a:bodyPr vert="horz" lIns="91440" tIns="45720" rIns="91440" bIns="45720" rtlCol="0" anchor="t">
            <a:normAutofit/>
          </a:bodyPr>
          <a:lstStyle/>
          <a:p>
            <a:endParaRPr lang="en-US" b="1">
              <a:cs typeface="Calibri"/>
            </a:endParaRPr>
          </a:p>
          <a:p>
            <a:r>
              <a:rPr lang="en-US" b="1">
                <a:cs typeface="Calibri"/>
              </a:rPr>
              <a:t>Facilities:</a:t>
            </a:r>
            <a:endParaRPr lang="en-US">
              <a:cs typeface="Calibri"/>
            </a:endParaRPr>
          </a:p>
          <a:p>
            <a:pPr lvl="1" indent="-457200"/>
            <a:r>
              <a:rPr lang="en-US">
                <a:cs typeface="Calibri"/>
              </a:rPr>
              <a:t>South Boulder Campus</a:t>
            </a:r>
          </a:p>
          <a:p>
            <a:pPr lvl="1" indent="-457200"/>
            <a:r>
              <a:rPr lang="en-US">
                <a:cs typeface="Calibri"/>
              </a:rPr>
              <a:t>Assembled Ground Station</a:t>
            </a:r>
          </a:p>
          <a:p>
            <a:pPr lvl="1" indent="-457200"/>
            <a:r>
              <a:rPr lang="en-US">
                <a:cs typeface="Calibri"/>
              </a:rPr>
              <a:t>3 People</a:t>
            </a:r>
          </a:p>
          <a:p>
            <a:pPr lvl="1" indent="-457200"/>
            <a:endParaRPr lang="en-US">
              <a:cs typeface="Calibri"/>
            </a:endParaRPr>
          </a:p>
          <a:p>
            <a:pPr lvl="1" indent="-457200"/>
            <a:endParaRPr lang="en-US">
              <a:cs typeface="Calibri"/>
            </a:endParaRPr>
          </a:p>
          <a:p>
            <a:pPr lvl="1" indent="-457200"/>
            <a:endParaRPr lang="en-US">
              <a:cs typeface="Calibri"/>
            </a:endParaRPr>
          </a:p>
          <a:p>
            <a:pPr marL="228600" lvl="1" indent="0">
              <a:buNone/>
            </a:pPr>
            <a:endParaRPr lang="en-US">
              <a:cs typeface="Calibri"/>
            </a:endParaRPr>
          </a:p>
          <a:p>
            <a:r>
              <a:rPr lang="en-US" b="1">
                <a:cs typeface="Calibri"/>
              </a:rPr>
              <a:t>Importance:</a:t>
            </a:r>
            <a:r>
              <a:rPr lang="en-US">
                <a:cs typeface="Calibri"/>
              </a:rPr>
              <a:t> High, this ensures that our system works as designed</a:t>
            </a:r>
          </a:p>
        </p:txBody>
      </p:sp>
      <p:sp>
        <p:nvSpPr>
          <p:cNvPr id="4" name="Footer Placeholder 3">
            <a:extLst>
              <a:ext uri="{FF2B5EF4-FFF2-40B4-BE49-F238E27FC236}">
                <a16:creationId xmlns:a16="http://schemas.microsoft.com/office/drawing/2014/main" id="{21E9ACC1-37D0-49DF-B504-3E4AF0BE8757}"/>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58EAB7C6-B9F4-49E8-8E36-A2FCFD662F73}"/>
              </a:ext>
            </a:extLst>
          </p:cNvPr>
          <p:cNvSpPr>
            <a:spLocks noGrp="1"/>
          </p:cNvSpPr>
          <p:nvPr>
            <p:ph type="sldNum" sz="quarter" idx="12"/>
          </p:nvPr>
        </p:nvSpPr>
        <p:spPr/>
        <p:txBody>
          <a:bodyPr/>
          <a:lstStyle/>
          <a:p>
            <a:fld id="{330EA680-D336-4FF7-8B7A-9848BB0A1C32}" type="slidenum">
              <a:rPr lang="en-US" smtClean="0"/>
              <a:t>35</a:t>
            </a:fld>
            <a:endParaRPr lang="en-US"/>
          </a:p>
        </p:txBody>
      </p:sp>
      <p:pic>
        <p:nvPicPr>
          <p:cNvPr id="8" name="Picture 7">
            <a:extLst>
              <a:ext uri="{FF2B5EF4-FFF2-40B4-BE49-F238E27FC236}">
                <a16:creationId xmlns:a16="http://schemas.microsoft.com/office/drawing/2014/main" id="{FA9288BD-227F-40A2-8309-41F0AE4F9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191" y="2362200"/>
            <a:ext cx="1926167" cy="2133600"/>
          </a:xfrm>
          <a:prstGeom prst="rect">
            <a:avLst/>
          </a:prstGeom>
        </p:spPr>
      </p:pic>
    </p:spTree>
    <p:extLst>
      <p:ext uri="{BB962C8B-B14F-4D97-AF65-F5344CB8AC3E}">
        <p14:creationId xmlns:p14="http://schemas.microsoft.com/office/powerpoint/2010/main" val="3865261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CF68-79E1-4625-BCCC-5B9776409B39}"/>
              </a:ext>
            </a:extLst>
          </p:cNvPr>
          <p:cNvSpPr>
            <a:spLocks noGrp="1"/>
          </p:cNvSpPr>
          <p:nvPr>
            <p:ph type="title"/>
          </p:nvPr>
        </p:nvSpPr>
        <p:spPr/>
        <p:txBody>
          <a:bodyPr/>
          <a:lstStyle/>
          <a:p>
            <a:r>
              <a:rPr lang="en-US"/>
              <a:t>Data Collection Testing</a:t>
            </a:r>
          </a:p>
        </p:txBody>
      </p:sp>
      <p:sp>
        <p:nvSpPr>
          <p:cNvPr id="3" name="Content Placeholder 2">
            <a:extLst>
              <a:ext uri="{FF2B5EF4-FFF2-40B4-BE49-F238E27FC236}">
                <a16:creationId xmlns:a16="http://schemas.microsoft.com/office/drawing/2014/main" id="{FC988107-92B3-4860-8ABB-5C7EBA414BCE}"/>
              </a:ext>
            </a:extLst>
          </p:cNvPr>
          <p:cNvSpPr>
            <a:spLocks noGrp="1"/>
          </p:cNvSpPr>
          <p:nvPr>
            <p:ph idx="1"/>
          </p:nvPr>
        </p:nvSpPr>
        <p:spPr/>
        <p:txBody>
          <a:bodyPr>
            <a:normAutofit lnSpcReduction="10000"/>
          </a:bodyPr>
          <a:lstStyle/>
          <a:p>
            <a:r>
              <a:rPr lang="en-US" b="1"/>
              <a:t>Objective: </a:t>
            </a:r>
            <a:r>
              <a:rPr lang="en-US"/>
              <a:t>Update software and understanding of observing satellites using passive RF signals.</a:t>
            </a:r>
          </a:p>
          <a:p>
            <a:pPr marL="0" indent="0">
              <a:buNone/>
            </a:pPr>
            <a:endParaRPr lang="en-US" b="1"/>
          </a:p>
          <a:p>
            <a:r>
              <a:rPr lang="en-US" b="1"/>
              <a:t>Design: </a:t>
            </a:r>
            <a:r>
              <a:rPr lang="en-US"/>
              <a:t>Take data from numerous satellite observations utilizing the ground station over the course of one month. Ensure data collection during various orbit geometries and surrounding conditions. </a:t>
            </a:r>
          </a:p>
          <a:p>
            <a:pPr marL="0" indent="0">
              <a:buNone/>
            </a:pPr>
            <a:endParaRPr lang="en-US"/>
          </a:p>
          <a:p>
            <a:r>
              <a:rPr lang="en-US" b="1"/>
              <a:t>Facilities: </a:t>
            </a:r>
            <a:r>
              <a:rPr lang="en-US"/>
              <a:t>CU Boulder South Campus </a:t>
            </a:r>
          </a:p>
          <a:p>
            <a:pPr marL="0" indent="0">
              <a:buNone/>
            </a:pPr>
            <a:endParaRPr lang="en-US"/>
          </a:p>
          <a:p>
            <a:r>
              <a:rPr lang="en-US" b="1"/>
              <a:t>Importance: </a:t>
            </a:r>
            <a:r>
              <a:rPr lang="en-US"/>
              <a:t>Moderate, this test will allow for experimental research to improve our understanding of the system and RF observations.</a:t>
            </a:r>
            <a:endParaRPr lang="en-US" b="1">
              <a:cs typeface="Calibri" panose="020F0502020204030204"/>
            </a:endParaRPr>
          </a:p>
          <a:p>
            <a:endParaRPr lang="en-US"/>
          </a:p>
        </p:txBody>
      </p:sp>
      <p:sp>
        <p:nvSpPr>
          <p:cNvPr id="4" name="Footer Placeholder 3">
            <a:extLst>
              <a:ext uri="{FF2B5EF4-FFF2-40B4-BE49-F238E27FC236}">
                <a16:creationId xmlns:a16="http://schemas.microsoft.com/office/drawing/2014/main" id="{16399920-2CF8-4E9E-82BC-CC699A5E1411}"/>
              </a:ext>
            </a:extLst>
          </p:cNvPr>
          <p:cNvSpPr>
            <a:spLocks noGrp="1"/>
          </p:cNvSpPr>
          <p:nvPr>
            <p:ph type="ftr" sz="quarter" idx="11"/>
          </p:nvPr>
        </p:nvSpPr>
        <p:spPr/>
        <p:txBody>
          <a:bodyPr/>
          <a:lstStyle/>
          <a:p>
            <a:r>
              <a:rPr lang="en-US" dirty="0"/>
              <a:t>Test Overview</a:t>
            </a:r>
          </a:p>
        </p:txBody>
      </p:sp>
      <p:sp>
        <p:nvSpPr>
          <p:cNvPr id="5" name="Slide Number Placeholder 4">
            <a:extLst>
              <a:ext uri="{FF2B5EF4-FFF2-40B4-BE49-F238E27FC236}">
                <a16:creationId xmlns:a16="http://schemas.microsoft.com/office/drawing/2014/main" id="{4C2DD92C-E3D1-4034-A038-39F7F685B9C1}"/>
              </a:ext>
            </a:extLst>
          </p:cNvPr>
          <p:cNvSpPr>
            <a:spLocks noGrp="1"/>
          </p:cNvSpPr>
          <p:nvPr>
            <p:ph type="sldNum" sz="quarter" idx="12"/>
          </p:nvPr>
        </p:nvSpPr>
        <p:spPr/>
        <p:txBody>
          <a:bodyPr/>
          <a:lstStyle/>
          <a:p>
            <a:fld id="{330EA680-D336-4FF7-8B7A-9848BB0A1C32}" type="slidenum">
              <a:rPr lang="en-US" smtClean="0"/>
              <a:t>36</a:t>
            </a:fld>
            <a:endParaRPr lang="en-US"/>
          </a:p>
        </p:txBody>
      </p:sp>
    </p:spTree>
    <p:extLst>
      <p:ext uri="{BB962C8B-B14F-4D97-AF65-F5344CB8AC3E}">
        <p14:creationId xmlns:p14="http://schemas.microsoft.com/office/powerpoint/2010/main" val="92491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Results</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37</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normAutofit/>
          </a:bodyPr>
          <a:lstStyle/>
          <a:p>
            <a:pPr algn="ctr"/>
            <a:r>
              <a:rPr lang="en-US">
                <a:cs typeface="Calibri Light"/>
              </a:rPr>
              <a:t>Scoring Software Sub-system</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nvGraphicFramePr>
        <p:xfrm>
          <a:off x="2032000" y="3170248"/>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lvl="0">
                        <a:buNone/>
                      </a:pPr>
                      <a:r>
                        <a:rPr lang="en-US" sz="1800" b="0" i="0" u="none" strike="noStrike" noProof="0">
                          <a:solidFill>
                            <a:schemeClr val="tx1"/>
                          </a:solidFill>
                          <a:latin typeface="Calibri"/>
                        </a:rPr>
                        <a:t>The scoring software shall provide scores for each planned observation and update orbit estimates after observation</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765035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351B-899F-42C8-AB96-1BA5351A6E75}"/>
              </a:ext>
            </a:extLst>
          </p:cNvPr>
          <p:cNvSpPr>
            <a:spLocks noGrp="1"/>
          </p:cNvSpPr>
          <p:nvPr>
            <p:ph type="title"/>
          </p:nvPr>
        </p:nvSpPr>
        <p:spPr/>
        <p:txBody>
          <a:bodyPr/>
          <a:lstStyle/>
          <a:p>
            <a:r>
              <a:rPr lang="en-US" dirty="0"/>
              <a:t>Software Integration Test</a:t>
            </a:r>
          </a:p>
        </p:txBody>
      </p:sp>
      <p:sp>
        <p:nvSpPr>
          <p:cNvPr id="3" name="Content Placeholder 2">
            <a:extLst>
              <a:ext uri="{FF2B5EF4-FFF2-40B4-BE49-F238E27FC236}">
                <a16:creationId xmlns:a16="http://schemas.microsoft.com/office/drawing/2014/main" id="{A10E9C96-6F14-45A3-A1AD-59E1E84B4FE0}"/>
              </a:ext>
            </a:extLst>
          </p:cNvPr>
          <p:cNvSpPr>
            <a:spLocks noGrp="1"/>
          </p:cNvSpPr>
          <p:nvPr>
            <p:ph idx="1"/>
          </p:nvPr>
        </p:nvSpPr>
        <p:spPr>
          <a:xfrm>
            <a:off x="838200" y="1710672"/>
            <a:ext cx="10515600" cy="4466291"/>
          </a:xfrm>
        </p:spPr>
        <p:txBody>
          <a:bodyPr vert="horz" lIns="91440" tIns="45720" rIns="91440" bIns="45720" rtlCol="0" anchor="t">
            <a:normAutofit/>
          </a:bodyPr>
          <a:lstStyle/>
          <a:p>
            <a:r>
              <a:rPr lang="en-US" b="1" dirty="0"/>
              <a:t>Expected Result :</a:t>
            </a:r>
            <a:r>
              <a:rPr lang="en-US" b="1"/>
              <a:t> </a:t>
            </a:r>
          </a:p>
          <a:p>
            <a:pPr lvl="1"/>
            <a:r>
              <a:rPr lang="en-US">
                <a:cs typeface="Calibri" panose="020F0502020204030204"/>
              </a:rPr>
              <a:t>Each component of the software functions as intended without bugs</a:t>
            </a:r>
          </a:p>
          <a:p>
            <a:pPr lvl="2"/>
            <a:r>
              <a:rPr lang="en-US">
                <a:cs typeface="Calibri" panose="020F0502020204030204"/>
              </a:rPr>
              <a:t>Choose satellites</a:t>
            </a:r>
          </a:p>
          <a:p>
            <a:pPr lvl="2"/>
            <a:r>
              <a:rPr lang="en-US">
                <a:cs typeface="Calibri" panose="020F0502020204030204"/>
              </a:rPr>
              <a:t>Propagate orbit</a:t>
            </a:r>
          </a:p>
          <a:p>
            <a:pPr lvl="2"/>
            <a:r>
              <a:rPr lang="en-US">
                <a:cs typeface="Calibri" panose="020F0502020204030204"/>
              </a:rPr>
              <a:t>Score</a:t>
            </a:r>
            <a:endParaRPr lang="en-US"/>
          </a:p>
          <a:p>
            <a:pPr lvl="2"/>
            <a:r>
              <a:rPr lang="en-US">
                <a:cs typeface="Calibri"/>
              </a:rPr>
              <a:t>Schedule</a:t>
            </a:r>
            <a:endParaRPr lang="en-US"/>
          </a:p>
          <a:p>
            <a:pPr lvl="2"/>
            <a:r>
              <a:rPr lang="en-US">
                <a:cs typeface="Calibri" panose="020F0502020204030204"/>
              </a:rPr>
              <a:t>Orbit Determination using Frequency Measurements</a:t>
            </a:r>
          </a:p>
          <a:p>
            <a:r>
              <a:rPr lang="en-US" b="1" dirty="0"/>
              <a:t>Validation:</a:t>
            </a:r>
            <a:r>
              <a:rPr lang="en-US" b="1"/>
              <a:t> </a:t>
            </a:r>
            <a:endParaRPr lang="en-US">
              <a:cs typeface="Calibri"/>
            </a:endParaRPr>
          </a:p>
          <a:p>
            <a:pPr lvl="1"/>
            <a:r>
              <a:rPr lang="en-US">
                <a:cs typeface="Calibri"/>
              </a:rPr>
              <a:t>No bugs</a:t>
            </a:r>
          </a:p>
          <a:p>
            <a:pPr lvl="1"/>
            <a:r>
              <a:rPr lang="en-US">
                <a:cs typeface="Calibri"/>
              </a:rPr>
              <a:t>Output matches with expected result from individual function tests</a:t>
            </a:r>
          </a:p>
        </p:txBody>
      </p:sp>
      <p:sp>
        <p:nvSpPr>
          <p:cNvPr id="4" name="Footer Placeholder 3">
            <a:extLst>
              <a:ext uri="{FF2B5EF4-FFF2-40B4-BE49-F238E27FC236}">
                <a16:creationId xmlns:a16="http://schemas.microsoft.com/office/drawing/2014/main" id="{AA785C4D-AA39-4AF9-B39F-FA02F746A3F6}"/>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F96BA2D6-9843-46C4-AFD9-13C0BA0A90DB}"/>
              </a:ext>
            </a:extLst>
          </p:cNvPr>
          <p:cNvSpPr>
            <a:spLocks noGrp="1"/>
          </p:cNvSpPr>
          <p:nvPr>
            <p:ph type="sldNum" sz="quarter" idx="12"/>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551315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6EDD-201E-4E8C-83F3-01BE80B7D9C7}"/>
              </a:ext>
            </a:extLst>
          </p:cNvPr>
          <p:cNvSpPr>
            <a:spLocks noGrp="1"/>
          </p:cNvSpPr>
          <p:nvPr>
            <p:ph type="title"/>
          </p:nvPr>
        </p:nvSpPr>
        <p:spPr/>
        <p:txBody>
          <a:bodyPr/>
          <a:lstStyle/>
          <a:p>
            <a:r>
              <a:rPr lang="en-US">
                <a:ea typeface="+mj-lt"/>
                <a:cs typeface="+mj-lt"/>
              </a:rPr>
              <a:t>Software Integration Testing</a:t>
            </a:r>
          </a:p>
        </p:txBody>
      </p:sp>
      <p:pic>
        <p:nvPicPr>
          <p:cNvPr id="6" name="Picture 6" descr="A screenshot of a cell phone&#10;&#10;Description generated with very high confidence">
            <a:extLst>
              <a:ext uri="{FF2B5EF4-FFF2-40B4-BE49-F238E27FC236}">
                <a16:creationId xmlns:a16="http://schemas.microsoft.com/office/drawing/2014/main" id="{1437C520-84D9-4BA0-866A-38197D302A7F}"/>
              </a:ext>
            </a:extLst>
          </p:cNvPr>
          <p:cNvPicPr>
            <a:picLocks noGrp="1" noChangeAspect="1"/>
          </p:cNvPicPr>
          <p:nvPr>
            <p:ph idx="1"/>
          </p:nvPr>
        </p:nvPicPr>
        <p:blipFill>
          <a:blip r:embed="rId2"/>
          <a:stretch>
            <a:fillRect/>
          </a:stretch>
        </p:blipFill>
        <p:spPr>
          <a:xfrm>
            <a:off x="1123311" y="1160679"/>
            <a:ext cx="9762715" cy="5018549"/>
          </a:xfrm>
        </p:spPr>
      </p:pic>
      <p:sp>
        <p:nvSpPr>
          <p:cNvPr id="4" name="Footer Placeholder 3">
            <a:extLst>
              <a:ext uri="{FF2B5EF4-FFF2-40B4-BE49-F238E27FC236}">
                <a16:creationId xmlns:a16="http://schemas.microsoft.com/office/drawing/2014/main" id="{45EDE2C5-D3E9-4E45-BC2B-F2E762E8950E}"/>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0B72A1E4-9636-4777-9317-55E3EF8E4840}"/>
              </a:ext>
            </a:extLst>
          </p:cNvPr>
          <p:cNvSpPr>
            <a:spLocks noGrp="1"/>
          </p:cNvSpPr>
          <p:nvPr>
            <p:ph type="sldNum" sz="quarter" idx="12"/>
          </p:nvPr>
        </p:nvSpPr>
        <p:spPr/>
        <p:txBody>
          <a:bodyPr/>
          <a:lstStyle/>
          <a:p>
            <a:fld id="{330EA680-D336-4FF7-8B7A-9848BB0A1C32}" type="slidenum">
              <a:rPr lang="en-US" smtClean="0"/>
              <a:t>39</a:t>
            </a:fld>
            <a:endParaRPr lang="en-US"/>
          </a:p>
        </p:txBody>
      </p:sp>
    </p:spTree>
    <p:extLst>
      <p:ext uri="{BB962C8B-B14F-4D97-AF65-F5344CB8AC3E}">
        <p14:creationId xmlns:p14="http://schemas.microsoft.com/office/powerpoint/2010/main" val="143255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949B-FCE8-420A-9EE2-0258A28E4619}"/>
              </a:ext>
            </a:extLst>
          </p:cNvPr>
          <p:cNvSpPr>
            <a:spLocks noGrp="1"/>
          </p:cNvSpPr>
          <p:nvPr>
            <p:ph type="title"/>
          </p:nvPr>
        </p:nvSpPr>
        <p:spPr/>
        <p:txBody>
          <a:bodyPr/>
          <a:lstStyle/>
          <a:p>
            <a:r>
              <a:rPr lang="en-US"/>
              <a:t>Project Motivation</a:t>
            </a:r>
          </a:p>
        </p:txBody>
      </p:sp>
      <p:sp>
        <p:nvSpPr>
          <p:cNvPr id="3" name="Content Placeholder 2">
            <a:extLst>
              <a:ext uri="{FF2B5EF4-FFF2-40B4-BE49-F238E27FC236}">
                <a16:creationId xmlns:a16="http://schemas.microsoft.com/office/drawing/2014/main" id="{EB92F4C2-B685-40B9-A7C0-6B51605A9513}"/>
              </a:ext>
            </a:extLst>
          </p:cNvPr>
          <p:cNvSpPr>
            <a:spLocks noGrp="1"/>
          </p:cNvSpPr>
          <p:nvPr>
            <p:ph idx="1"/>
          </p:nvPr>
        </p:nvSpPr>
        <p:spPr>
          <a:xfrm>
            <a:off x="838200" y="1631920"/>
            <a:ext cx="10515600" cy="4545043"/>
          </a:xfrm>
        </p:spPr>
        <p:txBody>
          <a:bodyPr/>
          <a:lstStyle/>
          <a:p>
            <a:pPr marL="0" indent="0" algn="ctr">
              <a:buNone/>
            </a:pPr>
            <a:r>
              <a:rPr lang="en-US" b="1" u="sng"/>
              <a:t>Problem</a:t>
            </a:r>
          </a:p>
          <a:p>
            <a:pPr marL="0" indent="0" algn="ctr">
              <a:buNone/>
            </a:pPr>
            <a:endParaRPr lang="en-US" b="1" u="sng"/>
          </a:p>
          <a:p>
            <a:r>
              <a:rPr lang="en-US"/>
              <a:t>Heimdall software does not support passive RF observations</a:t>
            </a:r>
          </a:p>
          <a:p>
            <a:endParaRPr lang="en-US"/>
          </a:p>
          <a:p>
            <a:r>
              <a:rPr lang="en-US"/>
              <a:t>Best practices for observing and characterizing satellites using passive RF sensors are unknown</a:t>
            </a:r>
          </a:p>
        </p:txBody>
      </p:sp>
      <p:sp>
        <p:nvSpPr>
          <p:cNvPr id="4" name="Footer Placeholder 3">
            <a:extLst>
              <a:ext uri="{FF2B5EF4-FFF2-40B4-BE49-F238E27FC236}">
                <a16:creationId xmlns:a16="http://schemas.microsoft.com/office/drawing/2014/main" id="{68950F39-F876-47E1-B7D7-62E0B841ABEA}"/>
              </a:ext>
            </a:extLst>
          </p:cNvPr>
          <p:cNvSpPr>
            <a:spLocks noGrp="1"/>
          </p:cNvSpPr>
          <p:nvPr>
            <p:ph type="ftr" sz="quarter" idx="11"/>
          </p:nvPr>
        </p:nvSpPr>
        <p:spPr/>
        <p:txBody>
          <a:bodyPr/>
          <a:lstStyle/>
          <a:p>
            <a:r>
              <a:rPr lang="en-US"/>
              <a:t>Purpose &amp; Objective</a:t>
            </a:r>
          </a:p>
        </p:txBody>
      </p:sp>
      <p:sp>
        <p:nvSpPr>
          <p:cNvPr id="5" name="Slide Number Placeholder 4">
            <a:extLst>
              <a:ext uri="{FF2B5EF4-FFF2-40B4-BE49-F238E27FC236}">
                <a16:creationId xmlns:a16="http://schemas.microsoft.com/office/drawing/2014/main" id="{F0FBA502-2B33-43F0-ACEA-0EB5F747A7FE}"/>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1231025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FCD9-70C4-4100-B9FA-BB8534695240}"/>
              </a:ext>
            </a:extLst>
          </p:cNvPr>
          <p:cNvSpPr>
            <a:spLocks noGrp="1"/>
          </p:cNvSpPr>
          <p:nvPr>
            <p:ph type="title"/>
          </p:nvPr>
        </p:nvSpPr>
        <p:spPr/>
        <p:txBody>
          <a:bodyPr/>
          <a:lstStyle/>
          <a:p>
            <a:r>
              <a:rPr lang="en-US" dirty="0"/>
              <a:t>Propagation Functional Test</a:t>
            </a:r>
          </a:p>
        </p:txBody>
      </p:sp>
      <p:sp>
        <p:nvSpPr>
          <p:cNvPr id="3" name="Content Placeholder 2">
            <a:extLst>
              <a:ext uri="{FF2B5EF4-FFF2-40B4-BE49-F238E27FC236}">
                <a16:creationId xmlns:a16="http://schemas.microsoft.com/office/drawing/2014/main" id="{373F063B-137D-4084-8882-AA4CE280C5A4}"/>
              </a:ext>
            </a:extLst>
          </p:cNvPr>
          <p:cNvSpPr>
            <a:spLocks noGrp="1"/>
          </p:cNvSpPr>
          <p:nvPr>
            <p:ph idx="1"/>
          </p:nvPr>
        </p:nvSpPr>
        <p:spPr>
          <a:xfrm>
            <a:off x="838200" y="1841925"/>
            <a:ext cx="10515600" cy="4335038"/>
          </a:xfrm>
        </p:spPr>
        <p:txBody>
          <a:bodyPr vert="horz" lIns="91440" tIns="45720" rIns="91440" bIns="45720" rtlCol="0" anchor="t">
            <a:normAutofit/>
          </a:bodyPr>
          <a:lstStyle/>
          <a:p>
            <a:r>
              <a:rPr lang="en-US" b="1" dirty="0"/>
              <a:t>Expected Result : </a:t>
            </a:r>
            <a:endParaRPr lang="en-US"/>
          </a:p>
          <a:p>
            <a:pPr lvl="1"/>
            <a:r>
              <a:rPr lang="en-US">
                <a:cs typeface="Calibri"/>
              </a:rPr>
              <a:t>Software takes in TLE data and propagates the data to an orbit</a:t>
            </a:r>
            <a:endParaRPr lang="en-US" b="1">
              <a:cs typeface="Calibri"/>
            </a:endParaRPr>
          </a:p>
          <a:p>
            <a:r>
              <a:rPr lang="en-US" b="1" dirty="0"/>
              <a:t>Validation:</a:t>
            </a:r>
            <a:r>
              <a:rPr lang="en-US" b="1"/>
              <a:t> </a:t>
            </a:r>
            <a:endParaRPr lang="en-US" b="1">
              <a:cs typeface="Calibri"/>
            </a:endParaRPr>
          </a:p>
          <a:p>
            <a:pPr lvl="1"/>
            <a:r>
              <a:rPr lang="en-US">
                <a:cs typeface="Calibri"/>
              </a:rPr>
              <a:t>Output orbit matches with available online data </a:t>
            </a:r>
          </a:p>
        </p:txBody>
      </p:sp>
      <p:sp>
        <p:nvSpPr>
          <p:cNvPr id="4" name="Footer Placeholder 3">
            <a:extLst>
              <a:ext uri="{FF2B5EF4-FFF2-40B4-BE49-F238E27FC236}">
                <a16:creationId xmlns:a16="http://schemas.microsoft.com/office/drawing/2014/main" id="{395CAB2F-2B55-41A9-BF0D-D9DC8883C362}"/>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E1D03E0F-18CB-4D1B-8140-B79F72483C81}"/>
              </a:ext>
            </a:extLst>
          </p:cNvPr>
          <p:cNvSpPr>
            <a:spLocks noGrp="1"/>
          </p:cNvSpPr>
          <p:nvPr>
            <p:ph type="sldNum" sz="quarter" idx="12"/>
          </p:nvPr>
        </p:nvSpPr>
        <p:spPr/>
        <p:txBody>
          <a:bodyPr/>
          <a:lstStyle/>
          <a:p>
            <a:fld id="{330EA680-D336-4FF7-8B7A-9848BB0A1C32}" type="slidenum">
              <a:rPr lang="en-US" smtClean="0"/>
              <a:t>40</a:t>
            </a:fld>
            <a:endParaRPr lang="en-US"/>
          </a:p>
        </p:txBody>
      </p:sp>
    </p:spTree>
    <p:extLst>
      <p:ext uri="{BB962C8B-B14F-4D97-AF65-F5344CB8AC3E}">
        <p14:creationId xmlns:p14="http://schemas.microsoft.com/office/powerpoint/2010/main" val="3069779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1CC7-2F9E-4805-9362-4F20CDE80352}"/>
              </a:ext>
            </a:extLst>
          </p:cNvPr>
          <p:cNvSpPr>
            <a:spLocks noGrp="1"/>
          </p:cNvSpPr>
          <p:nvPr>
            <p:ph type="title"/>
          </p:nvPr>
        </p:nvSpPr>
        <p:spPr/>
        <p:txBody>
          <a:bodyPr/>
          <a:lstStyle/>
          <a:p>
            <a:r>
              <a:rPr lang="en-US" dirty="0">
                <a:cs typeface="Calibri Light"/>
              </a:rPr>
              <a:t>Propagation Simulation Results</a:t>
            </a:r>
            <a:endParaRPr lang="en-US" dirty="0"/>
          </a:p>
        </p:txBody>
      </p:sp>
      <p:sp>
        <p:nvSpPr>
          <p:cNvPr id="4" name="Footer Placeholder 3">
            <a:extLst>
              <a:ext uri="{FF2B5EF4-FFF2-40B4-BE49-F238E27FC236}">
                <a16:creationId xmlns:a16="http://schemas.microsoft.com/office/drawing/2014/main" id="{F1EEA014-AD53-4288-8089-1572338176BC}"/>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BCCAFE83-AE78-4BD9-A92B-2049F0790BE7}"/>
              </a:ext>
            </a:extLst>
          </p:cNvPr>
          <p:cNvSpPr>
            <a:spLocks noGrp="1"/>
          </p:cNvSpPr>
          <p:nvPr>
            <p:ph type="sldNum" sz="quarter" idx="12"/>
          </p:nvPr>
        </p:nvSpPr>
        <p:spPr/>
        <p:txBody>
          <a:bodyPr/>
          <a:lstStyle/>
          <a:p>
            <a:fld id="{330EA680-D336-4FF7-8B7A-9848BB0A1C32}" type="slidenum">
              <a:rPr lang="en-US" smtClean="0"/>
              <a:t>41</a:t>
            </a:fld>
            <a:endParaRPr lang="en-US"/>
          </a:p>
        </p:txBody>
      </p:sp>
      <p:pic>
        <p:nvPicPr>
          <p:cNvPr id="10" name="Picture 10" descr="A close up of a map&#10;&#10;Description generated with very high confidence">
            <a:extLst>
              <a:ext uri="{FF2B5EF4-FFF2-40B4-BE49-F238E27FC236}">
                <a16:creationId xmlns:a16="http://schemas.microsoft.com/office/drawing/2014/main" id="{2902E390-6EC0-4A60-A83C-456FEA888CB3}"/>
              </a:ext>
            </a:extLst>
          </p:cNvPr>
          <p:cNvPicPr>
            <a:picLocks noGrp="1" noChangeAspect="1"/>
          </p:cNvPicPr>
          <p:nvPr>
            <p:ph idx="1"/>
          </p:nvPr>
        </p:nvPicPr>
        <p:blipFill>
          <a:blip r:embed="rId2"/>
          <a:stretch>
            <a:fillRect/>
          </a:stretch>
        </p:blipFill>
        <p:spPr>
          <a:xfrm>
            <a:off x="837693" y="1302663"/>
            <a:ext cx="5744088" cy="4834195"/>
          </a:xfrm>
        </p:spPr>
      </p:pic>
      <p:sp>
        <p:nvSpPr>
          <p:cNvPr id="12" name="TextBox 11">
            <a:extLst>
              <a:ext uri="{FF2B5EF4-FFF2-40B4-BE49-F238E27FC236}">
                <a16:creationId xmlns:a16="http://schemas.microsoft.com/office/drawing/2014/main" id="{DB2F6FEC-DBFF-4A31-A74E-E8DB90A5CB14}"/>
              </a:ext>
            </a:extLst>
          </p:cNvPr>
          <p:cNvSpPr txBox="1"/>
          <p:nvPr/>
        </p:nvSpPr>
        <p:spPr>
          <a:xfrm>
            <a:off x="6569242" y="1305426"/>
            <a:ext cx="477854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Results: </a:t>
            </a:r>
            <a:endParaRPr lang="en-US" sz="2200">
              <a:cs typeface="Calibri"/>
            </a:endParaRPr>
          </a:p>
          <a:p>
            <a:pPr marL="285750" indent="-285750">
              <a:buFont typeface="Arial"/>
              <a:buChar char="•"/>
            </a:pPr>
            <a:r>
              <a:rPr lang="en-US">
                <a:cs typeface="Calibri"/>
              </a:rPr>
              <a:t>Very slight deviation </a:t>
            </a:r>
          </a:p>
          <a:p>
            <a:r>
              <a:rPr lang="en-US" sz="2200">
                <a:cs typeface="Calibri"/>
              </a:rPr>
              <a:t>Causes</a:t>
            </a:r>
            <a:r>
              <a:rPr lang="en-US">
                <a:cs typeface="Calibri"/>
              </a:rPr>
              <a:t>:</a:t>
            </a:r>
          </a:p>
          <a:p>
            <a:pPr marL="285750" indent="-285750">
              <a:buFont typeface="Arial"/>
              <a:buChar char="•"/>
            </a:pPr>
            <a:r>
              <a:rPr lang="en-US">
                <a:cs typeface="Calibri"/>
              </a:rPr>
              <a:t>Error in Numerical Integration (ODE45) </a:t>
            </a:r>
          </a:p>
          <a:p>
            <a:pPr marL="285750" indent="-285750">
              <a:buFont typeface="Arial"/>
              <a:buChar char="•"/>
            </a:pPr>
            <a:r>
              <a:rPr lang="en-US">
                <a:cs typeface="Calibri"/>
              </a:rPr>
              <a:t>Inaccuracies in TLE Data</a:t>
            </a:r>
          </a:p>
          <a:p>
            <a:r>
              <a:rPr lang="en-US" sz="2200">
                <a:cs typeface="Calibri"/>
              </a:rPr>
              <a:t>Conclusion</a:t>
            </a:r>
            <a:r>
              <a:rPr lang="en-US">
                <a:cs typeface="Calibri"/>
              </a:rPr>
              <a:t>:</a:t>
            </a:r>
          </a:p>
          <a:p>
            <a:pPr marL="285750" indent="-285750">
              <a:buFont typeface="Arial"/>
              <a:buChar char="•"/>
            </a:pPr>
            <a:r>
              <a:rPr lang="en-US">
                <a:cs typeface="Calibri"/>
              </a:rPr>
              <a:t>Propagation is Acceptable </a:t>
            </a:r>
          </a:p>
        </p:txBody>
      </p:sp>
    </p:spTree>
    <p:extLst>
      <p:ext uri="{BB962C8B-B14F-4D97-AF65-F5344CB8AC3E}">
        <p14:creationId xmlns:p14="http://schemas.microsoft.com/office/powerpoint/2010/main" val="330800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2C52-EBF2-4628-9401-13F737ED664D}"/>
              </a:ext>
            </a:extLst>
          </p:cNvPr>
          <p:cNvSpPr>
            <a:spLocks noGrp="1"/>
          </p:cNvSpPr>
          <p:nvPr>
            <p:ph type="title"/>
          </p:nvPr>
        </p:nvSpPr>
        <p:spPr/>
        <p:txBody>
          <a:bodyPr/>
          <a:lstStyle/>
          <a:p>
            <a:r>
              <a:rPr lang="en-US" dirty="0"/>
              <a:t>Scoring Functional Test</a:t>
            </a:r>
          </a:p>
        </p:txBody>
      </p:sp>
      <p:sp>
        <p:nvSpPr>
          <p:cNvPr id="3" name="Content Placeholder 2">
            <a:extLst>
              <a:ext uri="{FF2B5EF4-FFF2-40B4-BE49-F238E27FC236}">
                <a16:creationId xmlns:a16="http://schemas.microsoft.com/office/drawing/2014/main" id="{9A82515C-792E-4293-A164-CC6038524238}"/>
              </a:ext>
            </a:extLst>
          </p:cNvPr>
          <p:cNvSpPr>
            <a:spLocks noGrp="1"/>
          </p:cNvSpPr>
          <p:nvPr>
            <p:ph idx="1"/>
          </p:nvPr>
        </p:nvSpPr>
        <p:spPr>
          <a:xfrm>
            <a:off x="838200" y="1828800"/>
            <a:ext cx="10515600" cy="4383610"/>
          </a:xfrm>
        </p:spPr>
        <p:txBody>
          <a:bodyPr vert="horz" lIns="91440" tIns="45720" rIns="91440" bIns="45720" rtlCol="0" anchor="t">
            <a:normAutofit/>
          </a:bodyPr>
          <a:lstStyle/>
          <a:p>
            <a:r>
              <a:rPr lang="en-US" b="1" dirty="0"/>
              <a:t>Expected Result : </a:t>
            </a:r>
            <a:r>
              <a:rPr lang="en-US" dirty="0"/>
              <a:t>The scores that the software package computes should be equal to the predetermined score. These scores will have been predetermined and are between 0 (no observation opportunity) and 100 (perfect observation opportunity)</a:t>
            </a:r>
          </a:p>
          <a:p>
            <a:r>
              <a:rPr lang="en-US" b="1" dirty="0"/>
              <a:t>Validation: </a:t>
            </a:r>
            <a:endParaRPr lang="en-US" b="1"/>
          </a:p>
          <a:p>
            <a:pPr lvl="1"/>
            <a:r>
              <a:rPr lang="en-US" dirty="0"/>
              <a:t>ensures that the scoring algorithm is </a:t>
            </a:r>
            <a:r>
              <a:rPr lang="en-US"/>
              <a:t>considers </a:t>
            </a:r>
            <a:r>
              <a:rPr lang="en-US" dirty="0"/>
              <a:t>all the variables that can affect an observation</a:t>
            </a:r>
            <a:endParaRPr lang="en-US" b="1">
              <a:cs typeface="Calibri"/>
            </a:endParaRPr>
          </a:p>
          <a:p>
            <a:pPr lvl="1"/>
            <a:r>
              <a:rPr lang="en-US">
                <a:cs typeface="Calibri"/>
              </a:rPr>
              <a:t>Output scores for scheduling purposes </a:t>
            </a:r>
          </a:p>
          <a:p>
            <a:pPr marL="0" indent="0">
              <a:buNone/>
            </a:pPr>
            <a:endParaRPr lang="en-US">
              <a:cs typeface="Calibri"/>
            </a:endParaRPr>
          </a:p>
        </p:txBody>
      </p:sp>
      <p:sp>
        <p:nvSpPr>
          <p:cNvPr id="4" name="Footer Placeholder 3">
            <a:extLst>
              <a:ext uri="{FF2B5EF4-FFF2-40B4-BE49-F238E27FC236}">
                <a16:creationId xmlns:a16="http://schemas.microsoft.com/office/drawing/2014/main" id="{B82D9BF8-E13B-45F4-8E0E-2F785327D465}"/>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5DD75A63-F085-4BD9-B0C5-077BBAF0E437}"/>
              </a:ext>
            </a:extLst>
          </p:cNvPr>
          <p:cNvSpPr>
            <a:spLocks noGrp="1"/>
          </p:cNvSpPr>
          <p:nvPr>
            <p:ph type="sldNum" sz="quarter" idx="12"/>
          </p:nvPr>
        </p:nvSpPr>
        <p:spPr/>
        <p:txBody>
          <a:bodyPr/>
          <a:lstStyle/>
          <a:p>
            <a:fld id="{330EA680-D336-4FF7-8B7A-9848BB0A1C32}" type="slidenum">
              <a:rPr lang="en-US" smtClean="0"/>
              <a:t>42</a:t>
            </a:fld>
            <a:endParaRPr lang="en-US"/>
          </a:p>
        </p:txBody>
      </p:sp>
    </p:spTree>
    <p:extLst>
      <p:ext uri="{BB962C8B-B14F-4D97-AF65-F5344CB8AC3E}">
        <p14:creationId xmlns:p14="http://schemas.microsoft.com/office/powerpoint/2010/main" val="4153887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188A-8CC7-4557-8570-736089DAC668}"/>
              </a:ext>
            </a:extLst>
          </p:cNvPr>
          <p:cNvSpPr>
            <a:spLocks noGrp="1"/>
          </p:cNvSpPr>
          <p:nvPr>
            <p:ph type="title"/>
          </p:nvPr>
        </p:nvSpPr>
        <p:spPr/>
        <p:txBody>
          <a:bodyPr/>
          <a:lstStyle/>
          <a:p>
            <a:r>
              <a:rPr lang="en-US">
                <a:cs typeface="Calibri Light"/>
              </a:rPr>
              <a:t>Preliminary Scoring Model</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EC9E80A2-FE9C-475C-9E03-BA3949F7F2F3}"/>
              </a:ext>
            </a:extLst>
          </p:cNvPr>
          <p:cNvPicPr>
            <a:picLocks noGrp="1" noChangeAspect="1"/>
          </p:cNvPicPr>
          <p:nvPr>
            <p:ph idx="1"/>
          </p:nvPr>
        </p:nvPicPr>
        <p:blipFill>
          <a:blip r:embed="rId2"/>
          <a:stretch>
            <a:fillRect/>
          </a:stretch>
        </p:blipFill>
        <p:spPr>
          <a:xfrm>
            <a:off x="525379" y="1202725"/>
            <a:ext cx="7008733" cy="4834195"/>
          </a:xfrm>
        </p:spPr>
      </p:pic>
      <p:sp>
        <p:nvSpPr>
          <p:cNvPr id="4" name="Footer Placeholder 3">
            <a:extLst>
              <a:ext uri="{FF2B5EF4-FFF2-40B4-BE49-F238E27FC236}">
                <a16:creationId xmlns:a16="http://schemas.microsoft.com/office/drawing/2014/main" id="{A83AD57A-CD5A-4C30-BBB9-24DC0DE78BB1}"/>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22BDA7DF-44DB-4D6F-BEFD-BA916882B698}"/>
              </a:ext>
            </a:extLst>
          </p:cNvPr>
          <p:cNvSpPr>
            <a:spLocks noGrp="1"/>
          </p:cNvSpPr>
          <p:nvPr>
            <p:ph type="sldNum" sz="quarter" idx="12"/>
          </p:nvPr>
        </p:nvSpPr>
        <p:spPr/>
        <p:txBody>
          <a:bodyPr/>
          <a:lstStyle/>
          <a:p>
            <a:fld id="{330EA680-D336-4FF7-8B7A-9848BB0A1C32}" type="slidenum">
              <a:rPr lang="en-US" smtClean="0"/>
              <a:t>43</a:t>
            </a:fld>
            <a:endParaRPr lang="en-US"/>
          </a:p>
        </p:txBody>
      </p:sp>
      <p:sp>
        <p:nvSpPr>
          <p:cNvPr id="3" name="TextBox 2">
            <a:extLst>
              <a:ext uri="{FF2B5EF4-FFF2-40B4-BE49-F238E27FC236}">
                <a16:creationId xmlns:a16="http://schemas.microsoft.com/office/drawing/2014/main" id="{E0DFB195-7FE8-4A01-B7D2-AEAC1808AAF5}"/>
              </a:ext>
            </a:extLst>
          </p:cNvPr>
          <p:cNvSpPr txBox="1"/>
          <p:nvPr/>
        </p:nvSpPr>
        <p:spPr>
          <a:xfrm>
            <a:off x="7531768" y="1576137"/>
            <a:ext cx="448777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Scoring Algorithm Plot</a:t>
            </a:r>
            <a:endParaRPr lang="en-US"/>
          </a:p>
          <a:p>
            <a:pPr marL="285750" indent="-285750">
              <a:buFont typeface="Arial"/>
              <a:buChar char="•"/>
            </a:pPr>
            <a:r>
              <a:rPr lang="en-US">
                <a:cs typeface="Calibri"/>
              </a:rPr>
              <a:t>0 if no observation opportunities</a:t>
            </a:r>
          </a:p>
          <a:p>
            <a:pPr marL="742950" lvl="1" indent="-285750">
              <a:buFont typeface="Arial"/>
              <a:buChar char="•"/>
            </a:pPr>
            <a:r>
              <a:rPr lang="en-US">
                <a:cs typeface="Calibri"/>
              </a:rPr>
              <a:t>Below minimum elevation, low SNR, </a:t>
            </a:r>
            <a:r>
              <a:rPr lang="en-US" err="1">
                <a:cs typeface="Calibri"/>
              </a:rPr>
              <a:t>etc</a:t>
            </a:r>
          </a:p>
          <a:p>
            <a:pPr marL="285750" indent="-285750">
              <a:buFont typeface="Arial"/>
              <a:buChar char="•"/>
            </a:pPr>
            <a:r>
              <a:rPr lang="en-US">
                <a:cs typeface="Calibri"/>
              </a:rPr>
              <a:t>Max score of 100</a:t>
            </a:r>
          </a:p>
          <a:p>
            <a:pPr marL="285750" indent="-285750">
              <a:buFont typeface="Arial"/>
              <a:buChar char="•"/>
            </a:pPr>
            <a:r>
              <a:rPr lang="en-US">
                <a:cs typeface="Calibri"/>
              </a:rPr>
              <a:t>Score is used for scheduling</a:t>
            </a:r>
          </a:p>
        </p:txBody>
      </p:sp>
    </p:spTree>
    <p:extLst>
      <p:ext uri="{BB962C8B-B14F-4D97-AF65-F5344CB8AC3E}">
        <p14:creationId xmlns:p14="http://schemas.microsoft.com/office/powerpoint/2010/main" val="4161236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5A88-5CA2-412D-B9C1-A4B000BD88B6}"/>
              </a:ext>
            </a:extLst>
          </p:cNvPr>
          <p:cNvSpPr>
            <a:spLocks noGrp="1"/>
          </p:cNvSpPr>
          <p:nvPr>
            <p:ph type="title"/>
          </p:nvPr>
        </p:nvSpPr>
        <p:spPr/>
        <p:txBody>
          <a:bodyPr/>
          <a:lstStyle/>
          <a:p>
            <a:r>
              <a:rPr lang="en-US" dirty="0"/>
              <a:t>Orbit Determination Functional Test</a:t>
            </a:r>
          </a:p>
        </p:txBody>
      </p:sp>
      <p:sp>
        <p:nvSpPr>
          <p:cNvPr id="3" name="Content Placeholder 2">
            <a:extLst>
              <a:ext uri="{FF2B5EF4-FFF2-40B4-BE49-F238E27FC236}">
                <a16:creationId xmlns:a16="http://schemas.microsoft.com/office/drawing/2014/main" id="{34CBF51D-3207-462A-8E19-55C838A9364B}"/>
              </a:ext>
            </a:extLst>
          </p:cNvPr>
          <p:cNvSpPr>
            <a:spLocks noGrp="1"/>
          </p:cNvSpPr>
          <p:nvPr>
            <p:ph idx="1"/>
          </p:nvPr>
        </p:nvSpPr>
        <p:spPr/>
        <p:txBody>
          <a:bodyPr vert="horz" lIns="91440" tIns="45720" rIns="91440" bIns="45720" rtlCol="0" anchor="t">
            <a:normAutofit/>
          </a:bodyPr>
          <a:lstStyle/>
          <a:p>
            <a:r>
              <a:rPr lang="en-US" b="1" dirty="0"/>
              <a:t>Expected Result : </a:t>
            </a:r>
            <a:r>
              <a:rPr lang="en-US" dirty="0"/>
              <a:t>The software shall be able to take a set of 6 frequency data (a simulated observation set) and compute the satellite’s orbit, this should match the simulated orbit predetermined.</a:t>
            </a:r>
            <a:r>
              <a:rPr lang="en-US"/>
              <a:t> </a:t>
            </a:r>
          </a:p>
          <a:p>
            <a:r>
              <a:rPr lang="en-US" b="1" dirty="0"/>
              <a:t>Validation: </a:t>
            </a:r>
            <a:r>
              <a:rPr lang="en-US" dirty="0"/>
              <a:t>This test will ensure that the collected frequency data is adequately used to construct an orbit. </a:t>
            </a:r>
          </a:p>
        </p:txBody>
      </p:sp>
      <p:sp>
        <p:nvSpPr>
          <p:cNvPr id="4" name="Footer Placeholder 3">
            <a:extLst>
              <a:ext uri="{FF2B5EF4-FFF2-40B4-BE49-F238E27FC236}">
                <a16:creationId xmlns:a16="http://schemas.microsoft.com/office/drawing/2014/main" id="{DA320DA0-0FF0-4F8D-ABC3-AC4FF03701D7}"/>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978D84D1-565F-471C-BEE2-C26656E43AC9}"/>
              </a:ext>
            </a:extLst>
          </p:cNvPr>
          <p:cNvSpPr>
            <a:spLocks noGrp="1"/>
          </p:cNvSpPr>
          <p:nvPr>
            <p:ph type="sldNum" sz="quarter" idx="12"/>
          </p:nvPr>
        </p:nvSpPr>
        <p:spPr/>
        <p:txBody>
          <a:bodyPr/>
          <a:lstStyle/>
          <a:p>
            <a:fld id="{330EA680-D336-4FF7-8B7A-9848BB0A1C32}" type="slidenum">
              <a:rPr lang="en-US" smtClean="0"/>
              <a:t>44</a:t>
            </a:fld>
            <a:endParaRPr lang="en-US"/>
          </a:p>
        </p:txBody>
      </p:sp>
    </p:spTree>
    <p:extLst>
      <p:ext uri="{BB962C8B-B14F-4D97-AF65-F5344CB8AC3E}">
        <p14:creationId xmlns:p14="http://schemas.microsoft.com/office/powerpoint/2010/main" val="2464742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80E8-204D-4961-BD6A-E3E9DDDD9BE3}"/>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F1A139C7-C1B4-44C1-BB55-4F23399063DC}"/>
              </a:ext>
            </a:extLst>
          </p:cNvPr>
          <p:cNvGraphicFramePr>
            <a:graphicFrameLocks noGrp="1"/>
          </p:cNvGraphicFramePr>
          <p:nvPr>
            <p:ph idx="1"/>
            <p:extLst>
              <p:ext uri="{D42A27DB-BD31-4B8C-83A1-F6EECF244321}">
                <p14:modId xmlns:p14="http://schemas.microsoft.com/office/powerpoint/2010/main" val="1140605339"/>
              </p:ext>
            </p:extLst>
          </p:nvPr>
        </p:nvGraphicFramePr>
        <p:xfrm>
          <a:off x="838200" y="-3523"/>
          <a:ext cx="10515596" cy="643128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3789652999"/>
                    </a:ext>
                  </a:extLst>
                </a:gridCol>
                <a:gridCol w="1502228">
                  <a:extLst>
                    <a:ext uri="{9D8B030D-6E8A-4147-A177-3AD203B41FA5}">
                      <a16:colId xmlns:a16="http://schemas.microsoft.com/office/drawing/2014/main" val="137986101"/>
                    </a:ext>
                  </a:extLst>
                </a:gridCol>
                <a:gridCol w="1502228">
                  <a:extLst>
                    <a:ext uri="{9D8B030D-6E8A-4147-A177-3AD203B41FA5}">
                      <a16:colId xmlns:a16="http://schemas.microsoft.com/office/drawing/2014/main" val="4050423935"/>
                    </a:ext>
                  </a:extLst>
                </a:gridCol>
                <a:gridCol w="1502228">
                  <a:extLst>
                    <a:ext uri="{9D8B030D-6E8A-4147-A177-3AD203B41FA5}">
                      <a16:colId xmlns:a16="http://schemas.microsoft.com/office/drawing/2014/main" val="982843715"/>
                    </a:ext>
                  </a:extLst>
                </a:gridCol>
                <a:gridCol w="1502228">
                  <a:extLst>
                    <a:ext uri="{9D8B030D-6E8A-4147-A177-3AD203B41FA5}">
                      <a16:colId xmlns:a16="http://schemas.microsoft.com/office/drawing/2014/main" val="1405999112"/>
                    </a:ext>
                  </a:extLst>
                </a:gridCol>
                <a:gridCol w="1502228">
                  <a:extLst>
                    <a:ext uri="{9D8B030D-6E8A-4147-A177-3AD203B41FA5}">
                      <a16:colId xmlns:a16="http://schemas.microsoft.com/office/drawing/2014/main" val="273156989"/>
                    </a:ext>
                  </a:extLst>
                </a:gridCol>
                <a:gridCol w="1502228">
                  <a:extLst>
                    <a:ext uri="{9D8B030D-6E8A-4147-A177-3AD203B41FA5}">
                      <a16:colId xmlns:a16="http://schemas.microsoft.com/office/drawing/2014/main" val="3303948847"/>
                    </a:ext>
                  </a:extLst>
                </a:gridCol>
              </a:tblGrid>
              <a:tr h="361950">
                <a:tc gridSpan="7">
                  <a:txBody>
                    <a:bodyPr/>
                    <a:lstStyle/>
                    <a:p>
                      <a:pPr algn="ctr" fontAlgn="base"/>
                      <a:r>
                        <a:rPr lang="en-US" sz="2600" u="none" strike="noStrike">
                          <a:effectLst/>
                        </a:rPr>
                        <a:t>Orbit Simulation Example (GPS BIIR 8)</a:t>
                      </a:r>
                      <a:r>
                        <a:rPr lang="en-US" sz="2600">
                          <a:effectLst/>
                        </a:rPr>
                        <a:t>​</a:t>
                      </a:r>
                      <a:endParaRPr lang="en-US" b="1" i="0">
                        <a:solidFill>
                          <a:srgbClr val="FFFFFF"/>
                        </a:solidFill>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317019"/>
                  </a:ext>
                </a:extLst>
              </a:tr>
              <a:tr h="361950">
                <a:tc>
                  <a:txBody>
                    <a:bodyPr/>
                    <a:lstStyle/>
                    <a:p>
                      <a:pPr algn="l" fontAlgn="auto"/>
                      <a:r>
                        <a:rPr lang="en-US" sz="1800">
                          <a:effectLst/>
                        </a:rPr>
                        <a:t>​</a:t>
                      </a:r>
                      <a:endParaRPr lang="en-US" sz="1800" b="0" i="0">
                        <a:solidFill>
                          <a:srgbClr val="000000"/>
                        </a:solidFill>
                        <a:effectLst/>
                        <a:latin typeface="Calibri" panose="020F0502020204030204" pitchFamily="34" charset="0"/>
                      </a:endParaRPr>
                    </a:p>
                  </a:txBody>
                  <a:tcPr/>
                </a:tc>
                <a:tc>
                  <a:txBody>
                    <a:bodyPr/>
                    <a:lstStyle/>
                    <a:p>
                      <a:pPr algn="l" fontAlgn="base"/>
                      <a:r>
                        <a:rPr lang="en-US" sz="1800">
                          <a:effectLst/>
                        </a:rPr>
                        <a:t>Rx (km)​</a:t>
                      </a:r>
                      <a:endParaRPr lang="en-US" b="0" i="0">
                        <a:solidFill>
                          <a:srgbClr val="000000"/>
                        </a:solidFill>
                        <a:effectLst/>
                      </a:endParaRPr>
                    </a:p>
                  </a:txBody>
                  <a:tcPr/>
                </a:tc>
                <a:tc>
                  <a:txBody>
                    <a:bodyPr/>
                    <a:lstStyle/>
                    <a:p>
                      <a:pPr algn="l" fontAlgn="base"/>
                      <a:r>
                        <a:rPr lang="en-US" sz="1800">
                          <a:effectLst/>
                        </a:rPr>
                        <a:t>Ry </a:t>
                      </a:r>
                      <a:r>
                        <a:rPr lang="en-US" sz="1800" u="none" strike="noStrike">
                          <a:effectLst/>
                        </a:rPr>
                        <a:t>(km)</a:t>
                      </a:r>
                      <a:r>
                        <a:rPr lang="en-US" sz="1800">
                          <a:effectLst/>
                        </a:rPr>
                        <a:t>​</a:t>
                      </a:r>
                      <a:endParaRPr lang="en-US" b="0" i="0">
                        <a:solidFill>
                          <a:srgbClr val="000000"/>
                        </a:solidFill>
                        <a:effectLst/>
                      </a:endParaRPr>
                    </a:p>
                  </a:txBody>
                  <a:tcPr/>
                </a:tc>
                <a:tc>
                  <a:txBody>
                    <a:bodyPr/>
                    <a:lstStyle/>
                    <a:p>
                      <a:pPr algn="l" fontAlgn="base"/>
                      <a:r>
                        <a:rPr lang="en-US" sz="1800">
                          <a:effectLst/>
                        </a:rPr>
                        <a:t>Rz </a:t>
                      </a:r>
                      <a:r>
                        <a:rPr lang="en-US" sz="1800" u="none" strike="noStrike">
                          <a:effectLst/>
                        </a:rPr>
                        <a:t>(km)</a:t>
                      </a:r>
                      <a:r>
                        <a:rPr lang="en-US" sz="1800">
                          <a:effectLst/>
                        </a:rPr>
                        <a:t>​</a:t>
                      </a:r>
                      <a:endParaRPr lang="en-US" b="0" i="0">
                        <a:solidFill>
                          <a:srgbClr val="000000"/>
                        </a:solidFill>
                        <a:effectLst/>
                      </a:endParaRPr>
                    </a:p>
                  </a:txBody>
                  <a:tcPr/>
                </a:tc>
                <a:tc>
                  <a:txBody>
                    <a:bodyPr/>
                    <a:lstStyle/>
                    <a:p>
                      <a:pPr algn="l" fontAlgn="base"/>
                      <a:r>
                        <a:rPr lang="en-US" sz="1800">
                          <a:effectLst/>
                        </a:rPr>
                        <a:t>Vx </a:t>
                      </a:r>
                      <a:r>
                        <a:rPr lang="en-US" sz="1800" u="none" strike="noStrike">
                          <a:effectLst/>
                        </a:rPr>
                        <a:t>(m/s)</a:t>
                      </a:r>
                      <a:r>
                        <a:rPr lang="en-US" sz="1800">
                          <a:effectLst/>
                        </a:rPr>
                        <a:t>​</a:t>
                      </a:r>
                      <a:endParaRPr lang="en-US" b="0" i="0">
                        <a:solidFill>
                          <a:srgbClr val="000000"/>
                        </a:solidFill>
                        <a:effectLst/>
                      </a:endParaRPr>
                    </a:p>
                  </a:txBody>
                  <a:tcPr/>
                </a:tc>
                <a:tc>
                  <a:txBody>
                    <a:bodyPr/>
                    <a:lstStyle/>
                    <a:p>
                      <a:pPr algn="l" fontAlgn="base"/>
                      <a:r>
                        <a:rPr lang="en-US" sz="1800">
                          <a:effectLst/>
                        </a:rPr>
                        <a:t>Vy </a:t>
                      </a:r>
                      <a:r>
                        <a:rPr lang="en-US" sz="1800" u="none" strike="noStrike">
                          <a:effectLst/>
                        </a:rPr>
                        <a:t>(m/s)</a:t>
                      </a:r>
                      <a:r>
                        <a:rPr lang="en-US" sz="1800">
                          <a:effectLst/>
                        </a:rPr>
                        <a:t>​</a:t>
                      </a:r>
                      <a:endParaRPr lang="en-US" b="0" i="0">
                        <a:solidFill>
                          <a:srgbClr val="000000"/>
                        </a:solidFill>
                        <a:effectLst/>
                      </a:endParaRPr>
                    </a:p>
                  </a:txBody>
                  <a:tcPr/>
                </a:tc>
                <a:tc>
                  <a:txBody>
                    <a:bodyPr/>
                    <a:lstStyle/>
                    <a:p>
                      <a:pPr algn="l" fontAlgn="base"/>
                      <a:r>
                        <a:rPr lang="en-US" sz="1800">
                          <a:effectLst/>
                        </a:rPr>
                        <a:t>Vz </a:t>
                      </a:r>
                      <a:r>
                        <a:rPr lang="en-US" sz="1800" u="none" strike="noStrike">
                          <a:effectLst/>
                        </a:rPr>
                        <a:t>(m/s)</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128412854"/>
                  </a:ext>
                </a:extLst>
              </a:tr>
              <a:tr h="361950">
                <a:tc>
                  <a:txBody>
                    <a:bodyPr/>
                    <a:lstStyle/>
                    <a:p>
                      <a:pPr algn="l" fontAlgn="base"/>
                      <a:r>
                        <a:rPr lang="en-US" sz="1800">
                          <a:effectLst/>
                        </a:rPr>
                        <a:t>Truth​</a:t>
                      </a:r>
                      <a:endParaRPr lang="en-US">
                        <a:effectLst/>
                      </a:endParaRPr>
                    </a:p>
                    <a:p>
                      <a:pPr algn="l" fontAlgn="base"/>
                      <a:r>
                        <a:rPr lang="en-US" sz="1800">
                          <a:effectLst/>
                        </a:rPr>
                        <a:t>Position &amp;Velocity​</a:t>
                      </a:r>
                      <a:endParaRPr lang="en-US" b="0" i="0">
                        <a:solidFill>
                          <a:srgbClr val="000000"/>
                        </a:solidFill>
                        <a:effectLst/>
                      </a:endParaRPr>
                    </a:p>
                  </a:txBody>
                  <a:tcPr/>
                </a:tc>
                <a:tc>
                  <a:txBody>
                    <a:bodyPr/>
                    <a:lstStyle/>
                    <a:p>
                      <a:pPr algn="l" fontAlgn="base"/>
                      <a:r>
                        <a:rPr lang="en-US" sz="1800">
                          <a:effectLst/>
                        </a:rPr>
                        <a:t>8192.2​</a:t>
                      </a:r>
                      <a:endParaRPr lang="en-US" b="0" i="0">
                        <a:solidFill>
                          <a:srgbClr val="000000"/>
                        </a:solidFill>
                        <a:effectLst/>
                      </a:endParaRPr>
                    </a:p>
                  </a:txBody>
                  <a:tcPr/>
                </a:tc>
                <a:tc>
                  <a:txBody>
                    <a:bodyPr/>
                    <a:lstStyle/>
                    <a:p>
                      <a:pPr algn="l" fontAlgn="base"/>
                      <a:r>
                        <a:rPr lang="en-US" sz="1800" u="none" strike="noStrike">
                          <a:effectLst/>
                        </a:rPr>
                        <a:t>12225.3</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21925.6</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-2554.96</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2940.54</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-80.33</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483054044"/>
                  </a:ext>
                </a:extLst>
              </a:tr>
              <a:tr h="361950">
                <a:tc>
                  <a:txBody>
                    <a:bodyPr/>
                    <a:lstStyle/>
                    <a:p>
                      <a:pPr algn="l" fontAlgn="base"/>
                      <a:r>
                        <a:rPr lang="en-US" sz="1800">
                          <a:effectLst/>
                        </a:rPr>
                        <a:t>PropagatedPosition &amp;Velocity​</a:t>
                      </a:r>
                      <a:endParaRPr lang="en-US" b="0" i="0">
                        <a:solidFill>
                          <a:srgbClr val="000000"/>
                        </a:solidFill>
                        <a:effectLst/>
                      </a:endParaRPr>
                    </a:p>
                  </a:txBody>
                  <a:tcPr/>
                </a:tc>
                <a:tc>
                  <a:txBody>
                    <a:bodyPr/>
                    <a:lstStyle/>
                    <a:p>
                      <a:pPr algn="l" fontAlgn="base"/>
                      <a:r>
                        <a:rPr lang="en-US" sz="1800" u="none" strike="noStrike">
                          <a:effectLst/>
                        </a:rPr>
                        <a:t>8192.2</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12225.3</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21925.6</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-2554.96</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2940.54</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-91.54</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1336940601"/>
                  </a:ext>
                </a:extLst>
              </a:tr>
              <a:tr h="361950">
                <a:tc>
                  <a:txBody>
                    <a:bodyPr/>
                    <a:lstStyle/>
                    <a:p>
                      <a:pPr algn="l" fontAlgn="base"/>
                      <a:r>
                        <a:rPr lang="en-US" sz="1800">
                          <a:effectLst/>
                        </a:rPr>
                        <a:t>Percent Error (%)​</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 ​</a:t>
                      </a:r>
                      <a:endParaRPr lang="en-US" b="0" i="0">
                        <a:solidFill>
                          <a:srgbClr val="000000"/>
                        </a:solidFill>
                        <a:effectLst/>
                      </a:endParaRPr>
                    </a:p>
                  </a:txBody>
                  <a:tcPr/>
                </a:tc>
                <a:tc>
                  <a:txBody>
                    <a:bodyPr/>
                    <a:lstStyle/>
                    <a:p>
                      <a:pPr algn="l" fontAlgn="base"/>
                      <a:r>
                        <a:rPr lang="en-US" sz="1800">
                          <a:effectLst/>
                        </a:rPr>
                        <a:t>13.96 ​</a:t>
                      </a:r>
                      <a:endParaRPr lang="en-US" b="0" i="0">
                        <a:solidFill>
                          <a:srgbClr val="000000"/>
                        </a:solidFill>
                        <a:effectLst/>
                      </a:endParaRPr>
                    </a:p>
                  </a:txBody>
                  <a:tcPr/>
                </a:tc>
                <a:extLst>
                  <a:ext uri="{0D108BD9-81ED-4DB2-BD59-A6C34878D82A}">
                    <a16:rowId xmlns:a16="http://schemas.microsoft.com/office/drawing/2014/main" val="2792852285"/>
                  </a:ext>
                </a:extLst>
              </a:tr>
              <a:tr h="361950">
                <a:tc>
                  <a:txBody>
                    <a:bodyPr/>
                    <a:lstStyle/>
                    <a:p>
                      <a:pPr algn="l" fontAlgn="auto"/>
                      <a:r>
                        <a:rPr lang="en-US" sz="1800">
                          <a:effectLst/>
                        </a:rPr>
                        <a:t>​</a:t>
                      </a:r>
                      <a:endParaRPr lang="en-US" sz="1800" b="0" i="0">
                        <a:solidFill>
                          <a:srgbClr val="000000"/>
                        </a:solidFill>
                        <a:effectLst/>
                        <a:latin typeface="Calibri" panose="020F0502020204030204" pitchFamily="34" charset="0"/>
                      </a:endParaRPr>
                    </a:p>
                  </a:txBody>
                  <a:tcPr/>
                </a:tc>
                <a:tc>
                  <a:txBody>
                    <a:bodyPr/>
                    <a:lstStyle/>
                    <a:p>
                      <a:pPr algn="l" fontAlgn="base"/>
                      <a:r>
                        <a:rPr lang="en-US" sz="1800">
                          <a:effectLst/>
                        </a:rPr>
                        <a:t>i (deg)​</a:t>
                      </a:r>
                      <a:endParaRPr lang="en-US" b="0" i="0">
                        <a:solidFill>
                          <a:srgbClr val="000000"/>
                        </a:solidFill>
                        <a:effectLst/>
                      </a:endParaRPr>
                    </a:p>
                  </a:txBody>
                  <a:tcPr/>
                </a:tc>
                <a:tc>
                  <a:txBody>
                    <a:bodyPr/>
                    <a:lstStyle/>
                    <a:p>
                      <a:pPr algn="l" fontAlgn="base"/>
                      <a:r>
                        <a:rPr lang="en-US" sz="1800">
                          <a:effectLst/>
                        </a:rPr>
                        <a:t>e(dim less)​</a:t>
                      </a:r>
                      <a:endParaRPr lang="en-US" b="0" i="0">
                        <a:solidFill>
                          <a:srgbClr val="000000"/>
                        </a:solidFill>
                        <a:effectLst/>
                      </a:endParaRPr>
                    </a:p>
                  </a:txBody>
                  <a:tcPr/>
                </a:tc>
                <a:tc>
                  <a:txBody>
                    <a:bodyPr/>
                    <a:lstStyle/>
                    <a:p>
                      <a:pPr algn="l" fontAlgn="base"/>
                      <a:r>
                        <a:rPr lang="el-GR" sz="1800" u="none" strike="noStrike">
                          <a:effectLst/>
                        </a:rPr>
                        <a:t>ω (</a:t>
                      </a:r>
                      <a:r>
                        <a:rPr lang="en-US" sz="1800" u="none" strike="noStrike">
                          <a:effectLst/>
                        </a:rPr>
                        <a:t>deg)</a:t>
                      </a:r>
                      <a:r>
                        <a:rPr lang="en-US" sz="1800">
                          <a:effectLst/>
                        </a:rPr>
                        <a:t>​</a:t>
                      </a:r>
                      <a:endParaRPr lang="en-US" b="0" i="0">
                        <a:solidFill>
                          <a:srgbClr val="000000"/>
                        </a:solidFill>
                        <a:effectLst/>
                      </a:endParaRPr>
                    </a:p>
                  </a:txBody>
                  <a:tcPr/>
                </a:tc>
                <a:tc>
                  <a:txBody>
                    <a:bodyPr/>
                    <a:lstStyle/>
                    <a:p>
                      <a:pPr algn="l" fontAlgn="base"/>
                      <a:r>
                        <a:rPr lang="el-GR" sz="1800" u="none" strike="noStrike">
                          <a:effectLst/>
                        </a:rPr>
                        <a:t>Ω (</a:t>
                      </a:r>
                      <a:r>
                        <a:rPr lang="en-US" sz="1800" u="none" strike="noStrike">
                          <a:effectLst/>
                        </a:rPr>
                        <a:t>deg)</a:t>
                      </a:r>
                      <a:r>
                        <a:rPr lang="en-US" sz="1800">
                          <a:effectLst/>
                        </a:rPr>
                        <a:t>​</a:t>
                      </a:r>
                      <a:endParaRPr lang="en-US" b="0" i="0">
                        <a:solidFill>
                          <a:srgbClr val="000000"/>
                        </a:solidFill>
                        <a:effectLst/>
                      </a:endParaRPr>
                    </a:p>
                  </a:txBody>
                  <a:tcPr/>
                </a:tc>
                <a:tc>
                  <a:txBody>
                    <a:bodyPr/>
                    <a:lstStyle/>
                    <a:p>
                      <a:pPr algn="l" fontAlgn="base"/>
                      <a:r>
                        <a:rPr lang="el-GR" sz="1800" u="none" strike="noStrike">
                          <a:effectLst/>
                        </a:rPr>
                        <a:t>Θ (</a:t>
                      </a:r>
                      <a:r>
                        <a:rPr lang="en-US" sz="1800" u="none" strike="noStrike">
                          <a:effectLst/>
                        </a:rPr>
                        <a:t>deg)</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a(km)</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428699760"/>
                  </a:ext>
                </a:extLst>
              </a:tr>
              <a:tr h="361950">
                <a:tc>
                  <a:txBody>
                    <a:bodyPr/>
                    <a:lstStyle/>
                    <a:p>
                      <a:pPr algn="l" fontAlgn="base"/>
                      <a:r>
                        <a:rPr lang="en-US" sz="1800">
                          <a:effectLst/>
                        </a:rPr>
                        <a:t>Truth OrbitElements​</a:t>
                      </a:r>
                      <a:endParaRPr lang="en-US" b="0" i="0">
                        <a:solidFill>
                          <a:srgbClr val="000000"/>
                        </a:solidFill>
                        <a:effectLst/>
                      </a:endParaRPr>
                    </a:p>
                  </a:txBody>
                  <a:tcPr/>
                </a:tc>
                <a:tc>
                  <a:txBody>
                    <a:bodyPr/>
                    <a:lstStyle/>
                    <a:p>
                      <a:pPr algn="l" fontAlgn="base"/>
                      <a:r>
                        <a:rPr lang="en-US" sz="1800" u="none" strike="noStrike">
                          <a:effectLst/>
                        </a:rPr>
                        <a:t>57.16</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0.129</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3.92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310.22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94.88</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26558.3</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114491431"/>
                  </a:ext>
                </a:extLst>
              </a:tr>
              <a:tr h="361950">
                <a:tc>
                  <a:txBody>
                    <a:bodyPr/>
                    <a:lstStyle/>
                    <a:p>
                      <a:pPr algn="l" fontAlgn="base"/>
                      <a:r>
                        <a:rPr lang="en-US" sz="1800">
                          <a:effectLst/>
                        </a:rPr>
                        <a:t>Propagated</a:t>
                      </a:r>
                      <a:r>
                        <a:rPr lang="en-US" sz="1800" u="none" strike="noStrike">
                          <a:effectLst/>
                        </a:rPr>
                        <a:t>Orbit </a:t>
                      </a:r>
                      <a:r>
                        <a:rPr lang="en-US" sz="1800">
                          <a:effectLst/>
                        </a:rPr>
                        <a:t>​</a:t>
                      </a:r>
                      <a:br>
                        <a:rPr lang="en-US" sz="1800">
                          <a:effectLst/>
                        </a:rPr>
                      </a:br>
                      <a:r>
                        <a:rPr lang="en-US" sz="1800" u="none" strike="noStrike">
                          <a:effectLst/>
                        </a:rPr>
                        <a:t>Elements</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57.18</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0.127</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4.23</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310.11</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94.64</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26561.7</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1625056732"/>
                  </a:ext>
                </a:extLst>
              </a:tr>
              <a:tr h="361950">
                <a:tc>
                  <a:txBody>
                    <a:bodyPr/>
                    <a:lstStyle/>
                    <a:p>
                      <a:pPr algn="l" fontAlgn="base"/>
                      <a:r>
                        <a:rPr lang="en-US" sz="1800">
                          <a:effectLst/>
                        </a:rPr>
                        <a:t>Percent Error (%)​</a:t>
                      </a:r>
                      <a:endParaRPr lang="en-US" b="0" i="0">
                        <a:solidFill>
                          <a:srgbClr val="000000"/>
                        </a:solidFill>
                        <a:effectLst/>
                      </a:endParaRPr>
                    </a:p>
                  </a:txBody>
                  <a:tcPr/>
                </a:tc>
                <a:tc>
                  <a:txBody>
                    <a:bodyPr/>
                    <a:lstStyle/>
                    <a:p>
                      <a:pPr algn="l" fontAlgn="base"/>
                      <a:r>
                        <a:rPr lang="en-US" sz="1800" u="none" strike="noStrike">
                          <a:effectLst/>
                        </a:rPr>
                        <a:t>0.0242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1.852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7.69</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0.034</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0.28</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0.013</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492554496"/>
                  </a:ext>
                </a:extLst>
              </a:tr>
            </a:tbl>
          </a:graphicData>
        </a:graphic>
      </p:graphicFrame>
      <p:sp>
        <p:nvSpPr>
          <p:cNvPr id="4" name="Footer Placeholder 3">
            <a:extLst>
              <a:ext uri="{FF2B5EF4-FFF2-40B4-BE49-F238E27FC236}">
                <a16:creationId xmlns:a16="http://schemas.microsoft.com/office/drawing/2014/main" id="{A45CEEB1-DCD0-4E8E-AE10-A5580EE7FD26}"/>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7187F2AA-76B0-4C8E-99A5-50A05646DD35}"/>
              </a:ext>
            </a:extLst>
          </p:cNvPr>
          <p:cNvSpPr>
            <a:spLocks noGrp="1"/>
          </p:cNvSpPr>
          <p:nvPr>
            <p:ph type="sldNum" sz="quarter" idx="12"/>
          </p:nvPr>
        </p:nvSpPr>
        <p:spPr/>
        <p:txBody>
          <a:bodyPr/>
          <a:lstStyle/>
          <a:p>
            <a:fld id="{330EA680-D336-4FF7-8B7A-9848BB0A1C32}" type="slidenum">
              <a:rPr lang="en-US" smtClean="0"/>
              <a:t>45</a:t>
            </a:fld>
            <a:endParaRPr lang="en-US"/>
          </a:p>
        </p:txBody>
      </p:sp>
    </p:spTree>
    <p:extLst>
      <p:ext uri="{BB962C8B-B14F-4D97-AF65-F5344CB8AC3E}">
        <p14:creationId xmlns:p14="http://schemas.microsoft.com/office/powerpoint/2010/main" val="268177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Results</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46</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normAutofit/>
          </a:bodyPr>
          <a:lstStyle/>
          <a:p>
            <a:pPr algn="ctr"/>
            <a:r>
              <a:rPr lang="en-US">
                <a:cs typeface="Calibri Light"/>
              </a:rPr>
              <a:t>Scheduling Software Sub-system</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nvGraphicFramePr>
        <p:xfrm>
          <a:off x="2032000" y="3170248"/>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lvl="0">
                        <a:buNone/>
                      </a:pPr>
                      <a:r>
                        <a:rPr lang="en-US" sz="1800" b="0" i="0" u="none" strike="noStrike" noProof="0">
                          <a:solidFill>
                            <a:schemeClr val="tx1"/>
                          </a:solidFill>
                          <a:latin typeface="Calibri"/>
                        </a:rPr>
                        <a:t>The scoring software shall provide scores for each planned observation and update orbit estimates after observation</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2163789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E9FC-C1FB-4685-A3DD-945AA377E9FE}"/>
              </a:ext>
            </a:extLst>
          </p:cNvPr>
          <p:cNvSpPr>
            <a:spLocks noGrp="1"/>
          </p:cNvSpPr>
          <p:nvPr>
            <p:ph type="title"/>
          </p:nvPr>
        </p:nvSpPr>
        <p:spPr/>
        <p:txBody>
          <a:bodyPr/>
          <a:lstStyle/>
          <a:p>
            <a:r>
              <a:rPr lang="en-US" dirty="0"/>
              <a:t>Scheduling Functional Test</a:t>
            </a:r>
          </a:p>
        </p:txBody>
      </p:sp>
      <p:sp>
        <p:nvSpPr>
          <p:cNvPr id="3" name="Content Placeholder 2">
            <a:extLst>
              <a:ext uri="{FF2B5EF4-FFF2-40B4-BE49-F238E27FC236}">
                <a16:creationId xmlns:a16="http://schemas.microsoft.com/office/drawing/2014/main" id="{193D502E-EE9D-4CE3-9499-684A0010012A}"/>
              </a:ext>
            </a:extLst>
          </p:cNvPr>
          <p:cNvSpPr>
            <a:spLocks noGrp="1"/>
          </p:cNvSpPr>
          <p:nvPr>
            <p:ph idx="1"/>
          </p:nvPr>
        </p:nvSpPr>
        <p:spPr/>
        <p:txBody>
          <a:bodyPr/>
          <a:lstStyle/>
          <a:p>
            <a:r>
              <a:rPr lang="en-US" b="1" dirty="0"/>
              <a:t>Expected Result : </a:t>
            </a:r>
            <a:r>
              <a:rPr lang="en-US" dirty="0"/>
              <a:t>Scheduling function properly sorts through the scored observations, and creates a realistic schedule, in the form of a Gantt chart, of observation opportunities.</a:t>
            </a:r>
          </a:p>
          <a:p>
            <a:endParaRPr lang="en-US" dirty="0"/>
          </a:p>
          <a:p>
            <a:pPr marL="0" indent="0">
              <a:buNone/>
            </a:pPr>
            <a:endParaRPr lang="en-US" dirty="0"/>
          </a:p>
          <a:p>
            <a:r>
              <a:rPr lang="en-US" b="1" dirty="0"/>
              <a:t>Validation: </a:t>
            </a:r>
            <a:r>
              <a:rPr lang="en-US" dirty="0"/>
              <a:t>This will ensure that the software will not return a unusable schedule of observations and that the high priority observations are being executed.</a:t>
            </a:r>
          </a:p>
        </p:txBody>
      </p:sp>
      <p:sp>
        <p:nvSpPr>
          <p:cNvPr id="4" name="Footer Placeholder 3">
            <a:extLst>
              <a:ext uri="{FF2B5EF4-FFF2-40B4-BE49-F238E27FC236}">
                <a16:creationId xmlns:a16="http://schemas.microsoft.com/office/drawing/2014/main" id="{0170A7BD-13F6-4A7D-B0AC-7C71B8FB90B3}"/>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2A91CD29-E27D-47EA-9E58-1FD18137C97E}"/>
              </a:ext>
            </a:extLst>
          </p:cNvPr>
          <p:cNvSpPr>
            <a:spLocks noGrp="1"/>
          </p:cNvSpPr>
          <p:nvPr>
            <p:ph type="sldNum" sz="quarter" idx="12"/>
          </p:nvPr>
        </p:nvSpPr>
        <p:spPr/>
        <p:txBody>
          <a:bodyPr/>
          <a:lstStyle/>
          <a:p>
            <a:fld id="{330EA680-D336-4FF7-8B7A-9848BB0A1C32}" type="slidenum">
              <a:rPr lang="en-US" smtClean="0"/>
              <a:t>47</a:t>
            </a:fld>
            <a:endParaRPr lang="en-US"/>
          </a:p>
        </p:txBody>
      </p:sp>
    </p:spTree>
    <p:extLst>
      <p:ext uri="{BB962C8B-B14F-4D97-AF65-F5344CB8AC3E}">
        <p14:creationId xmlns:p14="http://schemas.microsoft.com/office/powerpoint/2010/main" val="3397158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F3A095-1D8D-45E9-AA6B-100637FB1146}"/>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4B0E9B4C-9ADB-44D5-997A-7D143EEC7C45}"/>
              </a:ext>
            </a:extLst>
          </p:cNvPr>
          <p:cNvSpPr>
            <a:spLocks noGrp="1"/>
          </p:cNvSpPr>
          <p:nvPr>
            <p:ph type="sldNum" sz="quarter" idx="12"/>
          </p:nvPr>
        </p:nvSpPr>
        <p:spPr/>
        <p:txBody>
          <a:bodyPr/>
          <a:lstStyle/>
          <a:p>
            <a:fld id="{330EA680-D336-4FF7-8B7A-9848BB0A1C32}" type="slidenum">
              <a:rPr lang="en-US" dirty="0" smtClean="0"/>
              <a:t>48</a:t>
            </a:fld>
            <a:endParaRPr lang="en-US"/>
          </a:p>
        </p:txBody>
      </p:sp>
      <p:pic>
        <p:nvPicPr>
          <p:cNvPr id="10" name="Picture 10" descr="A screenshot of a social media post&#10;&#10;Description generated with very high confidence">
            <a:extLst>
              <a:ext uri="{FF2B5EF4-FFF2-40B4-BE49-F238E27FC236}">
                <a16:creationId xmlns:a16="http://schemas.microsoft.com/office/drawing/2014/main" id="{545878A3-988A-46F2-9C5C-7BE54A7102B4}"/>
              </a:ext>
            </a:extLst>
          </p:cNvPr>
          <p:cNvPicPr>
            <a:picLocks noGrp="1" noChangeAspect="1"/>
          </p:cNvPicPr>
          <p:nvPr>
            <p:ph idx="1"/>
          </p:nvPr>
        </p:nvPicPr>
        <p:blipFill>
          <a:blip r:embed="rId2"/>
          <a:stretch>
            <a:fillRect/>
          </a:stretch>
        </p:blipFill>
        <p:spPr>
          <a:xfrm>
            <a:off x="712274" y="879399"/>
            <a:ext cx="10440097" cy="5433312"/>
          </a:xfrm>
        </p:spPr>
      </p:pic>
      <p:sp>
        <p:nvSpPr>
          <p:cNvPr id="6" name="Title 1">
            <a:extLst>
              <a:ext uri="{FF2B5EF4-FFF2-40B4-BE49-F238E27FC236}">
                <a16:creationId xmlns:a16="http://schemas.microsoft.com/office/drawing/2014/main" id="{27C114F3-AECB-43CE-9C5F-C7A293F86F6A}"/>
              </a:ext>
            </a:extLst>
          </p:cNvPr>
          <p:cNvSpPr>
            <a:spLocks noGrp="1"/>
          </p:cNvSpPr>
          <p:nvPr>
            <p:ph type="title"/>
          </p:nvPr>
        </p:nvSpPr>
        <p:spPr>
          <a:xfrm>
            <a:off x="838200" y="18256"/>
            <a:ext cx="10515600" cy="900520"/>
          </a:xfrm>
        </p:spPr>
        <p:txBody>
          <a:bodyPr/>
          <a:lstStyle/>
          <a:p>
            <a:r>
              <a:rPr lang="en-US" dirty="0"/>
              <a:t>Scheduling User Interface</a:t>
            </a:r>
          </a:p>
        </p:txBody>
      </p:sp>
    </p:spTree>
    <p:extLst>
      <p:ext uri="{BB962C8B-B14F-4D97-AF65-F5344CB8AC3E}">
        <p14:creationId xmlns:p14="http://schemas.microsoft.com/office/powerpoint/2010/main" val="1696264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A9EC-1760-4946-B46A-C34731E9D391}"/>
              </a:ext>
            </a:extLst>
          </p:cNvPr>
          <p:cNvSpPr>
            <a:spLocks noGrp="1"/>
          </p:cNvSpPr>
          <p:nvPr>
            <p:ph type="title"/>
          </p:nvPr>
        </p:nvSpPr>
        <p:spPr/>
        <p:txBody>
          <a:bodyPr/>
          <a:lstStyle/>
          <a:p>
            <a:r>
              <a:rPr lang="en-US"/>
              <a:t>Observation Schedule</a:t>
            </a:r>
          </a:p>
        </p:txBody>
      </p:sp>
      <p:pic>
        <p:nvPicPr>
          <p:cNvPr id="6" name="Picture 6" descr="A picture containing animal, bird&#10;&#10;Description generated with very high confidence">
            <a:extLst>
              <a:ext uri="{FF2B5EF4-FFF2-40B4-BE49-F238E27FC236}">
                <a16:creationId xmlns:a16="http://schemas.microsoft.com/office/drawing/2014/main" id="{9EB52DA4-4F60-4065-8466-52BF4957553C}"/>
              </a:ext>
            </a:extLst>
          </p:cNvPr>
          <p:cNvPicPr>
            <a:picLocks noGrp="1" noChangeAspect="1"/>
          </p:cNvPicPr>
          <p:nvPr>
            <p:ph idx="1"/>
          </p:nvPr>
        </p:nvPicPr>
        <p:blipFill>
          <a:blip r:embed="rId2"/>
          <a:stretch>
            <a:fillRect/>
          </a:stretch>
        </p:blipFill>
        <p:spPr>
          <a:xfrm>
            <a:off x="691055" y="843938"/>
            <a:ext cx="10809890" cy="5385240"/>
          </a:xfrm>
        </p:spPr>
      </p:pic>
      <p:sp>
        <p:nvSpPr>
          <p:cNvPr id="4" name="Footer Placeholder 3">
            <a:extLst>
              <a:ext uri="{FF2B5EF4-FFF2-40B4-BE49-F238E27FC236}">
                <a16:creationId xmlns:a16="http://schemas.microsoft.com/office/drawing/2014/main" id="{3845E36A-DF74-4293-BF5D-0D39793FD900}"/>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8A2996DF-7B5D-4477-A8B0-D909115BA2AE}"/>
              </a:ext>
            </a:extLst>
          </p:cNvPr>
          <p:cNvSpPr>
            <a:spLocks noGrp="1"/>
          </p:cNvSpPr>
          <p:nvPr>
            <p:ph type="sldNum" sz="quarter" idx="12"/>
          </p:nvPr>
        </p:nvSpPr>
        <p:spPr/>
        <p:txBody>
          <a:bodyPr/>
          <a:lstStyle/>
          <a:p>
            <a:fld id="{330EA680-D336-4FF7-8B7A-9848BB0A1C32}" type="slidenum">
              <a:rPr lang="en-US" smtClean="0"/>
              <a:t>49</a:t>
            </a:fld>
            <a:endParaRPr lang="en-US"/>
          </a:p>
        </p:txBody>
      </p:sp>
      <p:sp>
        <p:nvSpPr>
          <p:cNvPr id="3" name="TextBox 2">
            <a:extLst>
              <a:ext uri="{FF2B5EF4-FFF2-40B4-BE49-F238E27FC236}">
                <a16:creationId xmlns:a16="http://schemas.microsoft.com/office/drawing/2014/main" id="{0C567766-9AE9-4FEC-803F-DD83F2FCADED}"/>
              </a:ext>
            </a:extLst>
          </p:cNvPr>
          <p:cNvSpPr txBox="1"/>
          <p:nvPr/>
        </p:nvSpPr>
        <p:spPr>
          <a:xfrm rot="16200000">
            <a:off x="-800100" y="3325296"/>
            <a:ext cx="2581276" cy="369332"/>
          </a:xfrm>
          <a:prstGeom prst="rect">
            <a:avLst/>
          </a:prstGeom>
          <a:noFill/>
        </p:spPr>
        <p:txBody>
          <a:bodyPr wrap="square" rtlCol="0">
            <a:spAutoFit/>
          </a:bodyPr>
          <a:lstStyle/>
          <a:p>
            <a:pPr algn="ctr"/>
            <a:r>
              <a:rPr lang="en-US" b="1" dirty="0"/>
              <a:t>Satellite</a:t>
            </a:r>
          </a:p>
        </p:txBody>
      </p:sp>
      <p:sp>
        <p:nvSpPr>
          <p:cNvPr id="7" name="TextBox 6">
            <a:extLst>
              <a:ext uri="{FF2B5EF4-FFF2-40B4-BE49-F238E27FC236}">
                <a16:creationId xmlns:a16="http://schemas.microsoft.com/office/drawing/2014/main" id="{56E61141-530C-47A8-BC98-1F09033DCF60}"/>
              </a:ext>
            </a:extLst>
          </p:cNvPr>
          <p:cNvSpPr txBox="1"/>
          <p:nvPr/>
        </p:nvSpPr>
        <p:spPr>
          <a:xfrm>
            <a:off x="4543425" y="6057900"/>
            <a:ext cx="3409950" cy="369332"/>
          </a:xfrm>
          <a:prstGeom prst="rect">
            <a:avLst/>
          </a:prstGeom>
          <a:noFill/>
        </p:spPr>
        <p:txBody>
          <a:bodyPr wrap="square" rtlCol="0">
            <a:spAutoFit/>
          </a:bodyPr>
          <a:lstStyle/>
          <a:p>
            <a:pPr algn="ctr"/>
            <a:r>
              <a:rPr lang="en-US" b="1" dirty="0"/>
              <a:t>Time</a:t>
            </a:r>
          </a:p>
        </p:txBody>
      </p:sp>
    </p:spTree>
    <p:extLst>
      <p:ext uri="{BB962C8B-B14F-4D97-AF65-F5344CB8AC3E}">
        <p14:creationId xmlns:p14="http://schemas.microsoft.com/office/powerpoint/2010/main" val="368712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520B-65AA-4BE7-A882-5FC5EDE116CF}"/>
              </a:ext>
            </a:extLst>
          </p:cNvPr>
          <p:cNvSpPr>
            <a:spLocks noGrp="1"/>
          </p:cNvSpPr>
          <p:nvPr>
            <p:ph type="title"/>
          </p:nvPr>
        </p:nvSpPr>
        <p:spPr>
          <a:xfrm>
            <a:off x="875907" y="82848"/>
            <a:ext cx="10515600" cy="1184469"/>
          </a:xfrm>
        </p:spPr>
        <p:txBody>
          <a:bodyPr/>
          <a:lstStyle/>
          <a:p>
            <a:r>
              <a:rPr lang="en-US"/>
              <a:t>Specific Objective</a:t>
            </a:r>
          </a:p>
        </p:txBody>
      </p:sp>
      <p:sp>
        <p:nvSpPr>
          <p:cNvPr id="3" name="Content Placeholder 2">
            <a:extLst>
              <a:ext uri="{FF2B5EF4-FFF2-40B4-BE49-F238E27FC236}">
                <a16:creationId xmlns:a16="http://schemas.microsoft.com/office/drawing/2014/main" id="{5B78F963-A960-4C31-8A76-50115705309D}"/>
              </a:ext>
            </a:extLst>
          </p:cNvPr>
          <p:cNvSpPr>
            <a:spLocks noGrp="1"/>
          </p:cNvSpPr>
          <p:nvPr>
            <p:ph idx="1"/>
          </p:nvPr>
        </p:nvSpPr>
        <p:spPr>
          <a:xfrm>
            <a:off x="838200" y="1945758"/>
            <a:ext cx="10515600" cy="3785191"/>
          </a:xfrm>
        </p:spPr>
        <p:txBody>
          <a:bodyPr>
            <a:normAutofit/>
          </a:bodyPr>
          <a:lstStyle/>
          <a:p>
            <a:pPr marL="0" indent="0" algn="ctr">
              <a:buNone/>
            </a:pPr>
            <a:r>
              <a:rPr lang="en-US" b="1"/>
              <a:t>PROS8 developed a satellite observation scoring and scheduling software that uses a passive radio frequency (RF) ground-station to determine and compare satellite observation opportunities. </a:t>
            </a:r>
            <a:r>
              <a:rPr lang="en-US"/>
              <a:t>​​</a:t>
            </a:r>
          </a:p>
          <a:p>
            <a:pPr marL="0" indent="0" algn="ctr">
              <a:buNone/>
            </a:pPr>
            <a:endParaRPr lang="en-US"/>
          </a:p>
          <a:p>
            <a:pPr marL="0" indent="0" algn="ctr">
              <a:buNone/>
            </a:pPr>
            <a:r>
              <a:rPr lang="en-US"/>
              <a:t>This will allow customers to communicate with satellites via RF efficiently. </a:t>
            </a:r>
          </a:p>
        </p:txBody>
      </p:sp>
      <p:sp>
        <p:nvSpPr>
          <p:cNvPr id="4" name="Footer Placeholder 3">
            <a:extLst>
              <a:ext uri="{FF2B5EF4-FFF2-40B4-BE49-F238E27FC236}">
                <a16:creationId xmlns:a16="http://schemas.microsoft.com/office/drawing/2014/main" id="{B5193E00-C861-4CFE-8079-26C5001FFA1E}"/>
              </a:ext>
            </a:extLst>
          </p:cNvPr>
          <p:cNvSpPr>
            <a:spLocks noGrp="1"/>
          </p:cNvSpPr>
          <p:nvPr>
            <p:ph type="ftr" sz="quarter" idx="11"/>
          </p:nvPr>
        </p:nvSpPr>
        <p:spPr/>
        <p:txBody>
          <a:bodyPr/>
          <a:lstStyle/>
          <a:p>
            <a:r>
              <a:rPr lang="en-US"/>
              <a:t>Purpose &amp; Objective</a:t>
            </a:r>
          </a:p>
        </p:txBody>
      </p:sp>
      <p:sp>
        <p:nvSpPr>
          <p:cNvPr id="5" name="Slide Number Placeholder 4">
            <a:extLst>
              <a:ext uri="{FF2B5EF4-FFF2-40B4-BE49-F238E27FC236}">
                <a16:creationId xmlns:a16="http://schemas.microsoft.com/office/drawing/2014/main" id="{5B3B83EF-C179-450E-90BD-E0A686C39813}"/>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4193987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Results</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50</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normAutofit/>
          </a:bodyPr>
          <a:lstStyle/>
          <a:p>
            <a:pPr algn="ctr"/>
            <a:r>
              <a:rPr lang="en-US">
                <a:cs typeface="Calibri Light"/>
              </a:rPr>
              <a:t>Signal Processing Sub-system</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b="0">
                          <a:solidFill>
                            <a:schemeClr val="tx1"/>
                          </a:solidFill>
                        </a:rPr>
                        <a:t>Convert L1 band analog RF signal into a digital signal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1741822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4691BC-32C5-4D6D-985D-162127CCE43A}"/>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A0D9D239-61D3-4D0F-AF83-8A181D938673}"/>
              </a:ext>
            </a:extLst>
          </p:cNvPr>
          <p:cNvSpPr>
            <a:spLocks noGrp="1"/>
          </p:cNvSpPr>
          <p:nvPr>
            <p:ph type="sldNum" sz="quarter" idx="12"/>
          </p:nvPr>
        </p:nvSpPr>
        <p:spPr/>
        <p:txBody>
          <a:bodyPr/>
          <a:lstStyle/>
          <a:p>
            <a:fld id="{330EA680-D336-4FF7-8B7A-9848BB0A1C32}" type="slidenum">
              <a:rPr lang="en-US" smtClean="0"/>
              <a:t>51</a:t>
            </a:fld>
            <a:endParaRPr lang="en-US"/>
          </a:p>
        </p:txBody>
      </p:sp>
      <p:sp>
        <p:nvSpPr>
          <p:cNvPr id="7" name="Content Placeholder 2">
            <a:extLst>
              <a:ext uri="{FF2B5EF4-FFF2-40B4-BE49-F238E27FC236}">
                <a16:creationId xmlns:a16="http://schemas.microsoft.com/office/drawing/2014/main" id="{B1C2014D-D7D0-445F-8CC7-B12AC940C41D}"/>
              </a:ext>
            </a:extLst>
          </p:cNvPr>
          <p:cNvSpPr>
            <a:spLocks noGrp="1"/>
          </p:cNvSpPr>
          <p:nvPr>
            <p:ph idx="1"/>
          </p:nvPr>
        </p:nvSpPr>
        <p:spPr>
          <a:xfrm>
            <a:off x="838200" y="690306"/>
            <a:ext cx="10515600" cy="5410457"/>
          </a:xfrm>
        </p:spPr>
        <p:txBody>
          <a:bodyPr>
            <a:normAutofit lnSpcReduction="10000"/>
          </a:bodyPr>
          <a:lstStyle/>
          <a:p>
            <a:r>
              <a:rPr lang="en-US" b="1">
                <a:ea typeface="+mn-lt"/>
                <a:cs typeface="+mn-lt"/>
              </a:rPr>
              <a:t>Expected Results: </a:t>
            </a:r>
            <a:r>
              <a:rPr lang="en-US">
                <a:ea typeface="+mn-lt"/>
                <a:cs typeface="+mn-lt"/>
              </a:rPr>
              <a:t>P</a:t>
            </a:r>
            <a:r>
              <a:rPr lang="en-US"/>
              <a:t>rint and update the PRN, CN0 and Doppler frequency shift for each channel on a terminal window while the receiver is running with the Monitor block activated</a:t>
            </a:r>
          </a:p>
          <a:p>
            <a:endParaRPr lang="en-US" b="1">
              <a:ea typeface="+mn-lt"/>
              <a:cs typeface="+mn-lt"/>
            </a:endParaRPr>
          </a:p>
          <a:p>
            <a:endParaRPr lang="en-US" b="1">
              <a:ea typeface="+mn-lt"/>
              <a:cs typeface="+mn-lt"/>
            </a:endParaRPr>
          </a:p>
          <a:p>
            <a:endParaRPr lang="en-US" b="1">
              <a:ea typeface="+mn-lt"/>
              <a:cs typeface="+mn-lt"/>
            </a:endParaRPr>
          </a:p>
          <a:p>
            <a:endParaRPr lang="en-US" b="1">
              <a:ea typeface="+mn-lt"/>
              <a:cs typeface="+mn-lt"/>
            </a:endParaRPr>
          </a:p>
          <a:p>
            <a:endParaRPr lang="en-US" b="1">
              <a:ea typeface="+mn-lt"/>
              <a:cs typeface="+mn-lt"/>
            </a:endParaRPr>
          </a:p>
          <a:p>
            <a:endParaRPr lang="en-US" b="1">
              <a:ea typeface="+mn-lt"/>
              <a:cs typeface="+mn-lt"/>
            </a:endParaRPr>
          </a:p>
          <a:p>
            <a:r>
              <a:rPr lang="en-US" b="1">
                <a:ea typeface="+mn-lt"/>
                <a:cs typeface="+mn-lt"/>
              </a:rPr>
              <a:t>Validation: </a:t>
            </a:r>
            <a:r>
              <a:rPr lang="en-US">
                <a:ea typeface="+mn-lt"/>
                <a:cs typeface="+mn-lt"/>
              </a:rPr>
              <a:t>This test can confirm functionality of the software GPS receiver in that it is able to process an analog GPS signal and calculate a doppler shift</a:t>
            </a:r>
            <a:endParaRPr lang="en-US"/>
          </a:p>
        </p:txBody>
      </p:sp>
      <p:pic>
        <p:nvPicPr>
          <p:cNvPr id="8" name="Picture 7">
            <a:extLst>
              <a:ext uri="{FF2B5EF4-FFF2-40B4-BE49-F238E27FC236}">
                <a16:creationId xmlns:a16="http://schemas.microsoft.com/office/drawing/2014/main" id="{392CEA54-9E69-4CAF-B7D9-EFC56BAE5330}"/>
              </a:ext>
            </a:extLst>
          </p:cNvPr>
          <p:cNvPicPr>
            <a:picLocks noChangeAspect="1"/>
          </p:cNvPicPr>
          <p:nvPr/>
        </p:nvPicPr>
        <p:blipFill>
          <a:blip r:embed="rId2"/>
          <a:stretch>
            <a:fillRect/>
          </a:stretch>
        </p:blipFill>
        <p:spPr>
          <a:xfrm>
            <a:off x="3711225" y="2170474"/>
            <a:ext cx="4133446" cy="2298391"/>
          </a:xfrm>
          <a:prstGeom prst="rect">
            <a:avLst/>
          </a:prstGeom>
        </p:spPr>
      </p:pic>
    </p:spTree>
    <p:extLst>
      <p:ext uri="{BB962C8B-B14F-4D97-AF65-F5344CB8AC3E}">
        <p14:creationId xmlns:p14="http://schemas.microsoft.com/office/powerpoint/2010/main" val="2899929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A66E4D-CC54-41B6-893F-1BA8890D71C1}"/>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7E3E5555-7557-4EE8-ADB2-7D5BB38B921F}"/>
              </a:ext>
            </a:extLst>
          </p:cNvPr>
          <p:cNvSpPr>
            <a:spLocks noGrp="1"/>
          </p:cNvSpPr>
          <p:nvPr>
            <p:ph type="sldNum" sz="quarter" idx="12"/>
          </p:nvPr>
        </p:nvSpPr>
        <p:spPr/>
        <p:txBody>
          <a:bodyPr/>
          <a:lstStyle/>
          <a:p>
            <a:fld id="{330EA680-D336-4FF7-8B7A-9848BB0A1C32}" type="slidenum">
              <a:rPr lang="en-US" smtClean="0"/>
              <a:t>52</a:t>
            </a:fld>
            <a:endParaRPr lang="en-US"/>
          </a:p>
        </p:txBody>
      </p:sp>
      <p:sp>
        <p:nvSpPr>
          <p:cNvPr id="6" name="Title 1">
            <a:extLst>
              <a:ext uri="{FF2B5EF4-FFF2-40B4-BE49-F238E27FC236}">
                <a16:creationId xmlns:a16="http://schemas.microsoft.com/office/drawing/2014/main" id="{EEE1C9D3-B0A1-4A5C-A9FE-B7716FA59F36}"/>
              </a:ext>
            </a:extLst>
          </p:cNvPr>
          <p:cNvSpPr>
            <a:spLocks noGrp="1"/>
          </p:cNvSpPr>
          <p:nvPr>
            <p:ph type="title"/>
          </p:nvPr>
        </p:nvSpPr>
        <p:spPr>
          <a:xfrm>
            <a:off x="838200" y="1608040"/>
            <a:ext cx="10515600" cy="1184469"/>
          </a:xfrm>
        </p:spPr>
        <p:txBody>
          <a:bodyPr/>
          <a:lstStyle/>
          <a:p>
            <a:pPr algn="ctr"/>
            <a:r>
              <a:rPr lang="en-US">
                <a:cs typeface="Calibri Light"/>
              </a:rPr>
              <a:t>Signal Reception Subsystem</a:t>
            </a:r>
          </a:p>
        </p:txBody>
      </p:sp>
      <p:graphicFrame>
        <p:nvGraphicFramePr>
          <p:cNvPr id="7" name="Table 7">
            <a:extLst>
              <a:ext uri="{FF2B5EF4-FFF2-40B4-BE49-F238E27FC236}">
                <a16:creationId xmlns:a16="http://schemas.microsoft.com/office/drawing/2014/main" id="{19C89BAE-F3FE-43F1-BECF-E21579680469}"/>
              </a:ext>
            </a:extLst>
          </p:cNvPr>
          <p:cNvGraphicFramePr>
            <a:graphicFrameLocks noGrp="1"/>
          </p:cNvGraphicFramePr>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a:solidFill>
                            <a:schemeClr val="tx1"/>
                          </a:solidFill>
                        </a:rPr>
                        <a:t>Receive RF signals from satellites in various conditions, with various orbital geometries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1934413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 up of a map&#10;&#10;Description generated with very high confidence">
            <a:extLst>
              <a:ext uri="{FF2B5EF4-FFF2-40B4-BE49-F238E27FC236}">
                <a16:creationId xmlns:a16="http://schemas.microsoft.com/office/drawing/2014/main" id="{53216485-1E91-4D8E-99C9-232182A9F64C}"/>
              </a:ext>
            </a:extLst>
          </p:cNvPr>
          <p:cNvPicPr>
            <a:picLocks noGrp="1" noChangeAspect="1"/>
          </p:cNvPicPr>
          <p:nvPr>
            <p:ph idx="1"/>
          </p:nvPr>
        </p:nvPicPr>
        <p:blipFill>
          <a:blip r:embed="rId2"/>
          <a:stretch>
            <a:fillRect/>
          </a:stretch>
        </p:blipFill>
        <p:spPr>
          <a:xfrm>
            <a:off x="-133119" y="3359091"/>
            <a:ext cx="4922031" cy="3037963"/>
          </a:xfrm>
        </p:spPr>
      </p:pic>
      <p:sp>
        <p:nvSpPr>
          <p:cNvPr id="4" name="Footer Placeholder 3">
            <a:extLst>
              <a:ext uri="{FF2B5EF4-FFF2-40B4-BE49-F238E27FC236}">
                <a16:creationId xmlns:a16="http://schemas.microsoft.com/office/drawing/2014/main" id="{DF4D32DD-3B49-4D7E-B03E-803429CF1A4E}"/>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E32820B6-8C29-4C90-BDFA-85009DC41DCB}"/>
              </a:ext>
            </a:extLst>
          </p:cNvPr>
          <p:cNvSpPr>
            <a:spLocks noGrp="1"/>
          </p:cNvSpPr>
          <p:nvPr>
            <p:ph type="sldNum" sz="quarter" idx="12"/>
          </p:nvPr>
        </p:nvSpPr>
        <p:spPr/>
        <p:txBody>
          <a:bodyPr/>
          <a:lstStyle/>
          <a:p>
            <a:fld id="{330EA680-D336-4FF7-8B7A-9848BB0A1C32}" type="slidenum">
              <a:rPr lang="en-US" smtClean="0"/>
              <a:t>53</a:t>
            </a:fld>
            <a:endParaRPr lang="en-US"/>
          </a:p>
        </p:txBody>
      </p:sp>
      <p:pic>
        <p:nvPicPr>
          <p:cNvPr id="8" name="Picture 8" descr="A close up of a map&#10;&#10;Description generated with very high confidence">
            <a:extLst>
              <a:ext uri="{FF2B5EF4-FFF2-40B4-BE49-F238E27FC236}">
                <a16:creationId xmlns:a16="http://schemas.microsoft.com/office/drawing/2014/main" id="{AD8667D8-FE8A-48AD-91DD-CE6A66F8F41D}"/>
              </a:ext>
            </a:extLst>
          </p:cNvPr>
          <p:cNvPicPr>
            <a:picLocks noChangeAspect="1"/>
          </p:cNvPicPr>
          <p:nvPr/>
        </p:nvPicPr>
        <p:blipFill>
          <a:blip r:embed="rId3"/>
          <a:stretch>
            <a:fillRect/>
          </a:stretch>
        </p:blipFill>
        <p:spPr>
          <a:xfrm>
            <a:off x="3800387" y="3381236"/>
            <a:ext cx="4616909" cy="2872876"/>
          </a:xfrm>
          <a:prstGeom prst="rect">
            <a:avLst/>
          </a:prstGeom>
        </p:spPr>
      </p:pic>
      <p:pic>
        <p:nvPicPr>
          <p:cNvPr id="10" name="Picture 10" descr="A close up of a map&#10;&#10;Description generated with high confidence">
            <a:extLst>
              <a:ext uri="{FF2B5EF4-FFF2-40B4-BE49-F238E27FC236}">
                <a16:creationId xmlns:a16="http://schemas.microsoft.com/office/drawing/2014/main" id="{518F18E3-519E-4C63-8718-7FF07F657724}"/>
              </a:ext>
            </a:extLst>
          </p:cNvPr>
          <p:cNvPicPr>
            <a:picLocks noChangeAspect="1"/>
          </p:cNvPicPr>
          <p:nvPr/>
        </p:nvPicPr>
        <p:blipFill>
          <a:blip r:embed="rId4"/>
          <a:stretch>
            <a:fillRect/>
          </a:stretch>
        </p:blipFill>
        <p:spPr>
          <a:xfrm>
            <a:off x="7619965" y="3357149"/>
            <a:ext cx="4570894" cy="2859256"/>
          </a:xfrm>
          <a:prstGeom prst="rect">
            <a:avLst/>
          </a:prstGeom>
        </p:spPr>
      </p:pic>
      <p:pic>
        <p:nvPicPr>
          <p:cNvPr id="12" name="Picture 12" descr="A close up of a map&#10;&#10;Description generated with high confidence">
            <a:extLst>
              <a:ext uri="{FF2B5EF4-FFF2-40B4-BE49-F238E27FC236}">
                <a16:creationId xmlns:a16="http://schemas.microsoft.com/office/drawing/2014/main" id="{7CE559B1-4866-4593-9681-C01F28DAB48B}"/>
              </a:ext>
            </a:extLst>
          </p:cNvPr>
          <p:cNvPicPr>
            <a:picLocks noChangeAspect="1"/>
          </p:cNvPicPr>
          <p:nvPr/>
        </p:nvPicPr>
        <p:blipFill>
          <a:blip r:embed="rId5"/>
          <a:stretch>
            <a:fillRect/>
          </a:stretch>
        </p:blipFill>
        <p:spPr>
          <a:xfrm>
            <a:off x="3881187" y="58740"/>
            <a:ext cx="4565373" cy="2822261"/>
          </a:xfrm>
          <a:prstGeom prst="rect">
            <a:avLst/>
          </a:prstGeom>
        </p:spPr>
      </p:pic>
      <p:sp>
        <p:nvSpPr>
          <p:cNvPr id="14" name="TextBox 13">
            <a:extLst>
              <a:ext uri="{FF2B5EF4-FFF2-40B4-BE49-F238E27FC236}">
                <a16:creationId xmlns:a16="http://schemas.microsoft.com/office/drawing/2014/main" id="{0257BC87-014C-4891-8861-47AD95A7FF74}"/>
              </a:ext>
            </a:extLst>
          </p:cNvPr>
          <p:cNvSpPr txBox="1"/>
          <p:nvPr/>
        </p:nvSpPr>
        <p:spPr>
          <a:xfrm>
            <a:off x="1750024" y="3019287"/>
            <a:ext cx="93722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(+-3cm) Z                                                        (+-3cm) Y                                                             (+-3cm) X</a:t>
            </a:r>
          </a:p>
        </p:txBody>
      </p:sp>
      <p:sp>
        <p:nvSpPr>
          <p:cNvPr id="16" name="Title 15">
            <a:extLst>
              <a:ext uri="{FF2B5EF4-FFF2-40B4-BE49-F238E27FC236}">
                <a16:creationId xmlns:a16="http://schemas.microsoft.com/office/drawing/2014/main" id="{5CB3EA5E-14AE-4646-9B62-BA62A8F8E51F}"/>
              </a:ext>
            </a:extLst>
          </p:cNvPr>
          <p:cNvSpPr>
            <a:spLocks noGrp="1"/>
          </p:cNvSpPr>
          <p:nvPr>
            <p:ph type="title"/>
          </p:nvPr>
        </p:nvSpPr>
        <p:spPr>
          <a:xfrm>
            <a:off x="736600" y="43655"/>
            <a:ext cx="10515600" cy="1184469"/>
          </a:xfrm>
        </p:spPr>
        <p:txBody>
          <a:bodyPr/>
          <a:lstStyle/>
          <a:p>
            <a:r>
              <a:rPr lang="en-US">
                <a:cs typeface="Calibri Light"/>
              </a:rPr>
              <a:t>FEKO Simulation</a:t>
            </a:r>
            <a:endParaRPr lang="en-US"/>
          </a:p>
        </p:txBody>
      </p:sp>
      <p:sp>
        <p:nvSpPr>
          <p:cNvPr id="17" name="TextBox 16">
            <a:extLst>
              <a:ext uri="{FF2B5EF4-FFF2-40B4-BE49-F238E27FC236}">
                <a16:creationId xmlns:a16="http://schemas.microsoft.com/office/drawing/2014/main" id="{786CF47B-2B55-48BB-8E24-D2D1F26EE682}"/>
              </a:ext>
            </a:extLst>
          </p:cNvPr>
          <p:cNvSpPr txBox="1"/>
          <p:nvPr/>
        </p:nvSpPr>
        <p:spPr>
          <a:xfrm>
            <a:off x="256808" y="1229002"/>
            <a:ext cx="4140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Validation: </a:t>
            </a:r>
            <a:r>
              <a:rPr lang="en-US"/>
              <a:t>All three changes showed less than a dB of gain affected/lost and next to no change in </a:t>
            </a:r>
            <a:r>
              <a:rPr lang="en-US" err="1"/>
              <a:t>beamwidth</a:t>
            </a:r>
            <a:r>
              <a:rPr lang="en-US"/>
              <a:t> which validates our original mounting decisions for the pickup</a:t>
            </a:r>
            <a:endParaRPr lang="en-US">
              <a:cs typeface="Calibri"/>
            </a:endParaRPr>
          </a:p>
        </p:txBody>
      </p:sp>
      <p:pic>
        <p:nvPicPr>
          <p:cNvPr id="18" name="Picture 18" descr="A close up of a logo&#10;&#10;Description generated with very high confidence">
            <a:extLst>
              <a:ext uri="{FF2B5EF4-FFF2-40B4-BE49-F238E27FC236}">
                <a16:creationId xmlns:a16="http://schemas.microsoft.com/office/drawing/2014/main" id="{4470E457-F072-49FC-875A-46718FEAF96B}"/>
              </a:ext>
            </a:extLst>
          </p:cNvPr>
          <p:cNvPicPr>
            <a:picLocks noChangeAspect="1"/>
          </p:cNvPicPr>
          <p:nvPr/>
        </p:nvPicPr>
        <p:blipFill>
          <a:blip r:embed="rId6"/>
          <a:stretch>
            <a:fillRect/>
          </a:stretch>
        </p:blipFill>
        <p:spPr>
          <a:xfrm>
            <a:off x="8518019" y="455861"/>
            <a:ext cx="3463786" cy="2151369"/>
          </a:xfrm>
          <a:prstGeom prst="rect">
            <a:avLst/>
          </a:prstGeom>
        </p:spPr>
      </p:pic>
    </p:spTree>
    <p:extLst>
      <p:ext uri="{BB962C8B-B14F-4D97-AF65-F5344CB8AC3E}">
        <p14:creationId xmlns:p14="http://schemas.microsoft.com/office/powerpoint/2010/main" val="404593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B452-FF00-45E5-8615-94DCF38654B7}"/>
              </a:ext>
            </a:extLst>
          </p:cNvPr>
          <p:cNvSpPr>
            <a:spLocks noGrp="1"/>
          </p:cNvSpPr>
          <p:nvPr>
            <p:ph type="title"/>
          </p:nvPr>
        </p:nvSpPr>
        <p:spPr/>
        <p:txBody>
          <a:bodyPr/>
          <a:lstStyle/>
          <a:p>
            <a:r>
              <a:rPr lang="en-US">
                <a:cs typeface="Calibri Light"/>
              </a:rPr>
              <a:t>Signal Reception</a:t>
            </a:r>
            <a:endParaRPr lang="en-US"/>
          </a:p>
        </p:txBody>
      </p:sp>
      <p:sp>
        <p:nvSpPr>
          <p:cNvPr id="3" name="Content Placeholder 2">
            <a:extLst>
              <a:ext uri="{FF2B5EF4-FFF2-40B4-BE49-F238E27FC236}">
                <a16:creationId xmlns:a16="http://schemas.microsoft.com/office/drawing/2014/main" id="{7B66D2B7-6037-472C-B316-9A30307651E3}"/>
              </a:ext>
            </a:extLst>
          </p:cNvPr>
          <p:cNvSpPr>
            <a:spLocks noGrp="1"/>
          </p:cNvSpPr>
          <p:nvPr>
            <p:ph idx="1"/>
          </p:nvPr>
        </p:nvSpPr>
        <p:spPr>
          <a:xfrm>
            <a:off x="361949" y="1652048"/>
            <a:ext cx="6819901" cy="3362582"/>
          </a:xfrm>
        </p:spPr>
        <p:txBody>
          <a:bodyPr vert="horz" lIns="91440" tIns="45720" rIns="91440" bIns="45720" rtlCol="0" anchor="t">
            <a:normAutofit/>
          </a:bodyPr>
          <a:lstStyle/>
          <a:p>
            <a:r>
              <a:rPr lang="en-US" b="1">
                <a:cs typeface="Calibri"/>
              </a:rPr>
              <a:t>Expected Results: </a:t>
            </a:r>
            <a:r>
              <a:rPr lang="en-US">
                <a:cs typeface="Calibri"/>
              </a:rPr>
              <a:t>Observe signals centered about 1575 +- 14 MHz</a:t>
            </a:r>
          </a:p>
          <a:p>
            <a:pPr marL="0" indent="0">
              <a:buNone/>
            </a:pPr>
            <a:endParaRPr lang="en-US" b="1">
              <a:cs typeface="Calibri"/>
            </a:endParaRPr>
          </a:p>
          <a:p>
            <a:r>
              <a:rPr lang="en-US" b="1">
                <a:cs typeface="Calibri"/>
              </a:rPr>
              <a:t>Validation:</a:t>
            </a:r>
            <a:r>
              <a:rPr lang="en-US">
                <a:cs typeface="Calibri"/>
              </a:rPr>
              <a:t> This validates our design requirement 1.3: "</a:t>
            </a:r>
            <a:r>
              <a:rPr lang="en-US">
                <a:ea typeface="+mn-lt"/>
                <a:cs typeface="+mn-lt"/>
              </a:rPr>
              <a:t>The receiver will be able to receiver frequency within the L bandwidth.</a:t>
            </a:r>
            <a:r>
              <a:rPr lang="en-US">
                <a:cs typeface="Calibri"/>
              </a:rPr>
              <a:t>"</a:t>
            </a:r>
          </a:p>
        </p:txBody>
      </p:sp>
      <p:sp>
        <p:nvSpPr>
          <p:cNvPr id="4" name="Footer Placeholder 3">
            <a:extLst>
              <a:ext uri="{FF2B5EF4-FFF2-40B4-BE49-F238E27FC236}">
                <a16:creationId xmlns:a16="http://schemas.microsoft.com/office/drawing/2014/main" id="{15103284-31E0-4793-8350-6AA486EB7EAA}"/>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67F31F65-352F-4FA1-B38F-7981A004B862}"/>
              </a:ext>
            </a:extLst>
          </p:cNvPr>
          <p:cNvSpPr>
            <a:spLocks noGrp="1"/>
          </p:cNvSpPr>
          <p:nvPr>
            <p:ph type="sldNum" sz="quarter" idx="12"/>
          </p:nvPr>
        </p:nvSpPr>
        <p:spPr/>
        <p:txBody>
          <a:bodyPr/>
          <a:lstStyle/>
          <a:p>
            <a:fld id="{330EA680-D336-4FF7-8B7A-9848BB0A1C32}" type="slidenum">
              <a:rPr lang="en-US" smtClean="0"/>
              <a:t>54</a:t>
            </a:fld>
            <a:endParaRPr lang="en-US"/>
          </a:p>
        </p:txBody>
      </p:sp>
      <p:pic>
        <p:nvPicPr>
          <p:cNvPr id="6" name="Picture 6" descr="A picture containing clock&#10;&#10;Description generated with very high confidence">
            <a:extLst>
              <a:ext uri="{FF2B5EF4-FFF2-40B4-BE49-F238E27FC236}">
                <a16:creationId xmlns:a16="http://schemas.microsoft.com/office/drawing/2014/main" id="{05390CC3-F5A1-4C0D-8BCC-C5916E101E97}"/>
              </a:ext>
            </a:extLst>
          </p:cNvPr>
          <p:cNvPicPr>
            <a:picLocks noChangeAspect="1"/>
          </p:cNvPicPr>
          <p:nvPr/>
        </p:nvPicPr>
        <p:blipFill>
          <a:blip r:embed="rId2"/>
          <a:stretch>
            <a:fillRect/>
          </a:stretch>
        </p:blipFill>
        <p:spPr>
          <a:xfrm>
            <a:off x="6442982" y="581914"/>
            <a:ext cx="5655128" cy="5502851"/>
          </a:xfrm>
          <a:prstGeom prst="rect">
            <a:avLst/>
          </a:prstGeom>
        </p:spPr>
      </p:pic>
    </p:spTree>
    <p:extLst>
      <p:ext uri="{BB962C8B-B14F-4D97-AF65-F5344CB8AC3E}">
        <p14:creationId xmlns:p14="http://schemas.microsoft.com/office/powerpoint/2010/main" val="1201136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72E4F21-0306-46EA-A015-A4392353DCB8}"/>
              </a:ext>
            </a:extLst>
          </p:cNvPr>
          <p:cNvSpPr>
            <a:spLocks noGrp="1"/>
          </p:cNvSpPr>
          <p:nvPr>
            <p:ph type="ftr" sz="quarter" idx="11"/>
          </p:nvPr>
        </p:nvSpPr>
        <p:spPr>
          <a:xfrm>
            <a:off x="1" y="6400456"/>
            <a:ext cx="12191999" cy="457200"/>
          </a:xfrm>
        </p:spPr>
        <p:txBody>
          <a:bodyPr/>
          <a:lstStyle/>
          <a:p>
            <a:r>
              <a:rPr lang="en-US" dirty="0"/>
              <a:t>Test Results</a:t>
            </a:r>
          </a:p>
        </p:txBody>
      </p:sp>
      <p:sp>
        <p:nvSpPr>
          <p:cNvPr id="11" name="Slide Number Placeholder 4">
            <a:extLst>
              <a:ext uri="{FF2B5EF4-FFF2-40B4-BE49-F238E27FC236}">
                <a16:creationId xmlns:a16="http://schemas.microsoft.com/office/drawing/2014/main" id="{A4631FCE-23CC-40B9-BC8F-7C9ABF42D8B8}"/>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55</a:t>
            </a:fld>
            <a:endParaRPr lang="en-US"/>
          </a:p>
        </p:txBody>
      </p:sp>
      <p:sp>
        <p:nvSpPr>
          <p:cNvPr id="12" name="Title 1">
            <a:extLst>
              <a:ext uri="{FF2B5EF4-FFF2-40B4-BE49-F238E27FC236}">
                <a16:creationId xmlns:a16="http://schemas.microsoft.com/office/drawing/2014/main" id="{B26D4AC7-1523-4536-90A3-DDA1B49197D2}"/>
              </a:ext>
            </a:extLst>
          </p:cNvPr>
          <p:cNvSpPr>
            <a:spLocks noGrp="1"/>
          </p:cNvSpPr>
          <p:nvPr>
            <p:ph type="title"/>
          </p:nvPr>
        </p:nvSpPr>
        <p:spPr>
          <a:xfrm>
            <a:off x="838200" y="1608040"/>
            <a:ext cx="10515600" cy="1184469"/>
          </a:xfrm>
        </p:spPr>
        <p:txBody>
          <a:bodyPr/>
          <a:lstStyle/>
          <a:p>
            <a:pPr algn="ctr"/>
            <a:r>
              <a:rPr lang="en-US">
                <a:cs typeface="Calibri Light"/>
              </a:rPr>
              <a:t>Pointing Controls Sub-system</a:t>
            </a:r>
          </a:p>
        </p:txBody>
      </p:sp>
      <p:graphicFrame>
        <p:nvGraphicFramePr>
          <p:cNvPr id="13" name="Table 7">
            <a:extLst>
              <a:ext uri="{FF2B5EF4-FFF2-40B4-BE49-F238E27FC236}">
                <a16:creationId xmlns:a16="http://schemas.microsoft.com/office/drawing/2014/main" id="{ACA0B8FA-6667-437C-886F-48B113BD8216}"/>
              </a:ext>
            </a:extLst>
          </p:cNvPr>
          <p:cNvGraphicFramePr>
            <a:graphicFrameLocks noGrp="1"/>
          </p:cNvGraphicFramePr>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a:solidFill>
                            <a:schemeClr val="tx1"/>
                          </a:solidFill>
                        </a:rPr>
                        <a:t>Point system along orbit path from manual input within a few degrees pointing 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2856394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2F29-6006-4C82-AEFF-5069E6A29A75}"/>
              </a:ext>
            </a:extLst>
          </p:cNvPr>
          <p:cNvSpPr>
            <a:spLocks noGrp="1"/>
          </p:cNvSpPr>
          <p:nvPr>
            <p:ph type="title"/>
          </p:nvPr>
        </p:nvSpPr>
        <p:spPr/>
        <p:txBody>
          <a:bodyPr/>
          <a:lstStyle/>
          <a:p>
            <a:r>
              <a:rPr lang="en-US">
                <a:cs typeface="Calibri Light"/>
              </a:rPr>
              <a:t>Pointing Controls Sub-System Test</a:t>
            </a:r>
            <a:endParaRPr lang="en-US"/>
          </a:p>
        </p:txBody>
      </p:sp>
      <p:sp>
        <p:nvSpPr>
          <p:cNvPr id="3" name="Content Placeholder 2">
            <a:extLst>
              <a:ext uri="{FF2B5EF4-FFF2-40B4-BE49-F238E27FC236}">
                <a16:creationId xmlns:a16="http://schemas.microsoft.com/office/drawing/2014/main" id="{E4B8EC4D-DEF0-4833-9C89-14A46063E17E}"/>
              </a:ext>
            </a:extLst>
          </p:cNvPr>
          <p:cNvSpPr>
            <a:spLocks noGrp="1"/>
          </p:cNvSpPr>
          <p:nvPr>
            <p:ph idx="1"/>
          </p:nvPr>
        </p:nvSpPr>
        <p:spPr/>
        <p:txBody>
          <a:bodyPr vert="horz" lIns="91440" tIns="45720" rIns="91440" bIns="45720" rtlCol="0" anchor="t">
            <a:normAutofit/>
          </a:bodyPr>
          <a:lstStyle/>
          <a:p>
            <a:r>
              <a:rPr lang="en-US" b="1" dirty="0">
                <a:cs typeface="Calibri"/>
              </a:rPr>
              <a:t>Expected Results: </a:t>
            </a:r>
            <a:r>
              <a:rPr lang="en-US" dirty="0">
                <a:cs typeface="Calibri"/>
              </a:rPr>
              <a:t>Expected around 1 degree of accuracy. Manufacturer specified 0.5 but with fit differences, we expect a little more. Still well inside </a:t>
            </a:r>
            <a:r>
              <a:rPr lang="en-US" dirty="0" err="1">
                <a:cs typeface="Calibri"/>
              </a:rPr>
              <a:t>beamwidth</a:t>
            </a:r>
            <a:r>
              <a:rPr lang="en-US" dirty="0">
                <a:cs typeface="Calibri"/>
              </a:rPr>
              <a:t> though. </a:t>
            </a:r>
          </a:p>
          <a:p>
            <a:r>
              <a:rPr lang="en-US" b="1" dirty="0">
                <a:cs typeface="Calibri" panose="020F0502020204030204"/>
              </a:rPr>
              <a:t>Validation: </a:t>
            </a:r>
            <a:r>
              <a:rPr lang="en-US" dirty="0">
                <a:cs typeface="Calibri" panose="020F0502020204030204"/>
              </a:rPr>
              <a:t>This test ensures that the antenna is pointed at the satellite we want. Part of the project was to be able to point at multiple satellites. So, there is a need to point at a specific satellite to ensure the station is not only receiving data, but the correct data.</a:t>
            </a:r>
          </a:p>
        </p:txBody>
      </p:sp>
      <p:sp>
        <p:nvSpPr>
          <p:cNvPr id="4" name="Footer Placeholder 3">
            <a:extLst>
              <a:ext uri="{FF2B5EF4-FFF2-40B4-BE49-F238E27FC236}">
                <a16:creationId xmlns:a16="http://schemas.microsoft.com/office/drawing/2014/main" id="{F71DE5A1-9D6D-4585-A81C-0EF1A33417A0}"/>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B113D032-4E2F-49F8-BE2D-C980284385A4}"/>
              </a:ext>
            </a:extLst>
          </p:cNvPr>
          <p:cNvSpPr>
            <a:spLocks noGrp="1"/>
          </p:cNvSpPr>
          <p:nvPr>
            <p:ph type="sldNum" sz="quarter" idx="12"/>
          </p:nvPr>
        </p:nvSpPr>
        <p:spPr/>
        <p:txBody>
          <a:bodyPr/>
          <a:lstStyle/>
          <a:p>
            <a:fld id="{330EA680-D336-4FF7-8B7A-9848BB0A1C32}" type="slidenum">
              <a:rPr lang="en-US" smtClean="0"/>
              <a:t>56</a:t>
            </a:fld>
            <a:endParaRPr lang="en-US"/>
          </a:p>
        </p:txBody>
      </p:sp>
    </p:spTree>
    <p:extLst>
      <p:ext uri="{BB962C8B-B14F-4D97-AF65-F5344CB8AC3E}">
        <p14:creationId xmlns:p14="http://schemas.microsoft.com/office/powerpoint/2010/main" val="3806605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3338-7D08-48EB-B71D-7785120B2AAE}"/>
              </a:ext>
            </a:extLst>
          </p:cNvPr>
          <p:cNvSpPr>
            <a:spLocks noGrp="1"/>
          </p:cNvSpPr>
          <p:nvPr>
            <p:ph type="title"/>
          </p:nvPr>
        </p:nvSpPr>
        <p:spPr>
          <a:xfrm>
            <a:off x="838200" y="2836765"/>
            <a:ext cx="10515600" cy="1184469"/>
          </a:xfrm>
        </p:spPr>
        <p:txBody>
          <a:bodyPr/>
          <a:lstStyle/>
          <a:p>
            <a:pPr algn="ctr"/>
            <a:r>
              <a:rPr lang="en-US"/>
              <a:t>Full System</a:t>
            </a:r>
          </a:p>
        </p:txBody>
      </p:sp>
      <p:sp>
        <p:nvSpPr>
          <p:cNvPr id="4" name="Footer Placeholder 3">
            <a:extLst>
              <a:ext uri="{FF2B5EF4-FFF2-40B4-BE49-F238E27FC236}">
                <a16:creationId xmlns:a16="http://schemas.microsoft.com/office/drawing/2014/main" id="{5C485B0C-0652-4163-B2F3-83CAF4EA8266}"/>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F1F3F742-253B-492D-B7ED-7D0A4E0BFAEF}"/>
              </a:ext>
            </a:extLst>
          </p:cNvPr>
          <p:cNvSpPr>
            <a:spLocks noGrp="1"/>
          </p:cNvSpPr>
          <p:nvPr>
            <p:ph type="sldNum" sz="quarter" idx="12"/>
          </p:nvPr>
        </p:nvSpPr>
        <p:spPr/>
        <p:txBody>
          <a:bodyPr/>
          <a:lstStyle/>
          <a:p>
            <a:fld id="{330EA680-D336-4FF7-8B7A-9848BB0A1C32}" type="slidenum">
              <a:rPr lang="en-US" smtClean="0"/>
              <a:t>57</a:t>
            </a:fld>
            <a:endParaRPr lang="en-US"/>
          </a:p>
        </p:txBody>
      </p:sp>
    </p:spTree>
    <p:extLst>
      <p:ext uri="{BB962C8B-B14F-4D97-AF65-F5344CB8AC3E}">
        <p14:creationId xmlns:p14="http://schemas.microsoft.com/office/powerpoint/2010/main" val="3816337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EA44-2A4F-4DD3-8D6A-DFBB1A7BE736}"/>
              </a:ext>
            </a:extLst>
          </p:cNvPr>
          <p:cNvSpPr>
            <a:spLocks noGrp="1"/>
          </p:cNvSpPr>
          <p:nvPr>
            <p:ph type="title"/>
          </p:nvPr>
        </p:nvSpPr>
        <p:spPr/>
        <p:txBody>
          <a:bodyPr/>
          <a:lstStyle/>
          <a:p>
            <a:r>
              <a:rPr lang="en-US">
                <a:cs typeface="Calibri Light"/>
              </a:rPr>
              <a:t>Electrical Continuity</a:t>
            </a:r>
            <a:endParaRPr lang="en-US"/>
          </a:p>
        </p:txBody>
      </p:sp>
      <p:sp>
        <p:nvSpPr>
          <p:cNvPr id="3" name="Content Placeholder 2">
            <a:extLst>
              <a:ext uri="{FF2B5EF4-FFF2-40B4-BE49-F238E27FC236}">
                <a16:creationId xmlns:a16="http://schemas.microsoft.com/office/drawing/2014/main" id="{82549E4F-9263-4C99-AA11-984C0D191966}"/>
              </a:ext>
            </a:extLst>
          </p:cNvPr>
          <p:cNvSpPr>
            <a:spLocks noGrp="1"/>
          </p:cNvSpPr>
          <p:nvPr>
            <p:ph idx="1"/>
          </p:nvPr>
        </p:nvSpPr>
        <p:spPr/>
        <p:txBody>
          <a:bodyPr vert="horz" lIns="91440" tIns="45720" rIns="91440" bIns="45720" rtlCol="0" anchor="t">
            <a:normAutofit/>
          </a:bodyPr>
          <a:lstStyle/>
          <a:p>
            <a:r>
              <a:rPr lang="en-US" b="1">
                <a:cs typeface="Calibri"/>
              </a:rPr>
              <a:t>Expected Results:</a:t>
            </a:r>
            <a:r>
              <a:rPr lang="en-US">
                <a:cs typeface="Calibri"/>
              </a:rPr>
              <a:t> We expect the following of each component</a:t>
            </a:r>
            <a:endParaRPr lang="en-US"/>
          </a:p>
          <a:p>
            <a:pPr lvl="1" indent="-457200">
              <a:buFont typeface="Wingdings" panose="020B0604020202020204" pitchFamily="34" charset="0"/>
              <a:buChar char="ü"/>
            </a:pPr>
            <a:r>
              <a:rPr lang="en-US">
                <a:cs typeface="Calibri"/>
              </a:rPr>
              <a:t>Pointing Controls PSU outputs 15 +- 2 V and a maximum of 19 +- 1A</a:t>
            </a:r>
          </a:p>
          <a:p>
            <a:pPr lvl="1" indent="-457200">
              <a:buFont typeface="Wingdings" panose="020B0604020202020204" pitchFamily="34" charset="0"/>
              <a:buChar char="ü"/>
            </a:pPr>
            <a:r>
              <a:rPr lang="en-US">
                <a:cs typeface="Calibri"/>
              </a:rPr>
              <a:t>Coax cables, connectors, and LPF transmit signals with losses under 0.5dBi</a:t>
            </a:r>
          </a:p>
          <a:p>
            <a:pPr lvl="1" indent="-457200">
              <a:buFont typeface="Wingdings" panose="020B0604020202020204" pitchFamily="34" charset="0"/>
              <a:buChar char="ü"/>
            </a:pPr>
            <a:r>
              <a:rPr lang="en-US">
                <a:cs typeface="Calibri"/>
              </a:rPr>
              <a:t>LNA transmits signal with 14 +- 1dBi gain</a:t>
            </a:r>
          </a:p>
          <a:p>
            <a:pPr lvl="1" indent="-457200">
              <a:buFont typeface="Wingdings" panose="020B0604020202020204" pitchFamily="34" charset="0"/>
              <a:buChar char="ü"/>
            </a:pPr>
            <a:r>
              <a:rPr lang="en-US">
                <a:cs typeface="Calibri"/>
              </a:rPr>
              <a:t>Antenna pickups 60 Hz in a lab setting</a:t>
            </a:r>
          </a:p>
          <a:p>
            <a:pPr lvl="1" indent="-457200">
              <a:buFont typeface="Wingdings" panose="020B0604020202020204" pitchFamily="34" charset="0"/>
              <a:buChar char="ü"/>
            </a:pPr>
            <a:endParaRPr lang="en-US">
              <a:cs typeface="Calibri"/>
            </a:endParaRPr>
          </a:p>
          <a:p>
            <a:r>
              <a:rPr lang="en-US" b="1">
                <a:cs typeface="Calibri"/>
              </a:rPr>
              <a:t>Validation: </a:t>
            </a:r>
            <a:r>
              <a:rPr lang="en-US">
                <a:cs typeface="Calibri"/>
              </a:rPr>
              <a:t>These tests validate that the components we ordered will function as expected, and that assembly of the ground station will present no issues</a:t>
            </a:r>
          </a:p>
        </p:txBody>
      </p:sp>
      <p:sp>
        <p:nvSpPr>
          <p:cNvPr id="4" name="Footer Placeholder 3">
            <a:extLst>
              <a:ext uri="{FF2B5EF4-FFF2-40B4-BE49-F238E27FC236}">
                <a16:creationId xmlns:a16="http://schemas.microsoft.com/office/drawing/2014/main" id="{6EE59289-A850-4902-95B5-0437A97AC924}"/>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F1F3D821-3858-468A-B4B9-5A819501B6AF}"/>
              </a:ext>
            </a:extLst>
          </p:cNvPr>
          <p:cNvSpPr>
            <a:spLocks noGrp="1"/>
          </p:cNvSpPr>
          <p:nvPr>
            <p:ph type="sldNum" sz="quarter" idx="12"/>
          </p:nvPr>
        </p:nvSpPr>
        <p:spPr/>
        <p:txBody>
          <a:bodyPr/>
          <a:lstStyle/>
          <a:p>
            <a:fld id="{330EA680-D336-4FF7-8B7A-9848BB0A1C32}" type="slidenum">
              <a:rPr lang="en-US" smtClean="0"/>
              <a:t>58</a:t>
            </a:fld>
            <a:endParaRPr lang="en-US"/>
          </a:p>
        </p:txBody>
      </p:sp>
    </p:spTree>
    <p:extLst>
      <p:ext uri="{BB962C8B-B14F-4D97-AF65-F5344CB8AC3E}">
        <p14:creationId xmlns:p14="http://schemas.microsoft.com/office/powerpoint/2010/main" val="901783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3F58-3F0E-4B95-85D2-3E656A08ABEA}"/>
              </a:ext>
            </a:extLst>
          </p:cNvPr>
          <p:cNvSpPr>
            <a:spLocks noGrp="1"/>
          </p:cNvSpPr>
          <p:nvPr>
            <p:ph type="title"/>
          </p:nvPr>
        </p:nvSpPr>
        <p:spPr/>
        <p:txBody>
          <a:bodyPr/>
          <a:lstStyle/>
          <a:p>
            <a:r>
              <a:rPr lang="en-US">
                <a:cs typeface="Calibri Light"/>
              </a:rPr>
              <a:t>Fit Test</a:t>
            </a:r>
            <a:endParaRPr lang="en-US"/>
          </a:p>
        </p:txBody>
      </p:sp>
      <p:sp>
        <p:nvSpPr>
          <p:cNvPr id="3" name="Content Placeholder 2">
            <a:extLst>
              <a:ext uri="{FF2B5EF4-FFF2-40B4-BE49-F238E27FC236}">
                <a16:creationId xmlns:a16="http://schemas.microsoft.com/office/drawing/2014/main" id="{0D2CEE16-D44C-436E-82C5-CE7F5F70A3B6}"/>
              </a:ext>
            </a:extLst>
          </p:cNvPr>
          <p:cNvSpPr>
            <a:spLocks noGrp="1"/>
          </p:cNvSpPr>
          <p:nvPr>
            <p:ph idx="1"/>
          </p:nvPr>
        </p:nvSpPr>
        <p:spPr>
          <a:xfrm>
            <a:off x="7524967" y="703081"/>
            <a:ext cx="4402392" cy="4834195"/>
          </a:xfrm>
        </p:spPr>
        <p:txBody>
          <a:bodyPr vert="horz" lIns="91440" tIns="45720" rIns="91440" bIns="45720" rtlCol="0" anchor="t">
            <a:normAutofit/>
          </a:bodyPr>
          <a:lstStyle/>
          <a:p>
            <a:r>
              <a:rPr lang="en-US" b="1">
                <a:cs typeface="Calibri"/>
              </a:rPr>
              <a:t>Expected Results:</a:t>
            </a:r>
            <a:r>
              <a:rPr lang="en-US">
                <a:cs typeface="Calibri"/>
              </a:rPr>
              <a:t> All Mechanical connections are present and working.</a:t>
            </a:r>
          </a:p>
          <a:p>
            <a:r>
              <a:rPr lang="en-US" b="1">
                <a:cs typeface="Calibri"/>
              </a:rPr>
              <a:t>Validation:</a:t>
            </a:r>
            <a:r>
              <a:rPr lang="en-US">
                <a:cs typeface="Calibri"/>
              </a:rPr>
              <a:t> Validating that the ground station can operate.</a:t>
            </a:r>
          </a:p>
        </p:txBody>
      </p:sp>
      <p:sp>
        <p:nvSpPr>
          <p:cNvPr id="4" name="Footer Placeholder 3">
            <a:extLst>
              <a:ext uri="{FF2B5EF4-FFF2-40B4-BE49-F238E27FC236}">
                <a16:creationId xmlns:a16="http://schemas.microsoft.com/office/drawing/2014/main" id="{BE2EE571-73C2-4174-8CDB-8D47841709A1}"/>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1A0A4760-D99D-4273-A561-938139639662}"/>
              </a:ext>
            </a:extLst>
          </p:cNvPr>
          <p:cNvSpPr>
            <a:spLocks noGrp="1"/>
          </p:cNvSpPr>
          <p:nvPr>
            <p:ph type="sldNum" sz="quarter" idx="12"/>
          </p:nvPr>
        </p:nvSpPr>
        <p:spPr/>
        <p:txBody>
          <a:bodyPr/>
          <a:lstStyle/>
          <a:p>
            <a:fld id="{330EA680-D336-4FF7-8B7A-9848BB0A1C32}" type="slidenum">
              <a:rPr lang="en-US" smtClean="0"/>
              <a:t>59</a:t>
            </a:fld>
            <a:endParaRPr lang="en-US"/>
          </a:p>
        </p:txBody>
      </p:sp>
      <p:sp>
        <p:nvSpPr>
          <p:cNvPr id="8" name="Rectangle 7">
            <a:extLst>
              <a:ext uri="{FF2B5EF4-FFF2-40B4-BE49-F238E27FC236}">
                <a16:creationId xmlns:a16="http://schemas.microsoft.com/office/drawing/2014/main" id="{44664601-FF26-4471-9B70-4D6DAD482FE6}"/>
              </a:ext>
            </a:extLst>
          </p:cNvPr>
          <p:cNvSpPr/>
          <p:nvPr/>
        </p:nvSpPr>
        <p:spPr>
          <a:xfrm>
            <a:off x="3869881" y="5360318"/>
            <a:ext cx="997184"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cs typeface="Calibri"/>
              </a:rPr>
              <a:t>TRIPOD</a:t>
            </a:r>
          </a:p>
        </p:txBody>
      </p:sp>
      <p:sp>
        <p:nvSpPr>
          <p:cNvPr id="9" name="Rectangle 8">
            <a:extLst>
              <a:ext uri="{FF2B5EF4-FFF2-40B4-BE49-F238E27FC236}">
                <a16:creationId xmlns:a16="http://schemas.microsoft.com/office/drawing/2014/main" id="{D1CBBE0B-F82A-43AA-924E-BDDC3DC077A7}"/>
              </a:ext>
            </a:extLst>
          </p:cNvPr>
          <p:cNvSpPr/>
          <p:nvPr/>
        </p:nvSpPr>
        <p:spPr>
          <a:xfrm>
            <a:off x="3871645" y="4007416"/>
            <a:ext cx="99718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cs typeface="Calibri"/>
              </a:rPr>
              <a:t>TRIPOD MOUNT</a:t>
            </a:r>
          </a:p>
        </p:txBody>
      </p:sp>
      <p:sp>
        <p:nvSpPr>
          <p:cNvPr id="10" name="Rectangle 9">
            <a:extLst>
              <a:ext uri="{FF2B5EF4-FFF2-40B4-BE49-F238E27FC236}">
                <a16:creationId xmlns:a16="http://schemas.microsoft.com/office/drawing/2014/main" id="{2B655198-F4C5-48DC-99F1-40695AFCE87F}"/>
              </a:ext>
            </a:extLst>
          </p:cNvPr>
          <p:cNvSpPr/>
          <p:nvPr/>
        </p:nvSpPr>
        <p:spPr>
          <a:xfrm>
            <a:off x="3873409" y="2663920"/>
            <a:ext cx="99718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cs typeface="Calibri"/>
              </a:rPr>
              <a:t>ROTOR</a:t>
            </a:r>
            <a:endParaRPr lang="en-US"/>
          </a:p>
        </p:txBody>
      </p:sp>
      <p:sp>
        <p:nvSpPr>
          <p:cNvPr id="11" name="Rectangle 10">
            <a:extLst>
              <a:ext uri="{FF2B5EF4-FFF2-40B4-BE49-F238E27FC236}">
                <a16:creationId xmlns:a16="http://schemas.microsoft.com/office/drawing/2014/main" id="{6037A5E9-3B57-49E4-A736-1DC4539B7B9F}"/>
              </a:ext>
            </a:extLst>
          </p:cNvPr>
          <p:cNvSpPr/>
          <p:nvPr/>
        </p:nvSpPr>
        <p:spPr>
          <a:xfrm>
            <a:off x="5427395" y="2665684"/>
            <a:ext cx="1523999"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CONTROLLER</a:t>
            </a:r>
            <a:endParaRPr lang="en-US" dirty="0"/>
          </a:p>
        </p:txBody>
      </p:sp>
      <p:sp>
        <p:nvSpPr>
          <p:cNvPr id="12" name="Rectangle 11">
            <a:extLst>
              <a:ext uri="{FF2B5EF4-FFF2-40B4-BE49-F238E27FC236}">
                <a16:creationId xmlns:a16="http://schemas.microsoft.com/office/drawing/2014/main" id="{CE7EDFC5-5626-4643-9D96-01AFED074830}"/>
              </a:ext>
            </a:extLst>
          </p:cNvPr>
          <p:cNvSpPr/>
          <p:nvPr/>
        </p:nvSpPr>
        <p:spPr>
          <a:xfrm>
            <a:off x="2136567" y="2667448"/>
            <a:ext cx="117592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ROTOR MOUNT</a:t>
            </a:r>
            <a:endParaRPr lang="en-US" dirty="0"/>
          </a:p>
        </p:txBody>
      </p:sp>
      <p:sp>
        <p:nvSpPr>
          <p:cNvPr id="13" name="Rectangle 12">
            <a:extLst>
              <a:ext uri="{FF2B5EF4-FFF2-40B4-BE49-F238E27FC236}">
                <a16:creationId xmlns:a16="http://schemas.microsoft.com/office/drawing/2014/main" id="{20900427-A261-49FD-AAE7-D0BFB4D310F5}"/>
              </a:ext>
            </a:extLst>
          </p:cNvPr>
          <p:cNvSpPr/>
          <p:nvPr/>
        </p:nvSpPr>
        <p:spPr>
          <a:xfrm>
            <a:off x="2138330" y="1342768"/>
            <a:ext cx="1175924"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ANTENNA DISH</a:t>
            </a:r>
            <a:endParaRPr lang="en-US" dirty="0"/>
          </a:p>
        </p:txBody>
      </p:sp>
      <p:sp>
        <p:nvSpPr>
          <p:cNvPr id="14" name="Rectangle 13">
            <a:extLst>
              <a:ext uri="{FF2B5EF4-FFF2-40B4-BE49-F238E27FC236}">
                <a16:creationId xmlns:a16="http://schemas.microsoft.com/office/drawing/2014/main" id="{7043DC42-FB9B-4F75-B31D-85357C5EBDAF}"/>
              </a:ext>
            </a:extLst>
          </p:cNvPr>
          <p:cNvSpPr/>
          <p:nvPr/>
        </p:nvSpPr>
        <p:spPr>
          <a:xfrm>
            <a:off x="644316" y="1344532"/>
            <a:ext cx="912518" cy="9125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cs typeface="Calibri"/>
              </a:rPr>
              <a:t>PICKUP</a:t>
            </a:r>
            <a:endParaRPr lang="en-US" dirty="0"/>
          </a:p>
        </p:txBody>
      </p:sp>
      <p:cxnSp>
        <p:nvCxnSpPr>
          <p:cNvPr id="15" name="Straight Arrow Connector 14">
            <a:extLst>
              <a:ext uri="{FF2B5EF4-FFF2-40B4-BE49-F238E27FC236}">
                <a16:creationId xmlns:a16="http://schemas.microsoft.com/office/drawing/2014/main" id="{154C6A58-F0ED-4770-B568-B845229FC8F0}"/>
              </a:ext>
            </a:extLst>
          </p:cNvPr>
          <p:cNvCxnSpPr>
            <a:stCxn id="8" idx="0"/>
            <a:endCxn id="9" idx="2"/>
          </p:cNvCxnSpPr>
          <p:nvPr/>
        </p:nvCxnSpPr>
        <p:spPr>
          <a:xfrm flipV="1">
            <a:off x="4368473" y="4919934"/>
            <a:ext cx="1764" cy="44038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80E869-9A36-4E0C-92CF-66BB1F48EDF9}"/>
              </a:ext>
            </a:extLst>
          </p:cNvPr>
          <p:cNvCxnSpPr>
            <a:stCxn id="9" idx="0"/>
            <a:endCxn id="10" idx="2"/>
          </p:cNvCxnSpPr>
          <p:nvPr/>
        </p:nvCxnSpPr>
        <p:spPr>
          <a:xfrm flipV="1">
            <a:off x="4370237" y="3576438"/>
            <a:ext cx="1764" cy="43097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E8AEEAC-AA3E-4A58-8E14-A5A93E2F2D0D}"/>
              </a:ext>
            </a:extLst>
          </p:cNvPr>
          <p:cNvCxnSpPr>
            <a:stCxn id="11" idx="1"/>
            <a:endCxn id="10" idx="3"/>
          </p:cNvCxnSpPr>
          <p:nvPr/>
        </p:nvCxnSpPr>
        <p:spPr>
          <a:xfrm flipH="1" flipV="1">
            <a:off x="4870593" y="3120179"/>
            <a:ext cx="556802" cy="17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10874EC-9420-4E8F-8C65-70EEB8A42B11}"/>
              </a:ext>
            </a:extLst>
          </p:cNvPr>
          <p:cNvCxnSpPr>
            <a:stCxn id="10" idx="1"/>
            <a:endCxn id="12" idx="3"/>
          </p:cNvCxnSpPr>
          <p:nvPr/>
        </p:nvCxnSpPr>
        <p:spPr>
          <a:xfrm flipH="1">
            <a:off x="3312491" y="3120179"/>
            <a:ext cx="560918" cy="352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FBF63B9-1379-4D37-9F4C-778ABA08A822}"/>
              </a:ext>
            </a:extLst>
          </p:cNvPr>
          <p:cNvCxnSpPr>
            <a:stCxn id="12" idx="0"/>
            <a:endCxn id="13" idx="2"/>
          </p:cNvCxnSpPr>
          <p:nvPr/>
        </p:nvCxnSpPr>
        <p:spPr>
          <a:xfrm flipV="1">
            <a:off x="2724529" y="2255286"/>
            <a:ext cx="1763" cy="41216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A5EADE-3DD5-4FD7-B132-C15A5055FCC9}"/>
              </a:ext>
            </a:extLst>
          </p:cNvPr>
          <p:cNvCxnSpPr>
            <a:stCxn id="13" idx="1"/>
            <a:endCxn id="14" idx="3"/>
          </p:cNvCxnSpPr>
          <p:nvPr/>
        </p:nvCxnSpPr>
        <p:spPr>
          <a:xfrm flipH="1">
            <a:off x="1556834" y="1799027"/>
            <a:ext cx="581496" cy="17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1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ADEBF0-5A70-4B8D-85B6-7F439C49CD8E}"/>
              </a:ext>
            </a:extLst>
          </p:cNvPr>
          <p:cNvSpPr>
            <a:spLocks noGrp="1"/>
          </p:cNvSpPr>
          <p:nvPr>
            <p:ph type="ftr" sz="quarter" idx="11"/>
          </p:nvPr>
        </p:nvSpPr>
        <p:spPr>
          <a:xfrm>
            <a:off x="1" y="6400456"/>
            <a:ext cx="12191999" cy="457200"/>
          </a:xfrm>
        </p:spPr>
        <p:txBody>
          <a:bodyPr/>
          <a:lstStyle/>
          <a:p>
            <a:r>
              <a:rPr lang="en-US"/>
              <a:t>Purpose &amp; Objective</a:t>
            </a:r>
          </a:p>
        </p:txBody>
      </p:sp>
      <p:sp>
        <p:nvSpPr>
          <p:cNvPr id="5" name="Slide Number Placeholder 4">
            <a:extLst>
              <a:ext uri="{FF2B5EF4-FFF2-40B4-BE49-F238E27FC236}">
                <a16:creationId xmlns:a16="http://schemas.microsoft.com/office/drawing/2014/main" id="{44A230AB-F234-4105-A18D-246A31B8A214}"/>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pPr/>
              <a:t>6</a:t>
            </a:fld>
            <a:endParaRPr lang="en-US"/>
          </a:p>
        </p:txBody>
      </p:sp>
      <p:pic>
        <p:nvPicPr>
          <p:cNvPr id="2" name="Picture 2" descr="A close up of a map&#10;&#10;Description generated with high confidence">
            <a:extLst>
              <a:ext uri="{FF2B5EF4-FFF2-40B4-BE49-F238E27FC236}">
                <a16:creationId xmlns:a16="http://schemas.microsoft.com/office/drawing/2014/main" id="{86DEF1BF-E82F-4F2F-8F85-E9E7C43ADF1B}"/>
              </a:ext>
            </a:extLst>
          </p:cNvPr>
          <p:cNvPicPr>
            <a:picLocks noChangeAspect="1"/>
          </p:cNvPicPr>
          <p:nvPr/>
        </p:nvPicPr>
        <p:blipFill rotWithShape="1">
          <a:blip r:embed="rId2"/>
          <a:srcRect l="1167" t="1415" r="1105" b="3924"/>
          <a:stretch/>
        </p:blipFill>
        <p:spPr>
          <a:xfrm>
            <a:off x="1411517" y="135629"/>
            <a:ext cx="9368966" cy="6197792"/>
          </a:xfrm>
          <a:prstGeom prst="rect">
            <a:avLst/>
          </a:prstGeom>
        </p:spPr>
      </p:pic>
    </p:spTree>
    <p:extLst>
      <p:ext uri="{BB962C8B-B14F-4D97-AF65-F5344CB8AC3E}">
        <p14:creationId xmlns:p14="http://schemas.microsoft.com/office/powerpoint/2010/main" val="1860521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67BD-FEAE-4530-AB12-95A00C130506}"/>
              </a:ext>
            </a:extLst>
          </p:cNvPr>
          <p:cNvSpPr>
            <a:spLocks noGrp="1"/>
          </p:cNvSpPr>
          <p:nvPr>
            <p:ph type="title"/>
          </p:nvPr>
        </p:nvSpPr>
        <p:spPr/>
        <p:txBody>
          <a:bodyPr/>
          <a:lstStyle/>
          <a:p>
            <a:r>
              <a:rPr lang="en-US">
                <a:cs typeface="Calibri Light"/>
              </a:rPr>
              <a:t>Full System Test</a:t>
            </a:r>
            <a:endParaRPr lang="en-US"/>
          </a:p>
        </p:txBody>
      </p:sp>
      <p:sp>
        <p:nvSpPr>
          <p:cNvPr id="3" name="Content Placeholder 2">
            <a:extLst>
              <a:ext uri="{FF2B5EF4-FFF2-40B4-BE49-F238E27FC236}">
                <a16:creationId xmlns:a16="http://schemas.microsoft.com/office/drawing/2014/main" id="{6A7BFCDA-98FE-4152-A285-31E2E0903E4E}"/>
              </a:ext>
            </a:extLst>
          </p:cNvPr>
          <p:cNvSpPr>
            <a:spLocks noGrp="1"/>
          </p:cNvSpPr>
          <p:nvPr>
            <p:ph idx="1"/>
          </p:nvPr>
        </p:nvSpPr>
        <p:spPr/>
        <p:txBody>
          <a:bodyPr vert="horz" lIns="91440" tIns="45720" rIns="91440" bIns="45720" rtlCol="0" anchor="t">
            <a:normAutofit/>
          </a:bodyPr>
          <a:lstStyle/>
          <a:p>
            <a:r>
              <a:rPr lang="en-US" b="1">
                <a:cs typeface="Calibri"/>
              </a:rPr>
              <a:t>Expected Results: </a:t>
            </a:r>
            <a:r>
              <a:rPr lang="en-US">
                <a:cs typeface="Calibri"/>
              </a:rPr>
              <a:t>Full system is able to…</a:t>
            </a:r>
          </a:p>
          <a:p>
            <a:pPr lvl="1"/>
            <a:r>
              <a:rPr lang="en-US">
                <a:cs typeface="Calibri"/>
              </a:rPr>
              <a:t>Communicate with user</a:t>
            </a:r>
          </a:p>
          <a:p>
            <a:pPr lvl="1"/>
            <a:r>
              <a:rPr lang="en-US">
                <a:cs typeface="Calibri"/>
              </a:rPr>
              <a:t>Score and schedule observations (with proven efficiency)</a:t>
            </a:r>
          </a:p>
          <a:p>
            <a:pPr lvl="1"/>
            <a:r>
              <a:rPr lang="en-US">
                <a:cs typeface="Calibri"/>
              </a:rPr>
              <a:t>Receive and process a GPS L1 RF signal emitted from satellite</a:t>
            </a:r>
          </a:p>
          <a:p>
            <a:pPr lvl="1"/>
            <a:r>
              <a:rPr lang="en-US">
                <a:cs typeface="Calibri"/>
              </a:rPr>
              <a:t>Calculate doppler shift and satellite’s orbit</a:t>
            </a:r>
          </a:p>
          <a:p>
            <a:pPr lvl="1"/>
            <a:r>
              <a:rPr lang="en-US">
                <a:cs typeface="Calibri"/>
              </a:rPr>
              <a:t>Compare with TLE/GPS ephemeris data</a:t>
            </a:r>
          </a:p>
          <a:p>
            <a:endParaRPr lang="en-US" b="1">
              <a:cs typeface="Calibri"/>
            </a:endParaRPr>
          </a:p>
          <a:p>
            <a:r>
              <a:rPr lang="en-US" b="1">
                <a:cs typeface="Calibri"/>
              </a:rPr>
              <a:t>Validation: </a:t>
            </a:r>
            <a:r>
              <a:rPr lang="en-US">
                <a:cs typeface="Calibri"/>
              </a:rPr>
              <a:t>Ensure full system performs as designed</a:t>
            </a:r>
            <a:endParaRPr lang="en-US" b="1">
              <a:cs typeface="Calibri"/>
            </a:endParaRPr>
          </a:p>
        </p:txBody>
      </p:sp>
      <p:sp>
        <p:nvSpPr>
          <p:cNvPr id="4" name="Footer Placeholder 3">
            <a:extLst>
              <a:ext uri="{FF2B5EF4-FFF2-40B4-BE49-F238E27FC236}">
                <a16:creationId xmlns:a16="http://schemas.microsoft.com/office/drawing/2014/main" id="{40FE5371-26F2-4259-88C1-BC18A134A6A6}"/>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C0D404C1-19FD-4B19-9C7F-61F7F6B74A9C}"/>
              </a:ext>
            </a:extLst>
          </p:cNvPr>
          <p:cNvSpPr>
            <a:spLocks noGrp="1"/>
          </p:cNvSpPr>
          <p:nvPr>
            <p:ph type="sldNum" sz="quarter" idx="12"/>
          </p:nvPr>
        </p:nvSpPr>
        <p:spPr/>
        <p:txBody>
          <a:bodyPr/>
          <a:lstStyle/>
          <a:p>
            <a:fld id="{330EA680-D336-4FF7-8B7A-9848BB0A1C32}" type="slidenum">
              <a:rPr lang="en-US" smtClean="0"/>
              <a:t>60</a:t>
            </a:fld>
            <a:endParaRPr lang="en-US"/>
          </a:p>
        </p:txBody>
      </p:sp>
    </p:spTree>
    <p:extLst>
      <p:ext uri="{BB962C8B-B14F-4D97-AF65-F5344CB8AC3E}">
        <p14:creationId xmlns:p14="http://schemas.microsoft.com/office/powerpoint/2010/main" val="4146923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CA7D-2599-4C2D-95D9-F8BC9A240C7E}"/>
              </a:ext>
            </a:extLst>
          </p:cNvPr>
          <p:cNvSpPr>
            <a:spLocks noGrp="1"/>
          </p:cNvSpPr>
          <p:nvPr>
            <p:ph type="title"/>
          </p:nvPr>
        </p:nvSpPr>
        <p:spPr/>
        <p:txBody>
          <a:bodyPr/>
          <a:lstStyle/>
          <a:p>
            <a:r>
              <a:rPr lang="en-US"/>
              <a:t>Data Collection Test</a:t>
            </a:r>
          </a:p>
        </p:txBody>
      </p:sp>
      <p:sp>
        <p:nvSpPr>
          <p:cNvPr id="3" name="Content Placeholder 2">
            <a:extLst>
              <a:ext uri="{FF2B5EF4-FFF2-40B4-BE49-F238E27FC236}">
                <a16:creationId xmlns:a16="http://schemas.microsoft.com/office/drawing/2014/main" id="{587DF2EB-B3DE-4050-AF9C-263A44EAA794}"/>
              </a:ext>
            </a:extLst>
          </p:cNvPr>
          <p:cNvSpPr>
            <a:spLocks noGrp="1"/>
          </p:cNvSpPr>
          <p:nvPr>
            <p:ph idx="1"/>
          </p:nvPr>
        </p:nvSpPr>
        <p:spPr/>
        <p:txBody>
          <a:bodyPr/>
          <a:lstStyle/>
          <a:p>
            <a:r>
              <a:rPr lang="en-US" b="1"/>
              <a:t>Expected Results: </a:t>
            </a:r>
            <a:r>
              <a:rPr lang="en-US"/>
              <a:t>Data collection in multiple satellite orbit geometries and various surrounding conditions. Many hours of </a:t>
            </a:r>
            <a:r>
              <a:rPr lang="en-US" u="sng"/>
              <a:t>experience</a:t>
            </a:r>
            <a:r>
              <a:rPr lang="en-US"/>
              <a:t> taking data with developed software and ground station.</a:t>
            </a:r>
          </a:p>
          <a:p>
            <a:endParaRPr lang="en-US"/>
          </a:p>
          <a:p>
            <a:r>
              <a:rPr lang="en-US" b="1"/>
              <a:t>Validation: </a:t>
            </a:r>
            <a:r>
              <a:rPr lang="en-US"/>
              <a:t>Update and improve software and understanding on taking passive RF observations of satellites. </a:t>
            </a:r>
          </a:p>
          <a:p>
            <a:endParaRPr lang="en-US"/>
          </a:p>
          <a:p>
            <a:pPr marL="0" indent="0">
              <a:buNone/>
            </a:pPr>
            <a:endParaRPr lang="en-US"/>
          </a:p>
        </p:txBody>
      </p:sp>
      <p:sp>
        <p:nvSpPr>
          <p:cNvPr id="4" name="Footer Placeholder 3">
            <a:extLst>
              <a:ext uri="{FF2B5EF4-FFF2-40B4-BE49-F238E27FC236}">
                <a16:creationId xmlns:a16="http://schemas.microsoft.com/office/drawing/2014/main" id="{81379F74-FE66-41A0-B69A-462216249CF3}"/>
              </a:ext>
            </a:extLst>
          </p:cNvPr>
          <p:cNvSpPr>
            <a:spLocks noGrp="1"/>
          </p:cNvSpPr>
          <p:nvPr>
            <p:ph type="ftr" sz="quarter" idx="11"/>
          </p:nvPr>
        </p:nvSpPr>
        <p:spPr/>
        <p:txBody>
          <a:bodyPr/>
          <a:lstStyle/>
          <a:p>
            <a:r>
              <a:rPr lang="en-US" dirty="0"/>
              <a:t>Test Results</a:t>
            </a:r>
          </a:p>
        </p:txBody>
      </p:sp>
      <p:sp>
        <p:nvSpPr>
          <p:cNvPr id="5" name="Slide Number Placeholder 4">
            <a:extLst>
              <a:ext uri="{FF2B5EF4-FFF2-40B4-BE49-F238E27FC236}">
                <a16:creationId xmlns:a16="http://schemas.microsoft.com/office/drawing/2014/main" id="{0B701ED8-1E85-461C-B39A-B4B8DAB014A5}"/>
              </a:ext>
            </a:extLst>
          </p:cNvPr>
          <p:cNvSpPr>
            <a:spLocks noGrp="1"/>
          </p:cNvSpPr>
          <p:nvPr>
            <p:ph type="sldNum" sz="quarter" idx="12"/>
          </p:nvPr>
        </p:nvSpPr>
        <p:spPr/>
        <p:txBody>
          <a:bodyPr/>
          <a:lstStyle/>
          <a:p>
            <a:fld id="{330EA680-D336-4FF7-8B7A-9848BB0A1C32}" type="slidenum">
              <a:rPr lang="en-US" smtClean="0"/>
              <a:t>61</a:t>
            </a:fld>
            <a:endParaRPr lang="en-US"/>
          </a:p>
        </p:txBody>
      </p:sp>
    </p:spTree>
    <p:extLst>
      <p:ext uri="{BB962C8B-B14F-4D97-AF65-F5344CB8AC3E}">
        <p14:creationId xmlns:p14="http://schemas.microsoft.com/office/powerpoint/2010/main" val="2416958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E50-A15D-4005-8C01-436F9E7307C4}"/>
              </a:ext>
            </a:extLst>
          </p:cNvPr>
          <p:cNvSpPr>
            <a:spLocks noGrp="1"/>
          </p:cNvSpPr>
          <p:nvPr>
            <p:ph type="title"/>
          </p:nvPr>
        </p:nvSpPr>
        <p:spPr/>
        <p:txBody>
          <a:bodyPr/>
          <a:lstStyle/>
          <a:p>
            <a:r>
              <a:rPr lang="en-US">
                <a:cs typeface="Calibri Light"/>
              </a:rPr>
              <a:t>Systems Engineering</a:t>
            </a:r>
            <a:endParaRPr lang="en-US"/>
          </a:p>
        </p:txBody>
      </p:sp>
      <p:sp>
        <p:nvSpPr>
          <p:cNvPr id="3" name="Content Placeholder 2">
            <a:extLst>
              <a:ext uri="{FF2B5EF4-FFF2-40B4-BE49-F238E27FC236}">
                <a16:creationId xmlns:a16="http://schemas.microsoft.com/office/drawing/2014/main" id="{AC09D197-2587-401C-94B1-43415CDE11BD}"/>
              </a:ext>
            </a:extLst>
          </p:cNvPr>
          <p:cNvSpPr>
            <a:spLocks noGrp="1"/>
          </p:cNvSpPr>
          <p:nvPr>
            <p:ph idx="1"/>
          </p:nvPr>
        </p:nvSpPr>
        <p:spPr/>
        <p:txBody>
          <a:bodyPr vert="horz" lIns="91440" tIns="45720" rIns="91440" bIns="45720" rtlCol="0" anchor="t">
            <a:normAutofit/>
          </a:bodyPr>
          <a:lstStyle/>
          <a:p>
            <a:r>
              <a:rPr lang="en-US">
                <a:cs typeface="Calibri"/>
              </a:rPr>
              <a:t>High level approach – follow the systems engineering 'V' structure</a:t>
            </a:r>
          </a:p>
          <a:p>
            <a:pPr lvl="1"/>
            <a:endParaRPr lang="en-US">
              <a:cs typeface="Calibri"/>
            </a:endParaRPr>
          </a:p>
          <a:p>
            <a:pPr lvl="1"/>
            <a:endParaRPr lang="en-US">
              <a:cs typeface="Calibri"/>
            </a:endParaRPr>
          </a:p>
        </p:txBody>
      </p:sp>
      <p:sp>
        <p:nvSpPr>
          <p:cNvPr id="4" name="Footer Placeholder 3">
            <a:extLst>
              <a:ext uri="{FF2B5EF4-FFF2-40B4-BE49-F238E27FC236}">
                <a16:creationId xmlns:a16="http://schemas.microsoft.com/office/drawing/2014/main" id="{0C1EA253-F5DB-45F1-A062-C33F01F8335A}"/>
              </a:ext>
            </a:extLst>
          </p:cNvPr>
          <p:cNvSpPr>
            <a:spLocks noGrp="1"/>
          </p:cNvSpPr>
          <p:nvPr>
            <p:ph type="ftr" sz="quarter" idx="11"/>
          </p:nvPr>
        </p:nvSpPr>
        <p:spPr/>
        <p:txBody>
          <a:bodyPr/>
          <a:lstStyle/>
          <a:p>
            <a:r>
              <a:rPr lang="en-US"/>
              <a:t>Systems Engineering</a:t>
            </a:r>
          </a:p>
        </p:txBody>
      </p:sp>
      <p:sp>
        <p:nvSpPr>
          <p:cNvPr id="5" name="Slide Number Placeholder 4">
            <a:extLst>
              <a:ext uri="{FF2B5EF4-FFF2-40B4-BE49-F238E27FC236}">
                <a16:creationId xmlns:a16="http://schemas.microsoft.com/office/drawing/2014/main" id="{647D4DE5-7D77-4870-B393-6E94B11B1F1C}"/>
              </a:ext>
            </a:extLst>
          </p:cNvPr>
          <p:cNvSpPr>
            <a:spLocks noGrp="1"/>
          </p:cNvSpPr>
          <p:nvPr>
            <p:ph type="sldNum" sz="quarter" idx="12"/>
          </p:nvPr>
        </p:nvSpPr>
        <p:spPr/>
        <p:txBody>
          <a:bodyPr/>
          <a:lstStyle/>
          <a:p>
            <a:fld id="{330EA680-D336-4FF7-8B7A-9848BB0A1C32}" type="slidenum">
              <a:rPr lang="en-US" smtClean="0"/>
              <a:t>62</a:t>
            </a:fld>
            <a:endParaRPr lang="en-US"/>
          </a:p>
        </p:txBody>
      </p:sp>
      <p:pic>
        <p:nvPicPr>
          <p:cNvPr id="6" name="Picture 6" descr="A close up of text on a black background&#10;&#10;Description generated with very high confidence">
            <a:extLst>
              <a:ext uri="{FF2B5EF4-FFF2-40B4-BE49-F238E27FC236}">
                <a16:creationId xmlns:a16="http://schemas.microsoft.com/office/drawing/2014/main" id="{B29652E0-F7DE-449C-A2C0-5958AC0837BC}"/>
              </a:ext>
            </a:extLst>
          </p:cNvPr>
          <p:cNvPicPr>
            <a:picLocks noChangeAspect="1"/>
          </p:cNvPicPr>
          <p:nvPr/>
        </p:nvPicPr>
        <p:blipFill>
          <a:blip r:embed="rId2"/>
          <a:stretch>
            <a:fillRect/>
          </a:stretch>
        </p:blipFill>
        <p:spPr>
          <a:xfrm>
            <a:off x="2323069" y="2049497"/>
            <a:ext cx="7128075" cy="3993524"/>
          </a:xfrm>
          <a:prstGeom prst="rect">
            <a:avLst/>
          </a:prstGeom>
        </p:spPr>
      </p:pic>
    </p:spTree>
    <p:extLst>
      <p:ext uri="{BB962C8B-B14F-4D97-AF65-F5344CB8AC3E}">
        <p14:creationId xmlns:p14="http://schemas.microsoft.com/office/powerpoint/2010/main" val="2043027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E50-A15D-4005-8C01-436F9E7307C4}"/>
              </a:ext>
            </a:extLst>
          </p:cNvPr>
          <p:cNvSpPr>
            <a:spLocks noGrp="1"/>
          </p:cNvSpPr>
          <p:nvPr>
            <p:ph type="title"/>
          </p:nvPr>
        </p:nvSpPr>
        <p:spPr/>
        <p:txBody>
          <a:bodyPr/>
          <a:lstStyle/>
          <a:p>
            <a:r>
              <a:rPr lang="en-US">
                <a:cs typeface="Calibri Light"/>
              </a:rPr>
              <a:t>Systems Engineering</a:t>
            </a:r>
            <a:endParaRPr lang="en-US"/>
          </a:p>
        </p:txBody>
      </p:sp>
      <p:sp>
        <p:nvSpPr>
          <p:cNvPr id="3" name="Content Placeholder 2">
            <a:extLst>
              <a:ext uri="{FF2B5EF4-FFF2-40B4-BE49-F238E27FC236}">
                <a16:creationId xmlns:a16="http://schemas.microsoft.com/office/drawing/2014/main" id="{AC09D197-2587-401C-94B1-43415CDE11BD}"/>
              </a:ext>
            </a:extLst>
          </p:cNvPr>
          <p:cNvSpPr>
            <a:spLocks noGrp="1"/>
          </p:cNvSpPr>
          <p:nvPr>
            <p:ph idx="1"/>
          </p:nvPr>
        </p:nvSpPr>
        <p:spPr/>
        <p:txBody>
          <a:bodyPr vert="horz" lIns="91440" tIns="45720" rIns="91440" bIns="45720" rtlCol="0" anchor="t">
            <a:normAutofit/>
          </a:bodyPr>
          <a:lstStyle/>
          <a:p>
            <a:r>
              <a:rPr lang="en-US">
                <a:cs typeface="Calibri"/>
              </a:rPr>
              <a:t>High level approach – follow the systems engineering 'V' structure</a:t>
            </a:r>
          </a:p>
          <a:p>
            <a:pPr lvl="1"/>
            <a:r>
              <a:rPr lang="en-US">
                <a:cs typeface="Calibri"/>
              </a:rPr>
              <a:t>CONOPS – Describe the characteristics &amp; basic operation of the system we want to create</a:t>
            </a:r>
          </a:p>
          <a:p>
            <a:pPr lvl="1"/>
            <a:r>
              <a:rPr lang="en-US">
                <a:cs typeface="Calibri"/>
              </a:rPr>
              <a:t>Functional Requirements – What does the system need to do to achieve our goals for the customer? </a:t>
            </a:r>
          </a:p>
          <a:p>
            <a:pPr lvl="1"/>
            <a:r>
              <a:rPr lang="en-US">
                <a:cs typeface="Calibri"/>
              </a:rPr>
              <a:t>Design Requirements – What characteristics of each sub-system are required to succeed with our functional requirements?</a:t>
            </a:r>
          </a:p>
          <a:p>
            <a:pPr lvl="1"/>
            <a:r>
              <a:rPr lang="en-US">
                <a:cs typeface="Calibri"/>
              </a:rPr>
              <a:t>Iterate and improve requirements through PDR &amp; CDR </a:t>
            </a:r>
          </a:p>
          <a:p>
            <a:pPr lvl="1"/>
            <a:r>
              <a:rPr lang="en-US">
                <a:cs typeface="Calibri"/>
              </a:rPr>
              <a:t>Design sub-systems to meet design requirements</a:t>
            </a:r>
          </a:p>
          <a:p>
            <a:pPr lvl="1"/>
            <a:r>
              <a:rPr lang="en-US">
                <a:cs typeface="Calibri"/>
              </a:rPr>
              <a:t>Test and integrate sub-systems</a:t>
            </a:r>
          </a:p>
          <a:p>
            <a:pPr lvl="1"/>
            <a:r>
              <a:rPr lang="en-US">
                <a:cs typeface="Calibri"/>
              </a:rPr>
              <a:t>Perform full system test and document results as they </a:t>
            </a:r>
            <a:br>
              <a:rPr lang="en-US">
                <a:cs typeface="Calibri"/>
              </a:rPr>
            </a:br>
            <a:r>
              <a:rPr lang="en-US">
                <a:cs typeface="Calibri"/>
              </a:rPr>
              <a:t>relate to functional requirements</a:t>
            </a:r>
          </a:p>
          <a:p>
            <a:pPr lvl="1"/>
            <a:endParaRPr lang="en-US">
              <a:cs typeface="Calibri"/>
            </a:endParaRPr>
          </a:p>
          <a:p>
            <a:pPr lvl="1"/>
            <a:endParaRPr lang="en-US">
              <a:cs typeface="Calibri"/>
            </a:endParaRPr>
          </a:p>
        </p:txBody>
      </p:sp>
      <p:sp>
        <p:nvSpPr>
          <p:cNvPr id="4" name="Footer Placeholder 3">
            <a:extLst>
              <a:ext uri="{FF2B5EF4-FFF2-40B4-BE49-F238E27FC236}">
                <a16:creationId xmlns:a16="http://schemas.microsoft.com/office/drawing/2014/main" id="{0C1EA253-F5DB-45F1-A062-C33F01F8335A}"/>
              </a:ext>
            </a:extLst>
          </p:cNvPr>
          <p:cNvSpPr>
            <a:spLocks noGrp="1"/>
          </p:cNvSpPr>
          <p:nvPr>
            <p:ph type="ftr" sz="quarter" idx="11"/>
          </p:nvPr>
        </p:nvSpPr>
        <p:spPr/>
        <p:txBody>
          <a:bodyPr/>
          <a:lstStyle/>
          <a:p>
            <a:r>
              <a:rPr lang="en-US" dirty="0"/>
              <a:t>Systems Engineering</a:t>
            </a:r>
          </a:p>
        </p:txBody>
      </p:sp>
      <p:sp>
        <p:nvSpPr>
          <p:cNvPr id="5" name="Slide Number Placeholder 4">
            <a:extLst>
              <a:ext uri="{FF2B5EF4-FFF2-40B4-BE49-F238E27FC236}">
                <a16:creationId xmlns:a16="http://schemas.microsoft.com/office/drawing/2014/main" id="{647D4DE5-7D77-4870-B393-6E94B11B1F1C}"/>
              </a:ext>
            </a:extLst>
          </p:cNvPr>
          <p:cNvSpPr>
            <a:spLocks noGrp="1"/>
          </p:cNvSpPr>
          <p:nvPr>
            <p:ph type="sldNum" sz="quarter" idx="12"/>
          </p:nvPr>
        </p:nvSpPr>
        <p:spPr/>
        <p:txBody>
          <a:bodyPr/>
          <a:lstStyle/>
          <a:p>
            <a:fld id="{330EA680-D336-4FF7-8B7A-9848BB0A1C32}" type="slidenum">
              <a:rPr lang="en-US" smtClean="0"/>
              <a:t>63</a:t>
            </a:fld>
            <a:endParaRPr lang="en-US"/>
          </a:p>
        </p:txBody>
      </p:sp>
      <p:pic>
        <p:nvPicPr>
          <p:cNvPr id="6" name="Picture 6" descr="A close up of text on a black background&#10;&#10;Description generated with very high confidence">
            <a:extLst>
              <a:ext uri="{FF2B5EF4-FFF2-40B4-BE49-F238E27FC236}">
                <a16:creationId xmlns:a16="http://schemas.microsoft.com/office/drawing/2014/main" id="{4C1697B4-B332-43AF-9BEE-5D4985AED2AC}"/>
              </a:ext>
            </a:extLst>
          </p:cNvPr>
          <p:cNvPicPr>
            <a:picLocks noChangeAspect="1"/>
          </p:cNvPicPr>
          <p:nvPr/>
        </p:nvPicPr>
        <p:blipFill>
          <a:blip r:embed="rId2"/>
          <a:stretch>
            <a:fillRect/>
          </a:stretch>
        </p:blipFill>
        <p:spPr>
          <a:xfrm>
            <a:off x="8397922" y="3907759"/>
            <a:ext cx="3709915" cy="2056360"/>
          </a:xfrm>
          <a:prstGeom prst="rect">
            <a:avLst/>
          </a:prstGeom>
        </p:spPr>
      </p:pic>
    </p:spTree>
    <p:extLst>
      <p:ext uri="{BB962C8B-B14F-4D97-AF65-F5344CB8AC3E}">
        <p14:creationId xmlns:p14="http://schemas.microsoft.com/office/powerpoint/2010/main" val="3045144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E50-A15D-4005-8C01-436F9E7307C4}"/>
              </a:ext>
            </a:extLst>
          </p:cNvPr>
          <p:cNvSpPr>
            <a:spLocks noGrp="1"/>
          </p:cNvSpPr>
          <p:nvPr>
            <p:ph type="title"/>
          </p:nvPr>
        </p:nvSpPr>
        <p:spPr>
          <a:xfrm>
            <a:off x="838200" y="18256"/>
            <a:ext cx="10515600" cy="852394"/>
          </a:xfrm>
        </p:spPr>
        <p:txBody>
          <a:bodyPr/>
          <a:lstStyle/>
          <a:p>
            <a:r>
              <a:rPr lang="en-US" dirty="0">
                <a:cs typeface="Calibri Light"/>
              </a:rPr>
              <a:t>Requirements Flown Down</a:t>
            </a:r>
            <a:endParaRPr lang="en-US" dirty="0"/>
          </a:p>
        </p:txBody>
      </p:sp>
      <p:sp>
        <p:nvSpPr>
          <p:cNvPr id="3" name="Content Placeholder 2">
            <a:extLst>
              <a:ext uri="{FF2B5EF4-FFF2-40B4-BE49-F238E27FC236}">
                <a16:creationId xmlns:a16="http://schemas.microsoft.com/office/drawing/2014/main" id="{AC09D197-2587-401C-94B1-43415CDE11BD}"/>
              </a:ext>
            </a:extLst>
          </p:cNvPr>
          <p:cNvSpPr>
            <a:spLocks noGrp="1"/>
          </p:cNvSpPr>
          <p:nvPr>
            <p:ph idx="1"/>
          </p:nvPr>
        </p:nvSpPr>
        <p:spPr>
          <a:xfrm>
            <a:off x="599365" y="1036904"/>
            <a:ext cx="5738883" cy="5140060"/>
          </a:xfrm>
        </p:spPr>
        <p:txBody>
          <a:bodyPr vert="horz" lIns="91440" tIns="45720" rIns="91440" bIns="45720" rtlCol="0" anchor="t">
            <a:noAutofit/>
          </a:bodyPr>
          <a:lstStyle/>
          <a:p>
            <a:pPr marL="0" indent="0">
              <a:buNone/>
            </a:pPr>
            <a:r>
              <a:rPr lang="en-US" sz="1400" b="1" dirty="0">
                <a:ea typeface="+mn-lt"/>
                <a:cs typeface="+mn-lt"/>
              </a:rPr>
              <a:t>Signal Reception </a:t>
            </a:r>
            <a:endParaRPr lang="en-US" sz="1400" dirty="0">
              <a:cs typeface="Calibri"/>
            </a:endParaRPr>
          </a:p>
          <a:p>
            <a:pPr marL="0" indent="0">
              <a:buNone/>
            </a:pPr>
            <a:r>
              <a:rPr lang="en-US" sz="1400" dirty="0">
                <a:ea typeface="+mn-lt"/>
                <a:cs typeface="+mn-lt"/>
              </a:rPr>
              <a:t>FR 1 - Receive RF signals from satellites in various conditions, with various orbit geometries</a:t>
            </a:r>
            <a:endParaRPr lang="en-US" sz="1400" dirty="0">
              <a:cs typeface="Calibri" panose="020F0502020204030204"/>
            </a:endParaRPr>
          </a:p>
          <a:p>
            <a:pPr marL="171450" indent="-171450"/>
            <a:r>
              <a:rPr lang="en-US" sz="1200" dirty="0">
                <a:ea typeface="+mn-lt"/>
                <a:cs typeface="+mn-lt"/>
              </a:rPr>
              <a:t>DR 1.1 - HPBW of the receiver 3° &lt; THETA &lt; 20° </a:t>
            </a:r>
            <a:endParaRPr lang="en-US" sz="1200" dirty="0">
              <a:cs typeface="Calibri" panose="020F0502020204030204"/>
            </a:endParaRPr>
          </a:p>
          <a:p>
            <a:pPr marL="171450" indent="-171450"/>
            <a:r>
              <a:rPr lang="en-US" sz="1200" dirty="0">
                <a:ea typeface="+mn-lt"/>
                <a:cs typeface="+mn-lt"/>
              </a:rPr>
              <a:t>DR 1.2 - The receiver will have a gain of &gt; 0 dB</a:t>
            </a:r>
            <a:endParaRPr lang="en-US" sz="1200" dirty="0">
              <a:cs typeface="Calibri" panose="020F0502020204030204"/>
            </a:endParaRPr>
          </a:p>
          <a:p>
            <a:pPr marL="171450" indent="-171450"/>
            <a:r>
              <a:rPr lang="en-US" sz="1200" dirty="0">
                <a:ea typeface="+mn-lt"/>
                <a:cs typeface="+mn-lt"/>
              </a:rPr>
              <a:t>DR 1.3 - The receiver will be designed to receive GPS frequencies in the L1 band</a:t>
            </a:r>
            <a:endParaRPr lang="en-US" sz="1200" dirty="0">
              <a:cs typeface="Calibri" panose="020F0502020204030204"/>
            </a:endParaRPr>
          </a:p>
          <a:p>
            <a:pPr marL="0" indent="0">
              <a:buNone/>
            </a:pPr>
            <a:r>
              <a:rPr lang="en-US" sz="1400" b="1" dirty="0">
                <a:ea typeface="+mn-lt"/>
                <a:cs typeface="+mn-lt"/>
              </a:rPr>
              <a:t>Pointing Control </a:t>
            </a:r>
            <a:endParaRPr lang="en-US" sz="1400" dirty="0">
              <a:cs typeface="Calibri" panose="020F0502020204030204"/>
            </a:endParaRPr>
          </a:p>
          <a:p>
            <a:pPr marL="0" indent="0">
              <a:buNone/>
            </a:pPr>
            <a:r>
              <a:rPr lang="en-US" sz="1400" dirty="0">
                <a:ea typeface="+mn-lt"/>
                <a:cs typeface="+mn-lt"/>
              </a:rPr>
              <a:t>FR 2 - Point system along orbit path from manual input with 1° pointing accuracy</a:t>
            </a:r>
            <a:endParaRPr lang="en-US" sz="1400" dirty="0">
              <a:cs typeface="Calibri" panose="020F0502020204030204"/>
            </a:endParaRPr>
          </a:p>
          <a:p>
            <a:pPr marL="171450" indent="-171450"/>
            <a:r>
              <a:rPr lang="en-US" sz="1200" dirty="0">
                <a:ea typeface="+mn-lt"/>
                <a:cs typeface="+mn-lt"/>
              </a:rPr>
              <a:t>DR 2.1 - Pointing hardware provides enough torque to rotate the antenna</a:t>
            </a:r>
            <a:endParaRPr lang="en-US" sz="1200" dirty="0">
              <a:cs typeface="Calibri" panose="020F0502020204030204"/>
            </a:endParaRPr>
          </a:p>
          <a:p>
            <a:pPr marL="171450" indent="-171450"/>
            <a:r>
              <a:rPr lang="en-US" sz="1200" dirty="0">
                <a:ea typeface="+mn-lt"/>
                <a:cs typeface="+mn-lt"/>
              </a:rPr>
              <a:t>DR 2.2 - Able to run on 120V, 60Hz, 15A power supply</a:t>
            </a:r>
            <a:endParaRPr lang="en-US" sz="1200" dirty="0">
              <a:cs typeface="Calibri" panose="020F0502020204030204"/>
            </a:endParaRPr>
          </a:p>
          <a:p>
            <a:pPr marL="0" indent="0">
              <a:buNone/>
            </a:pPr>
            <a:r>
              <a:rPr lang="en-US" sz="1400" b="1" dirty="0">
                <a:ea typeface="+mn-lt"/>
                <a:cs typeface="+mn-lt"/>
              </a:rPr>
              <a:t>Signal Processing</a:t>
            </a:r>
            <a:endParaRPr lang="en-US" sz="1400" b="1" dirty="0">
              <a:cs typeface="Calibri" panose="020F0502020204030204"/>
            </a:endParaRPr>
          </a:p>
          <a:p>
            <a:pPr marL="0" indent="0">
              <a:buNone/>
            </a:pPr>
            <a:r>
              <a:rPr lang="en-US" sz="1400" dirty="0">
                <a:ea typeface="+mn-lt"/>
                <a:cs typeface="+mn-lt"/>
              </a:rPr>
              <a:t>FR 3 - Convert L1 band analog RF signal into a digital signal to calculate Doppler shift</a:t>
            </a:r>
            <a:endParaRPr lang="en-US" sz="1400" dirty="0">
              <a:cs typeface="Calibri" panose="020F0502020204030204"/>
            </a:endParaRPr>
          </a:p>
          <a:p>
            <a:pPr marL="171450" indent="-171450"/>
            <a:r>
              <a:rPr lang="en-US" sz="1200" dirty="0">
                <a:ea typeface="+mn-lt"/>
                <a:cs typeface="+mn-lt"/>
              </a:rPr>
              <a:t>DR 3.1 - Scoring Software models attenuation due to various causes</a:t>
            </a:r>
            <a:endParaRPr lang="en-US" sz="1200" dirty="0">
              <a:cs typeface="Calibri" panose="020F0502020204030204"/>
            </a:endParaRPr>
          </a:p>
          <a:p>
            <a:pPr marL="171450" indent="-171450"/>
            <a:r>
              <a:rPr lang="en-US" sz="1200" dirty="0">
                <a:ea typeface="+mn-lt"/>
                <a:cs typeface="+mn-lt"/>
              </a:rPr>
              <a:t>DR 3.2 - Scoring Software models noise from the Sun (with respect to degrees from Sun)</a:t>
            </a:r>
            <a:endParaRPr lang="en-US" sz="1200" dirty="0">
              <a:cs typeface="Calibri" panose="020F0502020204030204"/>
            </a:endParaRPr>
          </a:p>
          <a:p>
            <a:pPr marL="171450" indent="-171450"/>
            <a:r>
              <a:rPr lang="en-US" sz="1200" dirty="0">
                <a:ea typeface="+mn-lt"/>
                <a:cs typeface="+mn-lt"/>
              </a:rPr>
              <a:t>DR 3.3 - The software model shall grab data for </a:t>
            </a:r>
            <a:r>
              <a:rPr lang="en-US" sz="1200">
                <a:ea typeface="+mn-lt"/>
                <a:cs typeface="+mn-lt"/>
              </a:rPr>
              <a:t>its</a:t>
            </a:r>
            <a:r>
              <a:rPr lang="en-US" sz="1200" dirty="0">
                <a:ea typeface="+mn-lt"/>
                <a:cs typeface="+mn-lt"/>
              </a:rPr>
              <a:t> attenuation model locally and remotely</a:t>
            </a:r>
            <a:br>
              <a:rPr lang="en-US" sz="2400" dirty="0"/>
            </a:br>
            <a:endParaRPr lang="en-US" dirty="0">
              <a:cs typeface="Calibri" panose="020F0502020204030204"/>
            </a:endParaRPr>
          </a:p>
        </p:txBody>
      </p:sp>
      <p:sp>
        <p:nvSpPr>
          <p:cNvPr id="4" name="Footer Placeholder 3">
            <a:extLst>
              <a:ext uri="{FF2B5EF4-FFF2-40B4-BE49-F238E27FC236}">
                <a16:creationId xmlns:a16="http://schemas.microsoft.com/office/drawing/2014/main" id="{0C1EA253-F5DB-45F1-A062-C33F01F8335A}"/>
              </a:ext>
            </a:extLst>
          </p:cNvPr>
          <p:cNvSpPr>
            <a:spLocks noGrp="1"/>
          </p:cNvSpPr>
          <p:nvPr>
            <p:ph type="ftr" sz="quarter" idx="11"/>
          </p:nvPr>
        </p:nvSpPr>
        <p:spPr/>
        <p:txBody>
          <a:bodyPr/>
          <a:lstStyle/>
          <a:p>
            <a:r>
              <a:rPr lang="en-US" dirty="0"/>
              <a:t>Systems Engineering</a:t>
            </a:r>
          </a:p>
        </p:txBody>
      </p:sp>
      <p:sp>
        <p:nvSpPr>
          <p:cNvPr id="5" name="Slide Number Placeholder 4">
            <a:extLst>
              <a:ext uri="{FF2B5EF4-FFF2-40B4-BE49-F238E27FC236}">
                <a16:creationId xmlns:a16="http://schemas.microsoft.com/office/drawing/2014/main" id="{647D4DE5-7D77-4870-B393-6E94B11B1F1C}"/>
              </a:ext>
            </a:extLst>
          </p:cNvPr>
          <p:cNvSpPr>
            <a:spLocks noGrp="1"/>
          </p:cNvSpPr>
          <p:nvPr>
            <p:ph type="sldNum" sz="quarter" idx="12"/>
          </p:nvPr>
        </p:nvSpPr>
        <p:spPr/>
        <p:txBody>
          <a:bodyPr/>
          <a:lstStyle/>
          <a:p>
            <a:fld id="{330EA680-D336-4FF7-8B7A-9848BB0A1C32}" type="slidenum">
              <a:rPr lang="en-US" smtClean="0"/>
              <a:t>64</a:t>
            </a:fld>
            <a:endParaRPr lang="en-US"/>
          </a:p>
        </p:txBody>
      </p:sp>
      <p:sp>
        <p:nvSpPr>
          <p:cNvPr id="7" name="Content Placeholder 2">
            <a:extLst>
              <a:ext uri="{FF2B5EF4-FFF2-40B4-BE49-F238E27FC236}">
                <a16:creationId xmlns:a16="http://schemas.microsoft.com/office/drawing/2014/main" id="{D65E964A-8D07-413C-8A3B-4BA31DD802E7}"/>
              </a:ext>
            </a:extLst>
          </p:cNvPr>
          <p:cNvSpPr txBox="1">
            <a:spLocks/>
          </p:cNvSpPr>
          <p:nvPr/>
        </p:nvSpPr>
        <p:spPr>
          <a:xfrm>
            <a:off x="6413925" y="1335944"/>
            <a:ext cx="5346397" cy="4834195"/>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dirty="0"/>
            </a:br>
            <a:r>
              <a:rPr lang="en-US" sz="5600" b="1" dirty="0">
                <a:ea typeface="+mn-lt"/>
                <a:cs typeface="+mn-lt"/>
              </a:rPr>
              <a:t>Scoring Software</a:t>
            </a:r>
          </a:p>
          <a:p>
            <a:pPr marL="0" indent="0">
              <a:lnSpc>
                <a:spcPct val="110000"/>
              </a:lnSpc>
              <a:buNone/>
            </a:pPr>
            <a:r>
              <a:rPr lang="en-US" sz="5600" dirty="0">
                <a:ea typeface="+mn-lt"/>
                <a:cs typeface="+mn-lt"/>
              </a:rPr>
              <a:t>FR 4 - The scoring software shall provide orbit estimates and scores for each planned observation</a:t>
            </a:r>
          </a:p>
          <a:p>
            <a:pPr>
              <a:lnSpc>
                <a:spcPct val="110000"/>
              </a:lnSpc>
            </a:pPr>
            <a:r>
              <a:rPr lang="en-US" sz="4800" dirty="0">
                <a:ea typeface="+mn-lt"/>
                <a:cs typeface="+mn-lt"/>
              </a:rPr>
              <a:t>DR 4.1 - The software shall take frequency measurements as its input and calculate Doppler shift</a:t>
            </a:r>
          </a:p>
          <a:p>
            <a:pPr>
              <a:lnSpc>
                <a:spcPct val="110000"/>
              </a:lnSpc>
            </a:pPr>
            <a:r>
              <a:rPr lang="en-US" sz="4800" dirty="0">
                <a:ea typeface="+mn-lt"/>
                <a:cs typeface="+mn-lt"/>
              </a:rPr>
              <a:t>DR 4.2 - The software shall calculate orbit estimates based on Doppler shift</a:t>
            </a:r>
          </a:p>
          <a:p>
            <a:pPr>
              <a:lnSpc>
                <a:spcPct val="110000"/>
              </a:lnSpc>
            </a:pPr>
            <a:r>
              <a:rPr lang="en-US" sz="4800" dirty="0">
                <a:ea typeface="+mn-lt"/>
                <a:cs typeface="+mn-lt"/>
              </a:rPr>
              <a:t>DR 4.3 - The software shall output scores for pre-planned scoring opportunities</a:t>
            </a:r>
            <a:br>
              <a:rPr lang="en-US" sz="3500" b="1" dirty="0">
                <a:ea typeface="+mn-lt"/>
                <a:cs typeface="+mn-lt"/>
              </a:rPr>
            </a:br>
            <a:endParaRPr lang="en-US" sz="3500" b="1" dirty="0">
              <a:ea typeface="+mn-lt"/>
              <a:cs typeface="+mn-lt"/>
            </a:endParaRPr>
          </a:p>
          <a:p>
            <a:pPr marL="0" indent="0">
              <a:lnSpc>
                <a:spcPct val="110000"/>
              </a:lnSpc>
              <a:buNone/>
            </a:pPr>
            <a:r>
              <a:rPr lang="en-US" sz="5600" b="1" dirty="0">
                <a:ea typeface="+mn-lt"/>
                <a:cs typeface="+mn-lt"/>
              </a:rPr>
              <a:t>Scheduling Software</a:t>
            </a:r>
          </a:p>
          <a:p>
            <a:pPr marL="0" indent="0">
              <a:lnSpc>
                <a:spcPct val="110000"/>
              </a:lnSpc>
              <a:buNone/>
            </a:pPr>
            <a:r>
              <a:rPr lang="en-US" sz="5600" dirty="0">
                <a:ea typeface="+mn-lt"/>
                <a:cs typeface="+mn-lt"/>
              </a:rPr>
              <a:t>FR 5 - The scheduling software shall develop an observation scheduling plan for a given satellite</a:t>
            </a:r>
          </a:p>
          <a:p>
            <a:pPr>
              <a:lnSpc>
                <a:spcPct val="110000"/>
              </a:lnSpc>
            </a:pPr>
            <a:r>
              <a:rPr lang="en-US" sz="4800" dirty="0">
                <a:ea typeface="+mn-lt"/>
                <a:cs typeface="+mn-lt"/>
              </a:rPr>
              <a:t>DR 5.1 - The software shall give the orbit of a satellite within a given timeframe the time between each observation to be made</a:t>
            </a:r>
          </a:p>
          <a:p>
            <a:pPr>
              <a:lnSpc>
                <a:spcPct val="110000"/>
              </a:lnSpc>
            </a:pPr>
            <a:r>
              <a:rPr lang="en-US" sz="4800" dirty="0">
                <a:ea typeface="+mn-lt"/>
                <a:cs typeface="+mn-lt"/>
              </a:rPr>
              <a:t>DR 5.2 - The software shall calculate the time between each observation to be made</a:t>
            </a:r>
          </a:p>
          <a:p>
            <a:pPr>
              <a:lnSpc>
                <a:spcPct val="110000"/>
              </a:lnSpc>
            </a:pPr>
            <a:r>
              <a:rPr lang="en-US" sz="4800" dirty="0">
                <a:ea typeface="+mn-lt"/>
                <a:cs typeface="+mn-lt"/>
              </a:rPr>
              <a:t>DR 5.3 - The software shall determine if an observation can be made</a:t>
            </a:r>
          </a:p>
          <a:p>
            <a:pPr marL="0" indent="0">
              <a:lnSpc>
                <a:spcPct val="110000"/>
              </a:lnSpc>
              <a:buNone/>
            </a:pPr>
            <a:br>
              <a:rPr lang="en-US" sz="3500" b="1" dirty="0">
                <a:ea typeface="+mn-lt"/>
                <a:cs typeface="+mn-lt"/>
              </a:rPr>
            </a:br>
            <a:endParaRPr lang="en-US" sz="3500" b="1" dirty="0">
              <a:ea typeface="+mn-lt"/>
              <a:cs typeface="+mn-lt"/>
            </a:endParaRPr>
          </a:p>
        </p:txBody>
      </p:sp>
    </p:spTree>
    <p:extLst>
      <p:ext uri="{BB962C8B-B14F-4D97-AF65-F5344CB8AC3E}">
        <p14:creationId xmlns:p14="http://schemas.microsoft.com/office/powerpoint/2010/main" val="3481445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E50-A15D-4005-8C01-436F9E7307C4}"/>
              </a:ext>
            </a:extLst>
          </p:cNvPr>
          <p:cNvSpPr>
            <a:spLocks noGrp="1"/>
          </p:cNvSpPr>
          <p:nvPr>
            <p:ph type="title"/>
          </p:nvPr>
        </p:nvSpPr>
        <p:spPr/>
        <p:txBody>
          <a:bodyPr/>
          <a:lstStyle/>
          <a:p>
            <a:r>
              <a:rPr lang="en-US">
                <a:cs typeface="Calibri Light"/>
              </a:rPr>
              <a:t>Risk Assessment</a:t>
            </a:r>
            <a:endParaRPr lang="en-US"/>
          </a:p>
        </p:txBody>
      </p:sp>
      <p:sp>
        <p:nvSpPr>
          <p:cNvPr id="3" name="Content Placeholder 2">
            <a:extLst>
              <a:ext uri="{FF2B5EF4-FFF2-40B4-BE49-F238E27FC236}">
                <a16:creationId xmlns:a16="http://schemas.microsoft.com/office/drawing/2014/main" id="{AC09D197-2587-401C-94B1-43415CDE11BD}"/>
              </a:ext>
            </a:extLst>
          </p:cNvPr>
          <p:cNvSpPr>
            <a:spLocks noGrp="1"/>
          </p:cNvSpPr>
          <p:nvPr>
            <p:ph idx="1"/>
          </p:nvPr>
        </p:nvSpPr>
        <p:spPr/>
        <p:txBody>
          <a:bodyPr vert="horz" lIns="91440" tIns="45720" rIns="91440" bIns="45720" rtlCol="0" anchor="t">
            <a:normAutofit/>
          </a:bodyPr>
          <a:lstStyle/>
          <a:p>
            <a:pPr>
              <a:lnSpc>
                <a:spcPct val="100000"/>
              </a:lnSpc>
            </a:pPr>
            <a:r>
              <a:rPr lang="en-US">
                <a:cs typeface="Calibri"/>
              </a:rPr>
              <a:t>Broke down risk assessment by sub-systems and assessed likelihood and severity with sub-system leads</a:t>
            </a:r>
          </a:p>
          <a:p>
            <a:pPr>
              <a:lnSpc>
                <a:spcPct val="100000"/>
              </a:lnSpc>
            </a:pPr>
            <a:endParaRPr lang="en-US">
              <a:cs typeface="Calibri"/>
            </a:endParaRPr>
          </a:p>
          <a:p>
            <a:pPr>
              <a:lnSpc>
                <a:spcPct val="100000"/>
              </a:lnSpc>
            </a:pPr>
            <a:r>
              <a:rPr lang="en-US">
                <a:cs typeface="Calibri"/>
              </a:rPr>
              <a:t>Identified most severe risks to project success</a:t>
            </a:r>
          </a:p>
          <a:p>
            <a:pPr>
              <a:lnSpc>
                <a:spcPct val="100000"/>
              </a:lnSpc>
            </a:pPr>
            <a:endParaRPr lang="en-US">
              <a:cs typeface="Calibri"/>
            </a:endParaRPr>
          </a:p>
          <a:p>
            <a:pPr>
              <a:lnSpc>
                <a:spcPct val="100000"/>
              </a:lnSpc>
            </a:pPr>
            <a:r>
              <a:rPr lang="en-US">
                <a:cs typeface="Calibri"/>
              </a:rPr>
              <a:t>Created detailed risk mitigation plans for each risk with a focus on the top 3 risks</a:t>
            </a:r>
          </a:p>
        </p:txBody>
      </p:sp>
      <p:sp>
        <p:nvSpPr>
          <p:cNvPr id="4" name="Footer Placeholder 3">
            <a:extLst>
              <a:ext uri="{FF2B5EF4-FFF2-40B4-BE49-F238E27FC236}">
                <a16:creationId xmlns:a16="http://schemas.microsoft.com/office/drawing/2014/main" id="{0C1EA253-F5DB-45F1-A062-C33F01F8335A}"/>
              </a:ext>
            </a:extLst>
          </p:cNvPr>
          <p:cNvSpPr>
            <a:spLocks noGrp="1"/>
          </p:cNvSpPr>
          <p:nvPr>
            <p:ph type="ftr" sz="quarter" idx="11"/>
          </p:nvPr>
        </p:nvSpPr>
        <p:spPr/>
        <p:txBody>
          <a:bodyPr/>
          <a:lstStyle/>
          <a:p>
            <a:r>
              <a:rPr lang="en-US" dirty="0"/>
              <a:t>Systems Engineering</a:t>
            </a:r>
          </a:p>
        </p:txBody>
      </p:sp>
      <p:sp>
        <p:nvSpPr>
          <p:cNvPr id="5" name="Slide Number Placeholder 4">
            <a:extLst>
              <a:ext uri="{FF2B5EF4-FFF2-40B4-BE49-F238E27FC236}">
                <a16:creationId xmlns:a16="http://schemas.microsoft.com/office/drawing/2014/main" id="{647D4DE5-7D77-4870-B393-6E94B11B1F1C}"/>
              </a:ext>
            </a:extLst>
          </p:cNvPr>
          <p:cNvSpPr>
            <a:spLocks noGrp="1"/>
          </p:cNvSpPr>
          <p:nvPr>
            <p:ph type="sldNum" sz="quarter" idx="12"/>
          </p:nvPr>
        </p:nvSpPr>
        <p:spPr/>
        <p:txBody>
          <a:bodyPr/>
          <a:lstStyle/>
          <a:p>
            <a:fld id="{330EA680-D336-4FF7-8B7A-9848BB0A1C32}" type="slidenum">
              <a:rPr lang="en-US" smtClean="0"/>
              <a:t>65</a:t>
            </a:fld>
            <a:endParaRPr lang="en-US"/>
          </a:p>
        </p:txBody>
      </p:sp>
    </p:spTree>
    <p:extLst>
      <p:ext uri="{BB962C8B-B14F-4D97-AF65-F5344CB8AC3E}">
        <p14:creationId xmlns:p14="http://schemas.microsoft.com/office/powerpoint/2010/main" val="2363564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2EAB-91A3-46C9-916D-013638352E79}"/>
              </a:ext>
            </a:extLst>
          </p:cNvPr>
          <p:cNvSpPr>
            <a:spLocks noGrp="1"/>
          </p:cNvSpPr>
          <p:nvPr>
            <p:ph type="title"/>
          </p:nvPr>
        </p:nvSpPr>
        <p:spPr/>
        <p:txBody>
          <a:bodyPr/>
          <a:lstStyle/>
          <a:p>
            <a:r>
              <a:rPr lang="en-US" dirty="0">
                <a:cs typeface="Calibri Light"/>
              </a:rPr>
              <a:t>Risk Assessment – Mitigation Summary</a:t>
            </a:r>
            <a:endParaRPr lang="en-US" dirty="0"/>
          </a:p>
        </p:txBody>
      </p:sp>
      <p:pic>
        <p:nvPicPr>
          <p:cNvPr id="7" name="Content Placeholder 6" descr="A screenshot of a cell phone&#10;&#10;Description automatically generated">
            <a:extLst>
              <a:ext uri="{FF2B5EF4-FFF2-40B4-BE49-F238E27FC236}">
                <a16:creationId xmlns:a16="http://schemas.microsoft.com/office/drawing/2014/main" id="{A7AF98E6-66DB-45CA-B72D-ACE217E9CD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1293" y="1943184"/>
            <a:ext cx="9082748" cy="3722008"/>
          </a:xfrm>
        </p:spPr>
      </p:pic>
      <p:sp>
        <p:nvSpPr>
          <p:cNvPr id="4" name="Footer Placeholder 3">
            <a:extLst>
              <a:ext uri="{FF2B5EF4-FFF2-40B4-BE49-F238E27FC236}">
                <a16:creationId xmlns:a16="http://schemas.microsoft.com/office/drawing/2014/main" id="{81BE1062-5587-427C-AA09-1201C11EA3FB}"/>
              </a:ext>
            </a:extLst>
          </p:cNvPr>
          <p:cNvSpPr>
            <a:spLocks noGrp="1"/>
          </p:cNvSpPr>
          <p:nvPr>
            <p:ph type="ftr" sz="quarter" idx="11"/>
          </p:nvPr>
        </p:nvSpPr>
        <p:spPr/>
        <p:txBody>
          <a:bodyPr/>
          <a:lstStyle/>
          <a:p>
            <a:r>
              <a:rPr lang="en-US" dirty="0"/>
              <a:t>Systems Engineering</a:t>
            </a:r>
          </a:p>
        </p:txBody>
      </p:sp>
      <p:sp>
        <p:nvSpPr>
          <p:cNvPr id="5" name="Slide Number Placeholder 4">
            <a:extLst>
              <a:ext uri="{FF2B5EF4-FFF2-40B4-BE49-F238E27FC236}">
                <a16:creationId xmlns:a16="http://schemas.microsoft.com/office/drawing/2014/main" id="{F552DB9F-72BE-4101-8195-7395A3CD4ACE}"/>
              </a:ext>
            </a:extLst>
          </p:cNvPr>
          <p:cNvSpPr>
            <a:spLocks noGrp="1"/>
          </p:cNvSpPr>
          <p:nvPr>
            <p:ph type="sldNum" sz="quarter" idx="12"/>
          </p:nvPr>
        </p:nvSpPr>
        <p:spPr/>
        <p:txBody>
          <a:bodyPr/>
          <a:lstStyle/>
          <a:p>
            <a:fld id="{330EA680-D336-4FF7-8B7A-9848BB0A1C32}" type="slidenum">
              <a:rPr lang="en-US" smtClean="0"/>
              <a:t>66</a:t>
            </a:fld>
            <a:endParaRPr lang="en-US"/>
          </a:p>
        </p:txBody>
      </p:sp>
    </p:spTree>
    <p:extLst>
      <p:ext uri="{BB962C8B-B14F-4D97-AF65-F5344CB8AC3E}">
        <p14:creationId xmlns:p14="http://schemas.microsoft.com/office/powerpoint/2010/main" val="312815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E50-A15D-4005-8C01-436F9E7307C4}"/>
              </a:ext>
            </a:extLst>
          </p:cNvPr>
          <p:cNvSpPr>
            <a:spLocks noGrp="1"/>
          </p:cNvSpPr>
          <p:nvPr>
            <p:ph type="title"/>
          </p:nvPr>
        </p:nvSpPr>
        <p:spPr/>
        <p:txBody>
          <a:bodyPr/>
          <a:lstStyle/>
          <a:p>
            <a:r>
              <a:rPr lang="en-US" dirty="0">
                <a:cs typeface="Calibri Light"/>
              </a:rPr>
              <a:t>Risk Assessment – Mitigation Summary</a:t>
            </a:r>
            <a:endParaRPr lang="en-US" dirty="0"/>
          </a:p>
        </p:txBody>
      </p:sp>
      <p:pic>
        <p:nvPicPr>
          <p:cNvPr id="6" name="Picture 6" descr="A screenshot of a cell phone&#10;&#10;Description generated with very high confidence">
            <a:extLst>
              <a:ext uri="{FF2B5EF4-FFF2-40B4-BE49-F238E27FC236}">
                <a16:creationId xmlns:a16="http://schemas.microsoft.com/office/drawing/2014/main" id="{286BE315-DEB0-47DE-B689-7BB510D6F930}"/>
              </a:ext>
            </a:extLst>
          </p:cNvPr>
          <p:cNvPicPr>
            <a:picLocks noGrp="1" noChangeAspect="1"/>
          </p:cNvPicPr>
          <p:nvPr>
            <p:ph idx="1"/>
          </p:nvPr>
        </p:nvPicPr>
        <p:blipFill>
          <a:blip r:embed="rId2"/>
          <a:stretch>
            <a:fillRect/>
          </a:stretch>
        </p:blipFill>
        <p:spPr>
          <a:xfrm>
            <a:off x="239582" y="1410958"/>
            <a:ext cx="4914901" cy="3821907"/>
          </a:xfrm>
        </p:spPr>
      </p:pic>
      <p:sp>
        <p:nvSpPr>
          <p:cNvPr id="4" name="Footer Placeholder 3">
            <a:extLst>
              <a:ext uri="{FF2B5EF4-FFF2-40B4-BE49-F238E27FC236}">
                <a16:creationId xmlns:a16="http://schemas.microsoft.com/office/drawing/2014/main" id="{0C1EA253-F5DB-45F1-A062-C33F01F8335A}"/>
              </a:ext>
            </a:extLst>
          </p:cNvPr>
          <p:cNvSpPr>
            <a:spLocks noGrp="1"/>
          </p:cNvSpPr>
          <p:nvPr>
            <p:ph type="ftr" sz="quarter" idx="11"/>
          </p:nvPr>
        </p:nvSpPr>
        <p:spPr/>
        <p:txBody>
          <a:bodyPr/>
          <a:lstStyle/>
          <a:p>
            <a:r>
              <a:rPr lang="en-US" dirty="0"/>
              <a:t>Systems Engineering</a:t>
            </a:r>
          </a:p>
        </p:txBody>
      </p:sp>
      <p:sp>
        <p:nvSpPr>
          <p:cNvPr id="5" name="Slide Number Placeholder 4">
            <a:extLst>
              <a:ext uri="{FF2B5EF4-FFF2-40B4-BE49-F238E27FC236}">
                <a16:creationId xmlns:a16="http://schemas.microsoft.com/office/drawing/2014/main" id="{647D4DE5-7D77-4870-B393-6E94B11B1F1C}"/>
              </a:ext>
            </a:extLst>
          </p:cNvPr>
          <p:cNvSpPr>
            <a:spLocks noGrp="1"/>
          </p:cNvSpPr>
          <p:nvPr>
            <p:ph type="sldNum" sz="quarter" idx="12"/>
          </p:nvPr>
        </p:nvSpPr>
        <p:spPr/>
        <p:txBody>
          <a:bodyPr/>
          <a:lstStyle/>
          <a:p>
            <a:fld id="{330EA680-D336-4FF7-8B7A-9848BB0A1C32}" type="slidenum">
              <a:rPr lang="en-US" smtClean="0"/>
              <a:t>67</a:t>
            </a:fld>
            <a:endParaRPr lang="en-US"/>
          </a:p>
        </p:txBody>
      </p:sp>
      <p:pic>
        <p:nvPicPr>
          <p:cNvPr id="8" name="Picture 8" descr="A screenshot of a cell phone&#10;&#10;Description generated with very high confidence">
            <a:extLst>
              <a:ext uri="{FF2B5EF4-FFF2-40B4-BE49-F238E27FC236}">
                <a16:creationId xmlns:a16="http://schemas.microsoft.com/office/drawing/2014/main" id="{EC7CEF11-E35F-4655-839A-2B42C978C6A5}"/>
              </a:ext>
            </a:extLst>
          </p:cNvPr>
          <p:cNvPicPr>
            <a:picLocks noChangeAspect="1"/>
          </p:cNvPicPr>
          <p:nvPr/>
        </p:nvPicPr>
        <p:blipFill>
          <a:blip r:embed="rId3"/>
          <a:stretch>
            <a:fillRect/>
          </a:stretch>
        </p:blipFill>
        <p:spPr>
          <a:xfrm>
            <a:off x="6605588" y="1465964"/>
            <a:ext cx="4922043" cy="3759383"/>
          </a:xfrm>
          <a:prstGeom prst="rect">
            <a:avLst/>
          </a:prstGeom>
        </p:spPr>
      </p:pic>
      <p:cxnSp>
        <p:nvCxnSpPr>
          <p:cNvPr id="10" name="Straight Arrow Connector 9">
            <a:extLst>
              <a:ext uri="{FF2B5EF4-FFF2-40B4-BE49-F238E27FC236}">
                <a16:creationId xmlns:a16="http://schemas.microsoft.com/office/drawing/2014/main" id="{52FEC5BF-EB42-4148-81BA-16A0DCB451AD}"/>
              </a:ext>
            </a:extLst>
          </p:cNvPr>
          <p:cNvCxnSpPr/>
          <p:nvPr/>
        </p:nvCxnSpPr>
        <p:spPr>
          <a:xfrm>
            <a:off x="5422051" y="3576320"/>
            <a:ext cx="92233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355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E50-A15D-4005-8C01-436F9E7307C4}"/>
              </a:ext>
            </a:extLst>
          </p:cNvPr>
          <p:cNvSpPr>
            <a:spLocks noGrp="1"/>
          </p:cNvSpPr>
          <p:nvPr>
            <p:ph type="title"/>
          </p:nvPr>
        </p:nvSpPr>
        <p:spPr/>
        <p:txBody>
          <a:bodyPr/>
          <a:lstStyle/>
          <a:p>
            <a:r>
              <a:rPr lang="en-US">
                <a:cs typeface="Calibri Light"/>
              </a:rPr>
              <a:t>Systems Engineering Lessons Learned</a:t>
            </a:r>
            <a:endParaRPr lang="en-US"/>
          </a:p>
        </p:txBody>
      </p:sp>
      <p:sp>
        <p:nvSpPr>
          <p:cNvPr id="3" name="Content Placeholder 2">
            <a:extLst>
              <a:ext uri="{FF2B5EF4-FFF2-40B4-BE49-F238E27FC236}">
                <a16:creationId xmlns:a16="http://schemas.microsoft.com/office/drawing/2014/main" id="{AC09D197-2587-401C-94B1-43415CDE11BD}"/>
              </a:ext>
            </a:extLst>
          </p:cNvPr>
          <p:cNvSpPr>
            <a:spLocks noGrp="1"/>
          </p:cNvSpPr>
          <p:nvPr>
            <p:ph idx="1"/>
          </p:nvPr>
        </p:nvSpPr>
        <p:spPr>
          <a:xfrm>
            <a:off x="838200" y="1439039"/>
            <a:ext cx="10515600" cy="4737924"/>
          </a:xfrm>
        </p:spPr>
        <p:txBody>
          <a:bodyPr vert="horz" lIns="91440" tIns="45720" rIns="91440" bIns="45720" rtlCol="0" anchor="t">
            <a:normAutofit/>
          </a:bodyPr>
          <a:lstStyle/>
          <a:p>
            <a:r>
              <a:rPr lang="en-US" dirty="0">
                <a:cs typeface="Calibri"/>
              </a:rPr>
              <a:t>Communication is key – keep everyone on the same page with respect to </a:t>
            </a:r>
            <a:r>
              <a:rPr lang="en-US">
                <a:cs typeface="Calibri"/>
              </a:rPr>
              <a:t>sub-system progress and the </a:t>
            </a:r>
            <a:r>
              <a:rPr lang="en-US" dirty="0">
                <a:cs typeface="Calibri"/>
              </a:rPr>
              <a:t>high-level project </a:t>
            </a:r>
            <a:r>
              <a:rPr lang="en-US">
                <a:cs typeface="Calibri"/>
              </a:rPr>
              <a:t>overview.</a:t>
            </a:r>
            <a:endParaRPr lang="en-US" dirty="0">
              <a:cs typeface="Calibri"/>
            </a:endParaRPr>
          </a:p>
          <a:p>
            <a:r>
              <a:rPr lang="en-US" dirty="0">
                <a:cs typeface="Calibri"/>
              </a:rPr>
              <a:t>Take extra time to understand the customer's needs </a:t>
            </a:r>
            <a:r>
              <a:rPr lang="en-US">
                <a:cs typeface="Calibri"/>
              </a:rPr>
              <a:t>and work hard to develop a thorough project scope from the start.</a:t>
            </a:r>
          </a:p>
          <a:p>
            <a:r>
              <a:rPr lang="en-US">
                <a:cs typeface="Calibri"/>
              </a:rPr>
              <a:t>Make sure each subsystem has multiple team members who have a deep understanding in case of personnel changes.</a:t>
            </a:r>
            <a:endParaRPr lang="en-US" dirty="0">
              <a:cs typeface="Calibri"/>
            </a:endParaRPr>
          </a:p>
          <a:p>
            <a:r>
              <a:rPr lang="en-US">
                <a:cs typeface="Calibri"/>
              </a:rPr>
              <a:t>Planning is important but prepare for changes in the work to be done and timeframes.</a:t>
            </a:r>
          </a:p>
          <a:p>
            <a:r>
              <a:rPr lang="en-US">
                <a:cs typeface="Calibri"/>
              </a:rPr>
              <a:t>Consider inputs and outputs of each sub-system and how they change over time to make the full-system integration easier.</a:t>
            </a:r>
          </a:p>
          <a:p>
            <a:endParaRPr lang="en-US">
              <a:cs typeface="Calibri"/>
            </a:endParaRPr>
          </a:p>
          <a:p>
            <a:endParaRPr lang="en-US" dirty="0">
              <a:cs typeface="Calibri"/>
            </a:endParaRPr>
          </a:p>
          <a:p>
            <a:endParaRPr lang="en-US">
              <a:cs typeface="Calibri"/>
            </a:endParaRPr>
          </a:p>
        </p:txBody>
      </p:sp>
      <p:sp>
        <p:nvSpPr>
          <p:cNvPr id="4" name="Footer Placeholder 3">
            <a:extLst>
              <a:ext uri="{FF2B5EF4-FFF2-40B4-BE49-F238E27FC236}">
                <a16:creationId xmlns:a16="http://schemas.microsoft.com/office/drawing/2014/main" id="{0C1EA253-F5DB-45F1-A062-C33F01F8335A}"/>
              </a:ext>
            </a:extLst>
          </p:cNvPr>
          <p:cNvSpPr>
            <a:spLocks noGrp="1"/>
          </p:cNvSpPr>
          <p:nvPr>
            <p:ph type="ftr" sz="quarter" idx="11"/>
          </p:nvPr>
        </p:nvSpPr>
        <p:spPr/>
        <p:txBody>
          <a:bodyPr/>
          <a:lstStyle/>
          <a:p>
            <a:r>
              <a:rPr lang="en-US" dirty="0"/>
              <a:t>Systems Engineering</a:t>
            </a:r>
          </a:p>
        </p:txBody>
      </p:sp>
      <p:sp>
        <p:nvSpPr>
          <p:cNvPr id="5" name="Slide Number Placeholder 4">
            <a:extLst>
              <a:ext uri="{FF2B5EF4-FFF2-40B4-BE49-F238E27FC236}">
                <a16:creationId xmlns:a16="http://schemas.microsoft.com/office/drawing/2014/main" id="{647D4DE5-7D77-4870-B393-6E94B11B1F1C}"/>
              </a:ext>
            </a:extLst>
          </p:cNvPr>
          <p:cNvSpPr>
            <a:spLocks noGrp="1"/>
          </p:cNvSpPr>
          <p:nvPr>
            <p:ph type="sldNum" sz="quarter" idx="12"/>
          </p:nvPr>
        </p:nvSpPr>
        <p:spPr/>
        <p:txBody>
          <a:bodyPr/>
          <a:lstStyle/>
          <a:p>
            <a:fld id="{330EA680-D336-4FF7-8B7A-9848BB0A1C32}" type="slidenum">
              <a:rPr lang="en-US" smtClean="0"/>
              <a:t>68</a:t>
            </a:fld>
            <a:endParaRPr lang="en-US"/>
          </a:p>
        </p:txBody>
      </p:sp>
    </p:spTree>
    <p:extLst>
      <p:ext uri="{BB962C8B-B14F-4D97-AF65-F5344CB8AC3E}">
        <p14:creationId xmlns:p14="http://schemas.microsoft.com/office/powerpoint/2010/main" val="2859153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1589-A299-47F9-985A-99FBDE4AE223}"/>
              </a:ext>
            </a:extLst>
          </p:cNvPr>
          <p:cNvSpPr>
            <a:spLocks noGrp="1"/>
          </p:cNvSpPr>
          <p:nvPr>
            <p:ph type="title"/>
          </p:nvPr>
        </p:nvSpPr>
        <p:spPr>
          <a:xfrm>
            <a:off x="982579" y="0"/>
            <a:ext cx="10515600" cy="1184469"/>
          </a:xfrm>
        </p:spPr>
        <p:txBody>
          <a:bodyPr/>
          <a:lstStyle/>
          <a:p>
            <a:r>
              <a:rPr lang="en-US"/>
              <a:t>Management Approach</a:t>
            </a:r>
          </a:p>
        </p:txBody>
      </p:sp>
      <p:sp>
        <p:nvSpPr>
          <p:cNvPr id="3" name="Content Placeholder 2">
            <a:extLst>
              <a:ext uri="{FF2B5EF4-FFF2-40B4-BE49-F238E27FC236}">
                <a16:creationId xmlns:a16="http://schemas.microsoft.com/office/drawing/2014/main" id="{CA73AAD4-A0E8-45F5-AE28-5496BCBBC4D6}"/>
              </a:ext>
            </a:extLst>
          </p:cNvPr>
          <p:cNvSpPr>
            <a:spLocks noGrp="1"/>
          </p:cNvSpPr>
          <p:nvPr>
            <p:ph idx="1"/>
          </p:nvPr>
        </p:nvSpPr>
        <p:spPr>
          <a:xfrm>
            <a:off x="526798" y="1366935"/>
            <a:ext cx="8645194" cy="4651729"/>
          </a:xfrm>
        </p:spPr>
        <p:txBody>
          <a:bodyPr>
            <a:normAutofit fontScale="85000" lnSpcReduction="20000"/>
          </a:bodyPr>
          <a:lstStyle/>
          <a:p>
            <a:r>
              <a:rPr lang="en-US"/>
              <a:t>Communication</a:t>
            </a:r>
          </a:p>
          <a:p>
            <a:pPr lvl="1"/>
            <a:r>
              <a:rPr lang="en-US"/>
              <a:t>Bi-weekly full team meeting - Design Phase - Fall Semester</a:t>
            </a:r>
          </a:p>
          <a:p>
            <a:pPr lvl="1"/>
            <a:r>
              <a:rPr lang="en-US"/>
              <a:t>Weekly full team meeting - Production Phase - Spring Semester</a:t>
            </a:r>
          </a:p>
          <a:p>
            <a:pPr lvl="1"/>
            <a:r>
              <a:rPr lang="en-US"/>
              <a:t>Independent sub-system meetings</a:t>
            </a:r>
          </a:p>
          <a:p>
            <a:pPr lvl="1"/>
            <a:r>
              <a:rPr lang="en-US"/>
              <a:t>Online communication via Slack, Zoom, and Google Drive</a:t>
            </a:r>
          </a:p>
          <a:p>
            <a:pPr lvl="1"/>
            <a:r>
              <a:rPr lang="en-US"/>
              <a:t>Weekly Status Reports to Customer</a:t>
            </a:r>
          </a:p>
          <a:p>
            <a:pPr marL="457200" lvl="1" indent="0">
              <a:buNone/>
            </a:pPr>
            <a:endParaRPr lang="en-US"/>
          </a:p>
          <a:p>
            <a:r>
              <a:rPr lang="en-US"/>
              <a:t>Each sub-system has individual lead</a:t>
            </a:r>
          </a:p>
          <a:p>
            <a:pPr lvl="1"/>
            <a:r>
              <a:rPr lang="en-US"/>
              <a:t>With 1 to 3 extra individuals (depending on the sub-system) </a:t>
            </a:r>
          </a:p>
          <a:p>
            <a:pPr lvl="1"/>
            <a:r>
              <a:rPr lang="en-US"/>
              <a:t>Ensures all aspects of project are meeting requirements</a:t>
            </a:r>
          </a:p>
          <a:p>
            <a:pPr lvl="1"/>
            <a:endParaRPr lang="en-US"/>
          </a:p>
          <a:p>
            <a:r>
              <a:rPr lang="en-US"/>
              <a:t>Changes went through entire team</a:t>
            </a:r>
          </a:p>
          <a:p>
            <a:endParaRPr lang="en-US"/>
          </a:p>
          <a:p>
            <a:r>
              <a:rPr lang="en-US"/>
              <a:t>Gantt Chart Schedule to follow project progression</a:t>
            </a:r>
          </a:p>
        </p:txBody>
      </p:sp>
      <p:sp>
        <p:nvSpPr>
          <p:cNvPr id="4" name="Footer Placeholder 3">
            <a:extLst>
              <a:ext uri="{FF2B5EF4-FFF2-40B4-BE49-F238E27FC236}">
                <a16:creationId xmlns:a16="http://schemas.microsoft.com/office/drawing/2014/main" id="{A0B470E5-33D5-4263-AA26-1EE2DA3B1F9F}"/>
              </a:ext>
            </a:extLst>
          </p:cNvPr>
          <p:cNvSpPr>
            <a:spLocks noGrp="1"/>
          </p:cNvSpPr>
          <p:nvPr>
            <p:ph type="ftr" sz="quarter" idx="11"/>
          </p:nvPr>
        </p:nvSpPr>
        <p:spPr/>
        <p:txBody>
          <a:bodyPr/>
          <a:lstStyle/>
          <a:p>
            <a:r>
              <a:rPr lang="en-US" dirty="0"/>
              <a:t>Project Management</a:t>
            </a:r>
          </a:p>
        </p:txBody>
      </p:sp>
      <p:sp>
        <p:nvSpPr>
          <p:cNvPr id="5" name="Slide Number Placeholder 4">
            <a:extLst>
              <a:ext uri="{FF2B5EF4-FFF2-40B4-BE49-F238E27FC236}">
                <a16:creationId xmlns:a16="http://schemas.microsoft.com/office/drawing/2014/main" id="{80787E49-3C8E-4444-9677-3B7F57BC09AE}"/>
              </a:ext>
            </a:extLst>
          </p:cNvPr>
          <p:cNvSpPr>
            <a:spLocks noGrp="1"/>
          </p:cNvSpPr>
          <p:nvPr>
            <p:ph type="sldNum" sz="quarter" idx="12"/>
          </p:nvPr>
        </p:nvSpPr>
        <p:spPr/>
        <p:txBody>
          <a:bodyPr/>
          <a:lstStyle/>
          <a:p>
            <a:fld id="{330EA680-D336-4FF7-8B7A-9848BB0A1C32}" type="slidenum">
              <a:rPr lang="en-US" smtClean="0"/>
              <a:t>69</a:t>
            </a:fld>
            <a:endParaRPr lang="en-US"/>
          </a:p>
        </p:txBody>
      </p:sp>
      <p:pic>
        <p:nvPicPr>
          <p:cNvPr id="8" name="Picture 7" descr="A picture containing plate, food&#10;&#10;Description automatically generated">
            <a:extLst>
              <a:ext uri="{FF2B5EF4-FFF2-40B4-BE49-F238E27FC236}">
                <a16:creationId xmlns:a16="http://schemas.microsoft.com/office/drawing/2014/main" id="{5A9FED95-2ADE-4A96-9F47-0386927A70B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193" b="90000" l="6932" r="92614">
                        <a14:foregroundMark x1="7841" y1="42289" x2="7841" y2="42289"/>
                        <a14:foregroundMark x1="7045" y1="39518" x2="7045" y2="39518"/>
                        <a14:foregroundMark x1="7045" y1="39518" x2="7045" y2="39518"/>
                        <a14:foregroundMark x1="23636" y1="8916" x2="23636" y2="8916"/>
                        <a14:foregroundMark x1="7386" y1="14217" x2="20455" y2="6024"/>
                        <a14:foregroundMark x1="20455" y1="6024" x2="52273" y2="8313"/>
                        <a14:foregroundMark x1="52273" y1="8313" x2="63409" y2="18313"/>
                        <a14:foregroundMark x1="63409" y1="18313" x2="63750" y2="44337"/>
                        <a14:foregroundMark x1="36932" y1="39157" x2="36364" y2="54940"/>
                        <a14:foregroundMark x1="36250" y1="37952" x2="33977" y2="38675"/>
                        <a14:foregroundMark x1="36591" y1="36627" x2="35227" y2="36145"/>
                        <a14:foregroundMark x1="49545" y1="24096" x2="78864" y2="24096"/>
                        <a14:foregroundMark x1="78864" y1="24096" x2="91932" y2="29759"/>
                        <a14:foregroundMark x1="91932" y1="29759" x2="92614" y2="60120"/>
                        <a14:foregroundMark x1="92614" y1="60120" x2="88523" y2="73373"/>
                        <a14:foregroundMark x1="35568" y1="36265" x2="34545" y2="36386"/>
                        <a14:backgroundMark x1="15682" y1="30843" x2="33318" y2="37780"/>
                        <a14:backgroundMark x1="32678" y1="32512" x2="28636" y2="26024"/>
                        <a14:backgroundMark x1="28636" y1="26024" x2="13750" y2="36386"/>
                      </a14:backgroundRemoval>
                    </a14:imgEffect>
                  </a14:imgLayer>
                </a14:imgProps>
              </a:ext>
              <a:ext uri="{28A0092B-C50C-407E-A947-70E740481C1C}">
                <a14:useLocalDpi xmlns:a14="http://schemas.microsoft.com/office/drawing/2010/main" val="0"/>
              </a:ext>
            </a:extLst>
          </a:blip>
          <a:stretch>
            <a:fillRect/>
          </a:stretch>
        </p:blipFill>
        <p:spPr>
          <a:xfrm>
            <a:off x="8285708" y="335723"/>
            <a:ext cx="3404974" cy="3211509"/>
          </a:xfrm>
          <a:prstGeom prst="rect">
            <a:avLst/>
          </a:prstGeom>
        </p:spPr>
      </p:pic>
      <p:pic>
        <p:nvPicPr>
          <p:cNvPr id="10" name="Picture 9" descr="A close up of a device&#10;&#10;Description automatically generated">
            <a:extLst>
              <a:ext uri="{FF2B5EF4-FFF2-40B4-BE49-F238E27FC236}">
                <a16:creationId xmlns:a16="http://schemas.microsoft.com/office/drawing/2014/main" id="{70A18655-5F97-43B2-97EB-33A289F5E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2851" y="3429000"/>
            <a:ext cx="2915328" cy="2915328"/>
          </a:xfrm>
          <a:prstGeom prst="rect">
            <a:avLst/>
          </a:prstGeom>
        </p:spPr>
      </p:pic>
    </p:spTree>
    <p:extLst>
      <p:ext uri="{BB962C8B-B14F-4D97-AF65-F5344CB8AC3E}">
        <p14:creationId xmlns:p14="http://schemas.microsoft.com/office/powerpoint/2010/main" val="325889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5B61-EE97-4363-8AC4-C9979D0DF109}"/>
              </a:ext>
            </a:extLst>
          </p:cNvPr>
          <p:cNvSpPr>
            <a:spLocks noGrp="1"/>
          </p:cNvSpPr>
          <p:nvPr>
            <p:ph type="title"/>
          </p:nvPr>
        </p:nvSpPr>
        <p:spPr/>
        <p:txBody>
          <a:bodyPr/>
          <a:lstStyle/>
          <a:p>
            <a:r>
              <a:rPr lang="en-US"/>
              <a:t>Levels of Success</a:t>
            </a:r>
          </a:p>
        </p:txBody>
      </p:sp>
      <p:graphicFrame>
        <p:nvGraphicFramePr>
          <p:cNvPr id="6" name="Table 6">
            <a:extLst>
              <a:ext uri="{FF2B5EF4-FFF2-40B4-BE49-F238E27FC236}">
                <a16:creationId xmlns:a16="http://schemas.microsoft.com/office/drawing/2014/main" id="{78992CFF-A151-4536-B2F2-5A4936EC649D}"/>
              </a:ext>
            </a:extLst>
          </p:cNvPr>
          <p:cNvGraphicFramePr>
            <a:graphicFrameLocks noGrp="1"/>
          </p:cNvGraphicFramePr>
          <p:nvPr>
            <p:ph idx="1"/>
            <p:extLst>
              <p:ext uri="{D42A27DB-BD31-4B8C-83A1-F6EECF244321}">
                <p14:modId xmlns:p14="http://schemas.microsoft.com/office/powerpoint/2010/main" val="3908831292"/>
              </p:ext>
            </p:extLst>
          </p:nvPr>
        </p:nvGraphicFramePr>
        <p:xfrm>
          <a:off x="495299" y="1066799"/>
          <a:ext cx="11439526" cy="4998519"/>
        </p:xfrm>
        <a:graphic>
          <a:graphicData uri="http://schemas.openxmlformats.org/drawingml/2006/table">
            <a:tbl>
              <a:tblPr firstRow="1" bandRow="1">
                <a:tableStyleId>{5C22544A-7EE6-4342-B048-85BDC9FD1C3A}</a:tableStyleId>
              </a:tblPr>
              <a:tblGrid>
                <a:gridCol w="752476">
                  <a:extLst>
                    <a:ext uri="{9D8B030D-6E8A-4147-A177-3AD203B41FA5}">
                      <a16:colId xmlns:a16="http://schemas.microsoft.com/office/drawing/2014/main" val="849006091"/>
                    </a:ext>
                  </a:extLst>
                </a:gridCol>
                <a:gridCol w="2066925">
                  <a:extLst>
                    <a:ext uri="{9D8B030D-6E8A-4147-A177-3AD203B41FA5}">
                      <a16:colId xmlns:a16="http://schemas.microsoft.com/office/drawing/2014/main" val="127557914"/>
                    </a:ext>
                  </a:extLst>
                </a:gridCol>
                <a:gridCol w="1790700">
                  <a:extLst>
                    <a:ext uri="{9D8B030D-6E8A-4147-A177-3AD203B41FA5}">
                      <a16:colId xmlns:a16="http://schemas.microsoft.com/office/drawing/2014/main" val="1731216944"/>
                    </a:ext>
                  </a:extLst>
                </a:gridCol>
                <a:gridCol w="2400300">
                  <a:extLst>
                    <a:ext uri="{9D8B030D-6E8A-4147-A177-3AD203B41FA5}">
                      <a16:colId xmlns:a16="http://schemas.microsoft.com/office/drawing/2014/main" val="3986195449"/>
                    </a:ext>
                  </a:extLst>
                </a:gridCol>
                <a:gridCol w="2533650">
                  <a:extLst>
                    <a:ext uri="{9D8B030D-6E8A-4147-A177-3AD203B41FA5}">
                      <a16:colId xmlns:a16="http://schemas.microsoft.com/office/drawing/2014/main" val="512298881"/>
                    </a:ext>
                  </a:extLst>
                </a:gridCol>
                <a:gridCol w="1895475">
                  <a:extLst>
                    <a:ext uri="{9D8B030D-6E8A-4147-A177-3AD203B41FA5}">
                      <a16:colId xmlns:a16="http://schemas.microsoft.com/office/drawing/2014/main" val="573317126"/>
                    </a:ext>
                  </a:extLst>
                </a:gridCol>
              </a:tblGrid>
              <a:tr h="782154">
                <a:tc>
                  <a:txBody>
                    <a:bodyPr/>
                    <a:lstStyle/>
                    <a:p>
                      <a:pPr algn="ctr"/>
                      <a:r>
                        <a:rPr lang="en-US"/>
                        <a:t>Level</a:t>
                      </a:r>
                    </a:p>
                  </a:txBody>
                  <a:tcPr anchor="ctr"/>
                </a:tc>
                <a:tc>
                  <a:txBody>
                    <a:bodyPr/>
                    <a:lstStyle/>
                    <a:p>
                      <a:pPr algn="ctr"/>
                      <a:r>
                        <a:rPr lang="en-US"/>
                        <a:t>Signal Reception</a:t>
                      </a:r>
                    </a:p>
                  </a:txBody>
                  <a:tcPr anchor="ctr"/>
                </a:tc>
                <a:tc>
                  <a:txBody>
                    <a:bodyPr/>
                    <a:lstStyle/>
                    <a:p>
                      <a:pPr algn="ctr"/>
                      <a:r>
                        <a:rPr lang="en-US"/>
                        <a:t>Signal Processing</a:t>
                      </a:r>
                    </a:p>
                  </a:txBody>
                  <a:tcPr anchor="ctr"/>
                </a:tc>
                <a:tc>
                  <a:txBody>
                    <a:bodyPr/>
                    <a:lstStyle/>
                    <a:p>
                      <a:pPr algn="ctr"/>
                      <a:r>
                        <a:rPr lang="en-US"/>
                        <a:t>Scoring Software*</a:t>
                      </a:r>
                    </a:p>
                  </a:txBody>
                  <a:tcPr anchor="ctr"/>
                </a:tc>
                <a:tc>
                  <a:txBody>
                    <a:bodyPr/>
                    <a:lstStyle/>
                    <a:p>
                      <a:pPr algn="ctr"/>
                      <a:r>
                        <a:rPr lang="en-US"/>
                        <a:t>Scheduling Software*</a:t>
                      </a:r>
                    </a:p>
                  </a:txBody>
                  <a:tcPr anchor="ctr"/>
                </a:tc>
                <a:tc>
                  <a:txBody>
                    <a:bodyPr/>
                    <a:lstStyle/>
                    <a:p>
                      <a:pPr algn="ctr"/>
                      <a:r>
                        <a:rPr lang="en-US"/>
                        <a:t>Pointing Controls</a:t>
                      </a:r>
                    </a:p>
                  </a:txBody>
                  <a:tcPr anchor="ctr"/>
                </a:tc>
                <a:extLst>
                  <a:ext uri="{0D108BD9-81ED-4DB2-BD59-A6C34878D82A}">
                    <a16:rowId xmlns:a16="http://schemas.microsoft.com/office/drawing/2014/main" val="810215259"/>
                  </a:ext>
                </a:extLst>
              </a:tr>
              <a:tr h="1049855">
                <a:tc>
                  <a:txBody>
                    <a:bodyPr/>
                    <a:lstStyle/>
                    <a:p>
                      <a:pPr algn="ctr"/>
                      <a:r>
                        <a:rPr lang="en-US" sz="1600"/>
                        <a:t>1</a:t>
                      </a:r>
                    </a:p>
                  </a:txBody>
                  <a:tcPr anchor="ctr"/>
                </a:tc>
                <a:tc>
                  <a:txBody>
                    <a:bodyPr/>
                    <a:lstStyle/>
                    <a:p>
                      <a:pPr algn="ctr"/>
                      <a:r>
                        <a:rPr lang="en-US" sz="1600"/>
                        <a:t>Receive 6 RF signals from a satellite</a:t>
                      </a:r>
                    </a:p>
                  </a:txBody>
                  <a:tcPr anchor="ctr"/>
                </a:tc>
                <a:tc>
                  <a:txBody>
                    <a:bodyPr/>
                    <a:lstStyle/>
                    <a:p>
                      <a:pPr algn="ctr"/>
                      <a:r>
                        <a:rPr lang="en-US" sz="1600"/>
                        <a:t>Isolate signal of a desired frequency</a:t>
                      </a:r>
                    </a:p>
                  </a:txBody>
                  <a:tcPr anchor="ctr"/>
                </a:tc>
                <a:tc>
                  <a:txBody>
                    <a:bodyPr/>
                    <a:lstStyle/>
                    <a:p>
                      <a:pPr algn="ctr"/>
                      <a:r>
                        <a:rPr lang="en-US" sz="1600"/>
                        <a:t>Determine variables that influence ability to observe satellite RF signals</a:t>
                      </a:r>
                    </a:p>
                  </a:txBody>
                  <a:tcPr anchor="ctr"/>
                </a:tc>
                <a:tc>
                  <a:txBody>
                    <a:bodyPr/>
                    <a:lstStyle/>
                    <a:p>
                      <a:pPr algn="ctr"/>
                      <a:r>
                        <a:rPr lang="en-US" sz="1600"/>
                        <a:t>Schedule feasible observations within time frame for one satellite</a:t>
                      </a:r>
                    </a:p>
                  </a:txBody>
                  <a:tcPr anchor="ctr"/>
                </a:tc>
                <a:tc>
                  <a:txBody>
                    <a:bodyPr/>
                    <a:lstStyle/>
                    <a:p>
                      <a:pPr algn="ctr"/>
                      <a:r>
                        <a:rPr lang="en-US" sz="1600"/>
                        <a:t>Point Antenna center at fixed locations</a:t>
                      </a:r>
                    </a:p>
                  </a:txBody>
                  <a:tcPr anchor="ctr"/>
                </a:tc>
                <a:extLst>
                  <a:ext uri="{0D108BD9-81ED-4DB2-BD59-A6C34878D82A}">
                    <a16:rowId xmlns:a16="http://schemas.microsoft.com/office/drawing/2014/main" val="2993106018"/>
                  </a:ext>
                </a:extLst>
              </a:tr>
              <a:tr h="1049855">
                <a:tc>
                  <a:txBody>
                    <a:bodyPr/>
                    <a:lstStyle/>
                    <a:p>
                      <a:pPr algn="ctr"/>
                      <a:r>
                        <a:rPr lang="en-US" sz="1600"/>
                        <a:t>2</a:t>
                      </a:r>
                    </a:p>
                  </a:txBody>
                  <a:tcPr anchor="ctr"/>
                </a:tc>
                <a:tc>
                  <a:txBody>
                    <a:bodyPr/>
                    <a:lstStyle/>
                    <a:p>
                      <a:pPr algn="ctr"/>
                      <a:r>
                        <a:rPr lang="en-US" sz="1600"/>
                        <a:t>Receive RF signals from satellites in multiple orbit geometries</a:t>
                      </a:r>
                    </a:p>
                  </a:txBody>
                  <a:tcPr anchor="ctr"/>
                </a:tc>
                <a:tc>
                  <a:txBody>
                    <a:bodyPr/>
                    <a:lstStyle/>
                    <a:p>
                      <a:pPr algn="ctr"/>
                      <a:r>
                        <a:rPr lang="en-US" sz="1600"/>
                        <a:t>Calculate the doppler shift</a:t>
                      </a:r>
                    </a:p>
                  </a:txBody>
                  <a:tcPr anchor="ctr"/>
                </a:tc>
                <a:tc>
                  <a:txBody>
                    <a:bodyPr/>
                    <a:lstStyle/>
                    <a:p>
                      <a:pPr algn="ctr"/>
                      <a:r>
                        <a:rPr lang="en-US" sz="1600"/>
                        <a:t>Develop formula to score satellite observation opportunities</a:t>
                      </a:r>
                    </a:p>
                  </a:txBody>
                  <a:tcPr anchor="ctr"/>
                </a:tc>
                <a:tc>
                  <a:txBody>
                    <a:bodyPr/>
                    <a:lstStyle/>
                    <a:p>
                      <a:pPr algn="ctr"/>
                      <a:r>
                        <a:rPr lang="en-US" sz="1600"/>
                        <a:t>Schedule observations taking into account scores</a:t>
                      </a:r>
                    </a:p>
                  </a:txBody>
                  <a:tcPr anchor="ctr"/>
                </a:tc>
                <a:tc>
                  <a:txBody>
                    <a:bodyPr/>
                    <a:lstStyle/>
                    <a:p>
                      <a:pPr algn="ctr"/>
                      <a:r>
                        <a:rPr lang="en-US" sz="1600"/>
                        <a:t>Point system along given orbit path</a:t>
                      </a:r>
                    </a:p>
                  </a:txBody>
                  <a:tcPr anchor="ctr"/>
                </a:tc>
                <a:extLst>
                  <a:ext uri="{0D108BD9-81ED-4DB2-BD59-A6C34878D82A}">
                    <a16:rowId xmlns:a16="http://schemas.microsoft.com/office/drawing/2014/main" val="2572022319"/>
                  </a:ext>
                </a:extLst>
              </a:tr>
              <a:tr h="1049855">
                <a:tc>
                  <a:txBody>
                    <a:bodyPr/>
                    <a:lstStyle/>
                    <a:p>
                      <a:pPr algn="ctr"/>
                      <a:r>
                        <a:rPr lang="en-US" sz="1600"/>
                        <a:t>3</a:t>
                      </a:r>
                    </a:p>
                  </a:txBody>
                  <a:tcPr anchor="ctr"/>
                </a:tc>
                <a:tc>
                  <a:txBody>
                    <a:bodyPr/>
                    <a:lstStyle/>
                    <a:p>
                      <a:pPr algn="ctr"/>
                      <a:r>
                        <a:rPr lang="en-US" sz="1600"/>
                        <a:t>Receive RF signals from a satellite in various conditions</a:t>
                      </a:r>
                    </a:p>
                  </a:txBody>
                  <a:tcPr anchor="ctr"/>
                </a:tc>
                <a:tc>
                  <a:txBody>
                    <a:bodyPr/>
                    <a:lstStyle/>
                    <a:p>
                      <a:pPr algn="ctr"/>
                      <a:endParaRPr lang="en-US" sz="1600"/>
                    </a:p>
                  </a:txBody>
                  <a:tcPr anchor="ctr"/>
                </a:tc>
                <a:tc>
                  <a:txBody>
                    <a:bodyPr/>
                    <a:lstStyle/>
                    <a:p>
                      <a:pPr algn="ctr"/>
                      <a:r>
                        <a:rPr lang="en-US" sz="1600"/>
                        <a:t>Determine relative error between estimated orbit and TLE data</a:t>
                      </a:r>
                    </a:p>
                  </a:txBody>
                  <a:tcPr anchor="ctr"/>
                </a:tc>
                <a:tc>
                  <a:txBody>
                    <a:bodyPr/>
                    <a:lstStyle/>
                    <a:p>
                      <a:pPr algn="ctr"/>
                      <a:r>
                        <a:rPr lang="en-US" sz="1600"/>
                        <a:t>Schedule observations of multiple satellites by score</a:t>
                      </a:r>
                    </a:p>
                  </a:txBody>
                  <a:tcPr anchor="ctr"/>
                </a:tc>
                <a:tc>
                  <a:txBody>
                    <a:bodyPr/>
                    <a:lstStyle/>
                    <a:p>
                      <a:pPr algn="ctr"/>
                      <a:endParaRPr lang="en-US" sz="1600"/>
                    </a:p>
                  </a:txBody>
                  <a:tcPr anchor="ctr"/>
                </a:tc>
                <a:extLst>
                  <a:ext uri="{0D108BD9-81ED-4DB2-BD59-A6C34878D82A}">
                    <a16:rowId xmlns:a16="http://schemas.microsoft.com/office/drawing/2014/main" val="3381878525"/>
                  </a:ext>
                </a:extLst>
              </a:tr>
              <a:tr h="1049855">
                <a:tc>
                  <a:txBody>
                    <a:bodyPr/>
                    <a:lstStyle/>
                    <a:p>
                      <a:pPr algn="ctr"/>
                      <a:r>
                        <a:rPr lang="en-US" sz="1600"/>
                        <a:t>4</a:t>
                      </a:r>
                    </a:p>
                  </a:txBody>
                  <a:tcPr anchor="ctr"/>
                </a:tc>
                <a:tc>
                  <a:txBody>
                    <a:bodyPr/>
                    <a:lstStyle/>
                    <a:p>
                      <a:pPr algn="ctr"/>
                      <a:r>
                        <a:rPr lang="en-US" sz="1600"/>
                        <a:t>Receive RF signals from multiple satellite in various conditions</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4134526380"/>
                  </a:ext>
                </a:extLst>
              </a:tr>
            </a:tbl>
          </a:graphicData>
        </a:graphic>
      </p:graphicFrame>
      <p:sp>
        <p:nvSpPr>
          <p:cNvPr id="4" name="Footer Placeholder 3">
            <a:extLst>
              <a:ext uri="{FF2B5EF4-FFF2-40B4-BE49-F238E27FC236}">
                <a16:creationId xmlns:a16="http://schemas.microsoft.com/office/drawing/2014/main" id="{86845C4D-A3FB-438F-8D58-8B531F2C42FB}"/>
              </a:ext>
            </a:extLst>
          </p:cNvPr>
          <p:cNvSpPr>
            <a:spLocks noGrp="1"/>
          </p:cNvSpPr>
          <p:nvPr>
            <p:ph type="ftr" sz="quarter" idx="11"/>
          </p:nvPr>
        </p:nvSpPr>
        <p:spPr/>
        <p:txBody>
          <a:bodyPr/>
          <a:lstStyle/>
          <a:p>
            <a:r>
              <a:rPr lang="en-US" dirty="0"/>
              <a:t>Purpose &amp; Objective</a:t>
            </a:r>
          </a:p>
        </p:txBody>
      </p:sp>
      <p:sp>
        <p:nvSpPr>
          <p:cNvPr id="5" name="Slide Number Placeholder 4">
            <a:extLst>
              <a:ext uri="{FF2B5EF4-FFF2-40B4-BE49-F238E27FC236}">
                <a16:creationId xmlns:a16="http://schemas.microsoft.com/office/drawing/2014/main" id="{A2F27244-DCC9-49B5-860E-8353F4300C3F}"/>
              </a:ext>
            </a:extLst>
          </p:cNvPr>
          <p:cNvSpPr>
            <a:spLocks noGrp="1"/>
          </p:cNvSpPr>
          <p:nvPr>
            <p:ph type="sldNum" sz="quarter" idx="12"/>
          </p:nvPr>
        </p:nvSpPr>
        <p:spPr/>
        <p:txBody>
          <a:bodyPr/>
          <a:lstStyle/>
          <a:p>
            <a:fld id="{330EA680-D336-4FF7-8B7A-9848BB0A1C32}" type="slidenum">
              <a:rPr lang="en-US" smtClean="0"/>
              <a:t>7</a:t>
            </a:fld>
            <a:endParaRPr lang="en-US"/>
          </a:p>
        </p:txBody>
      </p:sp>
      <p:sp>
        <p:nvSpPr>
          <p:cNvPr id="8" name="TextBox 7">
            <a:extLst>
              <a:ext uri="{FF2B5EF4-FFF2-40B4-BE49-F238E27FC236}">
                <a16:creationId xmlns:a16="http://schemas.microsoft.com/office/drawing/2014/main" id="{388079C7-3FCC-447B-8BFF-F0167243CC24}"/>
              </a:ext>
            </a:extLst>
          </p:cNvPr>
          <p:cNvSpPr txBox="1"/>
          <p:nvPr/>
        </p:nvSpPr>
        <p:spPr>
          <a:xfrm>
            <a:off x="7200900" y="6115050"/>
            <a:ext cx="4733925" cy="369332"/>
          </a:xfrm>
          <a:prstGeom prst="rect">
            <a:avLst/>
          </a:prstGeom>
          <a:noFill/>
        </p:spPr>
        <p:txBody>
          <a:bodyPr wrap="square" rtlCol="0">
            <a:spAutoFit/>
          </a:bodyPr>
          <a:lstStyle/>
          <a:p>
            <a:r>
              <a:rPr lang="en-US"/>
              <a:t>* </a:t>
            </a:r>
            <a:r>
              <a:rPr lang="en-US" sz="1100"/>
              <a:t>Satellite observation scoring &amp; scheduling software</a:t>
            </a:r>
          </a:p>
        </p:txBody>
      </p:sp>
    </p:spTree>
    <p:extLst>
      <p:ext uri="{BB962C8B-B14F-4D97-AF65-F5344CB8AC3E}">
        <p14:creationId xmlns:p14="http://schemas.microsoft.com/office/powerpoint/2010/main" val="1598778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51AE-71CE-44D6-9149-A3A444D545A4}"/>
              </a:ext>
            </a:extLst>
          </p:cNvPr>
          <p:cNvSpPr>
            <a:spLocks noGrp="1"/>
          </p:cNvSpPr>
          <p:nvPr>
            <p:ph type="title"/>
          </p:nvPr>
        </p:nvSpPr>
        <p:spPr/>
        <p:txBody>
          <a:bodyPr/>
          <a:lstStyle/>
          <a:p>
            <a:r>
              <a:rPr lang="en-US"/>
              <a:t>Management Lessons Learned</a:t>
            </a:r>
          </a:p>
        </p:txBody>
      </p:sp>
      <p:sp>
        <p:nvSpPr>
          <p:cNvPr id="4" name="Footer Placeholder 3">
            <a:extLst>
              <a:ext uri="{FF2B5EF4-FFF2-40B4-BE49-F238E27FC236}">
                <a16:creationId xmlns:a16="http://schemas.microsoft.com/office/drawing/2014/main" id="{1FC84110-57A3-4A97-BCF8-AA6D45EDEE93}"/>
              </a:ext>
            </a:extLst>
          </p:cNvPr>
          <p:cNvSpPr>
            <a:spLocks noGrp="1"/>
          </p:cNvSpPr>
          <p:nvPr>
            <p:ph type="ftr" sz="quarter" idx="11"/>
          </p:nvPr>
        </p:nvSpPr>
        <p:spPr/>
        <p:txBody>
          <a:bodyPr/>
          <a:lstStyle/>
          <a:p>
            <a:r>
              <a:rPr lang="en-US" dirty="0"/>
              <a:t>Project Management</a:t>
            </a:r>
          </a:p>
        </p:txBody>
      </p:sp>
      <p:sp>
        <p:nvSpPr>
          <p:cNvPr id="5" name="Slide Number Placeholder 4">
            <a:extLst>
              <a:ext uri="{FF2B5EF4-FFF2-40B4-BE49-F238E27FC236}">
                <a16:creationId xmlns:a16="http://schemas.microsoft.com/office/drawing/2014/main" id="{4099E642-E098-4658-8254-44989DEE9E2B}"/>
              </a:ext>
            </a:extLst>
          </p:cNvPr>
          <p:cNvSpPr>
            <a:spLocks noGrp="1"/>
          </p:cNvSpPr>
          <p:nvPr>
            <p:ph type="sldNum" sz="quarter" idx="12"/>
          </p:nvPr>
        </p:nvSpPr>
        <p:spPr/>
        <p:txBody>
          <a:bodyPr/>
          <a:lstStyle/>
          <a:p>
            <a:fld id="{330EA680-D336-4FF7-8B7A-9848BB0A1C32}" type="slidenum">
              <a:rPr lang="en-US" smtClean="0"/>
              <a:t>70</a:t>
            </a:fld>
            <a:endParaRPr lang="en-US"/>
          </a:p>
        </p:txBody>
      </p:sp>
      <p:graphicFrame>
        <p:nvGraphicFramePr>
          <p:cNvPr id="9" name="Table 9">
            <a:extLst>
              <a:ext uri="{FF2B5EF4-FFF2-40B4-BE49-F238E27FC236}">
                <a16:creationId xmlns:a16="http://schemas.microsoft.com/office/drawing/2014/main" id="{DA736E65-618A-42C1-9A63-4E529105B55D}"/>
              </a:ext>
            </a:extLst>
          </p:cNvPr>
          <p:cNvGraphicFramePr>
            <a:graphicFrameLocks noGrp="1"/>
          </p:cNvGraphicFramePr>
          <p:nvPr>
            <p:ph idx="1"/>
            <p:extLst>
              <p:ext uri="{D42A27DB-BD31-4B8C-83A1-F6EECF244321}">
                <p14:modId xmlns:p14="http://schemas.microsoft.com/office/powerpoint/2010/main" val="3118236696"/>
              </p:ext>
            </p:extLst>
          </p:nvPr>
        </p:nvGraphicFramePr>
        <p:xfrm>
          <a:off x="466531" y="1112641"/>
          <a:ext cx="5207998" cy="2325105"/>
        </p:xfrm>
        <a:graphic>
          <a:graphicData uri="http://schemas.openxmlformats.org/drawingml/2006/table">
            <a:tbl>
              <a:tblPr firstRow="1" bandRow="1">
                <a:tableStyleId>{5C22544A-7EE6-4342-B048-85BDC9FD1C3A}</a:tableStyleId>
              </a:tblPr>
              <a:tblGrid>
                <a:gridCol w="5207998">
                  <a:extLst>
                    <a:ext uri="{9D8B030D-6E8A-4147-A177-3AD203B41FA5}">
                      <a16:colId xmlns:a16="http://schemas.microsoft.com/office/drawing/2014/main" val="1772714972"/>
                    </a:ext>
                  </a:extLst>
                </a:gridCol>
              </a:tblGrid>
              <a:tr h="523838">
                <a:tc>
                  <a:txBody>
                    <a:bodyPr/>
                    <a:lstStyle/>
                    <a:p>
                      <a:pPr algn="ctr"/>
                      <a:r>
                        <a:rPr lang="en-US"/>
                        <a:t>Successes</a:t>
                      </a:r>
                    </a:p>
                  </a:txBody>
                  <a:tcPr anchor="ctr"/>
                </a:tc>
                <a:extLst>
                  <a:ext uri="{0D108BD9-81ED-4DB2-BD59-A6C34878D82A}">
                    <a16:rowId xmlns:a16="http://schemas.microsoft.com/office/drawing/2014/main" val="1288550079"/>
                  </a:ext>
                </a:extLst>
              </a:tr>
              <a:tr h="523838">
                <a:tc>
                  <a:txBody>
                    <a:bodyPr/>
                    <a:lstStyle/>
                    <a:p>
                      <a:pPr algn="ctr"/>
                      <a:r>
                        <a:rPr lang="en-US"/>
                        <a:t>Team communication remained strong throughout project</a:t>
                      </a:r>
                    </a:p>
                  </a:txBody>
                  <a:tcPr anchor="ctr"/>
                </a:tc>
                <a:extLst>
                  <a:ext uri="{0D108BD9-81ED-4DB2-BD59-A6C34878D82A}">
                    <a16:rowId xmlns:a16="http://schemas.microsoft.com/office/drawing/2014/main" val="3462079018"/>
                  </a:ext>
                </a:extLst>
              </a:tr>
              <a:tr h="575630">
                <a:tc>
                  <a:txBody>
                    <a:bodyPr/>
                    <a:lstStyle/>
                    <a:p>
                      <a:pPr algn="ctr"/>
                      <a:r>
                        <a:rPr lang="en-US"/>
                        <a:t>Defining requirements of sub-systems</a:t>
                      </a:r>
                    </a:p>
                  </a:txBody>
                  <a:tcPr anchor="ctr"/>
                </a:tc>
                <a:extLst>
                  <a:ext uri="{0D108BD9-81ED-4DB2-BD59-A6C34878D82A}">
                    <a16:rowId xmlns:a16="http://schemas.microsoft.com/office/drawing/2014/main" val="2696535164"/>
                  </a:ext>
                </a:extLst>
              </a:tr>
              <a:tr h="585557">
                <a:tc>
                  <a:txBody>
                    <a:bodyPr/>
                    <a:lstStyle/>
                    <a:p>
                      <a:pPr algn="ctr"/>
                      <a:r>
                        <a:rPr lang="en-US"/>
                        <a:t>Changes facilitated effectively and efficiently</a:t>
                      </a:r>
                    </a:p>
                  </a:txBody>
                  <a:tcPr anchor="ctr"/>
                </a:tc>
                <a:extLst>
                  <a:ext uri="{0D108BD9-81ED-4DB2-BD59-A6C34878D82A}">
                    <a16:rowId xmlns:a16="http://schemas.microsoft.com/office/drawing/2014/main" val="883802756"/>
                  </a:ext>
                </a:extLst>
              </a:tr>
            </a:tbl>
          </a:graphicData>
        </a:graphic>
      </p:graphicFrame>
      <p:graphicFrame>
        <p:nvGraphicFramePr>
          <p:cNvPr id="12" name="Table 9">
            <a:extLst>
              <a:ext uri="{FF2B5EF4-FFF2-40B4-BE49-F238E27FC236}">
                <a16:creationId xmlns:a16="http://schemas.microsoft.com/office/drawing/2014/main" id="{73DC1870-422D-43A6-A8EA-CA9778816F9F}"/>
              </a:ext>
            </a:extLst>
          </p:cNvPr>
          <p:cNvGraphicFramePr>
            <a:graphicFrameLocks/>
          </p:cNvGraphicFramePr>
          <p:nvPr>
            <p:extLst>
              <p:ext uri="{D42A27DB-BD31-4B8C-83A1-F6EECF244321}">
                <p14:modId xmlns:p14="http://schemas.microsoft.com/office/powerpoint/2010/main" val="3885155344"/>
              </p:ext>
            </p:extLst>
          </p:nvPr>
        </p:nvGraphicFramePr>
        <p:xfrm>
          <a:off x="1815675" y="3823854"/>
          <a:ext cx="8597110" cy="2358188"/>
        </p:xfrm>
        <a:graphic>
          <a:graphicData uri="http://schemas.openxmlformats.org/drawingml/2006/table">
            <a:tbl>
              <a:tblPr firstRow="1" bandRow="1">
                <a:tableStyleId>{5C22544A-7EE6-4342-B048-85BDC9FD1C3A}</a:tableStyleId>
              </a:tblPr>
              <a:tblGrid>
                <a:gridCol w="8597110">
                  <a:extLst>
                    <a:ext uri="{9D8B030D-6E8A-4147-A177-3AD203B41FA5}">
                      <a16:colId xmlns:a16="http://schemas.microsoft.com/office/drawing/2014/main" val="1772714972"/>
                    </a:ext>
                  </a:extLst>
                </a:gridCol>
              </a:tblGrid>
              <a:tr h="589547">
                <a:tc>
                  <a:txBody>
                    <a:bodyPr/>
                    <a:lstStyle/>
                    <a:p>
                      <a:pPr algn="ctr"/>
                      <a:r>
                        <a:rPr lang="en-US"/>
                        <a:t>Lessons Learned</a:t>
                      </a:r>
                    </a:p>
                  </a:txBody>
                  <a:tcPr anchor="ctr"/>
                </a:tc>
                <a:extLst>
                  <a:ext uri="{0D108BD9-81ED-4DB2-BD59-A6C34878D82A}">
                    <a16:rowId xmlns:a16="http://schemas.microsoft.com/office/drawing/2014/main" val="1288550079"/>
                  </a:ext>
                </a:extLst>
              </a:tr>
              <a:tr h="589547">
                <a:tc>
                  <a:txBody>
                    <a:bodyPr/>
                    <a:lstStyle/>
                    <a:p>
                      <a:pPr algn="ctr"/>
                      <a:r>
                        <a:rPr lang="en-US"/>
                        <a:t>Ensure margins are large enough to accommodate delays</a:t>
                      </a:r>
                    </a:p>
                  </a:txBody>
                  <a:tcPr anchor="ctr"/>
                </a:tc>
                <a:extLst>
                  <a:ext uri="{0D108BD9-81ED-4DB2-BD59-A6C34878D82A}">
                    <a16:rowId xmlns:a16="http://schemas.microsoft.com/office/drawing/2014/main" val="3462079018"/>
                  </a:ext>
                </a:extLst>
              </a:tr>
              <a:tr h="589547">
                <a:tc>
                  <a:txBody>
                    <a:bodyPr/>
                    <a:lstStyle/>
                    <a:p>
                      <a:pPr algn="ctr"/>
                      <a:r>
                        <a:rPr lang="en-US"/>
                        <a:t>Team conflicts need to be addressed immediately and resolved ASAP</a:t>
                      </a:r>
                    </a:p>
                  </a:txBody>
                  <a:tcPr anchor="ctr"/>
                </a:tc>
                <a:extLst>
                  <a:ext uri="{0D108BD9-81ED-4DB2-BD59-A6C34878D82A}">
                    <a16:rowId xmlns:a16="http://schemas.microsoft.com/office/drawing/2014/main" val="2696535164"/>
                  </a:ext>
                </a:extLst>
              </a:tr>
              <a:tr h="589547">
                <a:tc>
                  <a:txBody>
                    <a:bodyPr/>
                    <a:lstStyle/>
                    <a:p>
                      <a:pPr algn="ctr"/>
                      <a:r>
                        <a:rPr lang="en-US"/>
                        <a:t>All work must be backed by multiple team members to eliminate single points of failure</a:t>
                      </a:r>
                    </a:p>
                  </a:txBody>
                  <a:tcPr anchor="ctr"/>
                </a:tc>
                <a:extLst>
                  <a:ext uri="{0D108BD9-81ED-4DB2-BD59-A6C34878D82A}">
                    <a16:rowId xmlns:a16="http://schemas.microsoft.com/office/drawing/2014/main" val="883802756"/>
                  </a:ext>
                </a:extLst>
              </a:tr>
            </a:tbl>
          </a:graphicData>
        </a:graphic>
      </p:graphicFrame>
      <p:graphicFrame>
        <p:nvGraphicFramePr>
          <p:cNvPr id="13" name="Table 9">
            <a:extLst>
              <a:ext uri="{FF2B5EF4-FFF2-40B4-BE49-F238E27FC236}">
                <a16:creationId xmlns:a16="http://schemas.microsoft.com/office/drawing/2014/main" id="{D18CAE6F-736B-4C5C-B541-7C66E67DA54E}"/>
              </a:ext>
            </a:extLst>
          </p:cNvPr>
          <p:cNvGraphicFramePr>
            <a:graphicFrameLocks/>
          </p:cNvGraphicFramePr>
          <p:nvPr>
            <p:extLst>
              <p:ext uri="{D42A27DB-BD31-4B8C-83A1-F6EECF244321}">
                <p14:modId xmlns:p14="http://schemas.microsoft.com/office/powerpoint/2010/main" val="3567643984"/>
              </p:ext>
            </p:extLst>
          </p:nvPr>
        </p:nvGraphicFramePr>
        <p:xfrm>
          <a:off x="6517469" y="1106342"/>
          <a:ext cx="5207997" cy="2322658"/>
        </p:xfrm>
        <a:graphic>
          <a:graphicData uri="http://schemas.openxmlformats.org/drawingml/2006/table">
            <a:tbl>
              <a:tblPr firstRow="1" bandRow="1">
                <a:tableStyleId>{5C22544A-7EE6-4342-B048-85BDC9FD1C3A}</a:tableStyleId>
              </a:tblPr>
              <a:tblGrid>
                <a:gridCol w="5207997">
                  <a:extLst>
                    <a:ext uri="{9D8B030D-6E8A-4147-A177-3AD203B41FA5}">
                      <a16:colId xmlns:a16="http://schemas.microsoft.com/office/drawing/2014/main" val="1772714972"/>
                    </a:ext>
                  </a:extLst>
                </a:gridCol>
              </a:tblGrid>
              <a:tr h="535209">
                <a:tc>
                  <a:txBody>
                    <a:bodyPr/>
                    <a:lstStyle/>
                    <a:p>
                      <a:pPr algn="ctr"/>
                      <a:r>
                        <a:rPr lang="en-US"/>
                        <a:t>Challenges</a:t>
                      </a:r>
                    </a:p>
                  </a:txBody>
                  <a:tcPr anchor="ctr"/>
                </a:tc>
                <a:extLst>
                  <a:ext uri="{0D108BD9-81ED-4DB2-BD59-A6C34878D82A}">
                    <a16:rowId xmlns:a16="http://schemas.microsoft.com/office/drawing/2014/main" val="1288550079"/>
                  </a:ext>
                </a:extLst>
              </a:tr>
              <a:tr h="535209">
                <a:tc>
                  <a:txBody>
                    <a:bodyPr/>
                    <a:lstStyle/>
                    <a:p>
                      <a:pPr algn="ctr"/>
                      <a:r>
                        <a:rPr lang="en-US"/>
                        <a:t>Team conflicts</a:t>
                      </a:r>
                    </a:p>
                  </a:txBody>
                  <a:tcPr anchor="ctr"/>
                </a:tc>
                <a:extLst>
                  <a:ext uri="{0D108BD9-81ED-4DB2-BD59-A6C34878D82A}">
                    <a16:rowId xmlns:a16="http://schemas.microsoft.com/office/drawing/2014/main" val="3462079018"/>
                  </a:ext>
                </a:extLst>
              </a:tr>
              <a:tr h="653973">
                <a:tc>
                  <a:txBody>
                    <a:bodyPr/>
                    <a:lstStyle/>
                    <a:p>
                      <a:pPr algn="ctr"/>
                      <a:r>
                        <a:rPr lang="en-US"/>
                        <a:t>Focusing in on a defined scope at the beginning of the design phase</a:t>
                      </a:r>
                    </a:p>
                  </a:txBody>
                  <a:tcPr anchor="ctr"/>
                </a:tc>
                <a:extLst>
                  <a:ext uri="{0D108BD9-81ED-4DB2-BD59-A6C34878D82A}">
                    <a16:rowId xmlns:a16="http://schemas.microsoft.com/office/drawing/2014/main" val="2696535164"/>
                  </a:ext>
                </a:extLst>
              </a:tr>
              <a:tr h="598267">
                <a:tc>
                  <a:txBody>
                    <a:bodyPr/>
                    <a:lstStyle/>
                    <a:p>
                      <a:pPr algn="ctr"/>
                      <a:r>
                        <a:rPr lang="en-US"/>
                        <a:t>Ensuring procurement and work arrive on schedule</a:t>
                      </a:r>
                    </a:p>
                  </a:txBody>
                  <a:tcPr anchor="ctr"/>
                </a:tc>
                <a:extLst>
                  <a:ext uri="{0D108BD9-81ED-4DB2-BD59-A6C34878D82A}">
                    <a16:rowId xmlns:a16="http://schemas.microsoft.com/office/drawing/2014/main" val="883802756"/>
                  </a:ext>
                </a:extLst>
              </a:tr>
            </a:tbl>
          </a:graphicData>
        </a:graphic>
      </p:graphicFrame>
      <p:sp>
        <p:nvSpPr>
          <p:cNvPr id="14" name="Arrow: Bent 13">
            <a:extLst>
              <a:ext uri="{FF2B5EF4-FFF2-40B4-BE49-F238E27FC236}">
                <a16:creationId xmlns:a16="http://schemas.microsoft.com/office/drawing/2014/main" id="{4C44DEB6-7440-4FA4-8E96-3C48591CF61F}"/>
              </a:ext>
            </a:extLst>
          </p:cNvPr>
          <p:cNvSpPr/>
          <p:nvPr/>
        </p:nvSpPr>
        <p:spPr>
          <a:xfrm rot="10800000" flipH="1">
            <a:off x="838200" y="3470988"/>
            <a:ext cx="941015" cy="14609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F1AF2C4F-7854-4DB0-8E02-3332B78AB9A3}"/>
              </a:ext>
            </a:extLst>
          </p:cNvPr>
          <p:cNvSpPr/>
          <p:nvPr/>
        </p:nvSpPr>
        <p:spPr>
          <a:xfrm rot="10800000">
            <a:off x="10449243" y="3466543"/>
            <a:ext cx="904555" cy="14609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523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849D-C08E-4181-9E98-501C82B9C21C}"/>
              </a:ext>
            </a:extLst>
          </p:cNvPr>
          <p:cNvSpPr>
            <a:spLocks noGrp="1"/>
          </p:cNvSpPr>
          <p:nvPr>
            <p:ph type="title"/>
          </p:nvPr>
        </p:nvSpPr>
        <p:spPr/>
        <p:txBody>
          <a:bodyPr/>
          <a:lstStyle/>
          <a:p>
            <a:r>
              <a:rPr lang="en-US">
                <a:cs typeface="Calibri Light"/>
              </a:rPr>
              <a:t>Budget Planned</a:t>
            </a:r>
            <a:endParaRPr lang="en-US"/>
          </a:p>
        </p:txBody>
      </p:sp>
      <p:sp>
        <p:nvSpPr>
          <p:cNvPr id="4" name="Footer Placeholder 3">
            <a:extLst>
              <a:ext uri="{FF2B5EF4-FFF2-40B4-BE49-F238E27FC236}">
                <a16:creationId xmlns:a16="http://schemas.microsoft.com/office/drawing/2014/main" id="{8C38BA09-4C2E-40A5-959A-C809F6F8C8C8}"/>
              </a:ext>
            </a:extLst>
          </p:cNvPr>
          <p:cNvSpPr>
            <a:spLocks noGrp="1"/>
          </p:cNvSpPr>
          <p:nvPr>
            <p:ph type="ftr" sz="quarter" idx="11"/>
          </p:nvPr>
        </p:nvSpPr>
        <p:spPr/>
        <p:txBody>
          <a:bodyPr/>
          <a:lstStyle/>
          <a:p>
            <a:r>
              <a:rPr lang="en-US" dirty="0"/>
              <a:t>Project Management</a:t>
            </a:r>
          </a:p>
        </p:txBody>
      </p:sp>
      <p:sp>
        <p:nvSpPr>
          <p:cNvPr id="5" name="Slide Number Placeholder 4">
            <a:extLst>
              <a:ext uri="{FF2B5EF4-FFF2-40B4-BE49-F238E27FC236}">
                <a16:creationId xmlns:a16="http://schemas.microsoft.com/office/drawing/2014/main" id="{861F3AC4-F87E-4C20-9599-42B304B42AD2}"/>
              </a:ext>
            </a:extLst>
          </p:cNvPr>
          <p:cNvSpPr>
            <a:spLocks noGrp="1"/>
          </p:cNvSpPr>
          <p:nvPr>
            <p:ph type="sldNum" sz="quarter" idx="12"/>
          </p:nvPr>
        </p:nvSpPr>
        <p:spPr/>
        <p:txBody>
          <a:bodyPr/>
          <a:lstStyle/>
          <a:p>
            <a:fld id="{330EA680-D336-4FF7-8B7A-9848BB0A1C32}" type="slidenum">
              <a:rPr lang="en-US" smtClean="0"/>
              <a:t>71</a:t>
            </a:fld>
            <a:endParaRPr lang="en-US"/>
          </a:p>
        </p:txBody>
      </p:sp>
      <p:graphicFrame>
        <p:nvGraphicFramePr>
          <p:cNvPr id="15" name="Content Placeholder 14">
            <a:extLst>
              <a:ext uri="{FF2B5EF4-FFF2-40B4-BE49-F238E27FC236}">
                <a16:creationId xmlns:a16="http://schemas.microsoft.com/office/drawing/2014/main" id="{724121AA-CDC9-4A2C-A0AC-12C1923CA278}"/>
              </a:ext>
            </a:extLst>
          </p:cNvPr>
          <p:cNvGraphicFramePr>
            <a:graphicFrameLocks noGrp="1"/>
          </p:cNvGraphicFramePr>
          <p:nvPr>
            <p:ph idx="1"/>
            <p:extLst>
              <p:ext uri="{D42A27DB-BD31-4B8C-83A1-F6EECF244321}">
                <p14:modId xmlns:p14="http://schemas.microsoft.com/office/powerpoint/2010/main" val="4075314778"/>
              </p:ext>
            </p:extLst>
          </p:nvPr>
        </p:nvGraphicFramePr>
        <p:xfrm>
          <a:off x="542516" y="1343025"/>
          <a:ext cx="4073235" cy="3749040"/>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63363810"/>
                    </a:ext>
                  </a:extLst>
                </a:gridCol>
                <a:gridCol w="1357745">
                  <a:extLst>
                    <a:ext uri="{9D8B030D-6E8A-4147-A177-3AD203B41FA5}">
                      <a16:colId xmlns:a16="http://schemas.microsoft.com/office/drawing/2014/main" val="2239929021"/>
                    </a:ext>
                  </a:extLst>
                </a:gridCol>
                <a:gridCol w="1357745">
                  <a:extLst>
                    <a:ext uri="{9D8B030D-6E8A-4147-A177-3AD203B41FA5}">
                      <a16:colId xmlns:a16="http://schemas.microsoft.com/office/drawing/2014/main" val="3890028960"/>
                    </a:ext>
                  </a:extLst>
                </a:gridCol>
              </a:tblGrid>
              <a:tr h="361950">
                <a:tc>
                  <a:txBody>
                    <a:bodyPr/>
                    <a:lstStyle/>
                    <a:p>
                      <a:pPr algn="l" fontAlgn="base"/>
                      <a:r>
                        <a:rPr lang="en-US" sz="1800">
                          <a:effectLst/>
                        </a:rPr>
                        <a:t>Group​</a:t>
                      </a:r>
                      <a:endParaRPr lang="en-US" b="1" i="0">
                        <a:solidFill>
                          <a:srgbClr val="FFFFFF"/>
                        </a:solidFill>
                        <a:effectLst/>
                      </a:endParaRPr>
                    </a:p>
                  </a:txBody>
                  <a:tcPr/>
                </a:tc>
                <a:tc>
                  <a:txBody>
                    <a:bodyPr/>
                    <a:lstStyle/>
                    <a:p>
                      <a:pPr algn="l" fontAlgn="base"/>
                      <a:r>
                        <a:rPr lang="en-US" sz="1800">
                          <a:effectLst/>
                        </a:rPr>
                        <a:t>CDR</a:t>
                      </a:r>
                      <a:endParaRPr lang="en-US" b="1" i="0">
                        <a:solidFill>
                          <a:srgbClr val="FFFFFF"/>
                        </a:solidFill>
                        <a:effectLst/>
                      </a:endParaRPr>
                    </a:p>
                    <a:p>
                      <a:pPr lvl="0" algn="l">
                        <a:buNone/>
                      </a:pPr>
                      <a:r>
                        <a:rPr lang="en-US" sz="1800">
                          <a:effectLst/>
                        </a:rPr>
                        <a:t>Cost</a:t>
                      </a:r>
                      <a:endParaRPr lang="en-US" b="1" i="0">
                        <a:solidFill>
                          <a:srgbClr val="FFFFFF"/>
                        </a:solidFill>
                        <a:effectLst/>
                      </a:endParaRPr>
                    </a:p>
                  </a:txBody>
                  <a:tcPr/>
                </a:tc>
                <a:tc>
                  <a:txBody>
                    <a:bodyPr/>
                    <a:lstStyle/>
                    <a:p>
                      <a:pPr lvl="0" algn="l">
                        <a:buNone/>
                      </a:pPr>
                      <a:r>
                        <a:rPr lang="en-US" sz="1800">
                          <a:effectLst/>
                        </a:rPr>
                        <a:t>FOR </a:t>
                      </a:r>
                      <a:endParaRPr lang="en-US"/>
                    </a:p>
                    <a:p>
                      <a:pPr lvl="0" algn="l">
                        <a:buNone/>
                      </a:pPr>
                      <a:r>
                        <a:rPr lang="en-US" sz="1800" b="1" i="0" u="none" strike="noStrike" noProof="0">
                          <a:effectLst/>
                          <a:latin typeface="Calibri"/>
                        </a:rPr>
                        <a:t>Theoretical </a:t>
                      </a:r>
                      <a:r>
                        <a:rPr lang="en-US" sz="1800">
                          <a:effectLst/>
                        </a:rPr>
                        <a:t>Cost</a:t>
                      </a:r>
                      <a:endParaRPr lang="en-US"/>
                    </a:p>
                  </a:txBody>
                  <a:tcPr/>
                </a:tc>
                <a:extLst>
                  <a:ext uri="{0D108BD9-81ED-4DB2-BD59-A6C34878D82A}">
                    <a16:rowId xmlns:a16="http://schemas.microsoft.com/office/drawing/2014/main" val="2226068199"/>
                  </a:ext>
                </a:extLst>
              </a:tr>
              <a:tr h="361950">
                <a:tc>
                  <a:txBody>
                    <a:bodyPr/>
                    <a:lstStyle/>
                    <a:p>
                      <a:pPr algn="l" fontAlgn="base"/>
                      <a:r>
                        <a:rPr lang="en-US" sz="1800">
                          <a:effectLst/>
                        </a:rPr>
                        <a:t>Antenna​</a:t>
                      </a:r>
                      <a:endParaRPr lang="en-US" b="0" i="0">
                        <a:solidFill>
                          <a:srgbClr val="000000"/>
                        </a:solidFill>
                        <a:effectLst/>
                      </a:endParaRPr>
                    </a:p>
                  </a:txBody>
                  <a:tcPr/>
                </a:tc>
                <a:tc>
                  <a:txBody>
                    <a:bodyPr/>
                    <a:lstStyle/>
                    <a:p>
                      <a:pPr algn="l" fontAlgn="base"/>
                      <a:r>
                        <a:rPr lang="en-US" sz="1800">
                          <a:effectLst/>
                        </a:rPr>
                        <a:t>$917.55</a:t>
                      </a:r>
                      <a:endParaRPr lang="en-US" b="0" i="0">
                        <a:solidFill>
                          <a:srgbClr val="000000"/>
                        </a:solidFill>
                        <a:effectLst/>
                      </a:endParaRPr>
                    </a:p>
                  </a:txBody>
                  <a:tcPr/>
                </a:tc>
                <a:tc>
                  <a:txBody>
                    <a:bodyPr/>
                    <a:lstStyle/>
                    <a:p>
                      <a:pPr lvl="0" algn="l">
                        <a:buNone/>
                      </a:pPr>
                      <a:r>
                        <a:rPr lang="en-US" sz="1800">
                          <a:effectLst/>
                        </a:rPr>
                        <a:t>$625.01</a:t>
                      </a:r>
                    </a:p>
                  </a:txBody>
                  <a:tcPr/>
                </a:tc>
                <a:extLst>
                  <a:ext uri="{0D108BD9-81ED-4DB2-BD59-A6C34878D82A}">
                    <a16:rowId xmlns:a16="http://schemas.microsoft.com/office/drawing/2014/main" val="3812411375"/>
                  </a:ext>
                </a:extLst>
              </a:tr>
              <a:tr h="361950">
                <a:tc>
                  <a:txBody>
                    <a:bodyPr/>
                    <a:lstStyle/>
                    <a:p>
                      <a:pPr algn="l" fontAlgn="base"/>
                      <a:r>
                        <a:rPr lang="en-US" sz="1800">
                          <a:effectLst/>
                        </a:rPr>
                        <a:t>Pointing Controls​</a:t>
                      </a:r>
                      <a:endParaRPr lang="en-US" b="0" i="0">
                        <a:solidFill>
                          <a:srgbClr val="000000"/>
                        </a:solidFill>
                        <a:effectLst/>
                      </a:endParaRPr>
                    </a:p>
                  </a:txBody>
                  <a:tcPr/>
                </a:tc>
                <a:tc>
                  <a:txBody>
                    <a:bodyPr/>
                    <a:lstStyle/>
                    <a:p>
                      <a:pPr algn="l" fontAlgn="base"/>
                      <a:r>
                        <a:rPr lang="en-US" sz="1800">
                          <a:effectLst/>
                        </a:rPr>
                        <a:t>$855.05</a:t>
                      </a:r>
                    </a:p>
                  </a:txBody>
                  <a:tcPr/>
                </a:tc>
                <a:tc>
                  <a:txBody>
                    <a:bodyPr/>
                    <a:lstStyle/>
                    <a:p>
                      <a:pPr lvl="0" algn="l">
                        <a:buNone/>
                      </a:pPr>
                      <a:r>
                        <a:rPr lang="en-US" sz="1800">
                          <a:effectLst/>
                        </a:rPr>
                        <a:t>$1215.63</a:t>
                      </a:r>
                    </a:p>
                  </a:txBody>
                  <a:tcPr/>
                </a:tc>
                <a:extLst>
                  <a:ext uri="{0D108BD9-81ED-4DB2-BD59-A6C34878D82A}">
                    <a16:rowId xmlns:a16="http://schemas.microsoft.com/office/drawing/2014/main" val="951167240"/>
                  </a:ext>
                </a:extLst>
              </a:tr>
              <a:tr h="361950">
                <a:tc>
                  <a:txBody>
                    <a:bodyPr/>
                    <a:lstStyle/>
                    <a:p>
                      <a:pPr algn="l" fontAlgn="base"/>
                      <a:r>
                        <a:rPr lang="en-US" sz="1800">
                          <a:effectLst/>
                        </a:rPr>
                        <a:t>Mounting​</a:t>
                      </a:r>
                      <a:endParaRPr lang="en-US" b="0" i="0">
                        <a:solidFill>
                          <a:srgbClr val="000000"/>
                        </a:solidFill>
                        <a:effectLst/>
                      </a:endParaRPr>
                    </a:p>
                  </a:txBody>
                  <a:tcPr/>
                </a:tc>
                <a:tc>
                  <a:txBody>
                    <a:bodyPr/>
                    <a:lstStyle/>
                    <a:p>
                      <a:pPr algn="l" fontAlgn="base"/>
                      <a:r>
                        <a:rPr lang="en-US" sz="1800">
                          <a:effectLst/>
                        </a:rPr>
                        <a:t>$202.84</a:t>
                      </a:r>
                      <a:endParaRPr lang="en-US" b="0" i="0">
                        <a:solidFill>
                          <a:srgbClr val="000000"/>
                        </a:solidFill>
                        <a:effectLst/>
                      </a:endParaRPr>
                    </a:p>
                  </a:txBody>
                  <a:tcPr/>
                </a:tc>
                <a:tc>
                  <a:txBody>
                    <a:bodyPr/>
                    <a:lstStyle/>
                    <a:p>
                      <a:pPr lvl="0" algn="l">
                        <a:buNone/>
                      </a:pPr>
                      <a:r>
                        <a:rPr lang="en-US" sz="1800">
                          <a:effectLst/>
                        </a:rPr>
                        <a:t>$155.39</a:t>
                      </a:r>
                    </a:p>
                  </a:txBody>
                  <a:tcPr/>
                </a:tc>
                <a:extLst>
                  <a:ext uri="{0D108BD9-81ED-4DB2-BD59-A6C34878D82A}">
                    <a16:rowId xmlns:a16="http://schemas.microsoft.com/office/drawing/2014/main" val="3077919432"/>
                  </a:ext>
                </a:extLst>
              </a:tr>
              <a:tr h="361950">
                <a:tc>
                  <a:txBody>
                    <a:bodyPr/>
                    <a:lstStyle/>
                    <a:p>
                      <a:pPr algn="l" fontAlgn="base"/>
                      <a:r>
                        <a:rPr lang="en-US" sz="1800">
                          <a:effectLst/>
                        </a:rPr>
                        <a:t>SDR​</a:t>
                      </a:r>
                      <a:endParaRPr lang="en-US" b="0" i="0">
                        <a:solidFill>
                          <a:srgbClr val="000000"/>
                        </a:solidFill>
                        <a:effectLst/>
                      </a:endParaRPr>
                    </a:p>
                  </a:txBody>
                  <a:tcPr/>
                </a:tc>
                <a:tc>
                  <a:txBody>
                    <a:bodyPr/>
                    <a:lstStyle/>
                    <a:p>
                      <a:pPr algn="l" fontAlgn="base"/>
                      <a:r>
                        <a:rPr lang="en-US" sz="1800">
                          <a:effectLst/>
                        </a:rPr>
                        <a:t>$919</a:t>
                      </a:r>
                      <a:endParaRPr lang="en-US" b="0" i="0">
                        <a:solidFill>
                          <a:srgbClr val="000000"/>
                        </a:solidFill>
                        <a:effectLst/>
                      </a:endParaRPr>
                    </a:p>
                  </a:txBody>
                  <a:tcPr/>
                </a:tc>
                <a:tc>
                  <a:txBody>
                    <a:bodyPr/>
                    <a:lstStyle/>
                    <a:p>
                      <a:pPr lvl="0" algn="l">
                        <a:buNone/>
                      </a:pPr>
                      <a:r>
                        <a:rPr lang="en-US" sz="1800">
                          <a:effectLst/>
                        </a:rPr>
                        <a:t>$1782.90</a:t>
                      </a:r>
                    </a:p>
                  </a:txBody>
                  <a:tcPr/>
                </a:tc>
                <a:extLst>
                  <a:ext uri="{0D108BD9-81ED-4DB2-BD59-A6C34878D82A}">
                    <a16:rowId xmlns:a16="http://schemas.microsoft.com/office/drawing/2014/main" val="2897996655"/>
                  </a:ext>
                </a:extLst>
              </a:tr>
              <a:tr h="361950">
                <a:tc>
                  <a:txBody>
                    <a:bodyPr/>
                    <a:lstStyle/>
                    <a:p>
                      <a:pPr algn="l" fontAlgn="base"/>
                      <a:r>
                        <a:rPr lang="en-US" sz="1800">
                          <a:effectLst/>
                        </a:rPr>
                        <a:t>Tripod​</a:t>
                      </a:r>
                      <a:endParaRPr lang="en-US" b="0" i="0">
                        <a:solidFill>
                          <a:srgbClr val="000000"/>
                        </a:solidFill>
                        <a:effectLst/>
                      </a:endParaRPr>
                    </a:p>
                  </a:txBody>
                  <a:tcPr/>
                </a:tc>
                <a:tc>
                  <a:txBody>
                    <a:bodyPr/>
                    <a:lstStyle/>
                    <a:p>
                      <a:pPr algn="l" fontAlgn="base"/>
                      <a:r>
                        <a:rPr lang="en-US" sz="1800">
                          <a:effectLst/>
                        </a:rPr>
                        <a:t>$419.80</a:t>
                      </a:r>
                      <a:endParaRPr lang="en-US" b="0" i="0">
                        <a:solidFill>
                          <a:srgbClr val="000000"/>
                        </a:solidFill>
                        <a:effectLst/>
                      </a:endParaRPr>
                    </a:p>
                  </a:txBody>
                  <a:tcPr/>
                </a:tc>
                <a:tc>
                  <a:txBody>
                    <a:bodyPr/>
                    <a:lstStyle/>
                    <a:p>
                      <a:pPr lvl="0" algn="l">
                        <a:buNone/>
                      </a:pPr>
                      <a:r>
                        <a:rPr lang="en-US" sz="1800">
                          <a:effectLst/>
                        </a:rPr>
                        <a:t>$481.59</a:t>
                      </a:r>
                    </a:p>
                  </a:txBody>
                  <a:tcPr/>
                </a:tc>
                <a:extLst>
                  <a:ext uri="{0D108BD9-81ED-4DB2-BD59-A6C34878D82A}">
                    <a16:rowId xmlns:a16="http://schemas.microsoft.com/office/drawing/2014/main" val="2662119024"/>
                  </a:ext>
                </a:extLst>
              </a:tr>
              <a:tr h="361950">
                <a:tc>
                  <a:txBody>
                    <a:bodyPr/>
                    <a:lstStyle/>
                    <a:p>
                      <a:pPr algn="l" fontAlgn="base"/>
                      <a:r>
                        <a:rPr lang="en-US" sz="1800">
                          <a:effectLst/>
                        </a:rPr>
                        <a:t>M</a:t>
                      </a:r>
                      <a:r>
                        <a:rPr lang="en-US" sz="1800" u="none" strike="noStrike">
                          <a:effectLst/>
                        </a:rPr>
                        <a:t>isc.</a:t>
                      </a:r>
                      <a:r>
                        <a:rPr lang="en-US" sz="1800">
                          <a:effectLst/>
                        </a:rPr>
                        <a:t>​</a:t>
                      </a:r>
                      <a:endParaRPr lang="en-US" b="0" i="0">
                        <a:solidFill>
                          <a:srgbClr val="000000"/>
                        </a:solidFill>
                        <a:effectLst/>
                      </a:endParaRPr>
                    </a:p>
                  </a:txBody>
                  <a:tcPr/>
                </a:tc>
                <a:tc>
                  <a:txBody>
                    <a:bodyPr/>
                    <a:lstStyle/>
                    <a:p>
                      <a:pPr algn="l" fontAlgn="base"/>
                      <a:r>
                        <a:rPr lang="en-US" sz="1800">
                          <a:effectLst/>
                        </a:rPr>
                        <a:t>$260.88</a:t>
                      </a:r>
                      <a:endParaRPr lang="en-US" b="0" i="0">
                        <a:solidFill>
                          <a:srgbClr val="000000"/>
                        </a:solidFill>
                        <a:effectLst/>
                      </a:endParaRPr>
                    </a:p>
                  </a:txBody>
                  <a:tcPr/>
                </a:tc>
                <a:tc>
                  <a:txBody>
                    <a:bodyPr/>
                    <a:lstStyle/>
                    <a:p>
                      <a:pPr lvl="0" algn="l">
                        <a:buNone/>
                      </a:pPr>
                      <a:r>
                        <a:rPr lang="en-US" sz="1800">
                          <a:effectLst/>
                        </a:rPr>
                        <a:t>$54.27</a:t>
                      </a:r>
                    </a:p>
                  </a:txBody>
                  <a:tcPr/>
                </a:tc>
                <a:extLst>
                  <a:ext uri="{0D108BD9-81ED-4DB2-BD59-A6C34878D82A}">
                    <a16:rowId xmlns:a16="http://schemas.microsoft.com/office/drawing/2014/main" val="3402622005"/>
                  </a:ext>
                </a:extLst>
              </a:tr>
              <a:tr h="361950">
                <a:tc>
                  <a:txBody>
                    <a:bodyPr/>
                    <a:lstStyle/>
                    <a:p>
                      <a:pPr algn="l" fontAlgn="base"/>
                      <a:r>
                        <a:rPr lang="en-US" sz="1800">
                          <a:effectLst/>
                        </a:rPr>
                        <a:t>Total​</a:t>
                      </a:r>
                      <a:endParaRPr lang="en-US" b="0" i="0">
                        <a:solidFill>
                          <a:srgbClr val="000000"/>
                        </a:solidFill>
                        <a:effectLst/>
                      </a:endParaRPr>
                    </a:p>
                  </a:txBody>
                  <a:tcPr/>
                </a:tc>
                <a:tc>
                  <a:txBody>
                    <a:bodyPr/>
                    <a:lstStyle/>
                    <a:p>
                      <a:pPr algn="l" fontAlgn="base"/>
                      <a:r>
                        <a:rPr lang="en-US" sz="1800">
                          <a:effectLst/>
                        </a:rPr>
                        <a:t>$4186.67</a:t>
                      </a:r>
                      <a:endParaRPr lang="en-US" b="0" i="0">
                        <a:solidFill>
                          <a:srgbClr val="000000"/>
                        </a:solidFill>
                        <a:effectLst/>
                      </a:endParaRPr>
                    </a:p>
                  </a:txBody>
                  <a:tcPr/>
                </a:tc>
                <a:tc>
                  <a:txBody>
                    <a:bodyPr/>
                    <a:lstStyle/>
                    <a:p>
                      <a:pPr lvl="0" algn="l">
                        <a:buNone/>
                      </a:pPr>
                      <a:r>
                        <a:rPr lang="en-US" sz="1800">
                          <a:effectLst/>
                        </a:rPr>
                        <a:t>$4314.79</a:t>
                      </a:r>
                    </a:p>
                  </a:txBody>
                  <a:tcPr/>
                </a:tc>
                <a:extLst>
                  <a:ext uri="{0D108BD9-81ED-4DB2-BD59-A6C34878D82A}">
                    <a16:rowId xmlns:a16="http://schemas.microsoft.com/office/drawing/2014/main" val="2976784418"/>
                  </a:ext>
                </a:extLst>
              </a:tr>
            </a:tbl>
          </a:graphicData>
        </a:graphic>
      </p:graphicFrame>
      <p:graphicFrame>
        <p:nvGraphicFramePr>
          <p:cNvPr id="17" name="Table 16">
            <a:extLst>
              <a:ext uri="{FF2B5EF4-FFF2-40B4-BE49-F238E27FC236}">
                <a16:creationId xmlns:a16="http://schemas.microsoft.com/office/drawing/2014/main" id="{7EB3249C-9B63-4D01-AFB6-3CF809052569}"/>
              </a:ext>
            </a:extLst>
          </p:cNvPr>
          <p:cNvGraphicFramePr>
            <a:graphicFrameLocks noGrp="1"/>
          </p:cNvGraphicFramePr>
          <p:nvPr>
            <p:extLst>
              <p:ext uri="{D42A27DB-BD31-4B8C-83A1-F6EECF244321}">
                <p14:modId xmlns:p14="http://schemas.microsoft.com/office/powerpoint/2010/main" val="1852172056"/>
              </p:ext>
            </p:extLst>
          </p:nvPr>
        </p:nvGraphicFramePr>
        <p:xfrm>
          <a:off x="710057" y="5357219"/>
          <a:ext cx="3562350" cy="365760"/>
        </p:xfrm>
        <a:graphic>
          <a:graphicData uri="http://schemas.openxmlformats.org/drawingml/2006/table">
            <a:tbl>
              <a:tblPr firstRow="1" bandRow="1">
                <a:tableStyleId>{5C22544A-7EE6-4342-B048-85BDC9FD1C3A}</a:tableStyleId>
              </a:tblPr>
              <a:tblGrid>
                <a:gridCol w="3562350">
                  <a:extLst>
                    <a:ext uri="{9D8B030D-6E8A-4147-A177-3AD203B41FA5}">
                      <a16:colId xmlns:a16="http://schemas.microsoft.com/office/drawing/2014/main" val="2830229891"/>
                    </a:ext>
                  </a:extLst>
                </a:gridCol>
              </a:tblGrid>
              <a:tr h="361950">
                <a:tc>
                  <a:txBody>
                    <a:bodyPr/>
                    <a:lstStyle/>
                    <a:p>
                      <a:pPr algn="l" fontAlgn="base"/>
                      <a:r>
                        <a:rPr lang="en-US" sz="1800">
                          <a:effectLst/>
                        </a:rPr>
                        <a:t>CDR Budget Margin: 16.27%​</a:t>
                      </a:r>
                      <a:endParaRPr lang="en-US" b="1" i="0">
                        <a:solidFill>
                          <a:srgbClr val="FFFFFF"/>
                        </a:solidFill>
                        <a:effectLst/>
                      </a:endParaRPr>
                    </a:p>
                  </a:txBody>
                  <a:tcPr/>
                </a:tc>
                <a:extLst>
                  <a:ext uri="{0D108BD9-81ED-4DB2-BD59-A6C34878D82A}">
                    <a16:rowId xmlns:a16="http://schemas.microsoft.com/office/drawing/2014/main" val="1152373532"/>
                  </a:ext>
                </a:extLst>
              </a:tr>
            </a:tbl>
          </a:graphicData>
        </a:graphic>
      </p:graphicFrame>
      <p:graphicFrame>
        <p:nvGraphicFramePr>
          <p:cNvPr id="11" name="Table 10">
            <a:extLst>
              <a:ext uri="{FF2B5EF4-FFF2-40B4-BE49-F238E27FC236}">
                <a16:creationId xmlns:a16="http://schemas.microsoft.com/office/drawing/2014/main" id="{D3BEDDEF-2898-4379-8E04-31B50E01D36E}"/>
              </a:ext>
            </a:extLst>
          </p:cNvPr>
          <p:cNvGraphicFramePr>
            <a:graphicFrameLocks noGrp="1"/>
          </p:cNvGraphicFramePr>
          <p:nvPr>
            <p:extLst>
              <p:ext uri="{D42A27DB-BD31-4B8C-83A1-F6EECF244321}">
                <p14:modId xmlns:p14="http://schemas.microsoft.com/office/powerpoint/2010/main" val="916113827"/>
              </p:ext>
            </p:extLst>
          </p:nvPr>
        </p:nvGraphicFramePr>
        <p:xfrm>
          <a:off x="710057" y="5877536"/>
          <a:ext cx="3562350" cy="365760"/>
        </p:xfrm>
        <a:graphic>
          <a:graphicData uri="http://schemas.openxmlformats.org/drawingml/2006/table">
            <a:tbl>
              <a:tblPr firstRow="1" bandRow="1">
                <a:tableStyleId>{5C22544A-7EE6-4342-B048-85BDC9FD1C3A}</a:tableStyleId>
              </a:tblPr>
              <a:tblGrid>
                <a:gridCol w="3562350">
                  <a:extLst>
                    <a:ext uri="{9D8B030D-6E8A-4147-A177-3AD203B41FA5}">
                      <a16:colId xmlns:a16="http://schemas.microsoft.com/office/drawing/2014/main" val="2830229891"/>
                    </a:ext>
                  </a:extLst>
                </a:gridCol>
              </a:tblGrid>
              <a:tr h="361950">
                <a:tc>
                  <a:txBody>
                    <a:bodyPr/>
                    <a:lstStyle/>
                    <a:p>
                      <a:pPr algn="l" fontAlgn="base"/>
                      <a:r>
                        <a:rPr lang="en-US" sz="1800">
                          <a:effectLst/>
                        </a:rPr>
                        <a:t>Current Budget Margin: 13.7%​</a:t>
                      </a:r>
                      <a:endParaRPr lang="en-US" b="1" i="0">
                        <a:solidFill>
                          <a:srgbClr val="FFFFFF"/>
                        </a:solidFill>
                        <a:effectLst/>
                      </a:endParaRPr>
                    </a:p>
                  </a:txBody>
                  <a:tcPr/>
                </a:tc>
                <a:extLst>
                  <a:ext uri="{0D108BD9-81ED-4DB2-BD59-A6C34878D82A}">
                    <a16:rowId xmlns:a16="http://schemas.microsoft.com/office/drawing/2014/main" val="1152373532"/>
                  </a:ext>
                </a:extLst>
              </a:tr>
            </a:tbl>
          </a:graphicData>
        </a:graphic>
      </p:graphicFrame>
      <p:pic>
        <p:nvPicPr>
          <p:cNvPr id="6" name="Picture 6" descr="A picture containing screenshot&#10;&#10;Description generated with very high confidence">
            <a:extLst>
              <a:ext uri="{FF2B5EF4-FFF2-40B4-BE49-F238E27FC236}">
                <a16:creationId xmlns:a16="http://schemas.microsoft.com/office/drawing/2014/main" id="{9DE45F13-5019-4A1C-AC33-77FD78FACBD2}"/>
              </a:ext>
            </a:extLst>
          </p:cNvPr>
          <p:cNvPicPr>
            <a:picLocks noChangeAspect="1"/>
          </p:cNvPicPr>
          <p:nvPr/>
        </p:nvPicPr>
        <p:blipFill>
          <a:blip r:embed="rId2"/>
          <a:stretch>
            <a:fillRect/>
          </a:stretch>
        </p:blipFill>
        <p:spPr>
          <a:xfrm>
            <a:off x="4983261" y="1211826"/>
            <a:ext cx="7105498" cy="5031470"/>
          </a:xfrm>
          <a:prstGeom prst="rect">
            <a:avLst/>
          </a:prstGeom>
        </p:spPr>
      </p:pic>
    </p:spTree>
    <p:extLst>
      <p:ext uri="{BB962C8B-B14F-4D97-AF65-F5344CB8AC3E}">
        <p14:creationId xmlns:p14="http://schemas.microsoft.com/office/powerpoint/2010/main" val="196290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9CB5-58CE-42BA-A572-B557F9AC6113}"/>
              </a:ext>
            </a:extLst>
          </p:cNvPr>
          <p:cNvSpPr>
            <a:spLocks noGrp="1"/>
          </p:cNvSpPr>
          <p:nvPr>
            <p:ph type="title"/>
          </p:nvPr>
        </p:nvSpPr>
        <p:spPr/>
        <p:txBody>
          <a:bodyPr/>
          <a:lstStyle/>
          <a:p>
            <a:r>
              <a:rPr lang="en-US">
                <a:cs typeface="Calibri Light"/>
              </a:rPr>
              <a:t>Budget Changes</a:t>
            </a:r>
            <a:endParaRPr lang="en-US"/>
          </a:p>
        </p:txBody>
      </p:sp>
      <p:sp>
        <p:nvSpPr>
          <p:cNvPr id="3" name="Content Placeholder 2">
            <a:extLst>
              <a:ext uri="{FF2B5EF4-FFF2-40B4-BE49-F238E27FC236}">
                <a16:creationId xmlns:a16="http://schemas.microsoft.com/office/drawing/2014/main" id="{46C6BB99-099F-4C43-8511-D73C15FB4D52}"/>
              </a:ext>
            </a:extLst>
          </p:cNvPr>
          <p:cNvSpPr>
            <a:spLocks noGrp="1"/>
          </p:cNvSpPr>
          <p:nvPr>
            <p:ph idx="1"/>
          </p:nvPr>
        </p:nvSpPr>
        <p:spPr>
          <a:xfrm>
            <a:off x="838200" y="1342768"/>
            <a:ext cx="4644453" cy="4834195"/>
          </a:xfrm>
        </p:spPr>
        <p:txBody>
          <a:bodyPr vert="horz" lIns="91440" tIns="45720" rIns="91440" bIns="45720" rtlCol="0" anchor="t">
            <a:normAutofit/>
          </a:bodyPr>
          <a:lstStyle/>
          <a:p>
            <a:r>
              <a:rPr lang="en-US">
                <a:cs typeface="Calibri"/>
              </a:rPr>
              <a:t>Pointing  Controls: Required power supply from vendor to work properly</a:t>
            </a:r>
          </a:p>
          <a:p>
            <a:pPr marL="0" indent="0">
              <a:buNone/>
            </a:pPr>
            <a:endParaRPr lang="en-US">
              <a:cs typeface="Calibri"/>
            </a:endParaRPr>
          </a:p>
          <a:p>
            <a:r>
              <a:rPr lang="en-US">
                <a:cs typeface="Calibri"/>
              </a:rPr>
              <a:t>SDR: Required GPS disciplined clock to receive the signal accurately</a:t>
            </a:r>
          </a:p>
          <a:p>
            <a:pPr lvl="1"/>
            <a:r>
              <a:rPr lang="en-US">
                <a:cs typeface="Calibri"/>
              </a:rPr>
              <a:t>The GPS disciplined order was cancelled due to virus</a:t>
            </a:r>
          </a:p>
          <a:p>
            <a:pPr lvl="1"/>
            <a:r>
              <a:rPr lang="en-US">
                <a:cs typeface="Calibri"/>
              </a:rPr>
              <a:t>Lower SDR cost by </a:t>
            </a:r>
            <a:r>
              <a:rPr lang="en-US">
                <a:ea typeface="+mn-lt"/>
                <a:cs typeface="+mn-lt"/>
              </a:rPr>
              <a:t>approximately</a:t>
            </a:r>
            <a:r>
              <a:rPr lang="en-US">
                <a:cs typeface="Calibri"/>
              </a:rPr>
              <a:t> $1000</a:t>
            </a:r>
          </a:p>
          <a:p>
            <a:pPr lvl="1"/>
            <a:endParaRPr lang="en-US">
              <a:cs typeface="Calibri"/>
            </a:endParaRPr>
          </a:p>
          <a:p>
            <a:endParaRPr lang="en-US">
              <a:cs typeface="Calibri"/>
            </a:endParaRPr>
          </a:p>
        </p:txBody>
      </p:sp>
      <p:sp>
        <p:nvSpPr>
          <p:cNvPr id="4" name="Footer Placeholder 3">
            <a:extLst>
              <a:ext uri="{FF2B5EF4-FFF2-40B4-BE49-F238E27FC236}">
                <a16:creationId xmlns:a16="http://schemas.microsoft.com/office/drawing/2014/main" id="{137B9984-6228-4D8F-8B1A-74552CF405B0}"/>
              </a:ext>
            </a:extLst>
          </p:cNvPr>
          <p:cNvSpPr>
            <a:spLocks noGrp="1"/>
          </p:cNvSpPr>
          <p:nvPr>
            <p:ph type="ftr" sz="quarter" idx="11"/>
          </p:nvPr>
        </p:nvSpPr>
        <p:spPr/>
        <p:txBody>
          <a:bodyPr/>
          <a:lstStyle/>
          <a:p>
            <a:r>
              <a:rPr lang="en-US" dirty="0"/>
              <a:t>Project Management</a:t>
            </a:r>
          </a:p>
        </p:txBody>
      </p:sp>
      <p:sp>
        <p:nvSpPr>
          <p:cNvPr id="5" name="Slide Number Placeholder 4">
            <a:extLst>
              <a:ext uri="{FF2B5EF4-FFF2-40B4-BE49-F238E27FC236}">
                <a16:creationId xmlns:a16="http://schemas.microsoft.com/office/drawing/2014/main" id="{63226320-EC12-40A6-8987-52C5273AE6DE}"/>
              </a:ext>
            </a:extLst>
          </p:cNvPr>
          <p:cNvSpPr>
            <a:spLocks noGrp="1"/>
          </p:cNvSpPr>
          <p:nvPr>
            <p:ph type="sldNum" sz="quarter" idx="12"/>
          </p:nvPr>
        </p:nvSpPr>
        <p:spPr/>
        <p:txBody>
          <a:bodyPr/>
          <a:lstStyle/>
          <a:p>
            <a:fld id="{330EA680-D336-4FF7-8B7A-9848BB0A1C32}" type="slidenum">
              <a:rPr lang="en-US" smtClean="0"/>
              <a:t>72</a:t>
            </a:fld>
            <a:endParaRPr lang="en-US"/>
          </a:p>
        </p:txBody>
      </p:sp>
      <p:graphicFrame>
        <p:nvGraphicFramePr>
          <p:cNvPr id="11" name="Table 10">
            <a:extLst>
              <a:ext uri="{FF2B5EF4-FFF2-40B4-BE49-F238E27FC236}">
                <a16:creationId xmlns:a16="http://schemas.microsoft.com/office/drawing/2014/main" id="{5912AD6F-4CE1-4EFE-9634-7D6E9106EF1A}"/>
              </a:ext>
            </a:extLst>
          </p:cNvPr>
          <p:cNvGraphicFramePr>
            <a:graphicFrameLocks noGrp="1"/>
          </p:cNvGraphicFramePr>
          <p:nvPr>
            <p:extLst>
              <p:ext uri="{D42A27DB-BD31-4B8C-83A1-F6EECF244321}">
                <p14:modId xmlns:p14="http://schemas.microsoft.com/office/powerpoint/2010/main" val="2262879908"/>
              </p:ext>
            </p:extLst>
          </p:nvPr>
        </p:nvGraphicFramePr>
        <p:xfrm>
          <a:off x="6602743" y="876885"/>
          <a:ext cx="4233210" cy="4707859"/>
        </p:xfrm>
        <a:graphic>
          <a:graphicData uri="http://schemas.openxmlformats.org/drawingml/2006/table">
            <a:tbl>
              <a:tblPr firstRow="1" bandRow="1">
                <a:tableStyleId>{5C22544A-7EE6-4342-B048-85BDC9FD1C3A}</a:tableStyleId>
              </a:tblPr>
              <a:tblGrid>
                <a:gridCol w="2116605">
                  <a:extLst>
                    <a:ext uri="{9D8B030D-6E8A-4147-A177-3AD203B41FA5}">
                      <a16:colId xmlns:a16="http://schemas.microsoft.com/office/drawing/2014/main" val="3060749982"/>
                    </a:ext>
                  </a:extLst>
                </a:gridCol>
                <a:gridCol w="2116605">
                  <a:extLst>
                    <a:ext uri="{9D8B030D-6E8A-4147-A177-3AD203B41FA5}">
                      <a16:colId xmlns:a16="http://schemas.microsoft.com/office/drawing/2014/main" val="1357104299"/>
                    </a:ext>
                  </a:extLst>
                </a:gridCol>
              </a:tblGrid>
              <a:tr h="821127">
                <a:tc>
                  <a:txBody>
                    <a:bodyPr/>
                    <a:lstStyle/>
                    <a:p>
                      <a:pPr lvl="0">
                        <a:buNone/>
                      </a:pPr>
                      <a:r>
                        <a:rPr lang="en-US">
                          <a:effectLst/>
                        </a:rPr>
                        <a:t>Group</a:t>
                      </a:r>
                    </a:p>
                  </a:txBody>
                  <a:tcPr/>
                </a:tc>
                <a:tc>
                  <a:txBody>
                    <a:bodyPr/>
                    <a:lstStyle/>
                    <a:p>
                      <a:pPr rtl="0" fontAlgn="base"/>
                      <a:r>
                        <a:rPr lang="en-US">
                          <a:effectLst/>
                        </a:rPr>
                        <a:t>FOR ​</a:t>
                      </a:r>
                    </a:p>
                    <a:p>
                      <a:pPr rtl="0" fontAlgn="base"/>
                      <a:r>
                        <a:rPr lang="en-US">
                          <a:effectLst/>
                        </a:rPr>
                        <a:t>Actual Cost​</a:t>
                      </a:r>
                      <a:endParaRPr lang="en-US" b="1">
                        <a:solidFill>
                          <a:srgbClr val="FFFFFF"/>
                        </a:solidFill>
                        <a:effectLst/>
                      </a:endParaRPr>
                    </a:p>
                  </a:txBody>
                  <a:tcPr/>
                </a:tc>
                <a:extLst>
                  <a:ext uri="{0D108BD9-81ED-4DB2-BD59-A6C34878D82A}">
                    <a16:rowId xmlns:a16="http://schemas.microsoft.com/office/drawing/2014/main" val="1768383822"/>
                  </a:ext>
                </a:extLst>
              </a:tr>
              <a:tr h="573664">
                <a:tc>
                  <a:txBody>
                    <a:bodyPr/>
                    <a:lstStyle/>
                    <a:p>
                      <a:pPr lvl="0">
                        <a:buNone/>
                      </a:pPr>
                      <a:r>
                        <a:rPr lang="en-US">
                          <a:effectLst/>
                        </a:rPr>
                        <a:t>Antenna</a:t>
                      </a:r>
                    </a:p>
                  </a:txBody>
                  <a:tcPr/>
                </a:tc>
                <a:tc>
                  <a:txBody>
                    <a:bodyPr/>
                    <a:lstStyle/>
                    <a:p>
                      <a:pPr rtl="0" fontAlgn="base"/>
                      <a:r>
                        <a:rPr lang="en-US">
                          <a:effectLst/>
                        </a:rPr>
                        <a:t>$625.01​</a:t>
                      </a:r>
                    </a:p>
                  </a:txBody>
                  <a:tcPr/>
                </a:tc>
                <a:extLst>
                  <a:ext uri="{0D108BD9-81ED-4DB2-BD59-A6C34878D82A}">
                    <a16:rowId xmlns:a16="http://schemas.microsoft.com/office/drawing/2014/main" val="2048336121"/>
                  </a:ext>
                </a:extLst>
              </a:tr>
              <a:tr h="602225">
                <a:tc>
                  <a:txBody>
                    <a:bodyPr/>
                    <a:lstStyle/>
                    <a:p>
                      <a:pPr lvl="0">
                        <a:buNone/>
                      </a:pPr>
                      <a:r>
                        <a:rPr lang="en-US">
                          <a:effectLst/>
                        </a:rPr>
                        <a:t>Pointing Controls</a:t>
                      </a:r>
                    </a:p>
                  </a:txBody>
                  <a:tcPr/>
                </a:tc>
                <a:tc>
                  <a:txBody>
                    <a:bodyPr/>
                    <a:lstStyle/>
                    <a:p>
                      <a:pPr rtl="0" fontAlgn="base"/>
                      <a:r>
                        <a:rPr lang="en-US">
                          <a:effectLst/>
                        </a:rPr>
                        <a:t>$1215.63​</a:t>
                      </a:r>
                    </a:p>
                  </a:txBody>
                  <a:tcPr/>
                </a:tc>
                <a:extLst>
                  <a:ext uri="{0D108BD9-81ED-4DB2-BD59-A6C34878D82A}">
                    <a16:rowId xmlns:a16="http://schemas.microsoft.com/office/drawing/2014/main" val="2185434992"/>
                  </a:ext>
                </a:extLst>
              </a:tr>
              <a:tr h="573664">
                <a:tc>
                  <a:txBody>
                    <a:bodyPr/>
                    <a:lstStyle/>
                    <a:p>
                      <a:pPr lvl="0">
                        <a:buNone/>
                      </a:pPr>
                      <a:r>
                        <a:rPr lang="en-US">
                          <a:effectLst/>
                        </a:rPr>
                        <a:t>Mounting</a:t>
                      </a:r>
                    </a:p>
                  </a:txBody>
                  <a:tcPr/>
                </a:tc>
                <a:tc>
                  <a:txBody>
                    <a:bodyPr/>
                    <a:lstStyle/>
                    <a:p>
                      <a:pPr rtl="0" fontAlgn="base"/>
                      <a:r>
                        <a:rPr lang="en-US">
                          <a:effectLst/>
                        </a:rPr>
                        <a:t>$155.39​</a:t>
                      </a:r>
                    </a:p>
                  </a:txBody>
                  <a:tcPr/>
                </a:tc>
                <a:extLst>
                  <a:ext uri="{0D108BD9-81ED-4DB2-BD59-A6C34878D82A}">
                    <a16:rowId xmlns:a16="http://schemas.microsoft.com/office/drawing/2014/main" val="2724113010"/>
                  </a:ext>
                </a:extLst>
              </a:tr>
              <a:tr h="573664">
                <a:tc>
                  <a:txBody>
                    <a:bodyPr/>
                    <a:lstStyle/>
                    <a:p>
                      <a:pPr lvl="0">
                        <a:buNone/>
                      </a:pPr>
                      <a:r>
                        <a:rPr lang="en-US">
                          <a:effectLst/>
                        </a:rPr>
                        <a:t>SDR</a:t>
                      </a:r>
                    </a:p>
                  </a:txBody>
                  <a:tcPr/>
                </a:tc>
                <a:tc>
                  <a:txBody>
                    <a:bodyPr/>
                    <a:lstStyle/>
                    <a:p>
                      <a:pPr rtl="0" fontAlgn="base"/>
                      <a:r>
                        <a:rPr lang="en-US">
                          <a:effectLst/>
                        </a:rPr>
                        <a:t>$892.90</a:t>
                      </a:r>
                    </a:p>
                  </a:txBody>
                  <a:tcPr/>
                </a:tc>
                <a:extLst>
                  <a:ext uri="{0D108BD9-81ED-4DB2-BD59-A6C34878D82A}">
                    <a16:rowId xmlns:a16="http://schemas.microsoft.com/office/drawing/2014/main" val="2248709710"/>
                  </a:ext>
                </a:extLst>
              </a:tr>
              <a:tr h="573664">
                <a:tc>
                  <a:txBody>
                    <a:bodyPr/>
                    <a:lstStyle/>
                    <a:p>
                      <a:pPr lvl="0">
                        <a:buNone/>
                      </a:pPr>
                      <a:r>
                        <a:rPr lang="en-US">
                          <a:effectLst/>
                        </a:rPr>
                        <a:t>Tripod</a:t>
                      </a:r>
                    </a:p>
                  </a:txBody>
                  <a:tcPr/>
                </a:tc>
                <a:tc>
                  <a:txBody>
                    <a:bodyPr/>
                    <a:lstStyle/>
                    <a:p>
                      <a:pPr rtl="0" fontAlgn="base"/>
                      <a:r>
                        <a:rPr lang="en-US">
                          <a:effectLst/>
                        </a:rPr>
                        <a:t>$481.59​</a:t>
                      </a:r>
                    </a:p>
                  </a:txBody>
                  <a:tcPr/>
                </a:tc>
                <a:extLst>
                  <a:ext uri="{0D108BD9-81ED-4DB2-BD59-A6C34878D82A}">
                    <a16:rowId xmlns:a16="http://schemas.microsoft.com/office/drawing/2014/main" val="2275613823"/>
                  </a:ext>
                </a:extLst>
              </a:tr>
              <a:tr h="416187">
                <a:tc>
                  <a:txBody>
                    <a:bodyPr/>
                    <a:lstStyle/>
                    <a:p>
                      <a:pPr lvl="0">
                        <a:buNone/>
                      </a:pPr>
                      <a:r>
                        <a:rPr lang="en-US">
                          <a:effectLst/>
                        </a:rPr>
                        <a:t>Misc.</a:t>
                      </a:r>
                    </a:p>
                  </a:txBody>
                  <a:tcPr/>
                </a:tc>
                <a:tc>
                  <a:txBody>
                    <a:bodyPr/>
                    <a:lstStyle/>
                    <a:p>
                      <a:pPr rtl="0" fontAlgn="base"/>
                      <a:r>
                        <a:rPr lang="en-US">
                          <a:effectLst/>
                        </a:rPr>
                        <a:t>$54.27​</a:t>
                      </a:r>
                    </a:p>
                  </a:txBody>
                  <a:tcPr/>
                </a:tc>
                <a:extLst>
                  <a:ext uri="{0D108BD9-81ED-4DB2-BD59-A6C34878D82A}">
                    <a16:rowId xmlns:a16="http://schemas.microsoft.com/office/drawing/2014/main" val="3911546829"/>
                  </a:ext>
                </a:extLst>
              </a:tr>
              <a:tr h="573664">
                <a:tc>
                  <a:txBody>
                    <a:bodyPr/>
                    <a:lstStyle/>
                    <a:p>
                      <a:pPr lvl="0">
                        <a:buNone/>
                      </a:pPr>
                      <a:r>
                        <a:rPr lang="en-US">
                          <a:effectLst/>
                        </a:rPr>
                        <a:t>Total</a:t>
                      </a:r>
                    </a:p>
                  </a:txBody>
                  <a:tcPr/>
                </a:tc>
                <a:tc>
                  <a:txBody>
                    <a:bodyPr/>
                    <a:lstStyle/>
                    <a:p>
                      <a:pPr rtl="0" fontAlgn="base"/>
                      <a:r>
                        <a:rPr lang="en-US">
                          <a:effectLst/>
                        </a:rPr>
                        <a:t>$3424.79</a:t>
                      </a:r>
                    </a:p>
                  </a:txBody>
                  <a:tcPr/>
                </a:tc>
                <a:extLst>
                  <a:ext uri="{0D108BD9-81ED-4DB2-BD59-A6C34878D82A}">
                    <a16:rowId xmlns:a16="http://schemas.microsoft.com/office/drawing/2014/main" val="3910358762"/>
                  </a:ext>
                </a:extLst>
              </a:tr>
            </a:tbl>
          </a:graphicData>
        </a:graphic>
      </p:graphicFrame>
    </p:spTree>
    <p:extLst>
      <p:ext uri="{BB962C8B-B14F-4D97-AF65-F5344CB8AC3E}">
        <p14:creationId xmlns:p14="http://schemas.microsoft.com/office/powerpoint/2010/main" val="3482818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A1E-39E0-42F5-9C47-64BF322C9C81}"/>
              </a:ext>
            </a:extLst>
          </p:cNvPr>
          <p:cNvSpPr>
            <a:spLocks noGrp="1"/>
          </p:cNvSpPr>
          <p:nvPr>
            <p:ph type="title"/>
          </p:nvPr>
        </p:nvSpPr>
        <p:spPr/>
        <p:txBody>
          <a:bodyPr/>
          <a:lstStyle/>
          <a:p>
            <a:r>
              <a:rPr lang="en-US"/>
              <a:t>Theoretical Cost for PROS8</a:t>
            </a:r>
          </a:p>
        </p:txBody>
      </p:sp>
      <p:graphicFrame>
        <p:nvGraphicFramePr>
          <p:cNvPr id="6" name="Table 6">
            <a:extLst>
              <a:ext uri="{FF2B5EF4-FFF2-40B4-BE49-F238E27FC236}">
                <a16:creationId xmlns:a16="http://schemas.microsoft.com/office/drawing/2014/main" id="{6D8CAB18-A348-45EB-8214-930587194AAD}"/>
              </a:ext>
            </a:extLst>
          </p:cNvPr>
          <p:cNvGraphicFramePr>
            <a:graphicFrameLocks noGrp="1"/>
          </p:cNvGraphicFramePr>
          <p:nvPr>
            <p:ph idx="1"/>
            <p:extLst>
              <p:ext uri="{D42A27DB-BD31-4B8C-83A1-F6EECF244321}">
                <p14:modId xmlns:p14="http://schemas.microsoft.com/office/powerpoint/2010/main" val="1949892117"/>
              </p:ext>
            </p:extLst>
          </p:nvPr>
        </p:nvGraphicFramePr>
        <p:xfrm>
          <a:off x="838200" y="1128781"/>
          <a:ext cx="10515597" cy="346531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061634283"/>
                    </a:ext>
                  </a:extLst>
                </a:gridCol>
                <a:gridCol w="3505199">
                  <a:extLst>
                    <a:ext uri="{9D8B030D-6E8A-4147-A177-3AD203B41FA5}">
                      <a16:colId xmlns:a16="http://schemas.microsoft.com/office/drawing/2014/main" val="2327103496"/>
                    </a:ext>
                  </a:extLst>
                </a:gridCol>
                <a:gridCol w="3505199">
                  <a:extLst>
                    <a:ext uri="{9D8B030D-6E8A-4147-A177-3AD203B41FA5}">
                      <a16:colId xmlns:a16="http://schemas.microsoft.com/office/drawing/2014/main" val="2908618690"/>
                    </a:ext>
                  </a:extLst>
                </a:gridCol>
              </a:tblGrid>
              <a:tr h="504571">
                <a:tc>
                  <a:txBody>
                    <a:bodyPr/>
                    <a:lstStyle/>
                    <a:p>
                      <a:pPr algn="ctr"/>
                      <a:r>
                        <a:rPr lang="en-US"/>
                        <a:t>Description</a:t>
                      </a:r>
                    </a:p>
                  </a:txBody>
                  <a:tcPr anchor="ctr"/>
                </a:tc>
                <a:tc>
                  <a:txBody>
                    <a:bodyPr/>
                    <a:lstStyle/>
                    <a:p>
                      <a:pPr algn="ctr"/>
                      <a:r>
                        <a:rPr lang="en-US"/>
                        <a:t>Cost (if finished)</a:t>
                      </a:r>
                    </a:p>
                  </a:txBody>
                  <a:tcPr anchor="ctr"/>
                </a:tc>
                <a:tc>
                  <a:txBody>
                    <a:bodyPr/>
                    <a:lstStyle/>
                    <a:p>
                      <a:pPr algn="ctr"/>
                      <a:r>
                        <a:rPr lang="en-US"/>
                        <a:t>Cost (as is)</a:t>
                      </a:r>
                    </a:p>
                  </a:txBody>
                  <a:tcPr anchor="ctr"/>
                </a:tc>
                <a:extLst>
                  <a:ext uri="{0D108BD9-81ED-4DB2-BD59-A6C34878D82A}">
                    <a16:rowId xmlns:a16="http://schemas.microsoft.com/office/drawing/2014/main" val="2078190313"/>
                  </a:ext>
                </a:extLst>
              </a:tr>
              <a:tr h="740186">
                <a:tc>
                  <a:txBody>
                    <a:bodyPr/>
                    <a:lstStyle/>
                    <a:p>
                      <a:pPr algn="ctr"/>
                      <a:r>
                        <a:rPr lang="en-US"/>
                        <a:t>Labor </a:t>
                      </a:r>
                    </a:p>
                  </a:txBody>
                  <a:tcPr anchor="ctr"/>
                </a:tc>
                <a:tc>
                  <a:txBody>
                    <a:bodyPr/>
                    <a:lstStyle/>
                    <a:p>
                      <a:pPr algn="ctr"/>
                      <a:r>
                        <a:rPr lang="en-US"/>
                        <a:t>$101,562.50  (3200 hrs*)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$93,750.00 (3000 hrs*)</a:t>
                      </a:r>
                    </a:p>
                  </a:txBody>
                  <a:tcPr anchor="ctr"/>
                </a:tc>
                <a:extLst>
                  <a:ext uri="{0D108BD9-81ED-4DB2-BD59-A6C34878D82A}">
                    <a16:rowId xmlns:a16="http://schemas.microsoft.com/office/drawing/2014/main" val="1506125119"/>
                  </a:ext>
                </a:extLst>
              </a:tr>
              <a:tr h="740186">
                <a:tc>
                  <a:txBody>
                    <a:bodyPr/>
                    <a:lstStyle/>
                    <a:p>
                      <a:pPr algn="ctr"/>
                      <a:r>
                        <a:rPr lang="en-US"/>
                        <a:t>Materials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effectLst/>
                        </a:rPr>
                        <a:t>$4,314.79</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effectLst/>
                        </a:rPr>
                        <a:t>$3,424.79</a:t>
                      </a:r>
                    </a:p>
                  </a:txBody>
                  <a:tcPr anchor="ctr"/>
                </a:tc>
                <a:extLst>
                  <a:ext uri="{0D108BD9-81ED-4DB2-BD59-A6C34878D82A}">
                    <a16:rowId xmlns:a16="http://schemas.microsoft.com/office/drawing/2014/main" val="310511659"/>
                  </a:ext>
                </a:extLst>
              </a:tr>
              <a:tr h="740186">
                <a:tc>
                  <a:txBody>
                    <a:bodyPr/>
                    <a:lstStyle/>
                    <a:p>
                      <a:pPr algn="ctr"/>
                      <a:r>
                        <a:rPr lang="en-US"/>
                        <a:t>Overhead (200%)</a:t>
                      </a:r>
                    </a:p>
                  </a:txBody>
                  <a:tcPr anchor="ctr">
                    <a:lnB w="76200" cap="flat" cmpd="sng" algn="ctr">
                      <a:solidFill>
                        <a:schemeClr val="tx1"/>
                      </a:solidFill>
                      <a:prstDash val="solid"/>
                      <a:round/>
                      <a:headEnd type="none" w="med" len="med"/>
                      <a:tailEnd type="none" w="med" len="med"/>
                    </a:lnB>
                  </a:tcPr>
                </a:tc>
                <a:tc>
                  <a:txBody>
                    <a:bodyPr/>
                    <a:lstStyle/>
                    <a:p>
                      <a:pPr algn="ctr"/>
                      <a:r>
                        <a:rPr lang="en-US"/>
                        <a:t>$203,125.00</a:t>
                      </a:r>
                    </a:p>
                  </a:txBody>
                  <a:tcPr anchor="ctr">
                    <a:lnB w="76200" cap="flat" cmpd="sng" algn="ctr">
                      <a:solidFill>
                        <a:schemeClr val="tx1"/>
                      </a:solidFill>
                      <a:prstDash val="solid"/>
                      <a:round/>
                      <a:headEnd type="none" w="med" len="med"/>
                      <a:tailEnd type="none" w="med" len="med"/>
                    </a:lnB>
                  </a:tcPr>
                </a:tc>
                <a:tc>
                  <a:txBody>
                    <a:bodyPr/>
                    <a:lstStyle/>
                    <a:p>
                      <a:pPr algn="ctr"/>
                      <a:r>
                        <a:rPr lang="en-US"/>
                        <a:t>$187,500.00</a:t>
                      </a:r>
                    </a:p>
                  </a:txBody>
                  <a:tcPr anchor="ctr">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793658"/>
                  </a:ext>
                </a:extLst>
              </a:tr>
              <a:tr h="740186">
                <a:tc>
                  <a:txBody>
                    <a:bodyPr/>
                    <a:lstStyle/>
                    <a:p>
                      <a:pPr algn="ctr"/>
                      <a:r>
                        <a:rPr lang="en-US" sz="2800" b="1"/>
                        <a:t>Total</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sz="2800" b="1"/>
                        <a:t>$309,002.29</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US" sz="2800" b="1"/>
                        <a:t>$284,674.79</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206109"/>
                  </a:ext>
                </a:extLst>
              </a:tr>
            </a:tbl>
          </a:graphicData>
        </a:graphic>
      </p:graphicFrame>
      <p:sp>
        <p:nvSpPr>
          <p:cNvPr id="4" name="Footer Placeholder 3">
            <a:extLst>
              <a:ext uri="{FF2B5EF4-FFF2-40B4-BE49-F238E27FC236}">
                <a16:creationId xmlns:a16="http://schemas.microsoft.com/office/drawing/2014/main" id="{4417BE70-772E-4A69-A3CE-E9292C30EE13}"/>
              </a:ext>
            </a:extLst>
          </p:cNvPr>
          <p:cNvSpPr>
            <a:spLocks noGrp="1"/>
          </p:cNvSpPr>
          <p:nvPr>
            <p:ph type="ftr" sz="quarter" idx="11"/>
          </p:nvPr>
        </p:nvSpPr>
        <p:spPr/>
        <p:txBody>
          <a:bodyPr/>
          <a:lstStyle/>
          <a:p>
            <a:r>
              <a:rPr lang="en-US" dirty="0"/>
              <a:t>Project Management</a:t>
            </a:r>
          </a:p>
        </p:txBody>
      </p:sp>
      <p:sp>
        <p:nvSpPr>
          <p:cNvPr id="5" name="Slide Number Placeholder 4">
            <a:extLst>
              <a:ext uri="{FF2B5EF4-FFF2-40B4-BE49-F238E27FC236}">
                <a16:creationId xmlns:a16="http://schemas.microsoft.com/office/drawing/2014/main" id="{143B5DD4-0D47-4BC4-80EC-8BDC565B1830}"/>
              </a:ext>
            </a:extLst>
          </p:cNvPr>
          <p:cNvSpPr>
            <a:spLocks noGrp="1"/>
          </p:cNvSpPr>
          <p:nvPr>
            <p:ph type="sldNum" sz="quarter" idx="12"/>
          </p:nvPr>
        </p:nvSpPr>
        <p:spPr/>
        <p:txBody>
          <a:bodyPr/>
          <a:lstStyle/>
          <a:p>
            <a:fld id="{330EA680-D336-4FF7-8B7A-9848BB0A1C32}" type="slidenum">
              <a:rPr lang="en-US" smtClean="0"/>
              <a:t>73</a:t>
            </a:fld>
            <a:endParaRPr lang="en-US"/>
          </a:p>
        </p:txBody>
      </p:sp>
      <p:sp>
        <p:nvSpPr>
          <p:cNvPr id="3" name="TextBox 2">
            <a:extLst>
              <a:ext uri="{FF2B5EF4-FFF2-40B4-BE49-F238E27FC236}">
                <a16:creationId xmlns:a16="http://schemas.microsoft.com/office/drawing/2014/main" id="{096B5B13-5396-41F6-A8DC-C652044F7533}"/>
              </a:ext>
            </a:extLst>
          </p:cNvPr>
          <p:cNvSpPr txBox="1"/>
          <p:nvPr/>
        </p:nvSpPr>
        <p:spPr>
          <a:xfrm>
            <a:off x="1255258" y="4745486"/>
            <a:ext cx="9111485" cy="1477328"/>
          </a:xfrm>
          <a:prstGeom prst="rect">
            <a:avLst/>
          </a:prstGeom>
          <a:noFill/>
        </p:spPr>
        <p:txBody>
          <a:bodyPr wrap="square" rtlCol="0">
            <a:spAutoFit/>
          </a:bodyPr>
          <a:lstStyle/>
          <a:p>
            <a:pPr marL="285750" indent="-285750">
              <a:buFont typeface="Arial" panose="020B0604020202020204" pitchFamily="34" charset="0"/>
              <a:buChar char="•"/>
            </a:pPr>
            <a:r>
              <a:rPr lang="en-US"/>
              <a:t>Entry-level Aerospace Engineer Salary of $65,000 for 2080 hours of work</a:t>
            </a:r>
          </a:p>
          <a:p>
            <a:pPr marL="742950" lvl="1" indent="-285750">
              <a:buFont typeface="Arial" panose="020B0604020202020204" pitchFamily="34" charset="0"/>
              <a:buChar char="•"/>
            </a:pPr>
            <a:r>
              <a:rPr lang="en-US"/>
              <a:t>31.25 dollars per hour of work</a:t>
            </a:r>
          </a:p>
          <a:p>
            <a:pPr marL="285750" indent="-285750">
              <a:buFont typeface="Arial" panose="020B0604020202020204" pitchFamily="34" charset="0"/>
              <a:buChar char="•"/>
            </a:pPr>
            <a:r>
              <a:rPr lang="en-US"/>
              <a:t>Estimated 3200 work hours (based off timesheets, and estimation for project close)</a:t>
            </a:r>
          </a:p>
          <a:p>
            <a:pPr marL="285750" indent="-285750">
              <a:buFont typeface="Arial" panose="020B0604020202020204" pitchFamily="34" charset="0"/>
              <a:buChar char="•"/>
            </a:pPr>
            <a:r>
              <a:rPr lang="en-US"/>
              <a:t>Overhead rate of 200%</a:t>
            </a:r>
          </a:p>
          <a:p>
            <a:pPr marL="285750" indent="-285750">
              <a:buFont typeface="Arial" panose="020B0604020202020204" pitchFamily="34" charset="0"/>
              <a:buChar char="•"/>
            </a:pPr>
            <a:r>
              <a:rPr lang="en-US"/>
              <a:t>Average of 11.7 hours per week per individual</a:t>
            </a:r>
          </a:p>
        </p:txBody>
      </p:sp>
      <p:sp>
        <p:nvSpPr>
          <p:cNvPr id="7" name="TextBox 6">
            <a:extLst>
              <a:ext uri="{FF2B5EF4-FFF2-40B4-BE49-F238E27FC236}">
                <a16:creationId xmlns:a16="http://schemas.microsoft.com/office/drawing/2014/main" id="{7DAD6816-D4D7-4E4B-9087-3C3F00ACBC1B}"/>
              </a:ext>
            </a:extLst>
          </p:cNvPr>
          <p:cNvSpPr txBox="1"/>
          <p:nvPr/>
        </p:nvSpPr>
        <p:spPr>
          <a:xfrm>
            <a:off x="10207154" y="6031124"/>
            <a:ext cx="1894428" cy="369332"/>
          </a:xfrm>
          <a:prstGeom prst="rect">
            <a:avLst/>
          </a:prstGeom>
          <a:noFill/>
        </p:spPr>
        <p:txBody>
          <a:bodyPr wrap="square" rtlCol="0">
            <a:spAutoFit/>
          </a:bodyPr>
          <a:lstStyle/>
          <a:p>
            <a:r>
              <a:rPr lang="en-US"/>
              <a:t>* Estimated hours</a:t>
            </a:r>
          </a:p>
        </p:txBody>
      </p:sp>
    </p:spTree>
    <p:extLst>
      <p:ext uri="{BB962C8B-B14F-4D97-AF65-F5344CB8AC3E}">
        <p14:creationId xmlns:p14="http://schemas.microsoft.com/office/powerpoint/2010/main" val="859939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E7A5-BFB1-4639-AB1E-C8099E3C8462}"/>
              </a:ext>
            </a:extLst>
          </p:cNvPr>
          <p:cNvSpPr>
            <a:spLocks noGrp="1"/>
          </p:cNvSpPr>
          <p:nvPr>
            <p:ph type="title"/>
          </p:nvPr>
        </p:nvSpPr>
        <p:spPr>
          <a:xfrm>
            <a:off x="838200" y="2244531"/>
            <a:ext cx="10515600" cy="1184469"/>
          </a:xfrm>
        </p:spPr>
        <p:txBody>
          <a:bodyPr/>
          <a:lstStyle/>
          <a:p>
            <a:pPr algn="ctr"/>
            <a:r>
              <a:rPr lang="en-US"/>
              <a:t>Backup Slides</a:t>
            </a:r>
          </a:p>
        </p:txBody>
      </p:sp>
      <p:sp>
        <p:nvSpPr>
          <p:cNvPr id="4" name="Footer Placeholder 3">
            <a:extLst>
              <a:ext uri="{FF2B5EF4-FFF2-40B4-BE49-F238E27FC236}">
                <a16:creationId xmlns:a16="http://schemas.microsoft.com/office/drawing/2014/main" id="{F195C7B2-6CDF-413D-8AB5-46476F61750B}"/>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EE3EE0AB-2B6C-461A-AFDA-0ED62D7C881B}"/>
              </a:ext>
            </a:extLst>
          </p:cNvPr>
          <p:cNvSpPr>
            <a:spLocks noGrp="1"/>
          </p:cNvSpPr>
          <p:nvPr>
            <p:ph type="sldNum" sz="quarter" idx="12"/>
          </p:nvPr>
        </p:nvSpPr>
        <p:spPr/>
        <p:txBody>
          <a:bodyPr/>
          <a:lstStyle/>
          <a:p>
            <a:fld id="{330EA680-D336-4FF7-8B7A-9848BB0A1C32}" type="slidenum">
              <a:rPr lang="en-US" smtClean="0"/>
              <a:t>74</a:t>
            </a:fld>
            <a:endParaRPr lang="en-US"/>
          </a:p>
        </p:txBody>
      </p:sp>
    </p:spTree>
    <p:extLst>
      <p:ext uri="{BB962C8B-B14F-4D97-AF65-F5344CB8AC3E}">
        <p14:creationId xmlns:p14="http://schemas.microsoft.com/office/powerpoint/2010/main" val="27843598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AC38-5C6E-4DA1-8ECB-EE17B0CEEA04}"/>
              </a:ext>
            </a:extLst>
          </p:cNvPr>
          <p:cNvSpPr>
            <a:spLocks noGrp="1"/>
          </p:cNvSpPr>
          <p:nvPr>
            <p:ph type="title"/>
          </p:nvPr>
        </p:nvSpPr>
        <p:spPr>
          <a:xfrm>
            <a:off x="479440" y="885074"/>
            <a:ext cx="2911277" cy="1648120"/>
          </a:xfrm>
        </p:spPr>
        <p:txBody>
          <a:bodyPr>
            <a:normAutofit/>
          </a:bodyPr>
          <a:lstStyle/>
          <a:p>
            <a:r>
              <a:rPr lang="en-US"/>
              <a:t>Hardware </a:t>
            </a:r>
            <a:br>
              <a:rPr lang="en-US"/>
            </a:br>
            <a:r>
              <a:rPr lang="en-US"/>
              <a:t>Integration</a:t>
            </a:r>
          </a:p>
        </p:txBody>
      </p:sp>
      <p:sp>
        <p:nvSpPr>
          <p:cNvPr id="4" name="Footer Placeholder 3">
            <a:extLst>
              <a:ext uri="{FF2B5EF4-FFF2-40B4-BE49-F238E27FC236}">
                <a16:creationId xmlns:a16="http://schemas.microsoft.com/office/drawing/2014/main" id="{987D06F9-28CC-46BD-9A77-4B75B1FC235B}"/>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F80CCB87-A1F6-44B9-8F49-BCD096217618}"/>
              </a:ext>
            </a:extLst>
          </p:cNvPr>
          <p:cNvSpPr>
            <a:spLocks noGrp="1"/>
          </p:cNvSpPr>
          <p:nvPr>
            <p:ph type="sldNum" sz="quarter" idx="12"/>
          </p:nvPr>
        </p:nvSpPr>
        <p:spPr/>
        <p:txBody>
          <a:bodyPr/>
          <a:lstStyle/>
          <a:p>
            <a:fld id="{330EA680-D336-4FF7-8B7A-9848BB0A1C32}" type="slidenum">
              <a:rPr lang="en-US" smtClean="0"/>
              <a:t>75</a:t>
            </a:fld>
            <a:endParaRPr lang="en-US"/>
          </a:p>
        </p:txBody>
      </p:sp>
      <p:pic>
        <p:nvPicPr>
          <p:cNvPr id="7" name="Picture 6" descr="A screenshot of a cell phone&#10;&#10;Description automatically generated">
            <a:extLst>
              <a:ext uri="{FF2B5EF4-FFF2-40B4-BE49-F238E27FC236}">
                <a16:creationId xmlns:a16="http://schemas.microsoft.com/office/drawing/2014/main" id="{610FD31D-0F54-401B-8A60-CAFEA5E05571}"/>
              </a:ext>
            </a:extLst>
          </p:cNvPr>
          <p:cNvPicPr>
            <a:picLocks noChangeAspect="1"/>
          </p:cNvPicPr>
          <p:nvPr/>
        </p:nvPicPr>
        <p:blipFill rotWithShape="1">
          <a:blip r:embed="rId2">
            <a:extLst>
              <a:ext uri="{28A0092B-C50C-407E-A947-70E740481C1C}">
                <a14:useLocalDpi xmlns:a14="http://schemas.microsoft.com/office/drawing/2010/main" val="0"/>
              </a:ext>
            </a:extLst>
          </a:blip>
          <a:srcRect t="1258"/>
          <a:stretch/>
        </p:blipFill>
        <p:spPr>
          <a:xfrm>
            <a:off x="3893436" y="106721"/>
            <a:ext cx="6667612" cy="610101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08668C02-2BAC-45EA-B063-3A63AFFDDB10}"/>
              </a:ext>
            </a:extLst>
          </p:cNvPr>
          <p:cNvPicPr>
            <a:picLocks noChangeAspect="1"/>
          </p:cNvPicPr>
          <p:nvPr/>
        </p:nvPicPr>
        <p:blipFill rotWithShape="1">
          <a:blip r:embed="rId3">
            <a:extLst>
              <a:ext uri="{28A0092B-C50C-407E-A947-70E740481C1C}">
                <a14:useLocalDpi xmlns:a14="http://schemas.microsoft.com/office/drawing/2010/main" val="0"/>
              </a:ext>
            </a:extLst>
          </a:blip>
          <a:srcRect l="10235" t="5943" r="8240" b="65954"/>
          <a:stretch/>
        </p:blipFill>
        <p:spPr>
          <a:xfrm>
            <a:off x="11168743" y="894404"/>
            <a:ext cx="877077" cy="585974"/>
          </a:xfrm>
          <a:prstGeom prst="rect">
            <a:avLst/>
          </a:prstGeom>
        </p:spPr>
      </p:pic>
      <p:cxnSp>
        <p:nvCxnSpPr>
          <p:cNvPr id="11" name="Connector: Curved 10">
            <a:extLst>
              <a:ext uri="{FF2B5EF4-FFF2-40B4-BE49-F238E27FC236}">
                <a16:creationId xmlns:a16="http://schemas.microsoft.com/office/drawing/2014/main" id="{6F483A33-BB99-4018-B1F1-78BBF2B7E93C}"/>
              </a:ext>
            </a:extLst>
          </p:cNvPr>
          <p:cNvCxnSpPr>
            <a:cxnSpLocks/>
          </p:cNvCxnSpPr>
          <p:nvPr/>
        </p:nvCxnSpPr>
        <p:spPr>
          <a:xfrm rot="10800000">
            <a:off x="10325283" y="419748"/>
            <a:ext cx="843461" cy="702046"/>
          </a:xfrm>
          <a:prstGeom prst="curvedConnector3">
            <a:avLst>
              <a:gd name="adj1" fmla="val 5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screenshot of a cell phone&#10;&#10;Description automatically generated">
            <a:extLst>
              <a:ext uri="{FF2B5EF4-FFF2-40B4-BE49-F238E27FC236}">
                <a16:creationId xmlns:a16="http://schemas.microsoft.com/office/drawing/2014/main" id="{DE29C565-3AD3-4393-87C2-1CE2A5921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6" y="3101960"/>
            <a:ext cx="4724703" cy="2979456"/>
          </a:xfrm>
          <a:prstGeom prst="rect">
            <a:avLst/>
          </a:prstGeom>
        </p:spPr>
      </p:pic>
    </p:spTree>
    <p:extLst>
      <p:ext uri="{BB962C8B-B14F-4D97-AF65-F5344CB8AC3E}">
        <p14:creationId xmlns:p14="http://schemas.microsoft.com/office/powerpoint/2010/main" val="75332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1906-8B26-44D1-A61F-9722A101BEC7}"/>
              </a:ext>
            </a:extLst>
          </p:cNvPr>
          <p:cNvSpPr>
            <a:spLocks noGrp="1"/>
          </p:cNvSpPr>
          <p:nvPr>
            <p:ph type="title"/>
          </p:nvPr>
        </p:nvSpPr>
        <p:spPr>
          <a:xfrm>
            <a:off x="838200" y="59818"/>
            <a:ext cx="10515600" cy="1325563"/>
          </a:xfrm>
        </p:spPr>
        <p:txBody>
          <a:bodyPr/>
          <a:lstStyle/>
          <a:p>
            <a:r>
              <a:rPr lang="en-US"/>
              <a:t>Critical Project Elements</a:t>
            </a:r>
          </a:p>
        </p:txBody>
      </p:sp>
      <p:sp>
        <p:nvSpPr>
          <p:cNvPr id="4" name="Footer Placeholder 3">
            <a:extLst>
              <a:ext uri="{FF2B5EF4-FFF2-40B4-BE49-F238E27FC236}">
                <a16:creationId xmlns:a16="http://schemas.microsoft.com/office/drawing/2014/main" id="{21452460-8FC2-4C4D-A51D-01F9AB4045CA}"/>
              </a:ext>
            </a:extLst>
          </p:cNvPr>
          <p:cNvSpPr>
            <a:spLocks noGrp="1"/>
          </p:cNvSpPr>
          <p:nvPr>
            <p:ph type="ftr" sz="quarter" idx="11"/>
          </p:nvPr>
        </p:nvSpPr>
        <p:spPr/>
        <p:txBody>
          <a:bodyPr/>
          <a:lstStyle/>
          <a:p>
            <a:r>
              <a:rPr lang="en-US"/>
              <a:t>Design Description</a:t>
            </a:r>
          </a:p>
        </p:txBody>
      </p:sp>
      <p:sp>
        <p:nvSpPr>
          <p:cNvPr id="5" name="Slide Number Placeholder 4">
            <a:extLst>
              <a:ext uri="{FF2B5EF4-FFF2-40B4-BE49-F238E27FC236}">
                <a16:creationId xmlns:a16="http://schemas.microsoft.com/office/drawing/2014/main" id="{2FCF698D-AC7C-46FD-877A-08147320E4B7}"/>
              </a:ext>
            </a:extLst>
          </p:cNvPr>
          <p:cNvSpPr>
            <a:spLocks noGrp="1"/>
          </p:cNvSpPr>
          <p:nvPr>
            <p:ph type="sldNum" sz="quarter" idx="12"/>
          </p:nvPr>
        </p:nvSpPr>
        <p:spPr/>
        <p:txBody>
          <a:bodyPr/>
          <a:lstStyle/>
          <a:p>
            <a:fld id="{330EA680-D336-4FF7-8B7A-9848BB0A1C32}" type="slidenum">
              <a:rPr lang="en-US" smtClean="0"/>
              <a:t>8</a:t>
            </a:fld>
            <a:endParaRPr lang="en-US"/>
          </a:p>
        </p:txBody>
      </p:sp>
      <p:graphicFrame>
        <p:nvGraphicFramePr>
          <p:cNvPr id="6" name="Table 5">
            <a:extLst>
              <a:ext uri="{FF2B5EF4-FFF2-40B4-BE49-F238E27FC236}">
                <a16:creationId xmlns:a16="http://schemas.microsoft.com/office/drawing/2014/main" id="{F0352599-4EF0-482A-9C13-13885A0EF108}"/>
              </a:ext>
            </a:extLst>
          </p:cNvPr>
          <p:cNvGraphicFramePr>
            <a:graphicFrameLocks noGrp="1"/>
          </p:cNvGraphicFramePr>
          <p:nvPr>
            <p:extLst>
              <p:ext uri="{D42A27DB-BD31-4B8C-83A1-F6EECF244321}">
                <p14:modId xmlns:p14="http://schemas.microsoft.com/office/powerpoint/2010/main" val="686236096"/>
              </p:ext>
            </p:extLst>
          </p:nvPr>
        </p:nvGraphicFramePr>
        <p:xfrm>
          <a:off x="275896" y="1199931"/>
          <a:ext cx="11652863" cy="5008053"/>
        </p:xfrm>
        <a:graphic>
          <a:graphicData uri="http://schemas.openxmlformats.org/drawingml/2006/table">
            <a:tbl>
              <a:tblPr firstRow="1" bandRow="1">
                <a:tableStyleId>{5C22544A-7EE6-4342-B048-85BDC9FD1C3A}</a:tableStyleId>
              </a:tblPr>
              <a:tblGrid>
                <a:gridCol w="1661607">
                  <a:extLst>
                    <a:ext uri="{9D8B030D-6E8A-4147-A177-3AD203B41FA5}">
                      <a16:colId xmlns:a16="http://schemas.microsoft.com/office/drawing/2014/main" val="1520511083"/>
                    </a:ext>
                  </a:extLst>
                </a:gridCol>
                <a:gridCol w="3477782">
                  <a:extLst>
                    <a:ext uri="{9D8B030D-6E8A-4147-A177-3AD203B41FA5}">
                      <a16:colId xmlns:a16="http://schemas.microsoft.com/office/drawing/2014/main" val="3467017874"/>
                    </a:ext>
                  </a:extLst>
                </a:gridCol>
                <a:gridCol w="6513474">
                  <a:extLst>
                    <a:ext uri="{9D8B030D-6E8A-4147-A177-3AD203B41FA5}">
                      <a16:colId xmlns:a16="http://schemas.microsoft.com/office/drawing/2014/main" val="3867055682"/>
                    </a:ext>
                  </a:extLst>
                </a:gridCol>
              </a:tblGrid>
              <a:tr h="464883">
                <a:tc>
                  <a:txBody>
                    <a:bodyPr/>
                    <a:lstStyle/>
                    <a:p>
                      <a:pPr algn="ctr" rtl="0" fontAlgn="base"/>
                      <a:r>
                        <a:rPr lang="en-US">
                          <a:effectLst/>
                        </a:rPr>
                        <a:t>Designation​</a:t>
                      </a:r>
                      <a:endParaRPr lang="en-US" b="1">
                        <a:solidFill>
                          <a:srgbClr val="FFFFFF"/>
                        </a:solidFill>
                        <a:effectLst/>
                      </a:endParaRPr>
                    </a:p>
                  </a:txBody>
                  <a:tcPr anchor="ctr"/>
                </a:tc>
                <a:tc>
                  <a:txBody>
                    <a:bodyPr/>
                    <a:lstStyle/>
                    <a:p>
                      <a:pPr algn="ctr" rtl="0" fontAlgn="base"/>
                      <a:r>
                        <a:rPr lang="en-US">
                          <a:effectLst/>
                        </a:rPr>
                        <a:t>CPE​</a:t>
                      </a:r>
                      <a:endParaRPr lang="en-US" b="1">
                        <a:solidFill>
                          <a:srgbClr val="FFFFFF"/>
                        </a:solidFill>
                        <a:effectLst/>
                      </a:endParaRPr>
                    </a:p>
                  </a:txBody>
                  <a:tcPr anchor="ctr"/>
                </a:tc>
                <a:tc>
                  <a:txBody>
                    <a:bodyPr/>
                    <a:lstStyle/>
                    <a:p>
                      <a:pPr algn="ctr" rtl="0" fontAlgn="auto"/>
                      <a:r>
                        <a:rPr lang="en-US">
                          <a:effectLst/>
                        </a:rPr>
                        <a:t>​Critical Characteristics</a:t>
                      </a:r>
                      <a:endParaRPr lang="en-US" b="1">
                        <a:solidFill>
                          <a:srgbClr val="FFFFFF"/>
                        </a:solidFill>
                        <a:effectLst/>
                        <a:latin typeface="Calibri" panose="020F0502020204030204" pitchFamily="34" charset="0"/>
                      </a:endParaRPr>
                    </a:p>
                  </a:txBody>
                  <a:tcPr anchor="ctr"/>
                </a:tc>
                <a:extLst>
                  <a:ext uri="{0D108BD9-81ED-4DB2-BD59-A6C34878D82A}">
                    <a16:rowId xmlns:a16="http://schemas.microsoft.com/office/drawing/2014/main" val="2949040705"/>
                  </a:ext>
                </a:extLst>
              </a:tr>
              <a:tr h="908634">
                <a:tc>
                  <a:txBody>
                    <a:bodyPr/>
                    <a:lstStyle/>
                    <a:p>
                      <a:pPr algn="ctr" rtl="0" fontAlgn="base"/>
                      <a:r>
                        <a:rPr lang="en-US" b="1">
                          <a:effectLst/>
                        </a:rPr>
                        <a:t>CPE-1​</a:t>
                      </a:r>
                    </a:p>
                  </a:txBody>
                  <a:tcPr anchor="ctr"/>
                </a:tc>
                <a:tc>
                  <a:txBody>
                    <a:bodyPr/>
                    <a:lstStyle/>
                    <a:p>
                      <a:pPr algn="ctr" rtl="0" fontAlgn="base"/>
                      <a:r>
                        <a:rPr lang="en-US" b="1">
                          <a:effectLst/>
                        </a:rPr>
                        <a:t>Signal Reception​</a:t>
                      </a:r>
                    </a:p>
                  </a:txBody>
                  <a:tcPr anchor="ctr"/>
                </a:tc>
                <a:tc>
                  <a:txBody>
                    <a:bodyPr/>
                    <a:lstStyle/>
                    <a:p>
                      <a:pPr algn="ctr" rtl="0" fontAlgn="auto"/>
                      <a:r>
                        <a:rPr lang="en-US" b="1">
                          <a:effectLst/>
                        </a:rPr>
                        <a:t>​Receive radio frequency signals from satellite</a:t>
                      </a:r>
                      <a:endParaRPr lang="en-US" b="1">
                        <a:effectLst/>
                        <a:latin typeface="Calibri"/>
                      </a:endParaRPr>
                    </a:p>
                  </a:txBody>
                  <a:tcPr anchor="ctr"/>
                </a:tc>
                <a:extLst>
                  <a:ext uri="{0D108BD9-81ED-4DB2-BD59-A6C34878D82A}">
                    <a16:rowId xmlns:a16="http://schemas.microsoft.com/office/drawing/2014/main" val="1307225287"/>
                  </a:ext>
                </a:extLst>
              </a:tr>
              <a:tr h="908634">
                <a:tc>
                  <a:txBody>
                    <a:bodyPr/>
                    <a:lstStyle/>
                    <a:p>
                      <a:pPr algn="ctr" rtl="0" fontAlgn="base"/>
                      <a:r>
                        <a:rPr lang="en-US" b="1">
                          <a:effectLst/>
                        </a:rPr>
                        <a:t>CPE-2​</a:t>
                      </a:r>
                    </a:p>
                  </a:txBody>
                  <a:tcPr anchor="ctr"/>
                </a:tc>
                <a:tc>
                  <a:txBody>
                    <a:bodyPr/>
                    <a:lstStyle/>
                    <a:p>
                      <a:pPr algn="ctr" rtl="0" fontAlgn="base"/>
                      <a:r>
                        <a:rPr lang="en-US" b="1">
                          <a:effectLst/>
                        </a:rPr>
                        <a:t>Pointing Control​</a:t>
                      </a:r>
                    </a:p>
                  </a:txBody>
                  <a:tcPr anchor="ctr"/>
                </a:tc>
                <a:tc>
                  <a:txBody>
                    <a:bodyPr/>
                    <a:lstStyle/>
                    <a:p>
                      <a:pPr algn="ctr" rtl="0" fontAlgn="auto"/>
                      <a:r>
                        <a:rPr lang="en-US" b="1">
                          <a:effectLst/>
                        </a:rPr>
                        <a:t>​Point antenna at the location of the satellite</a:t>
                      </a:r>
                      <a:endParaRPr lang="en-US" b="1">
                        <a:effectLst/>
                        <a:latin typeface="Calibri"/>
                      </a:endParaRPr>
                    </a:p>
                  </a:txBody>
                  <a:tcPr anchor="ctr"/>
                </a:tc>
                <a:extLst>
                  <a:ext uri="{0D108BD9-81ED-4DB2-BD59-A6C34878D82A}">
                    <a16:rowId xmlns:a16="http://schemas.microsoft.com/office/drawing/2014/main" val="1992816119"/>
                  </a:ext>
                </a:extLst>
              </a:tr>
              <a:tr h="908634">
                <a:tc>
                  <a:txBody>
                    <a:bodyPr/>
                    <a:lstStyle/>
                    <a:p>
                      <a:pPr algn="ctr" rtl="0" fontAlgn="base"/>
                      <a:r>
                        <a:rPr lang="en-US" b="1">
                          <a:effectLst/>
                        </a:rPr>
                        <a:t>CPE-3​</a:t>
                      </a:r>
                    </a:p>
                  </a:txBody>
                  <a:tcPr anchor="ctr"/>
                </a:tc>
                <a:tc>
                  <a:txBody>
                    <a:bodyPr/>
                    <a:lstStyle/>
                    <a:p>
                      <a:pPr algn="ctr" rtl="0" fontAlgn="base"/>
                      <a:r>
                        <a:rPr lang="en-US" b="1">
                          <a:effectLst/>
                        </a:rPr>
                        <a:t>Signal Processing​</a:t>
                      </a:r>
                    </a:p>
                  </a:txBody>
                  <a:tcPr anchor="ctr"/>
                </a:tc>
                <a:tc>
                  <a:txBody>
                    <a:bodyPr/>
                    <a:lstStyle/>
                    <a:p>
                      <a:pPr lvl="0" algn="ctr">
                        <a:buNone/>
                      </a:pPr>
                      <a:r>
                        <a:rPr lang="en-US" b="1">
                          <a:effectLst/>
                        </a:rPr>
                        <a:t>Process the received analog signal to a digital signal</a:t>
                      </a:r>
                      <a:endParaRPr lang="en-US" b="1"/>
                    </a:p>
                  </a:txBody>
                  <a:tcPr anchor="ctr"/>
                </a:tc>
                <a:extLst>
                  <a:ext uri="{0D108BD9-81ED-4DB2-BD59-A6C34878D82A}">
                    <a16:rowId xmlns:a16="http://schemas.microsoft.com/office/drawing/2014/main" val="3166495956"/>
                  </a:ext>
                </a:extLst>
              </a:tr>
              <a:tr h="908634">
                <a:tc>
                  <a:txBody>
                    <a:bodyPr/>
                    <a:lstStyle/>
                    <a:p>
                      <a:pPr algn="ctr" rtl="0" fontAlgn="base"/>
                      <a:r>
                        <a:rPr lang="en-US" b="1">
                          <a:effectLst/>
                        </a:rPr>
                        <a:t>CPE-4​</a:t>
                      </a:r>
                    </a:p>
                  </a:txBody>
                  <a:tcPr anchor="ctr"/>
                </a:tc>
                <a:tc>
                  <a:txBody>
                    <a:bodyPr/>
                    <a:lstStyle/>
                    <a:p>
                      <a:pPr algn="ctr" rtl="0" fontAlgn="base"/>
                      <a:r>
                        <a:rPr lang="en-US" b="1">
                          <a:effectLst/>
                        </a:rPr>
                        <a:t>Scoring Software​</a:t>
                      </a:r>
                    </a:p>
                  </a:txBody>
                  <a:tcPr anchor="ctr"/>
                </a:tc>
                <a:tc>
                  <a:txBody>
                    <a:bodyPr/>
                    <a:lstStyle/>
                    <a:p>
                      <a:pPr lvl="0" algn="ctr">
                        <a:buNone/>
                      </a:pPr>
                      <a:r>
                        <a:rPr lang="en-US" b="1">
                          <a:effectLst/>
                        </a:rPr>
                        <a:t>Score the quality of a given observation</a:t>
                      </a:r>
                      <a:endParaRPr lang="en-US" b="1"/>
                    </a:p>
                  </a:txBody>
                  <a:tcPr anchor="ctr"/>
                </a:tc>
                <a:extLst>
                  <a:ext uri="{0D108BD9-81ED-4DB2-BD59-A6C34878D82A}">
                    <a16:rowId xmlns:a16="http://schemas.microsoft.com/office/drawing/2014/main" val="2677880873"/>
                  </a:ext>
                </a:extLst>
              </a:tr>
              <a:tr h="908634">
                <a:tc>
                  <a:txBody>
                    <a:bodyPr/>
                    <a:lstStyle/>
                    <a:p>
                      <a:pPr algn="ctr" rtl="0" fontAlgn="base"/>
                      <a:r>
                        <a:rPr lang="en-US" b="1">
                          <a:effectLst/>
                        </a:rPr>
                        <a:t>CPE-5​</a:t>
                      </a:r>
                    </a:p>
                  </a:txBody>
                  <a:tcPr anchor="ctr"/>
                </a:tc>
                <a:tc>
                  <a:txBody>
                    <a:bodyPr/>
                    <a:lstStyle/>
                    <a:p>
                      <a:pPr algn="ctr" rtl="0" fontAlgn="base"/>
                      <a:r>
                        <a:rPr lang="en-US" b="1">
                          <a:effectLst/>
                        </a:rPr>
                        <a:t>Scheduling Software​</a:t>
                      </a:r>
                    </a:p>
                  </a:txBody>
                  <a:tcPr anchor="ctr"/>
                </a:tc>
                <a:tc>
                  <a:txBody>
                    <a:bodyPr/>
                    <a:lstStyle/>
                    <a:p>
                      <a:pPr algn="ctr" rtl="0" fontAlgn="auto"/>
                      <a:r>
                        <a:rPr lang="en-US" b="1">
                          <a:effectLst/>
                        </a:rPr>
                        <a:t>​Schedule a plan for several observations</a:t>
                      </a:r>
                      <a:endParaRPr lang="en-US" b="1">
                        <a:effectLst/>
                        <a:latin typeface="Calibri"/>
                      </a:endParaRPr>
                    </a:p>
                  </a:txBody>
                  <a:tcPr anchor="ctr"/>
                </a:tc>
                <a:extLst>
                  <a:ext uri="{0D108BD9-81ED-4DB2-BD59-A6C34878D82A}">
                    <a16:rowId xmlns:a16="http://schemas.microsoft.com/office/drawing/2014/main" val="3082128307"/>
                  </a:ext>
                </a:extLst>
              </a:tr>
            </a:tbl>
          </a:graphicData>
        </a:graphic>
      </p:graphicFrame>
    </p:spTree>
    <p:extLst>
      <p:ext uri="{BB962C8B-B14F-4D97-AF65-F5344CB8AC3E}">
        <p14:creationId xmlns:p14="http://schemas.microsoft.com/office/powerpoint/2010/main" val="34417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1906-8B26-44D1-A61F-9722A101BEC7}"/>
              </a:ext>
            </a:extLst>
          </p:cNvPr>
          <p:cNvSpPr>
            <a:spLocks noGrp="1"/>
          </p:cNvSpPr>
          <p:nvPr>
            <p:ph type="title"/>
          </p:nvPr>
        </p:nvSpPr>
        <p:spPr>
          <a:xfrm>
            <a:off x="838200" y="59818"/>
            <a:ext cx="10515600" cy="1325563"/>
          </a:xfrm>
        </p:spPr>
        <p:txBody>
          <a:bodyPr/>
          <a:lstStyle/>
          <a:p>
            <a:r>
              <a:rPr lang="en-US"/>
              <a:t>Critical Project Elements Reasoning</a:t>
            </a:r>
          </a:p>
        </p:txBody>
      </p:sp>
      <p:sp>
        <p:nvSpPr>
          <p:cNvPr id="4" name="Footer Placeholder 3">
            <a:extLst>
              <a:ext uri="{FF2B5EF4-FFF2-40B4-BE49-F238E27FC236}">
                <a16:creationId xmlns:a16="http://schemas.microsoft.com/office/drawing/2014/main" id="{21452460-8FC2-4C4D-A51D-01F9AB4045CA}"/>
              </a:ext>
            </a:extLst>
          </p:cNvPr>
          <p:cNvSpPr>
            <a:spLocks noGrp="1"/>
          </p:cNvSpPr>
          <p:nvPr>
            <p:ph type="ftr" sz="quarter" idx="11"/>
          </p:nvPr>
        </p:nvSpPr>
        <p:spPr/>
        <p:txBody>
          <a:bodyPr/>
          <a:lstStyle/>
          <a:p>
            <a:r>
              <a:rPr lang="en-US"/>
              <a:t>Design Description</a:t>
            </a:r>
          </a:p>
        </p:txBody>
      </p:sp>
      <p:sp>
        <p:nvSpPr>
          <p:cNvPr id="5" name="Slide Number Placeholder 4">
            <a:extLst>
              <a:ext uri="{FF2B5EF4-FFF2-40B4-BE49-F238E27FC236}">
                <a16:creationId xmlns:a16="http://schemas.microsoft.com/office/drawing/2014/main" id="{2FCF698D-AC7C-46FD-877A-08147320E4B7}"/>
              </a:ext>
            </a:extLst>
          </p:cNvPr>
          <p:cNvSpPr>
            <a:spLocks noGrp="1"/>
          </p:cNvSpPr>
          <p:nvPr>
            <p:ph type="sldNum" sz="quarter" idx="12"/>
          </p:nvPr>
        </p:nvSpPr>
        <p:spPr/>
        <p:txBody>
          <a:bodyPr/>
          <a:lstStyle/>
          <a:p>
            <a:fld id="{330EA680-D336-4FF7-8B7A-9848BB0A1C32}" type="slidenum">
              <a:rPr lang="en-US" smtClean="0"/>
              <a:t>9</a:t>
            </a:fld>
            <a:endParaRPr lang="en-US"/>
          </a:p>
        </p:txBody>
      </p:sp>
      <p:graphicFrame>
        <p:nvGraphicFramePr>
          <p:cNvPr id="15" name="Table 14">
            <a:extLst>
              <a:ext uri="{FF2B5EF4-FFF2-40B4-BE49-F238E27FC236}">
                <a16:creationId xmlns:a16="http://schemas.microsoft.com/office/drawing/2014/main" id="{3BD24929-EFB8-41DE-A639-CBBBB58B60FC}"/>
              </a:ext>
            </a:extLst>
          </p:cNvPr>
          <p:cNvGraphicFramePr>
            <a:graphicFrameLocks noGrp="1"/>
          </p:cNvGraphicFramePr>
          <p:nvPr>
            <p:extLst>
              <p:ext uri="{D42A27DB-BD31-4B8C-83A1-F6EECF244321}">
                <p14:modId xmlns:p14="http://schemas.microsoft.com/office/powerpoint/2010/main" val="1467899445"/>
              </p:ext>
            </p:extLst>
          </p:nvPr>
        </p:nvGraphicFramePr>
        <p:xfrm>
          <a:off x="275896" y="1199931"/>
          <a:ext cx="11652863" cy="5008053"/>
        </p:xfrm>
        <a:graphic>
          <a:graphicData uri="http://schemas.openxmlformats.org/drawingml/2006/table">
            <a:tbl>
              <a:tblPr firstRow="1" bandRow="1">
                <a:tableStyleId>{5C22544A-7EE6-4342-B048-85BDC9FD1C3A}</a:tableStyleId>
              </a:tblPr>
              <a:tblGrid>
                <a:gridCol w="1661607">
                  <a:extLst>
                    <a:ext uri="{9D8B030D-6E8A-4147-A177-3AD203B41FA5}">
                      <a16:colId xmlns:a16="http://schemas.microsoft.com/office/drawing/2014/main" val="1520511083"/>
                    </a:ext>
                  </a:extLst>
                </a:gridCol>
                <a:gridCol w="3477782">
                  <a:extLst>
                    <a:ext uri="{9D8B030D-6E8A-4147-A177-3AD203B41FA5}">
                      <a16:colId xmlns:a16="http://schemas.microsoft.com/office/drawing/2014/main" val="3467017874"/>
                    </a:ext>
                  </a:extLst>
                </a:gridCol>
                <a:gridCol w="6513474">
                  <a:extLst>
                    <a:ext uri="{9D8B030D-6E8A-4147-A177-3AD203B41FA5}">
                      <a16:colId xmlns:a16="http://schemas.microsoft.com/office/drawing/2014/main" val="3867055682"/>
                    </a:ext>
                  </a:extLst>
                </a:gridCol>
              </a:tblGrid>
              <a:tr h="464883">
                <a:tc>
                  <a:txBody>
                    <a:bodyPr/>
                    <a:lstStyle/>
                    <a:p>
                      <a:pPr algn="ctr" rtl="0" fontAlgn="base"/>
                      <a:r>
                        <a:rPr lang="en-US">
                          <a:effectLst/>
                        </a:rPr>
                        <a:t>Designation​</a:t>
                      </a:r>
                      <a:endParaRPr lang="en-US" b="1">
                        <a:solidFill>
                          <a:srgbClr val="FFFFFF"/>
                        </a:solidFill>
                        <a:effectLst/>
                      </a:endParaRPr>
                    </a:p>
                  </a:txBody>
                  <a:tcPr anchor="ctr"/>
                </a:tc>
                <a:tc>
                  <a:txBody>
                    <a:bodyPr/>
                    <a:lstStyle/>
                    <a:p>
                      <a:pPr algn="ctr" rtl="0" fontAlgn="base"/>
                      <a:r>
                        <a:rPr lang="en-US">
                          <a:effectLst/>
                        </a:rPr>
                        <a:t>CPE​</a:t>
                      </a:r>
                      <a:endParaRPr lang="en-US" b="1">
                        <a:solidFill>
                          <a:srgbClr val="FFFFFF"/>
                        </a:solidFill>
                        <a:effectLst/>
                      </a:endParaRPr>
                    </a:p>
                  </a:txBody>
                  <a:tcPr anchor="ctr"/>
                </a:tc>
                <a:tc>
                  <a:txBody>
                    <a:bodyPr/>
                    <a:lstStyle/>
                    <a:p>
                      <a:pPr lvl="0" algn="ctr">
                        <a:buNone/>
                      </a:pPr>
                      <a:r>
                        <a:rPr lang="en-US">
                          <a:effectLst/>
                        </a:rPr>
                        <a:t>Reasoning</a:t>
                      </a:r>
                      <a:endParaRPr lang="en-US"/>
                    </a:p>
                  </a:txBody>
                  <a:tcPr anchor="ctr"/>
                </a:tc>
                <a:extLst>
                  <a:ext uri="{0D108BD9-81ED-4DB2-BD59-A6C34878D82A}">
                    <a16:rowId xmlns:a16="http://schemas.microsoft.com/office/drawing/2014/main" val="2949040705"/>
                  </a:ext>
                </a:extLst>
              </a:tr>
              <a:tr h="908634">
                <a:tc>
                  <a:txBody>
                    <a:bodyPr/>
                    <a:lstStyle/>
                    <a:p>
                      <a:pPr algn="ctr" rtl="0" fontAlgn="base"/>
                      <a:r>
                        <a:rPr lang="en-US" b="1">
                          <a:effectLst/>
                        </a:rPr>
                        <a:t>CPE-1​</a:t>
                      </a:r>
                    </a:p>
                  </a:txBody>
                  <a:tcPr anchor="ctr"/>
                </a:tc>
                <a:tc>
                  <a:txBody>
                    <a:bodyPr/>
                    <a:lstStyle/>
                    <a:p>
                      <a:pPr algn="ctr" rtl="0" fontAlgn="base"/>
                      <a:r>
                        <a:rPr lang="en-US" b="1">
                          <a:effectLst/>
                        </a:rPr>
                        <a:t>Signal Reception​</a:t>
                      </a:r>
                    </a:p>
                  </a:txBody>
                  <a:tcPr anchor="ctr"/>
                </a:tc>
                <a:tc>
                  <a:txBody>
                    <a:bodyPr/>
                    <a:lstStyle/>
                    <a:p>
                      <a:pPr algn="ctr" rtl="0" fontAlgn="auto"/>
                      <a:r>
                        <a:rPr lang="en-US" b="1">
                          <a:effectLst/>
                        </a:rPr>
                        <a:t>Must receive an RF signal to observe the satellite </a:t>
                      </a:r>
                    </a:p>
                  </a:txBody>
                  <a:tcPr anchor="ctr"/>
                </a:tc>
                <a:extLst>
                  <a:ext uri="{0D108BD9-81ED-4DB2-BD59-A6C34878D82A}">
                    <a16:rowId xmlns:a16="http://schemas.microsoft.com/office/drawing/2014/main" val="1307225287"/>
                  </a:ext>
                </a:extLst>
              </a:tr>
              <a:tr h="908634">
                <a:tc>
                  <a:txBody>
                    <a:bodyPr/>
                    <a:lstStyle/>
                    <a:p>
                      <a:pPr algn="ctr" rtl="0" fontAlgn="base"/>
                      <a:r>
                        <a:rPr lang="en-US" b="1">
                          <a:effectLst/>
                        </a:rPr>
                        <a:t>CPE-2​</a:t>
                      </a:r>
                    </a:p>
                  </a:txBody>
                  <a:tcPr anchor="ctr"/>
                </a:tc>
                <a:tc>
                  <a:txBody>
                    <a:bodyPr/>
                    <a:lstStyle/>
                    <a:p>
                      <a:pPr algn="ctr" rtl="0" fontAlgn="base"/>
                      <a:r>
                        <a:rPr lang="en-US" b="1">
                          <a:effectLst/>
                        </a:rPr>
                        <a:t>Pointing Control​</a:t>
                      </a:r>
                    </a:p>
                  </a:txBody>
                  <a:tcPr anchor="ctr"/>
                </a:tc>
                <a:tc>
                  <a:txBody>
                    <a:bodyPr/>
                    <a:lstStyle/>
                    <a:p>
                      <a:pPr algn="ctr" rtl="0" fontAlgn="auto"/>
                      <a:r>
                        <a:rPr lang="en-US" b="1">
                          <a:effectLst/>
                        </a:rPr>
                        <a:t>Must have antenna pointed at the location </a:t>
                      </a:r>
                      <a:endParaRPr lang="en-US" b="1"/>
                    </a:p>
                    <a:p>
                      <a:pPr lvl="0" algn="ctr">
                        <a:buNone/>
                      </a:pPr>
                      <a:r>
                        <a:rPr lang="en-US" b="1">
                          <a:effectLst/>
                        </a:rPr>
                        <a:t>of the satellite to receive the RF signal</a:t>
                      </a:r>
                      <a:endParaRPr lang="en-US" b="1"/>
                    </a:p>
                  </a:txBody>
                  <a:tcPr anchor="ctr"/>
                </a:tc>
                <a:extLst>
                  <a:ext uri="{0D108BD9-81ED-4DB2-BD59-A6C34878D82A}">
                    <a16:rowId xmlns:a16="http://schemas.microsoft.com/office/drawing/2014/main" val="1992816119"/>
                  </a:ext>
                </a:extLst>
              </a:tr>
              <a:tr h="908634">
                <a:tc>
                  <a:txBody>
                    <a:bodyPr/>
                    <a:lstStyle/>
                    <a:p>
                      <a:pPr algn="ctr" rtl="0" fontAlgn="base"/>
                      <a:r>
                        <a:rPr lang="en-US" b="1">
                          <a:effectLst/>
                        </a:rPr>
                        <a:t>CPE-3​</a:t>
                      </a:r>
                    </a:p>
                  </a:txBody>
                  <a:tcPr anchor="ctr"/>
                </a:tc>
                <a:tc>
                  <a:txBody>
                    <a:bodyPr/>
                    <a:lstStyle/>
                    <a:p>
                      <a:pPr algn="ctr" rtl="0" fontAlgn="base"/>
                      <a:r>
                        <a:rPr lang="en-US" b="1">
                          <a:effectLst/>
                        </a:rPr>
                        <a:t>Signal Processing​</a:t>
                      </a:r>
                    </a:p>
                  </a:txBody>
                  <a:tcPr anchor="ctr"/>
                </a:tc>
                <a:tc>
                  <a:txBody>
                    <a:bodyPr/>
                    <a:lstStyle/>
                    <a:p>
                      <a:pPr lvl="0" algn="ctr">
                        <a:buNone/>
                      </a:pPr>
                      <a:r>
                        <a:rPr lang="en-US" b="1">
                          <a:effectLst/>
                        </a:rPr>
                        <a:t>Must have a digital signal for the software to utilize</a:t>
                      </a:r>
                    </a:p>
                  </a:txBody>
                  <a:tcPr anchor="ctr"/>
                </a:tc>
                <a:extLst>
                  <a:ext uri="{0D108BD9-81ED-4DB2-BD59-A6C34878D82A}">
                    <a16:rowId xmlns:a16="http://schemas.microsoft.com/office/drawing/2014/main" val="3166495956"/>
                  </a:ext>
                </a:extLst>
              </a:tr>
              <a:tr h="908634">
                <a:tc>
                  <a:txBody>
                    <a:bodyPr/>
                    <a:lstStyle/>
                    <a:p>
                      <a:pPr algn="ctr" rtl="0" fontAlgn="base"/>
                      <a:r>
                        <a:rPr lang="en-US" b="1">
                          <a:effectLst/>
                        </a:rPr>
                        <a:t>CPE-4​</a:t>
                      </a:r>
                    </a:p>
                  </a:txBody>
                  <a:tcPr anchor="ctr"/>
                </a:tc>
                <a:tc>
                  <a:txBody>
                    <a:bodyPr/>
                    <a:lstStyle/>
                    <a:p>
                      <a:pPr algn="ctr" rtl="0" fontAlgn="base"/>
                      <a:r>
                        <a:rPr lang="en-US" b="1">
                          <a:effectLst/>
                        </a:rPr>
                        <a:t>Scoring Software​</a:t>
                      </a:r>
                    </a:p>
                  </a:txBody>
                  <a:tcPr anchor="ctr"/>
                </a:tc>
                <a:tc>
                  <a:txBody>
                    <a:bodyPr/>
                    <a:lstStyle/>
                    <a:p>
                      <a:pPr lvl="0" algn="ctr">
                        <a:buNone/>
                      </a:pPr>
                      <a:r>
                        <a:rPr lang="en-US" b="1">
                          <a:effectLst/>
                        </a:rPr>
                        <a:t>Must score satellite observations to identify</a:t>
                      </a:r>
                      <a:endParaRPr lang="en-US" b="1"/>
                    </a:p>
                    <a:p>
                      <a:pPr lvl="0" algn="ctr">
                        <a:buNone/>
                      </a:pPr>
                      <a:r>
                        <a:rPr lang="en-US" b="1">
                          <a:effectLst/>
                        </a:rPr>
                        <a:t> high-success signal reception observations</a:t>
                      </a:r>
                      <a:endParaRPr lang="en-US" b="1"/>
                    </a:p>
                  </a:txBody>
                  <a:tcPr anchor="ctr"/>
                </a:tc>
                <a:extLst>
                  <a:ext uri="{0D108BD9-81ED-4DB2-BD59-A6C34878D82A}">
                    <a16:rowId xmlns:a16="http://schemas.microsoft.com/office/drawing/2014/main" val="2677880873"/>
                  </a:ext>
                </a:extLst>
              </a:tr>
              <a:tr h="908634">
                <a:tc>
                  <a:txBody>
                    <a:bodyPr/>
                    <a:lstStyle/>
                    <a:p>
                      <a:pPr algn="ctr" rtl="0" fontAlgn="base"/>
                      <a:r>
                        <a:rPr lang="en-US" b="1">
                          <a:effectLst/>
                        </a:rPr>
                        <a:t>CPE-5​</a:t>
                      </a:r>
                    </a:p>
                  </a:txBody>
                  <a:tcPr anchor="ctr"/>
                </a:tc>
                <a:tc>
                  <a:txBody>
                    <a:bodyPr/>
                    <a:lstStyle/>
                    <a:p>
                      <a:pPr algn="ctr" rtl="0" fontAlgn="base"/>
                      <a:r>
                        <a:rPr lang="en-US" b="1">
                          <a:effectLst/>
                        </a:rPr>
                        <a:t>Scheduling Software​</a:t>
                      </a:r>
                    </a:p>
                  </a:txBody>
                  <a:tcPr anchor="ctr"/>
                </a:tc>
                <a:tc>
                  <a:txBody>
                    <a:bodyPr/>
                    <a:lstStyle/>
                    <a:p>
                      <a:pPr algn="ctr" rtl="0" fontAlgn="auto"/>
                      <a:r>
                        <a:rPr lang="en-US" b="1">
                          <a:effectLst/>
                        </a:rPr>
                        <a:t>​Must create a schedule from the scored </a:t>
                      </a:r>
                      <a:endParaRPr lang="en-US" b="1"/>
                    </a:p>
                    <a:p>
                      <a:pPr lvl="0" algn="ctr">
                        <a:buNone/>
                      </a:pPr>
                      <a:r>
                        <a:rPr lang="en-US" b="1">
                          <a:effectLst/>
                        </a:rPr>
                        <a:t>observations for the user to execute</a:t>
                      </a:r>
                    </a:p>
                  </a:txBody>
                  <a:tcPr anchor="ctr"/>
                </a:tc>
                <a:extLst>
                  <a:ext uri="{0D108BD9-81ED-4DB2-BD59-A6C34878D82A}">
                    <a16:rowId xmlns:a16="http://schemas.microsoft.com/office/drawing/2014/main" val="3082128307"/>
                  </a:ext>
                </a:extLst>
              </a:tr>
            </a:tbl>
          </a:graphicData>
        </a:graphic>
      </p:graphicFrame>
    </p:spTree>
    <p:extLst>
      <p:ext uri="{BB962C8B-B14F-4D97-AF65-F5344CB8AC3E}">
        <p14:creationId xmlns:p14="http://schemas.microsoft.com/office/powerpoint/2010/main" val="663304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2867</Words>
  <Application>Microsoft Office PowerPoint</Application>
  <PresentationFormat>Widescreen</PresentationFormat>
  <Paragraphs>818</Paragraphs>
  <Slides>75</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3ds</vt:lpstr>
      <vt:lpstr>Arial</vt:lpstr>
      <vt:lpstr>Calibri</vt:lpstr>
      <vt:lpstr>Calibri Light</vt:lpstr>
      <vt:lpstr>Wingdings</vt:lpstr>
      <vt:lpstr>office theme</vt:lpstr>
      <vt:lpstr>PROS8</vt:lpstr>
      <vt:lpstr>Key Terms</vt:lpstr>
      <vt:lpstr>Project Motivation</vt:lpstr>
      <vt:lpstr>Project Motivation</vt:lpstr>
      <vt:lpstr>Specific Objective</vt:lpstr>
      <vt:lpstr>PowerPoint Presentation</vt:lpstr>
      <vt:lpstr>Levels of Success</vt:lpstr>
      <vt:lpstr>Critical Project Elements</vt:lpstr>
      <vt:lpstr>Critical Project Elements Reasoning</vt:lpstr>
      <vt:lpstr>Ground Station Design</vt:lpstr>
      <vt:lpstr>Software Design</vt:lpstr>
      <vt:lpstr>Functional Block Diagram</vt:lpstr>
      <vt:lpstr>Scoring Software Sub-system</vt:lpstr>
      <vt:lpstr>Software Integration Testing</vt:lpstr>
      <vt:lpstr>Propagation Functional Test</vt:lpstr>
      <vt:lpstr>Scoring Functional Test  </vt:lpstr>
      <vt:lpstr>Orbit Determination Functional Test  </vt:lpstr>
      <vt:lpstr>Scheduling Software Sub-system</vt:lpstr>
      <vt:lpstr>Scheduling Functional Test</vt:lpstr>
      <vt:lpstr>Signal Processing Sub-system</vt:lpstr>
      <vt:lpstr>Monitoring the internal status of the software receiver</vt:lpstr>
      <vt:lpstr>Signal Reception Subsystem</vt:lpstr>
      <vt:lpstr>FEKO simulation</vt:lpstr>
      <vt:lpstr>Signal Reception</vt:lpstr>
      <vt:lpstr>Pointing Controls Sub-system</vt:lpstr>
      <vt:lpstr>Pointing Controls Sub-System Test</vt:lpstr>
      <vt:lpstr>Full System</vt:lpstr>
      <vt:lpstr>Electrical Continuity</vt:lpstr>
      <vt:lpstr>Fit Testing</vt:lpstr>
      <vt:lpstr>Full System Test</vt:lpstr>
      <vt:lpstr>Full System Test Design</vt:lpstr>
      <vt:lpstr>Full System Test Design</vt:lpstr>
      <vt:lpstr>Full System Test Design</vt:lpstr>
      <vt:lpstr>Full System Test Design</vt:lpstr>
      <vt:lpstr>Full System Test</vt:lpstr>
      <vt:lpstr>Data Collection Testing</vt:lpstr>
      <vt:lpstr>Scoring Software Sub-system</vt:lpstr>
      <vt:lpstr>Software Integration Test</vt:lpstr>
      <vt:lpstr>Software Integration Testing</vt:lpstr>
      <vt:lpstr>Propagation Functional Test</vt:lpstr>
      <vt:lpstr>Propagation Simulation Results</vt:lpstr>
      <vt:lpstr>Scoring Functional Test</vt:lpstr>
      <vt:lpstr>Preliminary Scoring Model</vt:lpstr>
      <vt:lpstr>Orbit Determination Functional Test</vt:lpstr>
      <vt:lpstr>PowerPoint Presentation</vt:lpstr>
      <vt:lpstr>Scheduling Software Sub-system</vt:lpstr>
      <vt:lpstr>Scheduling Functional Test</vt:lpstr>
      <vt:lpstr>Scheduling User Interface</vt:lpstr>
      <vt:lpstr>Observation Schedule</vt:lpstr>
      <vt:lpstr>Signal Processing Sub-system</vt:lpstr>
      <vt:lpstr>PowerPoint Presentation</vt:lpstr>
      <vt:lpstr>Signal Reception Subsystem</vt:lpstr>
      <vt:lpstr>FEKO Simulation</vt:lpstr>
      <vt:lpstr>Signal Reception</vt:lpstr>
      <vt:lpstr>Pointing Controls Sub-system</vt:lpstr>
      <vt:lpstr>Pointing Controls Sub-System Test</vt:lpstr>
      <vt:lpstr>Full System</vt:lpstr>
      <vt:lpstr>Electrical Continuity</vt:lpstr>
      <vt:lpstr>Fit Test</vt:lpstr>
      <vt:lpstr>Full System Test</vt:lpstr>
      <vt:lpstr>Data Collection Test</vt:lpstr>
      <vt:lpstr>Systems Engineering</vt:lpstr>
      <vt:lpstr>Systems Engineering</vt:lpstr>
      <vt:lpstr>Requirements Flown Down</vt:lpstr>
      <vt:lpstr>Risk Assessment</vt:lpstr>
      <vt:lpstr>Risk Assessment – Mitigation Summary</vt:lpstr>
      <vt:lpstr>Risk Assessment – Mitigation Summary</vt:lpstr>
      <vt:lpstr>Systems Engineering Lessons Learned</vt:lpstr>
      <vt:lpstr>Management Approach</vt:lpstr>
      <vt:lpstr>Management Lessons Learned</vt:lpstr>
      <vt:lpstr>Budget Planned</vt:lpstr>
      <vt:lpstr>Budget Changes</vt:lpstr>
      <vt:lpstr>Theoretical Cost for PROS8</vt:lpstr>
      <vt:lpstr>Backup Slides</vt:lpstr>
      <vt:lpstr>Hardware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Quinton Nietfeld</dc:creator>
  <cp:lastModifiedBy>Quinton Nietfeld</cp:lastModifiedBy>
  <cp:revision>2</cp:revision>
  <dcterms:created xsi:type="dcterms:W3CDTF">2020-03-23T16:20:37Z</dcterms:created>
  <dcterms:modified xsi:type="dcterms:W3CDTF">2020-04-20T13:54:33Z</dcterms:modified>
</cp:coreProperties>
</file>