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1.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9144000" cy="5143500" type="screen16x9"/>
  <p:notesSz cx="6858000" cy="9144000"/>
  <p:embeddedFontLst>
    <p:embeddedFont>
      <p:font typeface="Roboto" panose="020B060402020202020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Burdi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202D7E-EC50-4E1F-8ECE-D3003531AFB2}">
  <a:tblStyle styleId="{8F202D7E-EC50-4E1F-8ECE-D3003531AF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21T19:18:16.207" idx="1">
    <p:pos x="289" y="1219"/>
    <p:text>Change out for other testing?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mazon.com/dp/B0823WNV96/ref=sspa_dk_hqp_detail_aax_0?psc=1&amp;spLa=ZW5jcnlwdGVkUXVhbGlmaWVyPUFWMEJaMjFRMVkxRkomZW5jcnlwdGVkSWQ9QTA1OTQ2NjlJOE9QSzhVVVdNVEwmZW5jcnlwdGVkQWRJZD1BMDU2NzAwNTFVQ05MSU5WNVNGWjYmd2lkZ2V0TmFtZT1zcF9ocXBfc2hhcmVkJmFjdGlvbj1jbGlja1JlZGlyZWN0JmRvTm90TG9nQ2xpY2s9dHJ1ZQ=="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magpi.raspberrypi.org/articles/raspberry-pi-4-specs-benchmarks"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raspberrypi.org/forums/viewtopic.php?t=157743" TargetMode="External"/><Relationship Id="rId5" Type="http://schemas.openxmlformats.org/officeDocument/2006/relationships/hyperlink" Target="https://github.com/hzeller/rpi-gpio-dma-demo#direct-output-loop-to-gpio" TargetMode="External"/><Relationship Id="rId4" Type="http://schemas.openxmlformats.org/officeDocument/2006/relationships/hyperlink" Target="https://medium.com/@ghalfacree/benchmarking-the-raspberry-pi-4-73e5afbcd54b"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Jordan</a:t>
            </a:r>
            <a:endParaRPr b="1" u="sng"/>
          </a:p>
          <a:p>
            <a:pPr marL="0" lvl="0" indent="0" algn="l" rtl="0">
              <a:spcBef>
                <a:spcPts val="0"/>
              </a:spcBef>
              <a:spcAft>
                <a:spcPts val="0"/>
              </a:spcAft>
              <a:buNone/>
            </a:pPr>
            <a:r>
              <a:rPr lang="en" b="1" u="sng"/>
              <a:t>Presenting:</a:t>
            </a:r>
            <a:endParaRPr b="1" u="sng"/>
          </a:p>
          <a:p>
            <a:pPr marL="0" lvl="0" indent="0" algn="l" rtl="0">
              <a:spcBef>
                <a:spcPts val="0"/>
              </a:spcBef>
              <a:spcAft>
                <a:spcPts val="0"/>
              </a:spcAft>
              <a:buNone/>
            </a:pPr>
            <a:r>
              <a:rPr lang="en"/>
              <a:t>Colin R.    (TDOA and TLE)</a:t>
            </a:r>
            <a:endParaRPr/>
          </a:p>
          <a:p>
            <a:pPr marL="0" lvl="0" indent="0" algn="l" rtl="0">
              <a:spcBef>
                <a:spcPts val="0"/>
              </a:spcBef>
              <a:spcAft>
                <a:spcPts val="0"/>
              </a:spcAft>
              <a:buNone/>
            </a:pPr>
            <a:r>
              <a:rPr lang="en"/>
              <a:t>Tyler P.     (SDR and network environment)</a:t>
            </a:r>
            <a:endParaRPr/>
          </a:p>
          <a:p>
            <a:pPr marL="0" lvl="0" indent="0" algn="l" rtl="0">
              <a:spcBef>
                <a:spcPts val="0"/>
              </a:spcBef>
              <a:spcAft>
                <a:spcPts val="0"/>
              </a:spcAft>
              <a:buNone/>
            </a:pPr>
            <a:r>
              <a:rPr lang="en"/>
              <a:t>Benji         (antennas)</a:t>
            </a:r>
            <a:endParaRPr/>
          </a:p>
          <a:p>
            <a:pPr marL="0" lvl="0" indent="0" algn="l" rtl="0">
              <a:spcBef>
                <a:spcPts val="0"/>
              </a:spcBef>
              <a:spcAft>
                <a:spcPts val="0"/>
              </a:spcAft>
              <a:buNone/>
            </a:pPr>
            <a:r>
              <a:rPr lang="en"/>
              <a:t>~Ryan P.    (everything GPS PPS)</a:t>
            </a:r>
            <a:endParaRPr/>
          </a:p>
          <a:p>
            <a:pPr marL="0" lvl="0" indent="0" algn="l" rtl="0">
              <a:spcBef>
                <a:spcPts val="0"/>
              </a:spcBef>
              <a:spcAft>
                <a:spcPts val="0"/>
              </a:spcAft>
              <a:buNone/>
            </a:pPr>
            <a:r>
              <a:rPr lang="en"/>
              <a:t>Forest      (electronics and software)</a:t>
            </a:r>
            <a:endParaRPr/>
          </a:p>
          <a:p>
            <a:pPr marL="0" lvl="0" indent="0" algn="l" rtl="0">
              <a:spcBef>
                <a:spcPts val="0"/>
              </a:spcBef>
              <a:spcAft>
                <a:spcPts val="0"/>
              </a:spcAft>
              <a:buNone/>
            </a:pPr>
            <a:r>
              <a:rPr lang="en"/>
              <a:t>Jordan     (finance LASP)</a:t>
            </a:r>
            <a:endParaRPr/>
          </a:p>
          <a:p>
            <a:pPr marL="0" lvl="0" indent="0" algn="l" rtl="0">
              <a:spcBef>
                <a:spcPts val="0"/>
              </a:spcBef>
              <a:spcAft>
                <a:spcPts val="0"/>
              </a:spcAft>
              <a:buNone/>
            </a:pPr>
            <a:r>
              <a:rPr lang="en"/>
              <a:t>Sam 	    (TDoA and TLE)</a:t>
            </a:r>
            <a:endParaRPr/>
          </a:p>
          <a:p>
            <a:pPr marL="0" lvl="0" indent="0" algn="l" rtl="0">
              <a:spcBef>
                <a:spcPts val="0"/>
              </a:spcBef>
              <a:spcAft>
                <a:spcPts val="0"/>
              </a:spcAft>
              <a:buNone/>
            </a:pPr>
            <a:r>
              <a:rPr lang="en"/>
              <a:t>Ryan B.   (CAD)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248cc1949_18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248cc1949_18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a2c20d7e1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a2c20d7e1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500">
                <a:solidFill>
                  <a:srgbClr val="FF0000"/>
                </a:solidFill>
              </a:rPr>
              <a:t>Find a better way to quantify Outdoor Sun case (keeping a constant temperature)</a:t>
            </a:r>
            <a:endParaRPr sz="1500">
              <a:solidFill>
                <a:srgbClr val="FF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acdc0802d1_2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acdc0802d1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cdc0802d1_2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acdc0802d1_2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500">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a248cc1949_18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a248cc1949_18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248cc1949_18_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248cc1949_18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a248cc1949_1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248cc1949_1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a248cc1949_18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a248cc1949_1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using two methods to predict an orbit because TDoA and gibbs method in tern loose accuracy if the flyby is not directly overhead. The particle filter can cope with this but it's something we are unfamiliar with and can computationally taxing. For the project we don't need both to verify fullment of the requirements but we may need both to produce an acceptable orbital requirement.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248cc1949_18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248cc1949_18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are using two methods to predict an orbit because TDoA and gibbs method in tern loose accuracy if the flyby is not directly overhead. The particle filter can cope with this but it's something we are unfamiliar with and can computationally taxing. For the project we don't need both to verify fullment of the requirements but we may need both to produce an acceptable orbital requirement.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a8dc7ee814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a8dc7ee814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248cc1949_18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248cc1949_18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20546a57a_1_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20546a57a_1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248cc1949_18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a248cc1949_18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20546a57a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20546a57a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248cc1949_18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a248cc1949_18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248cc1949_18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248cc1949_18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248cc1949_18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248cc1949_18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a248cc1949_18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a248cc1949_18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Key requirements are what are needed to ensure design meets functionality, the zero degrees is driven by the raspberry pi not the gps or the hackrf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248cc1949_18_1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a248cc1949_18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248cc1949_18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248cc1949_18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Ryan B</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a248cc1949_18_1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a248cc1949_18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Ryan B</a:t>
            </a:r>
            <a:endParaRPr/>
          </a:p>
          <a:p>
            <a:pPr marL="0" lvl="0" indent="0" algn="l" rtl="0">
              <a:spcBef>
                <a:spcPts val="0"/>
              </a:spcBef>
              <a:spcAft>
                <a:spcPts val="0"/>
              </a:spcAft>
              <a:buNone/>
            </a:pPr>
            <a:r>
              <a:rPr lang="en"/>
              <a:t>T2 = Maximum(HOT) operating temperature and Minimum(COLD) operating temperature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ce49b93d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ce49b93d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a248cc1949_18_1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a248cc1949_18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Benji</a:t>
            </a:r>
            <a:endParaRPr/>
          </a:p>
          <a:p>
            <a:pPr marL="0" lvl="0" indent="0" algn="l" rtl="0">
              <a:spcBef>
                <a:spcPts val="0"/>
              </a:spcBef>
              <a:spcAft>
                <a:spcPts val="0"/>
              </a:spcAft>
              <a:buNone/>
            </a:pPr>
            <a:r>
              <a:rPr lang="en"/>
              <a:t>Next, we will be looking into Spacenet’s RF Front end Design requirements and the subsystem’s satisfaction met by our team’s analysis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248cc1949_18_1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a248cc1949_18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Benji</a:t>
            </a:r>
            <a:endParaRPr/>
          </a:p>
          <a:p>
            <a:pPr marL="0" lvl="0" indent="0" algn="l" rtl="0">
              <a:spcBef>
                <a:spcPts val="0"/>
              </a:spcBef>
              <a:spcAft>
                <a:spcPts val="0"/>
              </a:spcAft>
              <a:buNone/>
            </a:pPr>
            <a:endParaRPr/>
          </a:p>
          <a:p>
            <a:pPr marL="0" lvl="0" indent="0" algn="l" rtl="0">
              <a:spcBef>
                <a:spcPts val="0"/>
              </a:spcBef>
              <a:spcAft>
                <a:spcPts val="0"/>
              </a:spcAft>
              <a:buNone/>
            </a:pPr>
            <a:r>
              <a:rPr lang="en"/>
              <a:t>As seen here, there are two driving design requirements that categorize the antenna’s main parameters. Design requirement 4.1 states that the selected antennas will have a 360 degree azimuth field of view to allow for maximum signal reception, while design requirement 4.2 requires a beamwidth greater than 30 degrees, as to have better field of reception horizon to horizon.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20546a57a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20546a57a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248cc1949_1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248cc1949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Benji</a:t>
            </a:r>
            <a:endParaRPr/>
          </a:p>
          <a:p>
            <a:pPr marL="0" lvl="0" indent="0" algn="l" rtl="0">
              <a:lnSpc>
                <a:spcPct val="115000"/>
              </a:lnSpc>
              <a:spcBef>
                <a:spcPts val="1600"/>
              </a:spcBef>
              <a:spcAft>
                <a:spcPts val="0"/>
              </a:spcAft>
              <a:buClr>
                <a:schemeClr val="dk1"/>
              </a:buClr>
              <a:buSzPts val="1100"/>
              <a:buFont typeface="Arial"/>
              <a:buNone/>
            </a:pPr>
            <a:r>
              <a:rPr lang="en"/>
              <a:t>As seen from the antennas selected for both the L-Band and UHF Band signals, the design requirements of both a 360 degree Azimuth Field of View and a Beamwidth above 30 degrees is met by both antennas, with the UHF antenna having a beamwidth of 48 degrees, and the L-Band antenna having a beamwidth of 65 degrees. </a:t>
            </a:r>
            <a:endParaRPr/>
          </a:p>
          <a:p>
            <a:pPr marL="0" lvl="0" indent="0" algn="l" rtl="0">
              <a:lnSpc>
                <a:spcPct val="115000"/>
              </a:lnSpc>
              <a:spcBef>
                <a:spcPts val="1600"/>
              </a:spcBef>
              <a:spcAft>
                <a:spcPts val="0"/>
              </a:spcAft>
              <a:buClr>
                <a:schemeClr val="dk1"/>
              </a:buClr>
              <a:buSzPts val="1100"/>
              <a:buFont typeface="Arial"/>
              <a:buNone/>
            </a:pPr>
            <a:endParaRPr sz="1500">
              <a:solidFill>
                <a:srgbClr val="FF0000"/>
              </a:solidFill>
            </a:endParaRPr>
          </a:p>
          <a:p>
            <a:pPr marL="0" lvl="0" indent="0" algn="l" rtl="0">
              <a:lnSpc>
                <a:spcPct val="115000"/>
              </a:lnSpc>
              <a:spcBef>
                <a:spcPts val="1600"/>
              </a:spcBef>
              <a:spcAft>
                <a:spcPts val="0"/>
              </a:spcAft>
              <a:buClr>
                <a:schemeClr val="dk1"/>
              </a:buClr>
              <a:buSzPts val="1100"/>
              <a:buFont typeface="Arial"/>
              <a:buNone/>
            </a:pPr>
            <a:endParaRPr sz="1500">
              <a:solidFill>
                <a:srgbClr val="FF0000"/>
              </a:solidFill>
            </a:endParaRPr>
          </a:p>
          <a:p>
            <a:pPr marL="0" lvl="0" indent="0" algn="l" rtl="0">
              <a:lnSpc>
                <a:spcPct val="115000"/>
              </a:lnSpc>
              <a:spcBef>
                <a:spcPts val="1600"/>
              </a:spcBef>
              <a:spcAft>
                <a:spcPts val="0"/>
              </a:spcAft>
              <a:buClr>
                <a:schemeClr val="dk1"/>
              </a:buClr>
              <a:buSzPts val="1100"/>
              <a:buFont typeface="Arial"/>
              <a:buNone/>
            </a:pPr>
            <a:endParaRPr sz="1500">
              <a:solidFill>
                <a:srgbClr val="FF0000"/>
              </a:solidFill>
            </a:endParaRPr>
          </a:p>
          <a:p>
            <a:pPr marL="0" lvl="0" indent="0" algn="l" rtl="0">
              <a:lnSpc>
                <a:spcPct val="115000"/>
              </a:lnSpc>
              <a:spcBef>
                <a:spcPts val="1600"/>
              </a:spcBef>
              <a:spcAft>
                <a:spcPts val="0"/>
              </a:spcAft>
              <a:buClr>
                <a:schemeClr val="dk1"/>
              </a:buClr>
              <a:buSzPts val="1100"/>
              <a:buFont typeface="Arial"/>
              <a:buNone/>
            </a:pPr>
            <a:endParaRPr sz="1500">
              <a:solidFill>
                <a:srgbClr val="FF0000"/>
              </a:solidFill>
            </a:endParaRPr>
          </a:p>
          <a:p>
            <a:pPr marL="0" lvl="0" indent="0" algn="l" rtl="0">
              <a:spcBef>
                <a:spcPts val="1600"/>
              </a:spcBef>
              <a:spcAft>
                <a:spcPts val="0"/>
              </a:spcAft>
              <a:buClr>
                <a:schemeClr val="dk1"/>
              </a:buClr>
              <a:buSzPts val="1100"/>
              <a:buFont typeface="Arial"/>
              <a:buNone/>
            </a:pPr>
            <a:r>
              <a:rPr lang="en" sz="1400">
                <a:solidFill>
                  <a:srgbClr val="4A86E8"/>
                </a:solidFill>
              </a:rPr>
              <a:t>UHF 400-470 $</a:t>
            </a:r>
            <a:r>
              <a:rPr lang="en" sz="1350">
                <a:solidFill>
                  <a:srgbClr val="B12704"/>
                </a:solidFill>
                <a:highlight>
                  <a:schemeClr val="lt1"/>
                </a:highlight>
              </a:rPr>
              <a:t>38.90 prime</a:t>
            </a:r>
            <a:endParaRPr sz="1400">
              <a:solidFill>
                <a:srgbClr val="4A86E8"/>
              </a:solidFill>
            </a:endParaRPr>
          </a:p>
          <a:p>
            <a:pPr marL="0" lvl="0" indent="0" algn="l" rtl="0">
              <a:spcBef>
                <a:spcPts val="0"/>
              </a:spcBef>
              <a:spcAft>
                <a:spcPts val="0"/>
              </a:spcAft>
              <a:buClr>
                <a:schemeClr val="dk1"/>
              </a:buClr>
              <a:buSzPts val="1100"/>
              <a:buFont typeface="Arial"/>
              <a:buNone/>
            </a:pPr>
            <a:r>
              <a:rPr lang="en" sz="1400" u="sng">
                <a:solidFill>
                  <a:srgbClr val="0097A7"/>
                </a:solidFill>
                <a:hlinkClick r:id="rId3">
                  <a:extLst>
                    <a:ext uri="{A12FA001-AC4F-418D-AE19-62706E023703}">
                      <ahyp:hlinkClr xmlns:ahyp="http://schemas.microsoft.com/office/drawing/2018/hyperlinkcolor" val="tx"/>
                    </a:ext>
                  </a:extLst>
                </a:hlinkClick>
              </a:rPr>
              <a:t>https://www.amazon.com/dp/B0823WNV96/ref=sspa_dk_hqp_detail_aax_0?psc=1&amp;spLa=ZW5jcnlwdGVkUXVhbGlmaWVyPUFWMEJaMjFRMVkxRkomZW5jcnlwdGVkSWQ9QTA1OTQ2NjlJOE9QSzhVVVdNVEwmZW5jcnlwdGVkQWRJZD1BMDU2NzAwNTFVQ05MSU5WNVNGWjYmd2lkZ2V0TmFtZT1zcF9ocXBfc2hhcmVkJmFjdGlvbj1jbGlja1JlZGlyZWN0JmRvTm90TG9nQ2xpY2s9dHJ1ZQ==</a:t>
            </a:r>
            <a:endParaRPr sz="1500">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acdc0802d1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acdc0802d1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Benji</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addition to the field of view design requirements, the design requirements for gain-over-noise are important, as is it figure of merit in the characterization of antenna performance, where G is the antenna gain in decibels at the receive frequency, and T is the equivalent noise temperature of the receiving system in kelvins. Per the requirements given by our customer, the minimum and target bounds for the gain-over-noise ratio utilizing the UHF band was -20 db/K to -15 dB/K, and our selected antenna was calculated to have a ratio of -17.15 dB/K. The minimum and target bounds for the gain-over-noise ratio utilizing the L  band was -17 db/K to -13 dB/K per the customer’s design requirements, and our selected L-Band antenna was calculated to have a ratio of -15.62 dB/K.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cdc0802d1_7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acdc0802d1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Benji</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addition to the field of view design requirements, the design requirements for gain-over-noise are important, as is it figure of merit in the characterization of antenna performance, where G is the antenna gain in decibels at the receive frequency, and T is the equivalent noise temperature of the receiving system in kelvins. Per the requirements given by our customer, the minimum and target bounds for the gain-over-noise ratio utilizing the UHF band was -20 db/K to -15 dB/K, and our selected antenna was calculated to have a ratio of -17.15 dB/K. The minimum and target bounds for the gain-over-noise ratio utilizing the L  band was -17 db/K to -13 dB/K per the customer’s design requirements, and our selected L-Band antenna was calculated to have a ratio of -15.62 dB/K.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a248cc1949_27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a248cc1949_27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Benji</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to the gain-over-noise ratio design requirements, our customer stated that our link margins for both the L-band and UHF antennas needed to be above 3dB.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acdc0802d1_7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acdc0802d1_7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Benji</a:t>
            </a:r>
            <a:endParaRPr/>
          </a:p>
          <a:p>
            <a:pPr marL="0" lvl="0" indent="0" algn="l" rtl="0">
              <a:spcBef>
                <a:spcPts val="0"/>
              </a:spcBef>
              <a:spcAft>
                <a:spcPts val="0"/>
              </a:spcAft>
              <a:buNone/>
            </a:pPr>
            <a:endParaRPr/>
          </a:p>
          <a:p>
            <a:pPr marL="0" lvl="0" indent="0" algn="l" rtl="0">
              <a:spcBef>
                <a:spcPts val="0"/>
              </a:spcBef>
              <a:spcAft>
                <a:spcPts val="0"/>
              </a:spcAft>
              <a:buNone/>
            </a:pPr>
            <a:r>
              <a:rPr lang="en"/>
              <a:t>Through link margin analysis using the energy per bit to noise power spectral density ratio, it was found that both antennas satisfy the link margin design requirements, with the UHF antenna recieving satellite CSIM’s RF signal with a link margin of 19.9 dB, and the L-Band antenna recieving the satellite Iridium NEXT’s RF signal with a link margin of 11.2 dB</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a248cc1949_18_1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a248cc1949_18_1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Forest:</a:t>
            </a:r>
            <a:endParaRPr b="1"/>
          </a:p>
          <a:p>
            <a:pPr marL="0" lvl="0" indent="0" algn="l" rtl="0">
              <a:spcBef>
                <a:spcPts val="0"/>
              </a:spcBef>
              <a:spcAft>
                <a:spcPts val="0"/>
              </a:spcAft>
              <a:buNone/>
            </a:pPr>
            <a:r>
              <a:rPr lang="en"/>
              <a:t>In terms of time synchronization we want to make sure the there is extreme precision between the sensor units timing and to have as little time delay as possible. Overall any time error will have large impact on the position that we predict for the satellite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a248cc1949_18_1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a248cc1949_18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2 main driving requirements to ensure that we have proper time synchronization: </a:t>
            </a:r>
            <a:endParaRPr/>
          </a:p>
          <a:p>
            <a:pPr marL="0" lvl="0" indent="457200" algn="l" rtl="0">
              <a:spcBef>
                <a:spcPts val="0"/>
              </a:spcBef>
              <a:spcAft>
                <a:spcPts val="0"/>
              </a:spcAft>
              <a:buNone/>
            </a:pPr>
            <a:r>
              <a:rPr lang="en"/>
              <a:t>-The first is that the data between the sensor units can be aligned within 420 ns of error</a:t>
            </a:r>
            <a:endParaRPr/>
          </a:p>
          <a:p>
            <a:pPr marL="0" lvl="0" indent="457200" algn="l" rtl="0">
              <a:spcBef>
                <a:spcPts val="0"/>
              </a:spcBef>
              <a:spcAft>
                <a:spcPts val="0"/>
              </a:spcAft>
              <a:buNone/>
            </a:pPr>
            <a:r>
              <a:rPr lang="en"/>
              <a:t>- The second is that we can capture 2.4 million samples per second or more.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ce352a3b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ce352a3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be accomplishing this by using a GPS Chip that produces a PPS signal in order to synchronize timing to nanosecond precision. As you can see from the image, the PPS signal is 1 second long and occur at the same time on each gps unit .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ace352a3b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ace352a3b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filter the PPS to remove the DC component of the signal. This will limit the amount of time the signal is high for. this is is important because this limits the amount of data were going to change and modify.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ace352a3b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ace352a3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can see signal is superimposed into the SDRs analog stream with the GPS. Filtering the data prevents the signal from being held high longer, this will save more data that would be affected and potentially lost.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20546a57a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20546a57a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ce352a3b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ce352a3b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filtered signal provides a recognizable and universally synchronized Rf signature between all 4 Sensor units that can be used to align the data in post. In the bottom part of the picture here we can see the raw data with the PPS disabled, the top part is with the PPS enabled, this can visally be seen with the this blue lines running horizontally, with each line representing one second intervals.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e352a3b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e352a3b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chosen SDR the hackRF samples at 20 million samples per second which meets our requirement of at least 2.4 million samples per second. . From tests, we can see that the RF signature from the PPS can be aligned with 2 sample precision. These two factors give us a 100 ns time synchronization which is well below our requirement of 420 ns.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a248cc1949_18_1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a248cc1949_18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a248cc1949_7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a248cc1949_7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b0a0670d5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ab0a0670d5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a:t>
            </a:r>
            <a:endParaRPr sz="1500">
              <a:solidFill>
                <a:srgbClr val="FF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2c20ab88a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2c20ab88a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a248cc1949_7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a248cc1949_7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Colin</a:t>
            </a:r>
            <a:endParaRPr sz="1500">
              <a:solidFill>
                <a:srgbClr val="FF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a248cc1949_26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a248cc1949_26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248cc1949_2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248cc1949_2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cdc0802d1_7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cdc0802d1_7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20546a57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a20546a57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a248cc1949_25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a248cc1949_2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a248cc1949_25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a248cc1949_25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500">
                <a:solidFill>
                  <a:srgbClr val="FF0000"/>
                </a:solidFill>
              </a:rPr>
              <a:t>Ryan B. (Probably still need to do some sort of testing to ensure water proof as a whole and when cord crips and cords are in place( Temporarily in Place))</a:t>
            </a:r>
            <a:endParaRPr sz="1500">
              <a:solidFill>
                <a:srgbClr val="FF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a248cc1949_25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a248cc1949_25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500">
                <a:solidFill>
                  <a:srgbClr val="FF0000"/>
                </a:solidFill>
              </a:rPr>
              <a:t>Find a better way to quantify Outdoor Sun case (keeping a constant temperature): Ryan B</a:t>
            </a:r>
            <a:endParaRPr sz="1500">
              <a:solidFill>
                <a:srgbClr val="FF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a248cc1949_25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a248cc1949_2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248cc1949_25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248cc1949_25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500">
                <a:solidFill>
                  <a:srgbClr val="FF0000"/>
                </a:solidFill>
              </a:rPr>
              <a:t>Benji</a:t>
            </a:r>
            <a:endParaRPr sz="1500">
              <a:solidFill>
                <a:srgbClr val="FF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a248cc1949_25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a248cc1949_25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rgbClr val="FF0000"/>
                </a:solidFill>
              </a:rPr>
              <a:t>Benji</a:t>
            </a:r>
            <a:endParaRPr sz="1500">
              <a:solidFill>
                <a:srgbClr val="FF0000"/>
              </a:solidFill>
            </a:endParaRPr>
          </a:p>
          <a:p>
            <a:pPr marL="0" lvl="0" indent="0" algn="l" rtl="0">
              <a:lnSpc>
                <a:spcPct val="115000"/>
              </a:lnSpc>
              <a:spcBef>
                <a:spcPts val="1600"/>
              </a:spcBef>
              <a:spcAft>
                <a:spcPts val="1600"/>
              </a:spcAft>
              <a:buNone/>
            </a:pPr>
            <a:r>
              <a:rPr lang="en" sz="1500">
                <a:solidFill>
                  <a:srgbClr val="FF0000"/>
                </a:solidFill>
              </a:rPr>
              <a:t>Test level two will be conducted on a individual unit basis, and the full set of subsystems will be used to see the RF signal from both the UHF and L-Band Satillites. Success of this test will be based off of the data recorded by the unit, and the main concerns of the test are the need for a fully integrated unit for testing. </a:t>
            </a:r>
            <a:endParaRPr sz="1500">
              <a:solidFill>
                <a:srgbClr val="FF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a248cc1949_25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a248cc1949_25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ace352a3bd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ace352a3b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Forest: </a:t>
            </a:r>
            <a:endParaRPr b="1"/>
          </a:p>
          <a:p>
            <a:pPr marL="0" lvl="0" indent="0" algn="l" rtl="0">
              <a:spcBef>
                <a:spcPts val="0"/>
              </a:spcBef>
              <a:spcAft>
                <a:spcPts val="0"/>
              </a:spcAft>
              <a:buNone/>
            </a:pPr>
            <a:r>
              <a:rPr lang="en"/>
              <a:t>To restate the driving key requirements for time synchronization, we want to be able to align the data within 420 ns as well as be able to capture 2.4 M samples per second. </a:t>
            </a:r>
            <a:endParaRPr/>
          </a:p>
          <a:p>
            <a:pPr marL="0" lvl="0" indent="0" algn="l" rtl="0">
              <a:spcBef>
                <a:spcPts val="0"/>
              </a:spcBef>
              <a:spcAft>
                <a:spcPts val="0"/>
              </a:spcAft>
              <a:buNone/>
            </a:pPr>
            <a:endParaRPr b="1"/>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ace352a3bd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ace352a3b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Forest: </a:t>
            </a:r>
            <a:endParaRPr b="1"/>
          </a:p>
          <a:p>
            <a:pPr marL="0" lvl="0" indent="0" algn="l" rtl="0">
              <a:spcBef>
                <a:spcPts val="0"/>
              </a:spcBef>
              <a:spcAft>
                <a:spcPts val="0"/>
              </a:spcAft>
              <a:buNone/>
            </a:pPr>
            <a:r>
              <a:rPr lang="en"/>
              <a:t>Our first test will involve fitting the SDR with the GPS module and setting the sample rate to 20M samples per second. </a:t>
            </a:r>
            <a:endParaRPr/>
          </a:p>
          <a:p>
            <a:pPr marL="0" lvl="0" indent="0" algn="l" rtl="0">
              <a:spcBef>
                <a:spcPts val="0"/>
              </a:spcBef>
              <a:spcAft>
                <a:spcPts val="0"/>
              </a:spcAft>
              <a:buNone/>
            </a:pPr>
            <a:r>
              <a:rPr lang="en"/>
              <a:t>Well record the data and compare the recorded number of samples to a set rate. </a:t>
            </a:r>
            <a:endParaRPr/>
          </a:p>
          <a:p>
            <a:pPr marL="0" lvl="0" indent="0" algn="l" rtl="0">
              <a:spcBef>
                <a:spcPts val="0"/>
              </a:spcBef>
              <a:spcAft>
                <a:spcPts val="0"/>
              </a:spcAft>
              <a:buNone/>
            </a:pPr>
            <a:r>
              <a:rPr lang="en"/>
              <a:t>We’ll be able to count how many samples in-between the pulses from the GPS. This should be 20M samples which exceeds our key requirement of 2.4 M samples.</a:t>
            </a:r>
            <a:endParaRPr/>
          </a:p>
          <a:p>
            <a:pPr marL="0" lvl="0" indent="0" algn="l" rtl="0">
              <a:spcBef>
                <a:spcPts val="0"/>
              </a:spcBef>
              <a:spcAft>
                <a:spcPts val="0"/>
              </a:spcAft>
              <a:buNone/>
            </a:pPr>
            <a:r>
              <a:rPr lang="en"/>
              <a:t>Standard Deviation will be used to verify alignment.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ce352a3bd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ce352a3b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Forest:</a:t>
            </a:r>
            <a:endParaRPr b="1"/>
          </a:p>
          <a:p>
            <a:pPr marL="0" lvl="0" indent="0" algn="l" rtl="0">
              <a:spcBef>
                <a:spcPts val="0"/>
              </a:spcBef>
              <a:spcAft>
                <a:spcPts val="0"/>
              </a:spcAft>
              <a:buNone/>
            </a:pPr>
            <a:r>
              <a:rPr lang="en"/>
              <a:t>The second test that we will be doing is placing 2 SDR’s next to each other and transmitting a signal to them. Due to their proximity, we shouldn’t be able to tell which SDR received the unit first and the signals should align within 2 samples which result in 100 ns alignment precision. This  satisfies our requirement of less than 420 ns of error.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248cc1949_1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248cc1949_1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that we explain the particle filter and Gibbs are two different method (Tyler)</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a248cc1949_25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a248cc1949_25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(Intro: Hello, me Sam, safety lead and software engineer. I will be discussing the verification and validation our positioning model.)</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a248cc1949_25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a248cc1949_25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Our current model takes each sensors position vector in ECEF coordinates and the time of arrival of the signal to each sensor. The times of arrival are then compared relatively to produce the ‘time delay of arrival’ to each sensor. The position vector of the target satellite is then output.</a:t>
            </a:r>
            <a:endParaRPr sz="1800">
              <a:solidFill>
                <a:srgbClr val="FF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a248cc1949_25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a248cc1949_25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Our sensor units will be placed in Pueblo, Boulder, Aurora and Virginia Dale to satisfy DR. 5.3 (100 km radius). The pass’ data is stored locally, centralized, and then post-processed to produce a position vector approximation at the centerpoint of the pass. This approximation is then compared to propagated public domain TLE sets to determine the absolute positioning error at the pass’ midpoint.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the absolute error between the approximation and true position at that point is within 100km, the test is considered a success.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 are two major points of concern here: Maintaining of timing sync. and nominal operation of all four sensors during a passover. Timing sync. Is critical as RF signals propagate at the speed of light, meaning a small timing error can produce a massive positioning error.</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a248cc1949_25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a248cc1949_25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Now, for the verification of FR6.</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a248cc1949_25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a248cc1949_25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We have been using STK to generate precise positioning data for passovers. The position vectors at each horizon and the pass’ midpoint are then processed using Gibb’s method to produce the orbital elements of the target. These orbital elements make up the second line of the two line element set.</a:t>
            </a:r>
            <a:endParaRPr sz="1800">
              <a:solidFill>
                <a:srgbClr val="FF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a248cc1949_25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a248cc1949_25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 Using data from a successful test of FR5, a TLE set will be produced and propagated using SGP4 to visualize a passover. The true passover and the calculated passover will be compared, similarly to the figure in the lower right. If the calculated passover is able to predict a future passover within 45 minutes time accuracy, 30 degrees azimuth accuracy at the start of the passover and 15 degrees elevation at the midpoint, such that the system will be able to detect, identify, and repeat this process, the test will be considered a success.</a:t>
            </a:r>
            <a:endParaRPr sz="1500">
              <a:solidFill>
                <a:srgbClr val="FF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a150a507af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a150a507af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a248cc1949_18_1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a248cc1949_18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sz="15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a150a507af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a150a507af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the correct timeframe, will add once more tasks are in the </a:t>
            </a:r>
            <a:r>
              <a:rPr lang="en" i="1"/>
              <a:t>developement </a:t>
            </a:r>
            <a:r>
              <a:rPr lang="en"/>
              <a:t>stage of the clickup</a:t>
            </a:r>
            <a:endParaRPr/>
          </a:p>
          <a:p>
            <a:pPr marL="0" lvl="0" indent="0" algn="l" rtl="0">
              <a:spcBef>
                <a:spcPts val="0"/>
              </a:spcBef>
              <a:spcAft>
                <a:spcPts val="0"/>
              </a:spcAft>
              <a:buNone/>
            </a:pPr>
            <a:endParaRPr/>
          </a:p>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248cc1949_18_1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248cc1949_18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248cc1949_1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248cc1949_1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a248cc1949_18_1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a248cc1949_18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a150a507af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a150a507af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solidFill>
                <a:srgbClr val="FF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a8dc7ee814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a8dc7ee814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Should clean up backup slides before submitting</a:t>
            </a:r>
            <a:endParaRPr>
              <a:solidFill>
                <a:srgbClr val="FF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a163427100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a163427100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0000"/>
                </a:solidFill>
              </a:rPr>
              <a:t>Should probably be moved in support of section 2.4</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acdc0802d1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acdc0802d1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rgbClr val="FF0000"/>
                </a:solidFill>
              </a:rPr>
              <a:t>Benji</a:t>
            </a:r>
            <a:endParaRPr sz="1500">
              <a:solidFill>
                <a:srgbClr val="FF0000"/>
              </a:solidFill>
            </a:endParaRPr>
          </a:p>
          <a:p>
            <a:pPr marL="0" lvl="0" indent="0" algn="l" rtl="0">
              <a:lnSpc>
                <a:spcPct val="115000"/>
              </a:lnSpc>
              <a:spcBef>
                <a:spcPts val="1600"/>
              </a:spcBef>
              <a:spcAft>
                <a:spcPts val="1600"/>
              </a:spcAft>
              <a:buClr>
                <a:schemeClr val="dk1"/>
              </a:buClr>
              <a:buSzPts val="1100"/>
              <a:buFont typeface="Arial"/>
              <a:buNone/>
            </a:pPr>
            <a:endParaRPr sz="1500">
              <a:solidFill>
                <a:srgbClr val="FF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a9cd45ac19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a9cd45ac1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ab3a191d87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ab3a191d87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ab3a191d87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ab3a191d87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Graph sources: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u="sng">
                <a:solidFill>
                  <a:schemeClr val="hlink"/>
                </a:solidFill>
                <a:hlinkClick r:id="rId3"/>
              </a:rPr>
              <a:t>https://magpi.raspberrypi.org/articles/raspberry-pi-4-specs-benchmarks</a:t>
            </a:r>
            <a:endParaRPr/>
          </a:p>
          <a:p>
            <a:pPr marL="457200" lvl="0" indent="-298450" algn="l" rtl="0">
              <a:spcBef>
                <a:spcPts val="0"/>
              </a:spcBef>
              <a:spcAft>
                <a:spcPts val="0"/>
              </a:spcAft>
              <a:buSzPts val="1100"/>
              <a:buAutoNum type="arabicPeriod"/>
            </a:pPr>
            <a:r>
              <a:rPr lang="en" u="sng">
                <a:solidFill>
                  <a:schemeClr val="hlink"/>
                </a:solidFill>
                <a:hlinkClick r:id="rId4"/>
              </a:rPr>
              <a:t>https://medium.com/@ghalfacree/benchmarking-the-raspberry-pi-4-73e5afbcd54b</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Github Raspberry Pi 4 experiment: </a:t>
            </a:r>
            <a:r>
              <a:rPr lang="en" u="sng">
                <a:solidFill>
                  <a:schemeClr val="hlink"/>
                </a:solidFill>
                <a:hlinkClick r:id="rId5"/>
              </a:rPr>
              <a:t>https://github.com/hzeller/rpi-gpio-dma-demo#direct-output-loop-to-gpio</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SD card site: </a:t>
            </a:r>
            <a:r>
              <a:rPr lang="en" u="sng">
                <a:solidFill>
                  <a:schemeClr val="hlink"/>
                </a:solidFill>
                <a:hlinkClick r:id="rId6"/>
              </a:rPr>
              <a:t>https://www.raspberrypi.org/forums/viewtopic.php?t=157743</a:t>
            </a:r>
            <a:r>
              <a:rPr lang="en"/>
              <a:t>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ab3a191d87_2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ab3a191d8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ab3a191d87_2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ab3a191d87_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Sttrip:   USB: 5 V at 2.4 Amps per port</a:t>
            </a:r>
            <a:endParaRPr/>
          </a:p>
          <a:p>
            <a:pPr marL="0" lvl="0" indent="0" algn="l" rtl="0">
              <a:spcBef>
                <a:spcPts val="0"/>
              </a:spcBef>
              <a:spcAft>
                <a:spcPts val="0"/>
              </a:spcAft>
              <a:buNone/>
            </a:pPr>
            <a:r>
              <a:rPr lang="en"/>
              <a:t>		Outlet: 125 V at 10 A between the two ports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248cc1949_1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a248cc1949_1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b3a191d87_2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ab3a191d87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LNA and Switcher are Analog compoints</a:t>
            </a:r>
            <a:endParaRPr/>
          </a:p>
          <a:p>
            <a:pPr marL="0" lvl="0" indent="0" algn="l" rtl="0">
              <a:spcBef>
                <a:spcPts val="0"/>
              </a:spcBef>
              <a:spcAft>
                <a:spcPts val="0"/>
              </a:spcAft>
              <a:buNone/>
            </a:pPr>
            <a:r>
              <a:rPr lang="en"/>
              <a:t>SDR has ADC we should be working with about 30 MB/s </a:t>
            </a:r>
            <a:endParaRPr/>
          </a:p>
          <a:p>
            <a:pPr marL="0" lvl="0" indent="0" algn="l" rtl="0">
              <a:spcBef>
                <a:spcPts val="0"/>
              </a:spcBef>
              <a:spcAft>
                <a:spcPts val="0"/>
              </a:spcAft>
              <a:buNone/>
            </a:pPr>
            <a:r>
              <a:rPr lang="en"/>
              <a:t>The USB data transfter rate has a 625 MB/s</a:t>
            </a:r>
            <a:endParaRPr/>
          </a:p>
          <a:p>
            <a:pPr marL="0" lvl="0" indent="0" algn="l" rtl="0">
              <a:spcBef>
                <a:spcPts val="0"/>
              </a:spcBef>
              <a:spcAft>
                <a:spcPts val="0"/>
              </a:spcAft>
              <a:buNone/>
            </a:pPr>
            <a:r>
              <a:rPr lang="en"/>
              <a:t> The SD Card were using has a max write speed of  BLANK</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ab3a191d87_2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ab3a191d87_2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a248cc1949_18_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a248cc1949_18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Sttrip:   USB: 5 V at 2.4 Amps per port</a:t>
            </a:r>
            <a:endParaRPr/>
          </a:p>
          <a:p>
            <a:pPr marL="0" lvl="0" indent="0" algn="l" rtl="0">
              <a:spcBef>
                <a:spcPts val="0"/>
              </a:spcBef>
              <a:spcAft>
                <a:spcPts val="0"/>
              </a:spcAft>
              <a:buNone/>
            </a:pPr>
            <a:r>
              <a:rPr lang="en"/>
              <a:t>		Outlet: 125 V at 10 A between the two ports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a248cc1949_18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a248cc1949_18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LNA and Switcher are Analog compoints</a:t>
            </a:r>
            <a:endParaRPr/>
          </a:p>
          <a:p>
            <a:pPr marL="0" lvl="0" indent="0" algn="l" rtl="0">
              <a:spcBef>
                <a:spcPts val="0"/>
              </a:spcBef>
              <a:spcAft>
                <a:spcPts val="0"/>
              </a:spcAft>
              <a:buNone/>
            </a:pPr>
            <a:r>
              <a:rPr lang="en"/>
              <a:t>SDR has ADC we should be working with about 20 MB/s </a:t>
            </a:r>
            <a:endParaRPr/>
          </a:p>
          <a:p>
            <a:pPr marL="0" lvl="0" indent="0" algn="l" rtl="0">
              <a:spcBef>
                <a:spcPts val="0"/>
              </a:spcBef>
              <a:spcAft>
                <a:spcPts val="0"/>
              </a:spcAft>
              <a:buNone/>
            </a:pPr>
            <a:r>
              <a:rPr lang="en"/>
              <a:t>The USB data transfter rate has a 625 MB/s so were good there</a:t>
            </a:r>
            <a:endParaRPr/>
          </a:p>
          <a:p>
            <a:pPr marL="0" lvl="0" indent="0" algn="l" rtl="0">
              <a:spcBef>
                <a:spcPts val="0"/>
              </a:spcBef>
              <a:spcAft>
                <a:spcPts val="0"/>
              </a:spcAft>
              <a:buNone/>
            </a:pPr>
            <a:r>
              <a:rPr lang="en"/>
              <a:t> The SD Card were using has a max write speed of BLANK</a:t>
            </a:r>
            <a:endParaRPr/>
          </a:p>
          <a:p>
            <a:pPr marL="0" lvl="0" indent="0" algn="l" rtl="0">
              <a:spcBef>
                <a:spcPts val="0"/>
              </a:spcBef>
              <a:spcAft>
                <a:spcPts val="0"/>
              </a:spcAft>
              <a:buNone/>
            </a:pPr>
            <a:r>
              <a:rPr lang="en"/>
              <a:t>	----&gt; Limited to Pis capabliity of 28MB/s &gt; 20MB/s</a:t>
            </a:r>
            <a:endParaRPr/>
          </a:p>
          <a:p>
            <a:pPr marL="0" lvl="0" indent="0" algn="l" rtl="0">
              <a:spcBef>
                <a:spcPts val="0"/>
              </a:spcBef>
              <a:spcAft>
                <a:spcPts val="0"/>
              </a:spcAft>
              <a:buNone/>
            </a:pPr>
            <a:r>
              <a:rPr lang="en"/>
              <a:t>Alot of this is dependent on how we program the pi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a248cc1949_18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a248cc1949_18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a248cc1949_18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a248cc1949_18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acdc0802d1_7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acdc0802d1_7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5416752d3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5416752d3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a24fdb32ed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a24fdb32ed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ab3a191d87_2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ab3a191d87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248cc1949_18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248cc1949_18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B</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a24fdb32ed_3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a24fdb32ed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a24fdb32ed_3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a24fdb32ed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a24fdb32ed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a24fdb32ed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248cc1949_7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248cc1949_7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a248cc1949_1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a248cc1949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500">
              <a:solidFill>
                <a:srgbClr val="FF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a248cc1949_3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a248cc1949_3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a248cc1949_3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a248cc1949_3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a248cc1949_3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a248cc1949_3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2c20d7e1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2c20d7e1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a248cc1949_18_1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a248cc1949_18_1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Where Qdot is coming from (eff = 0)</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Min &amp; Max assume (eff .8, 1.2)</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700">
                <a:solidFill>
                  <a:srgbClr val="000000"/>
                </a:solidFill>
              </a:rPr>
              <a:t>SpaceNet</a:t>
            </a:r>
            <a:endParaRPr sz="4700">
              <a:solidFill>
                <a:srgbClr val="000000"/>
              </a:solidFill>
            </a:endParaRPr>
          </a:p>
          <a:p>
            <a:pPr marL="0" lvl="0" indent="0" algn="l" rtl="0">
              <a:spcBef>
                <a:spcPts val="0"/>
              </a:spcBef>
              <a:spcAft>
                <a:spcPts val="0"/>
              </a:spcAft>
              <a:buNone/>
            </a:pPr>
            <a:r>
              <a:rPr lang="en" sz="4700">
                <a:solidFill>
                  <a:srgbClr val="000000"/>
                </a:solidFill>
              </a:rPr>
              <a:t>Critical Design Review</a:t>
            </a:r>
            <a:endParaRPr sz="4700">
              <a:solidFill>
                <a:srgbClr val="000000"/>
              </a:solidFill>
            </a:endParaRPr>
          </a:p>
        </p:txBody>
      </p:sp>
      <p:sp>
        <p:nvSpPr>
          <p:cNvPr id="55" name="Google Shape;55;p13"/>
          <p:cNvSpPr txBox="1">
            <a:spLocks noGrp="1"/>
          </p:cNvSpPr>
          <p:nvPr>
            <p:ph type="subTitle" idx="1"/>
          </p:nvPr>
        </p:nvSpPr>
        <p:spPr>
          <a:xfrm>
            <a:off x="311700" y="2886800"/>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Fall 2020</a:t>
            </a:r>
            <a:endParaRPr sz="2500"/>
          </a:p>
        </p:txBody>
      </p:sp>
      <p:grpSp>
        <p:nvGrpSpPr>
          <p:cNvPr id="56" name="Google Shape;56;p13"/>
          <p:cNvGrpSpPr/>
          <p:nvPr/>
        </p:nvGrpSpPr>
        <p:grpSpPr>
          <a:xfrm>
            <a:off x="4424825" y="4519125"/>
            <a:ext cx="4407475" cy="496800"/>
            <a:chOff x="4371325" y="4519050"/>
            <a:chExt cx="4407475" cy="496800"/>
          </a:xfrm>
        </p:grpSpPr>
        <p:pic>
          <p:nvPicPr>
            <p:cNvPr id="57" name="Google Shape;57;p13"/>
            <p:cNvPicPr preferRelativeResize="0"/>
            <p:nvPr/>
          </p:nvPicPr>
          <p:blipFill>
            <a:blip r:embed="rId3">
              <a:alphaModFix/>
            </a:blip>
            <a:stretch>
              <a:fillRect/>
            </a:stretch>
          </p:blipFill>
          <p:spPr>
            <a:xfrm>
              <a:off x="6526300" y="4519050"/>
              <a:ext cx="2252500" cy="456800"/>
            </a:xfrm>
            <a:prstGeom prst="rect">
              <a:avLst/>
            </a:prstGeom>
            <a:noFill/>
            <a:ln>
              <a:noFill/>
            </a:ln>
          </p:spPr>
        </p:pic>
        <p:pic>
          <p:nvPicPr>
            <p:cNvPr id="58" name="Google Shape;58;p13"/>
            <p:cNvPicPr preferRelativeResize="0"/>
            <p:nvPr/>
          </p:nvPicPr>
          <p:blipFill>
            <a:blip r:embed="rId4">
              <a:alphaModFix/>
            </a:blip>
            <a:stretch>
              <a:fillRect/>
            </a:stretch>
          </p:blipFill>
          <p:spPr>
            <a:xfrm>
              <a:off x="4371325" y="4519050"/>
              <a:ext cx="1820770" cy="456800"/>
            </a:xfrm>
            <a:prstGeom prst="rect">
              <a:avLst/>
            </a:prstGeom>
            <a:noFill/>
            <a:ln>
              <a:noFill/>
            </a:ln>
          </p:spPr>
        </p:pic>
        <p:sp>
          <p:nvSpPr>
            <p:cNvPr id="59" name="Google Shape;59;p13"/>
            <p:cNvSpPr txBox="1"/>
            <p:nvPr/>
          </p:nvSpPr>
          <p:spPr>
            <a:xfrm>
              <a:off x="6192100" y="4519050"/>
              <a:ext cx="334200" cy="49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a:t>
              </a:r>
              <a:endParaRPr b="1"/>
            </a:p>
          </p:txBody>
        </p:sp>
      </p:grpSp>
      <p:sp>
        <p:nvSpPr>
          <p:cNvPr id="60" name="Google Shape;60;p13"/>
          <p:cNvSpPr/>
          <p:nvPr/>
        </p:nvSpPr>
        <p:spPr>
          <a:xfrm>
            <a:off x="4137600" y="4117475"/>
            <a:ext cx="5006400" cy="1026000"/>
          </a:xfrm>
          <a:prstGeom prst="rect">
            <a:avLst/>
          </a:prstGeom>
          <a:solidFill>
            <a:srgbClr val="FFFFFF">
              <a:alpha val="62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l="6476" r="6476"/>
          <a:stretch/>
        </p:blipFill>
        <p:spPr>
          <a:xfrm>
            <a:off x="155675" y="5"/>
            <a:ext cx="4489260" cy="5143500"/>
          </a:xfrm>
          <a:prstGeom prst="rect">
            <a:avLst/>
          </a:prstGeom>
          <a:noFill/>
          <a:ln>
            <a:noFill/>
          </a:ln>
        </p:spPr>
      </p:pic>
      <p:sp>
        <p:nvSpPr>
          <p:cNvPr id="164" name="Google Shape;16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65" name="Google Shape;165;p22"/>
          <p:cNvSpPr txBox="1">
            <a:spLocks noGrp="1"/>
          </p:cNvSpPr>
          <p:nvPr>
            <p:ph type="body" idx="1"/>
          </p:nvPr>
        </p:nvSpPr>
        <p:spPr>
          <a:xfrm>
            <a:off x="5262600" y="897450"/>
            <a:ext cx="38370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000000"/>
                </a:solidFill>
              </a:rPr>
              <a:t>RF Front end</a:t>
            </a:r>
            <a:endParaRPr>
              <a:solidFill>
                <a:srgbClr val="000000"/>
              </a:solidFill>
            </a:endParaRPr>
          </a:p>
        </p:txBody>
      </p:sp>
      <p:grpSp>
        <p:nvGrpSpPr>
          <p:cNvPr id="166" name="Google Shape;166;p22"/>
          <p:cNvGrpSpPr/>
          <p:nvPr/>
        </p:nvGrpSpPr>
        <p:grpSpPr>
          <a:xfrm rot="10800000" flipH="1">
            <a:off x="2087584" y="3516843"/>
            <a:ext cx="3166878" cy="712632"/>
            <a:chOff x="2190798" y="4254274"/>
            <a:chExt cx="2981152" cy="343801"/>
          </a:xfrm>
        </p:grpSpPr>
        <p:cxnSp>
          <p:nvCxnSpPr>
            <p:cNvPr id="167" name="Google Shape;167;p22"/>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168" name="Google Shape;168;p22"/>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
        <p:nvSpPr>
          <p:cNvPr id="169" name="Google Shape;169;p22"/>
          <p:cNvSpPr txBox="1"/>
          <p:nvPr/>
        </p:nvSpPr>
        <p:spPr>
          <a:xfrm>
            <a:off x="7635975" y="849825"/>
            <a:ext cx="45720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22"/>
          <p:cNvSpPr txBox="1"/>
          <p:nvPr/>
        </p:nvSpPr>
        <p:spPr>
          <a:xfrm>
            <a:off x="5282050" y="2009210"/>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Dual Band Antennas</a:t>
            </a:r>
            <a:endParaRPr/>
          </a:p>
          <a:p>
            <a:pPr marL="0" lvl="0" indent="0" algn="l" rtl="0">
              <a:spcBef>
                <a:spcPts val="0"/>
              </a:spcBef>
              <a:spcAft>
                <a:spcPts val="0"/>
              </a:spcAft>
              <a:buNone/>
            </a:pPr>
            <a:r>
              <a:rPr lang="en" sz="1200">
                <a:solidFill>
                  <a:schemeClr val="dk2"/>
                </a:solidFill>
              </a:rPr>
              <a:t>400-470 MHz, 1.6 GHz</a:t>
            </a:r>
            <a:endParaRPr sz="1200">
              <a:solidFill>
                <a:schemeClr val="dk2"/>
              </a:solidFill>
            </a:endParaRPr>
          </a:p>
          <a:p>
            <a:pPr marL="0" lvl="0" indent="0" algn="l" rtl="0">
              <a:spcBef>
                <a:spcPts val="0"/>
              </a:spcBef>
              <a:spcAft>
                <a:spcPts val="0"/>
              </a:spcAft>
              <a:buNone/>
            </a:pPr>
            <a:endParaRPr/>
          </a:p>
        </p:txBody>
      </p:sp>
      <p:sp>
        <p:nvSpPr>
          <p:cNvPr id="171" name="Google Shape;171;p22"/>
          <p:cNvSpPr txBox="1"/>
          <p:nvPr/>
        </p:nvSpPr>
        <p:spPr>
          <a:xfrm>
            <a:off x="5262600" y="3339085"/>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2-Way RF Switch</a:t>
            </a:r>
            <a:endParaRPr/>
          </a:p>
          <a:p>
            <a:pPr marL="0" lvl="0" indent="0" algn="l" rtl="0">
              <a:spcBef>
                <a:spcPts val="0"/>
              </a:spcBef>
              <a:spcAft>
                <a:spcPts val="0"/>
              </a:spcAft>
              <a:buNone/>
            </a:pPr>
            <a:r>
              <a:rPr lang="en" sz="1200">
                <a:solidFill>
                  <a:schemeClr val="dk2"/>
                </a:solidFill>
              </a:rPr>
              <a:t>Computer Controlled switch to swap between bands </a:t>
            </a:r>
            <a:endParaRPr sz="1200">
              <a:solidFill>
                <a:srgbClr val="FF0000"/>
              </a:solidFill>
            </a:endParaRPr>
          </a:p>
          <a:p>
            <a:pPr marL="0" lvl="0" indent="0" algn="l" rtl="0">
              <a:spcBef>
                <a:spcPts val="0"/>
              </a:spcBef>
              <a:spcAft>
                <a:spcPts val="0"/>
              </a:spcAft>
              <a:buNone/>
            </a:pPr>
            <a:endParaRPr/>
          </a:p>
        </p:txBody>
      </p:sp>
      <p:sp>
        <p:nvSpPr>
          <p:cNvPr id="172" name="Google Shape;172;p22"/>
          <p:cNvSpPr txBox="1"/>
          <p:nvPr/>
        </p:nvSpPr>
        <p:spPr>
          <a:xfrm>
            <a:off x="5262600" y="422947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Dual Low noise amplifiers</a:t>
            </a:r>
            <a:endParaRPr/>
          </a:p>
          <a:p>
            <a:pPr marL="0" lvl="0" indent="0" algn="l" rtl="0">
              <a:spcBef>
                <a:spcPts val="0"/>
              </a:spcBef>
              <a:spcAft>
                <a:spcPts val="0"/>
              </a:spcAft>
              <a:buNone/>
            </a:pPr>
            <a:r>
              <a:rPr lang="en" sz="1200">
                <a:solidFill>
                  <a:schemeClr val="dk2"/>
                </a:solidFill>
              </a:rPr>
              <a:t>One for each band </a:t>
            </a:r>
            <a:endParaRPr sz="1200">
              <a:solidFill>
                <a:srgbClr val="FF0000"/>
              </a:solidFill>
            </a:endParaRPr>
          </a:p>
          <a:p>
            <a:pPr marL="0" lvl="0" indent="0" algn="l" rtl="0">
              <a:spcBef>
                <a:spcPts val="0"/>
              </a:spcBef>
              <a:spcAft>
                <a:spcPts val="0"/>
              </a:spcAft>
              <a:buNone/>
            </a:pPr>
            <a:endParaRPr/>
          </a:p>
        </p:txBody>
      </p:sp>
      <p:grpSp>
        <p:nvGrpSpPr>
          <p:cNvPr id="173" name="Google Shape;173;p22"/>
          <p:cNvGrpSpPr/>
          <p:nvPr/>
        </p:nvGrpSpPr>
        <p:grpSpPr>
          <a:xfrm>
            <a:off x="1108350" y="1559650"/>
            <a:ext cx="4154268" cy="635684"/>
            <a:chOff x="2198669" y="3423488"/>
            <a:chExt cx="2973281" cy="1174800"/>
          </a:xfrm>
        </p:grpSpPr>
        <p:cxnSp>
          <p:nvCxnSpPr>
            <p:cNvPr id="174" name="Google Shape;174;p22"/>
            <p:cNvCxnSpPr/>
            <p:nvPr/>
          </p:nvCxnSpPr>
          <p:spPr>
            <a:xfrm>
              <a:off x="2198669" y="3423488"/>
              <a:ext cx="812100" cy="1174800"/>
            </a:xfrm>
            <a:prstGeom prst="straightConnector1">
              <a:avLst/>
            </a:prstGeom>
            <a:noFill/>
            <a:ln w="28575" cap="flat" cmpd="sng">
              <a:solidFill>
                <a:schemeClr val="dk2"/>
              </a:solidFill>
              <a:prstDash val="solid"/>
              <a:round/>
              <a:headEnd type="oval" w="med" len="med"/>
              <a:tailEnd type="none" w="med" len="med"/>
            </a:ln>
          </p:spPr>
        </p:cxnSp>
        <p:cxnSp>
          <p:nvCxnSpPr>
            <p:cNvPr id="175" name="Google Shape;175;p22"/>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
        <p:nvSpPr>
          <p:cNvPr id="176" name="Google Shape;176;p22"/>
          <p:cNvSpPr txBox="1"/>
          <p:nvPr/>
        </p:nvSpPr>
        <p:spPr>
          <a:xfrm>
            <a:off x="5262600" y="2674148"/>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HackRF SDR</a:t>
            </a:r>
            <a:endParaRPr/>
          </a:p>
          <a:p>
            <a:pPr marL="0" lvl="0" indent="0" algn="l" rtl="0">
              <a:spcBef>
                <a:spcPts val="0"/>
              </a:spcBef>
              <a:spcAft>
                <a:spcPts val="0"/>
              </a:spcAft>
              <a:buNone/>
            </a:pPr>
            <a:r>
              <a:rPr lang="en" sz="1200">
                <a:solidFill>
                  <a:schemeClr val="dk2"/>
                </a:solidFill>
              </a:rPr>
              <a:t>SDR for IQ reception</a:t>
            </a:r>
            <a:endParaRPr sz="1200">
              <a:solidFill>
                <a:srgbClr val="FF0000"/>
              </a:solidFill>
            </a:endParaRPr>
          </a:p>
          <a:p>
            <a:pPr marL="0" lvl="0" indent="0" algn="l" rtl="0">
              <a:spcBef>
                <a:spcPts val="0"/>
              </a:spcBef>
              <a:spcAft>
                <a:spcPts val="0"/>
              </a:spcAft>
              <a:buNone/>
            </a:pPr>
            <a:endParaRPr/>
          </a:p>
        </p:txBody>
      </p:sp>
      <p:grpSp>
        <p:nvGrpSpPr>
          <p:cNvPr id="177" name="Google Shape;177;p22"/>
          <p:cNvGrpSpPr/>
          <p:nvPr/>
        </p:nvGrpSpPr>
        <p:grpSpPr>
          <a:xfrm rot="10800000" flipH="1">
            <a:off x="1724146" y="2855084"/>
            <a:ext cx="3522827" cy="851837"/>
            <a:chOff x="2190798" y="4254274"/>
            <a:chExt cx="2981152" cy="343801"/>
          </a:xfrm>
        </p:grpSpPr>
        <p:cxnSp>
          <p:nvCxnSpPr>
            <p:cNvPr id="178" name="Google Shape;178;p22"/>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179" name="Google Shape;179;p22"/>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grpSp>
        <p:nvGrpSpPr>
          <p:cNvPr id="180" name="Google Shape;180;p22"/>
          <p:cNvGrpSpPr/>
          <p:nvPr/>
        </p:nvGrpSpPr>
        <p:grpSpPr>
          <a:xfrm>
            <a:off x="2447867" y="4236712"/>
            <a:ext cx="2799004" cy="212297"/>
            <a:chOff x="2190798" y="4254274"/>
            <a:chExt cx="2981152" cy="343801"/>
          </a:xfrm>
        </p:grpSpPr>
        <p:cxnSp>
          <p:nvCxnSpPr>
            <p:cNvPr id="181" name="Google Shape;181;p22"/>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182" name="Google Shape;182;p22"/>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grpSp>
        <p:nvGrpSpPr>
          <p:cNvPr id="183" name="Google Shape;183;p22"/>
          <p:cNvGrpSpPr/>
          <p:nvPr/>
        </p:nvGrpSpPr>
        <p:grpSpPr>
          <a:xfrm>
            <a:off x="3451125" y="1851650"/>
            <a:ext cx="1790241" cy="343585"/>
            <a:chOff x="2382108" y="4291741"/>
            <a:chExt cx="2789842" cy="306334"/>
          </a:xfrm>
        </p:grpSpPr>
        <p:cxnSp>
          <p:nvCxnSpPr>
            <p:cNvPr id="184" name="Google Shape;184;p22"/>
            <p:cNvCxnSpPr/>
            <p:nvPr/>
          </p:nvCxnSpPr>
          <p:spPr>
            <a:xfrm>
              <a:off x="2382108" y="4291741"/>
              <a:ext cx="628800" cy="306300"/>
            </a:xfrm>
            <a:prstGeom prst="straightConnector1">
              <a:avLst/>
            </a:prstGeom>
            <a:noFill/>
            <a:ln w="28575" cap="flat" cmpd="sng">
              <a:solidFill>
                <a:schemeClr val="dk2"/>
              </a:solidFill>
              <a:prstDash val="solid"/>
              <a:round/>
              <a:headEnd type="oval" w="med" len="med"/>
              <a:tailEnd type="none" w="med" len="med"/>
            </a:ln>
          </p:spPr>
        </p:cxnSp>
        <p:cxnSp>
          <p:nvCxnSpPr>
            <p:cNvPr id="185" name="Google Shape;185;p22"/>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12"/>
          <p:cNvSpPr txBox="1">
            <a:spLocks noGrp="1"/>
          </p:cNvSpPr>
          <p:nvPr>
            <p:ph type="body" idx="1"/>
          </p:nvPr>
        </p:nvSpPr>
        <p:spPr>
          <a:xfrm>
            <a:off x="311700" y="13059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None/>
            </a:pPr>
            <a:endParaRPr sz="1500">
              <a:solidFill>
                <a:srgbClr val="FF0000"/>
              </a:solidFill>
            </a:endParaRPr>
          </a:p>
        </p:txBody>
      </p:sp>
      <p:sp>
        <p:nvSpPr>
          <p:cNvPr id="1370" name="Google Shape;1370;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graphicFrame>
        <p:nvGraphicFramePr>
          <p:cNvPr id="1371" name="Google Shape;1371;p112"/>
          <p:cNvGraphicFramePr/>
          <p:nvPr/>
        </p:nvGraphicFramePr>
        <p:xfrm>
          <a:off x="396475" y="1305950"/>
          <a:ext cx="3000000" cy="3000000"/>
        </p:xfrm>
        <a:graphic>
          <a:graphicData uri="http://schemas.openxmlformats.org/drawingml/2006/table">
            <a:tbl>
              <a:tblPr>
                <a:noFill/>
                <a:tableStyleId>{8F202D7E-EC50-4E1F-8ECE-D3003531AFB2}</a:tableStyleId>
              </a:tblPr>
              <a:tblGrid>
                <a:gridCol w="4786350">
                  <a:extLst>
                    <a:ext uri="{9D8B030D-6E8A-4147-A177-3AD203B41FA5}">
                      <a16:colId xmlns:a16="http://schemas.microsoft.com/office/drawing/2014/main" val="20000"/>
                    </a:ext>
                  </a:extLst>
                </a:gridCol>
                <a:gridCol w="3628650">
                  <a:extLst>
                    <a:ext uri="{9D8B030D-6E8A-4147-A177-3AD203B41FA5}">
                      <a16:colId xmlns:a16="http://schemas.microsoft.com/office/drawing/2014/main" val="20001"/>
                    </a:ext>
                  </a:extLst>
                </a:gridCol>
              </a:tblGrid>
              <a:tr h="428975">
                <a:tc gridSpan="2">
                  <a:txBody>
                    <a:bodyPr/>
                    <a:lstStyle/>
                    <a:p>
                      <a:pPr marL="0" lvl="0" indent="0" algn="l" rtl="0">
                        <a:lnSpc>
                          <a:spcPct val="115000"/>
                        </a:lnSpc>
                        <a:spcBef>
                          <a:spcPts val="0"/>
                        </a:spcBef>
                        <a:spcAft>
                          <a:spcPts val="0"/>
                        </a:spcAft>
                        <a:buNone/>
                      </a:pPr>
                      <a:r>
                        <a:rPr lang="en" sz="1800" b="1">
                          <a:solidFill>
                            <a:schemeClr val="dk1"/>
                          </a:solidFill>
                        </a:rPr>
                        <a:t>Thermal Verification Method - (Additional Tests Included)</a:t>
                      </a:r>
                      <a:endParaRPr sz="18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993150">
                <a:tc>
                  <a:txBody>
                    <a:bodyPr/>
                    <a:lstStyle/>
                    <a:p>
                      <a:pPr marL="0" lvl="0" indent="0" algn="l" rtl="0">
                        <a:lnSpc>
                          <a:spcPct val="115000"/>
                        </a:lnSpc>
                        <a:spcBef>
                          <a:spcPts val="0"/>
                        </a:spcBef>
                        <a:spcAft>
                          <a:spcPts val="0"/>
                        </a:spcAft>
                        <a:buNone/>
                      </a:pPr>
                      <a:r>
                        <a:rPr lang="en" sz="1200" b="1" u="sng">
                          <a:solidFill>
                            <a:schemeClr val="dk1"/>
                          </a:solidFill>
                        </a:rPr>
                        <a:t>Overview:</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(2 Tests)</a:t>
                      </a:r>
                      <a:endParaRPr sz="1200" b="1">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Units will be fully constructed (all components integrated) and run at room temperature for a period of 4 hours. Use corresponding data to more accurately model the heat produced by the operating components. (Repeat testing for Cold (0 Celsius) and Hot(Outdoor in Sun) environments)</a:t>
                      </a: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Units will be left out in planned positions and turned on for a period of 24 hours. Proves DRs 1.1-1.2 are satisfied.</a:t>
                      </a: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15000"/>
                        </a:lnSpc>
                        <a:spcBef>
                          <a:spcPts val="0"/>
                        </a:spcBef>
                        <a:spcAft>
                          <a:spcPts val="1600"/>
                        </a:spcAft>
                        <a:buNone/>
                      </a:pPr>
                      <a:r>
                        <a:rPr lang="en" sz="1200">
                          <a:solidFill>
                            <a:schemeClr val="dk1"/>
                          </a:solidFill>
                        </a:rPr>
                        <a:t>If after 24 hours, if sensor is still operating nominally (i.e. powered on and reporting data), and temperature data shows that the box remained within the operating temperature of all components then the test will be marked as a success.</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b="1" u="sng"/>
                        <a:t>Measurements:</a:t>
                      </a:r>
                      <a:endParaRPr sz="1200" b="1" u="sng"/>
                    </a:p>
                    <a:p>
                      <a:pPr marL="457200" lvl="0" indent="-304800" algn="l" rtl="0">
                        <a:spcBef>
                          <a:spcPts val="0"/>
                        </a:spcBef>
                        <a:spcAft>
                          <a:spcPts val="0"/>
                        </a:spcAft>
                        <a:buSzPts val="1200"/>
                        <a:buChar char="●"/>
                      </a:pPr>
                      <a:r>
                        <a:rPr lang="en" sz="1200"/>
                        <a:t>Infrared temperature readings every half hour for room temperature test. </a:t>
                      </a:r>
                      <a:endParaRPr sz="1200"/>
                    </a:p>
                    <a:p>
                      <a:pPr marL="457200" lvl="0" indent="-304800" algn="l" rtl="0">
                        <a:spcBef>
                          <a:spcPts val="0"/>
                        </a:spcBef>
                        <a:spcAft>
                          <a:spcPts val="0"/>
                        </a:spcAft>
                        <a:buSzPts val="1200"/>
                        <a:buChar char="●"/>
                      </a:pPr>
                      <a:r>
                        <a:rPr lang="en" sz="1200"/>
                        <a:t>Temperature within the box during the 24 hour and 6 hour time period.</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u="sng">
                          <a:solidFill>
                            <a:schemeClr val="dk1"/>
                          </a:solidFill>
                        </a:rPr>
                        <a:t>Concerns:</a:t>
                      </a:r>
                      <a:endParaRPr sz="1200" b="1" u="sng">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Box will remain within the operating temperature of all components during the full 24 hours</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8750">
                <a:tc gridSpan="2">
                  <a:txBody>
                    <a:bodyPr/>
                    <a:lstStyle/>
                    <a:p>
                      <a:pPr marL="0" lvl="0" indent="0" algn="l" rtl="0">
                        <a:lnSpc>
                          <a:spcPct val="115000"/>
                        </a:lnSpc>
                        <a:spcBef>
                          <a:spcPts val="0"/>
                        </a:spcBef>
                        <a:spcAft>
                          <a:spcPts val="1600"/>
                        </a:spcAft>
                        <a:buNone/>
                      </a:pPr>
                      <a:endParaRPr sz="12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13"/>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Structures Backup Slides </a:t>
            </a:r>
            <a:endParaRPr/>
          </a:p>
        </p:txBody>
      </p:sp>
      <p:sp>
        <p:nvSpPr>
          <p:cNvPr id="1377" name="Google Shape;1377;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14"/>
          <p:cNvSpPr txBox="1">
            <a:spLocks noGrp="1"/>
          </p:cNvSpPr>
          <p:nvPr>
            <p:ph type="body" idx="1"/>
          </p:nvPr>
        </p:nvSpPr>
        <p:spPr>
          <a:xfrm>
            <a:off x="311700" y="13059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None/>
            </a:pPr>
            <a:endParaRPr sz="1500">
              <a:solidFill>
                <a:srgbClr val="FF0000"/>
              </a:solidFill>
            </a:endParaRPr>
          </a:p>
        </p:txBody>
      </p:sp>
      <p:sp>
        <p:nvSpPr>
          <p:cNvPr id="1383" name="Google Shape;1383;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graphicFrame>
        <p:nvGraphicFramePr>
          <p:cNvPr id="1384" name="Google Shape;1384;p114"/>
          <p:cNvGraphicFramePr/>
          <p:nvPr/>
        </p:nvGraphicFramePr>
        <p:xfrm>
          <a:off x="396475" y="1305950"/>
          <a:ext cx="3000000" cy="3000000"/>
        </p:xfrm>
        <a:graphic>
          <a:graphicData uri="http://schemas.openxmlformats.org/drawingml/2006/table">
            <a:tbl>
              <a:tblPr>
                <a:noFill/>
                <a:tableStyleId>{8F202D7E-EC50-4E1F-8ECE-D3003531AFB2}</a:tableStyleId>
              </a:tblPr>
              <a:tblGrid>
                <a:gridCol w="4786350">
                  <a:extLst>
                    <a:ext uri="{9D8B030D-6E8A-4147-A177-3AD203B41FA5}">
                      <a16:colId xmlns:a16="http://schemas.microsoft.com/office/drawing/2014/main" val="20000"/>
                    </a:ext>
                  </a:extLst>
                </a:gridCol>
                <a:gridCol w="3628650">
                  <a:extLst>
                    <a:ext uri="{9D8B030D-6E8A-4147-A177-3AD203B41FA5}">
                      <a16:colId xmlns:a16="http://schemas.microsoft.com/office/drawing/2014/main" val="20001"/>
                    </a:ext>
                  </a:extLst>
                </a:gridCol>
              </a:tblGrid>
              <a:tr h="428975">
                <a:tc gridSpan="2">
                  <a:txBody>
                    <a:bodyPr/>
                    <a:lstStyle/>
                    <a:p>
                      <a:pPr marL="0" lvl="0" indent="0" algn="l" rtl="0">
                        <a:lnSpc>
                          <a:spcPct val="115000"/>
                        </a:lnSpc>
                        <a:spcBef>
                          <a:spcPts val="0"/>
                        </a:spcBef>
                        <a:spcAft>
                          <a:spcPts val="0"/>
                        </a:spcAft>
                        <a:buNone/>
                      </a:pPr>
                      <a:r>
                        <a:rPr lang="en" sz="1800" b="1">
                          <a:solidFill>
                            <a:schemeClr val="dk1"/>
                          </a:solidFill>
                        </a:rPr>
                        <a:t>Verification Method - Test</a:t>
                      </a:r>
                      <a:endParaRPr sz="18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993150">
                <a:tc>
                  <a:txBody>
                    <a:bodyPr/>
                    <a:lstStyle/>
                    <a:p>
                      <a:pPr marL="0" lvl="0" indent="0" algn="l" rtl="0">
                        <a:lnSpc>
                          <a:spcPct val="115000"/>
                        </a:lnSpc>
                        <a:spcBef>
                          <a:spcPts val="0"/>
                        </a:spcBef>
                        <a:spcAft>
                          <a:spcPts val="0"/>
                        </a:spcAft>
                        <a:buNone/>
                      </a:pPr>
                      <a:r>
                        <a:rPr lang="en" sz="1200" b="1" u="sng">
                          <a:solidFill>
                            <a:schemeClr val="dk1"/>
                          </a:solidFill>
                        </a:rPr>
                        <a:t>Overview:</a:t>
                      </a:r>
                      <a:r>
                        <a:rPr lang="en" sz="1200">
                          <a:solidFill>
                            <a:schemeClr val="dk1"/>
                          </a:solidFill>
                        </a:rPr>
                        <a:t> </a:t>
                      </a: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Units will be placed in mounting position (upright) and subjected to a flow of water via a hose on each seem between the lid and box and on each external face (excluding the bottom) for periods up to 10 minutes </a:t>
                      </a: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15000"/>
                        </a:lnSpc>
                        <a:spcBef>
                          <a:spcPts val="0"/>
                        </a:spcBef>
                        <a:spcAft>
                          <a:spcPts val="1600"/>
                        </a:spcAft>
                        <a:buNone/>
                      </a:pPr>
                      <a:r>
                        <a:rPr lang="en" sz="1200">
                          <a:solidFill>
                            <a:schemeClr val="dk1"/>
                          </a:solidFill>
                        </a:rPr>
                        <a:t>If after the period of 10 minutes and each seem and side being subjected to an onset of water the box shows no sign on ingress of water internally the test will be deemed a success. </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b="1" u="sng"/>
                        <a:t>Measurements:</a:t>
                      </a:r>
                      <a:endParaRPr sz="1200"/>
                    </a:p>
                    <a:p>
                      <a:pPr marL="457200" lvl="0" indent="-304800" algn="l" rtl="0">
                        <a:spcBef>
                          <a:spcPts val="0"/>
                        </a:spcBef>
                        <a:spcAft>
                          <a:spcPts val="0"/>
                        </a:spcAft>
                        <a:buSzPts val="1200"/>
                        <a:buChar char="●"/>
                      </a:pPr>
                      <a:r>
                        <a:rPr lang="en" sz="1200"/>
                        <a:t>N/A</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u="sng">
                          <a:solidFill>
                            <a:schemeClr val="dk1"/>
                          </a:solidFill>
                        </a:rPr>
                        <a:t>Concerns:</a:t>
                      </a:r>
                      <a:endParaRPr sz="1200" b="1" u="sng">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The box internals remain dry</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8750">
                <a:tc gridSpan="2">
                  <a:txBody>
                    <a:bodyPr/>
                    <a:lstStyle/>
                    <a:p>
                      <a:pPr marL="0" lvl="0" indent="0" algn="l" rtl="0">
                        <a:lnSpc>
                          <a:spcPct val="115000"/>
                        </a:lnSpc>
                        <a:spcBef>
                          <a:spcPts val="0"/>
                        </a:spcBef>
                        <a:spcAft>
                          <a:spcPts val="1600"/>
                        </a:spcAft>
                        <a:buNone/>
                      </a:pPr>
                      <a:endParaRPr sz="12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3">
            <a:alphaModFix/>
          </a:blip>
          <a:srcRect l="6476" r="6476"/>
          <a:stretch/>
        </p:blipFill>
        <p:spPr>
          <a:xfrm>
            <a:off x="155675" y="5"/>
            <a:ext cx="4489260" cy="5143500"/>
          </a:xfrm>
          <a:prstGeom prst="rect">
            <a:avLst/>
          </a:prstGeom>
          <a:noFill/>
          <a:ln>
            <a:noFill/>
          </a:ln>
        </p:spPr>
      </p:pic>
      <p:sp>
        <p:nvSpPr>
          <p:cNvPr id="191" name="Google Shape;19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92" name="Google Shape;192;p23"/>
          <p:cNvSpPr txBox="1">
            <a:spLocks noGrp="1"/>
          </p:cNvSpPr>
          <p:nvPr>
            <p:ph type="body" idx="1"/>
          </p:nvPr>
        </p:nvSpPr>
        <p:spPr>
          <a:xfrm>
            <a:off x="5262600" y="897450"/>
            <a:ext cx="38370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b="1">
                <a:solidFill>
                  <a:schemeClr val="dk1"/>
                </a:solidFill>
              </a:rPr>
              <a:t>Structure</a:t>
            </a:r>
            <a:endParaRPr>
              <a:solidFill>
                <a:srgbClr val="000000"/>
              </a:solidFill>
            </a:endParaRPr>
          </a:p>
        </p:txBody>
      </p:sp>
      <p:cxnSp>
        <p:nvCxnSpPr>
          <p:cNvPr id="193" name="Google Shape;193;p23"/>
          <p:cNvCxnSpPr/>
          <p:nvPr/>
        </p:nvCxnSpPr>
        <p:spPr>
          <a:xfrm>
            <a:off x="2190850" y="1857725"/>
            <a:ext cx="3063900" cy="0"/>
          </a:xfrm>
          <a:prstGeom prst="straightConnector1">
            <a:avLst/>
          </a:prstGeom>
          <a:noFill/>
          <a:ln w="28575" cap="flat" cmpd="sng">
            <a:solidFill>
              <a:schemeClr val="dk2"/>
            </a:solidFill>
            <a:prstDash val="solid"/>
            <a:round/>
            <a:headEnd type="oval" w="med" len="med"/>
            <a:tailEnd type="none" w="med" len="med"/>
          </a:ln>
        </p:spPr>
      </p:cxnSp>
      <p:cxnSp>
        <p:nvCxnSpPr>
          <p:cNvPr id="194" name="Google Shape;194;p23"/>
          <p:cNvCxnSpPr/>
          <p:nvPr/>
        </p:nvCxnSpPr>
        <p:spPr>
          <a:xfrm>
            <a:off x="2278150" y="3644900"/>
            <a:ext cx="2984700" cy="0"/>
          </a:xfrm>
          <a:prstGeom prst="straightConnector1">
            <a:avLst/>
          </a:prstGeom>
          <a:noFill/>
          <a:ln w="28575" cap="flat" cmpd="sng">
            <a:solidFill>
              <a:schemeClr val="dk2"/>
            </a:solidFill>
            <a:prstDash val="solid"/>
            <a:round/>
            <a:headEnd type="oval" w="med" len="med"/>
            <a:tailEnd type="none" w="med" len="med"/>
          </a:ln>
        </p:spPr>
      </p:cxnSp>
      <p:grpSp>
        <p:nvGrpSpPr>
          <p:cNvPr id="195" name="Google Shape;195;p23"/>
          <p:cNvGrpSpPr/>
          <p:nvPr/>
        </p:nvGrpSpPr>
        <p:grpSpPr>
          <a:xfrm rot="10800000" flipH="1">
            <a:off x="2614900" y="2713458"/>
            <a:ext cx="2647706" cy="246542"/>
            <a:chOff x="2679523" y="4042212"/>
            <a:chExt cx="2492427" cy="555900"/>
          </a:xfrm>
        </p:grpSpPr>
        <p:cxnSp>
          <p:nvCxnSpPr>
            <p:cNvPr id="196" name="Google Shape;196;p23"/>
            <p:cNvCxnSpPr/>
            <p:nvPr/>
          </p:nvCxnSpPr>
          <p:spPr>
            <a:xfrm>
              <a:off x="2679523" y="4042212"/>
              <a:ext cx="331200" cy="555900"/>
            </a:xfrm>
            <a:prstGeom prst="straightConnector1">
              <a:avLst/>
            </a:prstGeom>
            <a:noFill/>
            <a:ln w="28575" cap="flat" cmpd="sng">
              <a:solidFill>
                <a:schemeClr val="dk2"/>
              </a:solidFill>
              <a:prstDash val="solid"/>
              <a:round/>
              <a:headEnd type="oval" w="med" len="med"/>
              <a:tailEnd type="none" w="med" len="med"/>
            </a:ln>
          </p:spPr>
        </p:cxnSp>
        <p:cxnSp>
          <p:nvCxnSpPr>
            <p:cNvPr id="197" name="Google Shape;197;p23"/>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
        <p:nvSpPr>
          <p:cNvPr id="198" name="Google Shape;198;p23"/>
          <p:cNvSpPr txBox="1"/>
          <p:nvPr/>
        </p:nvSpPr>
        <p:spPr>
          <a:xfrm>
            <a:off x="7635975" y="849825"/>
            <a:ext cx="45720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23"/>
          <p:cNvSpPr txBox="1"/>
          <p:nvPr/>
        </p:nvSpPr>
        <p:spPr>
          <a:xfrm>
            <a:off x="5262600" y="166897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PVC Antenna Mount</a:t>
            </a:r>
            <a:endParaRPr sz="1200">
              <a:solidFill>
                <a:srgbClr val="FF0000"/>
              </a:solidFill>
            </a:endParaRPr>
          </a:p>
          <a:p>
            <a:pPr marL="0" lvl="0" indent="0" algn="l" rtl="0">
              <a:spcBef>
                <a:spcPts val="0"/>
              </a:spcBef>
              <a:spcAft>
                <a:spcPts val="0"/>
              </a:spcAft>
              <a:buNone/>
            </a:pPr>
            <a:endParaRPr/>
          </a:p>
        </p:txBody>
      </p:sp>
      <p:sp>
        <p:nvSpPr>
          <p:cNvPr id="200" name="Google Shape;200;p23"/>
          <p:cNvSpPr txBox="1"/>
          <p:nvPr/>
        </p:nvSpPr>
        <p:spPr>
          <a:xfrm>
            <a:off x="5262600" y="252352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NEMA 4 Rated Enclosure</a:t>
            </a:r>
            <a:endParaRPr/>
          </a:p>
          <a:p>
            <a:pPr marL="0" lvl="0" indent="0" algn="l" rtl="0">
              <a:spcBef>
                <a:spcPts val="0"/>
              </a:spcBef>
              <a:spcAft>
                <a:spcPts val="0"/>
              </a:spcAft>
              <a:buNone/>
            </a:pPr>
            <a:r>
              <a:rPr lang="en" sz="1200">
                <a:solidFill>
                  <a:schemeClr val="dk2"/>
                </a:solidFill>
              </a:rPr>
              <a:t>Ensures dry environment</a:t>
            </a:r>
            <a:endParaRPr sz="1200">
              <a:solidFill>
                <a:srgbClr val="FF0000"/>
              </a:solidFill>
            </a:endParaRPr>
          </a:p>
          <a:p>
            <a:pPr marL="0" lvl="0" indent="0" algn="l" rtl="0">
              <a:spcBef>
                <a:spcPts val="0"/>
              </a:spcBef>
              <a:spcAft>
                <a:spcPts val="0"/>
              </a:spcAft>
              <a:buNone/>
            </a:pPr>
            <a:endParaRPr/>
          </a:p>
        </p:txBody>
      </p:sp>
      <p:sp>
        <p:nvSpPr>
          <p:cNvPr id="201" name="Google Shape;201;p23"/>
          <p:cNvSpPr txBox="1"/>
          <p:nvPr/>
        </p:nvSpPr>
        <p:spPr>
          <a:xfrm>
            <a:off x="5262600" y="337807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Clear Lid</a:t>
            </a:r>
            <a:endParaRPr/>
          </a:p>
          <a:p>
            <a:pPr marL="0" lvl="0" indent="0" algn="l" rtl="0">
              <a:spcBef>
                <a:spcPts val="0"/>
              </a:spcBef>
              <a:spcAft>
                <a:spcPts val="0"/>
              </a:spcAft>
              <a:buNone/>
            </a:pPr>
            <a:r>
              <a:rPr lang="en" sz="1200">
                <a:solidFill>
                  <a:schemeClr val="dk2"/>
                </a:solidFill>
              </a:rPr>
              <a:t>Allows GPS reception</a:t>
            </a:r>
            <a:endParaRPr sz="1200">
              <a:solidFill>
                <a:srgbClr val="FF0000"/>
              </a:solidFill>
            </a:endParaRPr>
          </a:p>
          <a:p>
            <a:pPr marL="0" lvl="0" indent="0" algn="l" rtl="0">
              <a:spcBef>
                <a:spcPts val="0"/>
              </a:spcBef>
              <a:spcAft>
                <a:spcPts val="0"/>
              </a:spcAft>
              <a:buNone/>
            </a:pPr>
            <a:endParaRPr/>
          </a:p>
        </p:txBody>
      </p:sp>
      <p:sp>
        <p:nvSpPr>
          <p:cNvPr id="202" name="Google Shape;202;p23"/>
          <p:cNvSpPr txBox="1"/>
          <p:nvPr/>
        </p:nvSpPr>
        <p:spPr>
          <a:xfrm>
            <a:off x="5262600" y="423262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NEMA 4 cord grips</a:t>
            </a:r>
            <a:endParaRPr/>
          </a:p>
          <a:p>
            <a:pPr marL="0" lvl="0" indent="0" algn="l" rtl="0">
              <a:spcBef>
                <a:spcPts val="0"/>
              </a:spcBef>
              <a:spcAft>
                <a:spcPts val="0"/>
              </a:spcAft>
              <a:buNone/>
            </a:pPr>
            <a:r>
              <a:rPr lang="en" sz="1200">
                <a:solidFill>
                  <a:schemeClr val="dk2"/>
                </a:solidFill>
              </a:rPr>
              <a:t>Allows RF and power delivery while maintaining water resistance </a:t>
            </a:r>
            <a:endParaRPr sz="1200">
              <a:solidFill>
                <a:srgbClr val="FF0000"/>
              </a:solidFill>
            </a:endParaRPr>
          </a:p>
          <a:p>
            <a:pPr marL="0" lvl="0" indent="0" algn="l" rtl="0">
              <a:spcBef>
                <a:spcPts val="0"/>
              </a:spcBef>
              <a:spcAft>
                <a:spcPts val="0"/>
              </a:spcAft>
              <a:buNone/>
            </a:pPr>
            <a:endParaRPr/>
          </a:p>
        </p:txBody>
      </p:sp>
      <p:grpSp>
        <p:nvGrpSpPr>
          <p:cNvPr id="203" name="Google Shape;203;p23"/>
          <p:cNvGrpSpPr/>
          <p:nvPr/>
        </p:nvGrpSpPr>
        <p:grpSpPr>
          <a:xfrm rot="10800000" flipH="1">
            <a:off x="2139400" y="4422587"/>
            <a:ext cx="3166828" cy="181149"/>
            <a:chOff x="2190798" y="4254274"/>
            <a:chExt cx="2981105" cy="343801"/>
          </a:xfrm>
        </p:grpSpPr>
        <p:cxnSp>
          <p:nvCxnSpPr>
            <p:cNvPr id="204" name="Google Shape;204;p23"/>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205" name="Google Shape;205;p23"/>
            <p:cNvCxnSpPr/>
            <p:nvPr/>
          </p:nvCxnSpPr>
          <p:spPr>
            <a:xfrm>
              <a:off x="3010703" y="4598075"/>
              <a:ext cx="2161200" cy="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4"/>
          <p:cNvPicPr preferRelativeResize="0"/>
          <p:nvPr/>
        </p:nvPicPr>
        <p:blipFill rotWithShape="1">
          <a:blip r:embed="rId3">
            <a:alphaModFix/>
          </a:blip>
          <a:srcRect l="6476" r="6476"/>
          <a:stretch/>
        </p:blipFill>
        <p:spPr>
          <a:xfrm>
            <a:off x="155675" y="5"/>
            <a:ext cx="4489260" cy="5143500"/>
          </a:xfrm>
          <a:prstGeom prst="rect">
            <a:avLst/>
          </a:prstGeom>
          <a:noFill/>
          <a:ln>
            <a:noFill/>
          </a:ln>
        </p:spPr>
      </p:pic>
      <p:sp>
        <p:nvSpPr>
          <p:cNvPr id="211" name="Google Shape;21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12" name="Google Shape;212;p24"/>
          <p:cNvSpPr txBox="1">
            <a:spLocks noGrp="1"/>
          </p:cNvSpPr>
          <p:nvPr>
            <p:ph type="body" idx="1"/>
          </p:nvPr>
        </p:nvSpPr>
        <p:spPr>
          <a:xfrm>
            <a:off x="5262600" y="897450"/>
            <a:ext cx="3837000" cy="53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rPr>
              <a:t>Electronics </a:t>
            </a:r>
            <a:endParaRPr b="1">
              <a:solidFill>
                <a:srgbClr val="000000"/>
              </a:solidFill>
            </a:endParaRPr>
          </a:p>
          <a:p>
            <a:pPr marL="0" lvl="0" indent="0" algn="l" rtl="0">
              <a:lnSpc>
                <a:spcPct val="100000"/>
              </a:lnSpc>
              <a:spcBef>
                <a:spcPts val="0"/>
              </a:spcBef>
              <a:spcAft>
                <a:spcPts val="0"/>
              </a:spcAft>
              <a:buNone/>
            </a:pPr>
            <a:r>
              <a:rPr lang="en" b="1">
                <a:solidFill>
                  <a:srgbClr val="000000"/>
                </a:solidFill>
              </a:rPr>
              <a:t>and Data Handling</a:t>
            </a:r>
            <a:endParaRPr>
              <a:solidFill>
                <a:srgbClr val="000000"/>
              </a:solidFill>
            </a:endParaRPr>
          </a:p>
        </p:txBody>
      </p:sp>
      <p:grpSp>
        <p:nvGrpSpPr>
          <p:cNvPr id="213" name="Google Shape;213;p24"/>
          <p:cNvGrpSpPr/>
          <p:nvPr/>
        </p:nvGrpSpPr>
        <p:grpSpPr>
          <a:xfrm rot="10800000" flipH="1">
            <a:off x="2182794" y="2040752"/>
            <a:ext cx="3079530" cy="924688"/>
            <a:chOff x="2190798" y="4254274"/>
            <a:chExt cx="2981152" cy="343801"/>
          </a:xfrm>
        </p:grpSpPr>
        <p:cxnSp>
          <p:nvCxnSpPr>
            <p:cNvPr id="214" name="Google Shape;214;p24"/>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215" name="Google Shape;215;p24"/>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
        <p:nvSpPr>
          <p:cNvPr id="216" name="Google Shape;216;p24"/>
          <p:cNvSpPr txBox="1"/>
          <p:nvPr/>
        </p:nvSpPr>
        <p:spPr>
          <a:xfrm>
            <a:off x="5262600" y="2580039"/>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NEO 6m GPS chip</a:t>
            </a:r>
            <a:endParaRPr/>
          </a:p>
          <a:p>
            <a:pPr marL="0" lvl="0" indent="0" algn="l" rtl="0">
              <a:spcBef>
                <a:spcPts val="0"/>
              </a:spcBef>
              <a:spcAft>
                <a:spcPts val="0"/>
              </a:spcAft>
              <a:buNone/>
            </a:pPr>
            <a:r>
              <a:rPr lang="en" sz="1200">
                <a:solidFill>
                  <a:schemeClr val="dk2"/>
                </a:solidFill>
              </a:rPr>
              <a:t>Provides synchronization to UTC</a:t>
            </a:r>
            <a:endParaRPr/>
          </a:p>
        </p:txBody>
      </p:sp>
      <p:sp>
        <p:nvSpPr>
          <p:cNvPr id="217" name="Google Shape;217;p24"/>
          <p:cNvSpPr txBox="1"/>
          <p:nvPr/>
        </p:nvSpPr>
        <p:spPr>
          <a:xfrm>
            <a:off x="5262600" y="185772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Power Strip</a:t>
            </a:r>
            <a:endParaRPr/>
          </a:p>
          <a:p>
            <a:pPr marL="0" lvl="0" indent="0" algn="l" rtl="0">
              <a:spcBef>
                <a:spcPts val="0"/>
              </a:spcBef>
              <a:spcAft>
                <a:spcPts val="0"/>
              </a:spcAft>
              <a:buNone/>
            </a:pPr>
            <a:r>
              <a:rPr lang="en" sz="1200">
                <a:solidFill>
                  <a:schemeClr val="dk2"/>
                </a:solidFill>
              </a:rPr>
              <a:t>Converts 120V AC to the required source voltages</a:t>
            </a:r>
            <a:endParaRPr sz="1200">
              <a:solidFill>
                <a:srgbClr val="FF0000"/>
              </a:solidFill>
            </a:endParaRPr>
          </a:p>
          <a:p>
            <a:pPr marL="0" lvl="0" indent="0" algn="l" rtl="0">
              <a:spcBef>
                <a:spcPts val="0"/>
              </a:spcBef>
              <a:spcAft>
                <a:spcPts val="0"/>
              </a:spcAft>
              <a:buNone/>
            </a:pPr>
            <a:endParaRPr/>
          </a:p>
        </p:txBody>
      </p:sp>
      <p:sp>
        <p:nvSpPr>
          <p:cNvPr id="218" name="Google Shape;218;p24"/>
          <p:cNvSpPr txBox="1"/>
          <p:nvPr/>
        </p:nvSpPr>
        <p:spPr>
          <a:xfrm>
            <a:off x="5262600" y="4024673"/>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5V Power Bus</a:t>
            </a:r>
            <a:endParaRPr/>
          </a:p>
          <a:p>
            <a:pPr marL="0" lvl="0" indent="0" algn="l" rtl="0">
              <a:spcBef>
                <a:spcPts val="0"/>
              </a:spcBef>
              <a:spcAft>
                <a:spcPts val="0"/>
              </a:spcAft>
              <a:buNone/>
            </a:pPr>
            <a:r>
              <a:rPr lang="en" sz="1200">
                <a:solidFill>
                  <a:schemeClr val="dk2"/>
                </a:solidFill>
              </a:rPr>
              <a:t>Provides 5V power to LNAs, RF switch and gps chip</a:t>
            </a:r>
            <a:endParaRPr sz="1200">
              <a:solidFill>
                <a:srgbClr val="FF0000"/>
              </a:solidFill>
            </a:endParaRPr>
          </a:p>
          <a:p>
            <a:pPr marL="0" lvl="0" indent="0" algn="l" rtl="0">
              <a:spcBef>
                <a:spcPts val="0"/>
              </a:spcBef>
              <a:spcAft>
                <a:spcPts val="0"/>
              </a:spcAft>
              <a:buNone/>
            </a:pPr>
            <a:endParaRPr/>
          </a:p>
        </p:txBody>
      </p:sp>
      <p:sp>
        <p:nvSpPr>
          <p:cNvPr id="219" name="Google Shape;219;p24"/>
          <p:cNvSpPr txBox="1"/>
          <p:nvPr/>
        </p:nvSpPr>
        <p:spPr>
          <a:xfrm>
            <a:off x="5262600" y="3302356"/>
            <a:ext cx="258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Raspberry Pi 4</a:t>
            </a:r>
            <a:endParaRPr/>
          </a:p>
          <a:p>
            <a:pPr marL="0" lvl="0" indent="0" algn="l" rtl="0">
              <a:spcBef>
                <a:spcPts val="0"/>
              </a:spcBef>
              <a:spcAft>
                <a:spcPts val="0"/>
              </a:spcAft>
              <a:buNone/>
            </a:pPr>
            <a:r>
              <a:rPr lang="en" sz="1200">
                <a:solidFill>
                  <a:schemeClr val="dk2"/>
                </a:solidFill>
              </a:rPr>
              <a:t>Handles Data storage and SDR control</a:t>
            </a:r>
            <a:endParaRPr sz="1200">
              <a:solidFill>
                <a:srgbClr val="FF0000"/>
              </a:solidFill>
            </a:endParaRPr>
          </a:p>
          <a:p>
            <a:pPr marL="0" lvl="0" indent="0" algn="l" rtl="0">
              <a:spcBef>
                <a:spcPts val="0"/>
              </a:spcBef>
              <a:spcAft>
                <a:spcPts val="0"/>
              </a:spcAft>
              <a:buNone/>
            </a:pPr>
            <a:endParaRPr/>
          </a:p>
        </p:txBody>
      </p:sp>
      <p:grpSp>
        <p:nvGrpSpPr>
          <p:cNvPr id="220" name="Google Shape;220;p24"/>
          <p:cNvGrpSpPr/>
          <p:nvPr/>
        </p:nvGrpSpPr>
        <p:grpSpPr>
          <a:xfrm rot="10800000" flipH="1">
            <a:off x="2069757" y="2794685"/>
            <a:ext cx="3240512" cy="673301"/>
            <a:chOff x="2190798" y="4254274"/>
            <a:chExt cx="2981152" cy="343801"/>
          </a:xfrm>
        </p:grpSpPr>
        <p:cxnSp>
          <p:nvCxnSpPr>
            <p:cNvPr id="221" name="Google Shape;221;p24"/>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222" name="Google Shape;222;p24"/>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cxnSp>
        <p:nvCxnSpPr>
          <p:cNvPr id="223" name="Google Shape;223;p24"/>
          <p:cNvCxnSpPr/>
          <p:nvPr/>
        </p:nvCxnSpPr>
        <p:spPr>
          <a:xfrm>
            <a:off x="2480675" y="3511925"/>
            <a:ext cx="2829600" cy="0"/>
          </a:xfrm>
          <a:prstGeom prst="straightConnector1">
            <a:avLst/>
          </a:prstGeom>
          <a:noFill/>
          <a:ln w="28575" cap="flat" cmpd="sng">
            <a:solidFill>
              <a:schemeClr val="dk2"/>
            </a:solidFill>
            <a:prstDash val="solid"/>
            <a:round/>
            <a:headEnd type="oval" w="med" len="med"/>
            <a:tailEnd type="none" w="med" len="med"/>
          </a:ln>
        </p:spPr>
      </p:cxnSp>
      <p:grpSp>
        <p:nvGrpSpPr>
          <p:cNvPr id="224" name="Google Shape;224;p24"/>
          <p:cNvGrpSpPr/>
          <p:nvPr/>
        </p:nvGrpSpPr>
        <p:grpSpPr>
          <a:xfrm>
            <a:off x="2021811" y="3707865"/>
            <a:ext cx="3240512" cy="515565"/>
            <a:chOff x="2190798" y="4254274"/>
            <a:chExt cx="2981152" cy="343801"/>
          </a:xfrm>
        </p:grpSpPr>
        <p:cxnSp>
          <p:nvCxnSpPr>
            <p:cNvPr id="225" name="Google Shape;225;p24"/>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226" name="Google Shape;226;p24"/>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Block Diagram</a:t>
            </a:r>
            <a:endParaRPr/>
          </a:p>
        </p:txBody>
      </p:sp>
      <p:sp>
        <p:nvSpPr>
          <p:cNvPr id="232" name="Google Shape;23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33" name="Google Shape;233;p25"/>
          <p:cNvPicPr preferRelativeResize="0"/>
          <p:nvPr/>
        </p:nvPicPr>
        <p:blipFill rotWithShape="1">
          <a:blip r:embed="rId3">
            <a:alphaModFix/>
          </a:blip>
          <a:srcRect t="45601"/>
          <a:stretch/>
        </p:blipFill>
        <p:spPr>
          <a:xfrm>
            <a:off x="914400" y="1690787"/>
            <a:ext cx="7315199" cy="3019225"/>
          </a:xfrm>
          <a:prstGeom prst="rect">
            <a:avLst/>
          </a:prstGeom>
          <a:noFill/>
          <a:ln>
            <a:noFill/>
          </a:ln>
        </p:spPr>
      </p:pic>
      <p:sp>
        <p:nvSpPr>
          <p:cNvPr id="234" name="Google Shape;234;p25"/>
          <p:cNvSpPr/>
          <p:nvPr/>
        </p:nvSpPr>
        <p:spPr>
          <a:xfrm flipH="1">
            <a:off x="794625" y="1499025"/>
            <a:ext cx="1611300" cy="33954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flipH="1">
            <a:off x="6995550" y="1499025"/>
            <a:ext cx="1611300" cy="33954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311700" y="278250"/>
            <a:ext cx="5853600" cy="11193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6"/>
          <p:cNvPicPr preferRelativeResize="0"/>
          <p:nvPr/>
        </p:nvPicPr>
        <p:blipFill rotWithShape="1">
          <a:blip r:embed="rId3">
            <a:alphaModFix/>
          </a:blip>
          <a:srcRect l="43596" t="18312" r="20378" b="18821"/>
          <a:stretch/>
        </p:blipFill>
        <p:spPr>
          <a:xfrm>
            <a:off x="3254375" y="1625838"/>
            <a:ext cx="2635250" cy="1891825"/>
          </a:xfrm>
          <a:prstGeom prst="rect">
            <a:avLst/>
          </a:prstGeom>
          <a:noFill/>
          <a:ln>
            <a:noFill/>
          </a:ln>
        </p:spPr>
      </p:pic>
      <p:sp>
        <p:nvSpPr>
          <p:cNvPr id="242" name="Google Shape;24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Software Flowdown</a:t>
            </a:r>
            <a:endParaRPr/>
          </a:p>
        </p:txBody>
      </p:sp>
      <p:sp>
        <p:nvSpPr>
          <p:cNvPr id="243" name="Google Shape;24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44" name="Google Shape;244;p26"/>
          <p:cNvSpPr/>
          <p:nvPr/>
        </p:nvSpPr>
        <p:spPr>
          <a:xfrm flipH="1">
            <a:off x="6995550" y="1499025"/>
            <a:ext cx="1611300" cy="33954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27"/>
          <p:cNvPicPr preferRelativeResize="0"/>
          <p:nvPr/>
        </p:nvPicPr>
        <p:blipFill rotWithShape="1">
          <a:blip r:embed="rId3">
            <a:alphaModFix/>
          </a:blip>
          <a:srcRect l="43596" t="18312" r="20378" b="18821"/>
          <a:stretch/>
        </p:blipFill>
        <p:spPr>
          <a:xfrm>
            <a:off x="3254375" y="1625838"/>
            <a:ext cx="2635250" cy="1891825"/>
          </a:xfrm>
          <a:prstGeom prst="rect">
            <a:avLst/>
          </a:prstGeom>
          <a:noFill/>
          <a:ln>
            <a:noFill/>
          </a:ln>
        </p:spPr>
      </p:pic>
      <p:sp>
        <p:nvSpPr>
          <p:cNvPr id="250" name="Google Shape;25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51" name="Google Shape;251;p27"/>
          <p:cNvSpPr/>
          <p:nvPr/>
        </p:nvSpPr>
        <p:spPr>
          <a:xfrm flipH="1">
            <a:off x="6995550" y="1499025"/>
            <a:ext cx="1611300" cy="33954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7"/>
          <p:cNvGrpSpPr/>
          <p:nvPr/>
        </p:nvGrpSpPr>
        <p:grpSpPr>
          <a:xfrm>
            <a:off x="6060275" y="2688175"/>
            <a:ext cx="2635200" cy="2308075"/>
            <a:chOff x="6052325" y="2431375"/>
            <a:chExt cx="2635200" cy="2308075"/>
          </a:xfrm>
        </p:grpSpPr>
        <p:pic>
          <p:nvPicPr>
            <p:cNvPr id="253" name="Google Shape;253;p27"/>
            <p:cNvPicPr preferRelativeResize="0"/>
            <p:nvPr/>
          </p:nvPicPr>
          <p:blipFill>
            <a:blip r:embed="rId4">
              <a:alphaModFix/>
            </a:blip>
            <a:stretch>
              <a:fillRect/>
            </a:stretch>
          </p:blipFill>
          <p:spPr>
            <a:xfrm>
              <a:off x="6431838" y="3332325"/>
              <a:ext cx="1876166" cy="1407125"/>
            </a:xfrm>
            <a:prstGeom prst="rect">
              <a:avLst/>
            </a:prstGeom>
            <a:noFill/>
            <a:ln>
              <a:noFill/>
            </a:ln>
          </p:spPr>
        </p:pic>
        <p:sp>
          <p:nvSpPr>
            <p:cNvPr id="254" name="Google Shape;254;p27"/>
            <p:cNvSpPr txBox="1"/>
            <p:nvPr/>
          </p:nvSpPr>
          <p:spPr>
            <a:xfrm>
              <a:off x="6052325" y="2431375"/>
              <a:ext cx="26352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Particle Filter</a:t>
              </a:r>
              <a:endParaRPr>
                <a:solidFill>
                  <a:srgbClr val="4A86E8"/>
                </a:solidFill>
              </a:endParaRPr>
            </a:p>
            <a:p>
              <a:pPr marL="0" lvl="0" indent="0" algn="l" rtl="0">
                <a:spcBef>
                  <a:spcPts val="0"/>
                </a:spcBef>
                <a:spcAft>
                  <a:spcPts val="0"/>
                </a:spcAft>
                <a:buNone/>
              </a:pPr>
              <a:r>
                <a:rPr lang="en" sz="1200"/>
                <a:t>Simulates orbit states and calculates likelihood based on noisy measurements.</a:t>
              </a:r>
              <a:endParaRPr sz="1200"/>
            </a:p>
          </p:txBody>
        </p:sp>
      </p:grpSp>
      <p:grpSp>
        <p:nvGrpSpPr>
          <p:cNvPr id="255" name="Google Shape;255;p27"/>
          <p:cNvGrpSpPr/>
          <p:nvPr/>
        </p:nvGrpSpPr>
        <p:grpSpPr>
          <a:xfrm>
            <a:off x="236584" y="1349375"/>
            <a:ext cx="2456166" cy="2790825"/>
            <a:chOff x="236584" y="1349375"/>
            <a:chExt cx="2456166" cy="2790825"/>
          </a:xfrm>
        </p:grpSpPr>
        <p:sp>
          <p:nvSpPr>
            <p:cNvPr id="256" name="Google Shape;256;p27"/>
            <p:cNvSpPr txBox="1"/>
            <p:nvPr/>
          </p:nvSpPr>
          <p:spPr>
            <a:xfrm>
              <a:off x="238275" y="1349375"/>
              <a:ext cx="2452800" cy="8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TDoA </a:t>
              </a:r>
              <a:endParaRPr>
                <a:solidFill>
                  <a:srgbClr val="4A86E8"/>
                </a:solidFill>
              </a:endParaRPr>
            </a:p>
            <a:p>
              <a:pPr marL="0" lvl="0" indent="0" algn="l" rtl="0">
                <a:spcBef>
                  <a:spcPts val="0"/>
                </a:spcBef>
                <a:spcAft>
                  <a:spcPts val="0"/>
                </a:spcAft>
                <a:buNone/>
              </a:pPr>
              <a:r>
                <a:rPr lang="en" sz="1200"/>
                <a:t>Produces positional estimates based on time delay of signal arrival.</a:t>
              </a:r>
              <a:endParaRPr sz="1200"/>
            </a:p>
          </p:txBody>
        </p:sp>
        <p:grpSp>
          <p:nvGrpSpPr>
            <p:cNvPr id="257" name="Google Shape;257;p27"/>
            <p:cNvGrpSpPr/>
            <p:nvPr/>
          </p:nvGrpSpPr>
          <p:grpSpPr>
            <a:xfrm>
              <a:off x="236584" y="2205650"/>
              <a:ext cx="2456166" cy="1934550"/>
              <a:chOff x="226959" y="2347575"/>
              <a:chExt cx="2456166" cy="1934550"/>
            </a:xfrm>
          </p:grpSpPr>
          <p:pic>
            <p:nvPicPr>
              <p:cNvPr id="258" name="Google Shape;258;p27"/>
              <p:cNvPicPr preferRelativeResize="0"/>
              <p:nvPr/>
            </p:nvPicPr>
            <p:blipFill>
              <a:blip r:embed="rId5">
                <a:alphaModFix/>
              </a:blip>
              <a:stretch>
                <a:fillRect/>
              </a:stretch>
            </p:blipFill>
            <p:spPr>
              <a:xfrm>
                <a:off x="226959" y="2347575"/>
                <a:ext cx="2456166" cy="1934550"/>
              </a:xfrm>
              <a:prstGeom prst="rect">
                <a:avLst/>
              </a:prstGeom>
              <a:noFill/>
              <a:ln>
                <a:noFill/>
              </a:ln>
            </p:spPr>
          </p:pic>
          <p:sp>
            <p:nvSpPr>
              <p:cNvPr id="259" name="Google Shape;259;p27"/>
              <p:cNvSpPr txBox="1"/>
              <p:nvPr/>
            </p:nvSpPr>
            <p:spPr>
              <a:xfrm>
                <a:off x="1460600" y="3048525"/>
                <a:ext cx="1222500" cy="10398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A86E8"/>
                    </a:solidFill>
                  </a:rPr>
                  <a:t>Time Delay</a:t>
                </a:r>
                <a:endParaRPr>
                  <a:solidFill>
                    <a:srgbClr val="4A86E8"/>
                  </a:solidFill>
                </a:endParaRPr>
              </a:p>
              <a:p>
                <a:pPr marL="0" lvl="0" indent="0" algn="ctr" rtl="0">
                  <a:spcBef>
                    <a:spcPts val="0"/>
                  </a:spcBef>
                  <a:spcAft>
                    <a:spcPts val="0"/>
                  </a:spcAft>
                  <a:buNone/>
                </a:pPr>
                <a:endParaRPr>
                  <a:solidFill>
                    <a:srgbClr val="4A86E8"/>
                  </a:solidFill>
                </a:endParaRPr>
              </a:p>
            </p:txBody>
          </p:sp>
          <p:cxnSp>
            <p:nvCxnSpPr>
              <p:cNvPr id="260" name="Google Shape;260;p27"/>
              <p:cNvCxnSpPr>
                <a:endCxn id="259" idx="0"/>
              </p:cNvCxnSpPr>
              <p:nvPr/>
            </p:nvCxnSpPr>
            <p:spPr>
              <a:xfrm rot="10800000">
                <a:off x="2071850" y="3048525"/>
                <a:ext cx="0" cy="317400"/>
              </a:xfrm>
              <a:prstGeom prst="straightConnector1">
                <a:avLst/>
              </a:prstGeom>
              <a:noFill/>
              <a:ln w="19050" cap="flat" cmpd="sng">
                <a:solidFill>
                  <a:srgbClr val="4A86E8"/>
                </a:solidFill>
                <a:prstDash val="solid"/>
                <a:round/>
                <a:headEnd type="none" w="med" len="med"/>
                <a:tailEnd type="triangle" w="med" len="med"/>
              </a:ln>
            </p:spPr>
          </p:cxnSp>
          <p:cxnSp>
            <p:nvCxnSpPr>
              <p:cNvPr id="261" name="Google Shape;261;p27"/>
              <p:cNvCxnSpPr/>
              <p:nvPr/>
            </p:nvCxnSpPr>
            <p:spPr>
              <a:xfrm>
                <a:off x="2071850" y="3564475"/>
                <a:ext cx="0" cy="333300"/>
              </a:xfrm>
              <a:prstGeom prst="straightConnector1">
                <a:avLst/>
              </a:prstGeom>
              <a:noFill/>
              <a:ln w="19050" cap="flat" cmpd="sng">
                <a:solidFill>
                  <a:srgbClr val="4A86E8"/>
                </a:solidFill>
                <a:prstDash val="solid"/>
                <a:round/>
                <a:headEnd type="none" w="med" len="med"/>
                <a:tailEnd type="triangle" w="med" len="med"/>
              </a:ln>
            </p:spPr>
          </p:cxnSp>
        </p:grpSp>
      </p:grpSp>
      <p:grpSp>
        <p:nvGrpSpPr>
          <p:cNvPr id="262" name="Google Shape;262;p27"/>
          <p:cNvGrpSpPr/>
          <p:nvPr/>
        </p:nvGrpSpPr>
        <p:grpSpPr>
          <a:xfrm>
            <a:off x="6060275" y="236950"/>
            <a:ext cx="2635200" cy="2192297"/>
            <a:chOff x="6060275" y="236950"/>
            <a:chExt cx="2635200" cy="2192297"/>
          </a:xfrm>
        </p:grpSpPr>
        <p:sp>
          <p:nvSpPr>
            <p:cNvPr id="263" name="Google Shape;263;p27"/>
            <p:cNvSpPr txBox="1"/>
            <p:nvPr/>
          </p:nvSpPr>
          <p:spPr>
            <a:xfrm>
              <a:off x="6060275" y="236950"/>
              <a:ext cx="26352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Gibbs Method</a:t>
              </a:r>
              <a:endParaRPr>
                <a:solidFill>
                  <a:srgbClr val="4A86E8"/>
                </a:solidFill>
              </a:endParaRPr>
            </a:p>
            <a:p>
              <a:pPr marL="0" lvl="0" indent="0" algn="l" rtl="0">
                <a:spcBef>
                  <a:spcPts val="0"/>
                </a:spcBef>
                <a:spcAft>
                  <a:spcPts val="0"/>
                </a:spcAft>
                <a:buNone/>
              </a:pPr>
              <a:r>
                <a:rPr lang="en" sz="1200"/>
                <a:t>Uses three position vectors to estimate a velocity vector.</a:t>
              </a:r>
              <a:endParaRPr sz="1200"/>
            </a:p>
          </p:txBody>
        </p:sp>
        <p:pic>
          <p:nvPicPr>
            <p:cNvPr id="264" name="Google Shape;264;p27"/>
            <p:cNvPicPr preferRelativeResize="0"/>
            <p:nvPr/>
          </p:nvPicPr>
          <p:blipFill>
            <a:blip r:embed="rId6">
              <a:alphaModFix/>
            </a:blip>
            <a:stretch>
              <a:fillRect/>
            </a:stretch>
          </p:blipFill>
          <p:spPr>
            <a:xfrm>
              <a:off x="6730350" y="944947"/>
              <a:ext cx="1295056" cy="14843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8"/>
          <p:cNvPicPr preferRelativeResize="0"/>
          <p:nvPr/>
        </p:nvPicPr>
        <p:blipFill>
          <a:blip r:embed="rId3">
            <a:alphaModFix/>
          </a:blip>
          <a:stretch>
            <a:fillRect/>
          </a:stretch>
        </p:blipFill>
        <p:spPr>
          <a:xfrm>
            <a:off x="916189" y="459737"/>
            <a:ext cx="7311624" cy="4224025"/>
          </a:xfrm>
          <a:prstGeom prst="rect">
            <a:avLst/>
          </a:prstGeom>
          <a:noFill/>
          <a:ln>
            <a:noFill/>
          </a:ln>
        </p:spPr>
      </p:pic>
      <p:sp>
        <p:nvSpPr>
          <p:cNvPr id="270" name="Google Shape;27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71" name="Google Shape;271;p28"/>
          <p:cNvSpPr txBox="1"/>
          <p:nvPr/>
        </p:nvSpPr>
        <p:spPr>
          <a:xfrm>
            <a:off x="144875" y="166725"/>
            <a:ext cx="32238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SpaceNet Block Diagram</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Block Diagram</a:t>
            </a:r>
            <a:endParaRPr/>
          </a:p>
        </p:txBody>
      </p:sp>
      <p:sp>
        <p:nvSpPr>
          <p:cNvPr id="277" name="Google Shape;27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78" name="Google Shape;278;p29"/>
          <p:cNvPicPr preferRelativeResize="0"/>
          <p:nvPr/>
        </p:nvPicPr>
        <p:blipFill rotWithShape="1">
          <a:blip r:embed="rId3">
            <a:alphaModFix/>
          </a:blip>
          <a:srcRect t="15767" b="15471"/>
          <a:stretch/>
        </p:blipFill>
        <p:spPr>
          <a:xfrm>
            <a:off x="914400" y="2165825"/>
            <a:ext cx="7315199" cy="20691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graphicFrame>
        <p:nvGraphicFramePr>
          <p:cNvPr id="284" name="Google Shape;284;p30"/>
          <p:cNvGraphicFramePr/>
          <p:nvPr/>
        </p:nvGraphicFramePr>
        <p:xfrm>
          <a:off x="260050" y="90666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Why is This Critical?</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290" name="Google Shape;290;p31"/>
          <p:cNvGraphicFramePr/>
          <p:nvPr/>
        </p:nvGraphicFramePr>
        <p:xfrm>
          <a:off x="260050" y="90666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Why is This Critical?</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RF Front End</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66" name="Google Shape;66;p14"/>
          <p:cNvGrpSpPr/>
          <p:nvPr/>
        </p:nvGrpSpPr>
        <p:grpSpPr>
          <a:xfrm>
            <a:off x="298942" y="998213"/>
            <a:ext cx="4044309" cy="3665013"/>
            <a:chOff x="4428142" y="888625"/>
            <a:chExt cx="4044309" cy="3665013"/>
          </a:xfrm>
        </p:grpSpPr>
        <p:pic>
          <p:nvPicPr>
            <p:cNvPr id="67" name="Google Shape;67;p14"/>
            <p:cNvPicPr preferRelativeResize="0"/>
            <p:nvPr/>
          </p:nvPicPr>
          <p:blipFill rotWithShape="1">
            <a:blip r:embed="rId3">
              <a:alphaModFix/>
            </a:blip>
            <a:srcRect l="13649" t="17112" r="7949" b="6458"/>
            <a:stretch/>
          </p:blipFill>
          <p:spPr>
            <a:xfrm>
              <a:off x="4753950" y="1300962"/>
              <a:ext cx="3718500" cy="2541575"/>
            </a:xfrm>
            <a:prstGeom prst="rect">
              <a:avLst/>
            </a:prstGeom>
            <a:noFill/>
            <a:ln>
              <a:noFill/>
            </a:ln>
          </p:spPr>
        </p:pic>
        <p:sp>
          <p:nvSpPr>
            <p:cNvPr id="68" name="Google Shape;68;p14"/>
            <p:cNvSpPr txBox="1"/>
            <p:nvPr/>
          </p:nvSpPr>
          <p:spPr>
            <a:xfrm>
              <a:off x="4428150" y="4160038"/>
              <a:ext cx="224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999999"/>
                  </a:solidFill>
                </a:rPr>
                <a:t>Plot from the ESA space debris portal https://sdup.esoc.esa.int/discosweb/statistics/</a:t>
              </a:r>
              <a:endParaRPr sz="800">
                <a:solidFill>
                  <a:srgbClr val="999999"/>
                </a:solidFill>
              </a:endParaRPr>
            </a:p>
          </p:txBody>
        </p:sp>
        <p:sp>
          <p:nvSpPr>
            <p:cNvPr id="69" name="Google Shape;69;p14"/>
            <p:cNvSpPr txBox="1"/>
            <p:nvPr/>
          </p:nvSpPr>
          <p:spPr>
            <a:xfrm>
              <a:off x="5285550" y="888625"/>
              <a:ext cx="2655300" cy="4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rPr>
                <a:t>Planned LEO/GEO Missions </a:t>
              </a:r>
              <a:endParaRPr b="1">
                <a:solidFill>
                  <a:schemeClr val="dk2"/>
                </a:solidFill>
              </a:endParaRPr>
            </a:p>
          </p:txBody>
        </p:sp>
        <p:sp>
          <p:nvSpPr>
            <p:cNvPr id="70" name="Google Shape;70;p14"/>
            <p:cNvSpPr txBox="1"/>
            <p:nvPr/>
          </p:nvSpPr>
          <p:spPr>
            <a:xfrm rot="-5403325">
              <a:off x="4280842" y="2409142"/>
              <a:ext cx="620400" cy="3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2"/>
                  </a:solidFill>
                </a:rPr>
                <a:t>Objects</a:t>
              </a:r>
              <a:endParaRPr sz="900" b="1">
                <a:solidFill>
                  <a:schemeClr val="dk2"/>
                </a:solidFill>
              </a:endParaRPr>
            </a:p>
          </p:txBody>
        </p:sp>
        <p:sp>
          <p:nvSpPr>
            <p:cNvPr id="71" name="Google Shape;71;p14"/>
            <p:cNvSpPr txBox="1"/>
            <p:nvPr/>
          </p:nvSpPr>
          <p:spPr>
            <a:xfrm>
              <a:off x="6286200" y="3842550"/>
              <a:ext cx="654000" cy="20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rPr>
                <a:t>Year</a:t>
              </a:r>
              <a:endParaRPr sz="900" b="1">
                <a:solidFill>
                  <a:schemeClr val="dk2"/>
                </a:solidFill>
              </a:endParaRPr>
            </a:p>
          </p:txBody>
        </p:sp>
      </p:grpSp>
      <p:sp>
        <p:nvSpPr>
          <p:cNvPr id="72" name="Google Shape;72;p14"/>
          <p:cNvSpPr txBox="1">
            <a:spLocks noGrp="1"/>
          </p:cNvSpPr>
          <p:nvPr>
            <p:ph type="body" idx="1"/>
          </p:nvPr>
        </p:nvSpPr>
        <p:spPr>
          <a:xfrm>
            <a:off x="4801675" y="757650"/>
            <a:ext cx="3718500" cy="3628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rgbClr val="000000"/>
                </a:solidFill>
              </a:rPr>
              <a:t>Increasing number of objects in Low Earth Orbit (LEO)</a:t>
            </a:r>
            <a:endParaRPr>
              <a:solidFill>
                <a:srgbClr val="000000"/>
              </a:solidFill>
            </a:endParaRPr>
          </a:p>
          <a:p>
            <a:pPr marL="457200" lvl="0" indent="-317500" algn="l" rtl="0">
              <a:lnSpc>
                <a:spcPct val="100000"/>
              </a:lnSpc>
              <a:spcBef>
                <a:spcPts val="0"/>
              </a:spcBef>
              <a:spcAft>
                <a:spcPts val="0"/>
              </a:spcAft>
              <a:buSzPts val="1400"/>
              <a:buChar char="●"/>
            </a:pPr>
            <a:r>
              <a:rPr lang="en" sz="1400"/>
              <a:t>CubeSats</a:t>
            </a:r>
            <a:endParaRPr sz="1400"/>
          </a:p>
          <a:p>
            <a:pPr marL="457200" lvl="0" indent="-317500" algn="l" rtl="0">
              <a:lnSpc>
                <a:spcPct val="100000"/>
              </a:lnSpc>
              <a:spcBef>
                <a:spcPts val="0"/>
              </a:spcBef>
              <a:spcAft>
                <a:spcPts val="0"/>
              </a:spcAft>
              <a:buSzPts val="1400"/>
              <a:buChar char="●"/>
            </a:pPr>
            <a:r>
              <a:rPr lang="en" sz="1400"/>
              <a:t>Commercial Constellations      (Starlink, OneWeb)</a:t>
            </a:r>
            <a:endParaRPr sz="1400"/>
          </a:p>
          <a:p>
            <a:pPr marL="457200" lvl="0" indent="-317500" algn="l" rtl="0">
              <a:lnSpc>
                <a:spcPct val="100000"/>
              </a:lnSpc>
              <a:spcBef>
                <a:spcPts val="0"/>
              </a:spcBef>
              <a:spcAft>
                <a:spcPts val="0"/>
              </a:spcAft>
              <a:buSzPts val="1400"/>
              <a:buChar char="●"/>
            </a:pPr>
            <a:r>
              <a:rPr lang="en" sz="1400"/>
              <a:t>Debris</a:t>
            </a:r>
            <a:endParaRPr sz="1400"/>
          </a:p>
          <a:p>
            <a:pPr marL="457200" lvl="0" indent="0" algn="l" rtl="0">
              <a:lnSpc>
                <a:spcPct val="100000"/>
              </a:lnSpc>
              <a:spcBef>
                <a:spcPts val="0"/>
              </a:spcBef>
              <a:spcAft>
                <a:spcPts val="0"/>
              </a:spcAft>
              <a:buNone/>
            </a:pPr>
            <a:endParaRPr sz="1400">
              <a:solidFill>
                <a:srgbClr val="999999"/>
              </a:solidFill>
            </a:endParaRPr>
          </a:p>
          <a:p>
            <a:pPr marL="0" lvl="0" indent="0" algn="l" rtl="0">
              <a:lnSpc>
                <a:spcPct val="100000"/>
              </a:lnSpc>
              <a:spcBef>
                <a:spcPts val="0"/>
              </a:spcBef>
              <a:spcAft>
                <a:spcPts val="0"/>
              </a:spcAft>
              <a:buNone/>
            </a:pPr>
            <a:endParaRPr sz="1400">
              <a:solidFill>
                <a:srgbClr val="999999"/>
              </a:solidFill>
            </a:endParaRPr>
          </a:p>
          <a:p>
            <a:pPr marL="0" lvl="0" indent="0" algn="l" rtl="0">
              <a:lnSpc>
                <a:spcPct val="100000"/>
              </a:lnSpc>
              <a:spcBef>
                <a:spcPts val="0"/>
              </a:spcBef>
              <a:spcAft>
                <a:spcPts val="0"/>
              </a:spcAft>
              <a:buNone/>
            </a:pPr>
            <a:r>
              <a:rPr lang="en">
                <a:solidFill>
                  <a:srgbClr val="000000"/>
                </a:solidFill>
              </a:rPr>
              <a:t>High fidelity phased-array sensors are limited</a:t>
            </a:r>
            <a:endParaRPr>
              <a:solidFill>
                <a:srgbClr val="000000"/>
              </a:solidFill>
            </a:endParaRPr>
          </a:p>
          <a:p>
            <a:pPr marL="457200" lvl="0" indent="-317500" algn="l" rtl="0">
              <a:lnSpc>
                <a:spcPct val="100000"/>
              </a:lnSpc>
              <a:spcBef>
                <a:spcPts val="0"/>
              </a:spcBef>
              <a:spcAft>
                <a:spcPts val="0"/>
              </a:spcAft>
              <a:buSzPts val="1400"/>
              <a:buChar char="●"/>
            </a:pPr>
            <a:r>
              <a:rPr lang="en" sz="1400"/>
              <a:t>Expensive</a:t>
            </a:r>
            <a:endParaRPr sz="1400"/>
          </a:p>
          <a:p>
            <a:pPr marL="457200" lvl="0" indent="-317500" algn="l" rtl="0">
              <a:lnSpc>
                <a:spcPct val="100000"/>
              </a:lnSpc>
              <a:spcBef>
                <a:spcPts val="0"/>
              </a:spcBef>
              <a:spcAft>
                <a:spcPts val="0"/>
              </a:spcAft>
              <a:buSzPts val="1400"/>
              <a:buChar char="●"/>
            </a:pPr>
            <a:r>
              <a:rPr lang="en" sz="1400"/>
              <a:t>Limited field of view</a:t>
            </a:r>
            <a:endParaRPr sz="1400"/>
          </a:p>
          <a:p>
            <a:pPr marL="457200" lvl="0" indent="-317500" algn="l" rtl="0">
              <a:lnSpc>
                <a:spcPct val="100000"/>
              </a:lnSpc>
              <a:spcBef>
                <a:spcPts val="0"/>
              </a:spcBef>
              <a:spcAft>
                <a:spcPts val="0"/>
              </a:spcAft>
              <a:buSzPts val="1400"/>
              <a:buChar char="●"/>
            </a:pPr>
            <a:r>
              <a:rPr lang="en" sz="1400"/>
              <a:t>Can only focus on a single object at a given time</a:t>
            </a:r>
            <a:endParaRPr sz="1400"/>
          </a:p>
          <a:p>
            <a:pPr marL="457200" lvl="0" indent="-317500" algn="l" rtl="0">
              <a:lnSpc>
                <a:spcPct val="100000"/>
              </a:lnSpc>
              <a:spcBef>
                <a:spcPts val="0"/>
              </a:spcBef>
              <a:spcAft>
                <a:spcPts val="0"/>
              </a:spcAft>
              <a:buSzPts val="1400"/>
              <a:buChar char="●"/>
            </a:pPr>
            <a:r>
              <a:rPr lang="en" sz="1400"/>
              <a:t>Time consuming to build and operate</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296" name="Google Shape;296;p32"/>
          <p:cNvGraphicFramePr/>
          <p:nvPr/>
        </p:nvGraphicFramePr>
        <p:xfrm>
          <a:off x="260050" y="90666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Why is This Critical?</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RF Front End</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r>
                        <a:rPr lang="en" sz="1200"/>
                        <a:t>Timing Synchronization </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received data must be alignable such that time delay can be measured with extreme precision. Error here has a large impact on positional predictions</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302" name="Google Shape;302;p33"/>
          <p:cNvGraphicFramePr/>
          <p:nvPr/>
        </p:nvGraphicFramePr>
        <p:xfrm>
          <a:off x="260050" y="90666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Why is This Critical?</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RF Front End</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r>
                        <a:rPr lang="en" sz="1200"/>
                        <a:t>Timing Synchronization </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received data must be alignable such that time delay can be measured with extreme precision. Error here has a large impact on positional predictions</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r>
                        <a:rPr lang="en" sz="1200">
                          <a:solidFill>
                            <a:schemeClr val="dk1"/>
                          </a:solidFill>
                        </a:rPr>
                        <a:t>Position Vector Estimate using TDoA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Time Delay of Arrival(TDoA) ranging is used to produce the positional information required for orbital prediction</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308" name="Google Shape;308;p34"/>
          <p:cNvGraphicFramePr/>
          <p:nvPr/>
        </p:nvGraphicFramePr>
        <p:xfrm>
          <a:off x="260050" y="90666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Why is This Critical?</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RF Front End</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r>
                        <a:rPr lang="en" sz="1200"/>
                        <a:t>Timing Synchronization </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The received data must be alignable such that time delay can be measured with extreme precision. Error here has a large impact on positional predictions</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r>
                        <a:rPr lang="en" sz="1200">
                          <a:solidFill>
                            <a:schemeClr val="dk1"/>
                          </a:solidFill>
                        </a:rPr>
                        <a:t>Position Vector Estimate using TDoA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Time Delay of Arrival(TDoA) ranging is used to produce the positional information required for orbital prediction</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r>
                        <a:rPr lang="en" sz="1200"/>
                        <a:t>Orbital determination</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2"/>
                          </a:solidFill>
                        </a:rPr>
                        <a:t>Two methods: Gibbs and Particle Filter. Both produce orbital predictions that are the final product of the project</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graphicFrame>
        <p:nvGraphicFramePr>
          <p:cNvPr id="314" name="Google Shape;314;p35"/>
          <p:cNvGraphicFramePr/>
          <p:nvPr/>
        </p:nvGraphicFramePr>
        <p:xfrm>
          <a:off x="260050" y="697117"/>
          <a:ext cx="3000000" cy="3000000"/>
        </p:xfrm>
        <a:graphic>
          <a:graphicData uri="http://schemas.openxmlformats.org/drawingml/2006/table">
            <a:tbl>
              <a:tblPr>
                <a:noFill/>
                <a:tableStyleId>{8F202D7E-EC50-4E1F-8ECE-D3003531AFB2}</a:tableStyleId>
              </a:tblPr>
              <a:tblGrid>
                <a:gridCol w="2203375">
                  <a:extLst>
                    <a:ext uri="{9D8B030D-6E8A-4147-A177-3AD203B41FA5}">
                      <a16:colId xmlns:a16="http://schemas.microsoft.com/office/drawing/2014/main" val="20000"/>
                    </a:ext>
                  </a:extLst>
                </a:gridCol>
                <a:gridCol w="6420500">
                  <a:extLst>
                    <a:ext uri="{9D8B030D-6E8A-4147-A177-3AD203B41FA5}">
                      <a16:colId xmlns:a16="http://schemas.microsoft.com/office/drawing/2014/main" val="20001"/>
                    </a:ext>
                  </a:extLst>
                </a:gridCol>
              </a:tblGrid>
              <a:tr h="606175">
                <a:tc>
                  <a:txBody>
                    <a:bodyPr/>
                    <a:lstStyle/>
                    <a:p>
                      <a:pPr marL="0" lvl="0" indent="0" algn="l" rtl="0">
                        <a:spcBef>
                          <a:spcPts val="0"/>
                        </a:spcBef>
                        <a:spcAft>
                          <a:spcPts val="0"/>
                        </a:spcAft>
                        <a:buNone/>
                      </a:pPr>
                      <a:r>
                        <a:rPr lang="en" b="1">
                          <a:solidFill>
                            <a:schemeClr val="dk1"/>
                          </a:solidFill>
                        </a:rPr>
                        <a:t>Critical Project Element</a:t>
                      </a:r>
                      <a:endParaRPr b="1">
                        <a:solidFill>
                          <a:schemeClr val="dk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t>Key Requirements</a:t>
                      </a:r>
                      <a:endParaRPr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544800">
                <a:tc>
                  <a:txBody>
                    <a:bodyPr/>
                    <a:lstStyle/>
                    <a:p>
                      <a:pPr marL="0" lvl="0" indent="0" algn="l" rtl="0">
                        <a:spcBef>
                          <a:spcPts val="0"/>
                        </a:spcBef>
                        <a:spcAft>
                          <a:spcPts val="0"/>
                        </a:spcAft>
                        <a:buNone/>
                      </a:pPr>
                      <a:r>
                        <a:rPr lang="en" sz="1200"/>
                        <a:t>Environmental Readiness</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04800" algn="l" rtl="0">
                        <a:spcBef>
                          <a:spcPts val="0"/>
                        </a:spcBef>
                        <a:spcAft>
                          <a:spcPts val="0"/>
                        </a:spcAft>
                        <a:buClr>
                          <a:schemeClr val="dk2"/>
                        </a:buClr>
                        <a:buSzPts val="1200"/>
                        <a:buAutoNum type="arabicPeriod"/>
                      </a:pPr>
                      <a:r>
                        <a:rPr lang="en" sz="1200">
                          <a:solidFill>
                            <a:schemeClr val="dk2"/>
                          </a:solidFill>
                        </a:rPr>
                        <a:t>Sensor unit shall keep dry environment in operational position given rain or snow</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Sensor unit shall keep internal temperature above 0</a:t>
                      </a:r>
                      <a:r>
                        <a:rPr lang="en" sz="1200">
                          <a:solidFill>
                            <a:schemeClr val="dk2"/>
                          </a:solidFill>
                          <a:highlight>
                            <a:srgbClr val="FFFFFF"/>
                          </a:highlight>
                          <a:latin typeface="Roboto"/>
                          <a:ea typeface="Roboto"/>
                          <a:cs typeface="Roboto"/>
                          <a:sym typeface="Roboto"/>
                        </a:rPr>
                        <a:t>°C</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Sensor unit shall be within a 5x5x5’ space</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5448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RF Front End</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04800" algn="l" rtl="0">
                        <a:spcBef>
                          <a:spcPts val="0"/>
                        </a:spcBef>
                        <a:spcAft>
                          <a:spcPts val="0"/>
                        </a:spcAft>
                        <a:buClr>
                          <a:schemeClr val="dk2"/>
                        </a:buClr>
                        <a:buSzPts val="1200"/>
                        <a:buAutoNum type="arabicPeriod"/>
                      </a:pPr>
                      <a:r>
                        <a:rPr lang="en" sz="1200">
                          <a:solidFill>
                            <a:schemeClr val="dk2"/>
                          </a:solidFill>
                        </a:rPr>
                        <a:t>RF front end shall meet system noise temperature(G/T) requirements</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RF front end shall meet Link margin requirements</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Antennas shall have minimum azimuth beam width of 30</a:t>
                      </a:r>
                      <a:r>
                        <a:rPr lang="en" sz="1200">
                          <a:solidFill>
                            <a:schemeClr val="dk2"/>
                          </a:solidFill>
                          <a:highlight>
                            <a:srgbClr val="FFFFFF"/>
                          </a:highlight>
                          <a:latin typeface="Roboto"/>
                          <a:ea typeface="Roboto"/>
                          <a:cs typeface="Roboto"/>
                          <a:sym typeface="Roboto"/>
                        </a:rPr>
                        <a:t>° </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44800">
                <a:tc>
                  <a:txBody>
                    <a:bodyPr/>
                    <a:lstStyle/>
                    <a:p>
                      <a:pPr marL="0" lvl="0" indent="0" algn="l" rtl="0">
                        <a:spcBef>
                          <a:spcPts val="0"/>
                        </a:spcBef>
                        <a:spcAft>
                          <a:spcPts val="0"/>
                        </a:spcAft>
                        <a:buNone/>
                      </a:pPr>
                      <a:r>
                        <a:rPr lang="en" sz="1200"/>
                        <a:t>Timing Synchronization </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04800" algn="l" rtl="0">
                        <a:spcBef>
                          <a:spcPts val="0"/>
                        </a:spcBef>
                        <a:spcAft>
                          <a:spcPts val="0"/>
                        </a:spcAft>
                        <a:buClr>
                          <a:schemeClr val="dk2"/>
                        </a:buClr>
                        <a:buSzPts val="1200"/>
                        <a:buAutoNum type="arabicPeriod"/>
                      </a:pPr>
                      <a:r>
                        <a:rPr lang="en" sz="1200">
                          <a:solidFill>
                            <a:schemeClr val="dk2"/>
                          </a:solidFill>
                        </a:rPr>
                        <a:t>The on Board Computer shall be able to handle expected data rates</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The SDR shall be able to capture </a:t>
                      </a:r>
                      <a:r>
                        <a:rPr lang="en" sz="1200" u="sng">
                          <a:solidFill>
                            <a:schemeClr val="dk2"/>
                          </a:solidFill>
                        </a:rPr>
                        <a:t>&gt;</a:t>
                      </a:r>
                      <a:r>
                        <a:rPr lang="en" sz="1200">
                          <a:solidFill>
                            <a:schemeClr val="dk2"/>
                          </a:solidFill>
                        </a:rPr>
                        <a:t>2.4M samples per second</a:t>
                      </a:r>
                      <a:endParaRPr sz="1200">
                        <a:solidFill>
                          <a:schemeClr val="dk2"/>
                        </a:solidFill>
                      </a:endParaRPr>
                    </a:p>
                    <a:p>
                      <a:pPr marL="457200" lvl="0" indent="-304800" algn="l" rtl="0">
                        <a:spcBef>
                          <a:spcPts val="0"/>
                        </a:spcBef>
                        <a:spcAft>
                          <a:spcPts val="0"/>
                        </a:spcAft>
                        <a:buClr>
                          <a:schemeClr val="dk2"/>
                        </a:buClr>
                        <a:buSzPts val="1200"/>
                        <a:buAutoNum type="arabicPeriod"/>
                      </a:pPr>
                      <a:r>
                        <a:rPr lang="en" sz="1200">
                          <a:solidFill>
                            <a:schemeClr val="dk2"/>
                          </a:solidFill>
                        </a:rPr>
                        <a:t>The data shall be alignable to within 420ns time</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544800">
                <a:tc>
                  <a:txBody>
                    <a:bodyPr/>
                    <a:lstStyle/>
                    <a:p>
                      <a:pPr marL="0" lvl="0" indent="0" algn="l" rtl="0">
                        <a:spcBef>
                          <a:spcPts val="0"/>
                        </a:spcBef>
                        <a:spcAft>
                          <a:spcPts val="0"/>
                        </a:spcAft>
                        <a:buNone/>
                      </a:pPr>
                      <a:r>
                        <a:rPr lang="en" sz="1200">
                          <a:solidFill>
                            <a:schemeClr val="dk1"/>
                          </a:solidFill>
                        </a:rPr>
                        <a:t>Position Vector Estimate using TDoA</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17500" algn="l" rtl="0">
                        <a:spcBef>
                          <a:spcPts val="0"/>
                        </a:spcBef>
                        <a:spcAft>
                          <a:spcPts val="0"/>
                        </a:spcAft>
                        <a:buClr>
                          <a:schemeClr val="dk2"/>
                        </a:buClr>
                        <a:buSzPts val="1400"/>
                        <a:buAutoNum type="arabicPeriod"/>
                      </a:pPr>
                      <a:r>
                        <a:rPr lang="en" sz="1200">
                          <a:solidFill>
                            <a:schemeClr val="dk2"/>
                          </a:solidFill>
                        </a:rPr>
                        <a:t>TDoA shall predict orbital position within 100 km of the true position.</a:t>
                      </a:r>
                      <a:endParaRPr sz="1200">
                        <a:solidFill>
                          <a:schemeClr val="dk2"/>
                        </a:solidFill>
                      </a:endParaRPr>
                    </a:p>
                    <a:p>
                      <a:pPr marL="457200" lvl="0" indent="-317500" algn="l" rtl="0">
                        <a:spcBef>
                          <a:spcPts val="0"/>
                        </a:spcBef>
                        <a:spcAft>
                          <a:spcPts val="0"/>
                        </a:spcAft>
                        <a:buClr>
                          <a:schemeClr val="dk2"/>
                        </a:buClr>
                        <a:buSzPts val="1400"/>
                        <a:buAutoNum type="arabicPeriod"/>
                      </a:pPr>
                      <a:r>
                        <a:rPr lang="en" sz="1200">
                          <a:solidFill>
                            <a:schemeClr val="dk2"/>
                          </a:solidFill>
                        </a:rPr>
                        <a:t>Sensors shall be placed far enough to produce  accurate measurements</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544800">
                <a:tc>
                  <a:txBody>
                    <a:bodyPr/>
                    <a:lstStyle/>
                    <a:p>
                      <a:pPr marL="0" lvl="0" indent="0" algn="l" rtl="0">
                        <a:spcBef>
                          <a:spcPts val="0"/>
                        </a:spcBef>
                        <a:spcAft>
                          <a:spcPts val="0"/>
                        </a:spcAft>
                        <a:buNone/>
                      </a:pPr>
                      <a:r>
                        <a:rPr lang="en" sz="1200"/>
                        <a:t>Orbital Determination</a:t>
                      </a:r>
                      <a:endParaRPr sz="1200"/>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457200" lvl="0" indent="-304800" algn="l" rtl="0">
                        <a:spcBef>
                          <a:spcPts val="0"/>
                        </a:spcBef>
                        <a:spcAft>
                          <a:spcPts val="0"/>
                        </a:spcAft>
                        <a:buClr>
                          <a:schemeClr val="dk2"/>
                        </a:buClr>
                        <a:buSzPts val="1200"/>
                        <a:buAutoNum type="arabicPeriod"/>
                      </a:pPr>
                      <a:r>
                        <a:rPr lang="en" sz="1200">
                          <a:solidFill>
                            <a:schemeClr val="dk2"/>
                          </a:solidFill>
                          <a:highlight>
                            <a:srgbClr val="FFFFFF"/>
                          </a:highlight>
                        </a:rPr>
                        <a:t>TLE will be calculated from satellite passover capable of predicting a future passover within 1 day. Expected time of day to within ±45 min, azimuth start angle to within ±30 deg, max elevation angle to within ±15 deg.</a:t>
                      </a:r>
                      <a:endParaRPr sz="1200">
                        <a:solidFill>
                          <a:schemeClr val="dk2"/>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Environmental Readiness</a:t>
            </a:r>
            <a:endParaRPr/>
          </a:p>
          <a:p>
            <a:pPr marL="0" lvl="0" indent="0" algn="ctr"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a:p>
        </p:txBody>
      </p:sp>
      <p:sp>
        <p:nvSpPr>
          <p:cNvPr id="320" name="Google Shape;32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7"/>
          <p:cNvSpPr txBox="1">
            <a:spLocks noGrp="1"/>
          </p:cNvSpPr>
          <p:nvPr>
            <p:ph type="body" idx="1"/>
          </p:nvPr>
        </p:nvSpPr>
        <p:spPr>
          <a:xfrm>
            <a:off x="311700" y="272625"/>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000">
                <a:solidFill>
                  <a:srgbClr val="000000"/>
                </a:solidFill>
              </a:rPr>
              <a:t>Key Driving Requirements</a:t>
            </a:r>
            <a:endParaRPr sz="2000">
              <a:solidFill>
                <a:srgbClr val="000000"/>
              </a:solidFill>
            </a:endParaRPr>
          </a:p>
        </p:txBody>
      </p:sp>
      <p:sp>
        <p:nvSpPr>
          <p:cNvPr id="326" name="Google Shape;32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grpSp>
        <p:nvGrpSpPr>
          <p:cNvPr id="327" name="Google Shape;327;p37"/>
          <p:cNvGrpSpPr/>
          <p:nvPr/>
        </p:nvGrpSpPr>
        <p:grpSpPr>
          <a:xfrm>
            <a:off x="6249144" y="1477800"/>
            <a:ext cx="2743200" cy="2031376"/>
            <a:chOff x="6249144" y="1477800"/>
            <a:chExt cx="2743200" cy="2031376"/>
          </a:xfrm>
        </p:grpSpPr>
        <p:sp>
          <p:nvSpPr>
            <p:cNvPr id="328" name="Google Shape;328;p37"/>
            <p:cNvSpPr txBox="1"/>
            <p:nvPr/>
          </p:nvSpPr>
          <p:spPr>
            <a:xfrm>
              <a:off x="6249144" y="1477800"/>
              <a:ext cx="27432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DR2.2.</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The deployed sensor unit and antenna shall fit within a 5x5x5’ space</a:t>
              </a:r>
              <a:endParaRPr sz="2200">
                <a:solidFill>
                  <a:schemeClr val="dk2"/>
                </a:solidFill>
              </a:endParaRPr>
            </a:p>
          </p:txBody>
        </p:sp>
        <p:grpSp>
          <p:nvGrpSpPr>
            <p:cNvPr id="329" name="Google Shape;329;p37"/>
            <p:cNvGrpSpPr/>
            <p:nvPr/>
          </p:nvGrpSpPr>
          <p:grpSpPr>
            <a:xfrm>
              <a:off x="7255050" y="2777776"/>
              <a:ext cx="1589709" cy="731400"/>
              <a:chOff x="1552600" y="3551850"/>
              <a:chExt cx="1589709" cy="731400"/>
            </a:xfrm>
          </p:grpSpPr>
          <p:sp>
            <p:nvSpPr>
              <p:cNvPr id="330" name="Google Shape;330;p37"/>
              <p:cNvSpPr/>
              <p:nvPr/>
            </p:nvSpPr>
            <p:spPr>
              <a:xfrm>
                <a:off x="1552600" y="3551850"/>
                <a:ext cx="731400" cy="7314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7"/>
              <p:cNvSpPr/>
              <p:nvPr/>
            </p:nvSpPr>
            <p:spPr>
              <a:xfrm>
                <a:off x="2284000" y="3551850"/>
                <a:ext cx="148200" cy="547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7"/>
              <p:cNvSpPr txBox="1"/>
              <p:nvPr/>
            </p:nvSpPr>
            <p:spPr>
              <a:xfrm>
                <a:off x="2432209" y="3689262"/>
                <a:ext cx="7101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rPr>
                  <a:t>5x5x5’</a:t>
                </a:r>
                <a:endParaRPr sz="900" b="1">
                  <a:solidFill>
                    <a:schemeClr val="dk2"/>
                  </a:solidFill>
                </a:endParaRPr>
              </a:p>
            </p:txBody>
          </p:sp>
        </p:grpSp>
      </p:grpSp>
      <p:grpSp>
        <p:nvGrpSpPr>
          <p:cNvPr id="333" name="Google Shape;333;p37"/>
          <p:cNvGrpSpPr/>
          <p:nvPr/>
        </p:nvGrpSpPr>
        <p:grpSpPr>
          <a:xfrm>
            <a:off x="3200400" y="1477800"/>
            <a:ext cx="2743200" cy="2410825"/>
            <a:chOff x="3200400" y="1477800"/>
            <a:chExt cx="2743200" cy="2410825"/>
          </a:xfrm>
        </p:grpSpPr>
        <p:sp>
          <p:nvSpPr>
            <p:cNvPr id="334" name="Google Shape;334;p37"/>
            <p:cNvSpPr txBox="1"/>
            <p:nvPr/>
          </p:nvSpPr>
          <p:spPr>
            <a:xfrm>
              <a:off x="3200400" y="1477800"/>
              <a:ext cx="27432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DR1.2. </a:t>
              </a:r>
              <a:endParaRPr sz="1200" b="1">
                <a:solidFill>
                  <a:schemeClr val="dk2"/>
                </a:solidFill>
              </a:endParaRPr>
            </a:p>
            <a:p>
              <a:pPr marL="0" lvl="0" indent="0" algn="l" rtl="0">
                <a:spcBef>
                  <a:spcPts val="0"/>
                </a:spcBef>
                <a:spcAft>
                  <a:spcPts val="0"/>
                </a:spcAft>
                <a:buNone/>
              </a:pPr>
              <a:r>
                <a:rPr lang="en" sz="1200">
                  <a:solidFill>
                    <a:schemeClr val="dk2"/>
                  </a:solidFill>
                </a:rPr>
                <a:t>The sensor unit packaging shall be capable of maintaining an internal operating temperature range of 0-50 degrees Celsius</a:t>
              </a:r>
              <a:endParaRPr sz="2200">
                <a:solidFill>
                  <a:schemeClr val="dk2"/>
                </a:solidFill>
              </a:endParaRPr>
            </a:p>
          </p:txBody>
        </p:sp>
        <p:grpSp>
          <p:nvGrpSpPr>
            <p:cNvPr id="335" name="Google Shape;335;p37"/>
            <p:cNvGrpSpPr/>
            <p:nvPr/>
          </p:nvGrpSpPr>
          <p:grpSpPr>
            <a:xfrm>
              <a:off x="3200400" y="2777775"/>
              <a:ext cx="2743200" cy="1110850"/>
              <a:chOff x="3200400" y="2777775"/>
              <a:chExt cx="2743200" cy="1110850"/>
            </a:xfrm>
          </p:grpSpPr>
          <p:sp>
            <p:nvSpPr>
              <p:cNvPr id="336" name="Google Shape;336;p37"/>
              <p:cNvSpPr txBox="1"/>
              <p:nvPr/>
            </p:nvSpPr>
            <p:spPr>
              <a:xfrm>
                <a:off x="3200400" y="3582325"/>
                <a:ext cx="5979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rPr>
                  <a:t>0°  C </a:t>
                </a:r>
                <a:endParaRPr sz="1200" b="1">
                  <a:solidFill>
                    <a:schemeClr val="dk2"/>
                  </a:solidFill>
                </a:endParaRPr>
              </a:p>
            </p:txBody>
          </p:sp>
          <p:sp>
            <p:nvSpPr>
              <p:cNvPr id="337" name="Google Shape;337;p37"/>
              <p:cNvSpPr txBox="1"/>
              <p:nvPr/>
            </p:nvSpPr>
            <p:spPr>
              <a:xfrm>
                <a:off x="5296800" y="3582325"/>
                <a:ext cx="6468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2"/>
                    </a:solidFill>
                  </a:rPr>
                  <a:t>50° C </a:t>
                </a:r>
                <a:endParaRPr sz="1200" b="1">
                  <a:solidFill>
                    <a:schemeClr val="dk2"/>
                  </a:solidFill>
                </a:endParaRPr>
              </a:p>
            </p:txBody>
          </p:sp>
          <p:pic>
            <p:nvPicPr>
              <p:cNvPr id="338" name="Google Shape;338;p37"/>
              <p:cNvPicPr preferRelativeResize="0"/>
              <p:nvPr/>
            </p:nvPicPr>
            <p:blipFill rotWithShape="1">
              <a:blip r:embed="rId3">
                <a:alphaModFix/>
              </a:blip>
              <a:srcRect t="288" b="288"/>
              <a:stretch/>
            </p:blipFill>
            <p:spPr>
              <a:xfrm>
                <a:off x="4180838" y="2777775"/>
                <a:ext cx="733425" cy="1016426"/>
              </a:xfrm>
              <a:prstGeom prst="rect">
                <a:avLst/>
              </a:prstGeom>
              <a:noFill/>
              <a:ln>
                <a:noFill/>
              </a:ln>
            </p:spPr>
          </p:pic>
          <p:sp>
            <p:nvSpPr>
              <p:cNvPr id="339" name="Google Shape;339;p37"/>
              <p:cNvSpPr txBox="1"/>
              <p:nvPr/>
            </p:nvSpPr>
            <p:spPr>
              <a:xfrm>
                <a:off x="3200400" y="2848588"/>
                <a:ext cx="733500" cy="8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4A86E8"/>
                    </a:solidFill>
                  </a:rPr>
                  <a:t>❆</a:t>
                </a:r>
                <a:endParaRPr sz="4800">
                  <a:solidFill>
                    <a:srgbClr val="4A86E8"/>
                  </a:solidFill>
                </a:endParaRPr>
              </a:p>
            </p:txBody>
          </p:sp>
          <p:sp>
            <p:nvSpPr>
              <p:cNvPr id="340" name="Google Shape;340;p37"/>
              <p:cNvSpPr txBox="1"/>
              <p:nvPr/>
            </p:nvSpPr>
            <p:spPr>
              <a:xfrm>
                <a:off x="3690619" y="3007825"/>
                <a:ext cx="5979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chemeClr val="dk2"/>
                    </a:solidFill>
                  </a:rPr>
                  <a:t>&lt;</a:t>
                </a:r>
                <a:endParaRPr sz="2600" b="1">
                  <a:solidFill>
                    <a:schemeClr val="dk2"/>
                  </a:solidFill>
                </a:endParaRPr>
              </a:p>
            </p:txBody>
          </p:sp>
          <p:sp>
            <p:nvSpPr>
              <p:cNvPr id="342" name="Google Shape;342;p37"/>
              <p:cNvSpPr txBox="1"/>
              <p:nvPr/>
            </p:nvSpPr>
            <p:spPr>
              <a:xfrm>
                <a:off x="4806581" y="3007825"/>
                <a:ext cx="597900" cy="5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chemeClr val="dk2"/>
                    </a:solidFill>
                  </a:rPr>
                  <a:t>&lt;</a:t>
                </a:r>
                <a:endParaRPr sz="2600" b="1">
                  <a:solidFill>
                    <a:schemeClr val="dk2"/>
                  </a:solidFill>
                </a:endParaRPr>
              </a:p>
            </p:txBody>
          </p:sp>
        </p:grpSp>
      </p:grpSp>
      <p:sp>
        <p:nvSpPr>
          <p:cNvPr id="344" name="Google Shape;344;p37"/>
          <p:cNvSpPr txBox="1"/>
          <p:nvPr/>
        </p:nvSpPr>
        <p:spPr>
          <a:xfrm>
            <a:off x="178956" y="1499938"/>
            <a:ext cx="27432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DR1.1. </a:t>
            </a:r>
            <a:endParaRPr sz="1200" b="1">
              <a:solidFill>
                <a:schemeClr val="dk2"/>
              </a:solidFill>
            </a:endParaRPr>
          </a:p>
          <a:p>
            <a:pPr marL="0" lvl="0" indent="0" algn="l" rtl="0">
              <a:spcBef>
                <a:spcPts val="0"/>
              </a:spcBef>
              <a:spcAft>
                <a:spcPts val="0"/>
              </a:spcAft>
              <a:buNone/>
            </a:pPr>
            <a:r>
              <a:rPr lang="en" sz="1200">
                <a:solidFill>
                  <a:schemeClr val="dk2"/>
                </a:solidFill>
              </a:rPr>
              <a:t>The sensor unit packaging shall be able to maintain a dry environment in rain and snow</a:t>
            </a:r>
            <a:endParaRPr sz="2200">
              <a:solidFill>
                <a:schemeClr val="dk2"/>
              </a:solidFill>
            </a:endParaRPr>
          </a:p>
        </p:txBody>
      </p:sp>
      <p:pic>
        <p:nvPicPr>
          <p:cNvPr id="346" name="Google Shape;346;p37"/>
          <p:cNvPicPr preferRelativeResize="0"/>
          <p:nvPr/>
        </p:nvPicPr>
        <p:blipFill rotWithShape="1">
          <a:blip r:embed="rId3">
            <a:alphaModFix/>
          </a:blip>
          <a:srcRect t="288" b="288"/>
          <a:stretch/>
        </p:blipFill>
        <p:spPr>
          <a:xfrm>
            <a:off x="1785370" y="2872199"/>
            <a:ext cx="733425" cy="1016426"/>
          </a:xfrm>
          <a:prstGeom prst="rect">
            <a:avLst/>
          </a:prstGeom>
          <a:noFill/>
          <a:ln>
            <a:noFill/>
          </a:ln>
        </p:spPr>
      </p:pic>
      <p:pic>
        <p:nvPicPr>
          <p:cNvPr id="33" name="Google Shape;346;p37">
            <a:extLst>
              <a:ext uri="{FF2B5EF4-FFF2-40B4-BE49-F238E27FC236}">
                <a16:creationId xmlns:a16="http://schemas.microsoft.com/office/drawing/2014/main" id="{4A278B3A-551F-42DC-B5A6-5DFECFCD8EA7}"/>
              </a:ext>
            </a:extLst>
          </p:cNvPr>
          <p:cNvPicPr preferRelativeResize="0"/>
          <p:nvPr/>
        </p:nvPicPr>
        <p:blipFill rotWithShape="1">
          <a:blip r:embed="rId3">
            <a:alphaModFix/>
          </a:blip>
          <a:srcRect t="288" b="288"/>
          <a:stretch/>
        </p:blipFill>
        <p:spPr>
          <a:xfrm>
            <a:off x="533883" y="2872199"/>
            <a:ext cx="733425" cy="1016426"/>
          </a:xfrm>
          <a:prstGeom prst="rect">
            <a:avLst/>
          </a:prstGeom>
          <a:noFill/>
          <a:ln>
            <a:noFill/>
          </a:ln>
        </p:spPr>
      </p:pic>
      <p:pic>
        <p:nvPicPr>
          <p:cNvPr id="3" name="Graphic 2" descr="Snow">
            <a:extLst>
              <a:ext uri="{FF2B5EF4-FFF2-40B4-BE49-F238E27FC236}">
                <a16:creationId xmlns:a16="http://schemas.microsoft.com/office/drawing/2014/main" id="{B70B9693-FEDE-4CB4-BC28-45DCF8DA3A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27311" y="2323621"/>
            <a:ext cx="914400" cy="914400"/>
          </a:xfrm>
          <a:prstGeom prst="rect">
            <a:avLst/>
          </a:prstGeom>
        </p:spPr>
      </p:pic>
      <p:pic>
        <p:nvPicPr>
          <p:cNvPr id="9" name="Graphic 8" descr="Rain">
            <a:extLst>
              <a:ext uri="{FF2B5EF4-FFF2-40B4-BE49-F238E27FC236}">
                <a16:creationId xmlns:a16="http://schemas.microsoft.com/office/drawing/2014/main" id="{1C68C505-A8C1-48BB-A8E3-569FEFDA00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395" y="2320575"/>
            <a:ext cx="914400" cy="914400"/>
          </a:xfrm>
          <a:prstGeom prst="rect">
            <a:avLst/>
          </a:prstGeom>
        </p:spPr>
      </p:pic>
      <p:pic>
        <p:nvPicPr>
          <p:cNvPr id="11" name="Graphic 10" descr="Sun">
            <a:extLst>
              <a:ext uri="{FF2B5EF4-FFF2-40B4-BE49-F238E27FC236}">
                <a16:creationId xmlns:a16="http://schemas.microsoft.com/office/drawing/2014/main" id="{4C38ED07-C8D5-4358-ADAC-589E7F4812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6791" y="3026626"/>
            <a:ext cx="597900" cy="5979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353" name="Google Shape;353;p38"/>
          <p:cNvPicPr preferRelativeResize="0"/>
          <p:nvPr/>
        </p:nvPicPr>
        <p:blipFill rotWithShape="1">
          <a:blip r:embed="rId3">
            <a:alphaModFix/>
          </a:blip>
          <a:srcRect t="288" b="288"/>
          <a:stretch/>
        </p:blipFill>
        <p:spPr>
          <a:xfrm>
            <a:off x="608625" y="687900"/>
            <a:ext cx="3071650" cy="4117124"/>
          </a:xfrm>
          <a:prstGeom prst="rect">
            <a:avLst/>
          </a:prstGeom>
          <a:noFill/>
          <a:ln>
            <a:noFill/>
          </a:ln>
        </p:spPr>
      </p:pic>
      <p:sp>
        <p:nvSpPr>
          <p:cNvPr id="354" name="Google Shape;354;p38"/>
          <p:cNvSpPr/>
          <p:nvPr/>
        </p:nvSpPr>
        <p:spPr>
          <a:xfrm>
            <a:off x="4215750" y="1507575"/>
            <a:ext cx="3645000" cy="18828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38"/>
          <p:cNvPicPr preferRelativeResize="0"/>
          <p:nvPr/>
        </p:nvPicPr>
        <p:blipFill>
          <a:blip r:embed="rId4">
            <a:alphaModFix/>
          </a:blip>
          <a:stretch>
            <a:fillRect/>
          </a:stretch>
        </p:blipFill>
        <p:spPr>
          <a:xfrm>
            <a:off x="4215750" y="1008800"/>
            <a:ext cx="4639050" cy="2064026"/>
          </a:xfrm>
          <a:prstGeom prst="rect">
            <a:avLst/>
          </a:prstGeom>
          <a:noFill/>
          <a:ln>
            <a:noFill/>
          </a:ln>
        </p:spPr>
      </p:pic>
      <p:cxnSp>
        <p:nvCxnSpPr>
          <p:cNvPr id="356" name="Google Shape;356;p38"/>
          <p:cNvCxnSpPr/>
          <p:nvPr/>
        </p:nvCxnSpPr>
        <p:spPr>
          <a:xfrm>
            <a:off x="8007663" y="1190138"/>
            <a:ext cx="16200" cy="1882800"/>
          </a:xfrm>
          <a:prstGeom prst="straightConnector1">
            <a:avLst/>
          </a:prstGeom>
          <a:noFill/>
          <a:ln w="9525" cap="flat" cmpd="sng">
            <a:solidFill>
              <a:srgbClr val="FF0000"/>
            </a:solidFill>
            <a:prstDash val="solid"/>
            <a:round/>
            <a:headEnd type="none" w="med" len="med"/>
            <a:tailEnd type="none" w="med" len="med"/>
          </a:ln>
        </p:spPr>
      </p:cxnSp>
      <p:cxnSp>
        <p:nvCxnSpPr>
          <p:cNvPr id="357" name="Google Shape;357;p38"/>
          <p:cNvCxnSpPr/>
          <p:nvPr/>
        </p:nvCxnSpPr>
        <p:spPr>
          <a:xfrm>
            <a:off x="8189775" y="1201250"/>
            <a:ext cx="13200" cy="1858200"/>
          </a:xfrm>
          <a:prstGeom prst="straightConnector1">
            <a:avLst/>
          </a:prstGeom>
          <a:noFill/>
          <a:ln w="9525" cap="flat" cmpd="sng">
            <a:solidFill>
              <a:srgbClr val="FF0000"/>
            </a:solidFill>
            <a:prstDash val="solid"/>
            <a:round/>
            <a:headEnd type="none" w="med" len="med"/>
            <a:tailEnd type="none" w="med" len="med"/>
          </a:ln>
        </p:spPr>
      </p:cxnSp>
      <p:sp>
        <p:nvSpPr>
          <p:cNvPr id="358" name="Google Shape;358;p38"/>
          <p:cNvSpPr/>
          <p:nvPr/>
        </p:nvSpPr>
        <p:spPr>
          <a:xfrm>
            <a:off x="3680275" y="1679775"/>
            <a:ext cx="461400" cy="213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8"/>
          <p:cNvSpPr txBox="1">
            <a:spLocks noGrp="1"/>
          </p:cNvSpPr>
          <p:nvPr>
            <p:ph type="title"/>
          </p:nvPr>
        </p:nvSpPr>
        <p:spPr>
          <a:xfrm>
            <a:off x="328325" y="118575"/>
            <a:ext cx="7784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NEMA-4 Enclosure</a:t>
            </a:r>
            <a:endParaRPr/>
          </a:p>
        </p:txBody>
      </p:sp>
      <p:pic>
        <p:nvPicPr>
          <p:cNvPr id="360" name="Google Shape;360;p38"/>
          <p:cNvPicPr preferRelativeResize="0"/>
          <p:nvPr/>
        </p:nvPicPr>
        <p:blipFill rotWithShape="1">
          <a:blip r:embed="rId5">
            <a:alphaModFix/>
          </a:blip>
          <a:srcRect t="23335" b="-7425"/>
          <a:stretch/>
        </p:blipFill>
        <p:spPr>
          <a:xfrm>
            <a:off x="4554227" y="3743200"/>
            <a:ext cx="3101093" cy="1313625"/>
          </a:xfrm>
          <a:prstGeom prst="rect">
            <a:avLst/>
          </a:prstGeom>
          <a:noFill/>
          <a:ln>
            <a:noFill/>
          </a:ln>
        </p:spPr>
      </p:pic>
      <p:sp>
        <p:nvSpPr>
          <p:cNvPr id="361" name="Google Shape;361;p38"/>
          <p:cNvSpPr txBox="1"/>
          <p:nvPr/>
        </p:nvSpPr>
        <p:spPr>
          <a:xfrm>
            <a:off x="4178725" y="3390350"/>
            <a:ext cx="17322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Thermal:</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367" name="Google Shape;367;p39"/>
          <p:cNvPicPr preferRelativeResize="0"/>
          <p:nvPr/>
        </p:nvPicPr>
        <p:blipFill rotWithShape="1">
          <a:blip r:embed="rId3">
            <a:alphaModFix/>
          </a:blip>
          <a:srcRect l="6776" r="6785" b="2391"/>
          <a:stretch/>
        </p:blipFill>
        <p:spPr>
          <a:xfrm>
            <a:off x="1431425" y="278750"/>
            <a:ext cx="1508125" cy="4870850"/>
          </a:xfrm>
          <a:prstGeom prst="rect">
            <a:avLst/>
          </a:prstGeom>
          <a:noFill/>
          <a:ln>
            <a:noFill/>
          </a:ln>
        </p:spPr>
      </p:pic>
      <p:cxnSp>
        <p:nvCxnSpPr>
          <p:cNvPr id="368" name="Google Shape;368;p39"/>
          <p:cNvCxnSpPr/>
          <p:nvPr/>
        </p:nvCxnSpPr>
        <p:spPr>
          <a:xfrm rot="10800000">
            <a:off x="1264600" y="421150"/>
            <a:ext cx="0" cy="2317800"/>
          </a:xfrm>
          <a:prstGeom prst="straightConnector1">
            <a:avLst/>
          </a:prstGeom>
          <a:noFill/>
          <a:ln w="19050" cap="flat" cmpd="sng">
            <a:solidFill>
              <a:schemeClr val="dk2"/>
            </a:solidFill>
            <a:prstDash val="solid"/>
            <a:round/>
            <a:headEnd type="triangle" w="med" len="med"/>
            <a:tailEnd type="triangle" w="med" len="med"/>
          </a:ln>
        </p:spPr>
      </p:cxnSp>
      <p:cxnSp>
        <p:nvCxnSpPr>
          <p:cNvPr id="369" name="Google Shape;369;p39"/>
          <p:cNvCxnSpPr/>
          <p:nvPr/>
        </p:nvCxnSpPr>
        <p:spPr>
          <a:xfrm>
            <a:off x="1264600" y="2740900"/>
            <a:ext cx="809700" cy="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39"/>
          <p:cNvCxnSpPr/>
          <p:nvPr/>
        </p:nvCxnSpPr>
        <p:spPr>
          <a:xfrm>
            <a:off x="1264600" y="421075"/>
            <a:ext cx="1219800" cy="0"/>
          </a:xfrm>
          <a:prstGeom prst="straightConnector1">
            <a:avLst/>
          </a:prstGeom>
          <a:noFill/>
          <a:ln w="9525" cap="flat" cmpd="sng">
            <a:solidFill>
              <a:schemeClr val="dk2"/>
            </a:solidFill>
            <a:prstDash val="solid"/>
            <a:round/>
            <a:headEnd type="none" w="med" len="med"/>
            <a:tailEnd type="none" w="med" len="med"/>
          </a:ln>
        </p:spPr>
      </p:cxnSp>
      <p:sp>
        <p:nvSpPr>
          <p:cNvPr id="371" name="Google Shape;371;p39"/>
          <p:cNvSpPr txBox="1"/>
          <p:nvPr/>
        </p:nvSpPr>
        <p:spPr>
          <a:xfrm>
            <a:off x="751900" y="1422288"/>
            <a:ext cx="5127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3.8’</a:t>
            </a:r>
            <a:endParaRPr>
              <a:solidFill>
                <a:schemeClr val="dk2"/>
              </a:solidFill>
            </a:endParaRPr>
          </a:p>
        </p:txBody>
      </p:sp>
      <p:sp>
        <p:nvSpPr>
          <p:cNvPr id="372" name="Google Shape;372;p39"/>
          <p:cNvSpPr txBox="1"/>
          <p:nvPr/>
        </p:nvSpPr>
        <p:spPr>
          <a:xfrm>
            <a:off x="2387025" y="2130325"/>
            <a:ext cx="1219800" cy="6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66666"/>
                </a:solidFill>
              </a:rPr>
              <a:t>9.11lbs</a:t>
            </a:r>
            <a:endParaRPr>
              <a:solidFill>
                <a:srgbClr val="666666"/>
              </a:solidFill>
            </a:endParaRPr>
          </a:p>
        </p:txBody>
      </p:sp>
      <p:sp>
        <p:nvSpPr>
          <p:cNvPr id="373" name="Google Shape;373;p39"/>
          <p:cNvSpPr txBox="1"/>
          <p:nvPr/>
        </p:nvSpPr>
        <p:spPr>
          <a:xfrm>
            <a:off x="4729250" y="1782750"/>
            <a:ext cx="2900700" cy="15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Sensor unit is within the required 5x5x5’ space</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RF Front End</a:t>
            </a:r>
            <a:endParaRPr/>
          </a:p>
          <a:p>
            <a:pPr marL="0" lvl="0" indent="0" algn="ctr"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p:txBody>
      </p:sp>
      <p:sp>
        <p:nvSpPr>
          <p:cNvPr id="379" name="Google Shape;37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1"/>
          <p:cNvSpPr txBox="1">
            <a:spLocks noGrp="1"/>
          </p:cNvSpPr>
          <p:nvPr>
            <p:ph type="body" idx="1"/>
          </p:nvPr>
        </p:nvSpPr>
        <p:spPr>
          <a:xfrm>
            <a:off x="311700" y="272625"/>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Key Driving Requirements</a:t>
            </a:r>
            <a:endParaRPr>
              <a:solidFill>
                <a:srgbClr val="000000"/>
              </a:solidFill>
            </a:endParaRPr>
          </a:p>
        </p:txBody>
      </p:sp>
      <p:sp>
        <p:nvSpPr>
          <p:cNvPr id="385" name="Google Shape;38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pSp>
        <p:nvGrpSpPr>
          <p:cNvPr id="386" name="Google Shape;386;p41"/>
          <p:cNvGrpSpPr/>
          <p:nvPr/>
        </p:nvGrpSpPr>
        <p:grpSpPr>
          <a:xfrm>
            <a:off x="1312069" y="1341806"/>
            <a:ext cx="2847122" cy="2530935"/>
            <a:chOff x="767712" y="2998175"/>
            <a:chExt cx="2429700" cy="2036478"/>
          </a:xfrm>
        </p:grpSpPr>
        <p:pic>
          <p:nvPicPr>
            <p:cNvPr id="387" name="Google Shape;387;p41"/>
            <p:cNvPicPr preferRelativeResize="0"/>
            <p:nvPr/>
          </p:nvPicPr>
          <p:blipFill>
            <a:blip r:embed="rId3">
              <a:alphaModFix/>
            </a:blip>
            <a:stretch>
              <a:fillRect/>
            </a:stretch>
          </p:blipFill>
          <p:spPr>
            <a:xfrm>
              <a:off x="961600" y="3652428"/>
              <a:ext cx="2041925" cy="1382225"/>
            </a:xfrm>
            <a:prstGeom prst="rect">
              <a:avLst/>
            </a:prstGeom>
            <a:noFill/>
            <a:ln>
              <a:noFill/>
            </a:ln>
          </p:spPr>
        </p:pic>
        <p:sp>
          <p:nvSpPr>
            <p:cNvPr id="388" name="Google Shape;388;p41"/>
            <p:cNvSpPr txBox="1"/>
            <p:nvPr/>
          </p:nvSpPr>
          <p:spPr>
            <a:xfrm>
              <a:off x="767712" y="2998175"/>
              <a:ext cx="2429700" cy="8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DR4.1.</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Antenna(s) will have have 360° azimuth field of view</a:t>
              </a:r>
              <a:endParaRPr sz="2200">
                <a:solidFill>
                  <a:schemeClr val="dk2"/>
                </a:solidFill>
              </a:endParaRPr>
            </a:p>
          </p:txBody>
        </p:sp>
      </p:grpSp>
      <p:sp>
        <p:nvSpPr>
          <p:cNvPr id="389" name="Google Shape;389;p41"/>
          <p:cNvSpPr txBox="1"/>
          <p:nvPr/>
        </p:nvSpPr>
        <p:spPr>
          <a:xfrm>
            <a:off x="1761760" y="3702867"/>
            <a:ext cx="16506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chemeClr val="dk2"/>
                </a:solidFill>
              </a:rPr>
              <a:t>Linx Technologies</a:t>
            </a:r>
            <a:endParaRPr sz="900">
              <a:solidFill>
                <a:schemeClr val="dk2"/>
              </a:solidFill>
            </a:endParaRPr>
          </a:p>
        </p:txBody>
      </p:sp>
      <p:grpSp>
        <p:nvGrpSpPr>
          <p:cNvPr id="390" name="Google Shape;390;p41"/>
          <p:cNvGrpSpPr/>
          <p:nvPr/>
        </p:nvGrpSpPr>
        <p:grpSpPr>
          <a:xfrm>
            <a:off x="4979600" y="1342063"/>
            <a:ext cx="2852331" cy="2887865"/>
            <a:chOff x="5631850" y="658028"/>
            <a:chExt cx="2382900" cy="2425147"/>
          </a:xfrm>
        </p:grpSpPr>
        <p:sp>
          <p:nvSpPr>
            <p:cNvPr id="391" name="Google Shape;391;p41"/>
            <p:cNvSpPr txBox="1"/>
            <p:nvPr/>
          </p:nvSpPr>
          <p:spPr>
            <a:xfrm>
              <a:off x="5631850" y="658028"/>
              <a:ext cx="23829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DR4.2.</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Antenna(s) will have have minimum beamwidth of 30°</a:t>
              </a:r>
              <a:endParaRPr sz="2200">
                <a:solidFill>
                  <a:schemeClr val="dk2"/>
                </a:solidFill>
              </a:endParaRPr>
            </a:p>
          </p:txBody>
        </p:sp>
        <p:grpSp>
          <p:nvGrpSpPr>
            <p:cNvPr id="392" name="Google Shape;392;p41"/>
            <p:cNvGrpSpPr/>
            <p:nvPr/>
          </p:nvGrpSpPr>
          <p:grpSpPr>
            <a:xfrm>
              <a:off x="6123850" y="1372212"/>
              <a:ext cx="1371600" cy="1710963"/>
              <a:chOff x="6123850" y="1426787"/>
              <a:chExt cx="1371600" cy="1710963"/>
            </a:xfrm>
          </p:grpSpPr>
          <p:grpSp>
            <p:nvGrpSpPr>
              <p:cNvPr id="393" name="Google Shape;393;p41"/>
              <p:cNvGrpSpPr/>
              <p:nvPr/>
            </p:nvGrpSpPr>
            <p:grpSpPr>
              <a:xfrm>
                <a:off x="6123850" y="1639550"/>
                <a:ext cx="1371600" cy="1498200"/>
                <a:chOff x="6137450" y="1250700"/>
                <a:chExt cx="1371600" cy="1498200"/>
              </a:xfrm>
            </p:grpSpPr>
            <p:grpSp>
              <p:nvGrpSpPr>
                <p:cNvPr id="394" name="Google Shape;394;p41"/>
                <p:cNvGrpSpPr/>
                <p:nvPr/>
              </p:nvGrpSpPr>
              <p:grpSpPr>
                <a:xfrm>
                  <a:off x="6137450" y="1377300"/>
                  <a:ext cx="1371600" cy="1371600"/>
                  <a:chOff x="6137450" y="1377300"/>
                  <a:chExt cx="1371600" cy="1371600"/>
                </a:xfrm>
              </p:grpSpPr>
              <p:sp>
                <p:nvSpPr>
                  <p:cNvPr id="395" name="Google Shape;395;p41"/>
                  <p:cNvSpPr/>
                  <p:nvPr/>
                </p:nvSpPr>
                <p:spPr>
                  <a:xfrm>
                    <a:off x="6137450" y="1377300"/>
                    <a:ext cx="1371600" cy="1371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1"/>
                  <p:cNvSpPr/>
                  <p:nvPr/>
                </p:nvSpPr>
                <p:spPr>
                  <a:xfrm>
                    <a:off x="6366050" y="1605900"/>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1"/>
                  <p:cNvSpPr/>
                  <p:nvPr/>
                </p:nvSpPr>
                <p:spPr>
                  <a:xfrm>
                    <a:off x="6594650" y="1834500"/>
                    <a:ext cx="457200" cy="457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8" name="Google Shape;398;p41"/>
                <p:cNvCxnSpPr>
                  <a:stCxn id="395" idx="0"/>
                  <a:endCxn id="395" idx="4"/>
                </p:cNvCxnSpPr>
                <p:nvPr/>
              </p:nvCxnSpPr>
              <p:spPr>
                <a:xfrm>
                  <a:off x="6823250" y="1377300"/>
                  <a:ext cx="0" cy="137160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41"/>
                <p:cNvCxnSpPr>
                  <a:stCxn id="395" idx="2"/>
                  <a:endCxn id="395" idx="6"/>
                </p:cNvCxnSpPr>
                <p:nvPr/>
              </p:nvCxnSpPr>
              <p:spPr>
                <a:xfrm>
                  <a:off x="6137450" y="2063100"/>
                  <a:ext cx="1371600" cy="0"/>
                </a:xfrm>
                <a:prstGeom prst="straightConnector1">
                  <a:avLst/>
                </a:prstGeom>
                <a:noFill/>
                <a:ln w="9525" cap="flat" cmpd="sng">
                  <a:solidFill>
                    <a:schemeClr val="dk2"/>
                  </a:solidFill>
                  <a:prstDash val="solid"/>
                  <a:round/>
                  <a:headEnd type="none" w="med" len="med"/>
                  <a:tailEnd type="none" w="med" len="med"/>
                </a:ln>
              </p:spPr>
            </p:cxnSp>
            <p:grpSp>
              <p:nvGrpSpPr>
                <p:cNvPr id="400" name="Google Shape;400;p41"/>
                <p:cNvGrpSpPr/>
                <p:nvPr/>
              </p:nvGrpSpPr>
              <p:grpSpPr>
                <a:xfrm>
                  <a:off x="6608426" y="1438684"/>
                  <a:ext cx="429642" cy="912730"/>
                  <a:chOff x="7843358" y="1139300"/>
                  <a:chExt cx="728700" cy="2103550"/>
                </a:xfrm>
              </p:grpSpPr>
              <p:pic>
                <p:nvPicPr>
                  <p:cNvPr id="401" name="Google Shape;401;p41"/>
                  <p:cNvPicPr preferRelativeResize="0"/>
                  <p:nvPr/>
                </p:nvPicPr>
                <p:blipFill rotWithShape="1">
                  <a:blip r:embed="rId4">
                    <a:alphaModFix/>
                  </a:blip>
                  <a:srcRect t="70699"/>
                  <a:stretch/>
                </p:blipFill>
                <p:spPr>
                  <a:xfrm rot="-5400000">
                    <a:off x="7339808" y="2010600"/>
                    <a:ext cx="2103550" cy="360950"/>
                  </a:xfrm>
                  <a:prstGeom prst="rect">
                    <a:avLst/>
                  </a:prstGeom>
                  <a:noFill/>
                  <a:ln>
                    <a:noFill/>
                  </a:ln>
                </p:spPr>
              </p:pic>
              <p:pic>
                <p:nvPicPr>
                  <p:cNvPr id="402" name="Google Shape;402;p41"/>
                  <p:cNvPicPr preferRelativeResize="0"/>
                  <p:nvPr/>
                </p:nvPicPr>
                <p:blipFill rotWithShape="1">
                  <a:blip r:embed="rId4">
                    <a:alphaModFix/>
                  </a:blip>
                  <a:srcRect t="70699"/>
                  <a:stretch/>
                </p:blipFill>
                <p:spPr>
                  <a:xfrm rot="5400000" flipH="1">
                    <a:off x="6972058" y="2010600"/>
                    <a:ext cx="2103550" cy="360950"/>
                  </a:xfrm>
                  <a:prstGeom prst="rect">
                    <a:avLst/>
                  </a:prstGeom>
                  <a:noFill/>
                  <a:ln>
                    <a:noFill/>
                  </a:ln>
                </p:spPr>
              </p:pic>
            </p:grpSp>
            <p:cxnSp>
              <p:nvCxnSpPr>
                <p:cNvPr id="403" name="Google Shape;403;p41"/>
                <p:cNvCxnSpPr/>
                <p:nvPr/>
              </p:nvCxnSpPr>
              <p:spPr>
                <a:xfrm>
                  <a:off x="6355575" y="1257450"/>
                  <a:ext cx="471000" cy="815700"/>
                </a:xfrm>
                <a:prstGeom prst="straightConnector1">
                  <a:avLst/>
                </a:prstGeom>
                <a:noFill/>
                <a:ln w="19050" cap="flat" cmpd="sng">
                  <a:solidFill>
                    <a:srgbClr val="4A86E8"/>
                  </a:solidFill>
                  <a:prstDash val="solid"/>
                  <a:round/>
                  <a:headEnd type="none" w="med" len="med"/>
                  <a:tailEnd type="none" w="med" len="med"/>
                </a:ln>
              </p:spPr>
            </p:cxnSp>
            <p:cxnSp>
              <p:nvCxnSpPr>
                <p:cNvPr id="404" name="Google Shape;404;p41"/>
                <p:cNvCxnSpPr/>
                <p:nvPr/>
              </p:nvCxnSpPr>
              <p:spPr>
                <a:xfrm flipH="1">
                  <a:off x="6823300" y="1250700"/>
                  <a:ext cx="474900" cy="822600"/>
                </a:xfrm>
                <a:prstGeom prst="straightConnector1">
                  <a:avLst/>
                </a:prstGeom>
                <a:noFill/>
                <a:ln w="19050" cap="flat" cmpd="sng">
                  <a:solidFill>
                    <a:srgbClr val="4A86E8"/>
                  </a:solidFill>
                  <a:prstDash val="solid"/>
                  <a:round/>
                  <a:headEnd type="none" w="med" len="med"/>
                  <a:tailEnd type="none" w="med" len="med"/>
                </a:ln>
              </p:spPr>
            </p:cxnSp>
          </p:grpSp>
          <p:sp>
            <p:nvSpPr>
              <p:cNvPr id="405" name="Google Shape;405;p41"/>
              <p:cNvSpPr txBox="1"/>
              <p:nvPr/>
            </p:nvSpPr>
            <p:spPr>
              <a:xfrm>
                <a:off x="6468259" y="1426787"/>
                <a:ext cx="710100" cy="30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4A86E8"/>
                    </a:solidFill>
                  </a:rPr>
                  <a:t>&gt;</a:t>
                </a:r>
                <a:r>
                  <a:rPr lang="en" sz="1300">
                    <a:solidFill>
                      <a:srgbClr val="4A86E8"/>
                    </a:solidFill>
                  </a:rPr>
                  <a:t>30</a:t>
                </a:r>
                <a:r>
                  <a:rPr lang="en" sz="1600">
                    <a:solidFill>
                      <a:srgbClr val="4A86E8"/>
                    </a:solidFill>
                  </a:rPr>
                  <a:t>°</a:t>
                </a:r>
                <a:endParaRPr sz="1300">
                  <a:solidFill>
                    <a:srgbClr val="4A86E8"/>
                  </a:solidFill>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78" name="Google Shape;78;p15"/>
          <p:cNvSpPr txBox="1">
            <a:spLocks noGrp="1"/>
          </p:cNvSpPr>
          <p:nvPr>
            <p:ph type="body" idx="1"/>
          </p:nvPr>
        </p:nvSpPr>
        <p:spPr>
          <a:xfrm>
            <a:off x="519050" y="757650"/>
            <a:ext cx="6635100" cy="3628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3000">
                <a:solidFill>
                  <a:schemeClr val="dk1"/>
                </a:solidFill>
              </a:rPr>
              <a:t>What is SpaceNet?</a:t>
            </a:r>
            <a:endParaRPr sz="300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a:solidFill>
                  <a:schemeClr val="dk1"/>
                </a:solidFill>
              </a:rPr>
              <a:t>A </a:t>
            </a:r>
            <a:r>
              <a:rPr lang="en" b="1">
                <a:solidFill>
                  <a:schemeClr val="dk1"/>
                </a:solidFill>
              </a:rPr>
              <a:t>Low-Cost </a:t>
            </a:r>
            <a:r>
              <a:rPr lang="en">
                <a:solidFill>
                  <a:schemeClr val="dk1"/>
                </a:solidFill>
              </a:rPr>
              <a:t>network of </a:t>
            </a:r>
            <a:r>
              <a:rPr lang="en" b="1">
                <a:solidFill>
                  <a:schemeClr val="dk1"/>
                </a:solidFill>
              </a:rPr>
              <a:t>Software Defined Radio(SDR)</a:t>
            </a:r>
            <a:r>
              <a:rPr lang="en">
                <a:solidFill>
                  <a:schemeClr val="dk1"/>
                </a:solidFill>
              </a:rPr>
              <a:t> equipt ground stations for monitoring LEO space domain</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rgbClr val="999999"/>
              </a:solidFill>
            </a:endParaRPr>
          </a:p>
          <a:p>
            <a:pPr marL="457200" lvl="0" indent="0" algn="l" rtl="0">
              <a:lnSpc>
                <a:spcPct val="100000"/>
              </a:lnSpc>
              <a:spcBef>
                <a:spcPts val="0"/>
              </a:spcBef>
              <a:spcAft>
                <a:spcPts val="0"/>
              </a:spcAft>
              <a:buClr>
                <a:schemeClr val="dk1"/>
              </a:buClr>
              <a:buSzPts val="1100"/>
              <a:buFont typeface="Arial"/>
              <a:buNone/>
            </a:pPr>
            <a:r>
              <a:rPr lang="en"/>
              <a:t>This type of network could be used to monitor LEO space domain relieving high fidelity sensors</a:t>
            </a:r>
            <a:endParaRPr/>
          </a:p>
          <a:p>
            <a:pPr marL="457200" lvl="0" indent="0" algn="l" rtl="0">
              <a:lnSpc>
                <a:spcPct val="100000"/>
              </a:lnSpc>
              <a:spcBef>
                <a:spcPts val="0"/>
              </a:spcBef>
              <a:spcAft>
                <a:spcPts val="0"/>
              </a:spcAft>
              <a:buClr>
                <a:schemeClr val="dk1"/>
              </a:buClr>
              <a:buSzPts val="1100"/>
              <a:buFont typeface="Arial"/>
              <a:buNone/>
            </a:pPr>
            <a:endParaRPr/>
          </a:p>
          <a:p>
            <a:pPr marL="457200" lvl="0" indent="0" algn="l" rtl="0">
              <a:lnSpc>
                <a:spcPct val="100000"/>
              </a:lnSpc>
              <a:spcBef>
                <a:spcPts val="0"/>
              </a:spcBef>
              <a:spcAft>
                <a:spcPts val="0"/>
              </a:spcAft>
              <a:buNone/>
            </a:pPr>
            <a:r>
              <a:rPr lang="en"/>
              <a:t>The system would produce two-line element sets(TLE) that could be compared to expected orbits to determine if something is out of place</a:t>
            </a:r>
            <a:endParaRPr sz="300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2"/>
          <p:cNvSpPr txBox="1">
            <a:spLocks noGrp="1"/>
          </p:cNvSpPr>
          <p:nvPr>
            <p:ph type="title"/>
          </p:nvPr>
        </p:nvSpPr>
        <p:spPr>
          <a:xfrm>
            <a:off x="311700" y="151675"/>
            <a:ext cx="8520600" cy="91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Antenna Specifications</a:t>
            </a:r>
            <a:endParaRPr sz="1800"/>
          </a:p>
          <a:p>
            <a:pPr marL="0" lvl="0" indent="0" algn="l" rtl="0">
              <a:spcBef>
                <a:spcPts val="0"/>
              </a:spcBef>
              <a:spcAft>
                <a:spcPts val="0"/>
              </a:spcAft>
              <a:buNone/>
            </a:pPr>
            <a:endParaRPr sz="900"/>
          </a:p>
          <a:p>
            <a:pPr marL="0" lvl="0" indent="0" algn="l" rtl="0">
              <a:lnSpc>
                <a:spcPct val="150000"/>
              </a:lnSpc>
              <a:spcBef>
                <a:spcPts val="0"/>
              </a:spcBef>
              <a:spcAft>
                <a:spcPts val="0"/>
              </a:spcAft>
              <a:buNone/>
            </a:pPr>
            <a:r>
              <a:rPr lang="en" sz="1400">
                <a:solidFill>
                  <a:schemeClr val="dk2"/>
                </a:solidFill>
              </a:rPr>
              <a:t>Selected antennas provide the required beamwidths and frequency ranges</a:t>
            </a:r>
            <a:endParaRPr sz="1400">
              <a:solidFill>
                <a:schemeClr val="dk2"/>
              </a:solidFill>
            </a:endParaRPr>
          </a:p>
        </p:txBody>
      </p:sp>
      <p:sp>
        <p:nvSpPr>
          <p:cNvPr id="411" name="Google Shape;41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412" name="Google Shape;412;p42"/>
          <p:cNvSpPr txBox="1">
            <a:spLocks noGrp="1"/>
          </p:cNvSpPr>
          <p:nvPr>
            <p:ph type="body" idx="2"/>
          </p:nvPr>
        </p:nvSpPr>
        <p:spPr>
          <a:xfrm>
            <a:off x="4691375" y="1155250"/>
            <a:ext cx="3982200" cy="16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L-Band</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Azimuth FOV: 360°</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Beamwidth: 65°</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L-Band response: 1.2 GHz </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Gain: 8 dBi</a:t>
            </a:r>
            <a:endParaRPr sz="1500">
              <a:solidFill>
                <a:srgbClr val="4A86E8"/>
              </a:solidFill>
            </a:endParaRPr>
          </a:p>
        </p:txBody>
      </p:sp>
      <p:pic>
        <p:nvPicPr>
          <p:cNvPr id="413" name="Google Shape;413;p42"/>
          <p:cNvPicPr preferRelativeResize="0"/>
          <p:nvPr/>
        </p:nvPicPr>
        <p:blipFill>
          <a:blip r:embed="rId3">
            <a:alphaModFix/>
          </a:blip>
          <a:stretch>
            <a:fillRect/>
          </a:stretch>
        </p:blipFill>
        <p:spPr>
          <a:xfrm>
            <a:off x="5988944" y="2991763"/>
            <a:ext cx="1387075" cy="1387075"/>
          </a:xfrm>
          <a:prstGeom prst="rect">
            <a:avLst/>
          </a:prstGeom>
          <a:noFill/>
          <a:ln>
            <a:noFill/>
          </a:ln>
        </p:spPr>
      </p:pic>
      <p:pic>
        <p:nvPicPr>
          <p:cNvPr id="414" name="Google Shape;414;p42"/>
          <p:cNvPicPr preferRelativeResize="0"/>
          <p:nvPr/>
        </p:nvPicPr>
        <p:blipFill>
          <a:blip r:embed="rId4">
            <a:alphaModFix/>
          </a:blip>
          <a:stretch>
            <a:fillRect/>
          </a:stretch>
        </p:blipFill>
        <p:spPr>
          <a:xfrm>
            <a:off x="936906" y="2793278"/>
            <a:ext cx="2884250" cy="1784072"/>
          </a:xfrm>
          <a:prstGeom prst="rect">
            <a:avLst/>
          </a:prstGeom>
          <a:noFill/>
          <a:ln>
            <a:noFill/>
          </a:ln>
        </p:spPr>
      </p:pic>
      <p:sp>
        <p:nvSpPr>
          <p:cNvPr id="415" name="Google Shape;415;p42"/>
          <p:cNvSpPr txBox="1">
            <a:spLocks noGrp="1"/>
          </p:cNvSpPr>
          <p:nvPr>
            <p:ph type="body" idx="1"/>
          </p:nvPr>
        </p:nvSpPr>
        <p:spPr>
          <a:xfrm>
            <a:off x="470431" y="1155250"/>
            <a:ext cx="3817200" cy="16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UHF </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Azimuth FOV: 360°</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Beamwidth: 48°</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UHF Response: 400-490 MHz </a:t>
            </a:r>
            <a:endParaRPr sz="1500">
              <a:solidFill>
                <a:srgbClr val="4A86E8"/>
              </a:solidFill>
            </a:endParaRPr>
          </a:p>
          <a:p>
            <a:pPr marL="457200" lvl="0" indent="-323850" algn="l" rtl="0">
              <a:lnSpc>
                <a:spcPct val="150000"/>
              </a:lnSpc>
              <a:spcBef>
                <a:spcPts val="0"/>
              </a:spcBef>
              <a:spcAft>
                <a:spcPts val="0"/>
              </a:spcAft>
              <a:buClr>
                <a:srgbClr val="4A86E8"/>
              </a:buClr>
              <a:buSzPts val="1500"/>
              <a:buChar char="●"/>
            </a:pPr>
            <a:r>
              <a:rPr lang="en" sz="1500">
                <a:solidFill>
                  <a:srgbClr val="4A86E8"/>
                </a:solidFill>
              </a:rPr>
              <a:t>Gain: 9 dBi</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3"/>
          <p:cNvSpPr txBox="1">
            <a:spLocks noGrp="1"/>
          </p:cNvSpPr>
          <p:nvPr>
            <p:ph type="body" idx="1"/>
          </p:nvPr>
        </p:nvSpPr>
        <p:spPr>
          <a:xfrm>
            <a:off x="311700" y="272625"/>
            <a:ext cx="85206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Key Driving Requirements</a:t>
            </a:r>
            <a:endParaRPr>
              <a:solidFill>
                <a:srgbClr val="000000"/>
              </a:solidFill>
            </a:endParaRPr>
          </a:p>
        </p:txBody>
      </p:sp>
      <p:sp>
        <p:nvSpPr>
          <p:cNvPr id="421" name="Google Shape;42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422" name="Google Shape;422;p43"/>
          <p:cNvSpPr txBox="1"/>
          <p:nvPr/>
        </p:nvSpPr>
        <p:spPr>
          <a:xfrm>
            <a:off x="1038900" y="1108700"/>
            <a:ext cx="26517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DR3.1.</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Each sensor unit shall have a minimum UHF system noise temperature of -20dB/K with a target value of -15 dB/K</a:t>
            </a:r>
            <a:endParaRPr sz="2200">
              <a:solidFill>
                <a:schemeClr val="dk2"/>
              </a:solidFill>
            </a:endParaRPr>
          </a:p>
        </p:txBody>
      </p:sp>
      <p:sp>
        <p:nvSpPr>
          <p:cNvPr id="423" name="Google Shape;423;p43"/>
          <p:cNvSpPr txBox="1"/>
          <p:nvPr/>
        </p:nvSpPr>
        <p:spPr>
          <a:xfrm>
            <a:off x="5449500" y="1108700"/>
            <a:ext cx="26556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DR3.2.</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Each sensor unit shall have a minimum  L-band system noise temperature of -17dB/K with a target value of -13 dB/K</a:t>
            </a:r>
            <a:endParaRPr sz="2200">
              <a:solidFill>
                <a:schemeClr val="dk2"/>
              </a:solidFill>
            </a:endParaRPr>
          </a:p>
        </p:txBody>
      </p:sp>
      <p:sp>
        <p:nvSpPr>
          <p:cNvPr id="424" name="Google Shape;424;p43"/>
          <p:cNvSpPr txBox="1"/>
          <p:nvPr/>
        </p:nvSpPr>
        <p:spPr>
          <a:xfrm>
            <a:off x="1524450" y="2192588"/>
            <a:ext cx="1680600" cy="6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rPr>
              <a:t>Overall UHF noise temperature</a:t>
            </a:r>
            <a:endParaRPr sz="1700">
              <a:solidFill>
                <a:srgbClr val="4A86E8"/>
              </a:solidFill>
            </a:endParaRPr>
          </a:p>
          <a:p>
            <a:pPr marL="0" lvl="0" indent="0" algn="ctr" rtl="0">
              <a:spcBef>
                <a:spcPts val="0"/>
              </a:spcBef>
              <a:spcAft>
                <a:spcPts val="0"/>
              </a:spcAft>
              <a:buNone/>
            </a:pPr>
            <a:r>
              <a:rPr lang="en" sz="1700">
                <a:solidFill>
                  <a:srgbClr val="4A86E8"/>
                </a:solidFill>
              </a:rPr>
              <a:t>&gt; -20 dB/k </a:t>
            </a:r>
            <a:endParaRPr sz="1200">
              <a:solidFill>
                <a:srgbClr val="4A86E8"/>
              </a:solidFill>
            </a:endParaRPr>
          </a:p>
        </p:txBody>
      </p:sp>
      <p:sp>
        <p:nvSpPr>
          <p:cNvPr id="425" name="Google Shape;425;p43"/>
          <p:cNvSpPr txBox="1"/>
          <p:nvPr/>
        </p:nvSpPr>
        <p:spPr>
          <a:xfrm>
            <a:off x="5937000" y="2192588"/>
            <a:ext cx="1680600" cy="63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rPr>
              <a:t>Overall L-band noise</a:t>
            </a:r>
            <a:endParaRPr sz="1200">
              <a:solidFill>
                <a:schemeClr val="dk2"/>
              </a:solidFill>
            </a:endParaRPr>
          </a:p>
          <a:p>
            <a:pPr marL="0" lvl="0" indent="0" algn="ctr" rtl="0">
              <a:spcBef>
                <a:spcPts val="0"/>
              </a:spcBef>
              <a:spcAft>
                <a:spcPts val="0"/>
              </a:spcAft>
              <a:buNone/>
            </a:pPr>
            <a:r>
              <a:rPr lang="en" sz="1200">
                <a:solidFill>
                  <a:schemeClr val="dk2"/>
                </a:solidFill>
              </a:rPr>
              <a:t>temperature </a:t>
            </a:r>
            <a:endParaRPr sz="1700">
              <a:solidFill>
                <a:srgbClr val="4A86E8"/>
              </a:solidFill>
            </a:endParaRPr>
          </a:p>
          <a:p>
            <a:pPr marL="0" lvl="0" indent="0" algn="ctr" rtl="0">
              <a:spcBef>
                <a:spcPts val="0"/>
              </a:spcBef>
              <a:spcAft>
                <a:spcPts val="0"/>
              </a:spcAft>
              <a:buNone/>
            </a:pPr>
            <a:r>
              <a:rPr lang="en" sz="1700">
                <a:solidFill>
                  <a:srgbClr val="4A86E8"/>
                </a:solidFill>
              </a:rPr>
              <a:t>&gt; -17 dB/k </a:t>
            </a:r>
            <a:endParaRPr sz="1200">
              <a:solidFill>
                <a:srgbClr val="4A86E8"/>
              </a:solidFill>
            </a:endParaRPr>
          </a:p>
        </p:txBody>
      </p:sp>
      <p:grpSp>
        <p:nvGrpSpPr>
          <p:cNvPr id="426" name="Google Shape;426;p43"/>
          <p:cNvGrpSpPr/>
          <p:nvPr/>
        </p:nvGrpSpPr>
        <p:grpSpPr>
          <a:xfrm>
            <a:off x="1658854" y="3575825"/>
            <a:ext cx="5826309" cy="1411200"/>
            <a:chOff x="1601379" y="3350475"/>
            <a:chExt cx="5826309" cy="1411200"/>
          </a:xfrm>
        </p:grpSpPr>
        <p:pic>
          <p:nvPicPr>
            <p:cNvPr id="427" name="Google Shape;427;p43"/>
            <p:cNvPicPr preferRelativeResize="0"/>
            <p:nvPr/>
          </p:nvPicPr>
          <p:blipFill>
            <a:blip r:embed="rId3">
              <a:alphaModFix/>
            </a:blip>
            <a:stretch>
              <a:fillRect/>
            </a:stretch>
          </p:blipFill>
          <p:spPr>
            <a:xfrm>
              <a:off x="1716308" y="3361500"/>
              <a:ext cx="5711379" cy="1400175"/>
            </a:xfrm>
            <a:prstGeom prst="rect">
              <a:avLst/>
            </a:prstGeom>
            <a:noFill/>
            <a:ln>
              <a:noFill/>
            </a:ln>
          </p:spPr>
        </p:pic>
        <p:sp>
          <p:nvSpPr>
            <p:cNvPr id="428" name="Google Shape;428;p43"/>
            <p:cNvSpPr txBox="1"/>
            <p:nvPr/>
          </p:nvSpPr>
          <p:spPr>
            <a:xfrm>
              <a:off x="2903825" y="3350475"/>
              <a:ext cx="3336300" cy="2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(G/T) = </a:t>
              </a:r>
              <a:r>
                <a:rPr lang="en">
                  <a:solidFill>
                    <a:srgbClr val="4A86E8"/>
                  </a:solidFill>
                </a:rPr>
                <a:t>Gain</a:t>
              </a:r>
              <a:r>
                <a:rPr lang="en" baseline="-25000">
                  <a:solidFill>
                    <a:srgbClr val="4A86E8"/>
                  </a:solidFill>
                </a:rPr>
                <a:t>a</a:t>
              </a:r>
              <a:r>
                <a:rPr lang="en">
                  <a:solidFill>
                    <a:schemeClr val="dk2"/>
                  </a:solidFill>
                </a:rPr>
                <a:t> - </a:t>
              </a:r>
              <a:r>
                <a:rPr lang="en">
                  <a:solidFill>
                    <a:srgbClr val="4A86E8"/>
                  </a:solidFill>
                </a:rPr>
                <a:t>Losses</a:t>
              </a:r>
              <a:r>
                <a:rPr lang="en">
                  <a:solidFill>
                    <a:schemeClr val="dk2"/>
                  </a:solidFill>
                </a:rPr>
                <a:t> - 10</a:t>
              </a:r>
              <a:r>
                <a:rPr lang="en" i="1">
                  <a:solidFill>
                    <a:schemeClr val="dk2"/>
                  </a:solidFill>
                </a:rPr>
                <a:t>log</a:t>
              </a:r>
              <a:r>
                <a:rPr lang="en">
                  <a:solidFill>
                    <a:schemeClr val="dk2"/>
                  </a:solidFill>
                </a:rPr>
                <a:t>( ∑ </a:t>
              </a:r>
              <a:r>
                <a:rPr lang="en">
                  <a:solidFill>
                    <a:srgbClr val="4A86E8"/>
                  </a:solidFill>
                </a:rPr>
                <a:t>T</a:t>
              </a:r>
              <a:r>
                <a:rPr lang="en" baseline="-25000">
                  <a:solidFill>
                    <a:srgbClr val="4A86E8"/>
                  </a:solidFill>
                </a:rPr>
                <a:t>x </a:t>
              </a:r>
              <a:r>
                <a:rPr lang="en">
                  <a:solidFill>
                    <a:schemeClr val="dk2"/>
                  </a:solidFill>
                </a:rPr>
                <a:t>)</a:t>
              </a:r>
              <a:endParaRPr>
                <a:solidFill>
                  <a:schemeClr val="dk2"/>
                </a:solidFill>
              </a:endParaRPr>
            </a:p>
          </p:txBody>
        </p:sp>
        <p:sp>
          <p:nvSpPr>
            <p:cNvPr id="429" name="Google Shape;429;p43"/>
            <p:cNvSpPr txBox="1"/>
            <p:nvPr/>
          </p:nvSpPr>
          <p:spPr>
            <a:xfrm>
              <a:off x="1601379" y="3694700"/>
              <a:ext cx="548700" cy="2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Gain</a:t>
              </a:r>
              <a:r>
                <a:rPr lang="en" sz="1100" baseline="-25000">
                  <a:solidFill>
                    <a:srgbClr val="4A86E8"/>
                  </a:solidFill>
                </a:rPr>
                <a:t>a</a:t>
              </a:r>
              <a:endParaRPr sz="600" baseline="-25000">
                <a:solidFill>
                  <a:srgbClr val="4A86E8"/>
                </a:solidFill>
              </a:endParaRPr>
            </a:p>
          </p:txBody>
        </p:sp>
        <p:sp>
          <p:nvSpPr>
            <p:cNvPr id="430" name="Google Shape;430;p43"/>
            <p:cNvSpPr txBox="1"/>
            <p:nvPr/>
          </p:nvSpPr>
          <p:spPr>
            <a:xfrm>
              <a:off x="2395763"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T</a:t>
              </a:r>
              <a:r>
                <a:rPr lang="en" sz="1100" baseline="-25000">
                  <a:solidFill>
                    <a:srgbClr val="4A86E8"/>
                  </a:solidFill>
                </a:rPr>
                <a:t>line 1</a:t>
              </a:r>
              <a:endParaRPr sz="600" baseline="-25000">
                <a:solidFill>
                  <a:srgbClr val="4A86E8"/>
                </a:solidFill>
              </a:endParaRPr>
            </a:p>
          </p:txBody>
        </p:sp>
        <p:sp>
          <p:nvSpPr>
            <p:cNvPr id="431" name="Google Shape;431;p43"/>
            <p:cNvSpPr txBox="1"/>
            <p:nvPr/>
          </p:nvSpPr>
          <p:spPr>
            <a:xfrm>
              <a:off x="3936513"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T</a:t>
              </a:r>
              <a:r>
                <a:rPr lang="en" sz="1100" baseline="-25000">
                  <a:solidFill>
                    <a:srgbClr val="4A86E8"/>
                  </a:solidFill>
                </a:rPr>
                <a:t>line 2</a:t>
              </a:r>
              <a:endParaRPr sz="600" baseline="-25000">
                <a:solidFill>
                  <a:srgbClr val="4A86E8"/>
                </a:solidFill>
              </a:endParaRPr>
            </a:p>
          </p:txBody>
        </p:sp>
        <p:sp>
          <p:nvSpPr>
            <p:cNvPr id="432" name="Google Shape;432;p43"/>
            <p:cNvSpPr txBox="1"/>
            <p:nvPr/>
          </p:nvSpPr>
          <p:spPr>
            <a:xfrm>
              <a:off x="5745588"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T</a:t>
              </a:r>
              <a:r>
                <a:rPr lang="en" sz="1100" baseline="-25000">
                  <a:solidFill>
                    <a:srgbClr val="4A86E8"/>
                  </a:solidFill>
                </a:rPr>
                <a:t>line 3</a:t>
              </a:r>
              <a:endParaRPr sz="600" baseline="-25000">
                <a:solidFill>
                  <a:srgbClr val="4A86E8"/>
                </a:solidFill>
              </a:endParaRPr>
            </a:p>
          </p:txBody>
        </p:sp>
        <p:sp>
          <p:nvSpPr>
            <p:cNvPr id="433" name="Google Shape;433;p43"/>
            <p:cNvSpPr txBox="1"/>
            <p:nvPr/>
          </p:nvSpPr>
          <p:spPr>
            <a:xfrm>
              <a:off x="4841050"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T</a:t>
              </a:r>
              <a:r>
                <a:rPr lang="en" sz="1100" baseline="-25000">
                  <a:solidFill>
                    <a:srgbClr val="4A86E8"/>
                  </a:solidFill>
                </a:rPr>
                <a:t>switch</a:t>
              </a:r>
              <a:endParaRPr sz="600" baseline="-25000">
                <a:solidFill>
                  <a:srgbClr val="4A86E8"/>
                </a:solidFill>
              </a:endParaRPr>
            </a:p>
          </p:txBody>
        </p:sp>
        <p:sp>
          <p:nvSpPr>
            <p:cNvPr id="434" name="Google Shape;434;p43"/>
            <p:cNvSpPr/>
            <p:nvPr/>
          </p:nvSpPr>
          <p:spPr>
            <a:xfrm>
              <a:off x="3257338" y="4592775"/>
              <a:ext cx="366300" cy="16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3"/>
            <p:cNvSpPr txBox="1"/>
            <p:nvPr/>
          </p:nvSpPr>
          <p:spPr>
            <a:xfrm>
              <a:off x="3130613" y="4468575"/>
              <a:ext cx="548700" cy="2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T</a:t>
              </a:r>
              <a:r>
                <a:rPr lang="en" sz="1100" baseline="-25000">
                  <a:solidFill>
                    <a:srgbClr val="4A86E8"/>
                  </a:solidFill>
                </a:rPr>
                <a:t>lna</a:t>
              </a:r>
              <a:endParaRPr sz="600" baseline="-25000">
                <a:solidFill>
                  <a:srgbClr val="4A86E8"/>
                </a:solidFill>
              </a:endParaRPr>
            </a:p>
          </p:txBody>
        </p:sp>
        <p:sp>
          <p:nvSpPr>
            <p:cNvPr id="436" name="Google Shape;436;p43"/>
            <p:cNvSpPr/>
            <p:nvPr/>
          </p:nvSpPr>
          <p:spPr>
            <a:xfrm>
              <a:off x="4841063" y="4395900"/>
              <a:ext cx="526200" cy="16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43"/>
          <p:cNvGrpSpPr/>
          <p:nvPr/>
        </p:nvGrpSpPr>
        <p:grpSpPr>
          <a:xfrm>
            <a:off x="2459163" y="4068900"/>
            <a:ext cx="3898525" cy="293100"/>
            <a:chOff x="2395763" y="4468575"/>
            <a:chExt cx="3898525" cy="293100"/>
          </a:xfrm>
        </p:grpSpPr>
        <p:sp>
          <p:nvSpPr>
            <p:cNvPr id="438" name="Google Shape;438;p43"/>
            <p:cNvSpPr txBox="1"/>
            <p:nvPr/>
          </p:nvSpPr>
          <p:spPr>
            <a:xfrm>
              <a:off x="2395763"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L</a:t>
              </a:r>
              <a:r>
                <a:rPr lang="en" sz="1100" baseline="-25000">
                  <a:solidFill>
                    <a:srgbClr val="4A86E8"/>
                  </a:solidFill>
                </a:rPr>
                <a:t>line 1</a:t>
              </a:r>
              <a:endParaRPr sz="600" baseline="-25000">
                <a:solidFill>
                  <a:srgbClr val="4A86E8"/>
                </a:solidFill>
              </a:endParaRPr>
            </a:p>
          </p:txBody>
        </p:sp>
        <p:sp>
          <p:nvSpPr>
            <p:cNvPr id="439" name="Google Shape;439;p43"/>
            <p:cNvSpPr txBox="1"/>
            <p:nvPr/>
          </p:nvSpPr>
          <p:spPr>
            <a:xfrm>
              <a:off x="3936513"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L</a:t>
              </a:r>
              <a:r>
                <a:rPr lang="en" sz="1100" baseline="-25000">
                  <a:solidFill>
                    <a:srgbClr val="4A86E8"/>
                  </a:solidFill>
                </a:rPr>
                <a:t>line 2</a:t>
              </a:r>
              <a:endParaRPr sz="600" baseline="-25000">
                <a:solidFill>
                  <a:srgbClr val="4A86E8"/>
                </a:solidFill>
              </a:endParaRPr>
            </a:p>
          </p:txBody>
        </p:sp>
        <p:sp>
          <p:nvSpPr>
            <p:cNvPr id="440" name="Google Shape;440;p43"/>
            <p:cNvSpPr txBox="1"/>
            <p:nvPr/>
          </p:nvSpPr>
          <p:spPr>
            <a:xfrm>
              <a:off x="5745588"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L</a:t>
              </a:r>
              <a:r>
                <a:rPr lang="en" sz="1100" baseline="-25000">
                  <a:solidFill>
                    <a:srgbClr val="4A86E8"/>
                  </a:solidFill>
                </a:rPr>
                <a:t>line 3</a:t>
              </a:r>
              <a:endParaRPr sz="600" baseline="-25000">
                <a:solidFill>
                  <a:srgbClr val="4A86E8"/>
                </a:solidFill>
              </a:endParaRPr>
            </a:p>
          </p:txBody>
        </p:sp>
        <p:sp>
          <p:nvSpPr>
            <p:cNvPr id="441" name="Google Shape;441;p43"/>
            <p:cNvSpPr txBox="1"/>
            <p:nvPr/>
          </p:nvSpPr>
          <p:spPr>
            <a:xfrm>
              <a:off x="4841050" y="4468575"/>
              <a:ext cx="548700" cy="293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L</a:t>
              </a:r>
              <a:r>
                <a:rPr lang="en" sz="1100" baseline="-25000">
                  <a:solidFill>
                    <a:srgbClr val="4A86E8"/>
                  </a:solidFill>
                </a:rPr>
                <a:t>switch</a:t>
              </a:r>
              <a:endParaRPr sz="600" baseline="-25000">
                <a:solidFill>
                  <a:srgbClr val="4A86E8"/>
                </a:solidFill>
              </a:endParaRPr>
            </a:p>
          </p:txBody>
        </p:sp>
        <p:sp>
          <p:nvSpPr>
            <p:cNvPr id="442" name="Google Shape;442;p43"/>
            <p:cNvSpPr txBox="1"/>
            <p:nvPr/>
          </p:nvSpPr>
          <p:spPr>
            <a:xfrm>
              <a:off x="3130613" y="4468575"/>
              <a:ext cx="548700" cy="2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4A86E8"/>
                  </a:solidFill>
                </a:rPr>
                <a:t>L</a:t>
              </a:r>
              <a:r>
                <a:rPr lang="en" sz="1100" baseline="-25000">
                  <a:solidFill>
                    <a:srgbClr val="4A86E8"/>
                  </a:solidFill>
                </a:rPr>
                <a:t>lna</a:t>
              </a:r>
              <a:endParaRPr sz="600" baseline="-25000">
                <a:solidFill>
                  <a:srgbClr val="4A86E8"/>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System Noise Temperature Results</a:t>
            </a:r>
            <a:endParaRPr sz="1800"/>
          </a:p>
        </p:txBody>
      </p:sp>
      <p:sp>
        <p:nvSpPr>
          <p:cNvPr id="448" name="Google Shape;448;p44"/>
          <p:cNvSpPr txBox="1">
            <a:spLocks noGrp="1"/>
          </p:cNvSpPr>
          <p:nvPr>
            <p:ph type="body" idx="1"/>
          </p:nvPr>
        </p:nvSpPr>
        <p:spPr>
          <a:xfrm>
            <a:off x="302113" y="1039800"/>
            <a:ext cx="3813000" cy="366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UHF </a:t>
            </a:r>
            <a:endParaRPr sz="1800" b="1"/>
          </a:p>
          <a:p>
            <a:pPr marL="0" lvl="0" indent="0" algn="l" rtl="0">
              <a:spcBef>
                <a:spcPts val="0"/>
              </a:spcBef>
              <a:spcAft>
                <a:spcPts val="0"/>
              </a:spcAft>
              <a:buClr>
                <a:schemeClr val="dk1"/>
              </a:buClr>
              <a:buSzPts val="1100"/>
              <a:buFont typeface="Arial"/>
              <a:buNone/>
            </a:pPr>
            <a:r>
              <a:rPr lang="en" sz="1600"/>
              <a:t>Satellite Target: CSIM </a:t>
            </a:r>
            <a:endParaRPr sz="1600"/>
          </a:p>
          <a:p>
            <a:pPr marL="0" lvl="0" indent="0" algn="l" rtl="0">
              <a:spcBef>
                <a:spcPts val="1600"/>
              </a:spcBef>
              <a:spcAft>
                <a:spcPts val="0"/>
              </a:spcAft>
              <a:buClr>
                <a:schemeClr val="dk1"/>
              </a:buClr>
              <a:buSzPts val="1100"/>
              <a:buFont typeface="Arial"/>
              <a:buNone/>
            </a:pPr>
            <a:r>
              <a:rPr lang="en" sz="1600"/>
              <a:t>Frequency: 437.25 MHz</a:t>
            </a:r>
            <a:endParaRPr sz="1600"/>
          </a:p>
          <a:p>
            <a:pPr marL="0" lvl="0" indent="0" algn="l" rtl="0">
              <a:spcBef>
                <a:spcPts val="1600"/>
              </a:spcBef>
              <a:spcAft>
                <a:spcPts val="0"/>
              </a:spcAft>
              <a:buClr>
                <a:schemeClr val="dk1"/>
              </a:buClr>
              <a:buSzPts val="1100"/>
              <a:buFont typeface="Arial"/>
              <a:buNone/>
            </a:pPr>
            <a:r>
              <a:rPr lang="en" sz="1600"/>
              <a:t>Data Rate: 9.6kbps</a:t>
            </a:r>
            <a:endParaRPr sz="1800"/>
          </a:p>
          <a:p>
            <a:pPr marL="0" lvl="0" indent="0" algn="l" rtl="0">
              <a:spcBef>
                <a:spcPts val="1600"/>
              </a:spcBef>
              <a:spcAft>
                <a:spcPts val="0"/>
              </a:spcAft>
              <a:buNone/>
            </a:pPr>
            <a:r>
              <a:rPr lang="en"/>
              <a:t>Based on UHF hardware:</a:t>
            </a:r>
            <a:endParaRPr/>
          </a:p>
          <a:p>
            <a:pPr marL="457200" lvl="0" indent="-317500" algn="l" rtl="0">
              <a:spcBef>
                <a:spcPts val="0"/>
              </a:spcBef>
              <a:spcAft>
                <a:spcPts val="0"/>
              </a:spcAft>
              <a:buSzPts val="1400"/>
              <a:buChar char="●"/>
            </a:pPr>
            <a:r>
              <a:rPr lang="en"/>
              <a:t>Gain</a:t>
            </a:r>
            <a:r>
              <a:rPr lang="en" baseline="-25000"/>
              <a:t>a</a:t>
            </a:r>
            <a:r>
              <a:rPr lang="en"/>
              <a:t> = 9 dBi</a:t>
            </a:r>
            <a:endParaRPr/>
          </a:p>
          <a:p>
            <a:pPr marL="457200" lvl="0" indent="-317500" algn="l" rtl="0">
              <a:spcBef>
                <a:spcPts val="0"/>
              </a:spcBef>
              <a:spcAft>
                <a:spcPts val="0"/>
              </a:spcAft>
              <a:buSzPts val="1400"/>
              <a:buChar char="●"/>
            </a:pPr>
            <a:r>
              <a:rPr lang="en"/>
              <a:t>Losses = 1.76 dB</a:t>
            </a:r>
            <a:endParaRPr/>
          </a:p>
          <a:p>
            <a:pPr marL="457200" lvl="0" indent="-317500" algn="l" rtl="0">
              <a:spcBef>
                <a:spcPts val="0"/>
              </a:spcBef>
              <a:spcAft>
                <a:spcPts val="0"/>
              </a:spcAft>
              <a:buSzPts val="1400"/>
              <a:buChar char="●"/>
            </a:pPr>
            <a:r>
              <a:rPr lang="en"/>
              <a:t>Ts = 275 °K </a:t>
            </a:r>
            <a:endParaRPr/>
          </a:p>
          <a:p>
            <a:pPr marL="0" lvl="0" indent="0" algn="ctr" rtl="0">
              <a:spcBef>
                <a:spcPts val="1600"/>
              </a:spcBef>
              <a:spcAft>
                <a:spcPts val="1600"/>
              </a:spcAft>
              <a:buNone/>
            </a:pPr>
            <a:r>
              <a:rPr lang="en" sz="1600" b="1">
                <a:solidFill>
                  <a:srgbClr val="4A86E8"/>
                </a:solidFill>
              </a:rPr>
              <a:t> Calculated G/T = -17.15 dB/K</a:t>
            </a:r>
            <a:endParaRPr sz="1600" b="1">
              <a:solidFill>
                <a:srgbClr val="4A86E8"/>
              </a:solidFill>
            </a:endParaRPr>
          </a:p>
        </p:txBody>
      </p:sp>
      <p:sp>
        <p:nvSpPr>
          <p:cNvPr id="449" name="Google Shape;44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450" name="Google Shape;450;p44"/>
          <p:cNvSpPr txBox="1">
            <a:spLocks noGrp="1"/>
          </p:cNvSpPr>
          <p:nvPr>
            <p:ph type="body" idx="2"/>
          </p:nvPr>
        </p:nvSpPr>
        <p:spPr>
          <a:xfrm>
            <a:off x="4492488" y="1039800"/>
            <a:ext cx="4349400" cy="366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L-Band </a:t>
            </a:r>
            <a:endParaRPr sz="1800" b="1"/>
          </a:p>
          <a:p>
            <a:pPr marL="0" lvl="0" indent="0" algn="l" rtl="0">
              <a:spcBef>
                <a:spcPts val="0"/>
              </a:spcBef>
              <a:spcAft>
                <a:spcPts val="0"/>
              </a:spcAft>
              <a:buClr>
                <a:schemeClr val="dk1"/>
              </a:buClr>
              <a:buSzPts val="1100"/>
              <a:buFont typeface="Arial"/>
              <a:buNone/>
            </a:pPr>
            <a:r>
              <a:rPr lang="en" sz="1600"/>
              <a:t>Satellite Target: Iridium NEXT </a:t>
            </a:r>
            <a:endParaRPr sz="1600"/>
          </a:p>
          <a:p>
            <a:pPr marL="0" lvl="0" indent="0" algn="l" rtl="0">
              <a:spcBef>
                <a:spcPts val="1600"/>
              </a:spcBef>
              <a:spcAft>
                <a:spcPts val="0"/>
              </a:spcAft>
              <a:buClr>
                <a:schemeClr val="dk1"/>
              </a:buClr>
              <a:buSzPts val="1100"/>
              <a:buFont typeface="Arial"/>
              <a:buNone/>
            </a:pPr>
            <a:r>
              <a:rPr lang="en" sz="1600"/>
              <a:t>Frequency: 1616 MHz</a:t>
            </a:r>
            <a:endParaRPr sz="1600"/>
          </a:p>
          <a:p>
            <a:pPr marL="0" lvl="0" indent="0" algn="l" rtl="0">
              <a:spcBef>
                <a:spcPts val="1600"/>
              </a:spcBef>
              <a:spcAft>
                <a:spcPts val="0"/>
              </a:spcAft>
              <a:buClr>
                <a:schemeClr val="dk1"/>
              </a:buClr>
              <a:buSzPts val="1100"/>
              <a:buFont typeface="Arial"/>
              <a:buNone/>
            </a:pPr>
            <a:r>
              <a:rPr lang="en" sz="1600"/>
              <a:t>Data Rate: 64kbps</a:t>
            </a:r>
            <a:endParaRPr sz="1800"/>
          </a:p>
          <a:p>
            <a:pPr marL="0" lvl="0" indent="0" algn="l" rtl="0">
              <a:spcBef>
                <a:spcPts val="1600"/>
              </a:spcBef>
              <a:spcAft>
                <a:spcPts val="0"/>
              </a:spcAft>
              <a:buNone/>
            </a:pPr>
            <a:r>
              <a:rPr lang="en"/>
              <a:t>Based on L-band hardware:</a:t>
            </a:r>
            <a:endParaRPr/>
          </a:p>
          <a:p>
            <a:pPr marL="457200" lvl="0" indent="-317500" algn="l" rtl="0">
              <a:spcBef>
                <a:spcPts val="0"/>
              </a:spcBef>
              <a:spcAft>
                <a:spcPts val="0"/>
              </a:spcAft>
              <a:buSzPts val="1400"/>
              <a:buChar char="●"/>
            </a:pPr>
            <a:r>
              <a:rPr lang="en"/>
              <a:t>Gain</a:t>
            </a:r>
            <a:r>
              <a:rPr lang="en" baseline="-25000"/>
              <a:t>a</a:t>
            </a:r>
            <a:r>
              <a:rPr lang="en"/>
              <a:t> = 8 dBi</a:t>
            </a:r>
            <a:endParaRPr/>
          </a:p>
          <a:p>
            <a:pPr marL="457200" lvl="0" indent="-317500" algn="l" rtl="0">
              <a:spcBef>
                <a:spcPts val="0"/>
              </a:spcBef>
              <a:spcAft>
                <a:spcPts val="0"/>
              </a:spcAft>
              <a:buSzPts val="1400"/>
              <a:buChar char="●"/>
            </a:pPr>
            <a:r>
              <a:rPr lang="en"/>
              <a:t>Losses = 1.76 dB</a:t>
            </a:r>
            <a:endParaRPr/>
          </a:p>
          <a:p>
            <a:pPr marL="457200" lvl="0" indent="-317500" algn="l" rtl="0">
              <a:spcBef>
                <a:spcPts val="0"/>
              </a:spcBef>
              <a:spcAft>
                <a:spcPts val="0"/>
              </a:spcAft>
              <a:buSzPts val="1400"/>
              <a:buChar char="●"/>
            </a:pPr>
            <a:r>
              <a:rPr lang="en"/>
              <a:t>Ts = 243 °K </a:t>
            </a:r>
            <a:endParaRPr/>
          </a:p>
          <a:p>
            <a:pPr marL="0" lvl="0" indent="0" algn="ctr" rtl="0">
              <a:spcBef>
                <a:spcPts val="1600"/>
              </a:spcBef>
              <a:spcAft>
                <a:spcPts val="0"/>
              </a:spcAft>
              <a:buNone/>
            </a:pPr>
            <a:r>
              <a:rPr lang="en" sz="1600" b="1">
                <a:solidFill>
                  <a:srgbClr val="4A86E8"/>
                </a:solidFill>
              </a:rPr>
              <a:t>Calculated G/T = -15.62 dB/K</a:t>
            </a:r>
            <a:endParaRPr sz="1600" b="1">
              <a:solidFill>
                <a:srgbClr val="4A86E8"/>
              </a:solidFill>
            </a:endParaRPr>
          </a:p>
          <a:p>
            <a:pPr marL="0" lvl="0" indent="0" algn="l" rtl="0">
              <a:spcBef>
                <a:spcPts val="1600"/>
              </a:spcBef>
              <a:spcAft>
                <a:spcPts val="1600"/>
              </a:spcAft>
              <a:buNone/>
            </a:pPr>
            <a:endParaRPr/>
          </a:p>
        </p:txBody>
      </p:sp>
      <p:cxnSp>
        <p:nvCxnSpPr>
          <p:cNvPr id="451" name="Google Shape;451;p44"/>
          <p:cNvCxnSpPr>
            <a:stCxn id="448" idx="1"/>
            <a:endCxn id="448" idx="3"/>
          </p:cNvCxnSpPr>
          <p:nvPr/>
        </p:nvCxnSpPr>
        <p:spPr>
          <a:xfrm>
            <a:off x="302113" y="2871450"/>
            <a:ext cx="3813000" cy="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44"/>
          <p:cNvCxnSpPr>
            <a:stCxn id="450" idx="3"/>
            <a:endCxn id="450" idx="1"/>
          </p:cNvCxnSpPr>
          <p:nvPr/>
        </p:nvCxnSpPr>
        <p:spPr>
          <a:xfrm rot="10800000">
            <a:off x="4492488" y="2871450"/>
            <a:ext cx="4349400" cy="0"/>
          </a:xfrm>
          <a:prstGeom prst="straightConnector1">
            <a:avLst/>
          </a:prstGeom>
          <a:noFill/>
          <a:ln w="9525" cap="flat" cmpd="sng">
            <a:solidFill>
              <a:schemeClr val="dk2"/>
            </a:solidFill>
            <a:prstDash val="solid"/>
            <a:round/>
            <a:headEnd type="none" w="med" len="med"/>
            <a:tailEnd type="none" w="med" len="med"/>
          </a:ln>
        </p:spPr>
      </p:cxnSp>
      <p:sp>
        <p:nvSpPr>
          <p:cNvPr id="453" name="Google Shape;453;p44"/>
          <p:cNvSpPr txBox="1"/>
          <p:nvPr/>
        </p:nvSpPr>
        <p:spPr>
          <a:xfrm>
            <a:off x="708625" y="4309725"/>
            <a:ext cx="3000000" cy="4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dk2"/>
                </a:solidFill>
              </a:rPr>
              <a:t>&gt; -20 dB/k</a:t>
            </a:r>
            <a:endParaRPr b="1">
              <a:solidFill>
                <a:schemeClr val="dk2"/>
              </a:solidFill>
            </a:endParaRPr>
          </a:p>
        </p:txBody>
      </p:sp>
      <p:sp>
        <p:nvSpPr>
          <p:cNvPr id="454" name="Google Shape;454;p44"/>
          <p:cNvSpPr txBox="1"/>
          <p:nvPr/>
        </p:nvSpPr>
        <p:spPr>
          <a:xfrm>
            <a:off x="5167200" y="4309725"/>
            <a:ext cx="3000000" cy="4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dk2"/>
                </a:solidFill>
              </a:rPr>
              <a:t>&gt; -17 dB/k</a:t>
            </a:r>
            <a:endParaRPr b="1">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5"/>
          <p:cNvSpPr txBox="1">
            <a:spLocks noGrp="1"/>
          </p:cNvSpPr>
          <p:nvPr>
            <p:ph type="body" idx="1"/>
          </p:nvPr>
        </p:nvSpPr>
        <p:spPr>
          <a:xfrm>
            <a:off x="311700" y="272625"/>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Key Driving Requirements</a:t>
            </a:r>
            <a:endParaRPr>
              <a:solidFill>
                <a:srgbClr val="000000"/>
              </a:solidFill>
            </a:endParaRPr>
          </a:p>
        </p:txBody>
      </p:sp>
      <p:sp>
        <p:nvSpPr>
          <p:cNvPr id="460" name="Google Shape;460;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461" name="Google Shape;461;p45"/>
          <p:cNvSpPr txBox="1"/>
          <p:nvPr/>
        </p:nvSpPr>
        <p:spPr>
          <a:xfrm>
            <a:off x="353800" y="2370175"/>
            <a:ext cx="24660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DR3.3./3.4.</a:t>
            </a:r>
            <a:endParaRPr sz="1200">
              <a:solidFill>
                <a:schemeClr val="dk2"/>
              </a:solidFill>
            </a:endParaRPr>
          </a:p>
          <a:p>
            <a:pPr marL="0" lvl="0" indent="0" algn="l" rtl="0">
              <a:spcBef>
                <a:spcPts val="0"/>
              </a:spcBef>
              <a:spcAft>
                <a:spcPts val="0"/>
              </a:spcAft>
              <a:buNone/>
            </a:pPr>
            <a:r>
              <a:rPr lang="en" sz="1200">
                <a:solidFill>
                  <a:schemeClr val="dk2"/>
                </a:solidFill>
              </a:rPr>
              <a:t>Each sensor unit shall have a minimum UHF &amp; L-Band link margin of </a:t>
            </a:r>
            <a:r>
              <a:rPr lang="en" sz="1200">
                <a:solidFill>
                  <a:srgbClr val="4A86E8"/>
                </a:solidFill>
              </a:rPr>
              <a:t>3dB</a:t>
            </a:r>
            <a:endParaRPr sz="2200">
              <a:solidFill>
                <a:srgbClr val="4A86E8"/>
              </a:solidFill>
            </a:endParaRPr>
          </a:p>
        </p:txBody>
      </p:sp>
      <p:grpSp>
        <p:nvGrpSpPr>
          <p:cNvPr id="462" name="Google Shape;462;p45"/>
          <p:cNvGrpSpPr/>
          <p:nvPr/>
        </p:nvGrpSpPr>
        <p:grpSpPr>
          <a:xfrm>
            <a:off x="2999900" y="1092213"/>
            <a:ext cx="5053690" cy="3135278"/>
            <a:chOff x="4012906" y="1216950"/>
            <a:chExt cx="4612294" cy="2709600"/>
          </a:xfrm>
        </p:grpSpPr>
        <p:sp>
          <p:nvSpPr>
            <p:cNvPr id="463" name="Google Shape;463;p45"/>
            <p:cNvSpPr/>
            <p:nvPr/>
          </p:nvSpPr>
          <p:spPr>
            <a:xfrm rot="10800000" flipH="1">
              <a:off x="4085942" y="1310990"/>
              <a:ext cx="4292400" cy="25332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4018025" y="1264000"/>
              <a:ext cx="4381800" cy="57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p45"/>
            <p:cNvCxnSpPr/>
            <p:nvPr/>
          </p:nvCxnSpPr>
          <p:spPr>
            <a:xfrm>
              <a:off x="4646755" y="1925210"/>
              <a:ext cx="0" cy="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45"/>
            <p:cNvCxnSpPr/>
            <p:nvPr/>
          </p:nvCxnSpPr>
          <p:spPr>
            <a:xfrm>
              <a:off x="4678363" y="2639316"/>
              <a:ext cx="767400" cy="304200"/>
            </a:xfrm>
            <a:prstGeom prst="straightConnector1">
              <a:avLst/>
            </a:prstGeom>
            <a:noFill/>
            <a:ln w="28575" cap="flat" cmpd="sng">
              <a:solidFill>
                <a:srgbClr val="E69138"/>
              </a:solidFill>
              <a:prstDash val="solid"/>
              <a:round/>
              <a:headEnd type="none" w="med" len="med"/>
              <a:tailEnd type="none" w="med" len="med"/>
            </a:ln>
          </p:spPr>
        </p:cxnSp>
        <p:cxnSp>
          <p:nvCxnSpPr>
            <p:cNvPr id="467" name="Google Shape;467;p45"/>
            <p:cNvCxnSpPr/>
            <p:nvPr/>
          </p:nvCxnSpPr>
          <p:spPr>
            <a:xfrm>
              <a:off x="4085942" y="2639316"/>
              <a:ext cx="597600" cy="0"/>
            </a:xfrm>
            <a:prstGeom prst="straightConnector1">
              <a:avLst/>
            </a:prstGeom>
            <a:noFill/>
            <a:ln w="28575" cap="flat" cmpd="sng">
              <a:solidFill>
                <a:schemeClr val="dk2"/>
              </a:solidFill>
              <a:prstDash val="solid"/>
              <a:round/>
              <a:headEnd type="none" w="med" len="med"/>
              <a:tailEnd type="none" w="med" len="med"/>
            </a:ln>
          </p:spPr>
        </p:cxnSp>
        <p:cxnSp>
          <p:nvCxnSpPr>
            <p:cNvPr id="468" name="Google Shape;468;p45"/>
            <p:cNvCxnSpPr/>
            <p:nvPr/>
          </p:nvCxnSpPr>
          <p:spPr>
            <a:xfrm rot="10800000">
              <a:off x="6911674" y="2772676"/>
              <a:ext cx="715200" cy="254700"/>
            </a:xfrm>
            <a:prstGeom prst="straightConnector1">
              <a:avLst/>
            </a:prstGeom>
            <a:noFill/>
            <a:ln w="28575" cap="flat" cmpd="sng">
              <a:solidFill>
                <a:srgbClr val="E69138"/>
              </a:solidFill>
              <a:prstDash val="solid"/>
              <a:round/>
              <a:headEnd type="none" w="med" len="med"/>
              <a:tailEnd type="none" w="med" len="med"/>
            </a:ln>
          </p:spPr>
        </p:cxnSp>
        <p:cxnSp>
          <p:nvCxnSpPr>
            <p:cNvPr id="469" name="Google Shape;469;p45"/>
            <p:cNvCxnSpPr/>
            <p:nvPr/>
          </p:nvCxnSpPr>
          <p:spPr>
            <a:xfrm rot="10800000">
              <a:off x="7616005" y="3027376"/>
              <a:ext cx="600300" cy="0"/>
            </a:xfrm>
            <a:prstGeom prst="straightConnector1">
              <a:avLst/>
            </a:prstGeom>
            <a:noFill/>
            <a:ln w="28575" cap="flat" cmpd="sng">
              <a:solidFill>
                <a:schemeClr val="dk2"/>
              </a:solidFill>
              <a:prstDash val="solid"/>
              <a:round/>
              <a:headEnd type="none" w="med" len="med"/>
              <a:tailEnd type="none" w="med" len="med"/>
            </a:ln>
          </p:spPr>
        </p:cxnSp>
        <p:cxnSp>
          <p:nvCxnSpPr>
            <p:cNvPr id="470" name="Google Shape;470;p45"/>
            <p:cNvCxnSpPr/>
            <p:nvPr/>
          </p:nvCxnSpPr>
          <p:spPr>
            <a:xfrm>
              <a:off x="5439759" y="2203466"/>
              <a:ext cx="1488600" cy="1039200"/>
            </a:xfrm>
            <a:prstGeom prst="curvedConnector3">
              <a:avLst>
                <a:gd name="adj1" fmla="val 13273"/>
              </a:avLst>
            </a:prstGeom>
            <a:noFill/>
            <a:ln w="19050" cap="flat" cmpd="sng">
              <a:solidFill>
                <a:srgbClr val="E69138"/>
              </a:solidFill>
              <a:prstDash val="solid"/>
              <a:round/>
              <a:headEnd type="none" w="med" len="med"/>
              <a:tailEnd type="none" w="med" len="med"/>
            </a:ln>
          </p:spPr>
        </p:cxnSp>
        <p:sp>
          <p:nvSpPr>
            <p:cNvPr id="471" name="Google Shape;471;p45"/>
            <p:cNvSpPr txBox="1"/>
            <p:nvPr/>
          </p:nvSpPr>
          <p:spPr>
            <a:xfrm>
              <a:off x="4012906" y="2160947"/>
              <a:ext cx="805800" cy="44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Satellite</a:t>
              </a:r>
              <a:endParaRPr>
                <a:solidFill>
                  <a:schemeClr val="dk2"/>
                </a:solidFill>
              </a:endParaRPr>
            </a:p>
            <a:p>
              <a:pPr marL="0" lvl="0" indent="0" algn="ctr" rtl="0">
                <a:spcBef>
                  <a:spcPts val="0"/>
                </a:spcBef>
                <a:spcAft>
                  <a:spcPts val="0"/>
                </a:spcAft>
                <a:buNone/>
              </a:pPr>
              <a:r>
                <a:rPr lang="en" sz="900">
                  <a:solidFill>
                    <a:schemeClr val="dk2"/>
                  </a:solidFill>
                </a:rPr>
                <a:t>TX Power</a:t>
              </a:r>
              <a:endParaRPr sz="900">
                <a:solidFill>
                  <a:schemeClr val="dk2"/>
                </a:solidFill>
              </a:endParaRPr>
            </a:p>
          </p:txBody>
        </p:sp>
        <p:sp>
          <p:nvSpPr>
            <p:cNvPr id="472" name="Google Shape;472;p45"/>
            <p:cNvSpPr txBox="1"/>
            <p:nvPr/>
          </p:nvSpPr>
          <p:spPr>
            <a:xfrm>
              <a:off x="7608758" y="2589271"/>
              <a:ext cx="733500" cy="4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Sensor</a:t>
              </a:r>
              <a:endParaRPr>
                <a:solidFill>
                  <a:schemeClr val="dk2"/>
                </a:solidFill>
              </a:endParaRPr>
            </a:p>
            <a:p>
              <a:pPr marL="0" lvl="0" indent="0" algn="l" rtl="0">
                <a:spcBef>
                  <a:spcPts val="0"/>
                </a:spcBef>
                <a:spcAft>
                  <a:spcPts val="0"/>
                </a:spcAft>
                <a:buNone/>
              </a:pPr>
              <a:r>
                <a:rPr lang="en" sz="900">
                  <a:solidFill>
                    <a:schemeClr val="dk2"/>
                  </a:solidFill>
                </a:rPr>
                <a:t>RX Power</a:t>
              </a:r>
              <a:endParaRPr sz="900">
                <a:solidFill>
                  <a:schemeClr val="dk2"/>
                </a:solidFill>
              </a:endParaRPr>
            </a:p>
          </p:txBody>
        </p:sp>
        <p:cxnSp>
          <p:nvCxnSpPr>
            <p:cNvPr id="473" name="Google Shape;473;p45"/>
            <p:cNvCxnSpPr/>
            <p:nvPr/>
          </p:nvCxnSpPr>
          <p:spPr>
            <a:xfrm rot="10800000">
              <a:off x="5458744" y="2197342"/>
              <a:ext cx="0" cy="760500"/>
            </a:xfrm>
            <a:prstGeom prst="straightConnector1">
              <a:avLst/>
            </a:prstGeom>
            <a:noFill/>
            <a:ln w="38100" cap="flat" cmpd="sng">
              <a:solidFill>
                <a:schemeClr val="dk2"/>
              </a:solidFill>
              <a:prstDash val="solid"/>
              <a:round/>
              <a:headEnd type="none" w="med" len="med"/>
              <a:tailEnd type="none" w="med" len="med"/>
            </a:ln>
          </p:spPr>
        </p:cxnSp>
        <p:cxnSp>
          <p:nvCxnSpPr>
            <p:cNvPr id="474" name="Google Shape;474;p45"/>
            <p:cNvCxnSpPr/>
            <p:nvPr/>
          </p:nvCxnSpPr>
          <p:spPr>
            <a:xfrm>
              <a:off x="6915483" y="2772579"/>
              <a:ext cx="0" cy="476100"/>
            </a:xfrm>
            <a:prstGeom prst="straightConnector1">
              <a:avLst/>
            </a:prstGeom>
            <a:noFill/>
            <a:ln w="28575" cap="flat" cmpd="sng">
              <a:solidFill>
                <a:schemeClr val="dk2"/>
              </a:solidFill>
              <a:prstDash val="solid"/>
              <a:round/>
              <a:headEnd type="none" w="med" len="med"/>
              <a:tailEnd type="none" w="med" len="med"/>
            </a:ln>
          </p:spPr>
        </p:cxnSp>
        <p:cxnSp>
          <p:nvCxnSpPr>
            <p:cNvPr id="475" name="Google Shape;475;p45"/>
            <p:cNvCxnSpPr/>
            <p:nvPr/>
          </p:nvCxnSpPr>
          <p:spPr>
            <a:xfrm rot="10800000">
              <a:off x="7616005" y="3460819"/>
              <a:ext cx="600300" cy="0"/>
            </a:xfrm>
            <a:prstGeom prst="straightConnector1">
              <a:avLst/>
            </a:prstGeom>
            <a:noFill/>
            <a:ln w="28575" cap="flat" cmpd="sng">
              <a:solidFill>
                <a:schemeClr val="dk2"/>
              </a:solidFill>
              <a:prstDash val="solid"/>
              <a:round/>
              <a:headEnd type="none" w="med" len="med"/>
              <a:tailEnd type="none" w="med" len="med"/>
            </a:ln>
          </p:spPr>
        </p:cxnSp>
        <p:sp>
          <p:nvSpPr>
            <p:cNvPr id="476" name="Google Shape;476;p45"/>
            <p:cNvSpPr/>
            <p:nvPr/>
          </p:nvSpPr>
          <p:spPr>
            <a:xfrm>
              <a:off x="8330000" y="1216950"/>
              <a:ext cx="295200" cy="2709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txBox="1"/>
            <p:nvPr/>
          </p:nvSpPr>
          <p:spPr>
            <a:xfrm>
              <a:off x="7432570" y="3425155"/>
              <a:ext cx="967200" cy="3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Required Power</a:t>
              </a:r>
              <a:endParaRPr sz="900">
                <a:solidFill>
                  <a:schemeClr val="dk2"/>
                </a:solidFill>
              </a:endParaRPr>
            </a:p>
          </p:txBody>
        </p:sp>
        <p:sp>
          <p:nvSpPr>
            <p:cNvPr id="478" name="Google Shape;478;p45"/>
            <p:cNvSpPr txBox="1"/>
            <p:nvPr/>
          </p:nvSpPr>
          <p:spPr>
            <a:xfrm>
              <a:off x="5908805" y="2225742"/>
              <a:ext cx="767400" cy="3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Path loss</a:t>
              </a:r>
              <a:endParaRPr sz="900">
                <a:solidFill>
                  <a:schemeClr val="dk2"/>
                </a:solidFill>
              </a:endParaRPr>
            </a:p>
          </p:txBody>
        </p:sp>
        <p:sp>
          <p:nvSpPr>
            <p:cNvPr id="479" name="Google Shape;479;p45"/>
            <p:cNvSpPr txBox="1"/>
            <p:nvPr/>
          </p:nvSpPr>
          <p:spPr>
            <a:xfrm>
              <a:off x="4751522" y="2465405"/>
              <a:ext cx="715200" cy="2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Line loss</a:t>
              </a:r>
              <a:endParaRPr sz="900">
                <a:solidFill>
                  <a:schemeClr val="dk2"/>
                </a:solidFill>
              </a:endParaRPr>
            </a:p>
          </p:txBody>
        </p:sp>
        <p:cxnSp>
          <p:nvCxnSpPr>
            <p:cNvPr id="480" name="Google Shape;480;p45"/>
            <p:cNvCxnSpPr/>
            <p:nvPr/>
          </p:nvCxnSpPr>
          <p:spPr>
            <a:xfrm>
              <a:off x="8042475" y="3050473"/>
              <a:ext cx="0" cy="387000"/>
            </a:xfrm>
            <a:prstGeom prst="straightConnector1">
              <a:avLst/>
            </a:prstGeom>
            <a:noFill/>
            <a:ln w="19050" cap="flat" cmpd="sng">
              <a:solidFill>
                <a:srgbClr val="4A86E8"/>
              </a:solidFill>
              <a:prstDash val="solid"/>
              <a:round/>
              <a:headEnd type="triangle" w="med" len="med"/>
              <a:tailEnd type="triangle" w="med" len="med"/>
            </a:ln>
          </p:spPr>
        </p:cxnSp>
        <p:sp>
          <p:nvSpPr>
            <p:cNvPr id="481" name="Google Shape;481;p45"/>
            <p:cNvSpPr txBox="1"/>
            <p:nvPr/>
          </p:nvSpPr>
          <p:spPr>
            <a:xfrm>
              <a:off x="6911672" y="2524593"/>
              <a:ext cx="715200" cy="2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Line loss</a:t>
              </a:r>
              <a:endParaRPr sz="900">
                <a:solidFill>
                  <a:schemeClr val="dk2"/>
                </a:solidFill>
              </a:endParaRPr>
            </a:p>
          </p:txBody>
        </p:sp>
        <p:sp>
          <p:nvSpPr>
            <p:cNvPr id="482" name="Google Shape;482;p45"/>
            <p:cNvSpPr txBox="1"/>
            <p:nvPr/>
          </p:nvSpPr>
          <p:spPr>
            <a:xfrm>
              <a:off x="4944993" y="1356166"/>
              <a:ext cx="2574300" cy="3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Signal Power Over Transmission</a:t>
              </a:r>
              <a:endParaRPr>
                <a:solidFill>
                  <a:schemeClr val="dk2"/>
                </a:solidFill>
              </a:endParaRPr>
            </a:p>
          </p:txBody>
        </p:sp>
      </p:grpSp>
      <p:sp>
        <p:nvSpPr>
          <p:cNvPr id="483" name="Google Shape;483;p45"/>
          <p:cNvSpPr txBox="1"/>
          <p:nvPr/>
        </p:nvSpPr>
        <p:spPr>
          <a:xfrm>
            <a:off x="7462525" y="3246175"/>
            <a:ext cx="791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4A86E8"/>
                </a:solidFill>
              </a:rPr>
              <a:t>&gt; 3dB </a:t>
            </a:r>
            <a:endParaRPr sz="1600" b="1">
              <a:solidFill>
                <a:srgbClr val="4A86E8"/>
              </a:solidFill>
            </a:endParaRPr>
          </a:p>
        </p:txBody>
      </p:sp>
      <p:sp>
        <p:nvSpPr>
          <p:cNvPr id="484" name="Google Shape;484;p45"/>
          <p:cNvSpPr txBox="1"/>
          <p:nvPr/>
        </p:nvSpPr>
        <p:spPr>
          <a:xfrm>
            <a:off x="4901550" y="4115250"/>
            <a:ext cx="1250400" cy="3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2"/>
                </a:solidFill>
              </a:rPr>
              <a:t>Transmission Path</a:t>
            </a:r>
            <a:endParaRPr sz="900">
              <a:solidFill>
                <a:schemeClr val="dk2"/>
              </a:solidFill>
            </a:endParaRPr>
          </a:p>
        </p:txBody>
      </p:sp>
      <p:sp>
        <p:nvSpPr>
          <p:cNvPr id="485" name="Google Shape;485;p45"/>
          <p:cNvSpPr txBox="1"/>
          <p:nvPr/>
        </p:nvSpPr>
        <p:spPr>
          <a:xfrm>
            <a:off x="3053300" y="1703450"/>
            <a:ext cx="860700" cy="2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Signal Power</a:t>
            </a:r>
            <a:endParaRPr sz="9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6"/>
          <p:cNvSpPr txBox="1">
            <a:spLocks noGrp="1"/>
          </p:cNvSpPr>
          <p:nvPr>
            <p:ph type="body" idx="1"/>
          </p:nvPr>
        </p:nvSpPr>
        <p:spPr>
          <a:xfrm>
            <a:off x="765325" y="1233075"/>
            <a:ext cx="3433200" cy="209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UHF </a:t>
            </a:r>
            <a:endParaRPr sz="1600" b="1"/>
          </a:p>
          <a:p>
            <a:pPr marL="0" lvl="0" indent="0" algn="l" rtl="0">
              <a:spcBef>
                <a:spcPts val="0"/>
              </a:spcBef>
              <a:spcAft>
                <a:spcPts val="0"/>
              </a:spcAft>
              <a:buNone/>
            </a:pPr>
            <a:r>
              <a:rPr lang="en" sz="1600"/>
              <a:t>Satellite Target: CSIM </a:t>
            </a:r>
            <a:endParaRPr sz="1600"/>
          </a:p>
          <a:p>
            <a:pPr marL="0" lvl="0" indent="0" algn="l" rtl="0">
              <a:spcBef>
                <a:spcPts val="1600"/>
              </a:spcBef>
              <a:spcAft>
                <a:spcPts val="0"/>
              </a:spcAft>
              <a:buNone/>
            </a:pPr>
            <a:r>
              <a:rPr lang="en" sz="1600"/>
              <a:t>Frequency: 437.25 MHz</a:t>
            </a:r>
            <a:endParaRPr sz="1600"/>
          </a:p>
          <a:p>
            <a:pPr marL="0" lvl="0" indent="0" algn="l" rtl="0">
              <a:spcBef>
                <a:spcPts val="1600"/>
              </a:spcBef>
              <a:spcAft>
                <a:spcPts val="0"/>
              </a:spcAft>
              <a:buNone/>
            </a:pPr>
            <a:r>
              <a:rPr lang="en" sz="1600"/>
              <a:t>Data Rate: 9.6kbps</a:t>
            </a:r>
            <a:endParaRPr sz="1600"/>
          </a:p>
          <a:p>
            <a:pPr marL="0" lvl="0" indent="0" algn="l" rtl="0">
              <a:spcBef>
                <a:spcPts val="1600"/>
              </a:spcBef>
              <a:spcAft>
                <a:spcPts val="1600"/>
              </a:spcAft>
              <a:buNone/>
            </a:pPr>
            <a:r>
              <a:rPr lang="en" sz="1600">
                <a:solidFill>
                  <a:srgbClr val="4A86E8"/>
                </a:solidFill>
              </a:rPr>
              <a:t>Calculated Link Margin = 20.5 dB</a:t>
            </a:r>
            <a:endParaRPr sz="1600">
              <a:solidFill>
                <a:srgbClr val="4A86E8"/>
              </a:solidFill>
            </a:endParaRPr>
          </a:p>
        </p:txBody>
      </p:sp>
      <p:sp>
        <p:nvSpPr>
          <p:cNvPr id="491" name="Google Shape;49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492" name="Google Shape;492;p46"/>
          <p:cNvSpPr txBox="1">
            <a:spLocks noGrp="1"/>
          </p:cNvSpPr>
          <p:nvPr>
            <p:ph type="body" idx="2"/>
          </p:nvPr>
        </p:nvSpPr>
        <p:spPr>
          <a:xfrm>
            <a:off x="5263475" y="1233075"/>
            <a:ext cx="3115200" cy="209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L-Band </a:t>
            </a:r>
            <a:endParaRPr sz="1600" b="1"/>
          </a:p>
          <a:p>
            <a:pPr marL="0" lvl="0" indent="0" algn="l" rtl="0">
              <a:spcBef>
                <a:spcPts val="0"/>
              </a:spcBef>
              <a:spcAft>
                <a:spcPts val="0"/>
              </a:spcAft>
              <a:buNone/>
            </a:pPr>
            <a:r>
              <a:rPr lang="en" sz="1600"/>
              <a:t>Satellite Target: Iridium NEXT </a:t>
            </a:r>
            <a:endParaRPr sz="1600"/>
          </a:p>
          <a:p>
            <a:pPr marL="0" lvl="0" indent="0" algn="l" rtl="0">
              <a:spcBef>
                <a:spcPts val="1600"/>
              </a:spcBef>
              <a:spcAft>
                <a:spcPts val="0"/>
              </a:spcAft>
              <a:buNone/>
            </a:pPr>
            <a:r>
              <a:rPr lang="en" sz="1600"/>
              <a:t>Frequency: 1616 MHz</a:t>
            </a:r>
            <a:endParaRPr sz="1600"/>
          </a:p>
          <a:p>
            <a:pPr marL="0" lvl="0" indent="0" algn="l" rtl="0">
              <a:spcBef>
                <a:spcPts val="1600"/>
              </a:spcBef>
              <a:spcAft>
                <a:spcPts val="0"/>
              </a:spcAft>
              <a:buNone/>
            </a:pPr>
            <a:r>
              <a:rPr lang="en" sz="1600"/>
              <a:t>Data Rate: 64kbps</a:t>
            </a:r>
            <a:endParaRPr sz="1600"/>
          </a:p>
          <a:p>
            <a:pPr marL="0" lvl="0" indent="0" algn="l" rtl="0">
              <a:spcBef>
                <a:spcPts val="1600"/>
              </a:spcBef>
              <a:spcAft>
                <a:spcPts val="0"/>
              </a:spcAft>
              <a:buNone/>
            </a:pPr>
            <a:r>
              <a:rPr lang="en" sz="1600">
                <a:solidFill>
                  <a:srgbClr val="4A86E8"/>
                </a:solidFill>
              </a:rPr>
              <a:t>Calculated Link Margin = 9.2 dB</a:t>
            </a:r>
            <a:endParaRPr sz="1600">
              <a:solidFill>
                <a:srgbClr val="4A86E8"/>
              </a:solidFill>
            </a:endParaRPr>
          </a:p>
          <a:p>
            <a:pPr marL="0" lvl="0" indent="0" algn="l" rtl="0">
              <a:spcBef>
                <a:spcPts val="1600"/>
              </a:spcBef>
              <a:spcAft>
                <a:spcPts val="1600"/>
              </a:spcAft>
              <a:buNone/>
            </a:pPr>
            <a:endParaRPr sz="1600"/>
          </a:p>
        </p:txBody>
      </p:sp>
      <p:sp>
        <p:nvSpPr>
          <p:cNvPr id="493" name="Google Shape;493;p46"/>
          <p:cNvSpPr txBox="1"/>
          <p:nvPr/>
        </p:nvSpPr>
        <p:spPr>
          <a:xfrm>
            <a:off x="1711350" y="3683325"/>
            <a:ext cx="5721300" cy="9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Link margins for both UHF and L-band are </a:t>
            </a:r>
            <a:r>
              <a:rPr lang="en" sz="1600" b="1">
                <a:solidFill>
                  <a:srgbClr val="4A86E8"/>
                </a:solidFill>
              </a:rPr>
              <a:t>&gt; 3 dB </a:t>
            </a:r>
            <a:endParaRPr sz="1600" b="1">
              <a:solidFill>
                <a:srgbClr val="4A86E8"/>
              </a:solidFill>
            </a:endParaRPr>
          </a:p>
          <a:p>
            <a:pPr marL="0" lvl="0" indent="0" algn="ctr" rtl="0">
              <a:spcBef>
                <a:spcPts val="0"/>
              </a:spcBef>
              <a:spcAft>
                <a:spcPts val="0"/>
              </a:spcAft>
              <a:buNone/>
            </a:pPr>
            <a:r>
              <a:rPr lang="en" sz="1600" b="1">
                <a:solidFill>
                  <a:schemeClr val="dk2"/>
                </a:solidFill>
              </a:rPr>
              <a:t>based on our hardware selection, satellite characteristics, and expected atmospheric losses</a:t>
            </a:r>
            <a:endParaRPr sz="1600"/>
          </a:p>
        </p:txBody>
      </p:sp>
      <p:sp>
        <p:nvSpPr>
          <p:cNvPr id="494" name="Google Shape;494;p46"/>
          <p:cNvSpPr txBox="1">
            <a:spLocks noGrp="1"/>
          </p:cNvSpPr>
          <p:nvPr>
            <p:ph type="body" idx="1"/>
          </p:nvPr>
        </p:nvSpPr>
        <p:spPr>
          <a:xfrm>
            <a:off x="311700" y="272625"/>
            <a:ext cx="8520600" cy="81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800">
                <a:solidFill>
                  <a:schemeClr val="dk1"/>
                </a:solidFill>
              </a:rPr>
              <a:t>Link Margin Results</a:t>
            </a:r>
            <a:endParaRPr sz="18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Timing Synchronization</a:t>
            </a:r>
            <a:endParaRPr/>
          </a:p>
          <a:p>
            <a:pPr marL="0" lvl="0" indent="0" algn="ctr" rtl="0">
              <a:spcBef>
                <a:spcPts val="0"/>
              </a:spcBef>
              <a:spcAft>
                <a:spcPts val="0"/>
              </a:spcAft>
              <a:buNone/>
            </a:pPr>
            <a:r>
              <a:rPr lang="en" sz="1200">
                <a:solidFill>
                  <a:schemeClr val="dk2"/>
                </a:solidFill>
              </a:rPr>
              <a:t>The received data must be alignable such that time delay can be measured with extreme precision. Error here has a large impact on positional predictions</a:t>
            </a:r>
            <a:endParaRPr/>
          </a:p>
        </p:txBody>
      </p:sp>
      <p:sp>
        <p:nvSpPr>
          <p:cNvPr id="500" name="Google Shape;50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8"/>
          <p:cNvSpPr txBox="1">
            <a:spLocks noGrp="1"/>
          </p:cNvSpPr>
          <p:nvPr>
            <p:ph type="body" idx="1"/>
          </p:nvPr>
        </p:nvSpPr>
        <p:spPr>
          <a:xfrm>
            <a:off x="311700" y="272625"/>
            <a:ext cx="8520600" cy="42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Key Driving Requirements</a:t>
            </a:r>
            <a:endParaRPr>
              <a:solidFill>
                <a:srgbClr val="000000"/>
              </a:solidFill>
            </a:endParaRPr>
          </a:p>
        </p:txBody>
      </p:sp>
      <p:sp>
        <p:nvSpPr>
          <p:cNvPr id="506" name="Google Shape;506;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grpSp>
        <p:nvGrpSpPr>
          <p:cNvPr id="507" name="Google Shape;507;p48"/>
          <p:cNvGrpSpPr/>
          <p:nvPr/>
        </p:nvGrpSpPr>
        <p:grpSpPr>
          <a:xfrm>
            <a:off x="1406375" y="1186162"/>
            <a:ext cx="2861787" cy="2771175"/>
            <a:chOff x="1131438" y="1186162"/>
            <a:chExt cx="2861787" cy="2771175"/>
          </a:xfrm>
        </p:grpSpPr>
        <p:grpSp>
          <p:nvGrpSpPr>
            <p:cNvPr id="508" name="Google Shape;508;p48"/>
            <p:cNvGrpSpPr/>
            <p:nvPr/>
          </p:nvGrpSpPr>
          <p:grpSpPr>
            <a:xfrm>
              <a:off x="1131438" y="1186162"/>
              <a:ext cx="2653083" cy="2771175"/>
              <a:chOff x="311675" y="974075"/>
              <a:chExt cx="2653083" cy="2771175"/>
            </a:xfrm>
          </p:grpSpPr>
          <p:sp>
            <p:nvSpPr>
              <p:cNvPr id="509" name="Google Shape;509;p48"/>
              <p:cNvSpPr txBox="1"/>
              <p:nvPr/>
            </p:nvSpPr>
            <p:spPr>
              <a:xfrm>
                <a:off x="312375" y="974075"/>
                <a:ext cx="26517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DR5.1.</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The data shall be alignable to within 420ns time</a:t>
                </a:r>
                <a:endParaRPr sz="1200">
                  <a:solidFill>
                    <a:schemeClr val="dk2"/>
                  </a:solidFill>
                </a:endParaRPr>
              </a:p>
            </p:txBody>
          </p:sp>
          <p:grpSp>
            <p:nvGrpSpPr>
              <p:cNvPr id="510" name="Google Shape;510;p48"/>
              <p:cNvGrpSpPr/>
              <p:nvPr/>
            </p:nvGrpSpPr>
            <p:grpSpPr>
              <a:xfrm>
                <a:off x="311675" y="1605675"/>
                <a:ext cx="2653083" cy="2139575"/>
                <a:chOff x="5547493" y="350489"/>
                <a:chExt cx="3224457" cy="4053761"/>
              </a:xfrm>
            </p:grpSpPr>
            <p:pic>
              <p:nvPicPr>
                <p:cNvPr id="511" name="Google Shape;511;p48"/>
                <p:cNvPicPr preferRelativeResize="0"/>
                <p:nvPr/>
              </p:nvPicPr>
              <p:blipFill rotWithShape="1">
                <a:blip r:embed="rId3">
                  <a:alphaModFix/>
                </a:blip>
                <a:srcRect l="12380" r="24647"/>
                <a:stretch/>
              </p:blipFill>
              <p:spPr>
                <a:xfrm>
                  <a:off x="5565975" y="585800"/>
                  <a:ext cx="3205975" cy="3818450"/>
                </a:xfrm>
                <a:prstGeom prst="rect">
                  <a:avLst/>
                </a:prstGeom>
                <a:noFill/>
                <a:ln>
                  <a:noFill/>
                </a:ln>
              </p:spPr>
            </p:pic>
            <p:sp>
              <p:nvSpPr>
                <p:cNvPr id="512" name="Google Shape;512;p48"/>
                <p:cNvSpPr txBox="1"/>
                <p:nvPr/>
              </p:nvSpPr>
              <p:spPr>
                <a:xfrm>
                  <a:off x="5547493" y="350489"/>
                  <a:ext cx="13209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2"/>
                      </a:solidFill>
                    </a:rPr>
                    <a:t>Local Clock A </a:t>
                  </a:r>
                  <a:endParaRPr sz="1100">
                    <a:solidFill>
                      <a:schemeClr val="dk2"/>
                    </a:solidFill>
                  </a:endParaRPr>
                </a:p>
                <a:p>
                  <a:pPr marL="0" lvl="0" indent="0" algn="l" rtl="0">
                    <a:spcBef>
                      <a:spcPts val="0"/>
                    </a:spcBef>
                    <a:spcAft>
                      <a:spcPts val="0"/>
                    </a:spcAft>
                    <a:buNone/>
                  </a:pPr>
                  <a:endParaRPr sz="1100">
                    <a:solidFill>
                      <a:srgbClr val="595959"/>
                    </a:solidFill>
                  </a:endParaRPr>
                </a:p>
              </p:txBody>
            </p:sp>
            <p:sp>
              <p:nvSpPr>
                <p:cNvPr id="513" name="Google Shape;513;p48"/>
                <p:cNvSpPr txBox="1"/>
                <p:nvPr/>
              </p:nvSpPr>
              <p:spPr>
                <a:xfrm>
                  <a:off x="5547493" y="2189491"/>
                  <a:ext cx="12795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595959"/>
                      </a:solidFill>
                    </a:rPr>
                    <a:t>Local Clock B </a:t>
                  </a:r>
                  <a:endParaRPr sz="1100">
                    <a:solidFill>
                      <a:srgbClr val="595959"/>
                    </a:solidFill>
                  </a:endParaRPr>
                </a:p>
              </p:txBody>
            </p:sp>
            <p:cxnSp>
              <p:nvCxnSpPr>
                <p:cNvPr id="514" name="Google Shape;514;p48"/>
                <p:cNvCxnSpPr/>
                <p:nvPr/>
              </p:nvCxnSpPr>
              <p:spPr>
                <a:xfrm flipH="1">
                  <a:off x="7168925" y="730950"/>
                  <a:ext cx="13200" cy="3452700"/>
                </a:xfrm>
                <a:prstGeom prst="straightConnector1">
                  <a:avLst/>
                </a:prstGeom>
                <a:noFill/>
                <a:ln w="28575" cap="flat" cmpd="sng">
                  <a:solidFill>
                    <a:srgbClr val="595959"/>
                  </a:solidFill>
                  <a:prstDash val="solid"/>
                  <a:round/>
                  <a:headEnd type="none" w="med" len="med"/>
                  <a:tailEnd type="none" w="med" len="med"/>
                </a:ln>
              </p:spPr>
            </p:cxnSp>
            <p:sp>
              <p:nvSpPr>
                <p:cNvPr id="515" name="Google Shape;515;p48"/>
                <p:cNvSpPr/>
                <p:nvPr/>
              </p:nvSpPr>
              <p:spPr>
                <a:xfrm>
                  <a:off x="7168925" y="730950"/>
                  <a:ext cx="107400" cy="3452700"/>
                </a:xfrm>
                <a:prstGeom prst="rect">
                  <a:avLst/>
                </a:prstGeom>
                <a:solidFill>
                  <a:srgbClr val="9FC5E8">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516" name="Google Shape;516;p48"/>
            <p:cNvCxnSpPr>
              <a:stCxn id="517" idx="1"/>
            </p:cNvCxnSpPr>
            <p:nvPr/>
          </p:nvCxnSpPr>
          <p:spPr>
            <a:xfrm flipH="1">
              <a:off x="2561625" y="1847050"/>
              <a:ext cx="416100" cy="215100"/>
            </a:xfrm>
            <a:prstGeom prst="straightConnector1">
              <a:avLst/>
            </a:prstGeom>
            <a:noFill/>
            <a:ln w="9525" cap="flat" cmpd="sng">
              <a:solidFill>
                <a:srgbClr val="4A86E8"/>
              </a:solidFill>
              <a:prstDash val="solid"/>
              <a:round/>
              <a:headEnd type="none" w="med" len="med"/>
              <a:tailEnd type="triangle" w="med" len="med"/>
            </a:ln>
          </p:spPr>
        </p:cxnSp>
        <p:sp>
          <p:nvSpPr>
            <p:cNvPr id="517" name="Google Shape;517;p48"/>
            <p:cNvSpPr txBox="1"/>
            <p:nvPr/>
          </p:nvSpPr>
          <p:spPr>
            <a:xfrm>
              <a:off x="2977725" y="1632100"/>
              <a:ext cx="1015500" cy="42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u="sng">
                  <a:solidFill>
                    <a:srgbClr val="4A86E8"/>
                  </a:solidFill>
                </a:rPr>
                <a:t>&lt;</a:t>
              </a:r>
              <a:r>
                <a:rPr lang="en" sz="1600">
                  <a:solidFill>
                    <a:srgbClr val="4A86E8"/>
                  </a:solidFill>
                </a:rPr>
                <a:t> 420ns error</a:t>
              </a:r>
              <a:endParaRPr sz="1600">
                <a:solidFill>
                  <a:srgbClr val="4A86E8"/>
                </a:solidFill>
              </a:endParaRPr>
            </a:p>
          </p:txBody>
        </p:sp>
      </p:grpSp>
      <p:grpSp>
        <p:nvGrpSpPr>
          <p:cNvPr id="518" name="Google Shape;518;p48"/>
          <p:cNvGrpSpPr/>
          <p:nvPr/>
        </p:nvGrpSpPr>
        <p:grpSpPr>
          <a:xfrm>
            <a:off x="5085912" y="1989612"/>
            <a:ext cx="2651700" cy="1164288"/>
            <a:chOff x="5360850" y="1186162"/>
            <a:chExt cx="2651700" cy="1164288"/>
          </a:xfrm>
        </p:grpSpPr>
        <p:sp>
          <p:nvSpPr>
            <p:cNvPr id="519" name="Google Shape;519;p48"/>
            <p:cNvSpPr txBox="1"/>
            <p:nvPr/>
          </p:nvSpPr>
          <p:spPr>
            <a:xfrm>
              <a:off x="5360850" y="1186162"/>
              <a:ext cx="26517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DR5.2.</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The system shall be able to capture </a:t>
              </a:r>
              <a:r>
                <a:rPr lang="en" sz="1200" u="sng">
                  <a:solidFill>
                    <a:schemeClr val="dk2"/>
                  </a:solidFill>
                </a:rPr>
                <a:t>&gt;</a:t>
              </a:r>
              <a:r>
                <a:rPr lang="en" sz="1200">
                  <a:solidFill>
                    <a:schemeClr val="dk2"/>
                  </a:solidFill>
                </a:rPr>
                <a:t>2.4M samples per second</a:t>
              </a:r>
              <a:endParaRPr sz="1200">
                <a:solidFill>
                  <a:schemeClr val="dk2"/>
                </a:solidFill>
              </a:endParaRPr>
            </a:p>
          </p:txBody>
        </p:sp>
        <p:sp>
          <p:nvSpPr>
            <p:cNvPr id="520" name="Google Shape;520;p48"/>
            <p:cNvSpPr txBox="1"/>
            <p:nvPr/>
          </p:nvSpPr>
          <p:spPr>
            <a:xfrm>
              <a:off x="5846400" y="1847050"/>
              <a:ext cx="1680600" cy="5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u="sng">
                  <a:solidFill>
                    <a:srgbClr val="4A86E8"/>
                  </a:solidFill>
                </a:rPr>
                <a:t>&gt;</a:t>
              </a:r>
              <a:r>
                <a:rPr lang="en" sz="1700">
                  <a:solidFill>
                    <a:srgbClr val="4A86E8"/>
                  </a:solidFill>
                </a:rPr>
                <a:t>2.4M </a:t>
              </a:r>
              <a:r>
                <a:rPr lang="en" sz="1200">
                  <a:solidFill>
                    <a:srgbClr val="4A86E8"/>
                  </a:solidFill>
                </a:rPr>
                <a:t>samples</a:t>
              </a:r>
              <a:r>
                <a:rPr lang="en" sz="1700">
                  <a:solidFill>
                    <a:srgbClr val="4A86E8"/>
                  </a:solidFill>
                </a:rPr>
                <a:t> </a:t>
              </a:r>
              <a:r>
                <a:rPr lang="en" sz="1200">
                  <a:solidFill>
                    <a:srgbClr val="595959"/>
                  </a:solidFill>
                </a:rPr>
                <a:t>per second</a:t>
              </a:r>
              <a:endParaRPr sz="1200">
                <a:solidFill>
                  <a:srgbClr val="595959"/>
                </a:solidFill>
              </a:endParaRPr>
            </a:p>
          </p:txBody>
        </p:sp>
      </p:grpSp>
      <p:sp>
        <p:nvSpPr>
          <p:cNvPr id="521" name="Google Shape;521;p48"/>
          <p:cNvSpPr txBox="1"/>
          <p:nvPr/>
        </p:nvSpPr>
        <p:spPr>
          <a:xfrm>
            <a:off x="2080575" y="3773800"/>
            <a:ext cx="1259100" cy="32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2"/>
                </a:solidFill>
              </a:rPr>
              <a:t>Time</a:t>
            </a:r>
            <a:endParaRPr sz="900">
              <a:solidFill>
                <a:schemeClr val="dk2"/>
              </a:solidFill>
            </a:endParaRPr>
          </a:p>
        </p:txBody>
      </p:sp>
      <p:sp>
        <p:nvSpPr>
          <p:cNvPr id="522" name="Google Shape;522;p48"/>
          <p:cNvSpPr txBox="1"/>
          <p:nvPr/>
        </p:nvSpPr>
        <p:spPr>
          <a:xfrm rot="-5400000">
            <a:off x="951425" y="2315450"/>
            <a:ext cx="6507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Voltage</a:t>
            </a:r>
            <a:endParaRPr sz="900">
              <a:solidFill>
                <a:schemeClr val="dk2"/>
              </a:solidFill>
            </a:endParaRPr>
          </a:p>
        </p:txBody>
      </p:sp>
      <p:sp>
        <p:nvSpPr>
          <p:cNvPr id="523" name="Google Shape;523;p48"/>
          <p:cNvSpPr txBox="1"/>
          <p:nvPr/>
        </p:nvSpPr>
        <p:spPr>
          <a:xfrm rot="-5400000">
            <a:off x="951425" y="3282725"/>
            <a:ext cx="6507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Voltage</a:t>
            </a:r>
            <a:endParaRPr sz="9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9"/>
          <p:cNvSpPr txBox="1">
            <a:spLocks noGrp="1"/>
          </p:cNvSpPr>
          <p:nvPr>
            <p:ph type="body" idx="1"/>
          </p:nvPr>
        </p:nvSpPr>
        <p:spPr>
          <a:xfrm>
            <a:off x="305850" y="863550"/>
            <a:ext cx="30642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4A86E8"/>
                </a:solidFill>
              </a:rPr>
              <a:t>GPS produces timing pulses every second (PPS)</a:t>
            </a:r>
            <a:endParaRPr>
              <a:solidFill>
                <a:srgbClr val="4A86E8"/>
              </a:solidFill>
            </a:endParaRPr>
          </a:p>
          <a:p>
            <a:pPr marL="0" lvl="0" indent="0" algn="l" rtl="0">
              <a:spcBef>
                <a:spcPts val="1600"/>
              </a:spcBef>
              <a:spcAft>
                <a:spcPts val="1600"/>
              </a:spcAft>
              <a:buNone/>
            </a:pPr>
            <a:r>
              <a:rPr lang="en"/>
              <a:t>PPSs are universally synchronized with nanosecond precision</a:t>
            </a:r>
            <a:endParaRPr/>
          </a:p>
        </p:txBody>
      </p:sp>
      <p:sp>
        <p:nvSpPr>
          <p:cNvPr id="529" name="Google Shape;52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530" name="Google Shape;530;p49"/>
          <p:cNvPicPr preferRelativeResize="0"/>
          <p:nvPr/>
        </p:nvPicPr>
        <p:blipFill>
          <a:blip r:embed="rId3">
            <a:alphaModFix/>
          </a:blip>
          <a:stretch>
            <a:fillRect/>
          </a:stretch>
        </p:blipFill>
        <p:spPr>
          <a:xfrm>
            <a:off x="3314700" y="1031450"/>
            <a:ext cx="5469149" cy="30806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0"/>
          <p:cNvSpPr txBox="1">
            <a:spLocks noGrp="1"/>
          </p:cNvSpPr>
          <p:nvPr>
            <p:ph type="body" idx="1"/>
          </p:nvPr>
        </p:nvSpPr>
        <p:spPr>
          <a:xfrm>
            <a:off x="305850" y="863550"/>
            <a:ext cx="30642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solidFill>
                  <a:srgbClr val="4A86E8"/>
                </a:solidFill>
              </a:rPr>
              <a:t>PPS is filtered to remove DC component</a:t>
            </a:r>
            <a:endParaRPr>
              <a:solidFill>
                <a:srgbClr val="4A86E8"/>
              </a:solidFill>
            </a:endParaRPr>
          </a:p>
        </p:txBody>
      </p:sp>
      <p:sp>
        <p:nvSpPr>
          <p:cNvPr id="536" name="Google Shape;53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537" name="Google Shape;537;p50"/>
          <p:cNvPicPr preferRelativeResize="0"/>
          <p:nvPr/>
        </p:nvPicPr>
        <p:blipFill>
          <a:blip r:embed="rId3">
            <a:alphaModFix/>
          </a:blip>
          <a:stretch>
            <a:fillRect/>
          </a:stretch>
        </p:blipFill>
        <p:spPr>
          <a:xfrm>
            <a:off x="3314700" y="1031450"/>
            <a:ext cx="5469149" cy="3080607"/>
          </a:xfrm>
          <a:prstGeom prst="rect">
            <a:avLst/>
          </a:prstGeom>
          <a:noFill/>
          <a:ln>
            <a:noFill/>
          </a:ln>
        </p:spPr>
      </p:pic>
      <p:pic>
        <p:nvPicPr>
          <p:cNvPr id="538" name="Google Shape;538;p50"/>
          <p:cNvPicPr preferRelativeResize="0"/>
          <p:nvPr/>
        </p:nvPicPr>
        <p:blipFill rotWithShape="1">
          <a:blip r:embed="rId4">
            <a:alphaModFix/>
          </a:blip>
          <a:srcRect b="55974"/>
          <a:stretch/>
        </p:blipFill>
        <p:spPr>
          <a:xfrm>
            <a:off x="3314700" y="1031450"/>
            <a:ext cx="5469149" cy="1356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544" name="Google Shape;544;p51"/>
          <p:cNvSpPr txBox="1">
            <a:spLocks noGrp="1"/>
          </p:cNvSpPr>
          <p:nvPr>
            <p:ph type="body" idx="1"/>
          </p:nvPr>
        </p:nvSpPr>
        <p:spPr>
          <a:xfrm>
            <a:off x="440300" y="484375"/>
            <a:ext cx="5164800" cy="15339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solidFill>
                  <a:srgbClr val="4A86E8"/>
                </a:solidFill>
              </a:rPr>
              <a:t>HPF-PPS is superimposed onto analog data</a:t>
            </a:r>
            <a:r>
              <a:rPr lang="en">
                <a:solidFill>
                  <a:srgbClr val="000000"/>
                </a:solidFill>
              </a:rPr>
              <a:t> </a:t>
            </a:r>
            <a:r>
              <a:rPr lang="en"/>
              <a:t>between tuner and demodulator on the SDR</a:t>
            </a:r>
            <a:endParaRPr/>
          </a:p>
        </p:txBody>
      </p:sp>
      <p:pic>
        <p:nvPicPr>
          <p:cNvPr id="545" name="Google Shape;545;p51"/>
          <p:cNvPicPr preferRelativeResize="0"/>
          <p:nvPr/>
        </p:nvPicPr>
        <p:blipFill>
          <a:blip r:embed="rId3">
            <a:alphaModFix/>
          </a:blip>
          <a:stretch>
            <a:fillRect/>
          </a:stretch>
        </p:blipFill>
        <p:spPr>
          <a:xfrm>
            <a:off x="771525" y="2205425"/>
            <a:ext cx="7600950" cy="237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84" name="Google Shape;84;p16"/>
          <p:cNvSpPr txBox="1">
            <a:spLocks noGrp="1"/>
          </p:cNvSpPr>
          <p:nvPr>
            <p:ph type="body" idx="1"/>
          </p:nvPr>
        </p:nvSpPr>
        <p:spPr>
          <a:xfrm>
            <a:off x="519050" y="757650"/>
            <a:ext cx="6961800" cy="3628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3000">
                <a:solidFill>
                  <a:schemeClr val="dk1"/>
                </a:solidFill>
              </a:rPr>
              <a:t>This Project</a:t>
            </a:r>
            <a:endParaRPr sz="300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 b="1">
                <a:solidFill>
                  <a:schemeClr val="dk1"/>
                </a:solidFill>
              </a:rPr>
              <a:t>4 unit proof of concept</a:t>
            </a:r>
            <a:r>
              <a:rPr lang="en">
                <a:solidFill>
                  <a:schemeClr val="dk1"/>
                </a:solidFill>
              </a:rPr>
              <a:t> for this type of low-cost, low-fidelity ground station network</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rgbClr val="999999"/>
              </a:solidFill>
            </a:endParaRPr>
          </a:p>
          <a:p>
            <a:pPr marL="457200" lvl="0" indent="0" algn="l" rtl="0">
              <a:lnSpc>
                <a:spcPct val="100000"/>
              </a:lnSpc>
              <a:spcBef>
                <a:spcPts val="0"/>
              </a:spcBef>
              <a:spcAft>
                <a:spcPts val="0"/>
              </a:spcAft>
              <a:buClr>
                <a:schemeClr val="dk1"/>
              </a:buClr>
              <a:buSzPts val="1100"/>
              <a:buFont typeface="Arial"/>
              <a:buNone/>
            </a:pPr>
            <a:r>
              <a:rPr lang="en"/>
              <a:t>This project will produce 4 functional ground units that can record UHF/L-Band satellite Quadrature signal (IQ) data from 2 target satellites</a:t>
            </a:r>
            <a:endParaRPr/>
          </a:p>
          <a:p>
            <a:pPr marL="457200" lvl="0" indent="0" algn="l" rtl="0">
              <a:lnSpc>
                <a:spcPct val="100000"/>
              </a:lnSpc>
              <a:spcBef>
                <a:spcPts val="0"/>
              </a:spcBef>
              <a:spcAft>
                <a:spcPts val="0"/>
              </a:spcAft>
              <a:buClr>
                <a:schemeClr val="dk1"/>
              </a:buClr>
              <a:buSzPts val="1100"/>
              <a:buFont typeface="Arial"/>
              <a:buNone/>
            </a:pPr>
            <a:endParaRPr/>
          </a:p>
          <a:p>
            <a:pPr marL="457200" lvl="0" indent="0" algn="l" rtl="0">
              <a:lnSpc>
                <a:spcPct val="100000"/>
              </a:lnSpc>
              <a:spcBef>
                <a:spcPts val="0"/>
              </a:spcBef>
              <a:spcAft>
                <a:spcPts val="0"/>
              </a:spcAft>
              <a:buNone/>
            </a:pPr>
            <a:r>
              <a:rPr lang="en"/>
              <a:t>The recorded data will be used to produce both a position estimation and orbit estimate</a:t>
            </a:r>
            <a:endParaRPr sz="300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551" name="Google Shape;551;p52"/>
          <p:cNvSpPr txBox="1">
            <a:spLocks noGrp="1"/>
          </p:cNvSpPr>
          <p:nvPr>
            <p:ph type="body" idx="1"/>
          </p:nvPr>
        </p:nvSpPr>
        <p:spPr>
          <a:xfrm>
            <a:off x="440300" y="484375"/>
            <a:ext cx="5640300" cy="10587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Provides a </a:t>
            </a:r>
            <a:r>
              <a:rPr lang="en">
                <a:solidFill>
                  <a:srgbClr val="4A86E8"/>
                </a:solidFill>
              </a:rPr>
              <a:t>recognizable, synchronized RF signature </a:t>
            </a:r>
            <a:r>
              <a:rPr lang="en"/>
              <a:t>that can be used for data alignment</a:t>
            </a:r>
            <a:endParaRPr/>
          </a:p>
        </p:txBody>
      </p:sp>
      <p:pic>
        <p:nvPicPr>
          <p:cNvPr id="552" name="Google Shape;552;p52"/>
          <p:cNvPicPr preferRelativeResize="0"/>
          <p:nvPr/>
        </p:nvPicPr>
        <p:blipFill rotWithShape="1">
          <a:blip r:embed="rId3">
            <a:alphaModFix/>
          </a:blip>
          <a:srcRect r="7114"/>
          <a:stretch/>
        </p:blipFill>
        <p:spPr>
          <a:xfrm>
            <a:off x="440300" y="1941325"/>
            <a:ext cx="7687676" cy="2263975"/>
          </a:xfrm>
          <a:prstGeom prst="rect">
            <a:avLst/>
          </a:prstGeom>
          <a:noFill/>
          <a:ln>
            <a:noFill/>
          </a:ln>
        </p:spPr>
      </p:pic>
      <p:sp>
        <p:nvSpPr>
          <p:cNvPr id="553" name="Google Shape;553;p52"/>
          <p:cNvSpPr txBox="1"/>
          <p:nvPr/>
        </p:nvSpPr>
        <p:spPr>
          <a:xfrm>
            <a:off x="440300" y="1614325"/>
            <a:ext cx="25440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Frequency Spectrogram</a:t>
            </a:r>
            <a:endParaRPr sz="1200" b="1">
              <a:solidFill>
                <a:schemeClr val="dk2"/>
              </a:solidFill>
            </a:endParaRPr>
          </a:p>
        </p:txBody>
      </p:sp>
      <p:sp>
        <p:nvSpPr>
          <p:cNvPr id="554" name="Google Shape;554;p52"/>
          <p:cNvSpPr txBox="1"/>
          <p:nvPr/>
        </p:nvSpPr>
        <p:spPr>
          <a:xfrm>
            <a:off x="1889600" y="2350475"/>
            <a:ext cx="1035900" cy="327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4A86E8"/>
                </a:solidFill>
              </a:rPr>
              <a:t>PPS Enabled</a:t>
            </a:r>
            <a:endParaRPr sz="1000" b="1">
              <a:solidFill>
                <a:srgbClr val="4A86E8"/>
              </a:solidFill>
            </a:endParaRPr>
          </a:p>
        </p:txBody>
      </p:sp>
      <p:sp>
        <p:nvSpPr>
          <p:cNvPr id="555" name="Google Shape;555;p52"/>
          <p:cNvSpPr txBox="1"/>
          <p:nvPr/>
        </p:nvSpPr>
        <p:spPr>
          <a:xfrm>
            <a:off x="1889600" y="3444650"/>
            <a:ext cx="1035900" cy="327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2"/>
                </a:solidFill>
              </a:rPr>
              <a:t>PPS Disabled</a:t>
            </a:r>
            <a:endParaRPr sz="1000" b="1">
              <a:solidFill>
                <a:schemeClr val="dk2"/>
              </a:solidFill>
            </a:endParaRPr>
          </a:p>
        </p:txBody>
      </p:sp>
      <p:cxnSp>
        <p:nvCxnSpPr>
          <p:cNvPr id="556" name="Google Shape;556;p52"/>
          <p:cNvCxnSpPr/>
          <p:nvPr/>
        </p:nvCxnSpPr>
        <p:spPr>
          <a:xfrm>
            <a:off x="252150" y="1974700"/>
            <a:ext cx="0" cy="2197200"/>
          </a:xfrm>
          <a:prstGeom prst="straightConnector1">
            <a:avLst/>
          </a:prstGeom>
          <a:noFill/>
          <a:ln w="9525" cap="flat" cmpd="sng">
            <a:solidFill>
              <a:schemeClr val="dk2"/>
            </a:solidFill>
            <a:prstDash val="solid"/>
            <a:round/>
            <a:headEnd type="none" w="med" len="med"/>
            <a:tailEnd type="triangle" w="med" len="med"/>
          </a:ln>
        </p:spPr>
      </p:cxnSp>
      <p:sp>
        <p:nvSpPr>
          <p:cNvPr id="557" name="Google Shape;557;p52"/>
          <p:cNvSpPr txBox="1"/>
          <p:nvPr/>
        </p:nvSpPr>
        <p:spPr>
          <a:xfrm>
            <a:off x="0" y="2888100"/>
            <a:ext cx="440400" cy="299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chemeClr val="dk2"/>
                </a:solidFill>
              </a:rPr>
              <a:t>Time</a:t>
            </a:r>
            <a:endParaRPr sz="900">
              <a:solidFill>
                <a:schemeClr val="dk2"/>
              </a:solidFill>
            </a:endParaRPr>
          </a:p>
          <a:p>
            <a:pPr marL="0" lvl="0" indent="0" algn="l" rtl="0">
              <a:spcBef>
                <a:spcPts val="0"/>
              </a:spcBef>
              <a:spcAft>
                <a:spcPts val="0"/>
              </a:spcAft>
              <a:buNone/>
            </a:pPr>
            <a:endParaRPr sz="1100">
              <a:solidFill>
                <a:srgbClr val="595959"/>
              </a:solidFill>
            </a:endParaRPr>
          </a:p>
        </p:txBody>
      </p:sp>
      <p:sp>
        <p:nvSpPr>
          <p:cNvPr id="558" name="Google Shape;558;p52"/>
          <p:cNvSpPr/>
          <p:nvPr/>
        </p:nvSpPr>
        <p:spPr>
          <a:xfrm>
            <a:off x="8282325" y="1940938"/>
            <a:ext cx="242400" cy="2264700"/>
          </a:xfrm>
          <a:prstGeom prst="rect">
            <a:avLst/>
          </a:prstGeom>
          <a:gradFill>
            <a:gsLst>
              <a:gs pos="0">
                <a:srgbClr val="FFFF00"/>
              </a:gs>
              <a:gs pos="100000">
                <a:srgbClr val="FF0000"/>
              </a:gs>
            </a:gsLst>
            <a:lin ang="16200038"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9" name="Google Shape;559;p52"/>
          <p:cNvCxnSpPr/>
          <p:nvPr/>
        </p:nvCxnSpPr>
        <p:spPr>
          <a:xfrm>
            <a:off x="8764650" y="1974700"/>
            <a:ext cx="0" cy="2197200"/>
          </a:xfrm>
          <a:prstGeom prst="straightConnector1">
            <a:avLst/>
          </a:prstGeom>
          <a:noFill/>
          <a:ln w="9525" cap="flat" cmpd="sng">
            <a:solidFill>
              <a:schemeClr val="dk2"/>
            </a:solidFill>
            <a:prstDash val="solid"/>
            <a:round/>
            <a:headEnd type="triangle" w="med" len="med"/>
            <a:tailEnd type="none" w="med" len="med"/>
          </a:ln>
        </p:spPr>
      </p:cxnSp>
      <p:sp>
        <p:nvSpPr>
          <p:cNvPr id="560" name="Google Shape;560;p52"/>
          <p:cNvSpPr txBox="1"/>
          <p:nvPr/>
        </p:nvSpPr>
        <p:spPr>
          <a:xfrm>
            <a:off x="8544425" y="2888100"/>
            <a:ext cx="440400" cy="299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chemeClr val="dk2"/>
                </a:solidFill>
              </a:rPr>
              <a:t>dB</a:t>
            </a:r>
            <a:endParaRPr sz="900">
              <a:solidFill>
                <a:schemeClr val="dk2"/>
              </a:solidFill>
            </a:endParaRPr>
          </a:p>
          <a:p>
            <a:pPr marL="0" lvl="0" indent="0" algn="l" rtl="0">
              <a:spcBef>
                <a:spcPts val="0"/>
              </a:spcBef>
              <a:spcAft>
                <a:spcPts val="0"/>
              </a:spcAft>
              <a:buNone/>
            </a:pPr>
            <a:endParaRPr sz="1100">
              <a:solidFill>
                <a:srgbClr val="595959"/>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566" name="Google Shape;566;p53"/>
          <p:cNvSpPr txBox="1">
            <a:spLocks noGrp="1"/>
          </p:cNvSpPr>
          <p:nvPr>
            <p:ph type="body" idx="1"/>
          </p:nvPr>
        </p:nvSpPr>
        <p:spPr>
          <a:xfrm>
            <a:off x="440300" y="536600"/>
            <a:ext cx="2882400" cy="153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HackRF can record </a:t>
            </a:r>
            <a:endParaRPr/>
          </a:p>
          <a:p>
            <a:pPr marL="0" lvl="0" indent="0" algn="l" rtl="0">
              <a:spcBef>
                <a:spcPts val="0"/>
              </a:spcBef>
              <a:spcAft>
                <a:spcPts val="0"/>
              </a:spcAft>
              <a:buNone/>
            </a:pPr>
            <a:r>
              <a:rPr lang="en">
                <a:solidFill>
                  <a:srgbClr val="4A86E8"/>
                </a:solidFill>
              </a:rPr>
              <a:t>20M samples per second</a:t>
            </a:r>
            <a:r>
              <a:rPr lang="en">
                <a:solidFill>
                  <a:srgbClr val="000000"/>
                </a:solidFill>
              </a:rPr>
              <a:t> </a:t>
            </a:r>
            <a:endParaRPr>
              <a:solidFill>
                <a:srgbClr val="000000"/>
              </a:solidFill>
            </a:endParaRPr>
          </a:p>
          <a:p>
            <a:pPr marL="0" lvl="0" indent="0" algn="l" rtl="0">
              <a:spcBef>
                <a:spcPts val="1600"/>
              </a:spcBef>
              <a:spcAft>
                <a:spcPts val="0"/>
              </a:spcAft>
              <a:buNone/>
            </a:pPr>
            <a:r>
              <a:rPr lang="en"/>
              <a:t>PPS can be aligned with</a:t>
            </a:r>
            <a:r>
              <a:rPr lang="en">
                <a:solidFill>
                  <a:srgbClr val="000000"/>
                </a:solidFill>
              </a:rPr>
              <a:t> </a:t>
            </a:r>
            <a:endParaRPr>
              <a:solidFill>
                <a:srgbClr val="000000"/>
              </a:solidFill>
            </a:endParaRPr>
          </a:p>
          <a:p>
            <a:pPr marL="0" lvl="0" indent="0" algn="l" rtl="0">
              <a:spcBef>
                <a:spcPts val="0"/>
              </a:spcBef>
              <a:spcAft>
                <a:spcPts val="1600"/>
              </a:spcAft>
              <a:buNone/>
            </a:pPr>
            <a:r>
              <a:rPr lang="en"/>
              <a:t>2 sample precision</a:t>
            </a:r>
            <a:endParaRPr/>
          </a:p>
        </p:txBody>
      </p:sp>
      <p:sp>
        <p:nvSpPr>
          <p:cNvPr id="567" name="Google Shape;567;p53"/>
          <p:cNvSpPr txBox="1">
            <a:spLocks noGrp="1"/>
          </p:cNvSpPr>
          <p:nvPr>
            <p:ph type="body" idx="1"/>
          </p:nvPr>
        </p:nvSpPr>
        <p:spPr>
          <a:xfrm>
            <a:off x="5236600" y="759350"/>
            <a:ext cx="3467100" cy="1088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rgbClr val="4A86E8"/>
                </a:solidFill>
              </a:rPr>
              <a:t>~100ns alignment precision </a:t>
            </a:r>
            <a:endParaRPr>
              <a:solidFill>
                <a:srgbClr val="4A86E8"/>
              </a:solidFill>
            </a:endParaRPr>
          </a:p>
        </p:txBody>
      </p:sp>
      <p:sp>
        <p:nvSpPr>
          <p:cNvPr id="568" name="Google Shape;568;p53"/>
          <p:cNvSpPr/>
          <p:nvPr/>
        </p:nvSpPr>
        <p:spPr>
          <a:xfrm>
            <a:off x="4059300" y="1168550"/>
            <a:ext cx="1025400" cy="270000"/>
          </a:xfrm>
          <a:prstGeom prst="chevron">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9" name="Google Shape;569;p53"/>
          <p:cNvPicPr preferRelativeResize="0"/>
          <p:nvPr/>
        </p:nvPicPr>
        <p:blipFill rotWithShape="1">
          <a:blip r:embed="rId3">
            <a:alphaModFix/>
          </a:blip>
          <a:srcRect b="50804"/>
          <a:stretch/>
        </p:blipFill>
        <p:spPr>
          <a:xfrm>
            <a:off x="1655962" y="2188775"/>
            <a:ext cx="5832075" cy="2204540"/>
          </a:xfrm>
          <a:prstGeom prst="rect">
            <a:avLst/>
          </a:prstGeom>
          <a:noFill/>
          <a:ln>
            <a:noFill/>
          </a:ln>
        </p:spPr>
      </p:pic>
      <p:pic>
        <p:nvPicPr>
          <p:cNvPr id="570" name="Google Shape;570;p53"/>
          <p:cNvPicPr preferRelativeResize="0"/>
          <p:nvPr/>
        </p:nvPicPr>
        <p:blipFill rotWithShape="1">
          <a:blip r:embed="rId3">
            <a:alphaModFix/>
          </a:blip>
          <a:srcRect t="93976"/>
          <a:stretch/>
        </p:blipFill>
        <p:spPr>
          <a:xfrm>
            <a:off x="1655962" y="4393316"/>
            <a:ext cx="5832075" cy="2699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Position Vector Estimate using TDoA</a:t>
            </a:r>
            <a:endParaRPr/>
          </a:p>
          <a:p>
            <a:pPr marL="0" lvl="0" indent="0" algn="ctr" rtl="0">
              <a:spcBef>
                <a:spcPts val="0"/>
              </a:spcBef>
              <a:spcAft>
                <a:spcPts val="0"/>
              </a:spcAft>
              <a:buNone/>
            </a:pPr>
            <a:r>
              <a:rPr lang="en" sz="1200">
                <a:solidFill>
                  <a:schemeClr val="dk2"/>
                </a:solidFill>
              </a:rPr>
              <a:t>Time Delay of Arrival(TDoA) ranging is used to produce the positional information required for orbital prediction</a:t>
            </a:r>
            <a:endParaRPr/>
          </a:p>
        </p:txBody>
      </p:sp>
      <p:sp>
        <p:nvSpPr>
          <p:cNvPr id="576" name="Google Shape;576;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5"/>
          <p:cNvSpPr txBox="1"/>
          <p:nvPr/>
        </p:nvSpPr>
        <p:spPr>
          <a:xfrm>
            <a:off x="356125" y="2972025"/>
            <a:ext cx="4194300" cy="21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where: </a:t>
            </a:r>
            <a:endParaRPr sz="1200">
              <a:solidFill>
                <a:schemeClr val="dk1"/>
              </a:solidFill>
            </a:endParaRPr>
          </a:p>
          <a:p>
            <a:pPr marL="457200" lvl="0" indent="0" algn="l" rtl="0">
              <a:lnSpc>
                <a:spcPct val="115000"/>
              </a:lnSpc>
              <a:spcBef>
                <a:spcPts val="0"/>
              </a:spcBef>
              <a:spcAft>
                <a:spcPts val="0"/>
              </a:spcAft>
              <a:buClr>
                <a:schemeClr val="dk1"/>
              </a:buClr>
              <a:buSzPts val="1100"/>
              <a:buFont typeface="Arial"/>
              <a:buNone/>
            </a:pPr>
            <a:r>
              <a:rPr lang="en" sz="1700" i="1">
                <a:solidFill>
                  <a:schemeClr val="dk2"/>
                </a:solidFill>
              </a:rPr>
              <a:t>p</a:t>
            </a:r>
            <a:r>
              <a:rPr lang="en" sz="1700" i="1" baseline="-25000">
                <a:solidFill>
                  <a:schemeClr val="dk2"/>
                </a:solidFill>
              </a:rPr>
              <a:t>i</a:t>
            </a:r>
            <a:r>
              <a:rPr lang="en">
                <a:solidFill>
                  <a:schemeClr val="dk2"/>
                </a:solidFill>
              </a:rPr>
              <a:t>    </a:t>
            </a:r>
            <a:r>
              <a:rPr lang="en" sz="1200">
                <a:solidFill>
                  <a:schemeClr val="dk2"/>
                </a:solidFill>
              </a:rPr>
              <a:t>is the pseudorange</a:t>
            </a:r>
            <a:r>
              <a:rPr lang="en">
                <a:solidFill>
                  <a:schemeClr val="dk2"/>
                </a:solidFill>
              </a:rPr>
              <a:t>: </a:t>
            </a:r>
            <a:r>
              <a:rPr lang="en" sz="1700" i="1">
                <a:solidFill>
                  <a:schemeClr val="dk2"/>
                </a:solidFill>
              </a:rPr>
              <a:t>p</a:t>
            </a:r>
            <a:r>
              <a:rPr lang="en" sz="1700" i="1" baseline="-25000">
                <a:solidFill>
                  <a:schemeClr val="dk2"/>
                </a:solidFill>
              </a:rPr>
              <a:t>i</a:t>
            </a:r>
            <a:r>
              <a:rPr lang="en" sz="1700" i="1">
                <a:solidFill>
                  <a:schemeClr val="dk2"/>
                </a:solidFill>
              </a:rPr>
              <a:t> </a:t>
            </a:r>
            <a:r>
              <a:rPr lang="en" sz="1700">
                <a:solidFill>
                  <a:schemeClr val="dk2"/>
                </a:solidFill>
              </a:rPr>
              <a:t> = cΔt</a:t>
            </a:r>
            <a:r>
              <a:rPr lang="en" sz="1700" baseline="-25000">
                <a:solidFill>
                  <a:schemeClr val="dk2"/>
                </a:solidFill>
              </a:rPr>
              <a:t>1,i</a:t>
            </a:r>
            <a:endParaRPr b="1">
              <a:solidFill>
                <a:schemeClr val="dk2"/>
              </a:solidFill>
            </a:endParaRPr>
          </a:p>
          <a:p>
            <a:pPr marL="457200" lvl="0" indent="0" algn="l" rtl="0">
              <a:lnSpc>
                <a:spcPct val="115000"/>
              </a:lnSpc>
              <a:spcBef>
                <a:spcPts val="0"/>
              </a:spcBef>
              <a:spcAft>
                <a:spcPts val="0"/>
              </a:spcAft>
              <a:buClr>
                <a:schemeClr val="dk1"/>
              </a:buClr>
              <a:buSzPts val="1100"/>
              <a:buFont typeface="Arial"/>
              <a:buNone/>
            </a:pPr>
            <a:r>
              <a:rPr lang="en" sz="1700" b="1">
                <a:solidFill>
                  <a:schemeClr val="dk2"/>
                </a:solidFill>
              </a:rPr>
              <a:t>r</a:t>
            </a:r>
            <a:r>
              <a:rPr lang="en" sz="1200">
                <a:solidFill>
                  <a:schemeClr val="dk2"/>
                </a:solidFill>
              </a:rPr>
              <a:t>      is the unknown position of the satellite</a:t>
            </a:r>
            <a:endParaRPr sz="1700">
              <a:solidFill>
                <a:schemeClr val="dk2"/>
              </a:solidFill>
            </a:endParaRPr>
          </a:p>
          <a:p>
            <a:pPr marL="800100" lvl="0" indent="-342900" algn="l" rtl="0">
              <a:spcBef>
                <a:spcPts val="0"/>
              </a:spcBef>
              <a:spcAft>
                <a:spcPts val="0"/>
              </a:spcAft>
              <a:buClr>
                <a:schemeClr val="dk1"/>
              </a:buClr>
              <a:buSzPts val="1100"/>
              <a:buFont typeface="Arial"/>
              <a:buNone/>
            </a:pPr>
            <a:r>
              <a:rPr lang="en" sz="1700">
                <a:solidFill>
                  <a:schemeClr val="dk2"/>
                </a:solidFill>
              </a:rPr>
              <a:t>𝜏</a:t>
            </a:r>
            <a:r>
              <a:rPr lang="en" sz="1200">
                <a:solidFill>
                  <a:schemeClr val="dk2"/>
                </a:solidFill>
              </a:rPr>
              <a:t>      is the unknown time for the signal to reach the    first sensor from the satellite </a:t>
            </a:r>
            <a:endParaRPr sz="1200">
              <a:solidFill>
                <a:schemeClr val="dk2"/>
              </a:solidFill>
            </a:endParaRPr>
          </a:p>
          <a:p>
            <a:pPr marL="457200" lvl="0" indent="0" algn="l" rtl="0">
              <a:lnSpc>
                <a:spcPct val="115000"/>
              </a:lnSpc>
              <a:spcBef>
                <a:spcPts val="0"/>
              </a:spcBef>
              <a:spcAft>
                <a:spcPts val="0"/>
              </a:spcAft>
              <a:buClr>
                <a:schemeClr val="dk1"/>
              </a:buClr>
              <a:buSzPts val="1100"/>
              <a:buFont typeface="Arial"/>
              <a:buNone/>
            </a:pPr>
            <a:r>
              <a:rPr lang="en" sz="1700" b="1">
                <a:solidFill>
                  <a:schemeClr val="dk2"/>
                </a:solidFill>
              </a:rPr>
              <a:t>r</a:t>
            </a:r>
            <a:r>
              <a:rPr lang="en" sz="1700" baseline="-25000">
                <a:solidFill>
                  <a:schemeClr val="dk2"/>
                </a:solidFill>
              </a:rPr>
              <a:t>s,i</a:t>
            </a:r>
            <a:r>
              <a:rPr lang="en" sz="1200">
                <a:solidFill>
                  <a:schemeClr val="dk2"/>
                </a:solidFill>
              </a:rPr>
              <a:t>   is the known position of the i’th sensor</a:t>
            </a:r>
            <a:endParaRPr sz="1200">
              <a:solidFill>
                <a:schemeClr val="dk2"/>
              </a:solidFill>
            </a:endParaRPr>
          </a:p>
          <a:p>
            <a:pPr marL="457200" lvl="0" indent="0" algn="l" rtl="0">
              <a:lnSpc>
                <a:spcPct val="115000"/>
              </a:lnSpc>
              <a:spcBef>
                <a:spcPts val="0"/>
              </a:spcBef>
              <a:spcAft>
                <a:spcPts val="0"/>
              </a:spcAft>
              <a:buClr>
                <a:schemeClr val="dk1"/>
              </a:buClr>
              <a:buSzPts val="1100"/>
              <a:buFont typeface="Arial"/>
              <a:buNone/>
            </a:pPr>
            <a:r>
              <a:rPr lang="en" sz="1700">
                <a:solidFill>
                  <a:schemeClr val="dk2"/>
                </a:solidFill>
              </a:rPr>
              <a:t>Δt</a:t>
            </a:r>
            <a:r>
              <a:rPr lang="en" sz="1700" baseline="-25000">
                <a:solidFill>
                  <a:schemeClr val="dk2"/>
                </a:solidFill>
              </a:rPr>
              <a:t>1,i</a:t>
            </a:r>
            <a:r>
              <a:rPr lang="en" sz="1200">
                <a:solidFill>
                  <a:schemeClr val="dk2"/>
                </a:solidFill>
              </a:rPr>
              <a:t>is the time differential of arrival from sensor 1</a:t>
            </a:r>
            <a:endParaRPr/>
          </a:p>
        </p:txBody>
      </p:sp>
      <p:sp>
        <p:nvSpPr>
          <p:cNvPr id="582" name="Google Shape;582;p55"/>
          <p:cNvSpPr txBox="1">
            <a:spLocks noGrp="1"/>
          </p:cNvSpPr>
          <p:nvPr>
            <p:ph type="body" idx="1"/>
          </p:nvPr>
        </p:nvSpPr>
        <p:spPr>
          <a:xfrm>
            <a:off x="356125" y="272625"/>
            <a:ext cx="4004100" cy="43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000">
                <a:solidFill>
                  <a:schemeClr val="dk1"/>
                </a:solidFill>
              </a:rPr>
              <a:t>Key Driving Requirements</a:t>
            </a:r>
            <a:endParaRPr sz="2000">
              <a:solidFill>
                <a:srgbClr val="000000"/>
              </a:solidFill>
            </a:endParaRPr>
          </a:p>
        </p:txBody>
      </p:sp>
      <p:sp>
        <p:nvSpPr>
          <p:cNvPr id="583" name="Google Shape;58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584" name="Google Shape;584;p55"/>
          <p:cNvSpPr txBox="1"/>
          <p:nvPr/>
        </p:nvSpPr>
        <p:spPr>
          <a:xfrm>
            <a:off x="5029051" y="767763"/>
            <a:ext cx="31476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DR5.3.</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Sensors shall be placed at least 100 km distance apart</a:t>
            </a:r>
            <a:endParaRPr sz="1200">
              <a:solidFill>
                <a:schemeClr val="dk2"/>
              </a:solidFill>
            </a:endParaRPr>
          </a:p>
        </p:txBody>
      </p:sp>
      <p:pic>
        <p:nvPicPr>
          <p:cNvPr id="585" name="Google Shape;585;p55"/>
          <p:cNvPicPr preferRelativeResize="0"/>
          <p:nvPr/>
        </p:nvPicPr>
        <p:blipFill>
          <a:blip r:embed="rId3">
            <a:alphaModFix/>
          </a:blip>
          <a:stretch>
            <a:fillRect/>
          </a:stretch>
        </p:blipFill>
        <p:spPr>
          <a:xfrm>
            <a:off x="5129075" y="1561930"/>
            <a:ext cx="3069975" cy="2138358"/>
          </a:xfrm>
          <a:prstGeom prst="rect">
            <a:avLst/>
          </a:prstGeom>
          <a:noFill/>
          <a:ln>
            <a:noFill/>
          </a:ln>
        </p:spPr>
      </p:pic>
      <p:sp>
        <p:nvSpPr>
          <p:cNvPr id="586" name="Google Shape;586;p55"/>
          <p:cNvSpPr/>
          <p:nvPr/>
        </p:nvSpPr>
        <p:spPr>
          <a:xfrm>
            <a:off x="6285096" y="1717907"/>
            <a:ext cx="1340400" cy="13521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5"/>
          <p:cNvSpPr/>
          <p:nvPr/>
        </p:nvSpPr>
        <p:spPr>
          <a:xfrm>
            <a:off x="6181950" y="2295738"/>
            <a:ext cx="225900" cy="2295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5"/>
          <p:cNvSpPr/>
          <p:nvPr/>
        </p:nvSpPr>
        <p:spPr>
          <a:xfrm>
            <a:off x="6842350" y="2959763"/>
            <a:ext cx="225900" cy="2295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5"/>
          <p:cNvSpPr/>
          <p:nvPr/>
        </p:nvSpPr>
        <p:spPr>
          <a:xfrm>
            <a:off x="6842350" y="1590638"/>
            <a:ext cx="225900" cy="2295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5"/>
          <p:cNvSpPr/>
          <p:nvPr/>
        </p:nvSpPr>
        <p:spPr>
          <a:xfrm>
            <a:off x="7509950" y="2279213"/>
            <a:ext cx="225900" cy="2295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1" name="Google Shape;591;p55"/>
          <p:cNvCxnSpPr/>
          <p:nvPr/>
        </p:nvCxnSpPr>
        <p:spPr>
          <a:xfrm rot="10800000" flipH="1">
            <a:off x="6957994" y="2407055"/>
            <a:ext cx="667500" cy="680700"/>
          </a:xfrm>
          <a:prstGeom prst="straightConnector1">
            <a:avLst/>
          </a:prstGeom>
          <a:noFill/>
          <a:ln w="28575" cap="flat" cmpd="sng">
            <a:solidFill>
              <a:srgbClr val="4A86E8"/>
            </a:solidFill>
            <a:prstDash val="solid"/>
            <a:round/>
            <a:headEnd type="triangle" w="med" len="med"/>
            <a:tailEnd type="triangle" w="med" len="med"/>
          </a:ln>
        </p:spPr>
      </p:cxnSp>
      <p:sp>
        <p:nvSpPr>
          <p:cNvPr id="592" name="Google Shape;592;p55"/>
          <p:cNvSpPr txBox="1"/>
          <p:nvPr/>
        </p:nvSpPr>
        <p:spPr>
          <a:xfrm>
            <a:off x="7269950" y="2795663"/>
            <a:ext cx="1015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A86E8"/>
                </a:solidFill>
              </a:rPr>
              <a:t>&gt; 100 km</a:t>
            </a:r>
            <a:endParaRPr b="1">
              <a:solidFill>
                <a:srgbClr val="4A86E8"/>
              </a:solidFill>
            </a:endParaRPr>
          </a:p>
        </p:txBody>
      </p:sp>
      <p:sp>
        <p:nvSpPr>
          <p:cNvPr id="593" name="Google Shape;593;p55"/>
          <p:cNvSpPr txBox="1"/>
          <p:nvPr/>
        </p:nvSpPr>
        <p:spPr>
          <a:xfrm>
            <a:off x="5043000" y="3777813"/>
            <a:ext cx="3119700" cy="751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100">
                <a:solidFill>
                  <a:schemeClr val="dk2"/>
                </a:solidFill>
              </a:rPr>
              <a:t>DR5.3 comes from an analysis done for PDR that found that the sensor units must be at least 100 km apart in order for the timing accuracy required to be feasible. The final locations of the units were decided upon based on this requirement and accessibility. </a:t>
            </a:r>
            <a:endParaRPr sz="1100">
              <a:solidFill>
                <a:schemeClr val="dk2"/>
              </a:solidFill>
            </a:endParaRPr>
          </a:p>
        </p:txBody>
      </p:sp>
      <p:sp>
        <p:nvSpPr>
          <p:cNvPr id="594" name="Google Shape;594;p55"/>
          <p:cNvSpPr txBox="1"/>
          <p:nvPr/>
        </p:nvSpPr>
        <p:spPr>
          <a:xfrm>
            <a:off x="356125" y="767763"/>
            <a:ext cx="4194300" cy="876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dk2"/>
                </a:solidFill>
              </a:rPr>
              <a:t>TDoA</a:t>
            </a:r>
            <a:endParaRPr sz="2000">
              <a:solidFill>
                <a:schemeClr val="dk2"/>
              </a:solidFill>
            </a:endParaRPr>
          </a:p>
          <a:p>
            <a:pPr marL="0" lvl="0" indent="0" algn="l" rtl="0">
              <a:lnSpc>
                <a:spcPct val="115000"/>
              </a:lnSpc>
              <a:spcBef>
                <a:spcPts val="0"/>
              </a:spcBef>
              <a:spcAft>
                <a:spcPts val="0"/>
              </a:spcAft>
              <a:buNone/>
            </a:pPr>
            <a:r>
              <a:rPr lang="en" sz="1200">
                <a:solidFill>
                  <a:schemeClr val="dk2"/>
                </a:solidFill>
              </a:rPr>
              <a:t>Needs 4 sensor units seeing the same RF signal </a:t>
            </a:r>
            <a:endParaRPr sz="1200">
              <a:solidFill>
                <a:schemeClr val="dk2"/>
              </a:solidFill>
            </a:endParaRPr>
          </a:p>
          <a:p>
            <a:pPr marL="0" lvl="0" indent="0" algn="l" rtl="0">
              <a:lnSpc>
                <a:spcPct val="115000"/>
              </a:lnSpc>
              <a:spcBef>
                <a:spcPts val="0"/>
              </a:spcBef>
              <a:spcAft>
                <a:spcPts val="0"/>
              </a:spcAft>
              <a:buNone/>
            </a:pPr>
            <a:r>
              <a:rPr lang="en" sz="1200">
                <a:solidFill>
                  <a:schemeClr val="dk2"/>
                </a:solidFill>
              </a:rPr>
              <a:t>(4 unknowns {x, y, z, t} → need 4 equations)</a:t>
            </a:r>
            <a:endParaRPr/>
          </a:p>
        </p:txBody>
      </p:sp>
      <p:grpSp>
        <p:nvGrpSpPr>
          <p:cNvPr id="595" name="Google Shape;595;p55"/>
          <p:cNvGrpSpPr/>
          <p:nvPr/>
        </p:nvGrpSpPr>
        <p:grpSpPr>
          <a:xfrm>
            <a:off x="356113" y="1757300"/>
            <a:ext cx="1988700" cy="1265417"/>
            <a:chOff x="736163" y="1706600"/>
            <a:chExt cx="1988700" cy="1265417"/>
          </a:xfrm>
        </p:grpSpPr>
        <p:sp>
          <p:nvSpPr>
            <p:cNvPr id="596" name="Google Shape;596;p55"/>
            <p:cNvSpPr txBox="1"/>
            <p:nvPr/>
          </p:nvSpPr>
          <p:spPr>
            <a:xfrm>
              <a:off x="736163" y="1706600"/>
              <a:ext cx="1988700" cy="45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i="1">
                  <a:solidFill>
                    <a:schemeClr val="dk2"/>
                  </a:solidFill>
                </a:rPr>
                <a:t>p</a:t>
              </a:r>
              <a:r>
                <a:rPr lang="en" sz="1600" i="1" baseline="-25000">
                  <a:solidFill>
                    <a:schemeClr val="dk2"/>
                  </a:solidFill>
                </a:rPr>
                <a:t>1</a:t>
              </a:r>
              <a:r>
                <a:rPr lang="en" sz="1600" i="1">
                  <a:solidFill>
                    <a:schemeClr val="dk2"/>
                  </a:solidFill>
                </a:rPr>
                <a:t> + c</a:t>
              </a:r>
              <a:r>
                <a:rPr lang="en" sz="1600">
                  <a:solidFill>
                    <a:schemeClr val="dk2"/>
                  </a:solidFill>
                </a:rPr>
                <a:t>𝜏 = || </a:t>
              </a:r>
              <a:r>
                <a:rPr lang="en" sz="1600" b="1">
                  <a:solidFill>
                    <a:schemeClr val="dk2"/>
                  </a:solidFill>
                </a:rPr>
                <a:t>r</a:t>
              </a:r>
              <a:r>
                <a:rPr lang="en" sz="1600" baseline="-25000">
                  <a:solidFill>
                    <a:schemeClr val="dk2"/>
                  </a:solidFill>
                </a:rPr>
                <a:t>s,1</a:t>
              </a:r>
              <a:r>
                <a:rPr lang="en" sz="1600">
                  <a:solidFill>
                    <a:schemeClr val="dk2"/>
                  </a:solidFill>
                </a:rPr>
                <a:t> - </a:t>
              </a:r>
              <a:r>
                <a:rPr lang="en" sz="1600" b="1">
                  <a:solidFill>
                    <a:schemeClr val="dk2"/>
                  </a:solidFill>
                </a:rPr>
                <a:t>r </a:t>
              </a:r>
              <a:r>
                <a:rPr lang="en" sz="1600">
                  <a:solidFill>
                    <a:schemeClr val="dk2"/>
                  </a:solidFill>
                </a:rPr>
                <a:t>||</a:t>
              </a:r>
              <a:endParaRPr sz="1600"/>
            </a:p>
          </p:txBody>
        </p:sp>
        <p:sp>
          <p:nvSpPr>
            <p:cNvPr id="597" name="Google Shape;597;p55"/>
            <p:cNvSpPr txBox="1"/>
            <p:nvPr/>
          </p:nvSpPr>
          <p:spPr>
            <a:xfrm>
              <a:off x="736163" y="1978206"/>
              <a:ext cx="1988700" cy="45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i="1">
                  <a:solidFill>
                    <a:schemeClr val="dk2"/>
                  </a:solidFill>
                </a:rPr>
                <a:t>p</a:t>
              </a:r>
              <a:r>
                <a:rPr lang="en" sz="1600" i="1" baseline="-25000">
                  <a:solidFill>
                    <a:schemeClr val="dk2"/>
                  </a:solidFill>
                </a:rPr>
                <a:t>2</a:t>
              </a:r>
              <a:r>
                <a:rPr lang="en" sz="1600" i="1">
                  <a:solidFill>
                    <a:schemeClr val="dk2"/>
                  </a:solidFill>
                </a:rPr>
                <a:t> + c</a:t>
              </a:r>
              <a:r>
                <a:rPr lang="en" sz="1600">
                  <a:solidFill>
                    <a:schemeClr val="dk2"/>
                  </a:solidFill>
                </a:rPr>
                <a:t>𝜏 = || </a:t>
              </a:r>
              <a:r>
                <a:rPr lang="en" sz="1600" b="1">
                  <a:solidFill>
                    <a:schemeClr val="dk2"/>
                  </a:solidFill>
                </a:rPr>
                <a:t>r</a:t>
              </a:r>
              <a:r>
                <a:rPr lang="en" sz="1600" baseline="-25000">
                  <a:solidFill>
                    <a:schemeClr val="dk2"/>
                  </a:solidFill>
                </a:rPr>
                <a:t>s,2</a:t>
              </a:r>
              <a:r>
                <a:rPr lang="en" sz="1600">
                  <a:solidFill>
                    <a:schemeClr val="dk2"/>
                  </a:solidFill>
                </a:rPr>
                <a:t> - </a:t>
              </a:r>
              <a:r>
                <a:rPr lang="en" sz="1600" b="1">
                  <a:solidFill>
                    <a:schemeClr val="dk2"/>
                  </a:solidFill>
                </a:rPr>
                <a:t>r </a:t>
              </a:r>
              <a:r>
                <a:rPr lang="en" sz="1600">
                  <a:solidFill>
                    <a:schemeClr val="dk2"/>
                  </a:solidFill>
                </a:rPr>
                <a:t>||</a:t>
              </a:r>
              <a:endParaRPr sz="1600"/>
            </a:p>
          </p:txBody>
        </p:sp>
        <p:sp>
          <p:nvSpPr>
            <p:cNvPr id="598" name="Google Shape;598;p55"/>
            <p:cNvSpPr txBox="1"/>
            <p:nvPr/>
          </p:nvSpPr>
          <p:spPr>
            <a:xfrm>
              <a:off x="736163" y="2249811"/>
              <a:ext cx="1988700" cy="45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i="1">
                  <a:solidFill>
                    <a:schemeClr val="dk2"/>
                  </a:solidFill>
                </a:rPr>
                <a:t>p</a:t>
              </a:r>
              <a:r>
                <a:rPr lang="en" sz="1600" i="1" baseline="-25000">
                  <a:solidFill>
                    <a:schemeClr val="dk2"/>
                  </a:solidFill>
                </a:rPr>
                <a:t>3</a:t>
              </a:r>
              <a:r>
                <a:rPr lang="en" sz="1600" i="1">
                  <a:solidFill>
                    <a:schemeClr val="dk2"/>
                  </a:solidFill>
                </a:rPr>
                <a:t> + c</a:t>
              </a:r>
              <a:r>
                <a:rPr lang="en" sz="1600">
                  <a:solidFill>
                    <a:schemeClr val="dk2"/>
                  </a:solidFill>
                </a:rPr>
                <a:t>𝜏 = || </a:t>
              </a:r>
              <a:r>
                <a:rPr lang="en" sz="1600" b="1">
                  <a:solidFill>
                    <a:schemeClr val="dk2"/>
                  </a:solidFill>
                </a:rPr>
                <a:t>r</a:t>
              </a:r>
              <a:r>
                <a:rPr lang="en" sz="1600" baseline="-25000">
                  <a:solidFill>
                    <a:schemeClr val="dk2"/>
                  </a:solidFill>
                </a:rPr>
                <a:t>s,3</a:t>
              </a:r>
              <a:r>
                <a:rPr lang="en" sz="1600">
                  <a:solidFill>
                    <a:schemeClr val="dk2"/>
                  </a:solidFill>
                </a:rPr>
                <a:t> - </a:t>
              </a:r>
              <a:r>
                <a:rPr lang="en" sz="1600" b="1">
                  <a:solidFill>
                    <a:schemeClr val="dk2"/>
                  </a:solidFill>
                </a:rPr>
                <a:t>r </a:t>
              </a:r>
              <a:r>
                <a:rPr lang="en" sz="1600">
                  <a:solidFill>
                    <a:schemeClr val="dk2"/>
                  </a:solidFill>
                </a:rPr>
                <a:t>||</a:t>
              </a:r>
              <a:endParaRPr sz="1600"/>
            </a:p>
          </p:txBody>
        </p:sp>
        <p:sp>
          <p:nvSpPr>
            <p:cNvPr id="599" name="Google Shape;599;p55"/>
            <p:cNvSpPr txBox="1"/>
            <p:nvPr/>
          </p:nvSpPr>
          <p:spPr>
            <a:xfrm>
              <a:off x="736163" y="2521417"/>
              <a:ext cx="1988700" cy="450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i="1">
                  <a:solidFill>
                    <a:schemeClr val="dk2"/>
                  </a:solidFill>
                </a:rPr>
                <a:t>p</a:t>
              </a:r>
              <a:r>
                <a:rPr lang="en" sz="1600" i="1" baseline="-25000">
                  <a:solidFill>
                    <a:schemeClr val="dk2"/>
                  </a:solidFill>
                </a:rPr>
                <a:t>4</a:t>
              </a:r>
              <a:r>
                <a:rPr lang="en" sz="1600" i="1">
                  <a:solidFill>
                    <a:schemeClr val="dk2"/>
                  </a:solidFill>
                </a:rPr>
                <a:t> + c</a:t>
              </a:r>
              <a:r>
                <a:rPr lang="en" sz="1600">
                  <a:solidFill>
                    <a:schemeClr val="dk2"/>
                  </a:solidFill>
                </a:rPr>
                <a:t>𝜏 = || </a:t>
              </a:r>
              <a:r>
                <a:rPr lang="en" sz="1600" b="1">
                  <a:solidFill>
                    <a:schemeClr val="dk2"/>
                  </a:solidFill>
                </a:rPr>
                <a:t>r</a:t>
              </a:r>
              <a:r>
                <a:rPr lang="en" sz="1600" baseline="-25000">
                  <a:solidFill>
                    <a:schemeClr val="dk2"/>
                  </a:solidFill>
                </a:rPr>
                <a:t>s,4</a:t>
              </a:r>
              <a:r>
                <a:rPr lang="en" sz="1600">
                  <a:solidFill>
                    <a:schemeClr val="dk2"/>
                  </a:solidFill>
                </a:rPr>
                <a:t> - </a:t>
              </a:r>
              <a:r>
                <a:rPr lang="en" sz="1600" b="1">
                  <a:solidFill>
                    <a:schemeClr val="dk2"/>
                  </a:solidFill>
                </a:rPr>
                <a:t>r </a:t>
              </a:r>
              <a:r>
                <a:rPr lang="en" sz="1600">
                  <a:solidFill>
                    <a:schemeClr val="dk2"/>
                  </a:solidFill>
                </a:rPr>
                <a:t>||</a:t>
              </a:r>
              <a:endParaRPr sz="16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56"/>
          <p:cNvPicPr preferRelativeResize="0"/>
          <p:nvPr/>
        </p:nvPicPr>
        <p:blipFill>
          <a:blip r:embed="rId3">
            <a:alphaModFix/>
          </a:blip>
          <a:stretch>
            <a:fillRect/>
          </a:stretch>
        </p:blipFill>
        <p:spPr>
          <a:xfrm>
            <a:off x="6035050" y="2807300"/>
            <a:ext cx="3108961" cy="2331721"/>
          </a:xfrm>
          <a:prstGeom prst="rect">
            <a:avLst/>
          </a:prstGeom>
          <a:noFill/>
          <a:ln>
            <a:noFill/>
          </a:ln>
        </p:spPr>
      </p:pic>
      <p:pic>
        <p:nvPicPr>
          <p:cNvPr id="605" name="Google Shape;605;p56"/>
          <p:cNvPicPr preferRelativeResize="0"/>
          <p:nvPr/>
        </p:nvPicPr>
        <p:blipFill>
          <a:blip r:embed="rId4">
            <a:alphaModFix/>
          </a:blip>
          <a:stretch>
            <a:fillRect/>
          </a:stretch>
        </p:blipFill>
        <p:spPr>
          <a:xfrm>
            <a:off x="0" y="2807300"/>
            <a:ext cx="3108961" cy="2331721"/>
          </a:xfrm>
          <a:prstGeom prst="rect">
            <a:avLst/>
          </a:prstGeom>
          <a:noFill/>
          <a:ln>
            <a:noFill/>
          </a:ln>
        </p:spPr>
      </p:pic>
      <p:sp>
        <p:nvSpPr>
          <p:cNvPr id="606" name="Google Shape;606;p56"/>
          <p:cNvSpPr txBox="1">
            <a:spLocks noGrp="1"/>
          </p:cNvSpPr>
          <p:nvPr>
            <p:ph type="body" idx="1"/>
          </p:nvPr>
        </p:nvSpPr>
        <p:spPr>
          <a:xfrm>
            <a:off x="345475" y="1012425"/>
            <a:ext cx="6611100" cy="3530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 sz="1200">
                <a:solidFill>
                  <a:srgbClr val="000000"/>
                </a:solidFill>
              </a:rPr>
              <a:t>Primary source of TDoA error is how accurately we can time stamp incoming signals for later post processing </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GPS provides time synchronizing pulse per second (pps) signal  </a:t>
            </a:r>
            <a:endParaRPr sz="1200">
              <a:solidFill>
                <a:srgbClr val="000000"/>
              </a:solidFill>
            </a:endParaRPr>
          </a:p>
          <a:p>
            <a:pPr marL="457200" lvl="0" indent="-304800" algn="l" rtl="0">
              <a:spcBef>
                <a:spcPts val="0"/>
              </a:spcBef>
              <a:spcAft>
                <a:spcPts val="0"/>
              </a:spcAft>
              <a:buClr>
                <a:srgbClr val="000000"/>
              </a:buClr>
              <a:buSzPts val="1200"/>
              <a:buChar char="●"/>
            </a:pPr>
            <a:r>
              <a:rPr lang="en" sz="1200">
                <a:solidFill>
                  <a:srgbClr val="000000"/>
                </a:solidFill>
              </a:rPr>
              <a:t>SDR needs to be capable of stamping pps timing signals onto input data and achieving a data rate of 20MHz (50ns)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500ns timestamp accuracy provides us a large timing margin</a:t>
            </a:r>
            <a:endParaRPr sz="1200">
              <a:solidFill>
                <a:srgbClr val="000000"/>
              </a:solidFill>
            </a:endParaRPr>
          </a:p>
        </p:txBody>
      </p:sp>
      <p:sp>
        <p:nvSpPr>
          <p:cNvPr id="607" name="Google Shape;60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608" name="Google Shape;608;p56"/>
          <p:cNvSpPr txBox="1">
            <a:spLocks noGrp="1"/>
          </p:cNvSpPr>
          <p:nvPr>
            <p:ph type="title"/>
          </p:nvPr>
        </p:nvSpPr>
        <p:spPr>
          <a:xfrm>
            <a:off x="181350" y="336225"/>
            <a:ext cx="8781300" cy="5727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r>
              <a:rPr lang="en" sz="2000" b="1"/>
              <a:t>FR5.</a:t>
            </a:r>
            <a:r>
              <a:rPr lang="en" sz="2000"/>
              <a:t> Recorded data can be used to produce an orbital position within 100km absolute error of a known satellite</a:t>
            </a:r>
            <a:endParaRPr sz="3600"/>
          </a:p>
        </p:txBody>
      </p:sp>
      <p:sp>
        <p:nvSpPr>
          <p:cNvPr id="609" name="Google Shape;609;p56"/>
          <p:cNvSpPr txBox="1"/>
          <p:nvPr/>
        </p:nvSpPr>
        <p:spPr>
          <a:xfrm>
            <a:off x="7771075" y="240425"/>
            <a:ext cx="25800" cy="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0" name="Google Shape;610;p56"/>
          <p:cNvSpPr txBox="1"/>
          <p:nvPr/>
        </p:nvSpPr>
        <p:spPr>
          <a:xfrm>
            <a:off x="6216900" y="2511675"/>
            <a:ext cx="29292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Error greater than 100km: 0.54% </a:t>
            </a:r>
            <a:endParaRPr sz="1200"/>
          </a:p>
        </p:txBody>
      </p:sp>
      <p:sp>
        <p:nvSpPr>
          <p:cNvPr id="611" name="Google Shape;611;p56"/>
          <p:cNvSpPr txBox="1"/>
          <p:nvPr/>
        </p:nvSpPr>
        <p:spPr>
          <a:xfrm>
            <a:off x="3107400" y="2511675"/>
            <a:ext cx="29292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Error greater than 100km: 0.38%</a:t>
            </a:r>
            <a:r>
              <a:rPr lang="en"/>
              <a:t> </a:t>
            </a:r>
            <a:endParaRPr/>
          </a:p>
        </p:txBody>
      </p:sp>
      <p:sp>
        <p:nvSpPr>
          <p:cNvPr id="612" name="Google Shape;612;p56"/>
          <p:cNvSpPr txBox="1"/>
          <p:nvPr/>
        </p:nvSpPr>
        <p:spPr>
          <a:xfrm>
            <a:off x="89875" y="2511675"/>
            <a:ext cx="29292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Error greater than 100km: 9.58%</a:t>
            </a:r>
            <a:r>
              <a:rPr lang="en"/>
              <a:t> </a:t>
            </a:r>
            <a:endParaRPr/>
          </a:p>
        </p:txBody>
      </p:sp>
      <p:pic>
        <p:nvPicPr>
          <p:cNvPr id="613" name="Google Shape;613;p56"/>
          <p:cNvPicPr preferRelativeResize="0"/>
          <p:nvPr/>
        </p:nvPicPr>
        <p:blipFill>
          <a:blip r:embed="rId5">
            <a:alphaModFix/>
          </a:blip>
          <a:stretch>
            <a:fillRect/>
          </a:stretch>
        </p:blipFill>
        <p:spPr>
          <a:xfrm>
            <a:off x="3017525" y="2807300"/>
            <a:ext cx="3108961" cy="2331721"/>
          </a:xfrm>
          <a:prstGeom prst="rect">
            <a:avLst/>
          </a:prstGeom>
          <a:noFill/>
          <a:ln>
            <a:noFill/>
          </a:ln>
        </p:spPr>
      </p:pic>
      <p:pic>
        <p:nvPicPr>
          <p:cNvPr id="614" name="Google Shape;614;p56"/>
          <p:cNvPicPr preferRelativeResize="0"/>
          <p:nvPr/>
        </p:nvPicPr>
        <p:blipFill>
          <a:blip r:embed="rId6">
            <a:alphaModFix/>
          </a:blip>
          <a:stretch>
            <a:fillRect/>
          </a:stretch>
        </p:blipFill>
        <p:spPr>
          <a:xfrm>
            <a:off x="6719093" y="840075"/>
            <a:ext cx="2084475" cy="1777800"/>
          </a:xfrm>
          <a:prstGeom prst="rect">
            <a:avLst/>
          </a:prstGeom>
          <a:noFill/>
          <a:ln>
            <a:noFill/>
          </a:ln>
        </p:spPr>
      </p:pic>
      <p:pic>
        <p:nvPicPr>
          <p:cNvPr id="615" name="Google Shape;615;p56"/>
          <p:cNvPicPr preferRelativeResize="0"/>
          <p:nvPr/>
        </p:nvPicPr>
        <p:blipFill>
          <a:blip r:embed="rId7">
            <a:alphaModFix/>
          </a:blip>
          <a:stretch>
            <a:fillRect/>
          </a:stretch>
        </p:blipFill>
        <p:spPr>
          <a:xfrm>
            <a:off x="946150" y="3178575"/>
            <a:ext cx="372375" cy="84400"/>
          </a:xfrm>
          <a:prstGeom prst="rect">
            <a:avLst/>
          </a:prstGeom>
          <a:noFill/>
          <a:ln>
            <a:noFill/>
          </a:ln>
        </p:spPr>
      </p:pic>
      <p:pic>
        <p:nvPicPr>
          <p:cNvPr id="616" name="Google Shape;616;p56"/>
          <p:cNvPicPr preferRelativeResize="0"/>
          <p:nvPr/>
        </p:nvPicPr>
        <p:blipFill>
          <a:blip r:embed="rId7">
            <a:alphaModFix/>
          </a:blip>
          <a:stretch>
            <a:fillRect/>
          </a:stretch>
        </p:blipFill>
        <p:spPr>
          <a:xfrm>
            <a:off x="3968575" y="3178575"/>
            <a:ext cx="372375" cy="84400"/>
          </a:xfrm>
          <a:prstGeom prst="rect">
            <a:avLst/>
          </a:prstGeom>
          <a:noFill/>
          <a:ln>
            <a:noFill/>
          </a:ln>
        </p:spPr>
      </p:pic>
      <p:pic>
        <p:nvPicPr>
          <p:cNvPr id="617" name="Google Shape;617;p56"/>
          <p:cNvPicPr preferRelativeResize="0"/>
          <p:nvPr/>
        </p:nvPicPr>
        <p:blipFill>
          <a:blip r:embed="rId7">
            <a:alphaModFix/>
          </a:blip>
          <a:stretch>
            <a:fillRect/>
          </a:stretch>
        </p:blipFill>
        <p:spPr>
          <a:xfrm>
            <a:off x="6991000" y="3178575"/>
            <a:ext cx="372375" cy="84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Orbital Determination</a:t>
            </a:r>
            <a:endParaRPr/>
          </a:p>
          <a:p>
            <a:pPr marL="0" lvl="0" indent="0" algn="ctr" rtl="0">
              <a:spcBef>
                <a:spcPts val="0"/>
              </a:spcBef>
              <a:spcAft>
                <a:spcPts val="0"/>
              </a:spcAft>
              <a:buClr>
                <a:schemeClr val="dk1"/>
              </a:buClr>
              <a:buSzPts val="1100"/>
              <a:buFont typeface="Arial"/>
              <a:buNone/>
            </a:pPr>
            <a:r>
              <a:rPr lang="en" sz="1200">
                <a:solidFill>
                  <a:schemeClr val="dk2"/>
                </a:solidFill>
              </a:rPr>
              <a:t>Two methods: Gibbs and Particle Filter. Both produce orbital predictions that are the final product of the project</a:t>
            </a:r>
            <a:endParaRPr sz="1200">
              <a:solidFill>
                <a:schemeClr val="dk2"/>
              </a:solidFill>
            </a:endParaRPr>
          </a:p>
          <a:p>
            <a:pPr marL="0" lvl="0" indent="0" algn="ctr" rtl="0">
              <a:spcBef>
                <a:spcPts val="0"/>
              </a:spcBef>
              <a:spcAft>
                <a:spcPts val="0"/>
              </a:spcAft>
              <a:buNone/>
            </a:pPr>
            <a:endParaRPr sz="1200">
              <a:solidFill>
                <a:schemeClr val="dk2"/>
              </a:solidFill>
            </a:endParaRPr>
          </a:p>
        </p:txBody>
      </p:sp>
      <p:sp>
        <p:nvSpPr>
          <p:cNvPr id="623" name="Google Shape;6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8"/>
          <p:cNvSpPr txBox="1">
            <a:spLocks noGrp="1"/>
          </p:cNvSpPr>
          <p:nvPr>
            <p:ph type="body" idx="1"/>
          </p:nvPr>
        </p:nvSpPr>
        <p:spPr>
          <a:xfrm>
            <a:off x="311700" y="1728465"/>
            <a:ext cx="8520600" cy="9897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 sz="1200">
                <a:solidFill>
                  <a:srgbClr val="000000"/>
                </a:solidFill>
              </a:rPr>
              <a:t>In order to produce a TLE within the characteristics detailed by FR6, the TDoA accuracy requirement detailed in FR5 must also be satisfied. If the timing requirements for FR5 are met, the timing requirements for FR6 are also met. This means the design decisions driven by FR5 also satisfy our requirements for FR6.</a:t>
            </a:r>
            <a:endParaRPr sz="1200">
              <a:solidFill>
                <a:srgbClr val="000000"/>
              </a:solidFill>
            </a:endParaRPr>
          </a:p>
          <a:p>
            <a:pPr marL="0" lvl="0" indent="0" algn="l" rtl="0">
              <a:spcBef>
                <a:spcPts val="1600"/>
              </a:spcBef>
              <a:spcAft>
                <a:spcPts val="1600"/>
              </a:spcAft>
              <a:buNone/>
            </a:pPr>
            <a:endParaRPr/>
          </a:p>
        </p:txBody>
      </p:sp>
      <p:sp>
        <p:nvSpPr>
          <p:cNvPr id="629" name="Google Shape;62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630" name="Google Shape;630;p58"/>
          <p:cNvSpPr txBox="1">
            <a:spLocks noGrp="1"/>
          </p:cNvSpPr>
          <p:nvPr>
            <p:ph type="title"/>
          </p:nvPr>
        </p:nvSpPr>
        <p:spPr>
          <a:xfrm>
            <a:off x="181350" y="336225"/>
            <a:ext cx="8781300" cy="12102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Clr>
                <a:schemeClr val="dk1"/>
              </a:buClr>
              <a:buSzPts val="1100"/>
              <a:buFont typeface="Arial"/>
              <a:buNone/>
            </a:pPr>
            <a:r>
              <a:rPr lang="en" sz="2000" b="1"/>
              <a:t>FR6.</a:t>
            </a:r>
            <a:r>
              <a:rPr lang="en" sz="2000"/>
              <a:t> </a:t>
            </a:r>
            <a:r>
              <a:rPr lang="en" sz="1600"/>
              <a:t>A TLE will be calculated from a satellite passover. TLE will predict a future passover occurring within a day of TLE calculation. This prediction will include expected time to within ±45 minutes, azimuth start angle to within ±30</a:t>
            </a:r>
            <a:r>
              <a:rPr lang="en" sz="1600" baseline="30000"/>
              <a:t>o</a:t>
            </a:r>
            <a:r>
              <a:rPr lang="en" sz="1600"/>
              <a:t>, and max elevation angle to within ±15</a:t>
            </a:r>
            <a:r>
              <a:rPr lang="en" sz="1600" baseline="30000"/>
              <a:t>o</a:t>
            </a:r>
            <a:r>
              <a:rPr lang="en" sz="1600"/>
              <a:t>.</a:t>
            </a:r>
            <a:endParaRPr sz="1600"/>
          </a:p>
        </p:txBody>
      </p:sp>
      <p:sp>
        <p:nvSpPr>
          <p:cNvPr id="631" name="Google Shape;631;p58"/>
          <p:cNvSpPr txBox="1"/>
          <p:nvPr/>
        </p:nvSpPr>
        <p:spPr>
          <a:xfrm>
            <a:off x="7771075" y="240425"/>
            <a:ext cx="25800" cy="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32" name="Google Shape;632;p58"/>
          <p:cNvPicPr preferRelativeResize="0"/>
          <p:nvPr/>
        </p:nvPicPr>
        <p:blipFill>
          <a:blip r:embed="rId3">
            <a:alphaModFix/>
          </a:blip>
          <a:stretch>
            <a:fillRect/>
          </a:stretch>
        </p:blipFill>
        <p:spPr>
          <a:xfrm>
            <a:off x="5107699" y="3169002"/>
            <a:ext cx="3364750" cy="1323350"/>
          </a:xfrm>
          <a:prstGeom prst="rect">
            <a:avLst/>
          </a:prstGeom>
          <a:noFill/>
          <a:ln>
            <a:noFill/>
          </a:ln>
        </p:spPr>
      </p:pic>
      <p:sp>
        <p:nvSpPr>
          <p:cNvPr id="633" name="Google Shape;633;p58"/>
          <p:cNvSpPr/>
          <p:nvPr/>
        </p:nvSpPr>
        <p:spPr>
          <a:xfrm>
            <a:off x="5541450" y="4254925"/>
            <a:ext cx="2878500" cy="1218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8"/>
          <p:cNvSpPr/>
          <p:nvPr/>
        </p:nvSpPr>
        <p:spPr>
          <a:xfrm>
            <a:off x="5529450" y="3615900"/>
            <a:ext cx="2902500" cy="1218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5" name="Google Shape;635;p58"/>
          <p:cNvPicPr preferRelativeResize="0"/>
          <p:nvPr/>
        </p:nvPicPr>
        <p:blipFill rotWithShape="1">
          <a:blip r:embed="rId4">
            <a:alphaModFix/>
          </a:blip>
          <a:srcRect l="6476" r="6476"/>
          <a:stretch/>
        </p:blipFill>
        <p:spPr>
          <a:xfrm>
            <a:off x="644824" y="2726250"/>
            <a:ext cx="2313590" cy="2208851"/>
          </a:xfrm>
          <a:prstGeom prst="rect">
            <a:avLst/>
          </a:prstGeom>
          <a:noFill/>
          <a:ln>
            <a:noFill/>
          </a:ln>
        </p:spPr>
      </p:pic>
      <p:sp>
        <p:nvSpPr>
          <p:cNvPr id="636" name="Google Shape;636;p58"/>
          <p:cNvSpPr txBox="1"/>
          <p:nvPr/>
        </p:nvSpPr>
        <p:spPr>
          <a:xfrm>
            <a:off x="2675923" y="3906625"/>
            <a:ext cx="1608000" cy="2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HackRF SDR</a:t>
            </a:r>
            <a:endParaRPr sz="1100"/>
          </a:p>
          <a:p>
            <a:pPr marL="0" lvl="0" indent="0" algn="l" rtl="0">
              <a:spcBef>
                <a:spcPts val="0"/>
              </a:spcBef>
              <a:spcAft>
                <a:spcPts val="0"/>
              </a:spcAft>
              <a:buNone/>
            </a:pPr>
            <a:endParaRPr sz="900">
              <a:solidFill>
                <a:srgbClr val="FF0000"/>
              </a:solidFill>
            </a:endParaRPr>
          </a:p>
          <a:p>
            <a:pPr marL="0" lvl="0" indent="0" algn="l" rtl="0">
              <a:spcBef>
                <a:spcPts val="0"/>
              </a:spcBef>
              <a:spcAft>
                <a:spcPts val="0"/>
              </a:spcAft>
              <a:buNone/>
            </a:pPr>
            <a:endParaRPr sz="1100"/>
          </a:p>
        </p:txBody>
      </p:sp>
      <p:sp>
        <p:nvSpPr>
          <p:cNvPr id="637" name="Google Shape;637;p58"/>
          <p:cNvSpPr txBox="1"/>
          <p:nvPr/>
        </p:nvSpPr>
        <p:spPr>
          <a:xfrm>
            <a:off x="2734410" y="4154919"/>
            <a:ext cx="1380000" cy="2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NEO 6m GPS chip</a:t>
            </a:r>
            <a:endParaRPr sz="1100"/>
          </a:p>
          <a:p>
            <a:pPr marL="0" lvl="0" indent="0" algn="l" rtl="0">
              <a:spcBef>
                <a:spcPts val="0"/>
              </a:spcBef>
              <a:spcAft>
                <a:spcPts val="0"/>
              </a:spcAft>
              <a:buNone/>
            </a:pPr>
            <a:endParaRPr/>
          </a:p>
        </p:txBody>
      </p:sp>
      <p:grpSp>
        <p:nvGrpSpPr>
          <p:cNvPr id="638" name="Google Shape;638;p58"/>
          <p:cNvGrpSpPr/>
          <p:nvPr/>
        </p:nvGrpSpPr>
        <p:grpSpPr>
          <a:xfrm rot="10800000" flipH="1">
            <a:off x="1424536" y="4069153"/>
            <a:ext cx="1211540" cy="133189"/>
            <a:chOff x="2190798" y="4254274"/>
            <a:chExt cx="2981152" cy="343801"/>
          </a:xfrm>
        </p:grpSpPr>
        <p:cxnSp>
          <p:nvCxnSpPr>
            <p:cNvPr id="639" name="Google Shape;639;p58"/>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640" name="Google Shape;640;p58"/>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grpSp>
        <p:nvGrpSpPr>
          <p:cNvPr id="641" name="Google Shape;641;p58"/>
          <p:cNvGrpSpPr/>
          <p:nvPr/>
        </p:nvGrpSpPr>
        <p:grpSpPr>
          <a:xfrm>
            <a:off x="1585457" y="4212726"/>
            <a:ext cx="1148936" cy="99771"/>
            <a:chOff x="2190798" y="4254274"/>
            <a:chExt cx="2981152" cy="343801"/>
          </a:xfrm>
        </p:grpSpPr>
        <p:cxnSp>
          <p:nvCxnSpPr>
            <p:cNvPr id="642" name="Google Shape;642;p58"/>
            <p:cNvCxnSpPr/>
            <p:nvPr/>
          </p:nvCxnSpPr>
          <p:spPr>
            <a:xfrm>
              <a:off x="2190798" y="4254274"/>
              <a:ext cx="819900" cy="343800"/>
            </a:xfrm>
            <a:prstGeom prst="straightConnector1">
              <a:avLst/>
            </a:prstGeom>
            <a:noFill/>
            <a:ln w="28575" cap="flat" cmpd="sng">
              <a:solidFill>
                <a:schemeClr val="dk2"/>
              </a:solidFill>
              <a:prstDash val="solid"/>
              <a:round/>
              <a:headEnd type="oval" w="med" len="med"/>
              <a:tailEnd type="none" w="med" len="med"/>
            </a:ln>
          </p:spPr>
        </p:cxnSp>
        <p:cxnSp>
          <p:nvCxnSpPr>
            <p:cNvPr id="643" name="Google Shape;643;p58"/>
            <p:cNvCxnSpPr/>
            <p:nvPr/>
          </p:nvCxnSpPr>
          <p:spPr>
            <a:xfrm>
              <a:off x="3010750" y="4598075"/>
              <a:ext cx="2161200" cy="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grpSp>
        <p:nvGrpSpPr>
          <p:cNvPr id="650" name="Google Shape;650;p59"/>
          <p:cNvGrpSpPr/>
          <p:nvPr/>
        </p:nvGrpSpPr>
        <p:grpSpPr>
          <a:xfrm>
            <a:off x="3227350" y="787117"/>
            <a:ext cx="5834697" cy="3569266"/>
            <a:chOff x="3186590" y="787151"/>
            <a:chExt cx="5834697" cy="3569266"/>
          </a:xfrm>
        </p:grpSpPr>
        <p:sp>
          <p:nvSpPr>
            <p:cNvPr id="651" name="Google Shape;651;p59"/>
            <p:cNvSpPr/>
            <p:nvPr/>
          </p:nvSpPr>
          <p:spPr>
            <a:xfrm>
              <a:off x="3805023" y="854067"/>
              <a:ext cx="5145300" cy="3183900"/>
            </a:xfrm>
            <a:prstGeom prst="rect">
              <a:avLst/>
            </a:prstGeom>
            <a:gradFill>
              <a:gsLst>
                <a:gs pos="0">
                  <a:srgbClr val="CC4125"/>
                </a:gs>
                <a:gs pos="100000">
                  <a:srgbClr val="93C47D"/>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9"/>
            <p:cNvSpPr/>
            <p:nvPr/>
          </p:nvSpPr>
          <p:spPr>
            <a:xfrm>
              <a:off x="3805013" y="857162"/>
              <a:ext cx="5145300" cy="3183900"/>
            </a:xfrm>
            <a:prstGeom prst="rect">
              <a:avLst/>
            </a:prstGeom>
            <a:solidFill>
              <a:srgbClr val="FFFFFF">
                <a:alpha val="419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3" name="Google Shape;653;p59"/>
            <p:cNvCxnSpPr/>
            <p:nvPr/>
          </p:nvCxnSpPr>
          <p:spPr>
            <a:xfrm rot="10800000">
              <a:off x="3805023" y="787151"/>
              <a:ext cx="0" cy="326130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59"/>
            <p:cNvCxnSpPr/>
            <p:nvPr/>
          </p:nvCxnSpPr>
          <p:spPr>
            <a:xfrm>
              <a:off x="3810888" y="4041742"/>
              <a:ext cx="5210400" cy="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59"/>
            <p:cNvCxnSpPr/>
            <p:nvPr/>
          </p:nvCxnSpPr>
          <p:spPr>
            <a:xfrm>
              <a:off x="3758221" y="2153195"/>
              <a:ext cx="93600" cy="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59"/>
            <p:cNvCxnSpPr/>
            <p:nvPr/>
          </p:nvCxnSpPr>
          <p:spPr>
            <a:xfrm>
              <a:off x="3758221" y="1353351"/>
              <a:ext cx="93600" cy="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59"/>
            <p:cNvCxnSpPr/>
            <p:nvPr/>
          </p:nvCxnSpPr>
          <p:spPr>
            <a:xfrm>
              <a:off x="3758221" y="2904132"/>
              <a:ext cx="93600" cy="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59"/>
            <p:cNvCxnSpPr/>
            <p:nvPr/>
          </p:nvCxnSpPr>
          <p:spPr>
            <a:xfrm>
              <a:off x="3758181" y="3617750"/>
              <a:ext cx="93600" cy="0"/>
            </a:xfrm>
            <a:prstGeom prst="straightConnector1">
              <a:avLst/>
            </a:prstGeom>
            <a:noFill/>
            <a:ln w="9525" cap="flat" cmpd="sng">
              <a:solidFill>
                <a:schemeClr val="dk2"/>
              </a:solidFill>
              <a:prstDash val="solid"/>
              <a:round/>
              <a:headEnd type="none" w="med" len="med"/>
              <a:tailEnd type="none" w="med" len="med"/>
            </a:ln>
          </p:spPr>
        </p:cxnSp>
        <p:sp>
          <p:nvSpPr>
            <p:cNvPr id="659" name="Google Shape;659;p59"/>
            <p:cNvSpPr txBox="1"/>
            <p:nvPr/>
          </p:nvSpPr>
          <p:spPr>
            <a:xfrm>
              <a:off x="3204126" y="1078928"/>
              <a:ext cx="608700" cy="5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Almost Certain</a:t>
              </a:r>
              <a:endParaRPr sz="900"/>
            </a:p>
          </p:txBody>
        </p:sp>
        <p:sp>
          <p:nvSpPr>
            <p:cNvPr id="660" name="Google Shape;660;p59"/>
            <p:cNvSpPr txBox="1"/>
            <p:nvPr/>
          </p:nvSpPr>
          <p:spPr>
            <a:xfrm>
              <a:off x="3250928" y="1951534"/>
              <a:ext cx="5151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Likely</a:t>
              </a:r>
              <a:endParaRPr sz="900"/>
            </a:p>
          </p:txBody>
        </p:sp>
        <p:sp>
          <p:nvSpPr>
            <p:cNvPr id="661" name="Google Shape;661;p59"/>
            <p:cNvSpPr txBox="1"/>
            <p:nvPr/>
          </p:nvSpPr>
          <p:spPr>
            <a:xfrm>
              <a:off x="3186590" y="2703510"/>
              <a:ext cx="6438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Unlikely</a:t>
              </a:r>
              <a:endParaRPr sz="900"/>
            </a:p>
          </p:txBody>
        </p:sp>
        <p:sp>
          <p:nvSpPr>
            <p:cNvPr id="662" name="Google Shape;662;p59"/>
            <p:cNvSpPr txBox="1"/>
            <p:nvPr/>
          </p:nvSpPr>
          <p:spPr>
            <a:xfrm>
              <a:off x="3258155" y="3403642"/>
              <a:ext cx="5007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Rare</a:t>
              </a:r>
              <a:endParaRPr sz="900"/>
            </a:p>
            <a:p>
              <a:pPr marL="0" lvl="0" indent="0" algn="l" rtl="0">
                <a:spcBef>
                  <a:spcPts val="0"/>
                </a:spcBef>
                <a:spcAft>
                  <a:spcPts val="0"/>
                </a:spcAft>
                <a:buNone/>
              </a:pPr>
              <a:endParaRPr sz="900"/>
            </a:p>
          </p:txBody>
        </p:sp>
        <p:cxnSp>
          <p:nvCxnSpPr>
            <p:cNvPr id="663" name="Google Shape;663;p59"/>
            <p:cNvCxnSpPr/>
            <p:nvPr/>
          </p:nvCxnSpPr>
          <p:spPr>
            <a:xfrm>
              <a:off x="4355208" y="3993422"/>
              <a:ext cx="0" cy="1398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59"/>
            <p:cNvCxnSpPr/>
            <p:nvPr/>
          </p:nvCxnSpPr>
          <p:spPr>
            <a:xfrm>
              <a:off x="5785006" y="3993422"/>
              <a:ext cx="0" cy="1398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59"/>
            <p:cNvCxnSpPr/>
            <p:nvPr/>
          </p:nvCxnSpPr>
          <p:spPr>
            <a:xfrm>
              <a:off x="7012096" y="3971803"/>
              <a:ext cx="0" cy="1398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59"/>
            <p:cNvCxnSpPr/>
            <p:nvPr/>
          </p:nvCxnSpPr>
          <p:spPr>
            <a:xfrm>
              <a:off x="8243174" y="3955470"/>
              <a:ext cx="0" cy="139800"/>
            </a:xfrm>
            <a:prstGeom prst="straightConnector1">
              <a:avLst/>
            </a:prstGeom>
            <a:noFill/>
            <a:ln w="9525" cap="flat" cmpd="sng">
              <a:solidFill>
                <a:schemeClr val="dk2"/>
              </a:solidFill>
              <a:prstDash val="solid"/>
              <a:round/>
              <a:headEnd type="none" w="med" len="med"/>
              <a:tailEnd type="none" w="med" len="med"/>
            </a:ln>
          </p:spPr>
        </p:cxnSp>
        <p:sp>
          <p:nvSpPr>
            <p:cNvPr id="667" name="Google Shape;667;p59"/>
            <p:cNvSpPr txBox="1"/>
            <p:nvPr/>
          </p:nvSpPr>
          <p:spPr>
            <a:xfrm>
              <a:off x="3854490" y="4042487"/>
              <a:ext cx="10014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Insignificant</a:t>
              </a:r>
              <a:endParaRPr sz="900"/>
            </a:p>
          </p:txBody>
        </p:sp>
        <p:sp>
          <p:nvSpPr>
            <p:cNvPr id="668" name="Google Shape;668;p59"/>
            <p:cNvSpPr txBox="1"/>
            <p:nvPr/>
          </p:nvSpPr>
          <p:spPr>
            <a:xfrm>
              <a:off x="5523825" y="4038240"/>
              <a:ext cx="5007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Minor</a:t>
              </a:r>
              <a:endParaRPr sz="900"/>
            </a:p>
          </p:txBody>
        </p:sp>
        <p:sp>
          <p:nvSpPr>
            <p:cNvPr id="669" name="Google Shape;669;p59"/>
            <p:cNvSpPr txBox="1"/>
            <p:nvPr/>
          </p:nvSpPr>
          <p:spPr>
            <a:xfrm>
              <a:off x="6763731" y="4052517"/>
              <a:ext cx="5007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Major</a:t>
              </a:r>
              <a:endParaRPr sz="900"/>
            </a:p>
          </p:txBody>
        </p:sp>
        <p:sp>
          <p:nvSpPr>
            <p:cNvPr id="670" name="Google Shape;670;p59"/>
            <p:cNvSpPr txBox="1"/>
            <p:nvPr/>
          </p:nvSpPr>
          <p:spPr>
            <a:xfrm>
              <a:off x="7938786" y="4043662"/>
              <a:ext cx="6087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Severe</a:t>
              </a:r>
              <a:endParaRPr sz="900"/>
            </a:p>
          </p:txBody>
        </p:sp>
        <p:sp>
          <p:nvSpPr>
            <p:cNvPr id="671" name="Google Shape;671;p59"/>
            <p:cNvSpPr/>
            <p:nvPr/>
          </p:nvSpPr>
          <p:spPr>
            <a:xfrm>
              <a:off x="6491532" y="1995833"/>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a:p>
          </p:txBody>
        </p:sp>
        <p:sp>
          <p:nvSpPr>
            <p:cNvPr id="672" name="Google Shape;672;p59"/>
            <p:cNvSpPr/>
            <p:nvPr/>
          </p:nvSpPr>
          <p:spPr>
            <a:xfrm>
              <a:off x="7723065" y="2767169"/>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3" name="Google Shape;673;p59"/>
            <p:cNvSpPr/>
            <p:nvPr/>
          </p:nvSpPr>
          <p:spPr>
            <a:xfrm>
              <a:off x="7422626" y="3145664"/>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4" name="Google Shape;674;p59"/>
            <p:cNvSpPr/>
            <p:nvPr/>
          </p:nvSpPr>
          <p:spPr>
            <a:xfrm>
              <a:off x="4086108" y="1195978"/>
              <a:ext cx="269100" cy="3147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5" name="Google Shape;675;p59"/>
            <p:cNvSpPr/>
            <p:nvPr/>
          </p:nvSpPr>
          <p:spPr>
            <a:xfrm>
              <a:off x="4101176" y="1971391"/>
              <a:ext cx="269100" cy="3147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6" name="Google Shape;676;p59"/>
            <p:cNvSpPr/>
            <p:nvPr/>
          </p:nvSpPr>
          <p:spPr>
            <a:xfrm>
              <a:off x="4220609" y="3520602"/>
              <a:ext cx="269100" cy="3147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7" name="Google Shape;677;p59"/>
            <p:cNvSpPr/>
            <p:nvPr/>
          </p:nvSpPr>
          <p:spPr>
            <a:xfrm>
              <a:off x="7723065" y="3489190"/>
              <a:ext cx="269100" cy="3147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78" name="Google Shape;678;p59"/>
            <p:cNvSpPr/>
            <p:nvPr/>
          </p:nvSpPr>
          <p:spPr>
            <a:xfrm>
              <a:off x="7676145" y="1971413"/>
              <a:ext cx="288900" cy="3303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679" name="Google Shape;679;p59"/>
            <p:cNvSpPr/>
            <p:nvPr/>
          </p:nvSpPr>
          <p:spPr>
            <a:xfrm>
              <a:off x="5515808" y="3174466"/>
              <a:ext cx="269100" cy="3147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80" name="Google Shape;680;p59"/>
            <p:cNvSpPr/>
            <p:nvPr/>
          </p:nvSpPr>
          <p:spPr>
            <a:xfrm>
              <a:off x="7422626" y="2767169"/>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681" name="Google Shape;681;p59"/>
            <p:cNvSpPr txBox="1"/>
            <p:nvPr/>
          </p:nvSpPr>
          <p:spPr>
            <a:xfrm>
              <a:off x="7567790" y="1562534"/>
              <a:ext cx="1164900" cy="31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Particle Filter Complexity</a:t>
              </a:r>
              <a:endParaRPr sz="900"/>
            </a:p>
          </p:txBody>
        </p:sp>
        <p:sp>
          <p:nvSpPr>
            <p:cNvPr id="682" name="Google Shape;682;p59"/>
            <p:cNvSpPr txBox="1"/>
            <p:nvPr/>
          </p:nvSpPr>
          <p:spPr>
            <a:xfrm>
              <a:off x="5996728" y="1607895"/>
              <a:ext cx="1258800" cy="3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GPS Loses Lock</a:t>
              </a:r>
              <a:endParaRPr sz="900"/>
            </a:p>
          </p:txBody>
        </p:sp>
        <p:sp>
          <p:nvSpPr>
            <p:cNvPr id="683" name="Google Shape;683;p59"/>
            <p:cNvSpPr txBox="1"/>
            <p:nvPr/>
          </p:nvSpPr>
          <p:spPr>
            <a:xfrm>
              <a:off x="8039183" y="3154000"/>
              <a:ext cx="608700" cy="3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Supply Chain</a:t>
              </a:r>
              <a:endParaRPr sz="900"/>
            </a:p>
          </p:txBody>
        </p:sp>
        <p:cxnSp>
          <p:nvCxnSpPr>
            <p:cNvPr id="684" name="Google Shape;684;p59"/>
            <p:cNvCxnSpPr>
              <a:stCxn id="683" idx="1"/>
              <a:endCxn id="672" idx="4"/>
            </p:cNvCxnSpPr>
            <p:nvPr/>
          </p:nvCxnSpPr>
          <p:spPr>
            <a:xfrm rot="10800000">
              <a:off x="7857683" y="3082000"/>
              <a:ext cx="181500" cy="249900"/>
            </a:xfrm>
            <a:prstGeom prst="straightConnector1">
              <a:avLst/>
            </a:prstGeom>
            <a:noFill/>
            <a:ln w="9525" cap="flat" cmpd="sng">
              <a:solidFill>
                <a:schemeClr val="dk2"/>
              </a:solidFill>
              <a:prstDash val="solid"/>
              <a:round/>
              <a:headEnd type="none" w="med" len="med"/>
              <a:tailEnd type="triangle" w="med" len="med"/>
            </a:ln>
          </p:spPr>
        </p:cxnSp>
        <p:cxnSp>
          <p:nvCxnSpPr>
            <p:cNvPr id="685" name="Google Shape;685;p59"/>
            <p:cNvCxnSpPr>
              <a:stCxn id="683" idx="1"/>
            </p:cNvCxnSpPr>
            <p:nvPr/>
          </p:nvCxnSpPr>
          <p:spPr>
            <a:xfrm rot="10800000">
              <a:off x="7691783" y="3292600"/>
              <a:ext cx="347400" cy="39300"/>
            </a:xfrm>
            <a:prstGeom prst="straightConnector1">
              <a:avLst/>
            </a:prstGeom>
            <a:noFill/>
            <a:ln w="9525" cap="flat" cmpd="sng">
              <a:solidFill>
                <a:schemeClr val="dk2"/>
              </a:solidFill>
              <a:prstDash val="solid"/>
              <a:round/>
              <a:headEnd type="none" w="med" len="med"/>
              <a:tailEnd type="triangle" w="med" len="med"/>
            </a:ln>
          </p:spPr>
        </p:cxnSp>
        <p:sp>
          <p:nvSpPr>
            <p:cNvPr id="686" name="Google Shape;686;p59"/>
            <p:cNvSpPr txBox="1"/>
            <p:nvPr/>
          </p:nvSpPr>
          <p:spPr>
            <a:xfrm>
              <a:off x="6393173" y="2695340"/>
              <a:ext cx="789600" cy="4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 of Memory</a:t>
              </a:r>
              <a:endParaRPr sz="900"/>
            </a:p>
          </p:txBody>
        </p:sp>
        <p:cxnSp>
          <p:nvCxnSpPr>
            <p:cNvPr id="687" name="Google Shape;687;p59"/>
            <p:cNvCxnSpPr>
              <a:stCxn id="686" idx="3"/>
              <a:endCxn id="680" idx="2"/>
            </p:cNvCxnSpPr>
            <p:nvPr/>
          </p:nvCxnSpPr>
          <p:spPr>
            <a:xfrm>
              <a:off x="7182773" y="2924540"/>
              <a:ext cx="240000" cy="0"/>
            </a:xfrm>
            <a:prstGeom prst="straightConnector1">
              <a:avLst/>
            </a:prstGeom>
            <a:noFill/>
            <a:ln w="9525" cap="flat" cmpd="sng">
              <a:solidFill>
                <a:schemeClr val="dk2"/>
              </a:solidFill>
              <a:prstDash val="solid"/>
              <a:round/>
              <a:headEnd type="none" w="med" len="med"/>
              <a:tailEnd type="triangle" w="med" len="med"/>
            </a:ln>
          </p:spPr>
        </p:cxnSp>
        <p:cxnSp>
          <p:nvCxnSpPr>
            <p:cNvPr id="688" name="Google Shape;688;p59"/>
            <p:cNvCxnSpPr>
              <a:stCxn id="689" idx="3"/>
              <a:endCxn id="677" idx="2"/>
            </p:cNvCxnSpPr>
            <p:nvPr/>
          </p:nvCxnSpPr>
          <p:spPr>
            <a:xfrm rot="10800000" flipH="1">
              <a:off x="7422654" y="3646482"/>
              <a:ext cx="300300" cy="88200"/>
            </a:xfrm>
            <a:prstGeom prst="straightConnector1">
              <a:avLst/>
            </a:prstGeom>
            <a:noFill/>
            <a:ln w="9525" cap="flat" cmpd="sng">
              <a:solidFill>
                <a:schemeClr val="dk2"/>
              </a:solidFill>
              <a:prstDash val="solid"/>
              <a:round/>
              <a:headEnd type="none" w="med" len="med"/>
              <a:tailEnd type="triangle" w="med" len="med"/>
            </a:ln>
          </p:spPr>
        </p:cxnSp>
        <p:sp>
          <p:nvSpPr>
            <p:cNvPr id="689" name="Google Shape;689;p59"/>
            <p:cNvSpPr txBox="1"/>
            <p:nvPr/>
          </p:nvSpPr>
          <p:spPr>
            <a:xfrm>
              <a:off x="6257754" y="3475932"/>
              <a:ext cx="1164900" cy="5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Hardware Damage/Failure</a:t>
              </a:r>
              <a:endParaRPr sz="900"/>
            </a:p>
          </p:txBody>
        </p:sp>
        <p:sp>
          <p:nvSpPr>
            <p:cNvPr id="690" name="Google Shape;690;p59"/>
            <p:cNvSpPr txBox="1"/>
            <p:nvPr/>
          </p:nvSpPr>
          <p:spPr>
            <a:xfrm>
              <a:off x="4322249" y="2924994"/>
              <a:ext cx="808200" cy="3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dirty="0"/>
                <a:t>RF Noise</a:t>
              </a:r>
              <a:endParaRPr sz="900" dirty="0"/>
            </a:p>
          </p:txBody>
        </p:sp>
        <p:sp>
          <p:nvSpPr>
            <p:cNvPr id="691" name="Google Shape;691;p59"/>
            <p:cNvSpPr txBox="1"/>
            <p:nvPr/>
          </p:nvSpPr>
          <p:spPr>
            <a:xfrm>
              <a:off x="4355306" y="1808246"/>
              <a:ext cx="7419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Dropped Samples</a:t>
              </a:r>
              <a:endParaRPr sz="900"/>
            </a:p>
          </p:txBody>
        </p:sp>
        <p:sp>
          <p:nvSpPr>
            <p:cNvPr id="692" name="Google Shape;692;p59"/>
            <p:cNvSpPr txBox="1"/>
            <p:nvPr/>
          </p:nvSpPr>
          <p:spPr>
            <a:xfrm>
              <a:off x="4140493" y="938870"/>
              <a:ext cx="895800" cy="3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Cold SDR Clock</a:t>
              </a:r>
              <a:endParaRPr sz="900"/>
            </a:p>
          </p:txBody>
        </p:sp>
        <p:cxnSp>
          <p:nvCxnSpPr>
            <p:cNvPr id="693" name="Google Shape;693;p59"/>
            <p:cNvCxnSpPr>
              <a:stCxn id="690" idx="2"/>
              <a:endCxn id="676" idx="7"/>
            </p:cNvCxnSpPr>
            <p:nvPr/>
          </p:nvCxnSpPr>
          <p:spPr>
            <a:xfrm flipH="1">
              <a:off x="4450349" y="3313494"/>
              <a:ext cx="276000" cy="253200"/>
            </a:xfrm>
            <a:prstGeom prst="straightConnector1">
              <a:avLst/>
            </a:prstGeom>
            <a:noFill/>
            <a:ln w="9525" cap="flat" cmpd="sng">
              <a:solidFill>
                <a:schemeClr val="dk2"/>
              </a:solidFill>
              <a:prstDash val="solid"/>
              <a:round/>
              <a:headEnd type="none" w="med" len="med"/>
              <a:tailEnd type="triangle" w="med" len="med"/>
            </a:ln>
          </p:spPr>
        </p:cxnSp>
        <p:cxnSp>
          <p:nvCxnSpPr>
            <p:cNvPr id="694" name="Google Shape;694;p59"/>
            <p:cNvCxnSpPr>
              <a:stCxn id="690" idx="2"/>
              <a:endCxn id="679" idx="2"/>
            </p:cNvCxnSpPr>
            <p:nvPr/>
          </p:nvCxnSpPr>
          <p:spPr>
            <a:xfrm>
              <a:off x="4726349" y="3313494"/>
              <a:ext cx="789600" cy="18300"/>
            </a:xfrm>
            <a:prstGeom prst="straightConnector1">
              <a:avLst/>
            </a:prstGeom>
            <a:noFill/>
            <a:ln w="9525" cap="flat" cmpd="sng">
              <a:solidFill>
                <a:schemeClr val="dk2"/>
              </a:solidFill>
              <a:prstDash val="solid"/>
              <a:round/>
              <a:headEnd type="none" w="med" len="med"/>
              <a:tailEnd type="triangle" w="med" len="med"/>
            </a:ln>
          </p:spPr>
        </p:cxnSp>
        <p:sp>
          <p:nvSpPr>
            <p:cNvPr id="695" name="Google Shape;695;p59"/>
            <p:cNvSpPr txBox="1"/>
            <p:nvPr/>
          </p:nvSpPr>
          <p:spPr>
            <a:xfrm>
              <a:off x="7618087" y="1971391"/>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10</a:t>
              </a:r>
              <a:endParaRPr sz="1000"/>
            </a:p>
          </p:txBody>
        </p:sp>
        <p:sp>
          <p:nvSpPr>
            <p:cNvPr id="696" name="Google Shape;696;p59"/>
            <p:cNvSpPr/>
            <p:nvPr/>
          </p:nvSpPr>
          <p:spPr>
            <a:xfrm>
              <a:off x="7915721" y="2156990"/>
              <a:ext cx="288900" cy="3303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697" name="Google Shape;697;p59"/>
            <p:cNvSpPr txBox="1"/>
            <p:nvPr/>
          </p:nvSpPr>
          <p:spPr>
            <a:xfrm>
              <a:off x="7857664" y="2156968"/>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11</a:t>
              </a:r>
              <a:endParaRPr sz="1000"/>
            </a:p>
          </p:txBody>
        </p:sp>
        <p:sp>
          <p:nvSpPr>
            <p:cNvPr id="698" name="Google Shape;698;p59"/>
            <p:cNvSpPr txBox="1"/>
            <p:nvPr/>
          </p:nvSpPr>
          <p:spPr>
            <a:xfrm>
              <a:off x="8204588" y="2016616"/>
              <a:ext cx="676500" cy="3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Gibbs Method Accuracy</a:t>
              </a:r>
              <a:endParaRPr sz="900"/>
            </a:p>
          </p:txBody>
        </p:sp>
        <p:sp>
          <p:nvSpPr>
            <p:cNvPr id="699" name="Google Shape;699;p59"/>
            <p:cNvSpPr txBox="1"/>
            <p:nvPr/>
          </p:nvSpPr>
          <p:spPr>
            <a:xfrm>
              <a:off x="6424062" y="1977316"/>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a:t>
              </a:r>
              <a:endParaRPr sz="1000"/>
            </a:p>
          </p:txBody>
        </p:sp>
        <p:sp>
          <p:nvSpPr>
            <p:cNvPr id="700" name="Google Shape;700;p59"/>
            <p:cNvSpPr txBox="1"/>
            <p:nvPr/>
          </p:nvSpPr>
          <p:spPr>
            <a:xfrm>
              <a:off x="7655187" y="2765016"/>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2</a:t>
              </a:r>
              <a:endParaRPr sz="1000"/>
            </a:p>
          </p:txBody>
        </p:sp>
        <p:sp>
          <p:nvSpPr>
            <p:cNvPr id="701" name="Google Shape;701;p59"/>
            <p:cNvSpPr txBox="1"/>
            <p:nvPr/>
          </p:nvSpPr>
          <p:spPr>
            <a:xfrm>
              <a:off x="7354737" y="3152313"/>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3</a:t>
              </a:r>
              <a:endParaRPr sz="1000"/>
            </a:p>
          </p:txBody>
        </p:sp>
        <p:sp>
          <p:nvSpPr>
            <p:cNvPr id="702" name="Google Shape;702;p59"/>
            <p:cNvSpPr txBox="1"/>
            <p:nvPr/>
          </p:nvSpPr>
          <p:spPr>
            <a:xfrm>
              <a:off x="4018199" y="1206876"/>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4</a:t>
              </a:r>
              <a:endParaRPr sz="1000"/>
            </a:p>
          </p:txBody>
        </p:sp>
        <p:sp>
          <p:nvSpPr>
            <p:cNvPr id="703" name="Google Shape;703;p59"/>
            <p:cNvSpPr txBox="1"/>
            <p:nvPr/>
          </p:nvSpPr>
          <p:spPr>
            <a:xfrm>
              <a:off x="4033274" y="196270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5</a:t>
              </a:r>
              <a:endParaRPr sz="1000"/>
            </a:p>
          </p:txBody>
        </p:sp>
        <p:sp>
          <p:nvSpPr>
            <p:cNvPr id="704" name="Google Shape;704;p59"/>
            <p:cNvSpPr txBox="1"/>
            <p:nvPr/>
          </p:nvSpPr>
          <p:spPr>
            <a:xfrm>
              <a:off x="7354724" y="2762288"/>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8</a:t>
              </a:r>
              <a:endParaRPr sz="1000"/>
            </a:p>
          </p:txBody>
        </p:sp>
        <p:sp>
          <p:nvSpPr>
            <p:cNvPr id="705" name="Google Shape;705;p59"/>
            <p:cNvSpPr txBox="1"/>
            <p:nvPr/>
          </p:nvSpPr>
          <p:spPr>
            <a:xfrm>
              <a:off x="7655174" y="347595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7</a:t>
              </a:r>
              <a:endParaRPr sz="1000"/>
            </a:p>
          </p:txBody>
        </p:sp>
        <p:sp>
          <p:nvSpPr>
            <p:cNvPr id="706" name="Google Shape;706;p59"/>
            <p:cNvSpPr txBox="1"/>
            <p:nvPr/>
          </p:nvSpPr>
          <p:spPr>
            <a:xfrm>
              <a:off x="4152712" y="349115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6</a:t>
              </a:r>
              <a:endParaRPr sz="1000"/>
            </a:p>
          </p:txBody>
        </p:sp>
        <p:sp>
          <p:nvSpPr>
            <p:cNvPr id="707" name="Google Shape;707;p59"/>
            <p:cNvSpPr txBox="1"/>
            <p:nvPr/>
          </p:nvSpPr>
          <p:spPr>
            <a:xfrm>
              <a:off x="5447899" y="3185576"/>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9</a:t>
              </a:r>
              <a:endParaRPr sz="1000"/>
            </a:p>
          </p:txBody>
        </p:sp>
      </p:grpSp>
      <p:graphicFrame>
        <p:nvGraphicFramePr>
          <p:cNvPr id="62" name="Google Shape;719;p61">
            <a:extLst>
              <a:ext uri="{FF2B5EF4-FFF2-40B4-BE49-F238E27FC236}">
                <a16:creationId xmlns:a16="http://schemas.microsoft.com/office/drawing/2014/main" id="{E3C55674-532F-4D60-BC90-16E41BCD703E}"/>
              </a:ext>
            </a:extLst>
          </p:cNvPr>
          <p:cNvGraphicFramePr/>
          <p:nvPr>
            <p:extLst>
              <p:ext uri="{D42A27DB-BD31-4B8C-83A1-F6EECF244321}">
                <p14:modId xmlns:p14="http://schemas.microsoft.com/office/powerpoint/2010/main" val="3356543202"/>
              </p:ext>
            </p:extLst>
          </p:nvPr>
        </p:nvGraphicFramePr>
        <p:xfrm>
          <a:off x="80327" y="119070"/>
          <a:ext cx="3244075" cy="4905360"/>
        </p:xfrm>
        <a:graphic>
          <a:graphicData uri="http://schemas.openxmlformats.org/drawingml/2006/table">
            <a:tbl>
              <a:tblPr>
                <a:noFill/>
                <a:tableStyleId>{8F202D7E-EC50-4E1F-8ECE-D3003531AFB2}</a:tableStyleId>
              </a:tblPr>
              <a:tblGrid>
                <a:gridCol w="382850">
                  <a:extLst>
                    <a:ext uri="{9D8B030D-6E8A-4147-A177-3AD203B41FA5}">
                      <a16:colId xmlns:a16="http://schemas.microsoft.com/office/drawing/2014/main" val="20000"/>
                    </a:ext>
                  </a:extLst>
                </a:gridCol>
                <a:gridCol w="2861225">
                  <a:extLst>
                    <a:ext uri="{9D8B030D-6E8A-4147-A177-3AD203B41FA5}">
                      <a16:colId xmlns:a16="http://schemas.microsoft.com/office/drawing/2014/main" val="20001"/>
                    </a:ext>
                  </a:extLst>
                </a:gridCol>
              </a:tblGrid>
              <a:tr h="395975">
                <a:tc gridSpan="2">
                  <a:txBody>
                    <a:bodyPr/>
                    <a:lstStyle/>
                    <a:p>
                      <a:pPr marL="0" lvl="0" indent="0" algn="l" rtl="0">
                        <a:spcBef>
                          <a:spcPts val="0"/>
                        </a:spcBef>
                        <a:spcAft>
                          <a:spcPts val="0"/>
                        </a:spcAft>
                        <a:buNone/>
                      </a:pPr>
                      <a:r>
                        <a:rPr lang="en" dirty="0">
                          <a:solidFill>
                            <a:srgbClr val="FFFFFF"/>
                          </a:solidFill>
                        </a:rPr>
                        <a:t>Major Risks (mitigated)</a:t>
                      </a:r>
                      <a:endParaRPr dirty="0">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lnB w="9525" cap="flat" cmpd="sng">
                      <a:noFill/>
                      <a:prstDash val="solid"/>
                      <a:round/>
                      <a:headEnd type="none" w="sm" len="sm"/>
                      <a:tailEnd type="none" w="sm" len="sm"/>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380775">
                <a:tc>
                  <a:txBody>
                    <a:bodyPr/>
                    <a:lstStyle/>
                    <a:p>
                      <a:pPr marL="0" lvl="0" indent="0" algn="l" rtl="0">
                        <a:spcBef>
                          <a:spcPts val="0"/>
                        </a:spcBef>
                        <a:spcAft>
                          <a:spcPts val="0"/>
                        </a:spcAft>
                        <a:buNone/>
                      </a:pPr>
                      <a:r>
                        <a:rPr lang="en" sz="900" dirty="0"/>
                        <a:t>1</a:t>
                      </a:r>
                      <a:endParaRPr sz="900" dirty="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a:t>GPS loses lock for more than a minute</a:t>
                      </a:r>
                      <a:endParaRPr sz="100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7350">
                <a:tc>
                  <a:txBody>
                    <a:bodyPr/>
                    <a:lstStyle/>
                    <a:p>
                      <a:pPr marL="0" lvl="0" indent="0" algn="l" rtl="0">
                        <a:spcBef>
                          <a:spcPts val="0"/>
                        </a:spcBef>
                        <a:spcAft>
                          <a:spcPts val="0"/>
                        </a:spcAft>
                        <a:buNone/>
                      </a:pPr>
                      <a:r>
                        <a:rPr lang="en" sz="900" dirty="0"/>
                        <a:t>2 </a:t>
                      </a:r>
                      <a:endParaRPr sz="900" dirty="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is out of stock/lead time is too long/dead on arrival</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0775">
                <a:tc>
                  <a:txBody>
                    <a:bodyPr/>
                    <a:lstStyle/>
                    <a:p>
                      <a:pPr marL="0" lvl="0" indent="0" algn="l" rtl="0">
                        <a:spcBef>
                          <a:spcPts val="0"/>
                        </a:spcBef>
                        <a:spcAft>
                          <a:spcPts val="0"/>
                        </a:spcAft>
                        <a:buNone/>
                      </a:pPr>
                      <a:r>
                        <a:rPr lang="en" sz="900"/>
                        <a:t>3</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Raspberry Pi is out of stock</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0775">
                <a:tc>
                  <a:txBody>
                    <a:bodyPr/>
                    <a:lstStyle/>
                    <a:p>
                      <a:pPr marL="0" lvl="0" indent="0" algn="l" rtl="0">
                        <a:spcBef>
                          <a:spcPts val="0"/>
                        </a:spcBef>
                        <a:spcAft>
                          <a:spcPts val="0"/>
                        </a:spcAft>
                        <a:buNone/>
                      </a:pPr>
                      <a:r>
                        <a:rPr lang="en" sz="900"/>
                        <a:t>4</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clock is cold</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80775">
                <a:tc>
                  <a:txBody>
                    <a:bodyPr/>
                    <a:lstStyle/>
                    <a:p>
                      <a:pPr marL="0" lvl="0" indent="0" algn="l" rtl="0">
                        <a:spcBef>
                          <a:spcPts val="0"/>
                        </a:spcBef>
                        <a:spcAft>
                          <a:spcPts val="0"/>
                        </a:spcAft>
                        <a:buNone/>
                      </a:pPr>
                      <a:r>
                        <a:rPr lang="en" sz="900"/>
                        <a:t>5</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drops samples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0775">
                <a:tc>
                  <a:txBody>
                    <a:bodyPr/>
                    <a:lstStyle/>
                    <a:p>
                      <a:pPr marL="0" lvl="0" indent="0" algn="l" rtl="0">
                        <a:spcBef>
                          <a:spcPts val="0"/>
                        </a:spcBef>
                        <a:spcAft>
                          <a:spcPts val="0"/>
                        </a:spcAft>
                        <a:buNone/>
                      </a:pPr>
                      <a:r>
                        <a:rPr lang="en" sz="900"/>
                        <a:t>6</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PPS lost to noise</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82875">
                <a:tc>
                  <a:txBody>
                    <a:bodyPr/>
                    <a:lstStyle/>
                    <a:p>
                      <a:pPr marL="0" lvl="0" indent="0" algn="l" rtl="0">
                        <a:spcBef>
                          <a:spcPts val="0"/>
                        </a:spcBef>
                        <a:spcAft>
                          <a:spcPts val="0"/>
                        </a:spcAft>
                        <a:buNone/>
                      </a:pPr>
                      <a:r>
                        <a:rPr lang="en" sz="900"/>
                        <a:t>7</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Electrical short, water damage, antenna mount fails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775">
                <a:tc>
                  <a:txBody>
                    <a:bodyPr/>
                    <a:lstStyle/>
                    <a:p>
                      <a:pPr marL="0" lvl="0" indent="0" algn="l" rtl="0">
                        <a:spcBef>
                          <a:spcPts val="0"/>
                        </a:spcBef>
                        <a:spcAft>
                          <a:spcPts val="0"/>
                        </a:spcAft>
                        <a:buNone/>
                      </a:pPr>
                      <a:r>
                        <a:rPr lang="en" sz="900"/>
                        <a:t>8</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Raspberry Pi runs out of memory</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75">
                <a:tc>
                  <a:txBody>
                    <a:bodyPr/>
                    <a:lstStyle/>
                    <a:p>
                      <a:pPr marL="0" lvl="0" indent="0" algn="l" rtl="0">
                        <a:spcBef>
                          <a:spcPts val="0"/>
                        </a:spcBef>
                        <a:spcAft>
                          <a:spcPts val="0"/>
                        </a:spcAft>
                        <a:buNone/>
                      </a:pPr>
                      <a:r>
                        <a:rPr lang="en" sz="900"/>
                        <a:t>9</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System noise greater than expected</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80775">
                <a:tc>
                  <a:txBody>
                    <a:bodyPr/>
                    <a:lstStyle/>
                    <a:p>
                      <a:pPr marL="0" lvl="0" indent="0" algn="l" rtl="0">
                        <a:spcBef>
                          <a:spcPts val="0"/>
                        </a:spcBef>
                        <a:spcAft>
                          <a:spcPts val="0"/>
                        </a:spcAft>
                        <a:buNone/>
                      </a:pPr>
                      <a:r>
                        <a:rPr lang="en" sz="900"/>
                        <a:t>10</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Particle filter is not complete</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85000">
                <a:tc>
                  <a:txBody>
                    <a:bodyPr/>
                    <a:lstStyle/>
                    <a:p>
                      <a:pPr marL="0" lvl="0" indent="0" algn="l" rtl="0">
                        <a:spcBef>
                          <a:spcPts val="0"/>
                        </a:spcBef>
                        <a:spcAft>
                          <a:spcPts val="0"/>
                        </a:spcAft>
                        <a:buNone/>
                      </a:pPr>
                      <a:r>
                        <a:rPr lang="en" sz="900"/>
                        <a:t>11</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 Three out of plane position estimates for Gibb’s.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graphicFrame>
        <p:nvGraphicFramePr>
          <p:cNvPr id="712" name="Google Shape;712;p60"/>
          <p:cNvGraphicFramePr/>
          <p:nvPr>
            <p:extLst>
              <p:ext uri="{D42A27DB-BD31-4B8C-83A1-F6EECF244321}">
                <p14:modId xmlns:p14="http://schemas.microsoft.com/office/powerpoint/2010/main" val="366510696"/>
              </p:ext>
            </p:extLst>
          </p:nvPr>
        </p:nvGraphicFramePr>
        <p:xfrm>
          <a:off x="203963" y="301025"/>
          <a:ext cx="8736075" cy="4541460"/>
        </p:xfrm>
        <a:graphic>
          <a:graphicData uri="http://schemas.openxmlformats.org/drawingml/2006/table">
            <a:tbl>
              <a:tblPr>
                <a:noFill/>
                <a:tableStyleId>{8F202D7E-EC50-4E1F-8ECE-D3003531AFB2}</a:tableStyleId>
              </a:tblPr>
              <a:tblGrid>
                <a:gridCol w="379697">
                  <a:extLst>
                    <a:ext uri="{9D8B030D-6E8A-4147-A177-3AD203B41FA5}">
                      <a16:colId xmlns:a16="http://schemas.microsoft.com/office/drawing/2014/main" val="20000"/>
                    </a:ext>
                  </a:extLst>
                </a:gridCol>
                <a:gridCol w="3276028">
                  <a:extLst>
                    <a:ext uri="{9D8B030D-6E8A-4147-A177-3AD203B41FA5}">
                      <a16:colId xmlns:a16="http://schemas.microsoft.com/office/drawing/2014/main" val="20001"/>
                    </a:ext>
                  </a:extLst>
                </a:gridCol>
                <a:gridCol w="3063925">
                  <a:extLst>
                    <a:ext uri="{9D8B030D-6E8A-4147-A177-3AD203B41FA5}">
                      <a16:colId xmlns:a16="http://schemas.microsoft.com/office/drawing/2014/main" val="20002"/>
                    </a:ext>
                  </a:extLst>
                </a:gridCol>
                <a:gridCol w="1089850">
                  <a:extLst>
                    <a:ext uri="{9D8B030D-6E8A-4147-A177-3AD203B41FA5}">
                      <a16:colId xmlns:a16="http://schemas.microsoft.com/office/drawing/2014/main" val="20003"/>
                    </a:ext>
                  </a:extLst>
                </a:gridCol>
                <a:gridCol w="926575">
                  <a:extLst>
                    <a:ext uri="{9D8B030D-6E8A-4147-A177-3AD203B41FA5}">
                      <a16:colId xmlns:a16="http://schemas.microsoft.com/office/drawing/2014/main" val="20004"/>
                    </a:ext>
                  </a:extLst>
                </a:gridCol>
              </a:tblGrid>
              <a:tr h="396200">
                <a:tc gridSpan="2">
                  <a:txBody>
                    <a:bodyPr/>
                    <a:lstStyle/>
                    <a:p>
                      <a:pPr marL="0" lvl="0" indent="0" algn="l" rtl="0">
                        <a:spcBef>
                          <a:spcPts val="0"/>
                        </a:spcBef>
                        <a:spcAft>
                          <a:spcPts val="0"/>
                        </a:spcAft>
                        <a:buNone/>
                      </a:pPr>
                      <a:r>
                        <a:rPr lang="en" dirty="0">
                          <a:solidFill>
                            <a:srgbClr val="FFFFFF"/>
                          </a:solidFill>
                        </a:rPr>
                        <a:t>Major Risks</a:t>
                      </a:r>
                      <a:endParaRPr dirty="0">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solidFill>
                      <a:schemeClr val="accent3"/>
                    </a:solidFill>
                  </a:tcPr>
                </a:tc>
                <a:tc hMerge="1">
                  <a:txBody>
                    <a:bodyPr/>
                    <a:lstStyle/>
                    <a:p>
                      <a:pPr marL="0" lvl="0" indent="0" algn="l" rtl="0">
                        <a:spcBef>
                          <a:spcPts val="0"/>
                        </a:spcBef>
                        <a:spcAft>
                          <a:spcPts val="0"/>
                        </a:spcAft>
                        <a:buNone/>
                      </a:pPr>
                      <a:r>
                        <a:rPr lang="en" dirty="0">
                          <a:solidFill>
                            <a:srgbClr val="FFFFFF"/>
                          </a:solidFill>
                        </a:rPr>
                        <a:t>Major Risks</a:t>
                      </a:r>
                      <a:endParaRPr dirty="0">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solidFill>
                      <a:schemeClr val="accent3"/>
                    </a:solidFill>
                  </a:tcPr>
                </a:tc>
                <a:tc>
                  <a:txBody>
                    <a:bodyPr/>
                    <a:lstStyle/>
                    <a:p>
                      <a:pPr marL="0" lvl="0" indent="0" algn="l" rtl="0">
                        <a:spcBef>
                          <a:spcPts val="0"/>
                        </a:spcBef>
                        <a:spcAft>
                          <a:spcPts val="0"/>
                        </a:spcAft>
                        <a:buNone/>
                      </a:pPr>
                      <a:r>
                        <a:rPr lang="en" dirty="0">
                          <a:solidFill>
                            <a:srgbClr val="FFFFFF"/>
                          </a:solidFill>
                        </a:rPr>
                        <a:t>Mitigation</a:t>
                      </a:r>
                      <a:endParaRPr dirty="0">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solidFill>
                      <a:schemeClr val="accent3"/>
                    </a:solidFill>
                  </a:tcPr>
                </a:tc>
                <a:tc>
                  <a:txBody>
                    <a:bodyPr/>
                    <a:lstStyle/>
                    <a:p>
                      <a:pPr marL="0" lvl="0" indent="0" algn="l" rtl="0">
                        <a:spcBef>
                          <a:spcPts val="0"/>
                        </a:spcBef>
                        <a:spcAft>
                          <a:spcPts val="0"/>
                        </a:spcAft>
                        <a:buNone/>
                      </a:pPr>
                      <a:r>
                        <a:rPr lang="en">
                          <a:solidFill>
                            <a:srgbClr val="FFFFFF"/>
                          </a:solidFill>
                        </a:rPr>
                        <a:t>Likelihood</a:t>
                      </a:r>
                      <a:endParaRPr>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solidFill>
                      <a:schemeClr val="accent3"/>
                    </a:solidFill>
                  </a:tcPr>
                </a:tc>
                <a:tc>
                  <a:txBody>
                    <a:bodyPr/>
                    <a:lstStyle/>
                    <a:p>
                      <a:pPr marL="0" lvl="0" indent="0" algn="l" rtl="0">
                        <a:spcBef>
                          <a:spcPts val="0"/>
                        </a:spcBef>
                        <a:spcAft>
                          <a:spcPts val="0"/>
                        </a:spcAft>
                        <a:buNone/>
                      </a:pPr>
                      <a:r>
                        <a:rPr lang="en">
                          <a:solidFill>
                            <a:srgbClr val="FFFFFF"/>
                          </a:solidFill>
                        </a:rPr>
                        <a:t>Impact</a:t>
                      </a:r>
                      <a:endParaRPr>
                        <a:solidFill>
                          <a:srgbClr val="FFFFFF"/>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dirty="0"/>
                        <a:t>1</a:t>
                      </a:r>
                      <a:endParaRPr sz="1000" dirty="0"/>
                    </a:p>
                  </a:txBody>
                  <a:tcPr marL="91425" marR="91425" marT="91425" marB="91425"/>
                </a:tc>
                <a:tc>
                  <a:txBody>
                    <a:bodyPr/>
                    <a:lstStyle/>
                    <a:p>
                      <a:pPr marL="0" lvl="0" indent="0" algn="l" rtl="0">
                        <a:spcBef>
                          <a:spcPts val="0"/>
                        </a:spcBef>
                        <a:spcAft>
                          <a:spcPts val="0"/>
                        </a:spcAft>
                        <a:buNone/>
                      </a:pPr>
                      <a:r>
                        <a:rPr lang="en" sz="1000" dirty="0"/>
                        <a:t>GPS loses lock for more than a minute</a:t>
                      </a:r>
                      <a:endParaRPr sz="1000" dirty="0"/>
                    </a:p>
                  </a:txBody>
                  <a:tcPr marL="91425" marR="91425" marT="91425" marB="91425"/>
                </a:tc>
                <a:tc>
                  <a:txBody>
                    <a:bodyPr/>
                    <a:lstStyle/>
                    <a:p>
                      <a:pPr marL="0" lvl="0" indent="0" algn="l" rtl="0">
                        <a:spcBef>
                          <a:spcPts val="0"/>
                        </a:spcBef>
                        <a:spcAft>
                          <a:spcPts val="0"/>
                        </a:spcAft>
                        <a:buNone/>
                      </a:pPr>
                      <a:r>
                        <a:rPr lang="en" sz="1000"/>
                        <a:t>Many data passes, timing extrapolation</a:t>
                      </a:r>
                      <a:endParaRPr sz="1000"/>
                    </a:p>
                  </a:txBody>
                  <a:tcPr marL="91425" marR="91425" marT="91425" marB="91425"/>
                </a:tc>
                <a:tc>
                  <a:txBody>
                    <a:bodyPr/>
                    <a:lstStyle/>
                    <a:p>
                      <a:pPr marL="0" lvl="0" indent="0" algn="l" rtl="0">
                        <a:spcBef>
                          <a:spcPts val="0"/>
                        </a:spcBef>
                        <a:spcAft>
                          <a:spcPts val="0"/>
                        </a:spcAft>
                        <a:buNone/>
                      </a:pPr>
                      <a:r>
                        <a:rPr lang="en" sz="1000"/>
                        <a:t>Likely</a:t>
                      </a:r>
                      <a:endParaRPr sz="1000"/>
                    </a:p>
                  </a:txBody>
                  <a:tcPr marL="91425" marR="91425" marT="91425" marB="91425">
                    <a:solidFill>
                      <a:srgbClr val="E69138"/>
                    </a:solidFill>
                  </a:tcPr>
                </a:tc>
                <a:tc>
                  <a:txBody>
                    <a:bodyPr/>
                    <a:lstStyle/>
                    <a:p>
                      <a:pPr marL="0" lvl="0" indent="0" algn="l" rtl="0">
                        <a:spcBef>
                          <a:spcPts val="0"/>
                        </a:spcBef>
                        <a:spcAft>
                          <a:spcPts val="0"/>
                        </a:spcAft>
                        <a:buNone/>
                      </a:pPr>
                      <a:r>
                        <a:rPr lang="en" sz="1000"/>
                        <a:t>Major</a:t>
                      </a:r>
                      <a:endParaRPr sz="1000"/>
                    </a:p>
                  </a:txBody>
                  <a:tcPr marL="91425" marR="91425" marT="91425" marB="91425">
                    <a:solidFill>
                      <a:srgbClr val="E69138"/>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dirty="0"/>
                        <a:t>2 </a:t>
                      </a:r>
                      <a:endParaRPr sz="1000" dirty="0"/>
                    </a:p>
                  </a:txBody>
                  <a:tcPr marL="91425" marR="91425" marT="91425" marB="91425"/>
                </a:tc>
                <a:tc>
                  <a:txBody>
                    <a:bodyPr/>
                    <a:lstStyle/>
                    <a:p>
                      <a:pPr marL="0" lvl="0" indent="0" algn="l" rtl="0">
                        <a:spcBef>
                          <a:spcPts val="0"/>
                        </a:spcBef>
                        <a:spcAft>
                          <a:spcPts val="0"/>
                        </a:spcAft>
                        <a:buNone/>
                      </a:pPr>
                      <a:r>
                        <a:rPr lang="en" sz="1000" dirty="0"/>
                        <a:t>SDR is out of stock/lead time is to long/dead on arrival</a:t>
                      </a:r>
                      <a:endParaRPr sz="1000" dirty="0"/>
                    </a:p>
                  </a:txBody>
                  <a:tcPr marL="91425" marR="91425" marT="91425" marB="91425"/>
                </a:tc>
                <a:tc>
                  <a:txBody>
                    <a:bodyPr/>
                    <a:lstStyle/>
                    <a:p>
                      <a:pPr marL="0" lvl="0" indent="0" algn="l" rtl="0">
                        <a:spcBef>
                          <a:spcPts val="0"/>
                        </a:spcBef>
                        <a:spcAft>
                          <a:spcPts val="0"/>
                        </a:spcAft>
                        <a:buNone/>
                      </a:pPr>
                      <a:r>
                        <a:rPr lang="en" sz="1000"/>
                        <a:t>Order ASAP, other sufficient SDR options</a:t>
                      </a:r>
                      <a:endParaRPr sz="1000"/>
                    </a:p>
                  </a:txBody>
                  <a:tcPr marL="91425" marR="91425" marT="91425" marB="91425"/>
                </a:tc>
                <a:tc>
                  <a:txBody>
                    <a:bodyPr/>
                    <a:lstStyle/>
                    <a:p>
                      <a:pPr marL="0" lvl="0" indent="0" algn="l" rtl="0">
                        <a:spcBef>
                          <a:spcPts val="0"/>
                        </a:spcBef>
                        <a:spcAft>
                          <a:spcPts val="0"/>
                        </a:spcAft>
                        <a:buNone/>
                      </a:pPr>
                      <a:r>
                        <a:rPr lang="en" sz="1000"/>
                        <a:t>Unlikely</a:t>
                      </a:r>
                      <a:endParaRPr sz="1000"/>
                    </a:p>
                  </a:txBody>
                  <a:tcPr marL="91425" marR="91425" marT="91425" marB="91425">
                    <a:solidFill>
                      <a:srgbClr val="E69138"/>
                    </a:solidFill>
                  </a:tcPr>
                </a:tc>
                <a:tc>
                  <a:txBody>
                    <a:bodyPr/>
                    <a:lstStyle/>
                    <a:p>
                      <a:pPr marL="0" lvl="0" indent="0" algn="l" rtl="0">
                        <a:spcBef>
                          <a:spcPts val="0"/>
                        </a:spcBef>
                        <a:spcAft>
                          <a:spcPts val="0"/>
                        </a:spcAft>
                        <a:buNone/>
                      </a:pPr>
                      <a:r>
                        <a:rPr lang="en" sz="1000"/>
                        <a:t>Severe</a:t>
                      </a:r>
                      <a:endParaRPr sz="1000"/>
                    </a:p>
                  </a:txBody>
                  <a:tcPr marL="91425" marR="91425" marT="91425" marB="91425">
                    <a:solidFill>
                      <a:srgbClr val="E69138"/>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dirty="0"/>
                        <a:t>3</a:t>
                      </a:r>
                      <a:endParaRPr sz="1000" dirty="0"/>
                    </a:p>
                  </a:txBody>
                  <a:tcPr marL="91425" marR="91425" marT="91425" marB="91425"/>
                </a:tc>
                <a:tc>
                  <a:txBody>
                    <a:bodyPr/>
                    <a:lstStyle/>
                    <a:p>
                      <a:pPr marL="0" lvl="0" indent="0" algn="l" rtl="0">
                        <a:spcBef>
                          <a:spcPts val="0"/>
                        </a:spcBef>
                        <a:spcAft>
                          <a:spcPts val="0"/>
                        </a:spcAft>
                        <a:buNone/>
                      </a:pPr>
                      <a:r>
                        <a:rPr lang="en" sz="1000" dirty="0"/>
                        <a:t>Raspberry Pi is out of stock</a:t>
                      </a:r>
                      <a:endParaRPr sz="1000" dirty="0"/>
                    </a:p>
                  </a:txBody>
                  <a:tcPr marL="91425" marR="91425" marT="91425" marB="91425"/>
                </a:tc>
                <a:tc>
                  <a:txBody>
                    <a:bodyPr/>
                    <a:lstStyle/>
                    <a:p>
                      <a:pPr marL="0" lvl="0" indent="0" algn="l" rtl="0">
                        <a:spcBef>
                          <a:spcPts val="0"/>
                        </a:spcBef>
                        <a:spcAft>
                          <a:spcPts val="0"/>
                        </a:spcAft>
                        <a:buNone/>
                      </a:pPr>
                      <a:r>
                        <a:rPr lang="en" sz="1000" dirty="0"/>
                        <a:t>Order ASAP, other suppliers</a:t>
                      </a:r>
                      <a:endParaRPr sz="1000" dirty="0"/>
                    </a:p>
                  </a:txBody>
                  <a:tcPr marL="91425" marR="91425" marT="91425" marB="91425"/>
                </a:tc>
                <a:tc>
                  <a:txBody>
                    <a:bodyPr/>
                    <a:lstStyle/>
                    <a:p>
                      <a:pPr marL="0" lvl="0" indent="0" algn="l" rtl="0">
                        <a:spcBef>
                          <a:spcPts val="0"/>
                        </a:spcBef>
                        <a:spcAft>
                          <a:spcPts val="0"/>
                        </a:spcAft>
                        <a:buNone/>
                      </a:pPr>
                      <a:r>
                        <a:rPr lang="en" sz="1000"/>
                        <a:t>Unlikely</a:t>
                      </a:r>
                      <a:endParaRPr sz="1000"/>
                    </a:p>
                  </a:txBody>
                  <a:tcPr marL="91425" marR="91425" marT="91425" marB="91425">
                    <a:solidFill>
                      <a:srgbClr val="E69138"/>
                    </a:solidFill>
                  </a:tcPr>
                </a:tc>
                <a:tc>
                  <a:txBody>
                    <a:bodyPr/>
                    <a:lstStyle/>
                    <a:p>
                      <a:pPr marL="0" lvl="0" indent="0" algn="l" rtl="0">
                        <a:spcBef>
                          <a:spcPts val="0"/>
                        </a:spcBef>
                        <a:spcAft>
                          <a:spcPts val="0"/>
                        </a:spcAft>
                        <a:buNone/>
                      </a:pPr>
                      <a:r>
                        <a:rPr lang="en" sz="1000"/>
                        <a:t>Severe</a:t>
                      </a:r>
                      <a:endParaRPr sz="1000"/>
                    </a:p>
                  </a:txBody>
                  <a:tcPr marL="91425" marR="91425" marT="91425" marB="91425">
                    <a:solidFill>
                      <a:srgbClr val="E69138"/>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dirty="0"/>
                        <a:t>4</a:t>
                      </a:r>
                      <a:endParaRPr sz="1000" dirty="0"/>
                    </a:p>
                  </a:txBody>
                  <a:tcPr marL="91425" marR="91425" marT="91425" marB="91425"/>
                </a:tc>
                <a:tc>
                  <a:txBody>
                    <a:bodyPr/>
                    <a:lstStyle/>
                    <a:p>
                      <a:pPr marL="0" lvl="0" indent="0" algn="l" rtl="0">
                        <a:spcBef>
                          <a:spcPts val="0"/>
                        </a:spcBef>
                        <a:spcAft>
                          <a:spcPts val="0"/>
                        </a:spcAft>
                        <a:buNone/>
                      </a:pPr>
                      <a:r>
                        <a:rPr lang="en" sz="1000" dirty="0"/>
                        <a:t>SDR clock is cold</a:t>
                      </a:r>
                      <a:endParaRPr sz="1000" dirty="0"/>
                    </a:p>
                  </a:txBody>
                  <a:tcPr marL="91425" marR="91425" marT="91425" marB="91425"/>
                </a:tc>
                <a:tc>
                  <a:txBody>
                    <a:bodyPr/>
                    <a:lstStyle/>
                    <a:p>
                      <a:pPr marL="0" lvl="0" indent="0" algn="l" rtl="0">
                        <a:spcBef>
                          <a:spcPts val="0"/>
                        </a:spcBef>
                        <a:spcAft>
                          <a:spcPts val="0"/>
                        </a:spcAft>
                        <a:buNone/>
                      </a:pPr>
                      <a:r>
                        <a:rPr lang="en" sz="1000"/>
                        <a:t>Ensure components maintain operating range</a:t>
                      </a:r>
                      <a:endParaRPr sz="1000"/>
                    </a:p>
                  </a:txBody>
                  <a:tcPr marL="91425" marR="91425" marT="91425" marB="91425"/>
                </a:tc>
                <a:tc>
                  <a:txBody>
                    <a:bodyPr/>
                    <a:lstStyle/>
                    <a:p>
                      <a:pPr marL="0" lvl="0" indent="0" algn="l" rtl="0">
                        <a:spcBef>
                          <a:spcPts val="0"/>
                        </a:spcBef>
                        <a:spcAft>
                          <a:spcPts val="0"/>
                        </a:spcAft>
                        <a:buNone/>
                      </a:pPr>
                      <a:r>
                        <a:rPr lang="en" sz="1000"/>
                        <a:t>Almost Certain</a:t>
                      </a:r>
                      <a:endParaRPr sz="1000"/>
                    </a:p>
                  </a:txBody>
                  <a:tcPr marL="91425" marR="91425" marT="91425" marB="91425">
                    <a:solidFill>
                      <a:srgbClr val="F1C232"/>
                    </a:solidFill>
                  </a:tcPr>
                </a:tc>
                <a:tc>
                  <a:txBody>
                    <a:bodyPr/>
                    <a:lstStyle/>
                    <a:p>
                      <a:pPr marL="0" lvl="0" indent="0" algn="l" rtl="0">
                        <a:spcBef>
                          <a:spcPts val="0"/>
                        </a:spcBef>
                        <a:spcAft>
                          <a:spcPts val="0"/>
                        </a:spcAft>
                        <a:buNone/>
                      </a:pPr>
                      <a:r>
                        <a:rPr lang="en" sz="1000"/>
                        <a:t>Insignificant</a:t>
                      </a:r>
                      <a:endParaRPr sz="1000"/>
                    </a:p>
                  </a:txBody>
                  <a:tcPr marL="91425" marR="91425" marT="91425" marB="91425">
                    <a:solidFill>
                      <a:srgbClr val="F1C232"/>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a:t>5</a:t>
                      </a:r>
                      <a:endParaRPr sz="1000"/>
                    </a:p>
                  </a:txBody>
                  <a:tcPr marL="91425" marR="91425" marT="91425" marB="91425"/>
                </a:tc>
                <a:tc>
                  <a:txBody>
                    <a:bodyPr/>
                    <a:lstStyle/>
                    <a:p>
                      <a:pPr marL="0" lvl="0" indent="0" algn="l" rtl="0">
                        <a:spcBef>
                          <a:spcPts val="0"/>
                        </a:spcBef>
                        <a:spcAft>
                          <a:spcPts val="0"/>
                        </a:spcAft>
                        <a:buNone/>
                      </a:pPr>
                      <a:r>
                        <a:rPr lang="en" sz="1000" dirty="0"/>
                        <a:t>SDR drops samples</a:t>
                      </a:r>
                      <a:endParaRPr sz="1000" dirty="0"/>
                    </a:p>
                  </a:txBody>
                  <a:tcPr marL="91425" marR="91425" marT="91425" marB="91425"/>
                </a:tc>
                <a:tc>
                  <a:txBody>
                    <a:bodyPr/>
                    <a:lstStyle/>
                    <a:p>
                      <a:pPr marL="0" lvl="0" indent="0" algn="l" rtl="0">
                        <a:spcBef>
                          <a:spcPts val="0"/>
                        </a:spcBef>
                        <a:spcAft>
                          <a:spcPts val="0"/>
                        </a:spcAft>
                        <a:buNone/>
                      </a:pPr>
                      <a:r>
                        <a:rPr lang="en" sz="1000"/>
                        <a:t>High sampling rate, long sample duration</a:t>
                      </a:r>
                      <a:endParaRPr sz="1000"/>
                    </a:p>
                  </a:txBody>
                  <a:tcPr marL="91425" marR="91425" marT="91425" marB="91425"/>
                </a:tc>
                <a:tc>
                  <a:txBody>
                    <a:bodyPr/>
                    <a:lstStyle/>
                    <a:p>
                      <a:pPr marL="0" lvl="0" indent="0" algn="l" rtl="0">
                        <a:spcBef>
                          <a:spcPts val="0"/>
                        </a:spcBef>
                        <a:spcAft>
                          <a:spcPts val="0"/>
                        </a:spcAft>
                        <a:buNone/>
                      </a:pPr>
                      <a:r>
                        <a:rPr lang="en" sz="1000"/>
                        <a:t>Likely </a:t>
                      </a:r>
                      <a:endParaRPr sz="1000"/>
                    </a:p>
                  </a:txBody>
                  <a:tcPr marL="91425" marR="91425" marT="91425" marB="91425">
                    <a:solidFill>
                      <a:srgbClr val="FFE599"/>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Insignificant</a:t>
                      </a:r>
                      <a:endParaRPr sz="1000"/>
                    </a:p>
                  </a:txBody>
                  <a:tcPr marL="91425" marR="91425" marT="91425" marB="91425">
                    <a:solidFill>
                      <a:srgbClr val="FFE599"/>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a:t>6</a:t>
                      </a:r>
                      <a:endParaRPr sz="1000"/>
                    </a:p>
                  </a:txBody>
                  <a:tcPr marL="91425" marR="91425" marT="91425" marB="91425"/>
                </a:tc>
                <a:tc>
                  <a:txBody>
                    <a:bodyPr/>
                    <a:lstStyle/>
                    <a:p>
                      <a:pPr marL="0" lvl="0" indent="0" algn="l" rtl="0">
                        <a:spcBef>
                          <a:spcPts val="0"/>
                        </a:spcBef>
                        <a:spcAft>
                          <a:spcPts val="0"/>
                        </a:spcAft>
                        <a:buNone/>
                      </a:pPr>
                      <a:r>
                        <a:rPr lang="en" sz="1000" dirty="0"/>
                        <a:t>PPS lost to noise</a:t>
                      </a:r>
                      <a:endParaRPr sz="1000" dirty="0"/>
                    </a:p>
                  </a:txBody>
                  <a:tcPr marL="91425" marR="91425" marT="91425" marB="91425"/>
                </a:tc>
                <a:tc>
                  <a:txBody>
                    <a:bodyPr/>
                    <a:lstStyle/>
                    <a:p>
                      <a:pPr marL="0" lvl="0" indent="0" algn="l" rtl="0">
                        <a:spcBef>
                          <a:spcPts val="0"/>
                        </a:spcBef>
                        <a:spcAft>
                          <a:spcPts val="0"/>
                        </a:spcAft>
                        <a:buNone/>
                      </a:pPr>
                      <a:r>
                        <a:rPr lang="en" sz="1000" dirty="0"/>
                        <a:t>Rare based on tests performed with RTL SDR</a:t>
                      </a:r>
                      <a:endParaRPr sz="1000" dirty="0"/>
                    </a:p>
                  </a:txBody>
                  <a:tcPr marL="91425" marR="91425" marT="91425" marB="91425"/>
                </a:tc>
                <a:tc>
                  <a:txBody>
                    <a:bodyPr/>
                    <a:lstStyle/>
                    <a:p>
                      <a:pPr marL="0" lvl="0" indent="0" algn="l" rtl="0">
                        <a:spcBef>
                          <a:spcPts val="0"/>
                        </a:spcBef>
                        <a:spcAft>
                          <a:spcPts val="0"/>
                        </a:spcAft>
                        <a:buNone/>
                      </a:pPr>
                      <a:r>
                        <a:rPr lang="en" sz="1000"/>
                        <a:t>Rare</a:t>
                      </a:r>
                      <a:endParaRPr sz="1000"/>
                    </a:p>
                  </a:txBody>
                  <a:tcPr marL="91425" marR="91425" marT="91425" marB="91425">
                    <a:solidFill>
                      <a:srgbClr val="6AA84F"/>
                    </a:solidFill>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Insignificant</a:t>
                      </a:r>
                      <a:endParaRPr sz="1000"/>
                    </a:p>
                  </a:txBody>
                  <a:tcPr marL="91425" marR="91425" marT="91425" marB="91425">
                    <a:solidFill>
                      <a:srgbClr val="6AA84F"/>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000"/>
                        <a:t>7</a:t>
                      </a:r>
                      <a:endParaRPr sz="1000"/>
                    </a:p>
                  </a:txBody>
                  <a:tcPr marL="91425" marR="91425" marT="91425" marB="91425"/>
                </a:tc>
                <a:tc>
                  <a:txBody>
                    <a:bodyPr/>
                    <a:lstStyle/>
                    <a:p>
                      <a:pPr marL="0" lvl="0" indent="0" algn="l" rtl="0">
                        <a:spcBef>
                          <a:spcPts val="0"/>
                        </a:spcBef>
                        <a:spcAft>
                          <a:spcPts val="0"/>
                        </a:spcAft>
                        <a:buNone/>
                      </a:pPr>
                      <a:r>
                        <a:rPr lang="en" sz="1000" dirty="0"/>
                        <a:t>Electrical short, water damage, antenna mount fails</a:t>
                      </a:r>
                      <a:endParaRPr sz="1000" dirty="0"/>
                    </a:p>
                  </a:txBody>
                  <a:tcPr marL="91425" marR="91425" marT="91425" marB="91425"/>
                </a:tc>
                <a:tc>
                  <a:txBody>
                    <a:bodyPr/>
                    <a:lstStyle/>
                    <a:p>
                      <a:pPr marL="0" lvl="0" indent="0" algn="l" rtl="0">
                        <a:spcBef>
                          <a:spcPts val="0"/>
                        </a:spcBef>
                        <a:spcAft>
                          <a:spcPts val="0"/>
                        </a:spcAft>
                        <a:buNone/>
                      </a:pPr>
                      <a:r>
                        <a:rPr lang="en" sz="1000" dirty="0"/>
                        <a:t>Proper weather and electrical proofing</a:t>
                      </a:r>
                      <a:endParaRPr sz="1000" dirty="0"/>
                    </a:p>
                  </a:txBody>
                  <a:tcPr marL="91425" marR="91425" marT="91425" marB="91425"/>
                </a:tc>
                <a:tc>
                  <a:txBody>
                    <a:bodyPr/>
                    <a:lstStyle/>
                    <a:p>
                      <a:pPr marL="0" lvl="0" indent="0" algn="l" rtl="0">
                        <a:spcBef>
                          <a:spcPts val="0"/>
                        </a:spcBef>
                        <a:spcAft>
                          <a:spcPts val="0"/>
                        </a:spcAft>
                        <a:buNone/>
                      </a:pPr>
                      <a:r>
                        <a:rPr lang="en" sz="1000"/>
                        <a:t>Rare</a:t>
                      </a:r>
                      <a:endParaRPr sz="1000"/>
                    </a:p>
                  </a:txBody>
                  <a:tcPr marL="91425" marR="91425" marT="91425" marB="91425">
                    <a:solidFill>
                      <a:srgbClr val="FFD966"/>
                    </a:solidFill>
                  </a:tcPr>
                </a:tc>
                <a:tc>
                  <a:txBody>
                    <a:bodyPr/>
                    <a:lstStyle/>
                    <a:p>
                      <a:pPr marL="0" lvl="0" indent="0" algn="l" rtl="0">
                        <a:spcBef>
                          <a:spcPts val="0"/>
                        </a:spcBef>
                        <a:spcAft>
                          <a:spcPts val="0"/>
                        </a:spcAft>
                        <a:buNone/>
                      </a:pPr>
                      <a:r>
                        <a:rPr lang="en" sz="1000"/>
                        <a:t>Severe</a:t>
                      </a:r>
                      <a:endParaRPr sz="1000"/>
                    </a:p>
                  </a:txBody>
                  <a:tcPr marL="91425" marR="91425" marT="91425" marB="91425">
                    <a:solidFill>
                      <a:srgbClr val="FFD966"/>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000"/>
                        <a:t>8</a:t>
                      </a:r>
                      <a:endParaRPr sz="1000"/>
                    </a:p>
                  </a:txBody>
                  <a:tcPr marL="91425" marR="91425" marT="91425" marB="91425"/>
                </a:tc>
                <a:tc>
                  <a:txBody>
                    <a:bodyPr/>
                    <a:lstStyle/>
                    <a:p>
                      <a:pPr marL="0" lvl="0" indent="0" algn="l" rtl="0">
                        <a:spcBef>
                          <a:spcPts val="0"/>
                        </a:spcBef>
                        <a:spcAft>
                          <a:spcPts val="0"/>
                        </a:spcAft>
                        <a:buNone/>
                      </a:pPr>
                      <a:r>
                        <a:rPr lang="en" sz="1000" dirty="0"/>
                        <a:t>Raspberry Pi runs out of memory</a:t>
                      </a:r>
                      <a:endParaRPr sz="1000" dirty="0"/>
                    </a:p>
                  </a:txBody>
                  <a:tcPr marL="91425" marR="91425" marT="91425" marB="91425"/>
                </a:tc>
                <a:tc>
                  <a:txBody>
                    <a:bodyPr/>
                    <a:lstStyle/>
                    <a:p>
                      <a:pPr marL="0" lvl="0" indent="0" algn="l" rtl="0">
                        <a:spcBef>
                          <a:spcPts val="0"/>
                        </a:spcBef>
                        <a:spcAft>
                          <a:spcPts val="0"/>
                        </a:spcAft>
                        <a:buNone/>
                      </a:pPr>
                      <a:r>
                        <a:rPr lang="en" sz="1000" dirty="0"/>
                        <a:t>Proper estimates of data rate and OS size</a:t>
                      </a:r>
                      <a:endParaRPr sz="1000" dirty="0"/>
                    </a:p>
                  </a:txBody>
                  <a:tcPr marL="91425" marR="91425" marT="91425" marB="91425"/>
                </a:tc>
                <a:tc>
                  <a:txBody>
                    <a:bodyPr/>
                    <a:lstStyle/>
                    <a:p>
                      <a:pPr marL="0" lvl="0" indent="0" algn="l" rtl="0">
                        <a:spcBef>
                          <a:spcPts val="0"/>
                        </a:spcBef>
                        <a:spcAft>
                          <a:spcPts val="0"/>
                        </a:spcAft>
                        <a:buNone/>
                      </a:pPr>
                      <a:r>
                        <a:rPr lang="en" sz="1000"/>
                        <a:t>Unlikely </a:t>
                      </a:r>
                      <a:endParaRPr sz="1000"/>
                    </a:p>
                  </a:txBody>
                  <a:tcPr marL="91425" marR="91425" marT="91425" marB="91425">
                    <a:solidFill>
                      <a:srgbClr val="E69138"/>
                    </a:solidFill>
                  </a:tcPr>
                </a:tc>
                <a:tc>
                  <a:txBody>
                    <a:bodyPr/>
                    <a:lstStyle/>
                    <a:p>
                      <a:pPr marL="0" lvl="0" indent="0" algn="l" rtl="0">
                        <a:spcBef>
                          <a:spcPts val="0"/>
                        </a:spcBef>
                        <a:spcAft>
                          <a:spcPts val="0"/>
                        </a:spcAft>
                        <a:buNone/>
                      </a:pPr>
                      <a:r>
                        <a:rPr lang="en" sz="1000"/>
                        <a:t>Severe</a:t>
                      </a:r>
                      <a:endParaRPr sz="1000"/>
                    </a:p>
                  </a:txBody>
                  <a:tcPr marL="91425" marR="91425" marT="91425" marB="91425">
                    <a:solidFill>
                      <a:srgbClr val="E69138"/>
                    </a:solidFill>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 sz="1000"/>
                        <a:t>9</a:t>
                      </a:r>
                      <a:endParaRPr sz="1000"/>
                    </a:p>
                  </a:txBody>
                  <a:tcPr marL="91425" marR="91425" marT="91425" marB="91425"/>
                </a:tc>
                <a:tc>
                  <a:txBody>
                    <a:bodyPr/>
                    <a:lstStyle/>
                    <a:p>
                      <a:pPr marL="0" lvl="0" indent="0" algn="l" rtl="0">
                        <a:spcBef>
                          <a:spcPts val="0"/>
                        </a:spcBef>
                        <a:spcAft>
                          <a:spcPts val="0"/>
                        </a:spcAft>
                        <a:buNone/>
                      </a:pPr>
                      <a:r>
                        <a:rPr lang="en" sz="1000" dirty="0"/>
                        <a:t>System noise greater than expected</a:t>
                      </a:r>
                      <a:endParaRPr sz="1000" dirty="0"/>
                    </a:p>
                  </a:txBody>
                  <a:tcPr marL="91425" marR="91425" marT="91425" marB="91425"/>
                </a:tc>
                <a:tc>
                  <a:txBody>
                    <a:bodyPr/>
                    <a:lstStyle/>
                    <a:p>
                      <a:pPr marL="0" lvl="0" indent="0" algn="l" rtl="0">
                        <a:spcBef>
                          <a:spcPts val="0"/>
                        </a:spcBef>
                        <a:spcAft>
                          <a:spcPts val="0"/>
                        </a:spcAft>
                        <a:buNone/>
                      </a:pPr>
                      <a:r>
                        <a:rPr lang="en" sz="1000" dirty="0"/>
                        <a:t>Plenty of margin in link budget</a:t>
                      </a:r>
                      <a:endParaRPr sz="1000" dirty="0"/>
                    </a:p>
                  </a:txBody>
                  <a:tcPr marL="91425" marR="91425" marT="91425" marB="91425"/>
                </a:tc>
                <a:tc>
                  <a:txBody>
                    <a:bodyPr/>
                    <a:lstStyle/>
                    <a:p>
                      <a:pPr marL="0" lvl="0" indent="0" algn="l" rtl="0">
                        <a:spcBef>
                          <a:spcPts val="0"/>
                        </a:spcBef>
                        <a:spcAft>
                          <a:spcPts val="0"/>
                        </a:spcAft>
                        <a:buNone/>
                      </a:pPr>
                      <a:r>
                        <a:rPr lang="en" sz="1000"/>
                        <a:t>Rare</a:t>
                      </a:r>
                      <a:endParaRPr sz="1000"/>
                    </a:p>
                  </a:txBody>
                  <a:tcPr marL="91425" marR="91425" marT="91425" marB="91425">
                    <a:solidFill>
                      <a:srgbClr val="B6D7A8"/>
                    </a:solidFill>
                  </a:tcPr>
                </a:tc>
                <a:tc>
                  <a:txBody>
                    <a:bodyPr/>
                    <a:lstStyle/>
                    <a:p>
                      <a:pPr marL="0" lvl="0" indent="0" algn="l" rtl="0">
                        <a:spcBef>
                          <a:spcPts val="0"/>
                        </a:spcBef>
                        <a:spcAft>
                          <a:spcPts val="0"/>
                        </a:spcAft>
                        <a:buNone/>
                      </a:pPr>
                      <a:r>
                        <a:rPr lang="en" sz="1000"/>
                        <a:t>Minor</a:t>
                      </a:r>
                      <a:endParaRPr sz="1000"/>
                    </a:p>
                  </a:txBody>
                  <a:tcPr marL="91425" marR="91425" marT="91425" marB="91425">
                    <a:solidFill>
                      <a:srgbClr val="B6D7A8"/>
                    </a:solidFill>
                  </a:tcPr>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en" sz="1000"/>
                        <a:t>10</a:t>
                      </a:r>
                      <a:endParaRPr sz="1000"/>
                    </a:p>
                  </a:txBody>
                  <a:tcPr marL="91425" marR="91425" marT="91425" marB="91425"/>
                </a:tc>
                <a:tc>
                  <a:txBody>
                    <a:bodyPr/>
                    <a:lstStyle/>
                    <a:p>
                      <a:pPr marL="0" lvl="0" indent="0" algn="l" rtl="0">
                        <a:spcBef>
                          <a:spcPts val="0"/>
                        </a:spcBef>
                        <a:spcAft>
                          <a:spcPts val="0"/>
                        </a:spcAft>
                        <a:buNone/>
                      </a:pPr>
                      <a:r>
                        <a:rPr lang="en" sz="1000" dirty="0"/>
                        <a:t>Particle filter is not complete</a:t>
                      </a:r>
                      <a:endParaRPr sz="1000" dirty="0"/>
                    </a:p>
                  </a:txBody>
                  <a:tcPr marL="91425" marR="91425" marT="91425" marB="91425"/>
                </a:tc>
                <a:tc>
                  <a:txBody>
                    <a:bodyPr/>
                    <a:lstStyle/>
                    <a:p>
                      <a:pPr marL="0" lvl="0" indent="0" algn="l" rtl="0">
                        <a:spcBef>
                          <a:spcPts val="0"/>
                        </a:spcBef>
                        <a:spcAft>
                          <a:spcPts val="0"/>
                        </a:spcAft>
                        <a:buNone/>
                      </a:pPr>
                      <a:r>
                        <a:rPr lang="en" sz="1000" dirty="0"/>
                        <a:t>It is not our only orbital prediction method</a:t>
                      </a:r>
                      <a:endParaRPr sz="1000" dirty="0"/>
                    </a:p>
                  </a:txBody>
                  <a:tcPr marL="91425" marR="91425" marT="91425" marB="91425"/>
                </a:tc>
                <a:tc>
                  <a:txBody>
                    <a:bodyPr/>
                    <a:lstStyle/>
                    <a:p>
                      <a:pPr marL="0" lvl="0" indent="0" algn="l" rtl="0">
                        <a:spcBef>
                          <a:spcPts val="0"/>
                        </a:spcBef>
                        <a:spcAft>
                          <a:spcPts val="0"/>
                        </a:spcAft>
                        <a:buNone/>
                      </a:pPr>
                      <a:r>
                        <a:rPr lang="en" sz="1000" dirty="0"/>
                        <a:t>Likely</a:t>
                      </a:r>
                      <a:endParaRPr sz="1000" dirty="0"/>
                    </a:p>
                  </a:txBody>
                  <a:tcPr marL="91425" marR="91425" marT="91425" marB="91425">
                    <a:solidFill>
                      <a:srgbClr val="DD7E6B"/>
                    </a:solidFill>
                  </a:tcPr>
                </a:tc>
                <a:tc>
                  <a:txBody>
                    <a:bodyPr/>
                    <a:lstStyle/>
                    <a:p>
                      <a:pPr marL="0" lvl="0" indent="0" algn="l" rtl="0">
                        <a:spcBef>
                          <a:spcPts val="0"/>
                        </a:spcBef>
                        <a:spcAft>
                          <a:spcPts val="0"/>
                        </a:spcAft>
                        <a:buNone/>
                      </a:pPr>
                      <a:r>
                        <a:rPr lang="en" sz="1000"/>
                        <a:t>Severe</a:t>
                      </a:r>
                      <a:endParaRPr sz="1000"/>
                    </a:p>
                  </a:txBody>
                  <a:tcPr marL="91425" marR="91425" marT="91425" marB="91425">
                    <a:solidFill>
                      <a:srgbClr val="DD7E6B"/>
                    </a:solidFill>
                  </a:tcPr>
                </a:tc>
                <a:extLst>
                  <a:ext uri="{0D108BD9-81ED-4DB2-BD59-A6C34878D82A}">
                    <a16:rowId xmlns:a16="http://schemas.microsoft.com/office/drawing/2014/main" val="10010"/>
                  </a:ext>
                </a:extLst>
              </a:tr>
              <a:tr h="263725">
                <a:tc>
                  <a:txBody>
                    <a:bodyPr/>
                    <a:lstStyle/>
                    <a:p>
                      <a:pPr marL="0" lvl="0" indent="0" algn="l" rtl="0">
                        <a:spcBef>
                          <a:spcPts val="0"/>
                        </a:spcBef>
                        <a:spcAft>
                          <a:spcPts val="0"/>
                        </a:spcAft>
                        <a:buNone/>
                      </a:pPr>
                      <a:r>
                        <a:rPr lang="en" sz="1000"/>
                        <a:t>11</a:t>
                      </a:r>
                      <a:endParaRPr sz="10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 Three out of plane position estimates for Gibb’s.</a:t>
                      </a:r>
                      <a:endParaRPr sz="1000" dirty="0"/>
                    </a:p>
                  </a:txBody>
                  <a:tcPr marL="91425" marR="91425" marT="91425" marB="91425"/>
                </a:tc>
                <a:tc>
                  <a:txBody>
                    <a:bodyPr/>
                    <a:lstStyle/>
                    <a:p>
                      <a:pPr marL="0" lvl="0" indent="0" algn="l" rtl="0">
                        <a:spcBef>
                          <a:spcPts val="0"/>
                        </a:spcBef>
                        <a:spcAft>
                          <a:spcPts val="0"/>
                        </a:spcAft>
                        <a:buNone/>
                      </a:pPr>
                      <a:r>
                        <a:rPr lang="en" sz="1000" dirty="0"/>
                        <a:t>Data smoothing</a:t>
                      </a:r>
                      <a:endParaRPr sz="1000" dirty="0"/>
                    </a:p>
                  </a:txBody>
                  <a:tcPr marL="91425" marR="91425" marT="91425" marB="91425"/>
                </a:tc>
                <a:tc>
                  <a:txBody>
                    <a:bodyPr/>
                    <a:lstStyle/>
                    <a:p>
                      <a:pPr marL="0" lvl="0" indent="0" algn="l" rtl="0">
                        <a:spcBef>
                          <a:spcPts val="0"/>
                        </a:spcBef>
                        <a:spcAft>
                          <a:spcPts val="0"/>
                        </a:spcAft>
                        <a:buNone/>
                      </a:pPr>
                      <a:r>
                        <a:rPr lang="en" sz="1000" dirty="0">
                          <a:solidFill>
                            <a:schemeClr val="dk1"/>
                          </a:solidFill>
                        </a:rPr>
                        <a:t>Likely</a:t>
                      </a:r>
                      <a:endParaRPr sz="1000" dirty="0"/>
                    </a:p>
                  </a:txBody>
                  <a:tcPr marL="91425" marR="91425" marT="91425" marB="91425">
                    <a:solidFill>
                      <a:srgbClr val="DD7E6B"/>
                    </a:solidFill>
                  </a:tcPr>
                </a:tc>
                <a:tc>
                  <a:txBody>
                    <a:bodyPr/>
                    <a:lstStyle/>
                    <a:p>
                      <a:pPr marL="0" lvl="0" indent="0" algn="l" rtl="0">
                        <a:spcBef>
                          <a:spcPts val="0"/>
                        </a:spcBef>
                        <a:spcAft>
                          <a:spcPts val="0"/>
                        </a:spcAft>
                        <a:buNone/>
                      </a:pPr>
                      <a:r>
                        <a:rPr lang="en" sz="1000" dirty="0"/>
                        <a:t>Severe</a:t>
                      </a:r>
                      <a:endParaRPr sz="1000" dirty="0"/>
                    </a:p>
                  </a:txBody>
                  <a:tcPr marL="91425" marR="91425" marT="91425" marB="91425">
                    <a:solidFill>
                      <a:srgbClr val="DD7E6B"/>
                    </a:solidFill>
                  </a:tcPr>
                </a:tc>
                <a:extLst>
                  <a:ext uri="{0D108BD9-81ED-4DB2-BD59-A6C34878D82A}">
                    <a16:rowId xmlns:a16="http://schemas.microsoft.com/office/drawing/2014/main" val="10011"/>
                  </a:ext>
                </a:extLst>
              </a:tr>
            </a:tbl>
          </a:graphicData>
        </a:graphic>
      </p:graphicFrame>
      <p:sp>
        <p:nvSpPr>
          <p:cNvPr id="713" name="Google Shape;713;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graphicFrame>
        <p:nvGraphicFramePr>
          <p:cNvPr id="719" name="Google Shape;719;p61"/>
          <p:cNvGraphicFramePr/>
          <p:nvPr>
            <p:extLst>
              <p:ext uri="{D42A27DB-BD31-4B8C-83A1-F6EECF244321}">
                <p14:modId xmlns:p14="http://schemas.microsoft.com/office/powerpoint/2010/main" val="280667350"/>
              </p:ext>
            </p:extLst>
          </p:nvPr>
        </p:nvGraphicFramePr>
        <p:xfrm>
          <a:off x="80327" y="119070"/>
          <a:ext cx="3244075" cy="4905360"/>
        </p:xfrm>
        <a:graphic>
          <a:graphicData uri="http://schemas.openxmlformats.org/drawingml/2006/table">
            <a:tbl>
              <a:tblPr>
                <a:noFill/>
                <a:tableStyleId>{8F202D7E-EC50-4E1F-8ECE-D3003531AFB2}</a:tableStyleId>
              </a:tblPr>
              <a:tblGrid>
                <a:gridCol w="382850">
                  <a:extLst>
                    <a:ext uri="{9D8B030D-6E8A-4147-A177-3AD203B41FA5}">
                      <a16:colId xmlns:a16="http://schemas.microsoft.com/office/drawing/2014/main" val="20000"/>
                    </a:ext>
                  </a:extLst>
                </a:gridCol>
                <a:gridCol w="2861225">
                  <a:extLst>
                    <a:ext uri="{9D8B030D-6E8A-4147-A177-3AD203B41FA5}">
                      <a16:colId xmlns:a16="http://schemas.microsoft.com/office/drawing/2014/main" val="20001"/>
                    </a:ext>
                  </a:extLst>
                </a:gridCol>
              </a:tblGrid>
              <a:tr h="395975">
                <a:tc gridSpan="2">
                  <a:txBody>
                    <a:bodyPr/>
                    <a:lstStyle/>
                    <a:p>
                      <a:pPr marL="0" lvl="0" indent="0" algn="l" rtl="0">
                        <a:spcBef>
                          <a:spcPts val="0"/>
                        </a:spcBef>
                        <a:spcAft>
                          <a:spcPts val="0"/>
                        </a:spcAft>
                        <a:buNone/>
                      </a:pPr>
                      <a:r>
                        <a:rPr lang="en" dirty="0">
                          <a:solidFill>
                            <a:srgbClr val="FFFFFF"/>
                          </a:solidFill>
                        </a:rPr>
                        <a:t>Major Risks (mitigated)</a:t>
                      </a:r>
                      <a:endParaRPr dirty="0">
                        <a:solidFill>
                          <a:srgbClr val="FFFFFF"/>
                        </a:solidFill>
                      </a:endParaRPr>
                    </a:p>
                  </a:txBody>
                  <a:tcPr marL="91425" marR="91425" marT="91425" marB="91425">
                    <a:lnT w="9525" cap="flat" cmpd="sng">
                      <a:solidFill>
                        <a:srgbClr val="FFFFFF">
                          <a:alpha val="0"/>
                        </a:srgbClr>
                      </a:solidFill>
                      <a:prstDash val="solid"/>
                      <a:round/>
                      <a:headEnd type="none" w="sm" len="sm"/>
                      <a:tailEnd type="none" w="sm" len="sm"/>
                    </a:lnT>
                    <a:lnB w="9525" cap="flat" cmpd="sng">
                      <a:noFill/>
                      <a:prstDash val="solid"/>
                      <a:round/>
                      <a:headEnd type="none" w="sm" len="sm"/>
                      <a:tailEnd type="none" w="sm" len="sm"/>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380775">
                <a:tc>
                  <a:txBody>
                    <a:bodyPr/>
                    <a:lstStyle/>
                    <a:p>
                      <a:pPr marL="0" lvl="0" indent="0" algn="l" rtl="0">
                        <a:spcBef>
                          <a:spcPts val="0"/>
                        </a:spcBef>
                        <a:spcAft>
                          <a:spcPts val="0"/>
                        </a:spcAft>
                        <a:buNone/>
                      </a:pPr>
                      <a:r>
                        <a:rPr lang="en" sz="900" dirty="0"/>
                        <a:t>1</a:t>
                      </a:r>
                      <a:endParaRPr sz="900" dirty="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a:t>GPS loses lock for more than a minute</a:t>
                      </a:r>
                      <a:endParaRPr sz="100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7350">
                <a:tc>
                  <a:txBody>
                    <a:bodyPr/>
                    <a:lstStyle/>
                    <a:p>
                      <a:pPr marL="0" lvl="0" indent="0" algn="l" rtl="0">
                        <a:spcBef>
                          <a:spcPts val="0"/>
                        </a:spcBef>
                        <a:spcAft>
                          <a:spcPts val="0"/>
                        </a:spcAft>
                        <a:buNone/>
                      </a:pPr>
                      <a:r>
                        <a:rPr lang="en" sz="900" dirty="0"/>
                        <a:t>2 </a:t>
                      </a:r>
                      <a:endParaRPr sz="900" dirty="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is out of stock/lead time is too long/dead on arrival</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0775">
                <a:tc>
                  <a:txBody>
                    <a:bodyPr/>
                    <a:lstStyle/>
                    <a:p>
                      <a:pPr marL="0" lvl="0" indent="0" algn="l" rtl="0">
                        <a:spcBef>
                          <a:spcPts val="0"/>
                        </a:spcBef>
                        <a:spcAft>
                          <a:spcPts val="0"/>
                        </a:spcAft>
                        <a:buNone/>
                      </a:pPr>
                      <a:r>
                        <a:rPr lang="en" sz="900"/>
                        <a:t>3</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Raspberry Pi is out of stock</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0775">
                <a:tc>
                  <a:txBody>
                    <a:bodyPr/>
                    <a:lstStyle/>
                    <a:p>
                      <a:pPr marL="0" lvl="0" indent="0" algn="l" rtl="0">
                        <a:spcBef>
                          <a:spcPts val="0"/>
                        </a:spcBef>
                        <a:spcAft>
                          <a:spcPts val="0"/>
                        </a:spcAft>
                        <a:buNone/>
                      </a:pPr>
                      <a:r>
                        <a:rPr lang="en" sz="900"/>
                        <a:t>4</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clock is cold</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80775">
                <a:tc>
                  <a:txBody>
                    <a:bodyPr/>
                    <a:lstStyle/>
                    <a:p>
                      <a:pPr marL="0" lvl="0" indent="0" algn="l" rtl="0">
                        <a:spcBef>
                          <a:spcPts val="0"/>
                        </a:spcBef>
                        <a:spcAft>
                          <a:spcPts val="0"/>
                        </a:spcAft>
                        <a:buNone/>
                      </a:pPr>
                      <a:r>
                        <a:rPr lang="en" sz="900"/>
                        <a:t>5</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SDR drops samples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0775">
                <a:tc>
                  <a:txBody>
                    <a:bodyPr/>
                    <a:lstStyle/>
                    <a:p>
                      <a:pPr marL="0" lvl="0" indent="0" algn="l" rtl="0">
                        <a:spcBef>
                          <a:spcPts val="0"/>
                        </a:spcBef>
                        <a:spcAft>
                          <a:spcPts val="0"/>
                        </a:spcAft>
                        <a:buNone/>
                      </a:pPr>
                      <a:r>
                        <a:rPr lang="en" sz="900"/>
                        <a:t>6</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PPS lost to noise</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82875">
                <a:tc>
                  <a:txBody>
                    <a:bodyPr/>
                    <a:lstStyle/>
                    <a:p>
                      <a:pPr marL="0" lvl="0" indent="0" algn="l" rtl="0">
                        <a:spcBef>
                          <a:spcPts val="0"/>
                        </a:spcBef>
                        <a:spcAft>
                          <a:spcPts val="0"/>
                        </a:spcAft>
                        <a:buNone/>
                      </a:pPr>
                      <a:r>
                        <a:rPr lang="en" sz="900"/>
                        <a:t>7</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Electrical short, water damage, antenna mount fails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775">
                <a:tc>
                  <a:txBody>
                    <a:bodyPr/>
                    <a:lstStyle/>
                    <a:p>
                      <a:pPr marL="0" lvl="0" indent="0" algn="l" rtl="0">
                        <a:spcBef>
                          <a:spcPts val="0"/>
                        </a:spcBef>
                        <a:spcAft>
                          <a:spcPts val="0"/>
                        </a:spcAft>
                        <a:buNone/>
                      </a:pPr>
                      <a:r>
                        <a:rPr lang="en" sz="900"/>
                        <a:t>8</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Raspberry Pi runs out of memory</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80775">
                <a:tc>
                  <a:txBody>
                    <a:bodyPr/>
                    <a:lstStyle/>
                    <a:p>
                      <a:pPr marL="0" lvl="0" indent="0" algn="l" rtl="0">
                        <a:spcBef>
                          <a:spcPts val="0"/>
                        </a:spcBef>
                        <a:spcAft>
                          <a:spcPts val="0"/>
                        </a:spcAft>
                        <a:buNone/>
                      </a:pPr>
                      <a:r>
                        <a:rPr lang="en" sz="900"/>
                        <a:t>9</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System noise greater than expected</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80775">
                <a:tc>
                  <a:txBody>
                    <a:bodyPr/>
                    <a:lstStyle/>
                    <a:p>
                      <a:pPr marL="0" lvl="0" indent="0" algn="l" rtl="0">
                        <a:spcBef>
                          <a:spcPts val="0"/>
                        </a:spcBef>
                        <a:spcAft>
                          <a:spcPts val="0"/>
                        </a:spcAft>
                        <a:buNone/>
                      </a:pPr>
                      <a:r>
                        <a:rPr lang="en" sz="900"/>
                        <a:t>10</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000" dirty="0"/>
                        <a:t>Particle filter is not complete</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85000">
                <a:tc>
                  <a:txBody>
                    <a:bodyPr/>
                    <a:lstStyle/>
                    <a:p>
                      <a:pPr marL="0" lvl="0" indent="0" algn="l" rtl="0">
                        <a:spcBef>
                          <a:spcPts val="0"/>
                        </a:spcBef>
                        <a:spcAft>
                          <a:spcPts val="0"/>
                        </a:spcAft>
                        <a:buNone/>
                      </a:pPr>
                      <a:r>
                        <a:rPr lang="en" sz="900"/>
                        <a:t>11</a:t>
                      </a:r>
                      <a:endParaRPr sz="900"/>
                    </a:p>
                  </a:txBody>
                  <a:tcPr marL="91425" marR="0"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 Three out of plane position estimates for Gibb’s.</a:t>
                      </a:r>
                      <a:endParaRPr sz="1000" dirty="0"/>
                    </a:p>
                  </a:txBody>
                  <a:tcPr marL="91425" marR="91425" marT="91425" marB="91425">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grpSp>
        <p:nvGrpSpPr>
          <p:cNvPr id="3" name="Group 2">
            <a:extLst>
              <a:ext uri="{FF2B5EF4-FFF2-40B4-BE49-F238E27FC236}">
                <a16:creationId xmlns:a16="http://schemas.microsoft.com/office/drawing/2014/main" id="{1A90C4A2-6857-4010-A616-2586C661ED68}"/>
              </a:ext>
            </a:extLst>
          </p:cNvPr>
          <p:cNvGrpSpPr/>
          <p:nvPr/>
        </p:nvGrpSpPr>
        <p:grpSpPr>
          <a:xfrm>
            <a:off x="3229116" y="787094"/>
            <a:ext cx="5834557" cy="3569311"/>
            <a:chOff x="3186590" y="787087"/>
            <a:chExt cx="5834557" cy="3569311"/>
          </a:xfrm>
        </p:grpSpPr>
        <p:sp>
          <p:nvSpPr>
            <p:cNvPr id="720" name="Google Shape;720;p61"/>
            <p:cNvSpPr/>
            <p:nvPr/>
          </p:nvSpPr>
          <p:spPr>
            <a:xfrm>
              <a:off x="3805023" y="854067"/>
              <a:ext cx="5145330" cy="3183835"/>
            </a:xfrm>
            <a:prstGeom prst="rect">
              <a:avLst/>
            </a:prstGeom>
            <a:gradFill>
              <a:gsLst>
                <a:gs pos="0">
                  <a:srgbClr val="CC4125"/>
                </a:gs>
                <a:gs pos="100000">
                  <a:srgbClr val="93C47D"/>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p:nvPr/>
          </p:nvSpPr>
          <p:spPr>
            <a:xfrm>
              <a:off x="3805013" y="854049"/>
              <a:ext cx="5145300" cy="3183900"/>
            </a:xfrm>
            <a:prstGeom prst="rect">
              <a:avLst/>
            </a:prstGeom>
            <a:solidFill>
              <a:srgbClr val="FFFFFF">
                <a:alpha val="419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2" name="Google Shape;722;p61"/>
            <p:cNvCxnSpPr/>
            <p:nvPr/>
          </p:nvCxnSpPr>
          <p:spPr>
            <a:xfrm rot="10800000">
              <a:off x="3805023" y="787087"/>
              <a:ext cx="0" cy="3261363"/>
            </a:xfrm>
            <a:prstGeom prst="straightConnector1">
              <a:avLst/>
            </a:prstGeom>
            <a:noFill/>
            <a:ln w="9525" cap="flat" cmpd="sng">
              <a:solidFill>
                <a:schemeClr val="dk2"/>
              </a:solidFill>
              <a:prstDash val="solid"/>
              <a:round/>
              <a:headEnd type="none" w="med" len="med"/>
              <a:tailEnd type="none" w="med" len="med"/>
            </a:ln>
          </p:spPr>
        </p:cxnSp>
        <p:cxnSp>
          <p:nvCxnSpPr>
            <p:cNvPr id="723" name="Google Shape;723;p61"/>
            <p:cNvCxnSpPr/>
            <p:nvPr/>
          </p:nvCxnSpPr>
          <p:spPr>
            <a:xfrm>
              <a:off x="3810888" y="4041742"/>
              <a:ext cx="5210259" cy="0"/>
            </a:xfrm>
            <a:prstGeom prst="straightConnector1">
              <a:avLst/>
            </a:prstGeom>
            <a:noFill/>
            <a:ln w="9525" cap="flat" cmpd="sng">
              <a:solidFill>
                <a:schemeClr val="dk2"/>
              </a:solidFill>
              <a:prstDash val="solid"/>
              <a:round/>
              <a:headEnd type="none" w="med" len="med"/>
              <a:tailEnd type="none" w="med" len="med"/>
            </a:ln>
          </p:spPr>
        </p:cxnSp>
        <p:cxnSp>
          <p:nvCxnSpPr>
            <p:cNvPr id="724" name="Google Shape;724;p61"/>
            <p:cNvCxnSpPr/>
            <p:nvPr/>
          </p:nvCxnSpPr>
          <p:spPr>
            <a:xfrm>
              <a:off x="3758221" y="2153195"/>
              <a:ext cx="93603" cy="0"/>
            </a:xfrm>
            <a:prstGeom prst="straightConnector1">
              <a:avLst/>
            </a:prstGeom>
            <a:noFill/>
            <a:ln w="9525" cap="flat" cmpd="sng">
              <a:solidFill>
                <a:schemeClr val="dk2"/>
              </a:solidFill>
              <a:prstDash val="solid"/>
              <a:round/>
              <a:headEnd type="none" w="med" len="med"/>
              <a:tailEnd type="none" w="med" len="med"/>
            </a:ln>
          </p:spPr>
        </p:cxnSp>
        <p:cxnSp>
          <p:nvCxnSpPr>
            <p:cNvPr id="725" name="Google Shape;725;p61"/>
            <p:cNvCxnSpPr/>
            <p:nvPr/>
          </p:nvCxnSpPr>
          <p:spPr>
            <a:xfrm>
              <a:off x="3758221" y="1353351"/>
              <a:ext cx="93603" cy="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61"/>
            <p:cNvCxnSpPr/>
            <p:nvPr/>
          </p:nvCxnSpPr>
          <p:spPr>
            <a:xfrm>
              <a:off x="3758221" y="2904132"/>
              <a:ext cx="93603" cy="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p61"/>
            <p:cNvCxnSpPr/>
            <p:nvPr/>
          </p:nvCxnSpPr>
          <p:spPr>
            <a:xfrm>
              <a:off x="3758181" y="3617750"/>
              <a:ext cx="93603" cy="0"/>
            </a:xfrm>
            <a:prstGeom prst="straightConnector1">
              <a:avLst/>
            </a:prstGeom>
            <a:noFill/>
            <a:ln w="9525" cap="flat" cmpd="sng">
              <a:solidFill>
                <a:schemeClr val="dk2"/>
              </a:solidFill>
              <a:prstDash val="solid"/>
              <a:round/>
              <a:headEnd type="none" w="med" len="med"/>
              <a:tailEnd type="none" w="med" len="med"/>
            </a:ln>
          </p:spPr>
        </p:cxnSp>
        <p:sp>
          <p:nvSpPr>
            <p:cNvPr id="728" name="Google Shape;728;p61"/>
            <p:cNvSpPr txBox="1"/>
            <p:nvPr/>
          </p:nvSpPr>
          <p:spPr>
            <a:xfrm>
              <a:off x="3204126" y="1078928"/>
              <a:ext cx="608776" cy="5090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Almost Certain</a:t>
              </a:r>
              <a:endParaRPr sz="900"/>
            </a:p>
          </p:txBody>
        </p:sp>
        <p:sp>
          <p:nvSpPr>
            <p:cNvPr id="729" name="Google Shape;729;p61"/>
            <p:cNvSpPr txBox="1"/>
            <p:nvPr/>
          </p:nvSpPr>
          <p:spPr>
            <a:xfrm>
              <a:off x="3250928" y="1951534"/>
              <a:ext cx="515173" cy="38845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Likely</a:t>
              </a:r>
              <a:endParaRPr sz="900"/>
            </a:p>
          </p:txBody>
        </p:sp>
        <p:sp>
          <p:nvSpPr>
            <p:cNvPr id="730" name="Google Shape;730;p61"/>
            <p:cNvSpPr txBox="1"/>
            <p:nvPr/>
          </p:nvSpPr>
          <p:spPr>
            <a:xfrm>
              <a:off x="3186590" y="2703510"/>
              <a:ext cx="643847" cy="38845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Unlikely</a:t>
              </a:r>
              <a:endParaRPr sz="900"/>
            </a:p>
          </p:txBody>
        </p:sp>
        <p:sp>
          <p:nvSpPr>
            <p:cNvPr id="731" name="Google Shape;731;p61"/>
            <p:cNvSpPr txBox="1"/>
            <p:nvPr/>
          </p:nvSpPr>
          <p:spPr>
            <a:xfrm>
              <a:off x="3258155" y="3403642"/>
              <a:ext cx="500718" cy="38845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Rare</a:t>
              </a:r>
              <a:endParaRPr sz="900"/>
            </a:p>
            <a:p>
              <a:pPr marL="0" lvl="0" indent="0" algn="l" rtl="0">
                <a:spcBef>
                  <a:spcPts val="0"/>
                </a:spcBef>
                <a:spcAft>
                  <a:spcPts val="0"/>
                </a:spcAft>
                <a:buNone/>
              </a:pPr>
              <a:endParaRPr sz="900"/>
            </a:p>
          </p:txBody>
        </p:sp>
        <p:cxnSp>
          <p:nvCxnSpPr>
            <p:cNvPr id="732" name="Google Shape;732;p61"/>
            <p:cNvCxnSpPr/>
            <p:nvPr/>
          </p:nvCxnSpPr>
          <p:spPr>
            <a:xfrm>
              <a:off x="4355208" y="3993422"/>
              <a:ext cx="0" cy="139877"/>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61"/>
            <p:cNvCxnSpPr/>
            <p:nvPr/>
          </p:nvCxnSpPr>
          <p:spPr>
            <a:xfrm>
              <a:off x="5785006" y="3993422"/>
              <a:ext cx="0" cy="139877"/>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61"/>
            <p:cNvCxnSpPr/>
            <p:nvPr/>
          </p:nvCxnSpPr>
          <p:spPr>
            <a:xfrm>
              <a:off x="7012096" y="3971803"/>
              <a:ext cx="0" cy="139877"/>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61"/>
            <p:cNvCxnSpPr/>
            <p:nvPr/>
          </p:nvCxnSpPr>
          <p:spPr>
            <a:xfrm>
              <a:off x="8243174" y="3955470"/>
              <a:ext cx="0" cy="139877"/>
            </a:xfrm>
            <a:prstGeom prst="straightConnector1">
              <a:avLst/>
            </a:prstGeom>
            <a:noFill/>
            <a:ln w="9525" cap="flat" cmpd="sng">
              <a:solidFill>
                <a:schemeClr val="dk2"/>
              </a:solidFill>
              <a:prstDash val="solid"/>
              <a:round/>
              <a:headEnd type="none" w="med" len="med"/>
              <a:tailEnd type="none" w="med" len="med"/>
            </a:ln>
          </p:spPr>
        </p:cxnSp>
        <p:sp>
          <p:nvSpPr>
            <p:cNvPr id="736" name="Google Shape;736;p61"/>
            <p:cNvSpPr txBox="1"/>
            <p:nvPr/>
          </p:nvSpPr>
          <p:spPr>
            <a:xfrm>
              <a:off x="3854490" y="4042487"/>
              <a:ext cx="1001435" cy="3038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Insignificant</a:t>
              </a:r>
              <a:endParaRPr sz="900"/>
            </a:p>
          </p:txBody>
        </p:sp>
        <p:sp>
          <p:nvSpPr>
            <p:cNvPr id="737" name="Google Shape;737;p61"/>
            <p:cNvSpPr txBox="1"/>
            <p:nvPr/>
          </p:nvSpPr>
          <p:spPr>
            <a:xfrm>
              <a:off x="5523825" y="4038240"/>
              <a:ext cx="500718" cy="3147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Minor</a:t>
              </a:r>
              <a:endParaRPr sz="900"/>
            </a:p>
          </p:txBody>
        </p:sp>
        <p:sp>
          <p:nvSpPr>
            <p:cNvPr id="738" name="Google Shape;738;p61"/>
            <p:cNvSpPr txBox="1"/>
            <p:nvPr/>
          </p:nvSpPr>
          <p:spPr>
            <a:xfrm>
              <a:off x="6763731" y="4052517"/>
              <a:ext cx="500718" cy="3038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Major</a:t>
              </a:r>
              <a:endParaRPr sz="900"/>
            </a:p>
          </p:txBody>
        </p:sp>
        <p:sp>
          <p:nvSpPr>
            <p:cNvPr id="739" name="Google Shape;739;p61"/>
            <p:cNvSpPr txBox="1"/>
            <p:nvPr/>
          </p:nvSpPr>
          <p:spPr>
            <a:xfrm>
              <a:off x="7938786" y="4043662"/>
              <a:ext cx="608776" cy="3038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Severe</a:t>
              </a:r>
              <a:endParaRPr sz="900"/>
            </a:p>
          </p:txBody>
        </p:sp>
        <p:sp>
          <p:nvSpPr>
            <p:cNvPr id="740" name="Google Shape;740;p61"/>
            <p:cNvSpPr/>
            <p:nvPr/>
          </p:nvSpPr>
          <p:spPr>
            <a:xfrm>
              <a:off x="5650407" y="2025283"/>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a:p>
          </p:txBody>
        </p:sp>
        <p:sp>
          <p:nvSpPr>
            <p:cNvPr id="741" name="Google Shape;741;p61"/>
            <p:cNvSpPr/>
            <p:nvPr/>
          </p:nvSpPr>
          <p:spPr>
            <a:xfrm>
              <a:off x="7723065" y="2767169"/>
              <a:ext cx="269198" cy="314724"/>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2" name="Google Shape;742;p61"/>
            <p:cNvSpPr/>
            <p:nvPr/>
          </p:nvSpPr>
          <p:spPr>
            <a:xfrm>
              <a:off x="7422626" y="3145664"/>
              <a:ext cx="269198" cy="314724"/>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3" name="Google Shape;743;p61"/>
            <p:cNvSpPr/>
            <p:nvPr/>
          </p:nvSpPr>
          <p:spPr>
            <a:xfrm>
              <a:off x="4086108" y="1195978"/>
              <a:ext cx="269198" cy="314724"/>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4" name="Google Shape;744;p61"/>
            <p:cNvSpPr/>
            <p:nvPr/>
          </p:nvSpPr>
          <p:spPr>
            <a:xfrm>
              <a:off x="4101176" y="1971391"/>
              <a:ext cx="269100" cy="3147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5" name="Google Shape;745;p61"/>
            <p:cNvSpPr/>
            <p:nvPr/>
          </p:nvSpPr>
          <p:spPr>
            <a:xfrm>
              <a:off x="4220609" y="3520602"/>
              <a:ext cx="269198" cy="314724"/>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6" name="Google Shape;746;p61"/>
            <p:cNvSpPr/>
            <p:nvPr/>
          </p:nvSpPr>
          <p:spPr>
            <a:xfrm>
              <a:off x="7723065" y="3489190"/>
              <a:ext cx="269198" cy="314724"/>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7" name="Google Shape;747;p61"/>
            <p:cNvSpPr/>
            <p:nvPr/>
          </p:nvSpPr>
          <p:spPr>
            <a:xfrm>
              <a:off x="6027845" y="1971563"/>
              <a:ext cx="288900" cy="3303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48" name="Google Shape;748;p61"/>
            <p:cNvSpPr/>
            <p:nvPr/>
          </p:nvSpPr>
          <p:spPr>
            <a:xfrm>
              <a:off x="5164808" y="3160754"/>
              <a:ext cx="269100" cy="3147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49" name="Google Shape;749;p61"/>
            <p:cNvSpPr/>
            <p:nvPr/>
          </p:nvSpPr>
          <p:spPr>
            <a:xfrm>
              <a:off x="6762201" y="3547781"/>
              <a:ext cx="269100" cy="3147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750" name="Google Shape;750;p61"/>
            <p:cNvSpPr txBox="1"/>
            <p:nvPr/>
          </p:nvSpPr>
          <p:spPr>
            <a:xfrm>
              <a:off x="5919490" y="1562684"/>
              <a:ext cx="1164900" cy="31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Particle Filter incomplete</a:t>
              </a:r>
              <a:endParaRPr sz="900"/>
            </a:p>
          </p:txBody>
        </p:sp>
        <p:sp>
          <p:nvSpPr>
            <p:cNvPr id="751" name="Google Shape;751;p61"/>
            <p:cNvSpPr txBox="1"/>
            <p:nvPr/>
          </p:nvSpPr>
          <p:spPr>
            <a:xfrm>
              <a:off x="4998953" y="1710570"/>
              <a:ext cx="1258800" cy="3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GPS Loses Lock</a:t>
              </a:r>
              <a:endParaRPr sz="900"/>
            </a:p>
          </p:txBody>
        </p:sp>
        <p:sp>
          <p:nvSpPr>
            <p:cNvPr id="752" name="Google Shape;752;p61"/>
            <p:cNvSpPr txBox="1"/>
            <p:nvPr/>
          </p:nvSpPr>
          <p:spPr>
            <a:xfrm>
              <a:off x="8039183" y="3154000"/>
              <a:ext cx="608776" cy="3556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Supply Chain</a:t>
              </a:r>
              <a:endParaRPr sz="900"/>
            </a:p>
          </p:txBody>
        </p:sp>
        <p:cxnSp>
          <p:nvCxnSpPr>
            <p:cNvPr id="753" name="Google Shape;753;p61"/>
            <p:cNvCxnSpPr>
              <a:stCxn id="752" idx="1"/>
              <a:endCxn id="741" idx="4"/>
            </p:cNvCxnSpPr>
            <p:nvPr/>
          </p:nvCxnSpPr>
          <p:spPr>
            <a:xfrm rot="10800000">
              <a:off x="7857683" y="3081928"/>
              <a:ext cx="181500" cy="249900"/>
            </a:xfrm>
            <a:prstGeom prst="straightConnector1">
              <a:avLst/>
            </a:prstGeom>
            <a:noFill/>
            <a:ln w="9525" cap="flat" cmpd="sng">
              <a:solidFill>
                <a:schemeClr val="dk2"/>
              </a:solidFill>
              <a:prstDash val="solid"/>
              <a:round/>
              <a:headEnd type="none" w="med" len="med"/>
              <a:tailEnd type="triangle" w="med" len="med"/>
            </a:ln>
          </p:spPr>
        </p:cxnSp>
        <p:cxnSp>
          <p:nvCxnSpPr>
            <p:cNvPr id="754" name="Google Shape;754;p61"/>
            <p:cNvCxnSpPr>
              <a:stCxn id="752" idx="1"/>
            </p:cNvCxnSpPr>
            <p:nvPr/>
          </p:nvCxnSpPr>
          <p:spPr>
            <a:xfrm rot="10800000">
              <a:off x="7691783" y="3292528"/>
              <a:ext cx="347400" cy="39300"/>
            </a:xfrm>
            <a:prstGeom prst="straightConnector1">
              <a:avLst/>
            </a:prstGeom>
            <a:noFill/>
            <a:ln w="9525" cap="flat" cmpd="sng">
              <a:solidFill>
                <a:schemeClr val="dk2"/>
              </a:solidFill>
              <a:prstDash val="solid"/>
              <a:round/>
              <a:headEnd type="none" w="med" len="med"/>
              <a:tailEnd type="triangle" w="med" len="med"/>
            </a:ln>
          </p:spPr>
        </p:cxnSp>
        <p:sp>
          <p:nvSpPr>
            <p:cNvPr id="755" name="Google Shape;755;p61"/>
            <p:cNvSpPr txBox="1"/>
            <p:nvPr/>
          </p:nvSpPr>
          <p:spPr>
            <a:xfrm>
              <a:off x="5987923" y="3475927"/>
              <a:ext cx="789600" cy="4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Out of Memory</a:t>
              </a:r>
              <a:endParaRPr sz="900"/>
            </a:p>
          </p:txBody>
        </p:sp>
        <p:sp>
          <p:nvSpPr>
            <p:cNvPr id="756" name="Google Shape;756;p61"/>
            <p:cNvSpPr txBox="1"/>
            <p:nvPr/>
          </p:nvSpPr>
          <p:spPr>
            <a:xfrm>
              <a:off x="7904975" y="3562775"/>
              <a:ext cx="1001400" cy="5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Hardware Damage/Failure</a:t>
              </a:r>
              <a:endParaRPr sz="900"/>
            </a:p>
          </p:txBody>
        </p:sp>
        <p:sp>
          <p:nvSpPr>
            <p:cNvPr id="757" name="Google Shape;757;p61"/>
            <p:cNvSpPr txBox="1"/>
            <p:nvPr/>
          </p:nvSpPr>
          <p:spPr>
            <a:xfrm>
              <a:off x="4322249" y="2924994"/>
              <a:ext cx="808068" cy="38845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RF Noise</a:t>
              </a:r>
              <a:endParaRPr sz="900"/>
            </a:p>
          </p:txBody>
        </p:sp>
        <p:sp>
          <p:nvSpPr>
            <p:cNvPr id="758" name="Google Shape;758;p61"/>
            <p:cNvSpPr txBox="1"/>
            <p:nvPr/>
          </p:nvSpPr>
          <p:spPr>
            <a:xfrm>
              <a:off x="4355306" y="1808246"/>
              <a:ext cx="741900" cy="45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Dropped Samples</a:t>
              </a:r>
              <a:endParaRPr sz="900"/>
            </a:p>
          </p:txBody>
        </p:sp>
        <p:sp>
          <p:nvSpPr>
            <p:cNvPr id="759" name="Google Shape;759;p61"/>
            <p:cNvSpPr txBox="1"/>
            <p:nvPr/>
          </p:nvSpPr>
          <p:spPr>
            <a:xfrm>
              <a:off x="4140493" y="938870"/>
              <a:ext cx="895747" cy="3147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t>Cold SDR Clock</a:t>
              </a:r>
              <a:endParaRPr sz="900"/>
            </a:p>
          </p:txBody>
        </p:sp>
        <p:cxnSp>
          <p:nvCxnSpPr>
            <p:cNvPr id="760" name="Google Shape;760;p61"/>
            <p:cNvCxnSpPr>
              <a:stCxn id="757" idx="2"/>
              <a:endCxn id="745" idx="7"/>
            </p:cNvCxnSpPr>
            <p:nvPr/>
          </p:nvCxnSpPr>
          <p:spPr>
            <a:xfrm flipH="1">
              <a:off x="4450283" y="3313451"/>
              <a:ext cx="276000" cy="253200"/>
            </a:xfrm>
            <a:prstGeom prst="straightConnector1">
              <a:avLst/>
            </a:prstGeom>
            <a:noFill/>
            <a:ln w="9525" cap="flat" cmpd="sng">
              <a:solidFill>
                <a:schemeClr val="dk2"/>
              </a:solidFill>
              <a:prstDash val="solid"/>
              <a:round/>
              <a:headEnd type="none" w="med" len="med"/>
              <a:tailEnd type="triangle" w="med" len="med"/>
            </a:ln>
          </p:spPr>
        </p:cxnSp>
        <p:cxnSp>
          <p:nvCxnSpPr>
            <p:cNvPr id="761" name="Google Shape;761;p61"/>
            <p:cNvCxnSpPr>
              <a:stCxn id="757" idx="2"/>
              <a:endCxn id="748" idx="2"/>
            </p:cNvCxnSpPr>
            <p:nvPr/>
          </p:nvCxnSpPr>
          <p:spPr>
            <a:xfrm>
              <a:off x="4726283" y="3313451"/>
              <a:ext cx="438600" cy="4800"/>
            </a:xfrm>
            <a:prstGeom prst="straightConnector1">
              <a:avLst/>
            </a:prstGeom>
            <a:noFill/>
            <a:ln w="9525" cap="flat" cmpd="sng">
              <a:solidFill>
                <a:schemeClr val="dk2"/>
              </a:solidFill>
              <a:prstDash val="solid"/>
              <a:round/>
              <a:headEnd type="none" w="med" len="med"/>
              <a:tailEnd type="triangle" w="med" len="med"/>
            </a:ln>
          </p:spPr>
        </p:cxnSp>
        <p:sp>
          <p:nvSpPr>
            <p:cNvPr id="762" name="Google Shape;762;p61"/>
            <p:cNvSpPr txBox="1"/>
            <p:nvPr/>
          </p:nvSpPr>
          <p:spPr>
            <a:xfrm>
              <a:off x="5969787" y="1971541"/>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10</a:t>
              </a:r>
              <a:endParaRPr sz="1000"/>
            </a:p>
          </p:txBody>
        </p:sp>
        <p:sp>
          <p:nvSpPr>
            <p:cNvPr id="763" name="Google Shape;763;p61"/>
            <p:cNvSpPr/>
            <p:nvPr/>
          </p:nvSpPr>
          <p:spPr>
            <a:xfrm>
              <a:off x="7645709" y="2191403"/>
              <a:ext cx="288900" cy="3303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64" name="Google Shape;764;p61"/>
            <p:cNvSpPr txBox="1"/>
            <p:nvPr/>
          </p:nvSpPr>
          <p:spPr>
            <a:xfrm>
              <a:off x="7593201" y="2197305"/>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11</a:t>
              </a:r>
              <a:endParaRPr sz="1000"/>
            </a:p>
          </p:txBody>
        </p:sp>
        <p:sp>
          <p:nvSpPr>
            <p:cNvPr id="765" name="Google Shape;765;p61"/>
            <p:cNvSpPr txBox="1"/>
            <p:nvPr/>
          </p:nvSpPr>
          <p:spPr>
            <a:xfrm>
              <a:off x="7934575" y="2051028"/>
              <a:ext cx="676500" cy="3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Gibbs Method Accuracy</a:t>
              </a:r>
              <a:endParaRPr sz="900"/>
            </a:p>
          </p:txBody>
        </p:sp>
        <p:sp>
          <p:nvSpPr>
            <p:cNvPr id="766" name="Google Shape;766;p61"/>
            <p:cNvSpPr txBox="1"/>
            <p:nvPr/>
          </p:nvSpPr>
          <p:spPr>
            <a:xfrm>
              <a:off x="5582937" y="2006766"/>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a:t>
              </a:r>
              <a:endParaRPr sz="1000"/>
            </a:p>
          </p:txBody>
        </p:sp>
        <p:sp>
          <p:nvSpPr>
            <p:cNvPr id="767" name="Google Shape;767;p61"/>
            <p:cNvSpPr txBox="1"/>
            <p:nvPr/>
          </p:nvSpPr>
          <p:spPr>
            <a:xfrm>
              <a:off x="7655187" y="2765016"/>
              <a:ext cx="405000" cy="2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2</a:t>
              </a:r>
              <a:endParaRPr sz="1000"/>
            </a:p>
          </p:txBody>
        </p:sp>
        <p:sp>
          <p:nvSpPr>
            <p:cNvPr id="768" name="Google Shape;768;p61"/>
            <p:cNvSpPr txBox="1"/>
            <p:nvPr/>
          </p:nvSpPr>
          <p:spPr>
            <a:xfrm>
              <a:off x="7354737" y="3152313"/>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3</a:t>
              </a:r>
              <a:endParaRPr sz="1000"/>
            </a:p>
          </p:txBody>
        </p:sp>
        <p:sp>
          <p:nvSpPr>
            <p:cNvPr id="769" name="Google Shape;769;p61"/>
            <p:cNvSpPr txBox="1"/>
            <p:nvPr/>
          </p:nvSpPr>
          <p:spPr>
            <a:xfrm>
              <a:off x="4018199" y="1206876"/>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4</a:t>
              </a:r>
              <a:endParaRPr sz="1000"/>
            </a:p>
          </p:txBody>
        </p:sp>
        <p:sp>
          <p:nvSpPr>
            <p:cNvPr id="770" name="Google Shape;770;p61"/>
            <p:cNvSpPr txBox="1"/>
            <p:nvPr/>
          </p:nvSpPr>
          <p:spPr>
            <a:xfrm>
              <a:off x="4033274" y="196270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5</a:t>
              </a:r>
              <a:endParaRPr sz="1000"/>
            </a:p>
          </p:txBody>
        </p:sp>
        <p:sp>
          <p:nvSpPr>
            <p:cNvPr id="771" name="Google Shape;771;p61"/>
            <p:cNvSpPr txBox="1"/>
            <p:nvPr/>
          </p:nvSpPr>
          <p:spPr>
            <a:xfrm>
              <a:off x="6694299" y="354290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8</a:t>
              </a:r>
              <a:endParaRPr sz="1000"/>
            </a:p>
          </p:txBody>
        </p:sp>
        <p:sp>
          <p:nvSpPr>
            <p:cNvPr id="772" name="Google Shape;772;p61"/>
            <p:cNvSpPr txBox="1"/>
            <p:nvPr/>
          </p:nvSpPr>
          <p:spPr>
            <a:xfrm>
              <a:off x="7655174" y="347595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7</a:t>
              </a:r>
              <a:endParaRPr sz="1000"/>
            </a:p>
          </p:txBody>
        </p:sp>
        <p:sp>
          <p:nvSpPr>
            <p:cNvPr id="773" name="Google Shape;773;p61"/>
            <p:cNvSpPr txBox="1"/>
            <p:nvPr/>
          </p:nvSpPr>
          <p:spPr>
            <a:xfrm>
              <a:off x="4152712" y="3491151"/>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6</a:t>
              </a:r>
              <a:endParaRPr sz="1000"/>
            </a:p>
          </p:txBody>
        </p:sp>
        <p:sp>
          <p:nvSpPr>
            <p:cNvPr id="774" name="Google Shape;774;p61"/>
            <p:cNvSpPr txBox="1"/>
            <p:nvPr/>
          </p:nvSpPr>
          <p:spPr>
            <a:xfrm>
              <a:off x="5096899" y="3171863"/>
              <a:ext cx="405000" cy="2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9</a:t>
              </a:r>
              <a:endParaRPr sz="10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p:nvPr/>
        </p:nvSpPr>
        <p:spPr>
          <a:xfrm>
            <a:off x="144875" y="166725"/>
            <a:ext cx="32238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SpaceNet </a:t>
            </a:r>
            <a:endParaRPr b="1"/>
          </a:p>
          <a:p>
            <a:pPr marL="0" lvl="0" indent="0" algn="l" rtl="0">
              <a:spcBef>
                <a:spcPts val="0"/>
              </a:spcBef>
              <a:spcAft>
                <a:spcPts val="0"/>
              </a:spcAft>
              <a:buNone/>
            </a:pPr>
            <a:r>
              <a:rPr lang="en" b="1"/>
              <a:t>Concept of Operations (CONOPS)</a:t>
            </a:r>
            <a:endParaRPr b="1"/>
          </a:p>
        </p:txBody>
      </p:sp>
      <p:sp>
        <p:nvSpPr>
          <p:cNvPr id="90" name="Google Shape;9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91" name="Google Shape;91;p17"/>
          <p:cNvGrpSpPr/>
          <p:nvPr/>
        </p:nvGrpSpPr>
        <p:grpSpPr>
          <a:xfrm>
            <a:off x="4572025" y="2919188"/>
            <a:ext cx="4571975" cy="2224313"/>
            <a:chOff x="4572025" y="2919188"/>
            <a:chExt cx="4571975" cy="2224313"/>
          </a:xfrm>
        </p:grpSpPr>
        <p:pic>
          <p:nvPicPr>
            <p:cNvPr id="92" name="Google Shape;92;p17"/>
            <p:cNvPicPr preferRelativeResize="0"/>
            <p:nvPr/>
          </p:nvPicPr>
          <p:blipFill rotWithShape="1">
            <a:blip r:embed="rId3">
              <a:alphaModFix/>
            </a:blip>
            <a:srcRect r="10706"/>
            <a:stretch/>
          </p:blipFill>
          <p:spPr>
            <a:xfrm>
              <a:off x="5963574" y="3259800"/>
              <a:ext cx="3180426" cy="1883700"/>
            </a:xfrm>
            <a:prstGeom prst="rect">
              <a:avLst/>
            </a:prstGeom>
            <a:noFill/>
            <a:ln>
              <a:noFill/>
            </a:ln>
          </p:spPr>
        </p:pic>
        <p:sp>
          <p:nvSpPr>
            <p:cNvPr id="93" name="Google Shape;93;p17"/>
            <p:cNvSpPr txBox="1"/>
            <p:nvPr/>
          </p:nvSpPr>
          <p:spPr>
            <a:xfrm>
              <a:off x="4572025" y="2919188"/>
              <a:ext cx="33687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7.</a:t>
              </a:r>
              <a:r>
                <a:rPr lang="en">
                  <a:solidFill>
                    <a:schemeClr val="dk2"/>
                  </a:solidFill>
                </a:rPr>
                <a:t> </a:t>
              </a:r>
              <a:r>
                <a:rPr lang="en">
                  <a:solidFill>
                    <a:srgbClr val="4A86E8"/>
                  </a:solidFill>
                </a:rPr>
                <a:t>Time delay</a:t>
              </a:r>
              <a:r>
                <a:rPr lang="en"/>
                <a:t> </a:t>
              </a:r>
              <a:r>
                <a:rPr lang="en">
                  <a:solidFill>
                    <a:schemeClr val="dk2"/>
                  </a:solidFill>
                </a:rPr>
                <a:t>is used to estimate </a:t>
              </a:r>
              <a:r>
                <a:rPr lang="en">
                  <a:solidFill>
                    <a:srgbClr val="4A86E8"/>
                  </a:solidFill>
                </a:rPr>
                <a:t>satellite position</a:t>
              </a:r>
              <a:endParaRPr>
                <a:solidFill>
                  <a:srgbClr val="4A86E8"/>
                </a:solidFill>
              </a:endParaRPr>
            </a:p>
          </p:txBody>
        </p:sp>
        <p:sp>
          <p:nvSpPr>
            <p:cNvPr id="94" name="Google Shape;94;p17"/>
            <p:cNvSpPr txBox="1"/>
            <p:nvPr/>
          </p:nvSpPr>
          <p:spPr>
            <a:xfrm>
              <a:off x="4572025" y="3441475"/>
              <a:ext cx="20283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8.</a:t>
              </a:r>
              <a:r>
                <a:rPr lang="en">
                  <a:solidFill>
                    <a:schemeClr val="dk2"/>
                  </a:solidFill>
                </a:rPr>
                <a:t> </a:t>
              </a:r>
              <a:r>
                <a:rPr lang="en">
                  <a:solidFill>
                    <a:srgbClr val="4A86E8"/>
                  </a:solidFill>
                </a:rPr>
                <a:t>Position </a:t>
              </a:r>
              <a:r>
                <a:rPr lang="en">
                  <a:solidFill>
                    <a:schemeClr val="dk2"/>
                  </a:solidFill>
                </a:rPr>
                <a:t>used to estimate </a:t>
              </a:r>
              <a:r>
                <a:rPr lang="en">
                  <a:solidFill>
                    <a:srgbClr val="4A86E8"/>
                  </a:solidFill>
                </a:rPr>
                <a:t>orbit</a:t>
              </a:r>
              <a:endParaRPr>
                <a:solidFill>
                  <a:srgbClr val="4A86E8"/>
                </a:solidFill>
              </a:endParaRPr>
            </a:p>
          </p:txBody>
        </p:sp>
      </p:grpSp>
      <p:grpSp>
        <p:nvGrpSpPr>
          <p:cNvPr id="95" name="Google Shape;95;p17"/>
          <p:cNvGrpSpPr/>
          <p:nvPr/>
        </p:nvGrpSpPr>
        <p:grpSpPr>
          <a:xfrm>
            <a:off x="15492" y="1784155"/>
            <a:ext cx="3337711" cy="3359339"/>
            <a:chOff x="33950" y="817800"/>
            <a:chExt cx="4325701" cy="4325701"/>
          </a:xfrm>
        </p:grpSpPr>
        <p:pic>
          <p:nvPicPr>
            <p:cNvPr id="96" name="Google Shape;96;p17"/>
            <p:cNvPicPr preferRelativeResize="0"/>
            <p:nvPr/>
          </p:nvPicPr>
          <p:blipFill>
            <a:blip r:embed="rId4">
              <a:alphaModFix/>
            </a:blip>
            <a:stretch>
              <a:fillRect/>
            </a:stretch>
          </p:blipFill>
          <p:spPr>
            <a:xfrm>
              <a:off x="33950" y="817800"/>
              <a:ext cx="4325701" cy="4325701"/>
            </a:xfrm>
            <a:prstGeom prst="rect">
              <a:avLst/>
            </a:prstGeom>
            <a:noFill/>
            <a:ln>
              <a:noFill/>
            </a:ln>
          </p:spPr>
        </p:pic>
        <p:sp>
          <p:nvSpPr>
            <p:cNvPr id="97" name="Google Shape;97;p17"/>
            <p:cNvSpPr/>
            <p:nvPr/>
          </p:nvSpPr>
          <p:spPr>
            <a:xfrm>
              <a:off x="1546550" y="1359600"/>
              <a:ext cx="1891200" cy="1362600"/>
            </a:xfrm>
            <a:prstGeom prst="snipRoundRect">
              <a:avLst>
                <a:gd name="adj1" fmla="val 16667"/>
                <a:gd name="adj2"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17"/>
          <p:cNvSpPr txBox="1"/>
          <p:nvPr/>
        </p:nvSpPr>
        <p:spPr>
          <a:xfrm>
            <a:off x="0" y="982388"/>
            <a:ext cx="3368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1.</a:t>
            </a:r>
            <a:r>
              <a:rPr lang="en">
                <a:solidFill>
                  <a:schemeClr val="dk2"/>
                </a:solidFill>
              </a:rPr>
              <a:t>  Sensors are temporarily deployed</a:t>
            </a:r>
            <a:endParaRPr>
              <a:solidFill>
                <a:schemeClr val="dk2"/>
              </a:solidFill>
            </a:endParaRPr>
          </a:p>
        </p:txBody>
      </p:sp>
      <p:sp>
        <p:nvSpPr>
          <p:cNvPr id="99" name="Google Shape;99;p17"/>
          <p:cNvSpPr txBox="1"/>
          <p:nvPr/>
        </p:nvSpPr>
        <p:spPr>
          <a:xfrm>
            <a:off x="0" y="1308638"/>
            <a:ext cx="3282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2.</a:t>
            </a:r>
            <a:r>
              <a:rPr lang="en">
                <a:solidFill>
                  <a:schemeClr val="dk2"/>
                </a:solidFill>
              </a:rPr>
              <a:t>  Sensors synchronize to UTC time</a:t>
            </a:r>
            <a:endParaRPr>
              <a:solidFill>
                <a:schemeClr val="dk2"/>
              </a:solidFill>
            </a:endParaRPr>
          </a:p>
        </p:txBody>
      </p:sp>
      <p:sp>
        <p:nvSpPr>
          <p:cNvPr id="100" name="Google Shape;100;p17"/>
          <p:cNvSpPr/>
          <p:nvPr/>
        </p:nvSpPr>
        <p:spPr>
          <a:xfrm>
            <a:off x="8950500" y="3300775"/>
            <a:ext cx="193500" cy="326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7"/>
          <p:cNvPicPr preferRelativeResize="0"/>
          <p:nvPr/>
        </p:nvPicPr>
        <p:blipFill>
          <a:blip r:embed="rId5">
            <a:alphaModFix/>
          </a:blip>
          <a:stretch>
            <a:fillRect/>
          </a:stretch>
        </p:blipFill>
        <p:spPr>
          <a:xfrm rot="-358967">
            <a:off x="59500" y="1749325"/>
            <a:ext cx="758448" cy="567000"/>
          </a:xfrm>
          <a:prstGeom prst="rect">
            <a:avLst/>
          </a:prstGeom>
          <a:noFill/>
          <a:ln>
            <a:noFill/>
          </a:ln>
        </p:spPr>
      </p:pic>
      <p:sp>
        <p:nvSpPr>
          <p:cNvPr id="102" name="Google Shape;102;p17"/>
          <p:cNvSpPr/>
          <p:nvPr/>
        </p:nvSpPr>
        <p:spPr>
          <a:xfrm>
            <a:off x="845425" y="1702250"/>
            <a:ext cx="934500" cy="567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txBox="1"/>
          <p:nvPr/>
        </p:nvSpPr>
        <p:spPr>
          <a:xfrm>
            <a:off x="959450" y="2485050"/>
            <a:ext cx="29601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4.</a:t>
            </a:r>
            <a:r>
              <a:rPr lang="en">
                <a:solidFill>
                  <a:schemeClr val="dk2"/>
                </a:solidFill>
              </a:rPr>
              <a:t> </a:t>
            </a:r>
            <a:r>
              <a:rPr lang="en">
                <a:solidFill>
                  <a:srgbClr val="FF9900"/>
                </a:solidFill>
              </a:rPr>
              <a:t>Transmissions </a:t>
            </a:r>
            <a:r>
              <a:rPr lang="en">
                <a:solidFill>
                  <a:schemeClr val="dk2"/>
                </a:solidFill>
              </a:rPr>
              <a:t>are received by sensors</a:t>
            </a:r>
            <a:endParaRPr>
              <a:solidFill>
                <a:schemeClr val="dk2"/>
              </a:solidFill>
            </a:endParaRPr>
          </a:p>
        </p:txBody>
      </p:sp>
      <p:sp>
        <p:nvSpPr>
          <p:cNvPr id="104" name="Google Shape;104;p17"/>
          <p:cNvSpPr txBox="1"/>
          <p:nvPr/>
        </p:nvSpPr>
        <p:spPr>
          <a:xfrm>
            <a:off x="959450" y="2091450"/>
            <a:ext cx="2960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3.</a:t>
            </a:r>
            <a:r>
              <a:rPr lang="en">
                <a:solidFill>
                  <a:schemeClr val="dk2"/>
                </a:solidFill>
              </a:rPr>
              <a:t> Satellite </a:t>
            </a:r>
            <a:r>
              <a:rPr lang="en">
                <a:solidFill>
                  <a:srgbClr val="FF9900"/>
                </a:solidFill>
              </a:rPr>
              <a:t>transmits </a:t>
            </a:r>
            <a:r>
              <a:rPr lang="en">
                <a:solidFill>
                  <a:schemeClr val="dk2"/>
                </a:solidFill>
              </a:rPr>
              <a:t>during flyby</a:t>
            </a:r>
            <a:endParaRPr>
              <a:solidFill>
                <a:schemeClr val="dk2"/>
              </a:solidFill>
            </a:endParaRPr>
          </a:p>
        </p:txBody>
      </p:sp>
      <p:grpSp>
        <p:nvGrpSpPr>
          <p:cNvPr id="105" name="Google Shape;105;p17"/>
          <p:cNvGrpSpPr/>
          <p:nvPr/>
        </p:nvGrpSpPr>
        <p:grpSpPr>
          <a:xfrm>
            <a:off x="4572025" y="815025"/>
            <a:ext cx="4524325" cy="1765950"/>
            <a:chOff x="4572025" y="815025"/>
            <a:chExt cx="4524325" cy="1765950"/>
          </a:xfrm>
        </p:grpSpPr>
        <p:sp>
          <p:nvSpPr>
            <p:cNvPr id="106" name="Google Shape;106;p17"/>
            <p:cNvSpPr txBox="1"/>
            <p:nvPr/>
          </p:nvSpPr>
          <p:spPr>
            <a:xfrm>
              <a:off x="4572025" y="1708265"/>
              <a:ext cx="1964100" cy="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6.</a:t>
              </a:r>
              <a:r>
                <a:rPr lang="en">
                  <a:solidFill>
                    <a:schemeClr val="dk2"/>
                  </a:solidFill>
                </a:rPr>
                <a:t> </a:t>
              </a:r>
              <a:r>
                <a:rPr lang="en">
                  <a:solidFill>
                    <a:srgbClr val="4A86E8"/>
                  </a:solidFill>
                </a:rPr>
                <a:t>Time delay</a:t>
              </a:r>
              <a:r>
                <a:rPr lang="en"/>
                <a:t> </a:t>
              </a:r>
              <a:r>
                <a:rPr lang="en">
                  <a:solidFill>
                    <a:schemeClr val="dk2"/>
                  </a:solidFill>
                </a:rPr>
                <a:t>of signal arrival is calculated from UTC time</a:t>
              </a:r>
              <a:endParaRPr>
                <a:solidFill>
                  <a:schemeClr val="dk2"/>
                </a:solidFill>
              </a:endParaRPr>
            </a:p>
          </p:txBody>
        </p:sp>
        <p:grpSp>
          <p:nvGrpSpPr>
            <p:cNvPr id="107" name="Google Shape;107;p17"/>
            <p:cNvGrpSpPr/>
            <p:nvPr/>
          </p:nvGrpSpPr>
          <p:grpSpPr>
            <a:xfrm>
              <a:off x="6436451" y="815025"/>
              <a:ext cx="2659831" cy="1753219"/>
              <a:chOff x="6484176" y="1004125"/>
              <a:chExt cx="2659831" cy="1753219"/>
            </a:xfrm>
          </p:grpSpPr>
          <p:grpSp>
            <p:nvGrpSpPr>
              <p:cNvPr id="108" name="Google Shape;108;p17"/>
              <p:cNvGrpSpPr/>
              <p:nvPr/>
            </p:nvGrpSpPr>
            <p:grpSpPr>
              <a:xfrm>
                <a:off x="6484176" y="1004125"/>
                <a:ext cx="2659831" cy="1753219"/>
                <a:chOff x="5901074" y="2437168"/>
                <a:chExt cx="2571375" cy="1517282"/>
              </a:xfrm>
            </p:grpSpPr>
            <p:pic>
              <p:nvPicPr>
                <p:cNvPr id="109" name="Google Shape;109;p17"/>
                <p:cNvPicPr preferRelativeResize="0"/>
                <p:nvPr/>
              </p:nvPicPr>
              <p:blipFill rotWithShape="1">
                <a:blip r:embed="rId6">
                  <a:alphaModFix/>
                </a:blip>
                <a:srcRect t="3613" b="39845"/>
                <a:stretch/>
              </p:blipFill>
              <p:spPr>
                <a:xfrm>
                  <a:off x="5901074" y="2707075"/>
                  <a:ext cx="1310950" cy="1247375"/>
                </a:xfrm>
                <a:prstGeom prst="rect">
                  <a:avLst/>
                </a:prstGeom>
                <a:noFill/>
                <a:ln>
                  <a:noFill/>
                </a:ln>
              </p:spPr>
            </p:pic>
            <p:pic>
              <p:nvPicPr>
                <p:cNvPr id="110" name="Google Shape;110;p17"/>
                <p:cNvPicPr preferRelativeResize="0"/>
                <p:nvPr/>
              </p:nvPicPr>
              <p:blipFill rotWithShape="1">
                <a:blip r:embed="rId6">
                  <a:alphaModFix/>
                </a:blip>
                <a:srcRect t="3613" b="39845"/>
                <a:stretch/>
              </p:blipFill>
              <p:spPr>
                <a:xfrm>
                  <a:off x="7161500" y="2707075"/>
                  <a:ext cx="1310950" cy="1247375"/>
                </a:xfrm>
                <a:prstGeom prst="rect">
                  <a:avLst/>
                </a:prstGeom>
                <a:noFill/>
                <a:ln>
                  <a:noFill/>
                </a:ln>
              </p:spPr>
            </p:pic>
            <p:sp>
              <p:nvSpPr>
                <p:cNvPr id="111" name="Google Shape;111;p17"/>
                <p:cNvSpPr txBox="1"/>
                <p:nvPr/>
              </p:nvSpPr>
              <p:spPr>
                <a:xfrm>
                  <a:off x="5951586" y="2437168"/>
                  <a:ext cx="1191300" cy="3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2"/>
                      </a:solidFill>
                    </a:rPr>
                    <a:t>Sensor A Data</a:t>
                  </a:r>
                  <a:endParaRPr sz="1000">
                    <a:solidFill>
                      <a:schemeClr val="dk2"/>
                    </a:solidFill>
                  </a:endParaRPr>
                </a:p>
              </p:txBody>
            </p:sp>
            <p:sp>
              <p:nvSpPr>
                <p:cNvPr id="112" name="Google Shape;112;p17"/>
                <p:cNvSpPr txBox="1"/>
                <p:nvPr/>
              </p:nvSpPr>
              <p:spPr>
                <a:xfrm>
                  <a:off x="7262540" y="2437168"/>
                  <a:ext cx="1125300" cy="3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2"/>
                      </a:solidFill>
                    </a:rPr>
                    <a:t>Sensor B Data</a:t>
                  </a:r>
                  <a:endParaRPr sz="1000">
                    <a:solidFill>
                      <a:schemeClr val="dk2"/>
                    </a:solidFill>
                  </a:endParaRPr>
                </a:p>
              </p:txBody>
            </p:sp>
            <p:sp>
              <p:nvSpPr>
                <p:cNvPr id="113" name="Google Shape;113;p17"/>
                <p:cNvSpPr txBox="1"/>
                <p:nvPr/>
              </p:nvSpPr>
              <p:spPr>
                <a:xfrm>
                  <a:off x="7923744" y="2850885"/>
                  <a:ext cx="548700" cy="102900"/>
                </a:xfrm>
                <a:prstGeom prst="rect">
                  <a:avLst/>
                </a:prstGeom>
                <a:solidFill>
                  <a:srgbClr val="FFFFFF"/>
                </a:solidFill>
                <a:ln>
                  <a:noFill/>
                </a:ln>
              </p:spPr>
              <p:txBody>
                <a:bodyPr spcFirstLastPara="1" wrap="square" lIns="91425" tIns="0" rIns="0" bIns="0" anchor="t" anchorCtr="0">
                  <a:noAutofit/>
                </a:bodyPr>
                <a:lstStyle/>
                <a:p>
                  <a:pPr marL="0" lvl="0" indent="0" algn="l" rtl="0">
                    <a:spcBef>
                      <a:spcPts val="0"/>
                    </a:spcBef>
                    <a:spcAft>
                      <a:spcPts val="0"/>
                    </a:spcAft>
                    <a:buNone/>
                  </a:pPr>
                  <a:r>
                    <a:rPr lang="en" sz="700" b="1"/>
                    <a:t>GO CU!</a:t>
                  </a:r>
                  <a:endParaRPr sz="700" b="1"/>
                </a:p>
              </p:txBody>
            </p:sp>
            <p:sp>
              <p:nvSpPr>
                <p:cNvPr id="114" name="Google Shape;114;p17"/>
                <p:cNvSpPr/>
                <p:nvPr/>
              </p:nvSpPr>
              <p:spPr>
                <a:xfrm>
                  <a:off x="7262546" y="2836183"/>
                  <a:ext cx="1209900" cy="1323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txBox="1"/>
                <p:nvPr/>
              </p:nvSpPr>
              <p:spPr>
                <a:xfrm>
                  <a:off x="6612800" y="3702930"/>
                  <a:ext cx="548700" cy="102900"/>
                </a:xfrm>
                <a:prstGeom prst="rect">
                  <a:avLst/>
                </a:prstGeom>
                <a:solidFill>
                  <a:srgbClr val="FFFFFF"/>
                </a:solidFill>
                <a:ln>
                  <a:noFill/>
                </a:ln>
              </p:spPr>
              <p:txBody>
                <a:bodyPr spcFirstLastPara="1" wrap="square" lIns="91425" tIns="0" rIns="0" bIns="0" anchor="t" anchorCtr="0">
                  <a:noAutofit/>
                </a:bodyPr>
                <a:lstStyle/>
                <a:p>
                  <a:pPr marL="0" lvl="0" indent="0" algn="l" rtl="0">
                    <a:spcBef>
                      <a:spcPts val="0"/>
                    </a:spcBef>
                    <a:spcAft>
                      <a:spcPts val="0"/>
                    </a:spcAft>
                    <a:buNone/>
                  </a:pPr>
                  <a:r>
                    <a:rPr lang="en" sz="700" b="1"/>
                    <a:t>GO CU!</a:t>
                  </a:r>
                  <a:endParaRPr sz="700" b="1"/>
                </a:p>
              </p:txBody>
            </p:sp>
            <p:sp>
              <p:nvSpPr>
                <p:cNvPr id="116" name="Google Shape;116;p17"/>
                <p:cNvSpPr/>
                <p:nvPr/>
              </p:nvSpPr>
              <p:spPr>
                <a:xfrm>
                  <a:off x="5951596" y="3688230"/>
                  <a:ext cx="1209900" cy="132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sp>
            <p:nvSpPr>
              <p:cNvPr id="117" name="Google Shape;117;p17"/>
              <p:cNvSpPr/>
              <p:nvPr/>
            </p:nvSpPr>
            <p:spPr>
              <a:xfrm>
                <a:off x="6535950" y="1470000"/>
                <a:ext cx="1252500" cy="961800"/>
              </a:xfrm>
              <a:prstGeom prst="rect">
                <a:avLst/>
              </a:prstGeom>
              <a:solidFill>
                <a:srgbClr val="4A86E8">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17"/>
            <p:cNvSpPr txBox="1"/>
            <p:nvPr/>
          </p:nvSpPr>
          <p:spPr>
            <a:xfrm>
              <a:off x="4572025" y="1141275"/>
              <a:ext cx="19641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5.</a:t>
              </a:r>
              <a:r>
                <a:rPr lang="en">
                  <a:solidFill>
                    <a:schemeClr val="dk2"/>
                  </a:solidFill>
                </a:rPr>
                <a:t> </a:t>
              </a:r>
              <a:r>
                <a:rPr lang="en">
                  <a:solidFill>
                    <a:srgbClr val="FF9900"/>
                  </a:solidFill>
                </a:rPr>
                <a:t>Transmissions </a:t>
              </a:r>
              <a:r>
                <a:rPr lang="en">
                  <a:solidFill>
                    <a:schemeClr val="dk2"/>
                  </a:solidFill>
                </a:rPr>
                <a:t>are identified post test</a:t>
              </a:r>
              <a:endParaRPr>
                <a:solidFill>
                  <a:schemeClr val="dk2"/>
                </a:solidFill>
              </a:endParaRPr>
            </a:p>
          </p:txBody>
        </p:sp>
        <p:sp>
          <p:nvSpPr>
            <p:cNvPr id="119" name="Google Shape;119;p17"/>
            <p:cNvSpPr/>
            <p:nvPr/>
          </p:nvSpPr>
          <p:spPr>
            <a:xfrm>
              <a:off x="7828250" y="1432100"/>
              <a:ext cx="1268100" cy="11073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7828250" y="1100000"/>
              <a:ext cx="1201500" cy="1584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6552700" y="1100000"/>
              <a:ext cx="1201500" cy="1584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6488500" y="2422575"/>
              <a:ext cx="1404600" cy="1584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Environmental Readiness</a:t>
            </a:r>
            <a:endParaRPr/>
          </a:p>
          <a:p>
            <a:pPr marL="0" lvl="0" indent="0" algn="ctr" rtl="0">
              <a:spcBef>
                <a:spcPts val="0"/>
              </a:spcBef>
              <a:spcAft>
                <a:spcPts val="0"/>
              </a:spcAft>
              <a:buNone/>
            </a:pPr>
            <a:r>
              <a:rPr lang="en" sz="1200">
                <a:solidFill>
                  <a:schemeClr val="dk2"/>
                </a:solidFill>
              </a:rPr>
              <a:t>Testing time will be dictated by satellite’s orbital passes. The sensor unit must be ready to operate in rain, snow and the temperatures expected during spring semester in Boulder</a:t>
            </a:r>
            <a:endParaRPr/>
          </a:p>
        </p:txBody>
      </p:sp>
      <p:sp>
        <p:nvSpPr>
          <p:cNvPr id="780" name="Google Shape;780;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786" name="Google Shape;786;p63"/>
          <p:cNvSpPr txBox="1">
            <a:spLocks noGrp="1"/>
          </p:cNvSpPr>
          <p:nvPr>
            <p:ph type="body" idx="1"/>
          </p:nvPr>
        </p:nvSpPr>
        <p:spPr>
          <a:xfrm>
            <a:off x="303900" y="546650"/>
            <a:ext cx="4545900" cy="13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Model - Overview</a:t>
            </a:r>
            <a:endParaRPr b="1">
              <a:solidFill>
                <a:schemeClr val="dk1"/>
              </a:solidFill>
            </a:endParaRPr>
          </a:p>
          <a:p>
            <a:pPr marL="457200" lvl="0" indent="-330200" algn="l" rtl="0">
              <a:lnSpc>
                <a:spcPct val="100000"/>
              </a:lnSpc>
              <a:spcBef>
                <a:spcPts val="0"/>
              </a:spcBef>
              <a:spcAft>
                <a:spcPts val="0"/>
              </a:spcAft>
              <a:buClr>
                <a:schemeClr val="dk1"/>
              </a:buClr>
              <a:buSzPts val="1600"/>
              <a:buChar char="●"/>
            </a:pPr>
            <a:r>
              <a:rPr lang="en" sz="1500" b="1"/>
              <a:t>NEMA 4: </a:t>
            </a:r>
            <a:r>
              <a:rPr lang="en"/>
              <a:t>Ensures internals are protected from water/snow, and are  suitable for outdoor conditions</a:t>
            </a:r>
            <a:endParaRPr sz="1500" b="1"/>
          </a:p>
          <a:p>
            <a:pPr marL="457200" lvl="0" indent="0" algn="l" rtl="0">
              <a:lnSpc>
                <a:spcPct val="150000"/>
              </a:lnSpc>
              <a:spcBef>
                <a:spcPts val="1600"/>
              </a:spcBef>
              <a:spcAft>
                <a:spcPts val="0"/>
              </a:spcAft>
              <a:buNone/>
            </a:pPr>
            <a:endParaRPr sz="1500"/>
          </a:p>
          <a:p>
            <a:pPr marL="0" lvl="0" indent="0" algn="l" rtl="0">
              <a:spcBef>
                <a:spcPts val="1600"/>
              </a:spcBef>
              <a:spcAft>
                <a:spcPts val="0"/>
              </a:spcAft>
              <a:buNone/>
            </a:pPr>
            <a:endParaRPr sz="1200">
              <a:solidFill>
                <a:schemeClr val="dk1"/>
              </a:solidFill>
            </a:endParaRPr>
          </a:p>
        </p:txBody>
      </p:sp>
      <p:pic>
        <p:nvPicPr>
          <p:cNvPr id="787" name="Google Shape;787;p63"/>
          <p:cNvPicPr preferRelativeResize="0"/>
          <p:nvPr/>
        </p:nvPicPr>
        <p:blipFill>
          <a:blip r:embed="rId3">
            <a:alphaModFix/>
          </a:blip>
          <a:stretch>
            <a:fillRect/>
          </a:stretch>
        </p:blipFill>
        <p:spPr>
          <a:xfrm>
            <a:off x="460200" y="1935513"/>
            <a:ext cx="3712899" cy="2660949"/>
          </a:xfrm>
          <a:prstGeom prst="rect">
            <a:avLst/>
          </a:prstGeom>
          <a:noFill/>
          <a:ln>
            <a:noFill/>
          </a:ln>
        </p:spPr>
      </p:pic>
      <p:pic>
        <p:nvPicPr>
          <p:cNvPr id="788" name="Google Shape;788;p63"/>
          <p:cNvPicPr preferRelativeResize="0"/>
          <p:nvPr/>
        </p:nvPicPr>
        <p:blipFill rotWithShape="1">
          <a:blip r:embed="rId4">
            <a:alphaModFix/>
          </a:blip>
          <a:srcRect t="4512" b="4512"/>
          <a:stretch/>
        </p:blipFill>
        <p:spPr>
          <a:xfrm>
            <a:off x="4885700" y="857113"/>
            <a:ext cx="3954398" cy="3285040"/>
          </a:xfrm>
          <a:prstGeom prst="rect">
            <a:avLst/>
          </a:prstGeom>
          <a:noFill/>
          <a:ln>
            <a:noFill/>
          </a:ln>
        </p:spPr>
      </p:pic>
      <p:cxnSp>
        <p:nvCxnSpPr>
          <p:cNvPr id="789" name="Google Shape;789;p63"/>
          <p:cNvCxnSpPr/>
          <p:nvPr/>
        </p:nvCxnSpPr>
        <p:spPr>
          <a:xfrm>
            <a:off x="3509700" y="2161163"/>
            <a:ext cx="13200" cy="2435700"/>
          </a:xfrm>
          <a:prstGeom prst="straightConnector1">
            <a:avLst/>
          </a:prstGeom>
          <a:noFill/>
          <a:ln w="9525" cap="flat" cmpd="sng">
            <a:solidFill>
              <a:srgbClr val="FF0000"/>
            </a:solidFill>
            <a:prstDash val="solid"/>
            <a:round/>
            <a:headEnd type="none" w="med" len="med"/>
            <a:tailEnd type="none" w="med" len="med"/>
          </a:ln>
        </p:spPr>
      </p:cxnSp>
      <p:cxnSp>
        <p:nvCxnSpPr>
          <p:cNvPr id="790" name="Google Shape;790;p63"/>
          <p:cNvCxnSpPr/>
          <p:nvPr/>
        </p:nvCxnSpPr>
        <p:spPr>
          <a:xfrm>
            <a:off x="3649075" y="2154513"/>
            <a:ext cx="19800" cy="2435700"/>
          </a:xfrm>
          <a:prstGeom prst="straightConnector1">
            <a:avLst/>
          </a:prstGeom>
          <a:noFill/>
          <a:ln w="9525" cap="flat" cmpd="sng">
            <a:solidFill>
              <a:srgbClr val="FF0000"/>
            </a:solidFill>
            <a:prstDash val="solid"/>
            <a:round/>
            <a:headEnd type="none" w="med" len="med"/>
            <a:tailEnd type="none" w="med" len="med"/>
          </a:ln>
        </p:spPr>
      </p:cxnSp>
      <p:cxnSp>
        <p:nvCxnSpPr>
          <p:cNvPr id="791" name="Google Shape;791;p63"/>
          <p:cNvCxnSpPr/>
          <p:nvPr/>
        </p:nvCxnSpPr>
        <p:spPr>
          <a:xfrm>
            <a:off x="3509700" y="2161163"/>
            <a:ext cx="152700" cy="6600"/>
          </a:xfrm>
          <a:prstGeom prst="straightConnector1">
            <a:avLst/>
          </a:prstGeom>
          <a:noFill/>
          <a:ln w="9525" cap="flat" cmpd="sng">
            <a:solidFill>
              <a:srgbClr val="FF0000"/>
            </a:solidFill>
            <a:prstDash val="solid"/>
            <a:round/>
            <a:headEnd type="none" w="med" len="med"/>
            <a:tailEnd type="none" w="med" len="med"/>
          </a:ln>
        </p:spPr>
      </p:cxnSp>
      <p:cxnSp>
        <p:nvCxnSpPr>
          <p:cNvPr id="792" name="Google Shape;792;p63"/>
          <p:cNvCxnSpPr/>
          <p:nvPr/>
        </p:nvCxnSpPr>
        <p:spPr>
          <a:xfrm>
            <a:off x="3484300" y="5083775"/>
            <a:ext cx="146100" cy="0"/>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64"/>
          <p:cNvSpPr txBox="1">
            <a:spLocks noGrp="1"/>
          </p:cNvSpPr>
          <p:nvPr>
            <p:ph type="body" idx="1"/>
          </p:nvPr>
        </p:nvSpPr>
        <p:spPr>
          <a:xfrm>
            <a:off x="311700" y="13059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None/>
            </a:pPr>
            <a:endParaRPr sz="1500">
              <a:solidFill>
                <a:srgbClr val="FF0000"/>
              </a:solidFill>
            </a:endParaRPr>
          </a:p>
        </p:txBody>
      </p:sp>
      <p:sp>
        <p:nvSpPr>
          <p:cNvPr id="798" name="Google Shape;798;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graphicFrame>
        <p:nvGraphicFramePr>
          <p:cNvPr id="799" name="Google Shape;799;p64"/>
          <p:cNvGraphicFramePr/>
          <p:nvPr/>
        </p:nvGraphicFramePr>
        <p:xfrm>
          <a:off x="364500" y="366580"/>
          <a:ext cx="3000000" cy="3000000"/>
        </p:xfrm>
        <a:graphic>
          <a:graphicData uri="http://schemas.openxmlformats.org/drawingml/2006/table">
            <a:tbl>
              <a:tblPr>
                <a:noFill/>
                <a:tableStyleId>{8F202D7E-EC50-4E1F-8ECE-D3003531AFB2}</a:tableStyleId>
              </a:tblPr>
              <a:tblGrid>
                <a:gridCol w="4550400">
                  <a:extLst>
                    <a:ext uri="{9D8B030D-6E8A-4147-A177-3AD203B41FA5}">
                      <a16:colId xmlns:a16="http://schemas.microsoft.com/office/drawing/2014/main" val="20000"/>
                    </a:ext>
                  </a:extLst>
                </a:gridCol>
                <a:gridCol w="3864600">
                  <a:extLst>
                    <a:ext uri="{9D8B030D-6E8A-4147-A177-3AD203B41FA5}">
                      <a16:colId xmlns:a16="http://schemas.microsoft.com/office/drawing/2014/main" val="20001"/>
                    </a:ext>
                  </a:extLst>
                </a:gridCol>
              </a:tblGrid>
              <a:tr h="681975">
                <a:tc gridSpan="2">
                  <a:txBody>
                    <a:bodyPr/>
                    <a:lstStyle/>
                    <a:p>
                      <a:pPr marL="0" lvl="0" indent="0" algn="l" rtl="0">
                        <a:lnSpc>
                          <a:spcPct val="115000"/>
                        </a:lnSpc>
                        <a:spcBef>
                          <a:spcPts val="0"/>
                        </a:spcBef>
                        <a:spcAft>
                          <a:spcPts val="0"/>
                        </a:spcAft>
                        <a:buNone/>
                      </a:pPr>
                      <a:r>
                        <a:rPr lang="en" sz="1800" b="1">
                          <a:solidFill>
                            <a:schemeClr val="dk1"/>
                          </a:solidFill>
                        </a:rPr>
                        <a:t>Verification Method - Test</a:t>
                      </a:r>
                      <a:endParaRPr sz="18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226725">
                <a:tc>
                  <a:txBody>
                    <a:bodyPr/>
                    <a:lstStyle/>
                    <a:p>
                      <a:pPr marL="0" lvl="0" indent="0" algn="l" rtl="0">
                        <a:lnSpc>
                          <a:spcPct val="100000"/>
                        </a:lnSpc>
                        <a:spcBef>
                          <a:spcPts val="0"/>
                        </a:spcBef>
                        <a:spcAft>
                          <a:spcPts val="0"/>
                        </a:spcAft>
                        <a:buNone/>
                      </a:pPr>
                      <a:r>
                        <a:rPr lang="en" sz="1200" b="1" u="sng">
                          <a:solidFill>
                            <a:schemeClr val="dk1"/>
                          </a:solidFill>
                        </a:rPr>
                        <a:t>Overview:</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457200" lvl="0" indent="-304800" algn="l" rtl="0">
                        <a:lnSpc>
                          <a:spcPct val="100000"/>
                        </a:lnSpc>
                        <a:spcBef>
                          <a:spcPts val="0"/>
                        </a:spcBef>
                        <a:spcAft>
                          <a:spcPts val="0"/>
                        </a:spcAft>
                        <a:buClr>
                          <a:schemeClr val="dk1"/>
                        </a:buClr>
                        <a:buSzPts val="1200"/>
                        <a:buAutoNum type="arabicPeriod"/>
                      </a:pPr>
                      <a:r>
                        <a:rPr lang="en" sz="1200">
                          <a:solidFill>
                            <a:schemeClr val="dk1"/>
                          </a:solidFill>
                        </a:rPr>
                        <a:t>Units will be left out in planned positions and turned on for a period of 24 hours. Proves DRs 1.1-1.2 are satisfied.</a:t>
                      </a: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00000"/>
                        </a:lnSpc>
                        <a:spcBef>
                          <a:spcPts val="0"/>
                        </a:spcBef>
                        <a:spcAft>
                          <a:spcPts val="0"/>
                        </a:spcAft>
                        <a:buNone/>
                      </a:pPr>
                      <a:endParaRPr sz="1200" b="1" u="sng">
                        <a:solidFill>
                          <a:schemeClr val="dk1"/>
                        </a:solidFill>
                      </a:endParaRPr>
                    </a:p>
                    <a:p>
                      <a:pPr marL="0" lvl="0" indent="0" algn="l" rtl="0">
                        <a:lnSpc>
                          <a:spcPct val="100000"/>
                        </a:lnSpc>
                        <a:spcBef>
                          <a:spcPts val="0"/>
                        </a:spcBef>
                        <a:spcAft>
                          <a:spcPts val="1600"/>
                        </a:spcAft>
                        <a:buNone/>
                      </a:pPr>
                      <a:r>
                        <a:rPr lang="en" sz="1200">
                          <a:solidFill>
                            <a:schemeClr val="dk1"/>
                          </a:solidFill>
                        </a:rPr>
                        <a:t>If after 24 hours, if sensor is still operating nominally (i.e. powered on and reporting data), and temperature data shows that the box remained within the temperature requirement then the test will be marked as a success.</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b="1" u="sng"/>
                        <a:t>Measurements:</a:t>
                      </a:r>
                      <a:endParaRPr sz="1200" b="1" u="sng"/>
                    </a:p>
                    <a:p>
                      <a:pPr marL="457200" lvl="0" indent="0" algn="l" rtl="0">
                        <a:lnSpc>
                          <a:spcPct val="100000"/>
                        </a:lnSpc>
                        <a:spcBef>
                          <a:spcPts val="0"/>
                        </a:spcBef>
                        <a:spcAft>
                          <a:spcPts val="0"/>
                        </a:spcAft>
                        <a:buNone/>
                      </a:pPr>
                      <a:endParaRPr sz="1200"/>
                    </a:p>
                    <a:p>
                      <a:pPr marL="457200" lvl="0" indent="-304800" algn="l" rtl="0">
                        <a:lnSpc>
                          <a:spcPct val="100000"/>
                        </a:lnSpc>
                        <a:spcBef>
                          <a:spcPts val="0"/>
                        </a:spcBef>
                        <a:spcAft>
                          <a:spcPts val="0"/>
                        </a:spcAft>
                        <a:buSzPts val="1200"/>
                        <a:buChar char="●"/>
                      </a:pPr>
                      <a:r>
                        <a:rPr lang="en" sz="1200"/>
                        <a:t>Temperature within the box during the 24 hour time period.</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b="1" u="sng">
                          <a:solidFill>
                            <a:schemeClr val="dk1"/>
                          </a:solidFill>
                        </a:rPr>
                        <a:t>Concerns:</a:t>
                      </a:r>
                      <a:endParaRPr sz="1200" b="1" u="sng">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dk1"/>
                          </a:solidFill>
                        </a:rPr>
                        <a:t>Box will remain within the operating temperature of all components during the full 24 hours</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01650">
                <a:tc gridSpan="2">
                  <a:txBody>
                    <a:bodyPr/>
                    <a:lstStyle/>
                    <a:p>
                      <a:pPr marL="0" lvl="0" indent="0" algn="l" rtl="0">
                        <a:lnSpc>
                          <a:spcPct val="115000"/>
                        </a:lnSpc>
                        <a:spcBef>
                          <a:spcPts val="0"/>
                        </a:spcBef>
                        <a:spcAft>
                          <a:spcPts val="1600"/>
                        </a:spcAft>
                        <a:buNone/>
                      </a:pPr>
                      <a:endParaRPr sz="12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RF Front End</a:t>
            </a:r>
            <a:endParaRPr/>
          </a:p>
          <a:p>
            <a:pPr marL="0" lvl="0" indent="0" algn="ctr" rtl="0">
              <a:spcBef>
                <a:spcPts val="0"/>
              </a:spcBef>
              <a:spcAft>
                <a:spcPts val="0"/>
              </a:spcAft>
              <a:buNone/>
            </a:pPr>
            <a:r>
              <a:rPr lang="en" sz="1200">
                <a:solidFill>
                  <a:schemeClr val="dk2"/>
                </a:solidFill>
              </a:rPr>
              <a:t>The RF front enables UHF and L-band signal reception. The reception must be good enough to discern the transmission from the noise floor</a:t>
            </a:r>
            <a:endParaRPr sz="1200">
              <a:solidFill>
                <a:schemeClr val="dk2"/>
              </a:solidFill>
            </a:endParaRPr>
          </a:p>
        </p:txBody>
      </p:sp>
      <p:sp>
        <p:nvSpPr>
          <p:cNvPr id="805" name="Google Shape;805;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6"/>
          <p:cNvSpPr txBox="1">
            <a:spLocks noGrp="1"/>
          </p:cNvSpPr>
          <p:nvPr>
            <p:ph type="body" idx="1"/>
          </p:nvPr>
        </p:nvSpPr>
        <p:spPr>
          <a:xfrm>
            <a:off x="377250" y="7765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None/>
            </a:pPr>
            <a:endParaRPr sz="1500">
              <a:solidFill>
                <a:srgbClr val="FF0000"/>
              </a:solidFill>
            </a:endParaRPr>
          </a:p>
        </p:txBody>
      </p:sp>
      <p:sp>
        <p:nvSpPr>
          <p:cNvPr id="811" name="Google Shape;81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graphicFrame>
        <p:nvGraphicFramePr>
          <p:cNvPr id="812" name="Google Shape;812;p66"/>
          <p:cNvGraphicFramePr/>
          <p:nvPr/>
        </p:nvGraphicFramePr>
        <p:xfrm>
          <a:off x="364500" y="417275"/>
          <a:ext cx="3000000" cy="3000000"/>
        </p:xfrm>
        <a:graphic>
          <a:graphicData uri="http://schemas.openxmlformats.org/drawingml/2006/table">
            <a:tbl>
              <a:tblPr>
                <a:noFill/>
                <a:tableStyleId>{8F202D7E-EC50-4E1F-8ECE-D3003531AFB2}</a:tableStyleId>
              </a:tblPr>
              <a:tblGrid>
                <a:gridCol w="4550400">
                  <a:extLst>
                    <a:ext uri="{9D8B030D-6E8A-4147-A177-3AD203B41FA5}">
                      <a16:colId xmlns:a16="http://schemas.microsoft.com/office/drawing/2014/main" val="20000"/>
                    </a:ext>
                  </a:extLst>
                </a:gridCol>
                <a:gridCol w="3864600">
                  <a:extLst>
                    <a:ext uri="{9D8B030D-6E8A-4147-A177-3AD203B41FA5}">
                      <a16:colId xmlns:a16="http://schemas.microsoft.com/office/drawing/2014/main" val="20001"/>
                    </a:ext>
                  </a:extLst>
                </a:gridCol>
              </a:tblGrid>
              <a:tr h="552700">
                <a:tc gridSpan="2">
                  <a:txBody>
                    <a:bodyPr/>
                    <a:lstStyle/>
                    <a:p>
                      <a:pPr marL="0" lvl="0" indent="0" algn="l" rtl="0">
                        <a:lnSpc>
                          <a:spcPct val="115000"/>
                        </a:lnSpc>
                        <a:spcBef>
                          <a:spcPts val="0"/>
                        </a:spcBef>
                        <a:spcAft>
                          <a:spcPts val="0"/>
                        </a:spcAft>
                        <a:buNone/>
                      </a:pPr>
                      <a:r>
                        <a:rPr lang="en" sz="1800" b="1">
                          <a:solidFill>
                            <a:schemeClr val="dk1"/>
                          </a:solidFill>
                        </a:rPr>
                        <a:t>Verification Method - Test Level 1</a:t>
                      </a:r>
                      <a:endParaRPr sz="18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094050">
                <a:tc>
                  <a:txBody>
                    <a:bodyPr/>
                    <a:lstStyle/>
                    <a:p>
                      <a:pPr marL="0" lvl="0" indent="0" algn="l" rtl="0">
                        <a:lnSpc>
                          <a:spcPct val="100000"/>
                        </a:lnSpc>
                        <a:spcBef>
                          <a:spcPts val="0"/>
                        </a:spcBef>
                        <a:spcAft>
                          <a:spcPts val="0"/>
                        </a:spcAft>
                        <a:buNone/>
                      </a:pPr>
                      <a:r>
                        <a:rPr lang="en" sz="1200" b="1" u="sng">
                          <a:solidFill>
                            <a:schemeClr val="dk1"/>
                          </a:solidFill>
                        </a:rPr>
                        <a:t>Overview: </a:t>
                      </a:r>
                      <a:endParaRPr sz="1200" b="1" u="sng">
                        <a:solidFill>
                          <a:schemeClr val="dk1"/>
                        </a:solidFill>
                      </a:endParaRPr>
                    </a:p>
                    <a:p>
                      <a:pPr marL="0" lvl="0" indent="0" algn="l" rtl="0">
                        <a:lnSpc>
                          <a:spcPct val="100000"/>
                        </a:lnSpc>
                        <a:spcBef>
                          <a:spcPts val="0"/>
                        </a:spcBef>
                        <a:spcAft>
                          <a:spcPts val="0"/>
                        </a:spcAft>
                        <a:buNone/>
                      </a:pPr>
                      <a:r>
                        <a:rPr lang="en" sz="1200">
                          <a:solidFill>
                            <a:schemeClr val="dk1"/>
                          </a:solidFill>
                        </a:rPr>
                        <a:t>Holding the antenna a few feet above ground while attached to a receiver or transceiver and a Wattmeter, sweep across the acceptable frequency range plus measurements on either side of the frequency limits, which will result in peaks and nulls more pronounced in the antenna’s intended frequency range than way outside the band.  </a:t>
                      </a: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00000"/>
                        </a:lnSpc>
                        <a:spcBef>
                          <a:spcPts val="0"/>
                        </a:spcBef>
                        <a:spcAft>
                          <a:spcPts val="0"/>
                        </a:spcAft>
                        <a:buNone/>
                      </a:pPr>
                      <a:r>
                        <a:rPr lang="en" sz="1200">
                          <a:solidFill>
                            <a:schemeClr val="dk1"/>
                          </a:solidFill>
                        </a:rPr>
                        <a:t>Frequency Range sweep results in pronounced peaks and nulls in Watts, and the frequency ranges are confirmed. </a:t>
                      </a:r>
                      <a:endParaRPr sz="1200">
                        <a:solidFill>
                          <a:schemeClr val="dk1"/>
                        </a:solidFill>
                      </a:endParaRPr>
                    </a:p>
                    <a:p>
                      <a:pPr marL="0" lvl="0" indent="0" algn="l" rtl="0">
                        <a:lnSpc>
                          <a:spcPct val="100000"/>
                        </a:lnSpc>
                        <a:spcBef>
                          <a:spcPts val="0"/>
                        </a:spcBef>
                        <a:spcAft>
                          <a:spcPts val="1600"/>
                        </a:spcAft>
                        <a:buNone/>
                      </a:pP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200" b="1" u="sng"/>
                    </a:p>
                    <a:p>
                      <a:pPr marL="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457200" lvl="0" indent="0" algn="l" rtl="0">
                        <a:spcBef>
                          <a:spcPts val="0"/>
                        </a:spcBef>
                        <a:spcAft>
                          <a:spcPts val="0"/>
                        </a:spcAft>
                        <a:buNone/>
                      </a:pPr>
                      <a:endParaRPr sz="1200" b="1" u="sng"/>
                    </a:p>
                    <a:p>
                      <a:pPr marL="0" lvl="0" indent="0" algn="l" rtl="0">
                        <a:spcBef>
                          <a:spcPts val="0"/>
                        </a:spcBef>
                        <a:spcAft>
                          <a:spcPts val="0"/>
                        </a:spcAft>
                        <a:buNone/>
                      </a:pPr>
                      <a:endParaRPr sz="1200" b="1"/>
                    </a:p>
                    <a:p>
                      <a:pPr marL="0" lvl="0" indent="0" algn="l" rtl="0">
                        <a:spcBef>
                          <a:spcPts val="0"/>
                        </a:spcBef>
                        <a:spcAft>
                          <a:spcPts val="0"/>
                        </a:spcAft>
                        <a:buNone/>
                      </a:pPr>
                      <a:r>
                        <a:rPr lang="en" sz="1200" b="1" u="sng">
                          <a:solidFill>
                            <a:schemeClr val="dk1"/>
                          </a:solidFill>
                        </a:rPr>
                        <a:t>Concerns:</a:t>
                      </a:r>
                      <a:endParaRPr sz="1200" b="1" u="sng">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Wattmeter will result in too much noise, and peaks/nulls won’t be identified</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23550">
                <a:tc gridSpan="2">
                  <a:txBody>
                    <a:bodyPr/>
                    <a:lstStyle/>
                    <a:p>
                      <a:pPr marL="0" lvl="0" indent="0" algn="l" rtl="0">
                        <a:lnSpc>
                          <a:spcPct val="115000"/>
                        </a:lnSpc>
                        <a:spcBef>
                          <a:spcPts val="0"/>
                        </a:spcBef>
                        <a:spcAft>
                          <a:spcPts val="1600"/>
                        </a:spcAft>
                        <a:buNone/>
                      </a:pPr>
                      <a:endParaRPr sz="12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67"/>
          <p:cNvSpPr txBox="1">
            <a:spLocks noGrp="1"/>
          </p:cNvSpPr>
          <p:nvPr>
            <p:ph type="body" idx="1"/>
          </p:nvPr>
        </p:nvSpPr>
        <p:spPr>
          <a:xfrm>
            <a:off x="311700" y="13059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None/>
            </a:pPr>
            <a:endParaRPr sz="1500">
              <a:solidFill>
                <a:srgbClr val="FF0000"/>
              </a:solidFill>
            </a:endParaRPr>
          </a:p>
        </p:txBody>
      </p:sp>
      <p:sp>
        <p:nvSpPr>
          <p:cNvPr id="818" name="Google Shape;818;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graphicFrame>
        <p:nvGraphicFramePr>
          <p:cNvPr id="819" name="Google Shape;819;p67"/>
          <p:cNvGraphicFramePr/>
          <p:nvPr/>
        </p:nvGraphicFramePr>
        <p:xfrm>
          <a:off x="364500" y="612375"/>
          <a:ext cx="3000000" cy="3000000"/>
        </p:xfrm>
        <a:graphic>
          <a:graphicData uri="http://schemas.openxmlformats.org/drawingml/2006/table">
            <a:tbl>
              <a:tblPr>
                <a:noFill/>
                <a:tableStyleId>{8F202D7E-EC50-4E1F-8ECE-D3003531AFB2}</a:tableStyleId>
              </a:tblPr>
              <a:tblGrid>
                <a:gridCol w="4550400">
                  <a:extLst>
                    <a:ext uri="{9D8B030D-6E8A-4147-A177-3AD203B41FA5}">
                      <a16:colId xmlns:a16="http://schemas.microsoft.com/office/drawing/2014/main" val="20000"/>
                    </a:ext>
                  </a:extLst>
                </a:gridCol>
                <a:gridCol w="3864600">
                  <a:extLst>
                    <a:ext uri="{9D8B030D-6E8A-4147-A177-3AD203B41FA5}">
                      <a16:colId xmlns:a16="http://schemas.microsoft.com/office/drawing/2014/main" val="20001"/>
                    </a:ext>
                  </a:extLst>
                </a:gridCol>
              </a:tblGrid>
              <a:tr h="683400">
                <a:tc gridSpan="2">
                  <a:txBody>
                    <a:bodyPr/>
                    <a:lstStyle/>
                    <a:p>
                      <a:pPr marL="0" lvl="0" indent="0" algn="l" rtl="0">
                        <a:lnSpc>
                          <a:spcPct val="115000"/>
                        </a:lnSpc>
                        <a:spcBef>
                          <a:spcPts val="0"/>
                        </a:spcBef>
                        <a:spcAft>
                          <a:spcPts val="0"/>
                        </a:spcAft>
                        <a:buNone/>
                      </a:pPr>
                      <a:r>
                        <a:rPr lang="en" sz="1800" b="1">
                          <a:solidFill>
                            <a:schemeClr val="dk1"/>
                          </a:solidFill>
                        </a:rPr>
                        <a:t>Verification Method - Test Level 2</a:t>
                      </a:r>
                      <a:endParaRPr sz="1800" b="1">
                        <a:solidFill>
                          <a:schemeClr val="dk1"/>
                        </a:solidFill>
                      </a:endParaRPr>
                    </a:p>
                  </a:txBody>
                  <a:tcPr marL="91425" marR="91425" marT="91425" marB="91425">
                    <a:lnL w="9525" cap="flat" cmpd="sng">
                      <a:solidFill>
                        <a:srgbClr val="980000">
                          <a:alpha val="0"/>
                        </a:srgbClr>
                      </a:solidFill>
                      <a:prstDash val="solid"/>
                      <a:round/>
                      <a:headEnd type="none" w="sm" len="sm"/>
                      <a:tailEnd type="none" w="sm" len="sm"/>
                    </a:lnL>
                    <a:lnR w="9525" cap="flat" cmpd="sng">
                      <a:solidFill>
                        <a:srgbClr val="980000">
                          <a:alpha val="0"/>
                        </a:srgbClr>
                      </a:solidFill>
                      <a:prstDash val="solid"/>
                      <a:round/>
                      <a:headEnd type="none" w="sm" len="sm"/>
                      <a:tailEnd type="none" w="sm" len="sm"/>
                    </a:lnR>
                    <a:lnT w="9525" cap="flat" cmpd="sng">
                      <a:solidFill>
                        <a:srgbClr val="980000">
                          <a:alpha val="0"/>
                        </a:srgbClr>
                      </a:solidFill>
                      <a:prstDash val="solid"/>
                      <a:round/>
                      <a:headEnd type="none" w="sm" len="sm"/>
                      <a:tailEnd type="none" w="sm" len="sm"/>
                    </a:lnT>
                    <a:lnB w="9525" cap="flat" cmpd="sng">
                      <a:solidFill>
                        <a:srgbClr val="98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843725">
                <a:tc>
                  <a:txBody>
                    <a:bodyPr/>
                    <a:lstStyle/>
                    <a:p>
                      <a:pPr marL="0" lvl="0" indent="0" algn="l" rtl="0">
                        <a:lnSpc>
                          <a:spcPct val="100000"/>
                        </a:lnSpc>
                        <a:spcBef>
                          <a:spcPts val="0"/>
                        </a:spcBef>
                        <a:spcAft>
                          <a:spcPts val="0"/>
                        </a:spcAft>
                        <a:buNone/>
                      </a:pPr>
                      <a:r>
                        <a:rPr lang="en" sz="1200" b="1" u="sng">
                          <a:solidFill>
                            <a:schemeClr val="dk1"/>
                          </a:solidFill>
                        </a:rPr>
                        <a:t>Overview: </a:t>
                      </a:r>
                      <a:endParaRPr sz="1200" b="1" u="sng">
                        <a:solidFill>
                          <a:schemeClr val="dk1"/>
                        </a:solidFill>
                      </a:endParaRPr>
                    </a:p>
                    <a:p>
                      <a:pPr marL="0" lvl="0" indent="0" algn="l" rtl="0">
                        <a:lnSpc>
                          <a:spcPct val="100000"/>
                        </a:lnSpc>
                        <a:spcBef>
                          <a:spcPts val="0"/>
                        </a:spcBef>
                        <a:spcAft>
                          <a:spcPts val="0"/>
                        </a:spcAft>
                        <a:buNone/>
                      </a:pPr>
                      <a:r>
                        <a:rPr lang="en" sz="1200"/>
                        <a:t>As a fully integrated unit, the hardware will be used to see an RF signal from the UHF and L band satellite targets on a individual unit basis.</a:t>
                      </a: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00000"/>
                        </a:lnSpc>
                        <a:spcBef>
                          <a:spcPts val="0"/>
                        </a:spcBef>
                        <a:spcAft>
                          <a:spcPts val="0"/>
                        </a:spcAft>
                        <a:buNone/>
                      </a:pPr>
                      <a:r>
                        <a:rPr lang="en" sz="1200">
                          <a:solidFill>
                            <a:schemeClr val="dk1"/>
                          </a:solidFill>
                        </a:rPr>
                        <a:t>An RF signal can be seen in the data recorded by the SpaceNet unit.</a:t>
                      </a:r>
                      <a:endParaRPr sz="1200">
                        <a:solidFill>
                          <a:schemeClr val="dk1"/>
                        </a:solidFill>
                      </a:endParaRPr>
                    </a:p>
                    <a:p>
                      <a:pPr marL="0" lvl="0" indent="0" algn="l" rtl="0">
                        <a:lnSpc>
                          <a:spcPct val="100000"/>
                        </a:lnSpc>
                        <a:spcBef>
                          <a:spcPts val="0"/>
                        </a:spcBef>
                        <a:spcAft>
                          <a:spcPts val="1600"/>
                        </a:spcAft>
                        <a:buNone/>
                      </a:pPr>
                      <a:endParaRPr sz="1200">
                        <a:solidFill>
                          <a:schemeClr val="dk1"/>
                        </a:solidFill>
                      </a:endParaRPr>
                    </a:p>
                  </a:txBody>
                  <a:tcPr marL="91425" marR="91425" marT="91425" marB="91425">
                    <a:lnL w="9525" cap="flat" cmpd="sng">
                      <a:solidFill>
                        <a:srgbClr val="980000">
                          <a:alpha val="0"/>
                        </a:srgbClr>
                      </a:solidFill>
                      <a:prstDash val="solid"/>
                      <a:round/>
                      <a:headEnd type="none" w="sm" len="sm"/>
                      <a:tailEnd type="none" w="sm" len="sm"/>
                    </a:lnL>
                    <a:lnR w="9525" cap="flat" cmpd="sng">
                      <a:solidFill>
                        <a:srgbClr val="980000">
                          <a:alpha val="0"/>
                        </a:srgbClr>
                      </a:solidFill>
                      <a:prstDash val="solid"/>
                      <a:round/>
                      <a:headEnd type="none" w="sm" len="sm"/>
                      <a:tailEnd type="none" w="sm" len="sm"/>
                    </a:lnR>
                    <a:lnT w="9525" cap="flat" cmpd="sng">
                      <a:solidFill>
                        <a:srgbClr val="980000">
                          <a:alpha val="0"/>
                        </a:srgbClr>
                      </a:solidFill>
                      <a:prstDash val="solid"/>
                      <a:round/>
                      <a:headEnd type="none" w="sm" len="sm"/>
                      <a:tailEnd type="none" w="sm" len="sm"/>
                    </a:lnT>
                    <a:lnB w="9525" cap="flat" cmpd="sng">
                      <a:solidFill>
                        <a:srgbClr val="98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b="1" u="sng"/>
                        <a:t>Measurements:</a:t>
                      </a:r>
                      <a:endParaRPr sz="1200" b="1" u="sng"/>
                    </a:p>
                    <a:p>
                      <a:pPr marL="457200" lvl="0" indent="-304800" algn="l" rtl="0">
                        <a:spcBef>
                          <a:spcPts val="0"/>
                        </a:spcBef>
                        <a:spcAft>
                          <a:spcPts val="0"/>
                        </a:spcAft>
                        <a:buSzPts val="1200"/>
                        <a:buChar char="●"/>
                      </a:pPr>
                      <a:r>
                        <a:rPr lang="en" sz="1200"/>
                        <a:t>Observation of RF data from the integrated unit.</a:t>
                      </a:r>
                      <a:endParaRPr sz="1200"/>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b="1" u="sng">
                          <a:solidFill>
                            <a:schemeClr val="dk1"/>
                          </a:solidFill>
                        </a:rPr>
                        <a:t>Concerns:</a:t>
                      </a:r>
                      <a:endParaRPr sz="1200" b="1" u="sng">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Unit must be fully operational for test to occur.</a:t>
                      </a:r>
                      <a:endParaRPr sz="1200">
                        <a:solidFill>
                          <a:schemeClr val="dk1"/>
                        </a:solidFill>
                      </a:endParaRPr>
                    </a:p>
                  </a:txBody>
                  <a:tcPr marL="91425" marR="91425" marT="91425" marB="91425">
                    <a:lnL w="9525" cap="flat" cmpd="sng">
                      <a:solidFill>
                        <a:srgbClr val="980000">
                          <a:alpha val="0"/>
                        </a:srgbClr>
                      </a:solidFill>
                      <a:prstDash val="solid"/>
                      <a:round/>
                      <a:headEnd type="none" w="sm" len="sm"/>
                      <a:tailEnd type="none" w="sm" len="sm"/>
                    </a:lnL>
                    <a:lnR w="9525" cap="flat" cmpd="sng">
                      <a:solidFill>
                        <a:srgbClr val="980000">
                          <a:alpha val="0"/>
                        </a:srgbClr>
                      </a:solidFill>
                      <a:prstDash val="solid"/>
                      <a:round/>
                      <a:headEnd type="none" w="sm" len="sm"/>
                      <a:tailEnd type="none" w="sm" len="sm"/>
                    </a:lnR>
                    <a:lnT w="9525" cap="flat" cmpd="sng">
                      <a:solidFill>
                        <a:srgbClr val="980000">
                          <a:alpha val="0"/>
                        </a:srgbClr>
                      </a:solidFill>
                      <a:prstDash val="solid"/>
                      <a:round/>
                      <a:headEnd type="none" w="sm" len="sm"/>
                      <a:tailEnd type="none" w="sm" len="sm"/>
                    </a:lnT>
                    <a:lnB w="9525" cap="flat" cmpd="sng">
                      <a:solidFill>
                        <a:srgbClr val="980000">
                          <a:alpha val="0"/>
                        </a:srgbClr>
                      </a:solidFill>
                      <a:prstDash val="solid"/>
                      <a:round/>
                      <a:headEnd type="none" w="sm" len="sm"/>
                      <a:tailEnd type="none" w="sm" len="sm"/>
                    </a:lnB>
                  </a:tcPr>
                </a:tc>
                <a:extLst>
                  <a:ext uri="{0D108BD9-81ED-4DB2-BD59-A6C34878D82A}">
                    <a16:rowId xmlns:a16="http://schemas.microsoft.com/office/drawing/2014/main" val="10001"/>
                  </a:ext>
                </a:extLst>
              </a:tr>
              <a:tr h="523725">
                <a:tc gridSpan="2">
                  <a:txBody>
                    <a:bodyPr/>
                    <a:lstStyle/>
                    <a:p>
                      <a:pPr marL="0" lvl="0" indent="0" algn="l" rtl="0">
                        <a:lnSpc>
                          <a:spcPct val="115000"/>
                        </a:lnSpc>
                        <a:spcBef>
                          <a:spcPts val="0"/>
                        </a:spcBef>
                        <a:spcAft>
                          <a:spcPts val="1600"/>
                        </a:spcAft>
                        <a:buNone/>
                      </a:pPr>
                      <a:endParaRPr sz="1200" b="1">
                        <a:solidFill>
                          <a:schemeClr val="dk1"/>
                        </a:solidFill>
                      </a:endParaRPr>
                    </a:p>
                  </a:txBody>
                  <a:tcPr marL="91425" marR="91425" marT="91425" marB="91425">
                    <a:lnL w="9525" cap="flat" cmpd="sng">
                      <a:solidFill>
                        <a:srgbClr val="980000">
                          <a:alpha val="0"/>
                        </a:srgbClr>
                      </a:solidFill>
                      <a:prstDash val="solid"/>
                      <a:round/>
                      <a:headEnd type="none" w="sm" len="sm"/>
                      <a:tailEnd type="none" w="sm" len="sm"/>
                    </a:lnL>
                    <a:lnR w="9525" cap="flat" cmpd="sng">
                      <a:solidFill>
                        <a:srgbClr val="980000">
                          <a:alpha val="0"/>
                        </a:srgbClr>
                      </a:solidFill>
                      <a:prstDash val="solid"/>
                      <a:round/>
                      <a:headEnd type="none" w="sm" len="sm"/>
                      <a:tailEnd type="none" w="sm" len="sm"/>
                    </a:lnR>
                    <a:lnT w="9525" cap="flat" cmpd="sng">
                      <a:solidFill>
                        <a:srgbClr val="980000">
                          <a:alpha val="0"/>
                        </a:srgbClr>
                      </a:solidFill>
                      <a:prstDash val="solid"/>
                      <a:round/>
                      <a:headEnd type="none" w="sm" len="sm"/>
                      <a:tailEnd type="none" w="sm" len="sm"/>
                    </a:lnT>
                    <a:lnB w="9525" cap="flat" cmpd="sng">
                      <a:solidFill>
                        <a:srgbClr val="98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6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Timing Synchronization</a:t>
            </a:r>
            <a:endParaRPr/>
          </a:p>
          <a:p>
            <a:pPr marL="0" lvl="0" indent="0" algn="ctr" rtl="0">
              <a:spcBef>
                <a:spcPts val="0"/>
              </a:spcBef>
              <a:spcAft>
                <a:spcPts val="0"/>
              </a:spcAft>
              <a:buNone/>
            </a:pPr>
            <a:r>
              <a:rPr lang="en" sz="1200">
                <a:solidFill>
                  <a:schemeClr val="dk2"/>
                </a:solidFill>
              </a:rPr>
              <a:t>The received data must be alignable such that time delay can be measured with extreme precision. Error here has a large impact on positional predictions</a:t>
            </a:r>
            <a:endParaRPr/>
          </a:p>
        </p:txBody>
      </p:sp>
      <p:sp>
        <p:nvSpPr>
          <p:cNvPr id="825" name="Google Shape;825;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69"/>
          <p:cNvSpPr txBox="1">
            <a:spLocks noGrp="1"/>
          </p:cNvSpPr>
          <p:nvPr>
            <p:ph type="body" idx="1"/>
          </p:nvPr>
        </p:nvSpPr>
        <p:spPr>
          <a:xfrm>
            <a:off x="311700" y="272625"/>
            <a:ext cx="8520600" cy="42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Key Driving Requirements</a:t>
            </a:r>
            <a:endParaRPr>
              <a:solidFill>
                <a:srgbClr val="000000"/>
              </a:solidFill>
            </a:endParaRPr>
          </a:p>
        </p:txBody>
      </p:sp>
      <p:sp>
        <p:nvSpPr>
          <p:cNvPr id="831" name="Google Shape;831;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grpSp>
        <p:nvGrpSpPr>
          <p:cNvPr id="832" name="Google Shape;832;p69"/>
          <p:cNvGrpSpPr/>
          <p:nvPr/>
        </p:nvGrpSpPr>
        <p:grpSpPr>
          <a:xfrm>
            <a:off x="1406375" y="1186162"/>
            <a:ext cx="2861787" cy="2771175"/>
            <a:chOff x="1131438" y="1186162"/>
            <a:chExt cx="2861787" cy="2771175"/>
          </a:xfrm>
        </p:grpSpPr>
        <p:grpSp>
          <p:nvGrpSpPr>
            <p:cNvPr id="833" name="Google Shape;833;p69"/>
            <p:cNvGrpSpPr/>
            <p:nvPr/>
          </p:nvGrpSpPr>
          <p:grpSpPr>
            <a:xfrm>
              <a:off x="1131438" y="1186162"/>
              <a:ext cx="2653083" cy="2771175"/>
              <a:chOff x="311675" y="974075"/>
              <a:chExt cx="2653083" cy="2771175"/>
            </a:xfrm>
          </p:grpSpPr>
          <p:sp>
            <p:nvSpPr>
              <p:cNvPr id="834" name="Google Shape;834;p69"/>
              <p:cNvSpPr txBox="1"/>
              <p:nvPr/>
            </p:nvSpPr>
            <p:spPr>
              <a:xfrm>
                <a:off x="312375" y="974075"/>
                <a:ext cx="26517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DR5.1.</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The data shall be alignable to within 420ns time</a:t>
                </a:r>
                <a:endParaRPr sz="1200">
                  <a:solidFill>
                    <a:schemeClr val="dk2"/>
                  </a:solidFill>
                </a:endParaRPr>
              </a:p>
            </p:txBody>
          </p:sp>
          <p:grpSp>
            <p:nvGrpSpPr>
              <p:cNvPr id="835" name="Google Shape;835;p69"/>
              <p:cNvGrpSpPr/>
              <p:nvPr/>
            </p:nvGrpSpPr>
            <p:grpSpPr>
              <a:xfrm>
                <a:off x="311675" y="1605675"/>
                <a:ext cx="2653083" cy="2139575"/>
                <a:chOff x="5547493" y="350489"/>
                <a:chExt cx="3224457" cy="4053761"/>
              </a:xfrm>
            </p:grpSpPr>
            <p:pic>
              <p:nvPicPr>
                <p:cNvPr id="836" name="Google Shape;836;p69"/>
                <p:cNvPicPr preferRelativeResize="0"/>
                <p:nvPr/>
              </p:nvPicPr>
              <p:blipFill rotWithShape="1">
                <a:blip r:embed="rId3">
                  <a:alphaModFix/>
                </a:blip>
                <a:srcRect l="12380" r="24647"/>
                <a:stretch/>
              </p:blipFill>
              <p:spPr>
                <a:xfrm>
                  <a:off x="5565975" y="585800"/>
                  <a:ext cx="3205975" cy="3818450"/>
                </a:xfrm>
                <a:prstGeom prst="rect">
                  <a:avLst/>
                </a:prstGeom>
                <a:noFill/>
                <a:ln>
                  <a:noFill/>
                </a:ln>
              </p:spPr>
            </p:pic>
            <p:sp>
              <p:nvSpPr>
                <p:cNvPr id="837" name="Google Shape;837;p69"/>
                <p:cNvSpPr txBox="1"/>
                <p:nvPr/>
              </p:nvSpPr>
              <p:spPr>
                <a:xfrm>
                  <a:off x="5547493" y="350489"/>
                  <a:ext cx="13209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2"/>
                      </a:solidFill>
                    </a:rPr>
                    <a:t>Local Clock A </a:t>
                  </a:r>
                  <a:endParaRPr sz="1100">
                    <a:solidFill>
                      <a:schemeClr val="dk2"/>
                    </a:solidFill>
                  </a:endParaRPr>
                </a:p>
                <a:p>
                  <a:pPr marL="0" lvl="0" indent="0" algn="l" rtl="0">
                    <a:spcBef>
                      <a:spcPts val="0"/>
                    </a:spcBef>
                    <a:spcAft>
                      <a:spcPts val="0"/>
                    </a:spcAft>
                    <a:buNone/>
                  </a:pPr>
                  <a:endParaRPr sz="1100">
                    <a:solidFill>
                      <a:srgbClr val="595959"/>
                    </a:solidFill>
                  </a:endParaRPr>
                </a:p>
              </p:txBody>
            </p:sp>
            <p:sp>
              <p:nvSpPr>
                <p:cNvPr id="838" name="Google Shape;838;p69"/>
                <p:cNvSpPr txBox="1"/>
                <p:nvPr/>
              </p:nvSpPr>
              <p:spPr>
                <a:xfrm>
                  <a:off x="5547493" y="2189491"/>
                  <a:ext cx="12795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595959"/>
                      </a:solidFill>
                    </a:rPr>
                    <a:t>Local Clock B </a:t>
                  </a:r>
                  <a:endParaRPr sz="1100">
                    <a:solidFill>
                      <a:srgbClr val="595959"/>
                    </a:solidFill>
                  </a:endParaRPr>
                </a:p>
              </p:txBody>
            </p:sp>
            <p:cxnSp>
              <p:nvCxnSpPr>
                <p:cNvPr id="839" name="Google Shape;839;p69"/>
                <p:cNvCxnSpPr/>
                <p:nvPr/>
              </p:nvCxnSpPr>
              <p:spPr>
                <a:xfrm flipH="1">
                  <a:off x="7168925" y="730950"/>
                  <a:ext cx="13200" cy="3452700"/>
                </a:xfrm>
                <a:prstGeom prst="straightConnector1">
                  <a:avLst/>
                </a:prstGeom>
                <a:noFill/>
                <a:ln w="28575" cap="flat" cmpd="sng">
                  <a:solidFill>
                    <a:srgbClr val="595959"/>
                  </a:solidFill>
                  <a:prstDash val="solid"/>
                  <a:round/>
                  <a:headEnd type="none" w="med" len="med"/>
                  <a:tailEnd type="none" w="med" len="med"/>
                </a:ln>
              </p:spPr>
            </p:cxnSp>
            <p:sp>
              <p:nvSpPr>
                <p:cNvPr id="840" name="Google Shape;840;p69"/>
                <p:cNvSpPr/>
                <p:nvPr/>
              </p:nvSpPr>
              <p:spPr>
                <a:xfrm>
                  <a:off x="7168925" y="730950"/>
                  <a:ext cx="107400" cy="3452700"/>
                </a:xfrm>
                <a:prstGeom prst="rect">
                  <a:avLst/>
                </a:prstGeom>
                <a:solidFill>
                  <a:srgbClr val="9FC5E8">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841" name="Google Shape;841;p69"/>
            <p:cNvCxnSpPr>
              <a:stCxn id="842" idx="1"/>
            </p:cNvCxnSpPr>
            <p:nvPr/>
          </p:nvCxnSpPr>
          <p:spPr>
            <a:xfrm flipH="1">
              <a:off x="2561625" y="1847050"/>
              <a:ext cx="416100" cy="215100"/>
            </a:xfrm>
            <a:prstGeom prst="straightConnector1">
              <a:avLst/>
            </a:prstGeom>
            <a:noFill/>
            <a:ln w="9525" cap="flat" cmpd="sng">
              <a:solidFill>
                <a:srgbClr val="4A86E8"/>
              </a:solidFill>
              <a:prstDash val="solid"/>
              <a:round/>
              <a:headEnd type="none" w="med" len="med"/>
              <a:tailEnd type="triangle" w="med" len="med"/>
            </a:ln>
          </p:spPr>
        </p:cxnSp>
        <p:sp>
          <p:nvSpPr>
            <p:cNvPr id="842" name="Google Shape;842;p69"/>
            <p:cNvSpPr txBox="1"/>
            <p:nvPr/>
          </p:nvSpPr>
          <p:spPr>
            <a:xfrm>
              <a:off x="2977725" y="1632100"/>
              <a:ext cx="1015500" cy="42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u="sng">
                  <a:solidFill>
                    <a:srgbClr val="4A86E8"/>
                  </a:solidFill>
                </a:rPr>
                <a:t>&lt;</a:t>
              </a:r>
              <a:r>
                <a:rPr lang="en" sz="1600">
                  <a:solidFill>
                    <a:srgbClr val="4A86E8"/>
                  </a:solidFill>
                </a:rPr>
                <a:t> 420ns error</a:t>
              </a:r>
              <a:endParaRPr sz="1600">
                <a:solidFill>
                  <a:srgbClr val="4A86E8"/>
                </a:solidFill>
              </a:endParaRPr>
            </a:p>
          </p:txBody>
        </p:sp>
      </p:grpSp>
      <p:grpSp>
        <p:nvGrpSpPr>
          <p:cNvPr id="843" name="Google Shape;843;p69"/>
          <p:cNvGrpSpPr/>
          <p:nvPr/>
        </p:nvGrpSpPr>
        <p:grpSpPr>
          <a:xfrm>
            <a:off x="5085912" y="1989612"/>
            <a:ext cx="2651700" cy="1164288"/>
            <a:chOff x="5360850" y="1186162"/>
            <a:chExt cx="2651700" cy="1164288"/>
          </a:xfrm>
        </p:grpSpPr>
        <p:sp>
          <p:nvSpPr>
            <p:cNvPr id="844" name="Google Shape;844;p69"/>
            <p:cNvSpPr txBox="1"/>
            <p:nvPr/>
          </p:nvSpPr>
          <p:spPr>
            <a:xfrm>
              <a:off x="5360850" y="1186162"/>
              <a:ext cx="26517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DR5.2.</a:t>
              </a:r>
              <a:r>
                <a:rPr lang="en" sz="1200">
                  <a:solidFill>
                    <a:schemeClr val="dk2"/>
                  </a:solidFill>
                </a:rPr>
                <a:t> </a:t>
              </a:r>
              <a:endParaRPr sz="1200">
                <a:solidFill>
                  <a:schemeClr val="dk2"/>
                </a:solidFill>
              </a:endParaRPr>
            </a:p>
            <a:p>
              <a:pPr marL="0" lvl="0" indent="0" algn="l" rtl="0">
                <a:spcBef>
                  <a:spcPts val="0"/>
                </a:spcBef>
                <a:spcAft>
                  <a:spcPts val="0"/>
                </a:spcAft>
                <a:buNone/>
              </a:pPr>
              <a:r>
                <a:rPr lang="en" sz="1200">
                  <a:solidFill>
                    <a:schemeClr val="dk2"/>
                  </a:solidFill>
                </a:rPr>
                <a:t>The system shall be able to capture </a:t>
              </a:r>
              <a:r>
                <a:rPr lang="en" sz="1200" u="sng">
                  <a:solidFill>
                    <a:schemeClr val="dk2"/>
                  </a:solidFill>
                </a:rPr>
                <a:t>&gt;</a:t>
              </a:r>
              <a:r>
                <a:rPr lang="en" sz="1200">
                  <a:solidFill>
                    <a:schemeClr val="dk2"/>
                  </a:solidFill>
                </a:rPr>
                <a:t>2.4M samples per second</a:t>
              </a:r>
              <a:endParaRPr sz="1200">
                <a:solidFill>
                  <a:schemeClr val="dk2"/>
                </a:solidFill>
              </a:endParaRPr>
            </a:p>
          </p:txBody>
        </p:sp>
        <p:sp>
          <p:nvSpPr>
            <p:cNvPr id="845" name="Google Shape;845;p69"/>
            <p:cNvSpPr txBox="1"/>
            <p:nvPr/>
          </p:nvSpPr>
          <p:spPr>
            <a:xfrm>
              <a:off x="5846400" y="1847050"/>
              <a:ext cx="1680600" cy="5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u="sng">
                  <a:solidFill>
                    <a:srgbClr val="4A86E8"/>
                  </a:solidFill>
                </a:rPr>
                <a:t>&gt;</a:t>
              </a:r>
              <a:r>
                <a:rPr lang="en" sz="1700">
                  <a:solidFill>
                    <a:srgbClr val="4A86E8"/>
                  </a:solidFill>
                </a:rPr>
                <a:t>2.4M </a:t>
              </a:r>
              <a:r>
                <a:rPr lang="en" sz="1200">
                  <a:solidFill>
                    <a:srgbClr val="4A86E8"/>
                  </a:solidFill>
                </a:rPr>
                <a:t>samples</a:t>
              </a:r>
              <a:r>
                <a:rPr lang="en" sz="1700">
                  <a:solidFill>
                    <a:srgbClr val="4A86E8"/>
                  </a:solidFill>
                </a:rPr>
                <a:t> </a:t>
              </a:r>
              <a:r>
                <a:rPr lang="en" sz="1200">
                  <a:solidFill>
                    <a:srgbClr val="595959"/>
                  </a:solidFill>
                </a:rPr>
                <a:t>per second</a:t>
              </a:r>
              <a:endParaRPr sz="1200">
                <a:solidFill>
                  <a:srgbClr val="595959"/>
                </a:solidFill>
              </a:endParaRPr>
            </a:p>
          </p:txBody>
        </p:sp>
      </p:grpSp>
      <p:sp>
        <p:nvSpPr>
          <p:cNvPr id="846" name="Google Shape;846;p69"/>
          <p:cNvSpPr txBox="1"/>
          <p:nvPr/>
        </p:nvSpPr>
        <p:spPr>
          <a:xfrm>
            <a:off x="2080575" y="3773800"/>
            <a:ext cx="1259100" cy="32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2"/>
                </a:solidFill>
              </a:rPr>
              <a:t>Time</a:t>
            </a:r>
            <a:endParaRPr sz="900">
              <a:solidFill>
                <a:schemeClr val="dk2"/>
              </a:solidFill>
            </a:endParaRPr>
          </a:p>
        </p:txBody>
      </p:sp>
      <p:sp>
        <p:nvSpPr>
          <p:cNvPr id="847" name="Google Shape;847;p69"/>
          <p:cNvSpPr txBox="1"/>
          <p:nvPr/>
        </p:nvSpPr>
        <p:spPr>
          <a:xfrm rot="-5400000">
            <a:off x="951425" y="2315450"/>
            <a:ext cx="6507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Voltage</a:t>
            </a:r>
            <a:endParaRPr sz="900">
              <a:solidFill>
                <a:schemeClr val="dk2"/>
              </a:solidFill>
            </a:endParaRPr>
          </a:p>
        </p:txBody>
      </p:sp>
      <p:sp>
        <p:nvSpPr>
          <p:cNvPr id="848" name="Google Shape;848;p69"/>
          <p:cNvSpPr txBox="1"/>
          <p:nvPr/>
        </p:nvSpPr>
        <p:spPr>
          <a:xfrm rot="-5400000">
            <a:off x="951425" y="3282725"/>
            <a:ext cx="6507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rPr>
              <a:t>Voltage</a:t>
            </a:r>
            <a:endParaRPr sz="900">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Verification test for DR5.2. </a:t>
            </a:r>
            <a:endParaRPr/>
          </a:p>
          <a:p>
            <a:pPr marL="0" lvl="0" indent="0" algn="l" rtl="0">
              <a:spcBef>
                <a:spcPts val="0"/>
              </a:spcBef>
              <a:spcAft>
                <a:spcPts val="0"/>
              </a:spcAft>
              <a:buNone/>
            </a:pPr>
            <a:endParaRPr/>
          </a:p>
        </p:txBody>
      </p:sp>
      <p:sp>
        <p:nvSpPr>
          <p:cNvPr id="854" name="Google Shape;854;p70"/>
          <p:cNvSpPr txBox="1">
            <a:spLocks noGrp="1"/>
          </p:cNvSpPr>
          <p:nvPr>
            <p:ph type="body" idx="1"/>
          </p:nvPr>
        </p:nvSpPr>
        <p:spPr>
          <a:xfrm>
            <a:off x="311700" y="1152475"/>
            <a:ext cx="8520600" cy="1357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t>SDRs will be fitted with GPS modules and set to </a:t>
            </a:r>
            <a:r>
              <a:rPr lang="en" sz="1400">
                <a:solidFill>
                  <a:srgbClr val="4A86E8"/>
                </a:solidFill>
              </a:rPr>
              <a:t>sample at 2.4M samples</a:t>
            </a:r>
            <a:r>
              <a:rPr lang="en" sz="1400"/>
              <a:t>.</a:t>
            </a:r>
            <a:endParaRPr sz="1400"/>
          </a:p>
          <a:p>
            <a:pPr marL="0" lvl="0" indent="0" algn="l" rtl="0">
              <a:lnSpc>
                <a:spcPct val="100000"/>
              </a:lnSpc>
              <a:spcBef>
                <a:spcPts val="0"/>
              </a:spcBef>
              <a:spcAft>
                <a:spcPts val="0"/>
              </a:spcAft>
              <a:buClr>
                <a:schemeClr val="dk1"/>
              </a:buClr>
              <a:buSzPts val="1100"/>
              <a:buFont typeface="Arial"/>
              <a:buNone/>
            </a:pPr>
            <a:endParaRPr sz="1400"/>
          </a:p>
          <a:p>
            <a:pPr marL="0" lvl="0" indent="0" algn="l" rtl="0">
              <a:lnSpc>
                <a:spcPct val="100000"/>
              </a:lnSpc>
              <a:spcBef>
                <a:spcPts val="0"/>
              </a:spcBef>
              <a:spcAft>
                <a:spcPts val="0"/>
              </a:spcAft>
              <a:buNone/>
            </a:pPr>
            <a:r>
              <a:rPr lang="en" sz="1400"/>
              <a:t>Recorded data. And compare recorded number of samples to the set rate.</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Standard deviation of this error will be used to verify alignment precision.</a:t>
            </a:r>
            <a:endParaRPr/>
          </a:p>
        </p:txBody>
      </p:sp>
      <p:sp>
        <p:nvSpPr>
          <p:cNvPr id="855" name="Google Shape;855;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856" name="Google Shape;856;p70"/>
          <p:cNvPicPr preferRelativeResize="0"/>
          <p:nvPr/>
        </p:nvPicPr>
        <p:blipFill>
          <a:blip r:embed="rId3">
            <a:alphaModFix/>
          </a:blip>
          <a:stretch>
            <a:fillRect/>
          </a:stretch>
        </p:blipFill>
        <p:spPr>
          <a:xfrm>
            <a:off x="881675" y="2797675"/>
            <a:ext cx="4272941" cy="1405662"/>
          </a:xfrm>
          <a:prstGeom prst="rect">
            <a:avLst/>
          </a:prstGeom>
          <a:noFill/>
          <a:ln>
            <a:noFill/>
          </a:ln>
        </p:spPr>
      </p:pic>
      <p:cxnSp>
        <p:nvCxnSpPr>
          <p:cNvPr id="857" name="Google Shape;857;p70"/>
          <p:cNvCxnSpPr/>
          <p:nvPr/>
        </p:nvCxnSpPr>
        <p:spPr>
          <a:xfrm>
            <a:off x="5311650" y="3380700"/>
            <a:ext cx="424800" cy="3669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58" name="Google Shape;858;p70"/>
          <p:cNvCxnSpPr/>
          <p:nvPr/>
        </p:nvCxnSpPr>
        <p:spPr>
          <a:xfrm rot="10800000" flipH="1">
            <a:off x="5736254" y="3384355"/>
            <a:ext cx="401700" cy="3594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59" name="Google Shape;859;p70"/>
          <p:cNvCxnSpPr/>
          <p:nvPr/>
        </p:nvCxnSpPr>
        <p:spPr>
          <a:xfrm>
            <a:off x="5697159" y="3736701"/>
            <a:ext cx="0" cy="272100"/>
          </a:xfrm>
          <a:prstGeom prst="straightConnector1">
            <a:avLst/>
          </a:prstGeom>
          <a:noFill/>
          <a:ln w="9525" cap="flat" cmpd="sng">
            <a:solidFill>
              <a:srgbClr val="4A86E8"/>
            </a:solidFill>
            <a:prstDash val="solid"/>
            <a:round/>
            <a:headEnd type="none" w="med" len="med"/>
            <a:tailEnd type="none" w="med" len="med"/>
          </a:ln>
        </p:spPr>
      </p:cxnSp>
      <p:cxnSp>
        <p:nvCxnSpPr>
          <p:cNvPr id="860" name="Google Shape;860;p70"/>
          <p:cNvCxnSpPr/>
          <p:nvPr/>
        </p:nvCxnSpPr>
        <p:spPr>
          <a:xfrm rot="10800000">
            <a:off x="6079366" y="3029509"/>
            <a:ext cx="0" cy="380700"/>
          </a:xfrm>
          <a:prstGeom prst="straightConnector1">
            <a:avLst/>
          </a:prstGeom>
          <a:noFill/>
          <a:ln w="9525" cap="flat" cmpd="sng">
            <a:solidFill>
              <a:srgbClr val="4A86E8"/>
            </a:solidFill>
            <a:prstDash val="solid"/>
            <a:round/>
            <a:headEnd type="none" w="med" len="med"/>
            <a:tailEnd type="none" w="med" len="med"/>
          </a:ln>
        </p:spPr>
      </p:cxnSp>
      <p:cxnSp>
        <p:nvCxnSpPr>
          <p:cNvPr id="861" name="Google Shape;861;p70"/>
          <p:cNvCxnSpPr/>
          <p:nvPr/>
        </p:nvCxnSpPr>
        <p:spPr>
          <a:xfrm>
            <a:off x="6138180" y="3380700"/>
            <a:ext cx="424800" cy="3669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62" name="Google Shape;862;p70"/>
          <p:cNvCxnSpPr/>
          <p:nvPr/>
        </p:nvCxnSpPr>
        <p:spPr>
          <a:xfrm rot="10800000" flipH="1">
            <a:off x="6562783" y="3384355"/>
            <a:ext cx="401700" cy="3594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63" name="Google Shape;863;p70"/>
          <p:cNvCxnSpPr/>
          <p:nvPr/>
        </p:nvCxnSpPr>
        <p:spPr>
          <a:xfrm>
            <a:off x="6523688" y="3736701"/>
            <a:ext cx="0" cy="272100"/>
          </a:xfrm>
          <a:prstGeom prst="straightConnector1">
            <a:avLst/>
          </a:prstGeom>
          <a:noFill/>
          <a:ln w="9525" cap="flat" cmpd="sng">
            <a:solidFill>
              <a:srgbClr val="4A86E8"/>
            </a:solidFill>
            <a:prstDash val="solid"/>
            <a:round/>
            <a:headEnd type="none" w="med" len="med"/>
            <a:tailEnd type="none" w="med" len="med"/>
          </a:ln>
        </p:spPr>
      </p:cxnSp>
      <p:cxnSp>
        <p:nvCxnSpPr>
          <p:cNvPr id="864" name="Google Shape;864;p70"/>
          <p:cNvCxnSpPr/>
          <p:nvPr/>
        </p:nvCxnSpPr>
        <p:spPr>
          <a:xfrm rot="10800000">
            <a:off x="6905895" y="3029509"/>
            <a:ext cx="0" cy="380700"/>
          </a:xfrm>
          <a:prstGeom prst="straightConnector1">
            <a:avLst/>
          </a:prstGeom>
          <a:noFill/>
          <a:ln w="9525" cap="flat" cmpd="sng">
            <a:solidFill>
              <a:srgbClr val="4A86E8"/>
            </a:solidFill>
            <a:prstDash val="solid"/>
            <a:round/>
            <a:headEnd type="none" w="med" len="med"/>
            <a:tailEnd type="none" w="med" len="med"/>
          </a:ln>
        </p:spPr>
      </p:cxnSp>
      <p:cxnSp>
        <p:nvCxnSpPr>
          <p:cNvPr id="865" name="Google Shape;865;p70"/>
          <p:cNvCxnSpPr/>
          <p:nvPr/>
        </p:nvCxnSpPr>
        <p:spPr>
          <a:xfrm>
            <a:off x="6964709" y="3380700"/>
            <a:ext cx="424800" cy="3669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66" name="Google Shape;866;p70"/>
          <p:cNvCxnSpPr/>
          <p:nvPr/>
        </p:nvCxnSpPr>
        <p:spPr>
          <a:xfrm rot="10800000" flipH="1">
            <a:off x="7389312" y="3384355"/>
            <a:ext cx="401700" cy="3594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67" name="Google Shape;867;p70"/>
          <p:cNvCxnSpPr/>
          <p:nvPr/>
        </p:nvCxnSpPr>
        <p:spPr>
          <a:xfrm>
            <a:off x="7350217" y="3736701"/>
            <a:ext cx="0" cy="272100"/>
          </a:xfrm>
          <a:prstGeom prst="straightConnector1">
            <a:avLst/>
          </a:prstGeom>
          <a:noFill/>
          <a:ln w="9525" cap="flat" cmpd="sng">
            <a:solidFill>
              <a:srgbClr val="4A86E8"/>
            </a:solidFill>
            <a:prstDash val="solid"/>
            <a:round/>
            <a:headEnd type="none" w="med" len="med"/>
            <a:tailEnd type="none" w="med" len="med"/>
          </a:ln>
        </p:spPr>
      </p:cxnSp>
      <p:cxnSp>
        <p:nvCxnSpPr>
          <p:cNvPr id="868" name="Google Shape;868;p70"/>
          <p:cNvCxnSpPr/>
          <p:nvPr/>
        </p:nvCxnSpPr>
        <p:spPr>
          <a:xfrm rot="10800000">
            <a:off x="7732425" y="3029509"/>
            <a:ext cx="0" cy="380700"/>
          </a:xfrm>
          <a:prstGeom prst="straightConnector1">
            <a:avLst/>
          </a:prstGeom>
          <a:noFill/>
          <a:ln w="9525" cap="flat" cmpd="sng">
            <a:solidFill>
              <a:srgbClr val="4A86E8"/>
            </a:solidFill>
            <a:prstDash val="solid"/>
            <a:round/>
            <a:headEnd type="none" w="med" len="med"/>
            <a:tailEnd type="none" w="med" len="med"/>
          </a:ln>
        </p:spPr>
      </p:cxnSp>
      <p:cxnSp>
        <p:nvCxnSpPr>
          <p:cNvPr id="869" name="Google Shape;869;p70"/>
          <p:cNvCxnSpPr/>
          <p:nvPr/>
        </p:nvCxnSpPr>
        <p:spPr>
          <a:xfrm>
            <a:off x="5305252" y="3038358"/>
            <a:ext cx="0" cy="1164900"/>
          </a:xfrm>
          <a:prstGeom prst="straightConnector1">
            <a:avLst/>
          </a:prstGeom>
          <a:noFill/>
          <a:ln w="9525" cap="flat" cmpd="sng">
            <a:solidFill>
              <a:schemeClr val="dk2"/>
            </a:solidFill>
            <a:prstDash val="solid"/>
            <a:round/>
            <a:headEnd type="none" w="med" len="med"/>
            <a:tailEnd type="none" w="med" len="med"/>
          </a:ln>
        </p:spPr>
      </p:cxnSp>
      <p:cxnSp>
        <p:nvCxnSpPr>
          <p:cNvPr id="870" name="Google Shape;870;p70"/>
          <p:cNvCxnSpPr/>
          <p:nvPr/>
        </p:nvCxnSpPr>
        <p:spPr>
          <a:xfrm>
            <a:off x="5704012" y="3905416"/>
            <a:ext cx="812100" cy="0"/>
          </a:xfrm>
          <a:prstGeom prst="straightConnector1">
            <a:avLst/>
          </a:prstGeom>
          <a:noFill/>
          <a:ln w="9525" cap="flat" cmpd="sng">
            <a:solidFill>
              <a:schemeClr val="dk2"/>
            </a:solidFill>
            <a:prstDash val="solid"/>
            <a:round/>
            <a:headEnd type="triangle" w="med" len="med"/>
            <a:tailEnd type="triangle" w="med" len="med"/>
          </a:ln>
        </p:spPr>
      </p:cxnSp>
      <p:sp>
        <p:nvSpPr>
          <p:cNvPr id="871" name="Google Shape;871;p70"/>
          <p:cNvSpPr txBox="1"/>
          <p:nvPr/>
        </p:nvSpPr>
        <p:spPr>
          <a:xfrm>
            <a:off x="5209696" y="3930138"/>
            <a:ext cx="1800900" cy="6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2"/>
                </a:solidFill>
              </a:rPr>
              <a:t>Recorded</a:t>
            </a:r>
            <a:endParaRPr sz="900">
              <a:solidFill>
                <a:schemeClr val="dk2"/>
              </a:solidFill>
            </a:endParaRPr>
          </a:p>
          <a:p>
            <a:pPr marL="0" lvl="0" indent="0" algn="ctr" rtl="0">
              <a:spcBef>
                <a:spcPts val="0"/>
              </a:spcBef>
              <a:spcAft>
                <a:spcPts val="0"/>
              </a:spcAft>
              <a:buNone/>
            </a:pPr>
            <a:r>
              <a:rPr lang="en" sz="900">
                <a:solidFill>
                  <a:schemeClr val="dk2"/>
                </a:solidFill>
              </a:rPr>
              <a:t>Num Samples</a:t>
            </a:r>
            <a:endParaRPr sz="90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Verification test for DR5.1. </a:t>
            </a:r>
            <a:endParaRPr/>
          </a:p>
        </p:txBody>
      </p:sp>
      <p:sp>
        <p:nvSpPr>
          <p:cNvPr id="877" name="Google Shape;877;p71"/>
          <p:cNvSpPr txBox="1">
            <a:spLocks noGrp="1"/>
          </p:cNvSpPr>
          <p:nvPr>
            <p:ph type="body" idx="1"/>
          </p:nvPr>
        </p:nvSpPr>
        <p:spPr>
          <a:xfrm>
            <a:off x="311700" y="1132275"/>
            <a:ext cx="8520600" cy="144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t>GPS+SDRs will be set up close enough together that the system should be unable to perceive the time delay of signal arrival</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A signal will be sent out to both SDRs </a:t>
            </a:r>
            <a:endParaRPr sz="1400"/>
          </a:p>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400"/>
              <a:t>The received signals should appear identical due to local proximity</a:t>
            </a:r>
            <a:endParaRPr sz="1400"/>
          </a:p>
        </p:txBody>
      </p:sp>
      <p:sp>
        <p:nvSpPr>
          <p:cNvPr id="878" name="Google Shape;87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879" name="Google Shape;879;p71"/>
          <p:cNvSpPr/>
          <p:nvPr/>
        </p:nvSpPr>
        <p:spPr>
          <a:xfrm>
            <a:off x="3194598" y="4078375"/>
            <a:ext cx="1058400" cy="50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SDR+GPS</a:t>
            </a:r>
            <a:endParaRPr sz="1000">
              <a:solidFill>
                <a:srgbClr val="FFFFFF"/>
              </a:solidFill>
            </a:endParaRPr>
          </a:p>
        </p:txBody>
      </p:sp>
      <p:cxnSp>
        <p:nvCxnSpPr>
          <p:cNvPr id="880" name="Google Shape;880;p71"/>
          <p:cNvCxnSpPr/>
          <p:nvPr/>
        </p:nvCxnSpPr>
        <p:spPr>
          <a:xfrm>
            <a:off x="4273175" y="3140950"/>
            <a:ext cx="466200" cy="3627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81" name="Google Shape;881;p71"/>
          <p:cNvCxnSpPr/>
          <p:nvPr/>
        </p:nvCxnSpPr>
        <p:spPr>
          <a:xfrm rot="10800000" flipH="1">
            <a:off x="4739375" y="3144700"/>
            <a:ext cx="441300" cy="3552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82" name="Google Shape;882;p71"/>
          <p:cNvCxnSpPr/>
          <p:nvPr/>
        </p:nvCxnSpPr>
        <p:spPr>
          <a:xfrm>
            <a:off x="4696450" y="3492925"/>
            <a:ext cx="0" cy="269100"/>
          </a:xfrm>
          <a:prstGeom prst="straightConnector1">
            <a:avLst/>
          </a:prstGeom>
          <a:noFill/>
          <a:ln w="9525" cap="flat" cmpd="sng">
            <a:solidFill>
              <a:srgbClr val="4A86E8"/>
            </a:solidFill>
            <a:prstDash val="solid"/>
            <a:round/>
            <a:headEnd type="none" w="med" len="med"/>
            <a:tailEnd type="none" w="med" len="med"/>
          </a:ln>
        </p:spPr>
      </p:cxnSp>
      <p:cxnSp>
        <p:nvCxnSpPr>
          <p:cNvPr id="883" name="Google Shape;883;p71"/>
          <p:cNvCxnSpPr/>
          <p:nvPr/>
        </p:nvCxnSpPr>
        <p:spPr>
          <a:xfrm rot="10800000">
            <a:off x="5116100" y="2793625"/>
            <a:ext cx="0" cy="376500"/>
          </a:xfrm>
          <a:prstGeom prst="straightConnector1">
            <a:avLst/>
          </a:prstGeom>
          <a:noFill/>
          <a:ln w="9525" cap="flat" cmpd="sng">
            <a:solidFill>
              <a:srgbClr val="4A86E8"/>
            </a:solidFill>
            <a:prstDash val="solid"/>
            <a:round/>
            <a:headEnd type="none" w="med" len="med"/>
            <a:tailEnd type="none" w="med" len="med"/>
          </a:ln>
        </p:spPr>
      </p:cxnSp>
      <p:cxnSp>
        <p:nvCxnSpPr>
          <p:cNvPr id="884" name="Google Shape;884;p71"/>
          <p:cNvCxnSpPr/>
          <p:nvPr/>
        </p:nvCxnSpPr>
        <p:spPr>
          <a:xfrm>
            <a:off x="5180675" y="3140950"/>
            <a:ext cx="466200" cy="3627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85" name="Google Shape;885;p71"/>
          <p:cNvCxnSpPr/>
          <p:nvPr/>
        </p:nvCxnSpPr>
        <p:spPr>
          <a:xfrm rot="10800000" flipH="1">
            <a:off x="5646875" y="3144700"/>
            <a:ext cx="441300" cy="3552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86" name="Google Shape;886;p71"/>
          <p:cNvCxnSpPr/>
          <p:nvPr/>
        </p:nvCxnSpPr>
        <p:spPr>
          <a:xfrm>
            <a:off x="5603950" y="3492925"/>
            <a:ext cx="0" cy="269100"/>
          </a:xfrm>
          <a:prstGeom prst="straightConnector1">
            <a:avLst/>
          </a:prstGeom>
          <a:noFill/>
          <a:ln w="9525" cap="flat" cmpd="sng">
            <a:solidFill>
              <a:srgbClr val="4A86E8"/>
            </a:solidFill>
            <a:prstDash val="solid"/>
            <a:round/>
            <a:headEnd type="none" w="med" len="med"/>
            <a:tailEnd type="none" w="med" len="med"/>
          </a:ln>
        </p:spPr>
      </p:cxnSp>
      <p:cxnSp>
        <p:nvCxnSpPr>
          <p:cNvPr id="887" name="Google Shape;887;p71"/>
          <p:cNvCxnSpPr/>
          <p:nvPr/>
        </p:nvCxnSpPr>
        <p:spPr>
          <a:xfrm rot="10800000">
            <a:off x="6023600" y="2793625"/>
            <a:ext cx="0" cy="376500"/>
          </a:xfrm>
          <a:prstGeom prst="straightConnector1">
            <a:avLst/>
          </a:prstGeom>
          <a:noFill/>
          <a:ln w="9525" cap="flat" cmpd="sng">
            <a:solidFill>
              <a:srgbClr val="4A86E8"/>
            </a:solidFill>
            <a:prstDash val="solid"/>
            <a:round/>
            <a:headEnd type="none" w="med" len="med"/>
            <a:tailEnd type="none" w="med" len="med"/>
          </a:ln>
        </p:spPr>
      </p:cxnSp>
      <p:cxnSp>
        <p:nvCxnSpPr>
          <p:cNvPr id="888" name="Google Shape;888;p71"/>
          <p:cNvCxnSpPr/>
          <p:nvPr/>
        </p:nvCxnSpPr>
        <p:spPr>
          <a:xfrm>
            <a:off x="6088175" y="3140950"/>
            <a:ext cx="466200" cy="362700"/>
          </a:xfrm>
          <a:prstGeom prst="curvedConnector3">
            <a:avLst>
              <a:gd name="adj1" fmla="val 50000"/>
            </a:avLst>
          </a:prstGeom>
          <a:noFill/>
          <a:ln w="9525" cap="flat" cmpd="sng">
            <a:solidFill>
              <a:srgbClr val="4A86E8"/>
            </a:solidFill>
            <a:prstDash val="solid"/>
            <a:round/>
            <a:headEnd type="none" w="med" len="med"/>
            <a:tailEnd type="none" w="med" len="med"/>
          </a:ln>
        </p:spPr>
      </p:cxnSp>
      <p:cxnSp>
        <p:nvCxnSpPr>
          <p:cNvPr id="889" name="Google Shape;889;p71"/>
          <p:cNvCxnSpPr/>
          <p:nvPr/>
        </p:nvCxnSpPr>
        <p:spPr>
          <a:xfrm rot="10800000" flipH="1">
            <a:off x="6554375" y="3144700"/>
            <a:ext cx="441300" cy="355200"/>
          </a:xfrm>
          <a:prstGeom prst="curvedConnector3">
            <a:avLst>
              <a:gd name="adj1" fmla="val 48765"/>
            </a:avLst>
          </a:prstGeom>
          <a:noFill/>
          <a:ln w="9525" cap="flat" cmpd="sng">
            <a:solidFill>
              <a:srgbClr val="4A86E8"/>
            </a:solidFill>
            <a:prstDash val="solid"/>
            <a:round/>
            <a:headEnd type="none" w="med" len="med"/>
            <a:tailEnd type="none" w="med" len="med"/>
          </a:ln>
        </p:spPr>
      </p:cxnSp>
      <p:cxnSp>
        <p:nvCxnSpPr>
          <p:cNvPr id="890" name="Google Shape;890;p71"/>
          <p:cNvCxnSpPr/>
          <p:nvPr/>
        </p:nvCxnSpPr>
        <p:spPr>
          <a:xfrm>
            <a:off x="6511450" y="3492925"/>
            <a:ext cx="0" cy="269100"/>
          </a:xfrm>
          <a:prstGeom prst="straightConnector1">
            <a:avLst/>
          </a:prstGeom>
          <a:noFill/>
          <a:ln w="9525" cap="flat" cmpd="sng">
            <a:solidFill>
              <a:srgbClr val="4A86E8"/>
            </a:solidFill>
            <a:prstDash val="solid"/>
            <a:round/>
            <a:headEnd type="none" w="med" len="med"/>
            <a:tailEnd type="none" w="med" len="med"/>
          </a:ln>
        </p:spPr>
      </p:cxnSp>
      <p:cxnSp>
        <p:nvCxnSpPr>
          <p:cNvPr id="891" name="Google Shape;891;p71"/>
          <p:cNvCxnSpPr/>
          <p:nvPr/>
        </p:nvCxnSpPr>
        <p:spPr>
          <a:xfrm rot="10800000">
            <a:off x="6931100" y="2793625"/>
            <a:ext cx="0" cy="376500"/>
          </a:xfrm>
          <a:prstGeom prst="straightConnector1">
            <a:avLst/>
          </a:prstGeom>
          <a:noFill/>
          <a:ln w="9525" cap="flat" cmpd="sng">
            <a:solidFill>
              <a:srgbClr val="4A86E8"/>
            </a:solidFill>
            <a:prstDash val="solid"/>
            <a:round/>
            <a:headEnd type="none" w="med" len="med"/>
            <a:tailEnd type="none" w="med" len="med"/>
          </a:ln>
        </p:spPr>
      </p:cxnSp>
      <p:cxnSp>
        <p:nvCxnSpPr>
          <p:cNvPr id="892" name="Google Shape;892;p71"/>
          <p:cNvCxnSpPr/>
          <p:nvPr/>
        </p:nvCxnSpPr>
        <p:spPr>
          <a:xfrm>
            <a:off x="4266150" y="2811250"/>
            <a:ext cx="900" cy="2023200"/>
          </a:xfrm>
          <a:prstGeom prst="straightConnector1">
            <a:avLst/>
          </a:prstGeom>
          <a:noFill/>
          <a:ln w="9525" cap="flat" cmpd="sng">
            <a:solidFill>
              <a:schemeClr val="dk2"/>
            </a:solidFill>
            <a:prstDash val="solid"/>
            <a:round/>
            <a:headEnd type="none" w="med" len="med"/>
            <a:tailEnd type="none" w="med" len="med"/>
          </a:ln>
        </p:spPr>
      </p:cxnSp>
      <p:sp>
        <p:nvSpPr>
          <p:cNvPr id="893" name="Google Shape;893;p71"/>
          <p:cNvSpPr/>
          <p:nvPr/>
        </p:nvSpPr>
        <p:spPr>
          <a:xfrm>
            <a:off x="1052425" y="3615800"/>
            <a:ext cx="950400" cy="5073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Transmitter</a:t>
            </a:r>
            <a:endParaRPr sz="1000">
              <a:solidFill>
                <a:srgbClr val="FFFFFF"/>
              </a:solidFill>
            </a:endParaRPr>
          </a:p>
        </p:txBody>
      </p:sp>
      <p:sp>
        <p:nvSpPr>
          <p:cNvPr id="894" name="Google Shape;894;p71"/>
          <p:cNvSpPr txBox="1"/>
          <p:nvPr/>
        </p:nvSpPr>
        <p:spPr>
          <a:xfrm>
            <a:off x="5385300" y="4834450"/>
            <a:ext cx="950400" cy="22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2"/>
                </a:solidFill>
              </a:rPr>
              <a:t>TIME [s]</a:t>
            </a:r>
            <a:endParaRPr sz="900">
              <a:solidFill>
                <a:schemeClr val="dk2"/>
              </a:solidFill>
            </a:endParaRPr>
          </a:p>
        </p:txBody>
      </p:sp>
      <p:cxnSp>
        <p:nvCxnSpPr>
          <p:cNvPr id="895" name="Google Shape;895;p71"/>
          <p:cNvCxnSpPr/>
          <p:nvPr/>
        </p:nvCxnSpPr>
        <p:spPr>
          <a:xfrm>
            <a:off x="4266150" y="4176950"/>
            <a:ext cx="466200" cy="362700"/>
          </a:xfrm>
          <a:prstGeom prst="curvedConnector3">
            <a:avLst>
              <a:gd name="adj1" fmla="val 50000"/>
            </a:avLst>
          </a:prstGeom>
          <a:noFill/>
          <a:ln w="9525" cap="flat" cmpd="sng">
            <a:solidFill>
              <a:srgbClr val="FF9900"/>
            </a:solidFill>
            <a:prstDash val="solid"/>
            <a:round/>
            <a:headEnd type="none" w="med" len="med"/>
            <a:tailEnd type="none" w="med" len="med"/>
          </a:ln>
        </p:spPr>
      </p:cxnSp>
      <p:cxnSp>
        <p:nvCxnSpPr>
          <p:cNvPr id="896" name="Google Shape;896;p71"/>
          <p:cNvCxnSpPr/>
          <p:nvPr/>
        </p:nvCxnSpPr>
        <p:spPr>
          <a:xfrm rot="10800000" flipH="1">
            <a:off x="4732350" y="4180700"/>
            <a:ext cx="441300" cy="355200"/>
          </a:xfrm>
          <a:prstGeom prst="curvedConnector3">
            <a:avLst>
              <a:gd name="adj1" fmla="val 48765"/>
            </a:avLst>
          </a:prstGeom>
          <a:noFill/>
          <a:ln w="9525" cap="flat" cmpd="sng">
            <a:solidFill>
              <a:srgbClr val="FF9900"/>
            </a:solidFill>
            <a:prstDash val="solid"/>
            <a:round/>
            <a:headEnd type="none" w="med" len="med"/>
            <a:tailEnd type="none" w="med" len="med"/>
          </a:ln>
        </p:spPr>
      </p:cxnSp>
      <p:cxnSp>
        <p:nvCxnSpPr>
          <p:cNvPr id="897" name="Google Shape;897;p71"/>
          <p:cNvCxnSpPr/>
          <p:nvPr/>
        </p:nvCxnSpPr>
        <p:spPr>
          <a:xfrm>
            <a:off x="4689425" y="4528925"/>
            <a:ext cx="0" cy="269100"/>
          </a:xfrm>
          <a:prstGeom prst="straightConnector1">
            <a:avLst/>
          </a:prstGeom>
          <a:noFill/>
          <a:ln w="9525" cap="flat" cmpd="sng">
            <a:solidFill>
              <a:srgbClr val="FF9900"/>
            </a:solidFill>
            <a:prstDash val="solid"/>
            <a:round/>
            <a:headEnd type="none" w="med" len="med"/>
            <a:tailEnd type="none" w="med" len="med"/>
          </a:ln>
        </p:spPr>
      </p:cxnSp>
      <p:cxnSp>
        <p:nvCxnSpPr>
          <p:cNvPr id="898" name="Google Shape;898;p71"/>
          <p:cNvCxnSpPr/>
          <p:nvPr/>
        </p:nvCxnSpPr>
        <p:spPr>
          <a:xfrm rot="10800000">
            <a:off x="5109075" y="3829625"/>
            <a:ext cx="0" cy="376500"/>
          </a:xfrm>
          <a:prstGeom prst="straightConnector1">
            <a:avLst/>
          </a:prstGeom>
          <a:noFill/>
          <a:ln w="9525" cap="flat" cmpd="sng">
            <a:solidFill>
              <a:srgbClr val="FF9900"/>
            </a:solidFill>
            <a:prstDash val="solid"/>
            <a:round/>
            <a:headEnd type="none" w="med" len="med"/>
            <a:tailEnd type="none" w="med" len="med"/>
          </a:ln>
        </p:spPr>
      </p:cxnSp>
      <p:cxnSp>
        <p:nvCxnSpPr>
          <p:cNvPr id="899" name="Google Shape;899;p71"/>
          <p:cNvCxnSpPr/>
          <p:nvPr/>
        </p:nvCxnSpPr>
        <p:spPr>
          <a:xfrm>
            <a:off x="5173650" y="4176950"/>
            <a:ext cx="466200" cy="362700"/>
          </a:xfrm>
          <a:prstGeom prst="curvedConnector3">
            <a:avLst>
              <a:gd name="adj1" fmla="val 50000"/>
            </a:avLst>
          </a:prstGeom>
          <a:noFill/>
          <a:ln w="9525" cap="flat" cmpd="sng">
            <a:solidFill>
              <a:srgbClr val="FF9900"/>
            </a:solidFill>
            <a:prstDash val="solid"/>
            <a:round/>
            <a:headEnd type="none" w="med" len="med"/>
            <a:tailEnd type="none" w="med" len="med"/>
          </a:ln>
        </p:spPr>
      </p:cxnSp>
      <p:cxnSp>
        <p:nvCxnSpPr>
          <p:cNvPr id="900" name="Google Shape;900;p71"/>
          <p:cNvCxnSpPr/>
          <p:nvPr/>
        </p:nvCxnSpPr>
        <p:spPr>
          <a:xfrm rot="10800000" flipH="1">
            <a:off x="5639850" y="4180700"/>
            <a:ext cx="441300" cy="355200"/>
          </a:xfrm>
          <a:prstGeom prst="curvedConnector3">
            <a:avLst>
              <a:gd name="adj1" fmla="val 48765"/>
            </a:avLst>
          </a:prstGeom>
          <a:noFill/>
          <a:ln w="9525" cap="flat" cmpd="sng">
            <a:solidFill>
              <a:srgbClr val="FF9900"/>
            </a:solidFill>
            <a:prstDash val="solid"/>
            <a:round/>
            <a:headEnd type="none" w="med" len="med"/>
            <a:tailEnd type="none" w="med" len="med"/>
          </a:ln>
        </p:spPr>
      </p:cxnSp>
      <p:cxnSp>
        <p:nvCxnSpPr>
          <p:cNvPr id="901" name="Google Shape;901;p71"/>
          <p:cNvCxnSpPr/>
          <p:nvPr/>
        </p:nvCxnSpPr>
        <p:spPr>
          <a:xfrm>
            <a:off x="5596925" y="4528925"/>
            <a:ext cx="0" cy="269100"/>
          </a:xfrm>
          <a:prstGeom prst="straightConnector1">
            <a:avLst/>
          </a:prstGeom>
          <a:noFill/>
          <a:ln w="9525" cap="flat" cmpd="sng">
            <a:solidFill>
              <a:srgbClr val="FF9900"/>
            </a:solidFill>
            <a:prstDash val="solid"/>
            <a:round/>
            <a:headEnd type="none" w="med" len="med"/>
            <a:tailEnd type="none" w="med" len="med"/>
          </a:ln>
        </p:spPr>
      </p:cxnSp>
      <p:cxnSp>
        <p:nvCxnSpPr>
          <p:cNvPr id="902" name="Google Shape;902;p71"/>
          <p:cNvCxnSpPr/>
          <p:nvPr/>
        </p:nvCxnSpPr>
        <p:spPr>
          <a:xfrm rot="10800000">
            <a:off x="6016575" y="3829625"/>
            <a:ext cx="0" cy="376500"/>
          </a:xfrm>
          <a:prstGeom prst="straightConnector1">
            <a:avLst/>
          </a:prstGeom>
          <a:noFill/>
          <a:ln w="9525" cap="flat" cmpd="sng">
            <a:solidFill>
              <a:srgbClr val="FF9900"/>
            </a:solidFill>
            <a:prstDash val="solid"/>
            <a:round/>
            <a:headEnd type="none" w="med" len="med"/>
            <a:tailEnd type="none" w="med" len="med"/>
          </a:ln>
        </p:spPr>
      </p:cxnSp>
      <p:cxnSp>
        <p:nvCxnSpPr>
          <p:cNvPr id="903" name="Google Shape;903;p71"/>
          <p:cNvCxnSpPr/>
          <p:nvPr/>
        </p:nvCxnSpPr>
        <p:spPr>
          <a:xfrm>
            <a:off x="6081150" y="4176950"/>
            <a:ext cx="466200" cy="362700"/>
          </a:xfrm>
          <a:prstGeom prst="curvedConnector3">
            <a:avLst>
              <a:gd name="adj1" fmla="val 50000"/>
            </a:avLst>
          </a:prstGeom>
          <a:noFill/>
          <a:ln w="9525" cap="flat" cmpd="sng">
            <a:solidFill>
              <a:srgbClr val="FF9900"/>
            </a:solidFill>
            <a:prstDash val="solid"/>
            <a:round/>
            <a:headEnd type="none" w="med" len="med"/>
            <a:tailEnd type="none" w="med" len="med"/>
          </a:ln>
        </p:spPr>
      </p:cxnSp>
      <p:cxnSp>
        <p:nvCxnSpPr>
          <p:cNvPr id="904" name="Google Shape;904;p71"/>
          <p:cNvCxnSpPr/>
          <p:nvPr/>
        </p:nvCxnSpPr>
        <p:spPr>
          <a:xfrm rot="10800000" flipH="1">
            <a:off x="6547350" y="4180700"/>
            <a:ext cx="441300" cy="355200"/>
          </a:xfrm>
          <a:prstGeom prst="curvedConnector3">
            <a:avLst>
              <a:gd name="adj1" fmla="val 48765"/>
            </a:avLst>
          </a:prstGeom>
          <a:noFill/>
          <a:ln w="9525" cap="flat" cmpd="sng">
            <a:solidFill>
              <a:srgbClr val="FF9900"/>
            </a:solidFill>
            <a:prstDash val="solid"/>
            <a:round/>
            <a:headEnd type="none" w="med" len="med"/>
            <a:tailEnd type="none" w="med" len="med"/>
          </a:ln>
        </p:spPr>
      </p:cxnSp>
      <p:cxnSp>
        <p:nvCxnSpPr>
          <p:cNvPr id="905" name="Google Shape;905;p71"/>
          <p:cNvCxnSpPr/>
          <p:nvPr/>
        </p:nvCxnSpPr>
        <p:spPr>
          <a:xfrm rot="-1125435">
            <a:off x="2024453" y="3716917"/>
            <a:ext cx="219244" cy="170766"/>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06" name="Google Shape;906;p71"/>
          <p:cNvCxnSpPr/>
          <p:nvPr/>
        </p:nvCxnSpPr>
        <p:spPr>
          <a:xfrm>
            <a:off x="6504425" y="4528925"/>
            <a:ext cx="0" cy="269100"/>
          </a:xfrm>
          <a:prstGeom prst="straightConnector1">
            <a:avLst/>
          </a:prstGeom>
          <a:noFill/>
          <a:ln w="9525" cap="flat" cmpd="sng">
            <a:solidFill>
              <a:srgbClr val="FF9900"/>
            </a:solidFill>
            <a:prstDash val="solid"/>
            <a:round/>
            <a:headEnd type="none" w="med" len="med"/>
            <a:tailEnd type="none" w="med" len="med"/>
          </a:ln>
        </p:spPr>
      </p:cxnSp>
      <p:cxnSp>
        <p:nvCxnSpPr>
          <p:cNvPr id="907" name="Google Shape;907;p71"/>
          <p:cNvCxnSpPr/>
          <p:nvPr/>
        </p:nvCxnSpPr>
        <p:spPr>
          <a:xfrm rot="10800000">
            <a:off x="6924075" y="3829625"/>
            <a:ext cx="0" cy="376500"/>
          </a:xfrm>
          <a:prstGeom prst="straightConnector1">
            <a:avLst/>
          </a:prstGeom>
          <a:noFill/>
          <a:ln w="9525" cap="flat" cmpd="sng">
            <a:solidFill>
              <a:srgbClr val="FF9900"/>
            </a:solidFill>
            <a:prstDash val="solid"/>
            <a:round/>
            <a:headEnd type="none" w="med" len="med"/>
            <a:tailEnd type="none" w="med" len="med"/>
          </a:ln>
        </p:spPr>
      </p:cxnSp>
      <p:sp>
        <p:nvSpPr>
          <p:cNvPr id="908" name="Google Shape;908;p71"/>
          <p:cNvSpPr txBox="1"/>
          <p:nvPr/>
        </p:nvSpPr>
        <p:spPr>
          <a:xfrm>
            <a:off x="7382975" y="3574975"/>
            <a:ext cx="1381200" cy="82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rPr>
              <a:t>Signals align within </a:t>
            </a:r>
            <a:endParaRPr>
              <a:solidFill>
                <a:srgbClr val="4A86E8"/>
              </a:solidFill>
            </a:endParaRPr>
          </a:p>
          <a:p>
            <a:pPr marL="0" lvl="0" indent="0" algn="ctr" rtl="0">
              <a:spcBef>
                <a:spcPts val="0"/>
              </a:spcBef>
              <a:spcAft>
                <a:spcPts val="0"/>
              </a:spcAft>
              <a:buNone/>
            </a:pPr>
            <a:r>
              <a:rPr lang="en" u="sng">
                <a:solidFill>
                  <a:srgbClr val="4A86E8"/>
                </a:solidFill>
              </a:rPr>
              <a:t>&lt;</a:t>
            </a:r>
            <a:r>
              <a:rPr lang="en">
                <a:solidFill>
                  <a:srgbClr val="4A86E8"/>
                </a:solidFill>
              </a:rPr>
              <a:t> 2 samples</a:t>
            </a:r>
            <a:endParaRPr>
              <a:solidFill>
                <a:srgbClr val="4A86E8"/>
              </a:solidFill>
            </a:endParaRPr>
          </a:p>
        </p:txBody>
      </p:sp>
      <p:cxnSp>
        <p:nvCxnSpPr>
          <p:cNvPr id="909" name="Google Shape;909;p71"/>
          <p:cNvCxnSpPr/>
          <p:nvPr/>
        </p:nvCxnSpPr>
        <p:spPr>
          <a:xfrm rot="9671907" flipH="1">
            <a:off x="2232178" y="3649744"/>
            <a:ext cx="207576" cy="167159"/>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0" name="Google Shape;910;p71"/>
          <p:cNvCxnSpPr/>
          <p:nvPr/>
        </p:nvCxnSpPr>
        <p:spPr>
          <a:xfrm rot="9671907" flipH="1">
            <a:off x="3039230" y="3374670"/>
            <a:ext cx="207576" cy="167159"/>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1" name="Google Shape;911;p71"/>
          <p:cNvCxnSpPr/>
          <p:nvPr/>
        </p:nvCxnSpPr>
        <p:spPr>
          <a:xfrm rot="-1125435">
            <a:off x="2427979" y="3579381"/>
            <a:ext cx="219244" cy="170766"/>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12" name="Google Shape;912;p71"/>
          <p:cNvCxnSpPr/>
          <p:nvPr/>
        </p:nvCxnSpPr>
        <p:spPr>
          <a:xfrm rot="9671907" flipH="1">
            <a:off x="2635704" y="3512207"/>
            <a:ext cx="207576" cy="167159"/>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3" name="Google Shape;913;p71"/>
          <p:cNvCxnSpPr/>
          <p:nvPr/>
        </p:nvCxnSpPr>
        <p:spPr>
          <a:xfrm rot="-1125435">
            <a:off x="2831505" y="3441844"/>
            <a:ext cx="219244" cy="170766"/>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14" name="Google Shape;914;p71"/>
          <p:cNvCxnSpPr/>
          <p:nvPr/>
        </p:nvCxnSpPr>
        <p:spPr>
          <a:xfrm rot="1201814">
            <a:off x="1951854" y="3905919"/>
            <a:ext cx="218092" cy="171161"/>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15" name="Google Shape;915;p71"/>
          <p:cNvCxnSpPr/>
          <p:nvPr/>
        </p:nvCxnSpPr>
        <p:spPr>
          <a:xfrm rot="-9602294" flipH="1">
            <a:off x="2157715" y="3979710"/>
            <a:ext cx="206507" cy="167932"/>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6" name="Google Shape;916;p71"/>
          <p:cNvCxnSpPr/>
          <p:nvPr/>
        </p:nvCxnSpPr>
        <p:spPr>
          <a:xfrm rot="-9602294" flipH="1">
            <a:off x="2955812" y="4269459"/>
            <a:ext cx="206507" cy="167932"/>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7" name="Google Shape;917;p71"/>
          <p:cNvCxnSpPr/>
          <p:nvPr/>
        </p:nvCxnSpPr>
        <p:spPr>
          <a:xfrm rot="1201814">
            <a:off x="2350902" y="4050794"/>
            <a:ext cx="218092" cy="171161"/>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918" name="Google Shape;918;p71"/>
          <p:cNvCxnSpPr/>
          <p:nvPr/>
        </p:nvCxnSpPr>
        <p:spPr>
          <a:xfrm rot="-9602294" flipH="1">
            <a:off x="2556764" y="4124584"/>
            <a:ext cx="206507" cy="167932"/>
          </a:xfrm>
          <a:prstGeom prst="curvedConnector3">
            <a:avLst>
              <a:gd name="adj1" fmla="val 48765"/>
            </a:avLst>
          </a:prstGeom>
          <a:noFill/>
          <a:ln w="9525" cap="flat" cmpd="sng">
            <a:solidFill>
              <a:schemeClr val="dk2"/>
            </a:solidFill>
            <a:prstDash val="solid"/>
            <a:round/>
            <a:headEnd type="none" w="med" len="med"/>
            <a:tailEnd type="none" w="med" len="med"/>
          </a:ln>
        </p:spPr>
      </p:cxnSp>
      <p:cxnSp>
        <p:nvCxnSpPr>
          <p:cNvPr id="919" name="Google Shape;919;p71"/>
          <p:cNvCxnSpPr/>
          <p:nvPr/>
        </p:nvCxnSpPr>
        <p:spPr>
          <a:xfrm rot="1201814">
            <a:off x="2749950" y="4195669"/>
            <a:ext cx="218092" cy="171161"/>
          </a:xfrm>
          <a:prstGeom prst="curvedConnector3">
            <a:avLst>
              <a:gd name="adj1" fmla="val 50000"/>
            </a:avLst>
          </a:prstGeom>
          <a:noFill/>
          <a:ln w="9525" cap="flat" cmpd="sng">
            <a:solidFill>
              <a:schemeClr val="dk2"/>
            </a:solidFill>
            <a:prstDash val="solid"/>
            <a:round/>
            <a:headEnd type="none" w="med" len="med"/>
            <a:tailEnd type="none" w="med" len="med"/>
          </a:ln>
        </p:spPr>
      </p:cxnSp>
      <p:sp>
        <p:nvSpPr>
          <p:cNvPr id="920" name="Google Shape;920;p71"/>
          <p:cNvSpPr/>
          <p:nvPr/>
        </p:nvSpPr>
        <p:spPr>
          <a:xfrm>
            <a:off x="3201625" y="3060025"/>
            <a:ext cx="1058400" cy="507300"/>
          </a:xfrm>
          <a:prstGeom prst="rect">
            <a:avLst/>
          </a:prstGeom>
          <a:solidFill>
            <a:srgbClr val="4A86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SDR+GPS</a:t>
            </a:r>
            <a:endParaRPr sz="1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Block Diagram</a:t>
            </a:r>
            <a:endParaRPr/>
          </a:p>
        </p:txBody>
      </p:sp>
      <p:sp>
        <p:nvSpPr>
          <p:cNvPr id="128" name="Google Shape;12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29" name="Google Shape;129;p18"/>
          <p:cNvPicPr preferRelativeResize="0"/>
          <p:nvPr/>
        </p:nvPicPr>
        <p:blipFill rotWithShape="1">
          <a:blip r:embed="rId3">
            <a:alphaModFix/>
          </a:blip>
          <a:srcRect t="15767" b="15471"/>
          <a:stretch/>
        </p:blipFill>
        <p:spPr>
          <a:xfrm>
            <a:off x="914400" y="2164250"/>
            <a:ext cx="7315199" cy="206915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Position Vector Estimate using TDoA</a:t>
            </a:r>
            <a:endParaRPr/>
          </a:p>
          <a:p>
            <a:pPr marL="0" lvl="0" indent="0" algn="ctr" rtl="0">
              <a:spcBef>
                <a:spcPts val="0"/>
              </a:spcBef>
              <a:spcAft>
                <a:spcPts val="0"/>
              </a:spcAft>
              <a:buNone/>
            </a:pPr>
            <a:r>
              <a:rPr lang="en" sz="1200">
                <a:solidFill>
                  <a:schemeClr val="dk2"/>
                </a:solidFill>
              </a:rPr>
              <a:t>Time Delay of Arrival(TDoA) ranging is used to produce the positional information required for orbital prediction</a:t>
            </a:r>
            <a:endParaRPr/>
          </a:p>
        </p:txBody>
      </p:sp>
      <p:sp>
        <p:nvSpPr>
          <p:cNvPr id="926" name="Google Shape;92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932" name="Google Shape;932;p73"/>
          <p:cNvSpPr txBox="1">
            <a:spLocks noGrp="1"/>
          </p:cNvSpPr>
          <p:nvPr>
            <p:ph type="body" idx="1"/>
          </p:nvPr>
        </p:nvSpPr>
        <p:spPr>
          <a:xfrm>
            <a:off x="311700" y="1193050"/>
            <a:ext cx="4608600" cy="337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solidFill>
                  <a:schemeClr val="dk1"/>
                </a:solidFill>
              </a:rPr>
              <a:t>Inputs:</a:t>
            </a:r>
            <a:r>
              <a:rPr lang="en" sz="1200">
                <a:solidFill>
                  <a:schemeClr val="dk1"/>
                </a:solidFill>
              </a:rPr>
              <a:t> Time each sensor unit detects the satellites signal and the position of each unit in ECEF coordinates.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u="sng">
                <a:solidFill>
                  <a:schemeClr val="dk1"/>
                </a:solidFill>
              </a:rPr>
              <a:t>Process: </a:t>
            </a:r>
            <a:r>
              <a:rPr lang="en" sz="1200">
                <a:solidFill>
                  <a:schemeClr val="dk1"/>
                </a:solidFill>
              </a:rPr>
              <a:t>Time differential are taken with respect to one “source” unit and add noise to the time. Theses time delays are passed through an iterative equation set based on an initial guess.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u="sng">
                <a:solidFill>
                  <a:schemeClr val="dk1"/>
                </a:solidFill>
              </a:rPr>
              <a:t>Outputs:</a:t>
            </a:r>
            <a:r>
              <a:rPr lang="en" sz="1200">
                <a:solidFill>
                  <a:schemeClr val="dk1"/>
                </a:solidFill>
              </a:rPr>
              <a:t> A position vector from the satellite’s orbital position.</a:t>
            </a: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933" name="Google Shape;933;p73"/>
          <p:cNvSpPr/>
          <p:nvPr/>
        </p:nvSpPr>
        <p:spPr>
          <a:xfrm>
            <a:off x="5751875" y="2733725"/>
            <a:ext cx="1493400" cy="151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3"/>
          <p:cNvSpPr/>
          <p:nvPr/>
        </p:nvSpPr>
        <p:spPr>
          <a:xfrm rot="-3666017">
            <a:off x="5741077" y="2954009"/>
            <a:ext cx="118565" cy="213236"/>
          </a:xfrm>
          <a:prstGeom prst="moon">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5" name="Google Shape;935;p73"/>
          <p:cNvCxnSpPr/>
          <p:nvPr/>
        </p:nvCxnSpPr>
        <p:spPr>
          <a:xfrm rot="10800000" flipH="1">
            <a:off x="5804363" y="2935113"/>
            <a:ext cx="63300" cy="126300"/>
          </a:xfrm>
          <a:prstGeom prst="straightConnector1">
            <a:avLst/>
          </a:prstGeom>
          <a:noFill/>
          <a:ln w="9525" cap="flat" cmpd="sng">
            <a:solidFill>
              <a:schemeClr val="dk2"/>
            </a:solidFill>
            <a:prstDash val="solid"/>
            <a:round/>
            <a:headEnd type="none" w="med" len="med"/>
            <a:tailEnd type="none" w="med" len="med"/>
          </a:ln>
        </p:spPr>
      </p:cxnSp>
      <p:sp>
        <p:nvSpPr>
          <p:cNvPr id="936" name="Google Shape;936;p73"/>
          <p:cNvSpPr/>
          <p:nvPr/>
        </p:nvSpPr>
        <p:spPr>
          <a:xfrm rot="-6020624">
            <a:off x="7246065" y="3134969"/>
            <a:ext cx="118628" cy="213133"/>
          </a:xfrm>
          <a:prstGeom prst="moon">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7" name="Google Shape;937;p73"/>
          <p:cNvCxnSpPr/>
          <p:nvPr/>
        </p:nvCxnSpPr>
        <p:spPr>
          <a:xfrm rot="8447235" flipH="1">
            <a:off x="7273822" y="3114577"/>
            <a:ext cx="63113" cy="126226"/>
          </a:xfrm>
          <a:prstGeom prst="straightConnector1">
            <a:avLst/>
          </a:prstGeom>
          <a:noFill/>
          <a:ln w="9525" cap="flat" cmpd="sng">
            <a:solidFill>
              <a:schemeClr val="dk2"/>
            </a:solidFill>
            <a:prstDash val="solid"/>
            <a:round/>
            <a:headEnd type="none" w="med" len="med"/>
            <a:tailEnd type="none" w="med" len="med"/>
          </a:ln>
        </p:spPr>
      </p:cxnSp>
      <p:sp>
        <p:nvSpPr>
          <p:cNvPr id="938" name="Google Shape;938;p73"/>
          <p:cNvSpPr/>
          <p:nvPr/>
        </p:nvSpPr>
        <p:spPr>
          <a:xfrm rot="-5521793">
            <a:off x="6830301" y="2891712"/>
            <a:ext cx="118574" cy="213432"/>
          </a:xfrm>
          <a:prstGeom prst="moon">
            <a:avLst>
              <a:gd name="adj"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9" name="Google Shape;939;p73"/>
          <p:cNvCxnSpPr/>
          <p:nvPr/>
        </p:nvCxnSpPr>
        <p:spPr>
          <a:xfrm rot="8942175" flipH="1">
            <a:off x="6856222" y="2863458"/>
            <a:ext cx="62974" cy="126360"/>
          </a:xfrm>
          <a:prstGeom prst="straightConnector1">
            <a:avLst/>
          </a:prstGeom>
          <a:noFill/>
          <a:ln w="9525" cap="flat" cmpd="sng">
            <a:solidFill>
              <a:schemeClr val="dk2"/>
            </a:solidFill>
            <a:prstDash val="solid"/>
            <a:round/>
            <a:headEnd type="none" w="med" len="med"/>
            <a:tailEnd type="none" w="med" len="med"/>
          </a:ln>
        </p:spPr>
      </p:cxnSp>
      <p:sp>
        <p:nvSpPr>
          <p:cNvPr id="940" name="Google Shape;940;p73"/>
          <p:cNvSpPr/>
          <p:nvPr/>
        </p:nvSpPr>
        <p:spPr>
          <a:xfrm rot="-3666017">
            <a:off x="6138940" y="3293059"/>
            <a:ext cx="118565" cy="213236"/>
          </a:xfrm>
          <a:prstGeom prst="moon">
            <a:avLst>
              <a:gd name="adj"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1" name="Google Shape;941;p73"/>
          <p:cNvCxnSpPr/>
          <p:nvPr/>
        </p:nvCxnSpPr>
        <p:spPr>
          <a:xfrm rot="10800000" flipH="1">
            <a:off x="6202225" y="3274163"/>
            <a:ext cx="63300" cy="126300"/>
          </a:xfrm>
          <a:prstGeom prst="straightConnector1">
            <a:avLst/>
          </a:prstGeom>
          <a:noFill/>
          <a:ln w="9525" cap="flat" cmpd="sng">
            <a:solidFill>
              <a:srgbClr val="000000"/>
            </a:solidFill>
            <a:prstDash val="solid"/>
            <a:round/>
            <a:headEnd type="none" w="med" len="med"/>
            <a:tailEnd type="none" w="med" len="med"/>
          </a:ln>
        </p:spPr>
      </p:cxnSp>
      <p:sp>
        <p:nvSpPr>
          <p:cNvPr id="942" name="Google Shape;942;p73"/>
          <p:cNvSpPr/>
          <p:nvPr/>
        </p:nvSpPr>
        <p:spPr>
          <a:xfrm rot="6164009">
            <a:off x="6820646" y="1484392"/>
            <a:ext cx="118412" cy="213235"/>
          </a:xfrm>
          <a:prstGeom prst="mo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3" name="Google Shape;943;p73"/>
          <p:cNvCxnSpPr/>
          <p:nvPr/>
        </p:nvCxnSpPr>
        <p:spPr>
          <a:xfrm rot="-972360" flipH="1">
            <a:off x="6831070" y="1597701"/>
            <a:ext cx="63420" cy="126468"/>
          </a:xfrm>
          <a:prstGeom prst="straightConnector1">
            <a:avLst/>
          </a:prstGeom>
          <a:noFill/>
          <a:ln w="9525" cap="flat" cmpd="sng">
            <a:solidFill>
              <a:schemeClr val="dk2"/>
            </a:solidFill>
            <a:prstDash val="solid"/>
            <a:round/>
            <a:headEnd type="none" w="med" len="med"/>
            <a:tailEnd type="none" w="med" len="med"/>
          </a:ln>
        </p:spPr>
      </p:cxnSp>
      <p:sp>
        <p:nvSpPr>
          <p:cNvPr id="944" name="Google Shape;944;p73"/>
          <p:cNvSpPr/>
          <p:nvPr/>
        </p:nvSpPr>
        <p:spPr>
          <a:xfrm>
            <a:off x="6771100" y="1193050"/>
            <a:ext cx="217500" cy="31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5" name="Google Shape;945;p73"/>
          <p:cNvCxnSpPr>
            <a:stCxn id="944" idx="3"/>
            <a:endCxn id="944" idx="3"/>
          </p:cNvCxnSpPr>
          <p:nvPr/>
        </p:nvCxnSpPr>
        <p:spPr>
          <a:xfrm>
            <a:off x="6988600" y="1351300"/>
            <a:ext cx="0" cy="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73"/>
          <p:cNvCxnSpPr/>
          <p:nvPr/>
        </p:nvCxnSpPr>
        <p:spPr>
          <a:xfrm>
            <a:off x="6988600" y="1343350"/>
            <a:ext cx="246600" cy="0"/>
          </a:xfrm>
          <a:prstGeom prst="straightConnector1">
            <a:avLst/>
          </a:prstGeom>
          <a:noFill/>
          <a:ln w="9525" cap="flat" cmpd="sng">
            <a:solidFill>
              <a:schemeClr val="dk2"/>
            </a:solidFill>
            <a:prstDash val="solid"/>
            <a:round/>
            <a:headEnd type="none" w="med" len="med"/>
            <a:tailEnd type="none" w="med" len="med"/>
          </a:ln>
        </p:spPr>
      </p:cxnSp>
      <p:sp>
        <p:nvSpPr>
          <p:cNvPr id="947" name="Google Shape;947;p73"/>
          <p:cNvSpPr/>
          <p:nvPr/>
        </p:nvSpPr>
        <p:spPr>
          <a:xfrm>
            <a:off x="7214475" y="1247775"/>
            <a:ext cx="181800" cy="207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8" name="Google Shape;948;p73"/>
          <p:cNvCxnSpPr/>
          <p:nvPr/>
        </p:nvCxnSpPr>
        <p:spPr>
          <a:xfrm rot="10800000" flipH="1">
            <a:off x="6483575" y="1769775"/>
            <a:ext cx="358500" cy="1733400"/>
          </a:xfrm>
          <a:prstGeom prst="straightConnector1">
            <a:avLst/>
          </a:prstGeom>
          <a:noFill/>
          <a:ln w="19050" cap="flat" cmpd="sng">
            <a:solidFill>
              <a:schemeClr val="dk2"/>
            </a:solidFill>
            <a:prstDash val="solid"/>
            <a:round/>
            <a:headEnd type="none" w="med" len="med"/>
            <a:tailEnd type="triangle" w="med" len="med"/>
          </a:ln>
        </p:spPr>
      </p:cxnSp>
      <p:cxnSp>
        <p:nvCxnSpPr>
          <p:cNvPr id="949" name="Google Shape;949;p73"/>
          <p:cNvCxnSpPr>
            <a:endCxn id="942" idx="2"/>
          </p:cNvCxnSpPr>
          <p:nvPr/>
        </p:nvCxnSpPr>
        <p:spPr>
          <a:xfrm rot="10800000" flipH="1">
            <a:off x="5749152" y="1625060"/>
            <a:ext cx="1013700" cy="1328700"/>
          </a:xfrm>
          <a:prstGeom prst="straightConnector1">
            <a:avLst/>
          </a:prstGeom>
          <a:noFill/>
          <a:ln w="9525" cap="flat" cmpd="sng">
            <a:solidFill>
              <a:schemeClr val="dk2"/>
            </a:solidFill>
            <a:prstDash val="dot"/>
            <a:round/>
            <a:headEnd type="none" w="med" len="med"/>
            <a:tailEnd type="triangle" w="med" len="med"/>
          </a:ln>
        </p:spPr>
      </p:cxnSp>
      <p:cxnSp>
        <p:nvCxnSpPr>
          <p:cNvPr id="950" name="Google Shape;950;p73"/>
          <p:cNvCxnSpPr>
            <a:endCxn id="942" idx="0"/>
          </p:cNvCxnSpPr>
          <p:nvPr/>
        </p:nvCxnSpPr>
        <p:spPr>
          <a:xfrm rot="10800000">
            <a:off x="6970752" y="1672460"/>
            <a:ext cx="414600" cy="1494900"/>
          </a:xfrm>
          <a:prstGeom prst="straightConnector1">
            <a:avLst/>
          </a:prstGeom>
          <a:noFill/>
          <a:ln w="9525" cap="flat" cmpd="sng">
            <a:solidFill>
              <a:schemeClr val="dk2"/>
            </a:solidFill>
            <a:prstDash val="dot"/>
            <a:round/>
            <a:headEnd type="none" w="med" len="med"/>
            <a:tailEnd type="triangle" w="med" len="med"/>
          </a:ln>
        </p:spPr>
      </p:cxnSp>
      <p:cxnSp>
        <p:nvCxnSpPr>
          <p:cNvPr id="951" name="Google Shape;951;p73"/>
          <p:cNvCxnSpPr/>
          <p:nvPr/>
        </p:nvCxnSpPr>
        <p:spPr>
          <a:xfrm rot="10800000" flipH="1">
            <a:off x="6139025" y="1793475"/>
            <a:ext cx="624300" cy="1477500"/>
          </a:xfrm>
          <a:prstGeom prst="straightConnector1">
            <a:avLst/>
          </a:prstGeom>
          <a:noFill/>
          <a:ln w="9525" cap="flat" cmpd="sng">
            <a:solidFill>
              <a:schemeClr val="dk2"/>
            </a:solidFill>
            <a:prstDash val="dot"/>
            <a:round/>
            <a:headEnd type="none" w="med" len="med"/>
            <a:tailEnd type="triangle" w="med" len="med"/>
          </a:ln>
        </p:spPr>
      </p:cxnSp>
      <p:cxnSp>
        <p:nvCxnSpPr>
          <p:cNvPr id="952" name="Google Shape;952;p73"/>
          <p:cNvCxnSpPr>
            <a:stCxn id="933" idx="7"/>
          </p:cNvCxnSpPr>
          <p:nvPr/>
        </p:nvCxnSpPr>
        <p:spPr>
          <a:xfrm rot="10800000">
            <a:off x="6889472" y="1777499"/>
            <a:ext cx="137100" cy="1178400"/>
          </a:xfrm>
          <a:prstGeom prst="straightConnector1">
            <a:avLst/>
          </a:prstGeom>
          <a:noFill/>
          <a:ln w="9525" cap="flat" cmpd="sng">
            <a:solidFill>
              <a:schemeClr val="dk2"/>
            </a:solidFill>
            <a:prstDash val="dot"/>
            <a:round/>
            <a:headEnd type="none" w="med" len="med"/>
            <a:tailEnd type="triangle" w="med" len="med"/>
          </a:ln>
        </p:spPr>
      </p:cxnSp>
      <p:pic>
        <p:nvPicPr>
          <p:cNvPr id="953" name="Google Shape;953;p73"/>
          <p:cNvPicPr preferRelativeResize="0"/>
          <p:nvPr/>
        </p:nvPicPr>
        <p:blipFill>
          <a:blip r:embed="rId3">
            <a:alphaModFix/>
          </a:blip>
          <a:stretch>
            <a:fillRect/>
          </a:stretch>
        </p:blipFill>
        <p:spPr>
          <a:xfrm>
            <a:off x="6551578" y="2301329"/>
            <a:ext cx="181800" cy="351871"/>
          </a:xfrm>
          <a:prstGeom prst="rect">
            <a:avLst/>
          </a:prstGeom>
          <a:noFill/>
          <a:ln>
            <a:noFill/>
          </a:ln>
        </p:spPr>
      </p:pic>
      <p:pic>
        <p:nvPicPr>
          <p:cNvPr id="954" name="Google Shape;954;p73"/>
          <p:cNvPicPr preferRelativeResize="0"/>
          <p:nvPr/>
        </p:nvPicPr>
        <p:blipFill>
          <a:blip r:embed="rId4">
            <a:alphaModFix/>
          </a:blip>
          <a:stretch>
            <a:fillRect/>
          </a:stretch>
        </p:blipFill>
        <p:spPr>
          <a:xfrm>
            <a:off x="7241025" y="2175903"/>
            <a:ext cx="1022612" cy="267100"/>
          </a:xfrm>
          <a:prstGeom prst="rect">
            <a:avLst/>
          </a:prstGeom>
          <a:noFill/>
          <a:ln>
            <a:noFill/>
          </a:ln>
        </p:spPr>
      </p:pic>
      <p:cxnSp>
        <p:nvCxnSpPr>
          <p:cNvPr id="955" name="Google Shape;955;p73"/>
          <p:cNvCxnSpPr/>
          <p:nvPr/>
        </p:nvCxnSpPr>
        <p:spPr>
          <a:xfrm rot="10800000" flipH="1">
            <a:off x="6478888" y="3302478"/>
            <a:ext cx="782100" cy="197700"/>
          </a:xfrm>
          <a:prstGeom prst="straightConnector1">
            <a:avLst/>
          </a:prstGeom>
          <a:noFill/>
          <a:ln w="19050" cap="flat" cmpd="sng">
            <a:solidFill>
              <a:schemeClr val="dk2"/>
            </a:solidFill>
            <a:prstDash val="solid"/>
            <a:round/>
            <a:headEnd type="none" w="med" len="med"/>
            <a:tailEnd type="triangle" w="med" len="med"/>
          </a:ln>
        </p:spPr>
      </p:cxnSp>
      <p:pic>
        <p:nvPicPr>
          <p:cNvPr id="956" name="Google Shape;956;p73"/>
          <p:cNvPicPr preferRelativeResize="0"/>
          <p:nvPr/>
        </p:nvPicPr>
        <p:blipFill>
          <a:blip r:embed="rId5">
            <a:alphaModFix/>
          </a:blip>
          <a:stretch>
            <a:fillRect/>
          </a:stretch>
        </p:blipFill>
        <p:spPr>
          <a:xfrm>
            <a:off x="7261003" y="3318927"/>
            <a:ext cx="280455" cy="267100"/>
          </a:xfrm>
          <a:prstGeom prst="rect">
            <a:avLst/>
          </a:prstGeom>
          <a:noFill/>
          <a:ln>
            <a:noFill/>
          </a:ln>
        </p:spPr>
      </p:pic>
      <p:cxnSp>
        <p:nvCxnSpPr>
          <p:cNvPr id="957" name="Google Shape;957;p73"/>
          <p:cNvCxnSpPr/>
          <p:nvPr/>
        </p:nvCxnSpPr>
        <p:spPr>
          <a:xfrm rot="10800000">
            <a:off x="6516113" y="1343375"/>
            <a:ext cx="246600" cy="0"/>
          </a:xfrm>
          <a:prstGeom prst="straightConnector1">
            <a:avLst/>
          </a:prstGeom>
          <a:noFill/>
          <a:ln w="9525" cap="flat" cmpd="sng">
            <a:solidFill>
              <a:schemeClr val="dk2"/>
            </a:solidFill>
            <a:prstDash val="solid"/>
            <a:round/>
            <a:headEnd type="none" w="med" len="med"/>
            <a:tailEnd type="none" w="med" len="med"/>
          </a:ln>
        </p:spPr>
      </p:cxnSp>
      <p:sp>
        <p:nvSpPr>
          <p:cNvPr id="958" name="Google Shape;958;p73"/>
          <p:cNvSpPr/>
          <p:nvPr/>
        </p:nvSpPr>
        <p:spPr>
          <a:xfrm flipH="1">
            <a:off x="6355038" y="1247800"/>
            <a:ext cx="181800" cy="207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3"/>
          <p:cNvSpPr txBox="1">
            <a:spLocks noGrp="1"/>
          </p:cNvSpPr>
          <p:nvPr>
            <p:ph type="title"/>
          </p:nvPr>
        </p:nvSpPr>
        <p:spPr>
          <a:xfrm>
            <a:off x="311700" y="253525"/>
            <a:ext cx="77679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Position Vector Estimate using TDoA</a:t>
            </a:r>
            <a:endParaRPr sz="1800"/>
          </a:p>
          <a:p>
            <a:pPr marL="0" lvl="0" indent="0" algn="l" rtl="0">
              <a:lnSpc>
                <a:spcPct val="115000"/>
              </a:lnSpc>
              <a:spcBef>
                <a:spcPts val="0"/>
              </a:spcBef>
              <a:spcAft>
                <a:spcPts val="0"/>
              </a:spcAft>
              <a:buClr>
                <a:schemeClr val="dk1"/>
              </a:buClr>
              <a:buSzPts val="1100"/>
              <a:buFont typeface="Arial"/>
              <a:buNone/>
            </a:pPr>
            <a:r>
              <a:rPr lang="en" sz="1800" b="1"/>
              <a:t>Model - Overview</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4"/>
          <p:cNvSpPr txBox="1">
            <a:spLocks noGrp="1"/>
          </p:cNvSpPr>
          <p:nvPr>
            <p:ph type="body" idx="1"/>
          </p:nvPr>
        </p:nvSpPr>
        <p:spPr>
          <a:xfrm>
            <a:off x="311700" y="1305950"/>
            <a:ext cx="8389500" cy="3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00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0"/>
              </a:spcAft>
              <a:buNone/>
            </a:pPr>
            <a:endParaRPr sz="1500">
              <a:solidFill>
                <a:srgbClr val="FF0000"/>
              </a:solidFill>
            </a:endParaRPr>
          </a:p>
          <a:p>
            <a:pPr marL="0" lvl="0" indent="0" algn="l" rtl="0">
              <a:spcBef>
                <a:spcPts val="1600"/>
              </a:spcBef>
              <a:spcAft>
                <a:spcPts val="1600"/>
              </a:spcAft>
              <a:buClr>
                <a:schemeClr val="dk1"/>
              </a:buClr>
              <a:buSzPts val="1100"/>
              <a:buFont typeface="Arial"/>
              <a:buNone/>
            </a:pPr>
            <a:endParaRPr sz="1500">
              <a:solidFill>
                <a:srgbClr val="FF0000"/>
              </a:solidFill>
            </a:endParaRPr>
          </a:p>
        </p:txBody>
      </p:sp>
      <p:sp>
        <p:nvSpPr>
          <p:cNvPr id="965" name="Google Shape;96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966" name="Google Shape;966;p74"/>
          <p:cNvSpPr txBox="1">
            <a:spLocks noGrp="1"/>
          </p:cNvSpPr>
          <p:nvPr>
            <p:ph type="title"/>
          </p:nvPr>
        </p:nvSpPr>
        <p:spPr>
          <a:xfrm>
            <a:off x="311700" y="253525"/>
            <a:ext cx="84765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Position Vector Estimate using TDoA</a:t>
            </a:r>
            <a:endParaRPr sz="1800"/>
          </a:p>
          <a:p>
            <a:pPr marL="0" lvl="0" indent="0" algn="l" rtl="0">
              <a:lnSpc>
                <a:spcPct val="115000"/>
              </a:lnSpc>
              <a:spcBef>
                <a:spcPts val="0"/>
              </a:spcBef>
              <a:spcAft>
                <a:spcPts val="0"/>
              </a:spcAft>
              <a:buClr>
                <a:schemeClr val="dk1"/>
              </a:buClr>
              <a:buSzPts val="1100"/>
              <a:buFont typeface="Arial"/>
              <a:buNone/>
            </a:pPr>
            <a:r>
              <a:rPr lang="en" sz="1800" b="1"/>
              <a:t>Verification Method - Test</a:t>
            </a:r>
            <a:endParaRPr sz="1800"/>
          </a:p>
        </p:txBody>
      </p:sp>
      <p:graphicFrame>
        <p:nvGraphicFramePr>
          <p:cNvPr id="967" name="Google Shape;967;p74"/>
          <p:cNvGraphicFramePr/>
          <p:nvPr/>
        </p:nvGraphicFramePr>
        <p:xfrm>
          <a:off x="364500" y="593813"/>
          <a:ext cx="3000000" cy="3000000"/>
        </p:xfrm>
        <a:graphic>
          <a:graphicData uri="http://schemas.openxmlformats.org/drawingml/2006/table">
            <a:tbl>
              <a:tblPr>
                <a:noFill/>
                <a:tableStyleId>{8F202D7E-EC50-4E1F-8ECE-D3003531AFB2}</a:tableStyleId>
              </a:tblPr>
              <a:tblGrid>
                <a:gridCol w="4786350">
                  <a:extLst>
                    <a:ext uri="{9D8B030D-6E8A-4147-A177-3AD203B41FA5}">
                      <a16:colId xmlns:a16="http://schemas.microsoft.com/office/drawing/2014/main" val="20000"/>
                    </a:ext>
                  </a:extLst>
                </a:gridCol>
                <a:gridCol w="3628650">
                  <a:extLst>
                    <a:ext uri="{9D8B030D-6E8A-4147-A177-3AD203B41FA5}">
                      <a16:colId xmlns:a16="http://schemas.microsoft.com/office/drawing/2014/main" val="20001"/>
                    </a:ext>
                  </a:extLst>
                </a:gridCol>
              </a:tblGrid>
              <a:tr h="381000">
                <a:tc gridSpan="2">
                  <a:txBody>
                    <a:bodyPr/>
                    <a:lstStyle/>
                    <a:p>
                      <a:pPr marL="0" lvl="0" indent="0" algn="l" rtl="0">
                        <a:lnSpc>
                          <a:spcPct val="115000"/>
                        </a:lnSpc>
                        <a:spcBef>
                          <a:spcPts val="0"/>
                        </a:spcBef>
                        <a:spcAft>
                          <a:spcPts val="0"/>
                        </a:spcAft>
                        <a:buClr>
                          <a:schemeClr val="dk1"/>
                        </a:buClr>
                        <a:buSzPts val="1100"/>
                        <a:buFont typeface="Arial"/>
                        <a:buNone/>
                      </a:pPr>
                      <a:endParaRPr sz="1800" b="1">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b="1" u="sng">
                          <a:solidFill>
                            <a:schemeClr val="dk1"/>
                          </a:solidFill>
                        </a:rPr>
                        <a:t>Overview:</a:t>
                      </a:r>
                      <a:endParaRPr sz="1200" b="1" u="sng">
                        <a:solidFill>
                          <a:schemeClr val="dk1"/>
                        </a:solidFill>
                      </a:endParaRPr>
                    </a:p>
                    <a:p>
                      <a:pPr marL="0" lvl="0" indent="0" algn="l" rtl="0">
                        <a:lnSpc>
                          <a:spcPct val="115000"/>
                        </a:lnSpc>
                        <a:spcBef>
                          <a:spcPts val="0"/>
                        </a:spcBef>
                        <a:spcAft>
                          <a:spcPts val="0"/>
                        </a:spcAft>
                        <a:buNone/>
                      </a:pPr>
                      <a:r>
                        <a:rPr lang="en" sz="1200">
                          <a:solidFill>
                            <a:schemeClr val="dk1"/>
                          </a:solidFill>
                        </a:rPr>
                        <a:t>Sensor units will be placed in Pueblo, Boulder, Aurora, and Virginia Dale (Approx. 100 km radius). Units will be turned on and will record four passes of an overhead target satellite. Pass data will be stored locally on each sensor unit and post processed. TDoA position vectors will be produced during this post processing utilizing all four gathered data sets.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b="1" u="sng">
                          <a:solidFill>
                            <a:schemeClr val="dk1"/>
                          </a:solidFill>
                        </a:rPr>
                        <a:t>Success Criteria:</a:t>
                      </a:r>
                      <a:endParaRPr sz="1200" b="1" u="sng">
                        <a:solidFill>
                          <a:schemeClr val="dk1"/>
                        </a:solidFill>
                      </a:endParaRPr>
                    </a:p>
                    <a:p>
                      <a:pPr marL="0" lvl="0" indent="0" algn="l" rtl="0">
                        <a:lnSpc>
                          <a:spcPct val="115000"/>
                        </a:lnSpc>
                        <a:spcBef>
                          <a:spcPts val="0"/>
                        </a:spcBef>
                        <a:spcAft>
                          <a:spcPts val="1600"/>
                        </a:spcAft>
                        <a:buClr>
                          <a:schemeClr val="dk1"/>
                        </a:buClr>
                        <a:buSzPts val="1100"/>
                        <a:buFont typeface="Arial"/>
                        <a:buNone/>
                      </a:pPr>
                      <a:r>
                        <a:rPr lang="en" sz="1200">
                          <a:solidFill>
                            <a:schemeClr val="dk1"/>
                          </a:solidFill>
                        </a:rPr>
                        <a:t>Publically available TLE data set will be propagated. Propagated position vectors will be compared to calculated TDoA positions and serve as the reference to determine satisfaction of the functional requirement. If the magnitude of error between propagated and calculated position vectors during a moment in time can be achieved below 100km, the test</a:t>
                      </a:r>
                      <a:r>
                        <a:rPr lang="en" sz="1200" baseline="30000">
                          <a:solidFill>
                            <a:schemeClr val="dk1"/>
                          </a:solidFill>
                        </a:rPr>
                        <a:t>[1]</a:t>
                      </a:r>
                      <a:r>
                        <a:rPr lang="en" sz="1200">
                          <a:solidFill>
                            <a:schemeClr val="dk1"/>
                          </a:solidFill>
                        </a:rPr>
                        <a:t> is a success</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u="sng"/>
                        <a:t>Measurements:</a:t>
                      </a:r>
                      <a:endParaRPr sz="1200" b="1" u="sng"/>
                    </a:p>
                    <a:p>
                      <a:pPr marL="457200" lvl="0" indent="-304800" algn="l" rtl="0">
                        <a:lnSpc>
                          <a:spcPct val="115000"/>
                        </a:lnSpc>
                        <a:spcBef>
                          <a:spcPts val="0"/>
                        </a:spcBef>
                        <a:spcAft>
                          <a:spcPts val="0"/>
                        </a:spcAft>
                        <a:buSzPts val="1200"/>
                        <a:buChar char="●"/>
                      </a:pPr>
                      <a:r>
                        <a:rPr lang="en" sz="1300">
                          <a:solidFill>
                            <a:schemeClr val="dk1"/>
                          </a:solidFill>
                        </a:rPr>
                        <a:t>GPS provides pps time synchronization and </a:t>
                      </a:r>
                      <a:r>
                        <a:rPr lang="en" sz="1300"/>
                        <a:t>SDR provides a sampling rate of </a:t>
                      </a:r>
                      <a:r>
                        <a:rPr lang="en" sz="1300" u="sng"/>
                        <a:t>&gt;</a:t>
                      </a:r>
                      <a:r>
                        <a:rPr lang="en" sz="1300"/>
                        <a:t>10MHz timestamp to provide at least 100 ns timing resolution</a:t>
                      </a:r>
                      <a:endParaRPr sz="1300"/>
                    </a:p>
                    <a:p>
                      <a:pPr marL="0" lvl="0" indent="0" algn="l" rtl="0">
                        <a:lnSpc>
                          <a:spcPct val="115000"/>
                        </a:lnSpc>
                        <a:spcBef>
                          <a:spcPts val="0"/>
                        </a:spcBef>
                        <a:spcAft>
                          <a:spcPts val="0"/>
                        </a:spcAft>
                        <a:buNone/>
                      </a:pPr>
                      <a:endParaRPr sz="1200" b="1"/>
                    </a:p>
                    <a:p>
                      <a:pPr marL="0" lvl="0" indent="0" algn="l" rtl="0">
                        <a:lnSpc>
                          <a:spcPct val="150000"/>
                        </a:lnSpc>
                        <a:spcBef>
                          <a:spcPts val="0"/>
                        </a:spcBef>
                        <a:spcAft>
                          <a:spcPts val="0"/>
                        </a:spcAft>
                        <a:buNone/>
                      </a:pPr>
                      <a:endParaRPr sz="1200" b="1"/>
                    </a:p>
                    <a:p>
                      <a:pPr marL="0" lvl="0" indent="0" algn="l" rtl="0">
                        <a:lnSpc>
                          <a:spcPct val="115000"/>
                        </a:lnSpc>
                        <a:spcBef>
                          <a:spcPts val="0"/>
                        </a:spcBef>
                        <a:spcAft>
                          <a:spcPts val="0"/>
                        </a:spcAft>
                        <a:buNone/>
                      </a:pPr>
                      <a:r>
                        <a:rPr lang="en" sz="1200" b="1" u="sng">
                          <a:solidFill>
                            <a:schemeClr val="dk1"/>
                          </a:solidFill>
                        </a:rPr>
                        <a:t>Concerns:</a:t>
                      </a:r>
                      <a:endParaRPr sz="1200" b="1" u="sng">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rPr>
                        <a:t>FR4</a:t>
                      </a:r>
                      <a:endParaRPr sz="1200" b="1">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Nominal operation of all four sensor units during satellite candidate passover</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gridSpan="2">
                  <a:txBody>
                    <a:bodyPr/>
                    <a:lstStyle/>
                    <a:p>
                      <a:pPr marL="0" lvl="0" indent="0" algn="l" rtl="0">
                        <a:lnSpc>
                          <a:spcPct val="115000"/>
                        </a:lnSpc>
                        <a:spcBef>
                          <a:spcPts val="0"/>
                        </a:spcBef>
                        <a:spcAft>
                          <a:spcPts val="1600"/>
                        </a:spcAft>
                        <a:buClr>
                          <a:schemeClr val="dk1"/>
                        </a:buClr>
                        <a:buSzPts val="1100"/>
                        <a:buFont typeface="Arial"/>
                        <a:buNone/>
                      </a:pPr>
                      <a:r>
                        <a:rPr lang="en" sz="1200" baseline="30000">
                          <a:solidFill>
                            <a:schemeClr val="dk1"/>
                          </a:solidFill>
                        </a:rPr>
                        <a:t>[1]</a:t>
                      </a:r>
                      <a:r>
                        <a:rPr lang="en" sz="1200">
                          <a:solidFill>
                            <a:srgbClr val="999999"/>
                          </a:solidFill>
                        </a:rPr>
                        <a:t>Test will be performed for both UHF and L-Band satellite candidates</a:t>
                      </a:r>
                      <a:endParaRPr sz="1200" b="1">
                        <a:solidFill>
                          <a:srgbClr val="999999"/>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Orbital Determination</a:t>
            </a:r>
            <a:endParaRPr/>
          </a:p>
          <a:p>
            <a:pPr marL="0" lvl="0" indent="0" algn="ctr" rtl="0">
              <a:spcBef>
                <a:spcPts val="0"/>
              </a:spcBef>
              <a:spcAft>
                <a:spcPts val="0"/>
              </a:spcAft>
              <a:buNone/>
            </a:pPr>
            <a:r>
              <a:rPr lang="en" sz="1200">
                <a:solidFill>
                  <a:schemeClr val="dk2"/>
                </a:solidFill>
              </a:rPr>
              <a:t>Two methods: Gibbs and Particle Filter. Both produce orbital predictions that are the final product of the project</a:t>
            </a:r>
            <a:endParaRPr/>
          </a:p>
        </p:txBody>
      </p:sp>
      <p:sp>
        <p:nvSpPr>
          <p:cNvPr id="973" name="Google Shape;973;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979" name="Google Shape;979;p76"/>
          <p:cNvSpPr txBox="1">
            <a:spLocks noGrp="1"/>
          </p:cNvSpPr>
          <p:nvPr>
            <p:ph type="body" idx="1"/>
          </p:nvPr>
        </p:nvSpPr>
        <p:spPr>
          <a:xfrm>
            <a:off x="323725" y="1007125"/>
            <a:ext cx="4855200" cy="2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u="sng">
                <a:solidFill>
                  <a:schemeClr val="dk1"/>
                </a:solidFill>
              </a:rPr>
              <a:t>Inputs:</a:t>
            </a:r>
            <a:endParaRPr sz="1600" b="1" u="sng">
              <a:solidFill>
                <a:schemeClr val="dk1"/>
              </a:solidFill>
            </a:endParaRPr>
          </a:p>
          <a:p>
            <a:pPr marL="0" lvl="0" indent="0" algn="l" rtl="0">
              <a:spcBef>
                <a:spcPts val="0"/>
              </a:spcBef>
              <a:spcAft>
                <a:spcPts val="0"/>
              </a:spcAft>
              <a:buNone/>
            </a:pPr>
            <a:r>
              <a:rPr lang="en" sz="1200">
                <a:solidFill>
                  <a:schemeClr val="dk1"/>
                </a:solidFill>
              </a:rPr>
              <a:t>STK used to generate exact position vector data for a simulated passover for both satellite candidates.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600" b="1" u="sng">
                <a:solidFill>
                  <a:schemeClr val="dk1"/>
                </a:solidFill>
              </a:rPr>
              <a:t>Process:</a:t>
            </a:r>
            <a:endParaRPr sz="1600" b="1" u="sng">
              <a:solidFill>
                <a:schemeClr val="dk1"/>
              </a:solidFill>
            </a:endParaRPr>
          </a:p>
          <a:p>
            <a:pPr marL="0" lvl="0" indent="0" algn="l" rtl="0">
              <a:spcBef>
                <a:spcPts val="0"/>
              </a:spcBef>
              <a:spcAft>
                <a:spcPts val="0"/>
              </a:spcAft>
              <a:buNone/>
            </a:pPr>
            <a:r>
              <a:rPr lang="en" sz="1200">
                <a:solidFill>
                  <a:schemeClr val="dk1"/>
                </a:solidFill>
              </a:rPr>
              <a:t>Simulated error is applied to exact position data consistent with the TDoA position estimate accuracy requirement (100 km magnitude error)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Data points selected to maximize positional angular separation and fed into Gibbs method. Application of Gibbs method results in a State Vector from which orbital elements can be backed out of.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600" b="1" u="sng">
                <a:solidFill>
                  <a:schemeClr val="dk1"/>
                </a:solidFill>
              </a:rPr>
              <a:t>Outputs</a:t>
            </a:r>
            <a:endParaRPr sz="1600" b="1" u="sng">
              <a:solidFill>
                <a:schemeClr val="dk1"/>
              </a:solidFill>
            </a:endParaRPr>
          </a:p>
          <a:p>
            <a:pPr marL="0" lvl="0" indent="0" algn="l" rtl="0">
              <a:spcBef>
                <a:spcPts val="0"/>
              </a:spcBef>
              <a:spcAft>
                <a:spcPts val="0"/>
              </a:spcAft>
              <a:buNone/>
            </a:pPr>
            <a:r>
              <a:rPr lang="en" sz="1200">
                <a:solidFill>
                  <a:schemeClr val="dk1"/>
                </a:solidFill>
              </a:rPr>
              <a:t>Orbital elements formatted and rearranged to produce a TLE estimate.</a:t>
            </a:r>
            <a:endParaRPr sz="1200">
              <a:solidFill>
                <a:schemeClr val="dk1"/>
              </a:solidFill>
            </a:endParaRPr>
          </a:p>
        </p:txBody>
      </p:sp>
      <p:pic>
        <p:nvPicPr>
          <p:cNvPr id="980" name="Google Shape;980;p76"/>
          <p:cNvPicPr preferRelativeResize="0"/>
          <p:nvPr/>
        </p:nvPicPr>
        <p:blipFill>
          <a:blip r:embed="rId3">
            <a:alphaModFix/>
          </a:blip>
          <a:stretch>
            <a:fillRect/>
          </a:stretch>
        </p:blipFill>
        <p:spPr>
          <a:xfrm>
            <a:off x="6122549" y="468700"/>
            <a:ext cx="2452876" cy="2811300"/>
          </a:xfrm>
          <a:prstGeom prst="rect">
            <a:avLst/>
          </a:prstGeom>
          <a:noFill/>
          <a:ln>
            <a:noFill/>
          </a:ln>
        </p:spPr>
      </p:pic>
      <p:sp>
        <p:nvSpPr>
          <p:cNvPr id="981" name="Google Shape;981;p76"/>
          <p:cNvSpPr txBox="1">
            <a:spLocks noGrp="1"/>
          </p:cNvSpPr>
          <p:nvPr>
            <p:ph type="title"/>
          </p:nvPr>
        </p:nvSpPr>
        <p:spPr>
          <a:xfrm>
            <a:off x="311700" y="253525"/>
            <a:ext cx="77475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Orbital Determination</a:t>
            </a:r>
            <a:endParaRPr sz="1800"/>
          </a:p>
          <a:p>
            <a:pPr marL="0" lvl="0" indent="0" algn="l" rtl="0">
              <a:lnSpc>
                <a:spcPct val="115000"/>
              </a:lnSpc>
              <a:spcBef>
                <a:spcPts val="0"/>
              </a:spcBef>
              <a:spcAft>
                <a:spcPts val="0"/>
              </a:spcAft>
              <a:buClr>
                <a:schemeClr val="dk1"/>
              </a:buClr>
              <a:buSzPts val="1100"/>
              <a:buFont typeface="Arial"/>
              <a:buNone/>
            </a:pPr>
            <a:r>
              <a:rPr lang="en" sz="1800" b="1"/>
              <a:t>Model - Overview</a:t>
            </a:r>
            <a:endParaRPr sz="1800"/>
          </a:p>
        </p:txBody>
      </p:sp>
      <p:pic>
        <p:nvPicPr>
          <p:cNvPr id="982" name="Google Shape;982;p76"/>
          <p:cNvPicPr preferRelativeResize="0"/>
          <p:nvPr/>
        </p:nvPicPr>
        <p:blipFill>
          <a:blip r:embed="rId4">
            <a:alphaModFix/>
          </a:blip>
          <a:stretch>
            <a:fillRect/>
          </a:stretch>
        </p:blipFill>
        <p:spPr>
          <a:xfrm>
            <a:off x="4810625" y="3788650"/>
            <a:ext cx="3900475" cy="783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graphicFrame>
        <p:nvGraphicFramePr>
          <p:cNvPr id="987" name="Google Shape;987;p77"/>
          <p:cNvGraphicFramePr/>
          <p:nvPr/>
        </p:nvGraphicFramePr>
        <p:xfrm>
          <a:off x="298950" y="504070"/>
          <a:ext cx="3000000" cy="3000000"/>
        </p:xfrm>
        <a:graphic>
          <a:graphicData uri="http://schemas.openxmlformats.org/drawingml/2006/table">
            <a:tbl>
              <a:tblPr>
                <a:noFill/>
                <a:tableStyleId>{8F202D7E-EC50-4E1F-8ECE-D3003531AFB2}</a:tableStyleId>
              </a:tblPr>
              <a:tblGrid>
                <a:gridCol w="4929725">
                  <a:extLst>
                    <a:ext uri="{9D8B030D-6E8A-4147-A177-3AD203B41FA5}">
                      <a16:colId xmlns:a16="http://schemas.microsoft.com/office/drawing/2014/main" val="20000"/>
                    </a:ext>
                  </a:extLst>
                </a:gridCol>
                <a:gridCol w="3485275">
                  <a:extLst>
                    <a:ext uri="{9D8B030D-6E8A-4147-A177-3AD203B41FA5}">
                      <a16:colId xmlns:a16="http://schemas.microsoft.com/office/drawing/2014/main" val="20001"/>
                    </a:ext>
                  </a:extLst>
                </a:gridCol>
              </a:tblGrid>
              <a:tr h="500675">
                <a:tc gridSpan="2">
                  <a:txBody>
                    <a:bodyPr/>
                    <a:lstStyle/>
                    <a:p>
                      <a:pPr marL="0" lvl="0" indent="0" algn="l" rtl="0">
                        <a:lnSpc>
                          <a:spcPct val="115000"/>
                        </a:lnSpc>
                        <a:spcBef>
                          <a:spcPts val="0"/>
                        </a:spcBef>
                        <a:spcAft>
                          <a:spcPts val="0"/>
                        </a:spcAft>
                        <a:buNone/>
                      </a:pPr>
                      <a:endParaRPr sz="1800" b="1"/>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525300">
                <a:tc>
                  <a:txBody>
                    <a:bodyPr/>
                    <a:lstStyle/>
                    <a:p>
                      <a:pPr marL="0" lvl="0" indent="0" algn="l" rtl="0">
                        <a:lnSpc>
                          <a:spcPct val="115000"/>
                        </a:lnSpc>
                        <a:spcBef>
                          <a:spcPts val="0"/>
                        </a:spcBef>
                        <a:spcAft>
                          <a:spcPts val="0"/>
                        </a:spcAft>
                        <a:buNone/>
                      </a:pPr>
                      <a:r>
                        <a:rPr lang="en" sz="1200" b="1" u="sng"/>
                        <a:t>Overview:</a:t>
                      </a:r>
                      <a:endParaRPr sz="1200" b="1" u="sng"/>
                    </a:p>
                    <a:p>
                      <a:pPr marL="0" lvl="0" indent="0" algn="l" rtl="0">
                        <a:lnSpc>
                          <a:spcPct val="100000"/>
                        </a:lnSpc>
                        <a:spcBef>
                          <a:spcPts val="0"/>
                        </a:spcBef>
                        <a:spcAft>
                          <a:spcPts val="0"/>
                        </a:spcAft>
                        <a:buNone/>
                      </a:pPr>
                      <a:r>
                        <a:rPr lang="en" sz="1200"/>
                        <a:t>Following a successful test for </a:t>
                      </a:r>
                      <a:r>
                        <a:rPr lang="en" sz="1200" b="1"/>
                        <a:t>FR5</a:t>
                      </a:r>
                      <a:r>
                        <a:rPr lang="en" sz="1200"/>
                        <a:t>, TDoA positional vector data for the duration of the satellite candidate passover will be analyzed and used to produce an approximate TLE. </a:t>
                      </a:r>
                      <a:endParaRPr sz="1200"/>
                    </a:p>
                    <a:p>
                      <a:pPr marL="0" lvl="0" indent="0" algn="l" rtl="0">
                        <a:lnSpc>
                          <a:spcPct val="100000"/>
                        </a:lnSpc>
                        <a:spcBef>
                          <a:spcPts val="0"/>
                        </a:spcBef>
                        <a:spcAft>
                          <a:spcPts val="0"/>
                        </a:spcAft>
                        <a:buNone/>
                      </a:pPr>
                      <a:endParaRPr sz="1200"/>
                    </a:p>
                    <a:p>
                      <a:pPr marL="0" lvl="0" indent="0" algn="l" rtl="0">
                        <a:spcBef>
                          <a:spcPts val="0"/>
                        </a:spcBef>
                        <a:spcAft>
                          <a:spcPts val="0"/>
                        </a:spcAft>
                        <a:buNone/>
                      </a:pPr>
                      <a:r>
                        <a:rPr lang="en" sz="1200" b="1" u="sng"/>
                        <a:t>Success Criteria:</a:t>
                      </a:r>
                      <a:endParaRPr sz="1200" b="1" u="sng"/>
                    </a:p>
                    <a:p>
                      <a:pPr marL="0" lvl="0" indent="0" algn="l" rtl="0">
                        <a:spcBef>
                          <a:spcPts val="0"/>
                        </a:spcBef>
                        <a:spcAft>
                          <a:spcPts val="0"/>
                        </a:spcAft>
                        <a:buNone/>
                      </a:pPr>
                      <a:r>
                        <a:rPr lang="en" sz="1200"/>
                        <a:t>This calculated TLE will then be compared to a publically available TLE. Both TLEs will be propagated forward utilizing the SGP4 model</a:t>
                      </a:r>
                      <a:r>
                        <a:rPr lang="en" sz="1200" baseline="30000"/>
                        <a:t>[1]</a:t>
                      </a:r>
                      <a:r>
                        <a:rPr lang="en" sz="1200"/>
                        <a:t> and the predictive capability of our calculated TLE will be compared.</a:t>
                      </a:r>
                      <a:endParaRPr sz="1200"/>
                    </a:p>
                    <a:p>
                      <a:pPr marL="0" lvl="0" indent="0" algn="l" rtl="0">
                        <a:spcBef>
                          <a:spcPts val="0"/>
                        </a:spcBef>
                        <a:spcAft>
                          <a:spcPts val="0"/>
                        </a:spcAft>
                        <a:buNone/>
                      </a:pPr>
                      <a:r>
                        <a:rPr lang="en" sz="1200"/>
                        <a:t>If our calculated TLE is able to predict future passover opportunities within the thresholds defined by </a:t>
                      </a:r>
                      <a:r>
                        <a:rPr lang="en" sz="1200" b="1"/>
                        <a:t>FR6</a:t>
                      </a:r>
                      <a:r>
                        <a:rPr lang="en" sz="1200"/>
                        <a:t>, the test</a:t>
                      </a:r>
                      <a:r>
                        <a:rPr lang="en" sz="1200" baseline="30000"/>
                        <a:t>[2]</a:t>
                      </a:r>
                      <a:r>
                        <a:rPr lang="en" sz="1200"/>
                        <a:t> will be considered a success.</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lnSpc>
                          <a:spcPct val="115000"/>
                        </a:lnSpc>
                        <a:spcBef>
                          <a:spcPts val="0"/>
                        </a:spcBef>
                        <a:spcAft>
                          <a:spcPts val="0"/>
                        </a:spcAft>
                        <a:buClr>
                          <a:schemeClr val="dk1"/>
                        </a:buClr>
                        <a:buSzPts val="1100"/>
                        <a:buFont typeface="Arial"/>
                        <a:buNone/>
                      </a:pPr>
                      <a:r>
                        <a:rPr lang="en" sz="1200" baseline="30000">
                          <a:solidFill>
                            <a:schemeClr val="dk1"/>
                          </a:solidFill>
                        </a:rPr>
                        <a:t>[1]</a:t>
                      </a:r>
                      <a:r>
                        <a:rPr lang="en" sz="1200">
                          <a:solidFill>
                            <a:srgbClr val="999999"/>
                          </a:solidFill>
                        </a:rPr>
                        <a:t>Simplified General Perturbations model 4(SGP4) includes the  effects of drag and other orbital decay mechanisms for near earth objects with an orbital period less than 225 min.</a:t>
                      </a:r>
                      <a:r>
                        <a:rPr lang="en" sz="1200">
                          <a:solidFill>
                            <a:srgbClr val="666666"/>
                          </a:solidFill>
                        </a:rPr>
                        <a:t> </a:t>
                      </a:r>
                      <a:endParaRPr sz="1200">
                        <a:solidFill>
                          <a:srgbClr val="666666"/>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n" sz="1200" baseline="30000"/>
                        <a:t>[2]</a:t>
                      </a:r>
                      <a:r>
                        <a:rPr lang="en" sz="1200">
                          <a:solidFill>
                            <a:srgbClr val="999999"/>
                          </a:solidFill>
                        </a:rPr>
                        <a:t>Test will be performed for both UHF and L-Band satellite candidates</a:t>
                      </a:r>
                      <a:endParaRPr sz="1200">
                        <a:solidFill>
                          <a:srgbClr val="999999"/>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b="1" u="sng"/>
                        <a:t>Measurements:</a:t>
                      </a:r>
                      <a:endParaRPr sz="1200" b="1" u="sng"/>
                    </a:p>
                    <a:p>
                      <a:pPr marL="457200" lvl="0" indent="-304800" algn="l" rtl="0">
                        <a:lnSpc>
                          <a:spcPct val="115000"/>
                        </a:lnSpc>
                        <a:spcBef>
                          <a:spcPts val="0"/>
                        </a:spcBef>
                        <a:spcAft>
                          <a:spcPts val="0"/>
                        </a:spcAft>
                        <a:buSzPts val="1200"/>
                        <a:buChar char="●"/>
                      </a:pPr>
                      <a:r>
                        <a:rPr lang="en" sz="1200"/>
                        <a:t>TDoA positional data calculated during test for </a:t>
                      </a:r>
                      <a:r>
                        <a:rPr lang="en" sz="1200" b="1"/>
                        <a:t>FR5</a:t>
                      </a:r>
                      <a:endParaRPr sz="1200" b="1"/>
                    </a:p>
                    <a:p>
                      <a:pPr marL="0" lvl="0" indent="0" algn="l" rtl="0">
                        <a:spcBef>
                          <a:spcPts val="1600"/>
                        </a:spcBef>
                        <a:spcAft>
                          <a:spcPts val="0"/>
                        </a:spcAft>
                        <a:buNone/>
                      </a:pPr>
                      <a:r>
                        <a:rPr lang="en" sz="1200" b="1" u="sng">
                          <a:solidFill>
                            <a:schemeClr val="dk1"/>
                          </a:solidFill>
                        </a:rPr>
                        <a:t>Concerns:</a:t>
                      </a:r>
                      <a:endParaRPr sz="1200" b="1" u="sng">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b="1">
                          <a:solidFill>
                            <a:schemeClr val="dk1"/>
                          </a:solidFill>
                        </a:rPr>
                        <a:t>FR4</a:t>
                      </a:r>
                      <a:r>
                        <a:rPr lang="en" sz="1200">
                          <a:solidFill>
                            <a:schemeClr val="dk1"/>
                          </a:solidFill>
                        </a:rPr>
                        <a:t>,</a:t>
                      </a:r>
                      <a:r>
                        <a:rPr lang="en" sz="1200" b="1">
                          <a:solidFill>
                            <a:schemeClr val="dk1"/>
                          </a:solidFill>
                        </a:rPr>
                        <a:t> FR5</a:t>
                      </a:r>
                      <a:endParaRPr sz="1200" b="1">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TDoA data must have been calculated for the target at multiple points during a passover</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Nominal operation of all four sensor units during satellite candidate passover</a:t>
                      </a:r>
                      <a:endParaRPr sz="1200">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Clr>
                          <a:schemeClr val="dk1"/>
                        </a:buClr>
                        <a:buSzPts val="1100"/>
                        <a:buFont typeface="Arial"/>
                        <a:buNone/>
                      </a:pPr>
                      <a:endParaRPr sz="1200"/>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88" name="Google Shape;988;p77"/>
          <p:cNvPicPr preferRelativeResize="0"/>
          <p:nvPr/>
        </p:nvPicPr>
        <p:blipFill rotWithShape="1">
          <a:blip r:embed="rId3">
            <a:alphaModFix/>
          </a:blip>
          <a:srcRect l="33755" t="18431" r="31257" b="34633"/>
          <a:stretch/>
        </p:blipFill>
        <p:spPr>
          <a:xfrm>
            <a:off x="6900275" y="3419950"/>
            <a:ext cx="1572175" cy="1379775"/>
          </a:xfrm>
          <a:prstGeom prst="rect">
            <a:avLst/>
          </a:prstGeom>
          <a:noFill/>
          <a:ln>
            <a:noFill/>
          </a:ln>
        </p:spPr>
      </p:pic>
      <p:sp>
        <p:nvSpPr>
          <p:cNvPr id="989" name="Google Shape;98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990" name="Google Shape;990;p77"/>
          <p:cNvPicPr preferRelativeResize="0"/>
          <p:nvPr/>
        </p:nvPicPr>
        <p:blipFill rotWithShape="1">
          <a:blip r:embed="rId4">
            <a:alphaModFix/>
          </a:blip>
          <a:srcRect l="3373" t="2145" r="6908" b="9570"/>
          <a:stretch/>
        </p:blipFill>
        <p:spPr>
          <a:xfrm>
            <a:off x="5415535" y="3438350"/>
            <a:ext cx="1359764" cy="1379775"/>
          </a:xfrm>
          <a:prstGeom prst="rect">
            <a:avLst/>
          </a:prstGeom>
          <a:noFill/>
          <a:ln>
            <a:noFill/>
          </a:ln>
        </p:spPr>
      </p:pic>
      <p:pic>
        <p:nvPicPr>
          <p:cNvPr id="991" name="Google Shape;991;p77"/>
          <p:cNvPicPr preferRelativeResize="0"/>
          <p:nvPr/>
        </p:nvPicPr>
        <p:blipFill>
          <a:blip r:embed="rId5">
            <a:alphaModFix/>
          </a:blip>
          <a:stretch>
            <a:fillRect/>
          </a:stretch>
        </p:blipFill>
        <p:spPr>
          <a:xfrm>
            <a:off x="6775293" y="4522793"/>
            <a:ext cx="326525" cy="276925"/>
          </a:xfrm>
          <a:prstGeom prst="rect">
            <a:avLst/>
          </a:prstGeom>
          <a:noFill/>
          <a:ln>
            <a:noFill/>
          </a:ln>
        </p:spPr>
      </p:pic>
      <p:sp>
        <p:nvSpPr>
          <p:cNvPr id="992" name="Google Shape;992;p77"/>
          <p:cNvSpPr txBox="1">
            <a:spLocks noGrp="1"/>
          </p:cNvSpPr>
          <p:nvPr>
            <p:ph type="title"/>
          </p:nvPr>
        </p:nvSpPr>
        <p:spPr>
          <a:xfrm>
            <a:off x="311700" y="253525"/>
            <a:ext cx="7623900" cy="75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t>Orbital Determination</a:t>
            </a:r>
            <a:endParaRPr sz="1800"/>
          </a:p>
          <a:p>
            <a:pPr marL="0" lvl="0" indent="0" algn="l" rtl="0">
              <a:lnSpc>
                <a:spcPct val="115000"/>
              </a:lnSpc>
              <a:spcBef>
                <a:spcPts val="0"/>
              </a:spcBef>
              <a:spcAft>
                <a:spcPts val="0"/>
              </a:spcAft>
              <a:buClr>
                <a:schemeClr val="dk1"/>
              </a:buClr>
              <a:buSzPts val="1100"/>
              <a:buFont typeface="Arial"/>
              <a:buNone/>
            </a:pPr>
            <a:r>
              <a:rPr lang="en" sz="1800" b="1"/>
              <a:t>Verification Method - Test</a:t>
            </a:r>
            <a:endParaRPr sz="1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graphicFrame>
        <p:nvGraphicFramePr>
          <p:cNvPr id="998" name="Google Shape;998;p78"/>
          <p:cNvGraphicFramePr/>
          <p:nvPr/>
        </p:nvGraphicFramePr>
        <p:xfrm>
          <a:off x="0" y="57138"/>
          <a:ext cx="3000000" cy="3000000"/>
        </p:xfrm>
        <a:graphic>
          <a:graphicData uri="http://schemas.openxmlformats.org/drawingml/2006/table">
            <a:tbl>
              <a:tblPr>
                <a:noFill/>
                <a:tableStyleId>{8F202D7E-EC50-4E1F-8ECE-D3003531AFB2}</a:tableStyleId>
              </a:tblPr>
              <a:tblGrid>
                <a:gridCol w="4583725">
                  <a:extLst>
                    <a:ext uri="{9D8B030D-6E8A-4147-A177-3AD203B41FA5}">
                      <a16:colId xmlns:a16="http://schemas.microsoft.com/office/drawing/2014/main" val="20000"/>
                    </a:ext>
                  </a:extLst>
                </a:gridCol>
                <a:gridCol w="4560275">
                  <a:extLst>
                    <a:ext uri="{9D8B030D-6E8A-4147-A177-3AD203B41FA5}">
                      <a16:colId xmlns:a16="http://schemas.microsoft.com/office/drawing/2014/main" val="20001"/>
                    </a:ext>
                  </a:extLst>
                </a:gridCol>
              </a:tblGrid>
              <a:tr h="838200">
                <a:tc>
                  <a:txBody>
                    <a:bodyPr/>
                    <a:lstStyle/>
                    <a:p>
                      <a:pPr marL="0" lvl="0" indent="0" algn="l" rtl="0">
                        <a:spcBef>
                          <a:spcPts val="0"/>
                        </a:spcBef>
                        <a:spcAft>
                          <a:spcPts val="0"/>
                        </a:spcAft>
                        <a:buNone/>
                      </a:pPr>
                      <a:r>
                        <a:rPr lang="en" sz="1800">
                          <a:solidFill>
                            <a:schemeClr val="dk1"/>
                          </a:solidFill>
                        </a:rPr>
                        <a:t>Ryan Prince </a:t>
                      </a:r>
                      <a:endParaRPr sz="1800">
                        <a:solidFill>
                          <a:schemeClr val="dk1"/>
                        </a:solidFill>
                      </a:endParaRPr>
                    </a:p>
                    <a:p>
                      <a:pPr marL="0" lvl="0" indent="0" algn="l" rtl="0">
                        <a:spcBef>
                          <a:spcPts val="0"/>
                        </a:spcBef>
                        <a:spcAft>
                          <a:spcPts val="0"/>
                        </a:spcAft>
                        <a:buNone/>
                      </a:pPr>
                      <a:r>
                        <a:rPr lang="en" sz="1200">
                          <a:solidFill>
                            <a:schemeClr val="dk2"/>
                          </a:solidFill>
                        </a:rPr>
                        <a:t>Project Manager</a:t>
                      </a:r>
                      <a:endParaRPr sz="1200">
                        <a:solidFill>
                          <a:schemeClr val="dk2"/>
                        </a:solidFill>
                      </a:endParaRPr>
                    </a:p>
                    <a:p>
                      <a:pPr marL="0" lvl="0" indent="0" algn="l" rtl="0">
                        <a:spcBef>
                          <a:spcPts val="0"/>
                        </a:spcBef>
                        <a:spcAft>
                          <a:spcPts val="0"/>
                        </a:spcAft>
                        <a:buNone/>
                      </a:pPr>
                      <a:endParaRPr sz="1000">
                        <a:solidFill>
                          <a:schemeClr val="dk1"/>
                        </a:solidFill>
                      </a:endParaRPr>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Colin Ruark </a:t>
                      </a:r>
                      <a:endParaRPr sz="1800">
                        <a:solidFill>
                          <a:schemeClr val="dk1"/>
                        </a:solidFill>
                      </a:endParaRPr>
                    </a:p>
                    <a:p>
                      <a:pPr marL="0" lvl="0" indent="0" algn="l" rtl="0">
                        <a:spcBef>
                          <a:spcPts val="0"/>
                        </a:spcBef>
                        <a:spcAft>
                          <a:spcPts val="0"/>
                        </a:spcAft>
                        <a:buNone/>
                      </a:pPr>
                      <a:r>
                        <a:rPr lang="en" sz="1200">
                          <a:solidFill>
                            <a:schemeClr val="dk2"/>
                          </a:solidFill>
                        </a:rPr>
                        <a:t>Asst. Project Manager</a:t>
                      </a:r>
                      <a:endParaRPr sz="1200">
                        <a:solidFill>
                          <a:schemeClr val="dk2"/>
                        </a:solidFill>
                      </a:endParaRPr>
                    </a:p>
                    <a:p>
                      <a:pPr marL="0" lvl="0" indent="0" algn="l" rtl="0">
                        <a:spcBef>
                          <a:spcPts val="0"/>
                        </a:spcBef>
                        <a:spcAft>
                          <a:spcPts val="0"/>
                        </a:spcAft>
                        <a:buNone/>
                      </a:pPr>
                      <a:endParaRPr sz="1000">
                        <a:solidFill>
                          <a:schemeClr val="dk1"/>
                        </a:solidFill>
                      </a:endParaRPr>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38200">
                <a:tc>
                  <a:txBody>
                    <a:bodyPr/>
                    <a:lstStyle/>
                    <a:p>
                      <a:pPr marL="0" lvl="0" indent="0" algn="l" rtl="0">
                        <a:spcBef>
                          <a:spcPts val="0"/>
                        </a:spcBef>
                        <a:spcAft>
                          <a:spcPts val="0"/>
                        </a:spcAft>
                        <a:buNone/>
                      </a:pPr>
                      <a:r>
                        <a:rPr lang="en" sz="1800">
                          <a:solidFill>
                            <a:schemeClr val="dk1"/>
                          </a:solidFill>
                        </a:rPr>
                        <a:t>Jordan Gage </a:t>
                      </a:r>
                      <a:endParaRPr sz="1800">
                        <a:solidFill>
                          <a:schemeClr val="dk1"/>
                        </a:solidFill>
                      </a:endParaRPr>
                    </a:p>
                    <a:p>
                      <a:pPr marL="0" lvl="0" indent="0" algn="l" rtl="0">
                        <a:spcBef>
                          <a:spcPts val="0"/>
                        </a:spcBef>
                        <a:spcAft>
                          <a:spcPts val="0"/>
                        </a:spcAft>
                        <a:buNone/>
                      </a:pPr>
                      <a:r>
                        <a:rPr lang="en" sz="1200">
                          <a:solidFill>
                            <a:schemeClr val="dk2"/>
                          </a:solidFill>
                        </a:rPr>
                        <a:t>Financial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Keith Poletti </a:t>
                      </a:r>
                      <a:endParaRPr sz="1800">
                        <a:solidFill>
                          <a:schemeClr val="dk1"/>
                        </a:solidFill>
                      </a:endParaRPr>
                    </a:p>
                    <a:p>
                      <a:pPr marL="0" lvl="0" indent="0" algn="l" rtl="0">
                        <a:spcBef>
                          <a:spcPts val="0"/>
                        </a:spcBef>
                        <a:spcAft>
                          <a:spcPts val="0"/>
                        </a:spcAft>
                        <a:buNone/>
                      </a:pPr>
                      <a:r>
                        <a:rPr lang="en" sz="1200">
                          <a:solidFill>
                            <a:schemeClr val="dk2"/>
                          </a:solidFill>
                        </a:rPr>
                        <a:t>Lead Analyst </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838200">
                <a:tc>
                  <a:txBody>
                    <a:bodyPr/>
                    <a:lstStyle/>
                    <a:p>
                      <a:pPr marL="0" lvl="0" indent="0" algn="l" rtl="0">
                        <a:spcBef>
                          <a:spcPts val="0"/>
                        </a:spcBef>
                        <a:spcAft>
                          <a:spcPts val="0"/>
                        </a:spcAft>
                        <a:buNone/>
                      </a:pPr>
                      <a:r>
                        <a:rPr lang="en" sz="1800">
                          <a:solidFill>
                            <a:schemeClr val="dk1"/>
                          </a:solidFill>
                        </a:rPr>
                        <a:t>Tyler Pirner </a:t>
                      </a:r>
                      <a:endParaRPr sz="1800">
                        <a:solidFill>
                          <a:schemeClr val="dk1"/>
                        </a:solidFill>
                      </a:endParaRPr>
                    </a:p>
                    <a:p>
                      <a:pPr marL="0" lvl="0" indent="0" algn="l" rtl="0">
                        <a:spcBef>
                          <a:spcPts val="0"/>
                        </a:spcBef>
                        <a:spcAft>
                          <a:spcPts val="0"/>
                        </a:spcAft>
                        <a:buNone/>
                      </a:pPr>
                      <a:r>
                        <a:rPr lang="en" sz="1200">
                          <a:solidFill>
                            <a:schemeClr val="dk2"/>
                          </a:solidFill>
                        </a:rPr>
                        <a:t>Network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Noah Francis </a:t>
                      </a:r>
                      <a:endParaRPr sz="1800">
                        <a:solidFill>
                          <a:schemeClr val="dk1"/>
                        </a:solidFill>
                      </a:endParaRPr>
                    </a:p>
                    <a:p>
                      <a:pPr marL="0" lvl="0" indent="0" algn="l" rtl="0">
                        <a:spcBef>
                          <a:spcPts val="0"/>
                        </a:spcBef>
                        <a:spcAft>
                          <a:spcPts val="0"/>
                        </a:spcAft>
                        <a:buNone/>
                      </a:pPr>
                      <a:r>
                        <a:rPr lang="en" sz="1200">
                          <a:solidFill>
                            <a:schemeClr val="dk2"/>
                          </a:solidFill>
                        </a:rPr>
                        <a:t>Software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838200">
                <a:tc>
                  <a:txBody>
                    <a:bodyPr/>
                    <a:lstStyle/>
                    <a:p>
                      <a:pPr marL="0" lvl="0" indent="0" algn="l" rtl="0">
                        <a:spcBef>
                          <a:spcPts val="0"/>
                        </a:spcBef>
                        <a:spcAft>
                          <a:spcPts val="0"/>
                        </a:spcAft>
                        <a:buNone/>
                      </a:pPr>
                      <a:r>
                        <a:rPr lang="en" sz="1800">
                          <a:solidFill>
                            <a:schemeClr val="dk1"/>
                          </a:solidFill>
                        </a:rPr>
                        <a:t>Benji Smith </a:t>
                      </a:r>
                      <a:endParaRPr sz="1800">
                        <a:solidFill>
                          <a:schemeClr val="dk1"/>
                        </a:solidFill>
                      </a:endParaRPr>
                    </a:p>
                    <a:p>
                      <a:pPr marL="0" lvl="0" indent="0" algn="l" rtl="0">
                        <a:spcBef>
                          <a:spcPts val="0"/>
                        </a:spcBef>
                        <a:spcAft>
                          <a:spcPts val="0"/>
                        </a:spcAft>
                        <a:buNone/>
                      </a:pPr>
                      <a:r>
                        <a:rPr lang="en" sz="1200">
                          <a:solidFill>
                            <a:schemeClr val="dk2"/>
                          </a:solidFill>
                        </a:rPr>
                        <a:t>Systems Engineer</a:t>
                      </a:r>
                      <a:endParaRPr sz="1200">
                        <a:solidFill>
                          <a:schemeClr val="dk2"/>
                        </a:solidFill>
                      </a:endParaRPr>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Sam Firth </a:t>
                      </a:r>
                      <a:endParaRPr sz="1800">
                        <a:solidFill>
                          <a:schemeClr val="dk1"/>
                        </a:solidFill>
                      </a:endParaRPr>
                    </a:p>
                    <a:p>
                      <a:pPr marL="0" lvl="0" indent="0" algn="l" rtl="0">
                        <a:spcBef>
                          <a:spcPts val="0"/>
                        </a:spcBef>
                        <a:spcAft>
                          <a:spcPts val="0"/>
                        </a:spcAft>
                        <a:buNone/>
                      </a:pPr>
                      <a:r>
                        <a:rPr lang="en" sz="1200">
                          <a:solidFill>
                            <a:schemeClr val="dk2"/>
                          </a:solidFill>
                        </a:rPr>
                        <a:t>Safety Lead</a:t>
                      </a:r>
                      <a:endParaRPr sz="1200">
                        <a:solidFill>
                          <a:schemeClr val="dk2"/>
                        </a:solidFill>
                      </a:endParaRPr>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838200">
                <a:tc>
                  <a:txBody>
                    <a:bodyPr/>
                    <a:lstStyle/>
                    <a:p>
                      <a:pPr marL="0" lvl="0" indent="0" algn="l" rtl="0">
                        <a:spcBef>
                          <a:spcPts val="0"/>
                        </a:spcBef>
                        <a:spcAft>
                          <a:spcPts val="0"/>
                        </a:spcAft>
                        <a:buNone/>
                      </a:pPr>
                      <a:r>
                        <a:rPr lang="en" sz="1800">
                          <a:solidFill>
                            <a:schemeClr val="dk1"/>
                          </a:solidFill>
                        </a:rPr>
                        <a:t>E Forest Owen </a:t>
                      </a:r>
                      <a:endParaRPr sz="1800">
                        <a:solidFill>
                          <a:schemeClr val="dk1"/>
                        </a:solidFill>
                      </a:endParaRPr>
                    </a:p>
                    <a:p>
                      <a:pPr marL="0" lvl="0" indent="0" algn="l" rtl="0">
                        <a:spcBef>
                          <a:spcPts val="0"/>
                        </a:spcBef>
                        <a:spcAft>
                          <a:spcPts val="0"/>
                        </a:spcAft>
                        <a:buNone/>
                      </a:pPr>
                      <a:r>
                        <a:rPr lang="en" sz="1200">
                          <a:solidFill>
                            <a:schemeClr val="dk2"/>
                          </a:solidFill>
                        </a:rPr>
                        <a:t>Data/Power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chemeClr val="dk1"/>
                          </a:solidFill>
                        </a:rPr>
                        <a:t>Ryan Burdick </a:t>
                      </a:r>
                      <a:endParaRPr sz="1800">
                        <a:solidFill>
                          <a:schemeClr val="dk1"/>
                        </a:solidFill>
                      </a:endParaRPr>
                    </a:p>
                    <a:p>
                      <a:pPr marL="0" lvl="0" indent="0" algn="l" rtl="0">
                        <a:spcBef>
                          <a:spcPts val="0"/>
                        </a:spcBef>
                        <a:spcAft>
                          <a:spcPts val="0"/>
                        </a:spcAft>
                        <a:buNone/>
                      </a:pPr>
                      <a:r>
                        <a:rPr lang="en" sz="1200">
                          <a:solidFill>
                            <a:schemeClr val="dk2"/>
                          </a:solidFill>
                        </a:rPr>
                        <a:t>Manufacturing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838200">
                <a:tc>
                  <a:txBody>
                    <a:bodyPr/>
                    <a:lstStyle/>
                    <a:p>
                      <a:pPr marL="0" lvl="0" indent="0" algn="l" rtl="0">
                        <a:spcBef>
                          <a:spcPts val="0"/>
                        </a:spcBef>
                        <a:spcAft>
                          <a:spcPts val="0"/>
                        </a:spcAft>
                        <a:buNone/>
                      </a:pPr>
                      <a:r>
                        <a:rPr lang="en" sz="1800">
                          <a:solidFill>
                            <a:schemeClr val="dk1"/>
                          </a:solidFill>
                        </a:rPr>
                        <a:t>Israel Quezada-Cordova </a:t>
                      </a:r>
                      <a:endParaRPr sz="1800">
                        <a:solidFill>
                          <a:schemeClr val="dk1"/>
                        </a:solidFill>
                      </a:endParaRPr>
                    </a:p>
                    <a:p>
                      <a:pPr marL="0" lvl="0" indent="0" algn="l" rtl="0">
                        <a:spcBef>
                          <a:spcPts val="0"/>
                        </a:spcBef>
                        <a:spcAft>
                          <a:spcPts val="0"/>
                        </a:spcAft>
                        <a:buNone/>
                      </a:pPr>
                      <a:r>
                        <a:rPr lang="en" sz="1200">
                          <a:solidFill>
                            <a:schemeClr val="dk2"/>
                          </a:solidFill>
                        </a:rPr>
                        <a:t>Electrical Lead</a:t>
                      </a:r>
                      <a:endParaRPr sz="1200">
                        <a:solidFill>
                          <a:schemeClr val="dk2"/>
                        </a:solidFill>
                      </a:endParaRPr>
                    </a:p>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73025" marR="73025" marT="0" marB="0">
                    <a:lnL w="19050" cap="flat" cmpd="sng">
                      <a:solidFill>
                        <a:srgbClr val="000000"/>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999" name="Google Shape;999;p78"/>
          <p:cNvPicPr preferRelativeResize="0"/>
          <p:nvPr/>
        </p:nvPicPr>
        <p:blipFill rotWithShape="1">
          <a:blip r:embed="rId3">
            <a:alphaModFix/>
          </a:blip>
          <a:srcRect l="14349" t="6852" r="15857" b="15453"/>
          <a:stretch/>
        </p:blipFill>
        <p:spPr>
          <a:xfrm>
            <a:off x="2521358" y="57138"/>
            <a:ext cx="867454" cy="857250"/>
          </a:xfrm>
          <a:prstGeom prst="rect">
            <a:avLst/>
          </a:prstGeom>
          <a:noFill/>
          <a:ln>
            <a:noFill/>
          </a:ln>
        </p:spPr>
      </p:pic>
      <p:pic>
        <p:nvPicPr>
          <p:cNvPr id="1000" name="Google Shape;1000;p78"/>
          <p:cNvPicPr preferRelativeResize="0"/>
          <p:nvPr/>
        </p:nvPicPr>
        <p:blipFill>
          <a:blip r:embed="rId4">
            <a:alphaModFix/>
          </a:blip>
          <a:stretch>
            <a:fillRect/>
          </a:stretch>
        </p:blipFill>
        <p:spPr>
          <a:xfrm>
            <a:off x="3633898" y="883799"/>
            <a:ext cx="809177" cy="857250"/>
          </a:xfrm>
          <a:prstGeom prst="rect">
            <a:avLst/>
          </a:prstGeom>
          <a:noFill/>
          <a:ln>
            <a:noFill/>
          </a:ln>
        </p:spPr>
      </p:pic>
      <p:pic>
        <p:nvPicPr>
          <p:cNvPr id="1001" name="Google Shape;1001;p78"/>
          <p:cNvPicPr preferRelativeResize="0"/>
          <p:nvPr/>
        </p:nvPicPr>
        <p:blipFill>
          <a:blip r:embed="rId5">
            <a:alphaModFix/>
          </a:blip>
          <a:stretch>
            <a:fillRect/>
          </a:stretch>
        </p:blipFill>
        <p:spPr>
          <a:xfrm>
            <a:off x="2553963" y="1710459"/>
            <a:ext cx="802234" cy="859536"/>
          </a:xfrm>
          <a:prstGeom prst="rect">
            <a:avLst/>
          </a:prstGeom>
          <a:noFill/>
          <a:ln>
            <a:noFill/>
          </a:ln>
        </p:spPr>
      </p:pic>
      <p:pic>
        <p:nvPicPr>
          <p:cNvPr id="1002" name="Google Shape;1002;p78"/>
          <p:cNvPicPr preferRelativeResize="0"/>
          <p:nvPr/>
        </p:nvPicPr>
        <p:blipFill>
          <a:blip r:embed="rId6">
            <a:alphaModFix/>
          </a:blip>
          <a:stretch>
            <a:fillRect/>
          </a:stretch>
        </p:blipFill>
        <p:spPr>
          <a:xfrm>
            <a:off x="3642138" y="2539406"/>
            <a:ext cx="792683" cy="859536"/>
          </a:xfrm>
          <a:prstGeom prst="rect">
            <a:avLst/>
          </a:prstGeom>
          <a:noFill/>
          <a:ln>
            <a:noFill/>
          </a:ln>
        </p:spPr>
      </p:pic>
      <p:pic>
        <p:nvPicPr>
          <p:cNvPr id="1003" name="Google Shape;1003;p78"/>
          <p:cNvPicPr preferRelativeResize="0"/>
          <p:nvPr/>
        </p:nvPicPr>
        <p:blipFill>
          <a:blip r:embed="rId7">
            <a:alphaModFix/>
          </a:blip>
          <a:stretch>
            <a:fillRect/>
          </a:stretch>
        </p:blipFill>
        <p:spPr>
          <a:xfrm>
            <a:off x="2463238" y="3368353"/>
            <a:ext cx="983691" cy="859536"/>
          </a:xfrm>
          <a:prstGeom prst="rect">
            <a:avLst/>
          </a:prstGeom>
          <a:noFill/>
          <a:ln>
            <a:noFill/>
          </a:ln>
        </p:spPr>
      </p:pic>
      <p:pic>
        <p:nvPicPr>
          <p:cNvPr id="1004" name="Google Shape;1004;p78"/>
          <p:cNvPicPr preferRelativeResize="0"/>
          <p:nvPr/>
        </p:nvPicPr>
        <p:blipFill rotWithShape="1">
          <a:blip r:embed="rId8">
            <a:alphaModFix/>
          </a:blip>
          <a:srcRect l="2927" t="2989" r="2927" b="2998"/>
          <a:stretch/>
        </p:blipFill>
        <p:spPr>
          <a:xfrm>
            <a:off x="3568800" y="4248150"/>
            <a:ext cx="867450" cy="859525"/>
          </a:xfrm>
          <a:prstGeom prst="rect">
            <a:avLst/>
          </a:prstGeom>
          <a:noFill/>
          <a:ln>
            <a:noFill/>
          </a:ln>
        </p:spPr>
      </p:pic>
      <p:pic>
        <p:nvPicPr>
          <p:cNvPr id="1005" name="Google Shape;1005;p78"/>
          <p:cNvPicPr preferRelativeResize="0"/>
          <p:nvPr/>
        </p:nvPicPr>
        <p:blipFill>
          <a:blip r:embed="rId9">
            <a:alphaModFix/>
          </a:blip>
          <a:stretch>
            <a:fillRect/>
          </a:stretch>
        </p:blipFill>
        <p:spPr>
          <a:xfrm>
            <a:off x="7141825" y="55988"/>
            <a:ext cx="859536" cy="859536"/>
          </a:xfrm>
          <a:prstGeom prst="rect">
            <a:avLst/>
          </a:prstGeom>
          <a:noFill/>
          <a:ln>
            <a:noFill/>
          </a:ln>
        </p:spPr>
      </p:pic>
      <p:pic>
        <p:nvPicPr>
          <p:cNvPr id="1006" name="Google Shape;1006;p78"/>
          <p:cNvPicPr preferRelativeResize="0"/>
          <p:nvPr/>
        </p:nvPicPr>
        <p:blipFill>
          <a:blip r:embed="rId10">
            <a:alphaModFix/>
          </a:blip>
          <a:stretch>
            <a:fillRect/>
          </a:stretch>
        </p:blipFill>
        <p:spPr>
          <a:xfrm>
            <a:off x="8161613" y="884078"/>
            <a:ext cx="859536" cy="859536"/>
          </a:xfrm>
          <a:prstGeom prst="rect">
            <a:avLst/>
          </a:prstGeom>
          <a:noFill/>
          <a:ln>
            <a:noFill/>
          </a:ln>
        </p:spPr>
      </p:pic>
      <p:pic>
        <p:nvPicPr>
          <p:cNvPr id="1007" name="Google Shape;1007;p78"/>
          <p:cNvPicPr preferRelativeResize="0"/>
          <p:nvPr/>
        </p:nvPicPr>
        <p:blipFill>
          <a:blip r:embed="rId11">
            <a:alphaModFix/>
          </a:blip>
          <a:stretch>
            <a:fillRect/>
          </a:stretch>
        </p:blipFill>
        <p:spPr>
          <a:xfrm>
            <a:off x="7104852" y="1712168"/>
            <a:ext cx="933475" cy="859537"/>
          </a:xfrm>
          <a:prstGeom prst="rect">
            <a:avLst/>
          </a:prstGeom>
          <a:noFill/>
          <a:ln>
            <a:noFill/>
          </a:ln>
        </p:spPr>
      </p:pic>
      <p:pic>
        <p:nvPicPr>
          <p:cNvPr id="1008" name="Google Shape;1008;p78"/>
          <p:cNvPicPr preferRelativeResize="0"/>
          <p:nvPr/>
        </p:nvPicPr>
        <p:blipFill>
          <a:blip r:embed="rId12">
            <a:alphaModFix/>
          </a:blip>
          <a:stretch>
            <a:fillRect/>
          </a:stretch>
        </p:blipFill>
        <p:spPr>
          <a:xfrm>
            <a:off x="8078438" y="2540259"/>
            <a:ext cx="1025898" cy="859536"/>
          </a:xfrm>
          <a:prstGeom prst="rect">
            <a:avLst/>
          </a:prstGeom>
          <a:noFill/>
          <a:ln>
            <a:noFill/>
          </a:ln>
        </p:spPr>
      </p:pic>
      <p:pic>
        <p:nvPicPr>
          <p:cNvPr id="1009" name="Google Shape;1009;p78"/>
          <p:cNvPicPr preferRelativeResize="0"/>
          <p:nvPr/>
        </p:nvPicPr>
        <p:blipFill>
          <a:blip r:embed="rId13">
            <a:alphaModFix/>
          </a:blip>
          <a:stretch>
            <a:fillRect/>
          </a:stretch>
        </p:blipFill>
        <p:spPr>
          <a:xfrm>
            <a:off x="7141825" y="3368350"/>
            <a:ext cx="859536" cy="85953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pic>
        <p:nvPicPr>
          <p:cNvPr id="1015" name="Google Shape;1015;p79"/>
          <p:cNvPicPr preferRelativeResize="0"/>
          <p:nvPr/>
        </p:nvPicPr>
        <p:blipFill>
          <a:blip r:embed="rId3">
            <a:alphaModFix/>
          </a:blip>
          <a:stretch>
            <a:fillRect/>
          </a:stretch>
        </p:blipFill>
        <p:spPr>
          <a:xfrm>
            <a:off x="602813" y="56050"/>
            <a:ext cx="7938387" cy="4838699"/>
          </a:xfrm>
          <a:prstGeom prst="rect">
            <a:avLst/>
          </a:prstGeom>
          <a:noFill/>
          <a:ln>
            <a:noFill/>
          </a:ln>
        </p:spPr>
      </p:pic>
      <p:sp>
        <p:nvSpPr>
          <p:cNvPr id="1016" name="Google Shape;1016;p79"/>
          <p:cNvSpPr txBox="1">
            <a:spLocks noGrp="1"/>
          </p:cNvSpPr>
          <p:nvPr>
            <p:ph type="body" idx="1"/>
          </p:nvPr>
        </p:nvSpPr>
        <p:spPr>
          <a:xfrm>
            <a:off x="311700" y="272625"/>
            <a:ext cx="8520600" cy="42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Work Breakdown Structure (WBS)</a:t>
            </a:r>
            <a:endParaRPr>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pic>
        <p:nvPicPr>
          <p:cNvPr id="1022" name="Google Shape;1022;p80"/>
          <p:cNvPicPr preferRelativeResize="0"/>
          <p:nvPr/>
        </p:nvPicPr>
        <p:blipFill>
          <a:blip r:embed="rId3">
            <a:alphaModFix/>
          </a:blip>
          <a:stretch>
            <a:fillRect/>
          </a:stretch>
        </p:blipFill>
        <p:spPr>
          <a:xfrm>
            <a:off x="1" y="1"/>
            <a:ext cx="8654036" cy="5143500"/>
          </a:xfrm>
          <a:prstGeom prst="rect">
            <a:avLst/>
          </a:prstGeom>
          <a:noFill/>
          <a:ln>
            <a:noFill/>
          </a:ln>
        </p:spPr>
      </p:pic>
      <p:grpSp>
        <p:nvGrpSpPr>
          <p:cNvPr id="1023" name="Google Shape;1023;p80"/>
          <p:cNvGrpSpPr/>
          <p:nvPr/>
        </p:nvGrpSpPr>
        <p:grpSpPr>
          <a:xfrm>
            <a:off x="6925525" y="912850"/>
            <a:ext cx="1582175" cy="889200"/>
            <a:chOff x="6925525" y="912850"/>
            <a:chExt cx="1582175" cy="889200"/>
          </a:xfrm>
        </p:grpSpPr>
        <p:sp>
          <p:nvSpPr>
            <p:cNvPr id="1024" name="Google Shape;1024;p80"/>
            <p:cNvSpPr txBox="1"/>
            <p:nvPr/>
          </p:nvSpPr>
          <p:spPr>
            <a:xfrm>
              <a:off x="6995100" y="912850"/>
              <a:ext cx="1512600" cy="889200"/>
            </a:xfrm>
            <a:prstGeom prst="rect">
              <a:avLst/>
            </a:prstGeom>
            <a:noFill/>
            <a:ln>
              <a:noFill/>
            </a:ln>
          </p:spPr>
          <p:txBody>
            <a:bodyPr spcFirstLastPara="1" wrap="square" lIns="114300" tIns="91425" rIns="91425" bIns="91425" anchor="t" anchorCtr="0">
              <a:noAutofit/>
            </a:bodyPr>
            <a:lstStyle/>
            <a:p>
              <a:pPr marL="0" lvl="0" indent="0" algn="l" rtl="0">
                <a:lnSpc>
                  <a:spcPct val="125000"/>
                </a:lnSpc>
                <a:spcBef>
                  <a:spcPts val="0"/>
                </a:spcBef>
                <a:spcAft>
                  <a:spcPts val="0"/>
                </a:spcAft>
                <a:buNone/>
              </a:pPr>
              <a:r>
                <a:rPr lang="en" sz="1100" b="1">
                  <a:solidFill>
                    <a:srgbClr val="595959"/>
                  </a:solidFill>
                </a:rPr>
                <a:t>Electronics</a:t>
              </a:r>
              <a:endParaRPr sz="1100" b="1">
                <a:solidFill>
                  <a:srgbClr val="595959"/>
                </a:solidFill>
              </a:endParaRPr>
            </a:p>
            <a:p>
              <a:pPr marL="0" lvl="0" indent="0" algn="l" rtl="0">
                <a:lnSpc>
                  <a:spcPct val="125000"/>
                </a:lnSpc>
                <a:spcBef>
                  <a:spcPts val="0"/>
                </a:spcBef>
                <a:spcAft>
                  <a:spcPts val="0"/>
                </a:spcAft>
                <a:buNone/>
              </a:pPr>
              <a:r>
                <a:rPr lang="en" sz="1100" b="1">
                  <a:solidFill>
                    <a:srgbClr val="595959"/>
                  </a:solidFill>
                </a:rPr>
                <a:t>Software</a:t>
              </a:r>
              <a:endParaRPr sz="1100" b="1">
                <a:solidFill>
                  <a:srgbClr val="595959"/>
                </a:solidFill>
              </a:endParaRPr>
            </a:p>
            <a:p>
              <a:pPr marL="0" lvl="0" indent="0" algn="l" rtl="0">
                <a:lnSpc>
                  <a:spcPct val="125000"/>
                </a:lnSpc>
                <a:spcBef>
                  <a:spcPts val="0"/>
                </a:spcBef>
                <a:spcAft>
                  <a:spcPts val="0"/>
                </a:spcAft>
                <a:buNone/>
              </a:pPr>
              <a:r>
                <a:rPr lang="en" sz="1100" b="1">
                  <a:solidFill>
                    <a:srgbClr val="595959"/>
                  </a:solidFill>
                </a:rPr>
                <a:t>Hardware/RF</a:t>
              </a:r>
              <a:endParaRPr sz="1100" b="1">
                <a:solidFill>
                  <a:srgbClr val="595959"/>
                </a:solidFill>
              </a:endParaRPr>
            </a:p>
            <a:p>
              <a:pPr marL="0" lvl="0" indent="0" algn="l" rtl="0">
                <a:spcBef>
                  <a:spcPts val="0"/>
                </a:spcBef>
                <a:spcAft>
                  <a:spcPts val="0"/>
                </a:spcAft>
                <a:buNone/>
              </a:pPr>
              <a:endParaRPr/>
            </a:p>
          </p:txBody>
        </p:sp>
        <p:sp>
          <p:nvSpPr>
            <p:cNvPr id="1025" name="Google Shape;1025;p80"/>
            <p:cNvSpPr/>
            <p:nvPr/>
          </p:nvSpPr>
          <p:spPr>
            <a:xfrm>
              <a:off x="6925525" y="1000725"/>
              <a:ext cx="137100" cy="137100"/>
            </a:xfrm>
            <a:prstGeom prst="rect">
              <a:avLst/>
            </a:prstGeom>
            <a:solidFill>
              <a:srgbClr val="CC50B8">
                <a:alpha val="664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0"/>
            <p:cNvSpPr/>
            <p:nvPr/>
          </p:nvSpPr>
          <p:spPr>
            <a:xfrm>
              <a:off x="6925525" y="1217838"/>
              <a:ext cx="137100" cy="137100"/>
            </a:xfrm>
            <a:prstGeom prst="rect">
              <a:avLst/>
            </a:prstGeom>
            <a:solidFill>
              <a:srgbClr val="8DDF91">
                <a:alpha val="698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0"/>
            <p:cNvSpPr/>
            <p:nvPr/>
          </p:nvSpPr>
          <p:spPr>
            <a:xfrm>
              <a:off x="6925525" y="1434950"/>
              <a:ext cx="137100" cy="137100"/>
            </a:xfrm>
            <a:prstGeom prst="rect">
              <a:avLst/>
            </a:prstGeom>
            <a:solidFill>
              <a:srgbClr val="72DADA">
                <a:alpha val="676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81"/>
          <p:cNvSpPr txBox="1">
            <a:spLocks noGrp="1"/>
          </p:cNvSpPr>
          <p:nvPr>
            <p:ph type="title"/>
          </p:nvPr>
        </p:nvSpPr>
        <p:spPr>
          <a:xfrm>
            <a:off x="186200" y="74450"/>
            <a:ext cx="789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Cost Plan</a:t>
            </a:r>
            <a:endParaRPr>
              <a:solidFill>
                <a:schemeClr val="dk2"/>
              </a:solidFill>
            </a:endParaRPr>
          </a:p>
        </p:txBody>
      </p:sp>
      <p:sp>
        <p:nvSpPr>
          <p:cNvPr id="1033" name="Google Shape;10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graphicFrame>
        <p:nvGraphicFramePr>
          <p:cNvPr id="1034" name="Google Shape;1034;p81"/>
          <p:cNvGraphicFramePr/>
          <p:nvPr/>
        </p:nvGraphicFramePr>
        <p:xfrm>
          <a:off x="186200" y="647150"/>
          <a:ext cx="3000000" cy="3000000"/>
        </p:xfrm>
        <a:graphic>
          <a:graphicData uri="http://schemas.openxmlformats.org/drawingml/2006/table">
            <a:tbl>
              <a:tblPr>
                <a:noFill/>
                <a:tableStyleId>{8F202D7E-EC50-4E1F-8ECE-D3003531AFB2}</a:tableStyleId>
              </a:tblPr>
              <a:tblGrid>
                <a:gridCol w="2800975">
                  <a:extLst>
                    <a:ext uri="{9D8B030D-6E8A-4147-A177-3AD203B41FA5}">
                      <a16:colId xmlns:a16="http://schemas.microsoft.com/office/drawing/2014/main" val="20000"/>
                    </a:ext>
                  </a:extLst>
                </a:gridCol>
                <a:gridCol w="3659450">
                  <a:extLst>
                    <a:ext uri="{9D8B030D-6E8A-4147-A177-3AD203B41FA5}">
                      <a16:colId xmlns:a16="http://schemas.microsoft.com/office/drawing/2014/main" val="20001"/>
                    </a:ext>
                  </a:extLst>
                </a:gridCol>
                <a:gridCol w="766375">
                  <a:extLst>
                    <a:ext uri="{9D8B030D-6E8A-4147-A177-3AD203B41FA5}">
                      <a16:colId xmlns:a16="http://schemas.microsoft.com/office/drawing/2014/main" val="20002"/>
                    </a:ext>
                  </a:extLst>
                </a:gridCol>
              </a:tblGrid>
              <a:tr h="315500">
                <a:tc>
                  <a:txBody>
                    <a:bodyPr/>
                    <a:lstStyle/>
                    <a:p>
                      <a:pPr marL="0" lvl="0" indent="0" algn="l" rtl="0">
                        <a:spcBef>
                          <a:spcPts val="0"/>
                        </a:spcBef>
                        <a:spcAft>
                          <a:spcPts val="0"/>
                        </a:spcAft>
                        <a:buNone/>
                      </a:pPr>
                      <a:r>
                        <a:rPr lang="en" sz="1000">
                          <a:solidFill>
                            <a:srgbClr val="FFFFFF"/>
                          </a:solidFill>
                        </a:rPr>
                        <a:t>Item</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sz="1000">
                          <a:solidFill>
                            <a:srgbClr val="FFFFFF"/>
                          </a:solidFill>
                        </a:rPr>
                        <a:t>Description</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sz="1000">
                          <a:solidFill>
                            <a:srgbClr val="FFFFFF"/>
                          </a:solidFill>
                        </a:rPr>
                        <a:t>Price</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15500">
                <a:tc>
                  <a:txBody>
                    <a:bodyPr/>
                    <a:lstStyle/>
                    <a:p>
                      <a:pPr marL="0" lvl="0" indent="0" algn="l" rtl="0">
                        <a:spcBef>
                          <a:spcPts val="0"/>
                        </a:spcBef>
                        <a:spcAft>
                          <a:spcPts val="0"/>
                        </a:spcAft>
                        <a:buNone/>
                      </a:pPr>
                      <a:r>
                        <a:rPr lang="en" sz="1000">
                          <a:solidFill>
                            <a:schemeClr val="dk2"/>
                          </a:solidFill>
                        </a:rPr>
                        <a:t>Raspberry Pi 4 Model B (4 GB)</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on-board computer</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$55.00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15500">
                <a:tc>
                  <a:txBody>
                    <a:bodyPr/>
                    <a:lstStyle/>
                    <a:p>
                      <a:pPr marL="0" lvl="0" indent="0" algn="l" rtl="0">
                        <a:spcBef>
                          <a:spcPts val="0"/>
                        </a:spcBef>
                        <a:spcAft>
                          <a:spcPts val="0"/>
                        </a:spcAft>
                        <a:buNone/>
                      </a:pPr>
                      <a:r>
                        <a:rPr lang="en" sz="1000">
                          <a:solidFill>
                            <a:schemeClr val="dk2"/>
                          </a:solidFill>
                        </a:rPr>
                        <a:t>HackRf One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software defined radio</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$299.95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15500">
                <a:tc>
                  <a:txBody>
                    <a:bodyPr/>
                    <a:lstStyle/>
                    <a:p>
                      <a:pPr marL="0" lvl="0" indent="0" algn="l" rtl="0">
                        <a:spcBef>
                          <a:spcPts val="0"/>
                        </a:spcBef>
                        <a:spcAft>
                          <a:spcPts val="0"/>
                        </a:spcAft>
                        <a:buNone/>
                      </a:pPr>
                      <a:r>
                        <a:rPr lang="en" sz="1000">
                          <a:solidFill>
                            <a:schemeClr val="dk2"/>
                          </a:solidFill>
                        </a:rPr>
                        <a:t>SD Card</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32Gb SD card for OS and data storage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$10.29</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15500">
                <a:tc>
                  <a:txBody>
                    <a:bodyPr/>
                    <a:lstStyle/>
                    <a:p>
                      <a:pPr marL="0" lvl="0" indent="0" algn="l" rtl="0">
                        <a:spcBef>
                          <a:spcPts val="0"/>
                        </a:spcBef>
                        <a:spcAft>
                          <a:spcPts val="0"/>
                        </a:spcAft>
                        <a:buNone/>
                      </a:pPr>
                      <a:r>
                        <a:rPr lang="en" sz="1000">
                          <a:solidFill>
                            <a:schemeClr val="dk2"/>
                          </a:solidFill>
                        </a:rPr>
                        <a:t>L-Band Low Noise Amp</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ZX60-242GLN-S+</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$74.82</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15500">
                <a:tc>
                  <a:txBody>
                    <a:bodyPr/>
                    <a:lstStyle/>
                    <a:p>
                      <a:pPr marL="0" lvl="0" indent="0" algn="l" rtl="0">
                        <a:spcBef>
                          <a:spcPts val="0"/>
                        </a:spcBef>
                        <a:spcAft>
                          <a:spcPts val="0"/>
                        </a:spcAft>
                        <a:buNone/>
                      </a:pPr>
                      <a:r>
                        <a:rPr lang="en" sz="1000">
                          <a:solidFill>
                            <a:schemeClr val="dk2"/>
                          </a:solidFill>
                        </a:rPr>
                        <a:t>UHF Low Noise Amp</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SPF5189Z RF amplifier</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$15.00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15500">
                <a:tc>
                  <a:txBody>
                    <a:bodyPr/>
                    <a:lstStyle/>
                    <a:p>
                      <a:pPr marL="0" lvl="0" indent="0" algn="l" rtl="0">
                        <a:spcBef>
                          <a:spcPts val="0"/>
                        </a:spcBef>
                        <a:spcAft>
                          <a:spcPts val="0"/>
                        </a:spcAft>
                        <a:buNone/>
                      </a:pPr>
                      <a:r>
                        <a:rPr lang="en" sz="1000">
                          <a:solidFill>
                            <a:schemeClr val="dk2"/>
                          </a:solidFill>
                        </a:rPr>
                        <a:t>L-Band Antenna</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1.2 GHz 8 dBi flat patch antenna</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$50.00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315500">
                <a:tc>
                  <a:txBody>
                    <a:bodyPr/>
                    <a:lstStyle/>
                    <a:p>
                      <a:pPr marL="0" lvl="0" indent="0" algn="l" rtl="0">
                        <a:spcBef>
                          <a:spcPts val="0"/>
                        </a:spcBef>
                        <a:spcAft>
                          <a:spcPts val="0"/>
                        </a:spcAft>
                        <a:buNone/>
                      </a:pPr>
                      <a:r>
                        <a:rPr lang="en" sz="1000">
                          <a:solidFill>
                            <a:schemeClr val="dk2"/>
                          </a:solidFill>
                        </a:rPr>
                        <a:t>UHF Antenna</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HYS YAGI antenna high gain 9dBi UHF</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$50.00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340425">
                <a:tc>
                  <a:txBody>
                    <a:bodyPr/>
                    <a:lstStyle/>
                    <a:p>
                      <a:pPr marL="0" lvl="0" indent="0" algn="l" rtl="0">
                        <a:spcBef>
                          <a:spcPts val="0"/>
                        </a:spcBef>
                        <a:spcAft>
                          <a:spcPts val="0"/>
                        </a:spcAft>
                        <a:buNone/>
                      </a:pPr>
                      <a:r>
                        <a:rPr lang="en" sz="1000">
                          <a:solidFill>
                            <a:schemeClr val="dk2"/>
                          </a:solidFill>
                        </a:rPr>
                        <a:t>Electronic RF Logic Switch</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F2932EVBI evaluation board</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$83.13</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340425">
                <a:tc>
                  <a:txBody>
                    <a:bodyPr/>
                    <a:lstStyle/>
                    <a:p>
                      <a:pPr marL="0" lvl="0" indent="0" algn="l" rtl="0">
                        <a:spcBef>
                          <a:spcPts val="0"/>
                        </a:spcBef>
                        <a:spcAft>
                          <a:spcPts val="0"/>
                        </a:spcAft>
                        <a:buNone/>
                      </a:pPr>
                      <a:r>
                        <a:rPr lang="en" sz="1000">
                          <a:solidFill>
                            <a:schemeClr val="dk2"/>
                          </a:solidFill>
                        </a:rPr>
                        <a:t>Housing</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WH-16 hinged nema enclosure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$50.75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340425">
                <a:tc>
                  <a:txBody>
                    <a:bodyPr/>
                    <a:lstStyle/>
                    <a:p>
                      <a:pPr marL="0" lvl="0" indent="0" algn="l" rtl="0">
                        <a:spcBef>
                          <a:spcPts val="0"/>
                        </a:spcBef>
                        <a:spcAft>
                          <a:spcPts val="0"/>
                        </a:spcAft>
                        <a:buNone/>
                      </a:pPr>
                      <a:r>
                        <a:rPr lang="en" sz="1000">
                          <a:solidFill>
                            <a:schemeClr val="dk2"/>
                          </a:solidFill>
                        </a:rPr>
                        <a:t>GPS Module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GPS module GPS NEO-6M</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$39.95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340425">
                <a:tc>
                  <a:txBody>
                    <a:bodyPr/>
                    <a:lstStyle/>
                    <a:p>
                      <a:pPr marL="0" lvl="0" indent="0" algn="l" rtl="0">
                        <a:spcBef>
                          <a:spcPts val="0"/>
                        </a:spcBef>
                        <a:spcAft>
                          <a:spcPts val="0"/>
                        </a:spcAft>
                        <a:buNone/>
                      </a:pPr>
                      <a:r>
                        <a:rPr lang="en" sz="1000">
                          <a:solidFill>
                            <a:schemeClr val="dk2"/>
                          </a:solidFill>
                        </a:rPr>
                        <a:t>Miscellaneous Electronics Hardware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power supply, cords, ProtoBoards, etc.</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~$69.34</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1"/>
                  </a:ext>
                </a:extLst>
              </a:tr>
              <a:tr h="432950">
                <a:tc>
                  <a:txBody>
                    <a:bodyPr/>
                    <a:lstStyle/>
                    <a:p>
                      <a:pPr marL="0" lvl="0" indent="0" algn="l" rtl="0">
                        <a:spcBef>
                          <a:spcPts val="0"/>
                        </a:spcBef>
                        <a:spcAft>
                          <a:spcPts val="0"/>
                        </a:spcAft>
                        <a:buNone/>
                      </a:pPr>
                      <a:r>
                        <a:rPr lang="en" sz="1000">
                          <a:solidFill>
                            <a:schemeClr val="dk2"/>
                          </a:solidFill>
                        </a:rPr>
                        <a:t>Miscellaneous Hardware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mounting hardware, screws, etc.</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bl>
          </a:graphicData>
        </a:graphic>
      </p:graphicFrame>
      <p:graphicFrame>
        <p:nvGraphicFramePr>
          <p:cNvPr id="1035" name="Google Shape;1035;p81"/>
          <p:cNvGraphicFramePr/>
          <p:nvPr/>
        </p:nvGraphicFramePr>
        <p:xfrm>
          <a:off x="7496725" y="1600375"/>
          <a:ext cx="3000000" cy="3000000"/>
        </p:xfrm>
        <a:graphic>
          <a:graphicData uri="http://schemas.openxmlformats.org/drawingml/2006/table">
            <a:tbl>
              <a:tblPr>
                <a:noFill/>
                <a:tableStyleId>{8F202D7E-EC50-4E1F-8ECE-D3003531AFB2}</a:tableStyleId>
              </a:tblPr>
              <a:tblGrid>
                <a:gridCol w="11542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a:solidFill>
                            <a:schemeClr val="lt1"/>
                          </a:solidFill>
                        </a:rPr>
                        <a:t>Four Unit Cost</a:t>
                      </a:r>
                      <a:endParaRPr sz="1000">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$3392.92</a:t>
                      </a:r>
                      <a:endParaRPr sz="1000"/>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graphicFrame>
        <p:nvGraphicFramePr>
          <p:cNvPr id="1036" name="Google Shape;1036;p81"/>
          <p:cNvGraphicFramePr/>
          <p:nvPr/>
        </p:nvGraphicFramePr>
        <p:xfrm>
          <a:off x="7496725" y="647150"/>
          <a:ext cx="3000000" cy="3000000"/>
        </p:xfrm>
        <a:graphic>
          <a:graphicData uri="http://schemas.openxmlformats.org/drawingml/2006/table">
            <a:tbl>
              <a:tblPr>
                <a:noFill/>
                <a:tableStyleId>{8F202D7E-EC50-4E1F-8ECE-D3003531AFB2}</a:tableStyleId>
              </a:tblPr>
              <a:tblGrid>
                <a:gridCol w="11542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a:solidFill>
                            <a:schemeClr val="lt1"/>
                          </a:solidFill>
                        </a:rPr>
                        <a:t>Single Unit Cost</a:t>
                      </a:r>
                      <a:endParaRPr sz="1000">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dk1"/>
                          </a:solidFill>
                        </a:rPr>
                        <a:t>$ 848.23</a:t>
                      </a:r>
                      <a:endParaRPr sz="1000"/>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graphicFrame>
        <p:nvGraphicFramePr>
          <p:cNvPr id="1037" name="Google Shape;1037;p81"/>
          <p:cNvGraphicFramePr/>
          <p:nvPr/>
        </p:nvGraphicFramePr>
        <p:xfrm>
          <a:off x="7496725" y="2655188"/>
          <a:ext cx="3000000" cy="3000000"/>
        </p:xfrm>
        <a:graphic>
          <a:graphicData uri="http://schemas.openxmlformats.org/drawingml/2006/table">
            <a:tbl>
              <a:tblPr>
                <a:noFill/>
                <a:tableStyleId>{8F202D7E-EC50-4E1F-8ECE-D3003531AFB2}</a:tableStyleId>
              </a:tblPr>
              <a:tblGrid>
                <a:gridCol w="11542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a:solidFill>
                            <a:schemeClr val="lt1"/>
                          </a:solidFill>
                        </a:rPr>
                        <a:t>Remaining Development Budget</a:t>
                      </a:r>
                      <a:endParaRPr sz="1000">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$800</a:t>
                      </a:r>
                      <a:endParaRPr sz="1000"/>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Block Diagram</a:t>
            </a:r>
            <a:endParaRPr/>
          </a:p>
        </p:txBody>
      </p:sp>
      <p:sp>
        <p:nvSpPr>
          <p:cNvPr id="135" name="Google Shape;13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36" name="Google Shape;136;p19"/>
          <p:cNvPicPr preferRelativeResize="0"/>
          <p:nvPr/>
        </p:nvPicPr>
        <p:blipFill rotWithShape="1">
          <a:blip r:embed="rId3">
            <a:alphaModFix/>
          </a:blip>
          <a:srcRect t="45601"/>
          <a:stretch/>
        </p:blipFill>
        <p:spPr>
          <a:xfrm>
            <a:off x="914400" y="1690787"/>
            <a:ext cx="7315199" cy="3019225"/>
          </a:xfrm>
          <a:prstGeom prst="rect">
            <a:avLst/>
          </a:prstGeom>
          <a:noFill/>
          <a:ln>
            <a:noFill/>
          </a:ln>
        </p:spPr>
      </p:pic>
      <p:sp>
        <p:nvSpPr>
          <p:cNvPr id="137" name="Google Shape;137;p19"/>
          <p:cNvSpPr/>
          <p:nvPr/>
        </p:nvSpPr>
        <p:spPr>
          <a:xfrm>
            <a:off x="311700" y="278250"/>
            <a:ext cx="5853600" cy="11193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82"/>
          <p:cNvSpPr txBox="1">
            <a:spLocks noGrp="1"/>
          </p:cNvSpPr>
          <p:nvPr>
            <p:ph type="title"/>
          </p:nvPr>
        </p:nvSpPr>
        <p:spPr>
          <a:xfrm>
            <a:off x="186200" y="74450"/>
            <a:ext cx="789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Cost Plan</a:t>
            </a:r>
            <a:endParaRPr>
              <a:solidFill>
                <a:schemeClr val="dk2"/>
              </a:solidFill>
            </a:endParaRPr>
          </a:p>
        </p:txBody>
      </p:sp>
      <p:sp>
        <p:nvSpPr>
          <p:cNvPr id="1043" name="Google Shape;1043;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graphicFrame>
        <p:nvGraphicFramePr>
          <p:cNvPr id="1044" name="Google Shape;1044;p82"/>
          <p:cNvGraphicFramePr/>
          <p:nvPr/>
        </p:nvGraphicFramePr>
        <p:xfrm>
          <a:off x="186200" y="647150"/>
          <a:ext cx="3000000" cy="3000000"/>
        </p:xfrm>
        <a:graphic>
          <a:graphicData uri="http://schemas.openxmlformats.org/drawingml/2006/table">
            <a:tbl>
              <a:tblPr>
                <a:noFill/>
                <a:tableStyleId>{8F202D7E-EC50-4E1F-8ECE-D3003531AFB2}</a:tableStyleId>
              </a:tblPr>
              <a:tblGrid>
                <a:gridCol w="2800975">
                  <a:extLst>
                    <a:ext uri="{9D8B030D-6E8A-4147-A177-3AD203B41FA5}">
                      <a16:colId xmlns:a16="http://schemas.microsoft.com/office/drawing/2014/main" val="20000"/>
                    </a:ext>
                  </a:extLst>
                </a:gridCol>
                <a:gridCol w="3659450">
                  <a:extLst>
                    <a:ext uri="{9D8B030D-6E8A-4147-A177-3AD203B41FA5}">
                      <a16:colId xmlns:a16="http://schemas.microsoft.com/office/drawing/2014/main" val="20001"/>
                    </a:ext>
                  </a:extLst>
                </a:gridCol>
                <a:gridCol w="766375">
                  <a:extLst>
                    <a:ext uri="{9D8B030D-6E8A-4147-A177-3AD203B41FA5}">
                      <a16:colId xmlns:a16="http://schemas.microsoft.com/office/drawing/2014/main" val="20002"/>
                    </a:ext>
                  </a:extLst>
                </a:gridCol>
              </a:tblGrid>
              <a:tr h="315500">
                <a:tc>
                  <a:txBody>
                    <a:bodyPr/>
                    <a:lstStyle/>
                    <a:p>
                      <a:pPr marL="0" lvl="0" indent="0" algn="l" rtl="0">
                        <a:spcBef>
                          <a:spcPts val="0"/>
                        </a:spcBef>
                        <a:spcAft>
                          <a:spcPts val="0"/>
                        </a:spcAft>
                        <a:buNone/>
                      </a:pPr>
                      <a:r>
                        <a:rPr lang="en" sz="1000">
                          <a:solidFill>
                            <a:srgbClr val="FFFFFF"/>
                          </a:solidFill>
                        </a:rPr>
                        <a:t>Item</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sz="1000">
                          <a:solidFill>
                            <a:srgbClr val="FFFFFF"/>
                          </a:solidFill>
                        </a:rPr>
                        <a:t>Description</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sz="1000">
                          <a:solidFill>
                            <a:srgbClr val="FFFFFF"/>
                          </a:solidFill>
                        </a:rPr>
                        <a:t>Price</a:t>
                      </a:r>
                      <a:endParaRPr sz="1000">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1550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315500">
                <a:tc>
                  <a:txBody>
                    <a:bodyPr/>
                    <a:lstStyle/>
                    <a:p>
                      <a:pPr marL="0" lvl="0" indent="0" algn="l" rtl="0">
                        <a:spcBef>
                          <a:spcPts val="0"/>
                        </a:spcBef>
                        <a:spcAft>
                          <a:spcPts val="0"/>
                        </a:spcAft>
                        <a:buNone/>
                      </a:pPr>
                      <a:r>
                        <a:rPr lang="en" sz="1000">
                          <a:solidFill>
                            <a:schemeClr val="dk2"/>
                          </a:solidFill>
                        </a:rPr>
                        <a:t>HackRf One</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Software Defined Radio</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$299.95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31550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1550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31550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315500">
                <a:tc>
                  <a:txBody>
                    <a:bodyPr/>
                    <a:lstStyle/>
                    <a:p>
                      <a:pPr marL="0" lvl="0" indent="0" algn="l" rtl="0">
                        <a:spcBef>
                          <a:spcPts val="0"/>
                        </a:spcBef>
                        <a:spcAft>
                          <a:spcPts val="0"/>
                        </a:spcAft>
                        <a:buNone/>
                      </a:pPr>
                      <a:r>
                        <a:rPr lang="en" sz="1000">
                          <a:solidFill>
                            <a:schemeClr val="dk2"/>
                          </a:solidFill>
                        </a:rPr>
                        <a:t>L-Band Antenna</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1.2 GHz 8 dBi Flat Patch Antenna - SMA Male Connector</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t>$50.00</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31550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340425">
                <a:tc>
                  <a:txBody>
                    <a:bodyPr/>
                    <a:lstStyle/>
                    <a:p>
                      <a:pPr marL="0" lvl="0" indent="0" algn="l" rtl="0">
                        <a:spcBef>
                          <a:spcPts val="0"/>
                        </a:spcBef>
                        <a:spcAft>
                          <a:spcPts val="0"/>
                        </a:spcAft>
                        <a:buNone/>
                      </a:pPr>
                      <a:r>
                        <a:rPr lang="en" sz="1000">
                          <a:solidFill>
                            <a:schemeClr val="dk2"/>
                          </a:solidFill>
                        </a:rPr>
                        <a:t>Computer controlled RF logic switch</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2"/>
                          </a:solidFill>
                        </a:rPr>
                        <a:t>F2932EVBI Evaluation Board</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$83.13</a:t>
                      </a: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340425">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340425">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340425">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1"/>
                  </a:ext>
                </a:extLst>
              </a:tr>
              <a:tr h="432950">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bl>
          </a:graphicData>
        </a:graphic>
      </p:graphicFrame>
      <p:graphicFrame>
        <p:nvGraphicFramePr>
          <p:cNvPr id="1045" name="Google Shape;1045;p82"/>
          <p:cNvGraphicFramePr/>
          <p:nvPr/>
        </p:nvGraphicFramePr>
        <p:xfrm>
          <a:off x="7496725" y="647150"/>
          <a:ext cx="3000000" cy="3000000"/>
        </p:xfrm>
        <a:graphic>
          <a:graphicData uri="http://schemas.openxmlformats.org/drawingml/2006/table">
            <a:tbl>
              <a:tblPr>
                <a:noFill/>
                <a:tableStyleId>{8F202D7E-EC50-4E1F-8ECE-D3003531AFB2}</a:tableStyleId>
              </a:tblPr>
              <a:tblGrid>
                <a:gridCol w="11542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a:solidFill>
                            <a:schemeClr val="lt1"/>
                          </a:solidFill>
                        </a:rPr>
                        <a:t>Total Risk</a:t>
                      </a:r>
                      <a:endParaRPr sz="1000">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solidFill>
                            <a:schemeClr val="dk1"/>
                          </a:solidFill>
                        </a:rPr>
                        <a:t>$ 50.00</a:t>
                      </a:r>
                      <a:endParaRPr sz="1000"/>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graphicFrame>
        <p:nvGraphicFramePr>
          <p:cNvPr id="1046" name="Google Shape;1046;p82"/>
          <p:cNvGraphicFramePr/>
          <p:nvPr/>
        </p:nvGraphicFramePr>
        <p:xfrm>
          <a:off x="7496725" y="1561388"/>
          <a:ext cx="3000000" cy="3000000"/>
        </p:xfrm>
        <a:graphic>
          <a:graphicData uri="http://schemas.openxmlformats.org/drawingml/2006/table">
            <a:tbl>
              <a:tblPr>
                <a:noFill/>
                <a:tableStyleId>{8F202D7E-EC50-4E1F-8ECE-D3003531AFB2}</a:tableStyleId>
              </a:tblPr>
              <a:tblGrid>
                <a:gridCol w="115425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000">
                          <a:solidFill>
                            <a:schemeClr val="lt1"/>
                          </a:solidFill>
                        </a:rPr>
                        <a:t>Margin per unit</a:t>
                      </a:r>
                      <a:endParaRPr sz="1000">
                        <a:solidFill>
                          <a:schemeClr val="lt1"/>
                        </a:solidFill>
                      </a:endParaRPr>
                    </a:p>
                  </a:txBody>
                  <a:tcPr marL="91425" marR="91425" marT="91425" marB="91425">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t>$400</a:t>
                      </a:r>
                      <a:endParaRPr sz="1000"/>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sp>
        <p:nvSpPr>
          <p:cNvPr id="1047" name="Google Shape;1047;p82"/>
          <p:cNvSpPr txBox="1"/>
          <p:nvPr/>
        </p:nvSpPr>
        <p:spPr>
          <a:xfrm>
            <a:off x="186200" y="1489325"/>
            <a:ext cx="4263600" cy="7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The HackRF may be out of stock from our original provider. Testing a copy from Banggood to prevent $30 cost increase and save $200</a:t>
            </a:r>
            <a:endParaRPr>
              <a:solidFill>
                <a:srgbClr val="4A86E8"/>
              </a:solidFill>
            </a:endParaRPr>
          </a:p>
        </p:txBody>
      </p:sp>
      <p:sp>
        <p:nvSpPr>
          <p:cNvPr id="1048" name="Google Shape;1048;p82"/>
          <p:cNvSpPr txBox="1"/>
          <p:nvPr/>
        </p:nvSpPr>
        <p:spPr>
          <a:xfrm>
            <a:off x="186200" y="2799675"/>
            <a:ext cx="4263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If L-band link does not close a different antenna is required for the new frequency.</a:t>
            </a:r>
            <a:endParaRPr>
              <a:solidFill>
                <a:srgbClr val="4A86E8"/>
              </a:solidFill>
            </a:endParaRPr>
          </a:p>
        </p:txBody>
      </p:sp>
      <p:sp>
        <p:nvSpPr>
          <p:cNvPr id="1049" name="Google Shape;1049;p82"/>
          <p:cNvSpPr txBox="1"/>
          <p:nvPr/>
        </p:nvSpPr>
        <p:spPr>
          <a:xfrm>
            <a:off x="186200" y="3462250"/>
            <a:ext cx="4263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The specific board is in limited supply may cause a $20 cost increase.</a:t>
            </a:r>
            <a:endParaRPr>
              <a:solidFill>
                <a:srgbClr val="4A86E8"/>
              </a:solidFill>
            </a:endParaRPr>
          </a:p>
        </p:txBody>
      </p:sp>
      <p:sp>
        <p:nvSpPr>
          <p:cNvPr id="1050" name="Google Shape;1050;p82"/>
          <p:cNvSpPr txBox="1"/>
          <p:nvPr/>
        </p:nvSpPr>
        <p:spPr>
          <a:xfrm>
            <a:off x="7392700" y="2658650"/>
            <a:ext cx="1362300" cy="9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4A86E8"/>
                </a:solidFill>
              </a:rPr>
              <a:t>Risk is within allowable margin</a:t>
            </a:r>
            <a:endParaRPr b="1">
              <a:solidFill>
                <a:srgbClr val="4A86E8"/>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83"/>
          <p:cNvSpPr txBox="1">
            <a:spLocks noGrp="1"/>
          </p:cNvSpPr>
          <p:nvPr>
            <p:ph type="title"/>
          </p:nvPr>
        </p:nvSpPr>
        <p:spPr>
          <a:xfrm>
            <a:off x="185400" y="0"/>
            <a:ext cx="168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Test Plan</a:t>
            </a:r>
            <a:endParaRPr>
              <a:solidFill>
                <a:schemeClr val="dk2"/>
              </a:solidFill>
            </a:endParaRPr>
          </a:p>
        </p:txBody>
      </p:sp>
      <p:sp>
        <p:nvSpPr>
          <p:cNvPr id="1056" name="Google Shape;1056;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graphicFrame>
        <p:nvGraphicFramePr>
          <p:cNvPr id="1057" name="Google Shape;1057;p83"/>
          <p:cNvGraphicFramePr/>
          <p:nvPr/>
        </p:nvGraphicFramePr>
        <p:xfrm>
          <a:off x="155750" y="485913"/>
          <a:ext cx="3000000" cy="3000000"/>
        </p:xfrm>
        <a:graphic>
          <a:graphicData uri="http://schemas.openxmlformats.org/drawingml/2006/table">
            <a:tbl>
              <a:tblPr>
                <a:noFill/>
                <a:tableStyleId>{8F202D7E-EC50-4E1F-8ECE-D3003531AFB2}</a:tableStyleId>
              </a:tblPr>
              <a:tblGrid>
                <a:gridCol w="615550">
                  <a:extLst>
                    <a:ext uri="{9D8B030D-6E8A-4147-A177-3AD203B41FA5}">
                      <a16:colId xmlns:a16="http://schemas.microsoft.com/office/drawing/2014/main" val="20000"/>
                    </a:ext>
                  </a:extLst>
                </a:gridCol>
                <a:gridCol w="3225975">
                  <a:extLst>
                    <a:ext uri="{9D8B030D-6E8A-4147-A177-3AD203B41FA5}">
                      <a16:colId xmlns:a16="http://schemas.microsoft.com/office/drawing/2014/main" val="20001"/>
                    </a:ext>
                  </a:extLst>
                </a:gridCol>
                <a:gridCol w="4753800">
                  <a:extLst>
                    <a:ext uri="{9D8B030D-6E8A-4147-A177-3AD203B41FA5}">
                      <a16:colId xmlns:a16="http://schemas.microsoft.com/office/drawing/2014/main" val="20002"/>
                    </a:ext>
                  </a:extLst>
                </a:gridCol>
              </a:tblGrid>
              <a:tr h="329450">
                <a:tc>
                  <a:txBody>
                    <a:bodyPr/>
                    <a:lstStyle/>
                    <a:p>
                      <a:pPr marL="0" lvl="0" indent="0" algn="l" rtl="0">
                        <a:spcBef>
                          <a:spcPts val="0"/>
                        </a:spcBef>
                        <a:spcAft>
                          <a:spcPts val="0"/>
                        </a:spcAft>
                        <a:buNone/>
                      </a:pPr>
                      <a:r>
                        <a:rPr lang="en">
                          <a:solidFill>
                            <a:srgbClr val="FFFFFF"/>
                          </a:solidFill>
                        </a:rPr>
                        <a:t>Date</a:t>
                      </a:r>
                      <a:endParaRPr>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solidFill>
                            <a:srgbClr val="FFFFFF"/>
                          </a:solidFill>
                        </a:rPr>
                        <a:t>Test</a:t>
                      </a:r>
                      <a:endParaRPr>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a:solidFill>
                            <a:srgbClr val="FFFFFF"/>
                          </a:solidFill>
                        </a:rPr>
                        <a:t>Description</a:t>
                      </a:r>
                      <a:endParaRPr>
                        <a:solidFill>
                          <a:srgbClr val="FFFFFF"/>
                        </a:solidFill>
                      </a:endParaRPr>
                    </a:p>
                  </a:txBody>
                  <a:tcPr marL="91425" marR="91425" marT="91425" marB="91425">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38025">
                <a:tc>
                  <a:txBody>
                    <a:bodyPr/>
                    <a:lstStyle/>
                    <a:p>
                      <a:pPr marL="0" lvl="0" indent="0" algn="l" rtl="0">
                        <a:spcBef>
                          <a:spcPts val="0"/>
                        </a:spcBef>
                        <a:spcAft>
                          <a:spcPts val="0"/>
                        </a:spcAft>
                        <a:buNone/>
                      </a:pPr>
                      <a:r>
                        <a:rPr lang="en" sz="900"/>
                        <a:t>2/1/21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RF Front End</a:t>
                      </a:r>
                      <a:r>
                        <a:rPr lang="en" sz="900">
                          <a:solidFill>
                            <a:schemeClr val="dk1"/>
                          </a:solidFill>
                        </a:rPr>
                        <a:t>(DR 3.1/2/3/4 )</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that single unit hardware can see RF signals in the desired bands.</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38025">
                <a:tc>
                  <a:txBody>
                    <a:bodyPr/>
                    <a:lstStyle/>
                    <a:p>
                      <a:pPr marL="0" lvl="0" indent="0" algn="l" rtl="0">
                        <a:spcBef>
                          <a:spcPts val="0"/>
                        </a:spcBef>
                        <a:spcAft>
                          <a:spcPts val="0"/>
                        </a:spcAft>
                        <a:buNone/>
                      </a:pPr>
                      <a:r>
                        <a:rPr lang="en" sz="900"/>
                        <a:t>2/1/21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Component level Time Synchronization testing</a:t>
                      </a:r>
                      <a:r>
                        <a:rPr lang="en" sz="900">
                          <a:solidFill>
                            <a:schemeClr val="dk1"/>
                          </a:solidFill>
                        </a:rPr>
                        <a:t>(DR 5.1)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that the timing mechanism is operating as expected on the SDR</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38025">
                <a:tc>
                  <a:txBody>
                    <a:bodyPr/>
                    <a:lstStyle/>
                    <a:p>
                      <a:pPr marL="0" lvl="0" indent="0" algn="l" rtl="0">
                        <a:spcBef>
                          <a:spcPts val="0"/>
                        </a:spcBef>
                        <a:spcAft>
                          <a:spcPts val="0"/>
                        </a:spcAft>
                        <a:buNone/>
                      </a:pPr>
                      <a:r>
                        <a:rPr lang="en" sz="900"/>
                        <a:t>2/1/21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Component level On board OS and script testing</a:t>
                      </a:r>
                      <a:r>
                        <a:rPr lang="en" sz="900">
                          <a:solidFill>
                            <a:schemeClr val="dk1"/>
                          </a:solidFill>
                        </a:rPr>
                        <a:t>(DR 5.2)</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the auto start and SDR interfacing scripts are operational</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15775">
                <a:tc>
                  <a:txBody>
                    <a:bodyPr/>
                    <a:lstStyle/>
                    <a:p>
                      <a:pPr marL="0" lvl="0" indent="0" algn="l" rtl="0">
                        <a:spcBef>
                          <a:spcPts val="0"/>
                        </a:spcBef>
                        <a:spcAft>
                          <a:spcPts val="0"/>
                        </a:spcAft>
                        <a:buNone/>
                      </a:pPr>
                      <a:r>
                        <a:rPr lang="en" sz="900"/>
                        <a:t>2/8/21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Fully Integrated Single Unit RF Test (DR 5.2)</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that single fully integrated unit can receive RF signals, handle the data rates, and sample at the expected frequency.</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00975">
                <a:tc>
                  <a:txBody>
                    <a:bodyPr/>
                    <a:lstStyle/>
                    <a:p>
                      <a:pPr marL="0" lvl="0" indent="0" algn="l" rtl="0">
                        <a:spcBef>
                          <a:spcPts val="0"/>
                        </a:spcBef>
                        <a:spcAft>
                          <a:spcPts val="0"/>
                        </a:spcAft>
                        <a:buNone/>
                      </a:pPr>
                      <a:r>
                        <a:rPr lang="en" sz="900"/>
                        <a:t>2/9/21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Environment Survival Test (DRs 1.1-1.2)</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that a single fully integrated unit can survive the environment.</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23200">
                <a:tc>
                  <a:txBody>
                    <a:bodyPr/>
                    <a:lstStyle/>
                    <a:p>
                      <a:pPr marL="0" lvl="0" indent="0" algn="l" rtl="0">
                        <a:spcBef>
                          <a:spcPts val="0"/>
                        </a:spcBef>
                        <a:spcAft>
                          <a:spcPts val="0"/>
                        </a:spcAft>
                        <a:buNone/>
                      </a:pPr>
                      <a:r>
                        <a:rPr lang="en" sz="900"/>
                        <a:t>3/22/21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Fully Integrated Remaining Units RF Test (DR 5.2)</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all fully integrated units can see RF signals, handle the data rates and sample at the expected frequency.</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900"/>
                        <a:t>3/23/21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solidFill>
                            <a:schemeClr val="dk1"/>
                          </a:solidFill>
                        </a:rPr>
                        <a:t>Remaining Units Environment Survival Test  (DRs 1.1-1.2)</a:t>
                      </a:r>
                      <a:endParaRPr sz="900">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all fully integrated units can survive environment.</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900"/>
                        <a:t>4/5/21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Full Suite Time Synchronization Test (DR5.1)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timing between units is sufficiently synchronized before moving them to final testing locations</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900"/>
                        <a:t>4/12/21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TDoA Accuracy Test (DR 5.3 &amp; FR5)</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Proves data measured by 4 units can be turned into a orbital position of sufficient accuracy when compared to a truth data set.</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 sz="900"/>
                        <a:t>4/19/21</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TLE Accuracy Test</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900"/>
                        <a:t>Further processes the data to prove the data collected and algorithms used produce a TLE of sufficient accuracy when compared to a truth TLE.</a:t>
                      </a:r>
                      <a:endParaRPr sz="9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058" name="Google Shape;1058;p83"/>
          <p:cNvSpPr txBox="1"/>
          <p:nvPr/>
        </p:nvSpPr>
        <p:spPr>
          <a:xfrm>
            <a:off x="0" y="4772550"/>
            <a:ext cx="8478600" cy="3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rPr>
              <a:t>*Note: None of the above tests require access to special facilities or hardware not available to the team. The final two tests require a significant bit of transportation to ensure sufficient separation of the SpaceNet units</a:t>
            </a:r>
            <a:r>
              <a:rPr lang="en" sz="800"/>
              <a:t>.</a:t>
            </a:r>
            <a:endParaRPr sz="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Backup Slides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85"/>
          <p:cNvSpPr txBox="1">
            <a:spLocks noGrp="1"/>
          </p:cNvSpPr>
          <p:nvPr>
            <p:ph type="body" idx="1"/>
          </p:nvPr>
        </p:nvSpPr>
        <p:spPr>
          <a:xfrm>
            <a:off x="311700" y="245750"/>
            <a:ext cx="8520600" cy="277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Link-Margin is derived: </a:t>
            </a:r>
            <a:endParaRPr>
              <a:solidFill>
                <a:srgbClr val="000000"/>
              </a:solidFill>
            </a:endParaRPr>
          </a:p>
          <a:p>
            <a:pPr marL="0" lvl="0" indent="0" algn="l" rtl="0">
              <a:lnSpc>
                <a:spcPct val="100000"/>
              </a:lnSpc>
              <a:spcBef>
                <a:spcPts val="1600"/>
              </a:spcBef>
              <a:spcAft>
                <a:spcPts val="0"/>
              </a:spcAft>
              <a:buNone/>
            </a:pPr>
            <a:r>
              <a:rPr lang="en"/>
              <a:t>Where: </a:t>
            </a:r>
            <a:endParaRPr/>
          </a:p>
          <a:p>
            <a:pPr marL="0" lvl="0" indent="0" algn="l" rtl="0">
              <a:lnSpc>
                <a:spcPct val="100000"/>
              </a:lnSpc>
              <a:spcBef>
                <a:spcPts val="1600"/>
              </a:spcBef>
              <a:spcAft>
                <a:spcPts val="0"/>
              </a:spcAft>
              <a:buNone/>
            </a:pPr>
            <a:endParaRPr/>
          </a:p>
          <a:p>
            <a:pPr marL="457200" lvl="0" indent="-342900" algn="l" rtl="0">
              <a:lnSpc>
                <a:spcPct val="115000"/>
              </a:lnSpc>
              <a:spcBef>
                <a:spcPts val="1600"/>
              </a:spcBef>
              <a:spcAft>
                <a:spcPts val="0"/>
              </a:spcAft>
              <a:buSzPts val="1800"/>
              <a:buChar char="●"/>
            </a:pPr>
            <a:r>
              <a:rPr lang="en"/>
              <a:t>ISL is the  Isotropic Signal Level at the ground station(UHF:143.8dBW L-Band:-154.2dBW</a:t>
            </a:r>
            <a:endParaRPr/>
          </a:p>
          <a:p>
            <a:pPr marL="457200" lvl="0" indent="-342900" algn="l" rtl="0">
              <a:lnSpc>
                <a:spcPct val="115000"/>
              </a:lnSpc>
              <a:spcBef>
                <a:spcPts val="0"/>
              </a:spcBef>
              <a:spcAft>
                <a:spcPts val="0"/>
              </a:spcAft>
              <a:buSzPts val="1800"/>
              <a:buChar char="●"/>
            </a:pPr>
            <a:r>
              <a:rPr lang="en"/>
              <a:t>G/T is the same a prior calculated G/T(UHF:-20dB/K, L-Band:-17dB/K)</a:t>
            </a:r>
            <a:endParaRPr/>
          </a:p>
          <a:p>
            <a:pPr marL="457200" lvl="0" indent="-342900" algn="l" rtl="0">
              <a:lnSpc>
                <a:spcPct val="115000"/>
              </a:lnSpc>
              <a:spcBef>
                <a:spcPts val="0"/>
              </a:spcBef>
              <a:spcAft>
                <a:spcPts val="0"/>
              </a:spcAft>
              <a:buSzPts val="1800"/>
              <a:buChar char="●"/>
            </a:pPr>
            <a:r>
              <a:rPr lang="en"/>
              <a:t>L</a:t>
            </a:r>
            <a:r>
              <a:rPr lang="en" sz="1100"/>
              <a:t> pointing</a:t>
            </a:r>
            <a:r>
              <a:rPr lang="en"/>
              <a:t> is the pointing loss of the antenna(UHF:9.5dB, L-band: 9.5dB)</a:t>
            </a:r>
            <a:endParaRPr/>
          </a:p>
          <a:p>
            <a:pPr marL="457200" lvl="0" indent="-342900" algn="l" rtl="0">
              <a:lnSpc>
                <a:spcPct val="115000"/>
              </a:lnSpc>
              <a:spcBef>
                <a:spcPts val="0"/>
              </a:spcBef>
              <a:spcAft>
                <a:spcPts val="0"/>
              </a:spcAft>
              <a:buSzPts val="1800"/>
              <a:buChar char="●"/>
            </a:pPr>
            <a:r>
              <a:rPr lang="en"/>
              <a:t>KB is Boltzmann Constant(-228.6dW/K/Hz)</a:t>
            </a:r>
            <a:endParaRPr/>
          </a:p>
          <a:p>
            <a:pPr marL="457200" lvl="0" indent="-342900" algn="l" rtl="0">
              <a:lnSpc>
                <a:spcPct val="115000"/>
              </a:lnSpc>
              <a:spcBef>
                <a:spcPts val="0"/>
              </a:spcBef>
              <a:spcAft>
                <a:spcPts val="0"/>
              </a:spcAft>
              <a:buSzPts val="1800"/>
              <a:buChar char="●"/>
            </a:pPr>
            <a:r>
              <a:rPr lang="en"/>
              <a:t>Z is the data rate(UHF:9.7kbps, L-band:2.4kbps)</a:t>
            </a:r>
            <a:endParaRPr/>
          </a:p>
          <a:p>
            <a:pPr marL="457200" lvl="0" indent="-342900" algn="l" rtl="0">
              <a:lnSpc>
                <a:spcPct val="115000"/>
              </a:lnSpc>
              <a:spcBef>
                <a:spcPts val="0"/>
              </a:spcBef>
              <a:spcAft>
                <a:spcPts val="0"/>
              </a:spcAft>
              <a:buSzPts val="1800"/>
              <a:buChar char="●"/>
            </a:pPr>
            <a:r>
              <a:rPr lang="en"/>
              <a:t>Eb/No|min is the required signal to noise ratio to detect the modulation technique(UHF:8.4dB, L-band:15.7dB)</a:t>
            </a:r>
            <a:endParaRPr/>
          </a:p>
        </p:txBody>
      </p:sp>
      <p:sp>
        <p:nvSpPr>
          <p:cNvPr id="1069" name="Google Shape;1069;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pic>
        <p:nvPicPr>
          <p:cNvPr id="1070" name="Google Shape;1070;p85"/>
          <p:cNvPicPr preferRelativeResize="0"/>
          <p:nvPr/>
        </p:nvPicPr>
        <p:blipFill>
          <a:blip r:embed="rId3">
            <a:alphaModFix/>
          </a:blip>
          <a:stretch>
            <a:fillRect/>
          </a:stretch>
        </p:blipFill>
        <p:spPr>
          <a:xfrm>
            <a:off x="2862400" y="380075"/>
            <a:ext cx="1546620" cy="357600"/>
          </a:xfrm>
          <a:prstGeom prst="rect">
            <a:avLst/>
          </a:prstGeom>
          <a:noFill/>
          <a:ln>
            <a:noFill/>
          </a:ln>
        </p:spPr>
      </p:pic>
      <p:pic>
        <p:nvPicPr>
          <p:cNvPr id="1071" name="Google Shape;1071;p85"/>
          <p:cNvPicPr preferRelativeResize="0"/>
          <p:nvPr/>
        </p:nvPicPr>
        <p:blipFill>
          <a:blip r:embed="rId4">
            <a:alphaModFix/>
          </a:blip>
          <a:stretch>
            <a:fillRect/>
          </a:stretch>
        </p:blipFill>
        <p:spPr>
          <a:xfrm>
            <a:off x="1416525" y="1007100"/>
            <a:ext cx="2914439" cy="3576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86"/>
          <p:cNvPicPr preferRelativeResize="0"/>
          <p:nvPr/>
        </p:nvPicPr>
        <p:blipFill>
          <a:blip r:embed="rId3">
            <a:alphaModFix/>
          </a:blip>
          <a:stretch>
            <a:fillRect/>
          </a:stretch>
        </p:blipFill>
        <p:spPr>
          <a:xfrm>
            <a:off x="1094325" y="152400"/>
            <a:ext cx="6801251" cy="4632250"/>
          </a:xfrm>
          <a:prstGeom prst="rect">
            <a:avLst/>
          </a:prstGeom>
          <a:noFill/>
          <a:ln>
            <a:noFill/>
          </a:ln>
        </p:spPr>
      </p:pic>
      <p:sp>
        <p:nvSpPr>
          <p:cNvPr id="1077" name="Google Shape;107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1078" name="Google Shape;1078;p86"/>
          <p:cNvSpPr txBox="1"/>
          <p:nvPr/>
        </p:nvSpPr>
        <p:spPr>
          <a:xfrm>
            <a:off x="36475" y="1147950"/>
            <a:ext cx="3047100" cy="1505700"/>
          </a:xfrm>
          <a:prstGeom prst="rect">
            <a:avLst/>
          </a:prstGeom>
          <a:noFill/>
          <a:ln>
            <a:noFill/>
          </a:ln>
        </p:spPr>
        <p:txBody>
          <a:bodyPr spcFirstLastPara="1" wrap="square" lIns="91425" tIns="91425" rIns="91425" bIns="91425" anchor="t" anchorCtr="0">
            <a:noAutofit/>
          </a:bodyPr>
          <a:lstStyle/>
          <a:p>
            <a:pPr marL="914400" lvl="0" indent="0" algn="l" rtl="0">
              <a:lnSpc>
                <a:spcPct val="150000"/>
              </a:lnSpc>
              <a:spcBef>
                <a:spcPts val="0"/>
              </a:spcBef>
              <a:spcAft>
                <a:spcPts val="1600"/>
              </a:spcAft>
              <a:buNone/>
            </a:pPr>
            <a:endParaRPr sz="1500">
              <a:solidFill>
                <a:schemeClr val="dk2"/>
              </a:solidFill>
            </a:endParaRPr>
          </a:p>
        </p:txBody>
      </p:sp>
      <p:sp>
        <p:nvSpPr>
          <p:cNvPr id="1079" name="Google Shape;1079;p86"/>
          <p:cNvSpPr txBox="1"/>
          <p:nvPr/>
        </p:nvSpPr>
        <p:spPr>
          <a:xfrm>
            <a:off x="1610275" y="3250500"/>
            <a:ext cx="1473300" cy="1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1080" name="Google Shape;1080;p86"/>
          <p:cNvSpPr txBox="1"/>
          <p:nvPr/>
        </p:nvSpPr>
        <p:spPr>
          <a:xfrm>
            <a:off x="4453650" y="3674050"/>
            <a:ext cx="1473300" cy="1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b="1"/>
              <a:t>Elevation Angle [Deg]</a:t>
            </a:r>
            <a:endParaRPr sz="950" b="1"/>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8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RF Front-End</a:t>
            </a:r>
            <a:endParaRPr/>
          </a:p>
        </p:txBody>
      </p:sp>
      <p:sp>
        <p:nvSpPr>
          <p:cNvPr id="1086" name="Google Shape;1086;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&amp; Data Budget - option 2 </a:t>
            </a:r>
            <a:endParaRPr/>
          </a:p>
        </p:txBody>
      </p:sp>
      <p:sp>
        <p:nvSpPr>
          <p:cNvPr id="1092" name="Google Shape;1092;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pic>
        <p:nvPicPr>
          <p:cNvPr id="1093" name="Google Shape;1093;p88"/>
          <p:cNvPicPr preferRelativeResize="0"/>
          <p:nvPr/>
        </p:nvPicPr>
        <p:blipFill rotWithShape="1">
          <a:blip r:embed="rId3">
            <a:alphaModFix/>
          </a:blip>
          <a:srcRect t="6933" r="675" b="4067"/>
          <a:stretch/>
        </p:blipFill>
        <p:spPr>
          <a:xfrm>
            <a:off x="311700" y="1017725"/>
            <a:ext cx="5633767" cy="403032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Transfer Bottlenecks: Raspberry Pi 4</a:t>
            </a:r>
            <a:endParaRPr/>
          </a:p>
        </p:txBody>
      </p:sp>
      <p:sp>
        <p:nvSpPr>
          <p:cNvPr id="1099" name="Google Shape;1099;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pic>
        <p:nvPicPr>
          <p:cNvPr id="1100" name="Google Shape;1100;p89"/>
          <p:cNvPicPr preferRelativeResize="0"/>
          <p:nvPr/>
        </p:nvPicPr>
        <p:blipFill>
          <a:blip r:embed="rId3">
            <a:alphaModFix/>
          </a:blip>
          <a:stretch>
            <a:fillRect/>
          </a:stretch>
        </p:blipFill>
        <p:spPr>
          <a:xfrm>
            <a:off x="5230062" y="1042575"/>
            <a:ext cx="3419494" cy="1994700"/>
          </a:xfrm>
          <a:prstGeom prst="rect">
            <a:avLst/>
          </a:prstGeom>
          <a:noFill/>
          <a:ln>
            <a:noFill/>
          </a:ln>
        </p:spPr>
      </p:pic>
      <p:sp>
        <p:nvSpPr>
          <p:cNvPr id="1101" name="Google Shape;1101;p89"/>
          <p:cNvSpPr txBox="1"/>
          <p:nvPr/>
        </p:nvSpPr>
        <p:spPr>
          <a:xfrm>
            <a:off x="481050" y="1132300"/>
            <a:ext cx="4455300" cy="3656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 rate at which the Pi 4 can transfer data through its GPIO ports is heavily controlled by the programming language, and by the interrupt configuration used:</a:t>
            </a:r>
            <a:endParaRPr/>
          </a:p>
          <a:p>
            <a:pPr marL="914400" lvl="1" indent="-317500" algn="l" rtl="0">
              <a:spcBef>
                <a:spcPts val="0"/>
              </a:spcBef>
              <a:spcAft>
                <a:spcPts val="0"/>
              </a:spcAft>
              <a:buSzPts val="1400"/>
              <a:buChar char="○"/>
            </a:pPr>
            <a:r>
              <a:rPr lang="en"/>
              <a:t>Python (upper right figure)</a:t>
            </a:r>
            <a:endParaRPr/>
          </a:p>
          <a:p>
            <a:pPr marL="1371600" lvl="2" indent="-317500" algn="l" rtl="0">
              <a:spcBef>
                <a:spcPts val="0"/>
              </a:spcBef>
              <a:spcAft>
                <a:spcPts val="0"/>
              </a:spcAft>
              <a:buSzPts val="1400"/>
              <a:buChar char="■"/>
            </a:pPr>
            <a:r>
              <a:rPr lang="en"/>
              <a:t>Typically ~ 50 kHz</a:t>
            </a:r>
            <a:endParaRPr/>
          </a:p>
          <a:p>
            <a:pPr marL="914400" lvl="1" indent="-317500" algn="l" rtl="0">
              <a:spcBef>
                <a:spcPts val="0"/>
              </a:spcBef>
              <a:spcAft>
                <a:spcPts val="0"/>
              </a:spcAft>
              <a:buSzPts val="1400"/>
              <a:buChar char="○"/>
            </a:pPr>
            <a:r>
              <a:rPr lang="en"/>
              <a:t>C</a:t>
            </a:r>
            <a:endParaRPr/>
          </a:p>
          <a:p>
            <a:pPr marL="1371600" lvl="2" indent="-317500" algn="l" rtl="0">
              <a:spcBef>
                <a:spcPts val="0"/>
              </a:spcBef>
              <a:spcAft>
                <a:spcPts val="0"/>
              </a:spcAft>
              <a:buSzPts val="1400"/>
              <a:buChar char="■"/>
            </a:pPr>
            <a:r>
              <a:rPr lang="en"/>
              <a:t>Typically ~ 131 MHz</a:t>
            </a:r>
            <a:endParaRPr/>
          </a:p>
          <a:p>
            <a:pPr marL="1371600" lvl="0" indent="0" algn="l" rtl="0">
              <a:spcBef>
                <a:spcPts val="0"/>
              </a:spcBef>
              <a:spcAft>
                <a:spcPts val="0"/>
              </a:spcAft>
              <a:buNone/>
            </a:pPr>
            <a:endParaRPr/>
          </a:p>
          <a:p>
            <a:pPr marL="457200" lvl="0" indent="-317500" algn="l" rtl="0">
              <a:spcBef>
                <a:spcPts val="0"/>
              </a:spcBef>
              <a:spcAft>
                <a:spcPts val="0"/>
              </a:spcAft>
              <a:buSzPts val="1400"/>
              <a:buChar char="●"/>
            </a:pPr>
            <a:r>
              <a:rPr lang="en"/>
              <a:t>The rate at which the Pi 4 can transfer data through its USB 3.0 ports is comparatively shown in the bottom right figure</a:t>
            </a:r>
            <a:endParaRPr/>
          </a:p>
          <a:p>
            <a:pPr marL="914400" lvl="1" indent="-317500" algn="l" rtl="0">
              <a:spcBef>
                <a:spcPts val="0"/>
              </a:spcBef>
              <a:spcAft>
                <a:spcPts val="0"/>
              </a:spcAft>
              <a:buSzPts val="1400"/>
              <a:buChar char="○"/>
            </a:pPr>
            <a:r>
              <a:rPr lang="en"/>
              <a:t>Read: 363 MBps</a:t>
            </a:r>
            <a:endParaRPr/>
          </a:p>
          <a:p>
            <a:pPr marL="914400" lvl="1" indent="-317500" algn="l" rtl="0">
              <a:spcBef>
                <a:spcPts val="0"/>
              </a:spcBef>
              <a:spcAft>
                <a:spcPts val="0"/>
              </a:spcAft>
              <a:buSzPts val="1400"/>
              <a:buChar char="○"/>
            </a:pPr>
            <a:r>
              <a:rPr lang="en"/>
              <a:t>Write: 323 MBps</a:t>
            </a:r>
            <a:endParaRPr/>
          </a:p>
        </p:txBody>
      </p:sp>
      <p:pic>
        <p:nvPicPr>
          <p:cNvPr id="1102" name="Google Shape;1102;p89"/>
          <p:cNvPicPr preferRelativeResize="0"/>
          <p:nvPr/>
        </p:nvPicPr>
        <p:blipFill rotWithShape="1">
          <a:blip r:embed="rId4">
            <a:alphaModFix/>
          </a:blip>
          <a:srcRect r="1912"/>
          <a:stretch/>
        </p:blipFill>
        <p:spPr>
          <a:xfrm>
            <a:off x="5230075" y="3132500"/>
            <a:ext cx="3419475" cy="1838035"/>
          </a:xfrm>
          <a:prstGeom prst="rect">
            <a:avLst/>
          </a:prstGeom>
          <a:noFill/>
          <a:ln>
            <a:noFill/>
          </a:ln>
        </p:spPr>
      </p:pic>
      <p:sp>
        <p:nvSpPr>
          <p:cNvPr id="1103" name="Google Shape;1103;p89"/>
          <p:cNvSpPr txBox="1"/>
          <p:nvPr/>
        </p:nvSpPr>
        <p:spPr>
          <a:xfrm>
            <a:off x="28750" y="4767925"/>
            <a:ext cx="4812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 action="ppaction://noaction"/>
              </a:rPr>
              <a:t>Link</a:t>
            </a:r>
            <a:endParaRPr sz="12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Transfer Bottlenecks: SDR and GPS Module</a:t>
            </a:r>
            <a:endParaRPr/>
          </a:p>
        </p:txBody>
      </p:sp>
      <p:sp>
        <p:nvSpPr>
          <p:cNvPr id="1109" name="Google Shape;1109;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
        <p:nvSpPr>
          <p:cNvPr id="1110" name="Google Shape;1110;p90"/>
          <p:cNvSpPr txBox="1"/>
          <p:nvPr/>
        </p:nvSpPr>
        <p:spPr>
          <a:xfrm>
            <a:off x="705838" y="2632725"/>
            <a:ext cx="3314700" cy="23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HackRF One </a:t>
            </a:r>
            <a:endParaRPr u="sng"/>
          </a:p>
          <a:p>
            <a:pPr marL="0" lvl="0" indent="0" algn="l" rtl="0">
              <a:spcBef>
                <a:spcPts val="0"/>
              </a:spcBef>
              <a:spcAft>
                <a:spcPts val="0"/>
              </a:spcAft>
              <a:buNone/>
            </a:pPr>
            <a:endParaRPr/>
          </a:p>
          <a:p>
            <a:pPr marL="0" lvl="0" indent="0" algn="l" rtl="0">
              <a:spcBef>
                <a:spcPts val="0"/>
              </a:spcBef>
              <a:spcAft>
                <a:spcPts val="0"/>
              </a:spcAft>
              <a:buNone/>
            </a:pPr>
            <a:r>
              <a:rPr lang="en">
                <a:solidFill>
                  <a:srgbClr val="202122"/>
                </a:solidFill>
                <a:highlight>
                  <a:srgbClr val="FFFFFF"/>
                </a:highlight>
              </a:rPr>
              <a:t>The HackRF One is capable of receiving and transmitting on a frequency range of 1MHz to 6GHz with output power of 30 mW to 1 mW depending on the band.</a:t>
            </a:r>
            <a:endParaRPr>
              <a:solidFill>
                <a:srgbClr val="111111"/>
              </a:solidFill>
              <a:highlight>
                <a:srgbClr val="FFFFFF"/>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1" name="Google Shape;1111;p90"/>
          <p:cNvSpPr txBox="1"/>
          <p:nvPr/>
        </p:nvSpPr>
        <p:spPr>
          <a:xfrm>
            <a:off x="4704863" y="2609600"/>
            <a:ext cx="3918900" cy="22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Ublox NEO 7M</a:t>
            </a:r>
            <a:endParaRPr u="sng"/>
          </a:p>
          <a:p>
            <a:pPr marL="0" lvl="0" indent="0" algn="l" rtl="0">
              <a:spcBef>
                <a:spcPts val="0"/>
              </a:spcBef>
              <a:spcAft>
                <a:spcPts val="0"/>
              </a:spcAft>
              <a:buNone/>
            </a:pPr>
            <a:endParaRPr/>
          </a:p>
          <a:p>
            <a:pPr marL="0" lvl="0" indent="0" algn="l" rtl="0">
              <a:spcBef>
                <a:spcPts val="0"/>
              </a:spcBef>
              <a:spcAft>
                <a:spcPts val="0"/>
              </a:spcAft>
              <a:buNone/>
            </a:pPr>
            <a:r>
              <a:rPr lang="en"/>
              <a:t>The maximum reference output clock per the data sheet is 10 MHz.</a:t>
            </a:r>
            <a:endParaRPr/>
          </a:p>
          <a:p>
            <a:pPr marL="0" lvl="0" indent="0" algn="l" rtl="0">
              <a:spcBef>
                <a:spcPts val="0"/>
              </a:spcBef>
              <a:spcAft>
                <a:spcPts val="0"/>
              </a:spcAft>
              <a:buNone/>
            </a:pPr>
            <a:endParaRPr/>
          </a:p>
          <a:p>
            <a:pPr marL="0" lvl="0" indent="0" algn="l" rtl="0">
              <a:spcBef>
                <a:spcPts val="0"/>
              </a:spcBef>
              <a:spcAft>
                <a:spcPts val="0"/>
              </a:spcAft>
              <a:buNone/>
            </a:pPr>
            <a:r>
              <a:rPr lang="en"/>
              <a:t>Has also been reported to be stable at 13 MHz.</a:t>
            </a:r>
            <a:endParaRPr/>
          </a:p>
          <a:p>
            <a:pPr marL="0" lvl="0" indent="0" algn="l" rtl="0">
              <a:spcBef>
                <a:spcPts val="0"/>
              </a:spcBef>
              <a:spcAft>
                <a:spcPts val="0"/>
              </a:spcAft>
              <a:buNone/>
            </a:pPr>
            <a:endParaRPr/>
          </a:p>
        </p:txBody>
      </p:sp>
      <p:pic>
        <p:nvPicPr>
          <p:cNvPr id="1112" name="Google Shape;1112;p90"/>
          <p:cNvPicPr preferRelativeResize="0"/>
          <p:nvPr/>
        </p:nvPicPr>
        <p:blipFill>
          <a:blip r:embed="rId3">
            <a:alphaModFix/>
          </a:blip>
          <a:stretch>
            <a:fillRect/>
          </a:stretch>
        </p:blipFill>
        <p:spPr>
          <a:xfrm rot="-5400000">
            <a:off x="5964200" y="932575"/>
            <a:ext cx="1400200" cy="1953874"/>
          </a:xfrm>
          <a:prstGeom prst="rect">
            <a:avLst/>
          </a:prstGeom>
          <a:noFill/>
          <a:ln>
            <a:noFill/>
          </a:ln>
        </p:spPr>
      </p:pic>
      <p:sp>
        <p:nvSpPr>
          <p:cNvPr id="1113" name="Google Shape;1113;p90"/>
          <p:cNvSpPr txBox="1"/>
          <p:nvPr/>
        </p:nvSpPr>
        <p:spPr>
          <a:xfrm>
            <a:off x="0" y="4767925"/>
            <a:ext cx="4812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 action="ppaction://noaction"/>
              </a:rPr>
              <a:t>Link</a:t>
            </a:r>
            <a:endParaRPr sz="1200"/>
          </a:p>
        </p:txBody>
      </p:sp>
      <p:pic>
        <p:nvPicPr>
          <p:cNvPr id="1114" name="Google Shape;1114;p90"/>
          <p:cNvPicPr preferRelativeResize="0"/>
          <p:nvPr/>
        </p:nvPicPr>
        <p:blipFill>
          <a:blip r:embed="rId4">
            <a:alphaModFix/>
          </a:blip>
          <a:stretch>
            <a:fillRect/>
          </a:stretch>
        </p:blipFill>
        <p:spPr>
          <a:xfrm>
            <a:off x="824750" y="1179763"/>
            <a:ext cx="2740776" cy="145947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91"/>
          <p:cNvSpPr txBox="1">
            <a:spLocks noGrp="1"/>
          </p:cNvSpPr>
          <p:nvPr>
            <p:ph type="title"/>
          </p:nvPr>
        </p:nvSpPr>
        <p:spPr>
          <a:xfrm>
            <a:off x="311700" y="293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Pipeline</a:t>
            </a:r>
            <a:endParaRPr/>
          </a:p>
        </p:txBody>
      </p:sp>
      <p:sp>
        <p:nvSpPr>
          <p:cNvPr id="1120" name="Google Shape;1120;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pic>
        <p:nvPicPr>
          <p:cNvPr id="1121" name="Google Shape;1121;p91"/>
          <p:cNvPicPr preferRelativeResize="0"/>
          <p:nvPr/>
        </p:nvPicPr>
        <p:blipFill>
          <a:blip r:embed="rId3">
            <a:alphaModFix/>
          </a:blip>
          <a:stretch>
            <a:fillRect/>
          </a:stretch>
        </p:blipFill>
        <p:spPr>
          <a:xfrm>
            <a:off x="311712" y="1132075"/>
            <a:ext cx="5092376" cy="2879349"/>
          </a:xfrm>
          <a:prstGeom prst="rect">
            <a:avLst/>
          </a:prstGeom>
          <a:noFill/>
          <a:ln>
            <a:noFill/>
          </a:ln>
        </p:spPr>
      </p:pic>
      <p:graphicFrame>
        <p:nvGraphicFramePr>
          <p:cNvPr id="1122" name="Google Shape;1122;p91"/>
          <p:cNvGraphicFramePr/>
          <p:nvPr/>
        </p:nvGraphicFramePr>
        <p:xfrm>
          <a:off x="5492350" y="1527900"/>
          <a:ext cx="3000000" cy="3000000"/>
        </p:xfrm>
        <a:graphic>
          <a:graphicData uri="http://schemas.openxmlformats.org/drawingml/2006/table">
            <a:tbl>
              <a:tblPr>
                <a:noFill/>
                <a:tableStyleId>{8F202D7E-EC50-4E1F-8ECE-D3003531AFB2}</a:tableStyleId>
              </a:tblPr>
              <a:tblGrid>
                <a:gridCol w="882200">
                  <a:extLst>
                    <a:ext uri="{9D8B030D-6E8A-4147-A177-3AD203B41FA5}">
                      <a16:colId xmlns:a16="http://schemas.microsoft.com/office/drawing/2014/main" val="20000"/>
                    </a:ext>
                  </a:extLst>
                </a:gridCol>
                <a:gridCol w="882200">
                  <a:extLst>
                    <a:ext uri="{9D8B030D-6E8A-4147-A177-3AD203B41FA5}">
                      <a16:colId xmlns:a16="http://schemas.microsoft.com/office/drawing/2014/main" val="20001"/>
                    </a:ext>
                  </a:extLst>
                </a:gridCol>
                <a:gridCol w="882200">
                  <a:extLst>
                    <a:ext uri="{9D8B030D-6E8A-4147-A177-3AD203B41FA5}">
                      <a16:colId xmlns:a16="http://schemas.microsoft.com/office/drawing/2014/main" val="20002"/>
                    </a:ext>
                  </a:extLst>
                </a:gridCol>
                <a:gridCol w="882200">
                  <a:extLst>
                    <a:ext uri="{9D8B030D-6E8A-4147-A177-3AD203B41FA5}">
                      <a16:colId xmlns:a16="http://schemas.microsoft.com/office/drawing/2014/main" val="20003"/>
                    </a:ext>
                  </a:extLst>
                </a:gridCol>
              </a:tblGrid>
              <a:tr h="304175">
                <a:tc>
                  <a:txBody>
                    <a:bodyPr/>
                    <a:lstStyle/>
                    <a:p>
                      <a:pPr marL="0" lvl="0" indent="0" algn="l" rtl="0">
                        <a:spcBef>
                          <a:spcPts val="0"/>
                        </a:spcBef>
                        <a:spcAft>
                          <a:spcPts val="0"/>
                        </a:spcAft>
                        <a:buNone/>
                      </a:pPr>
                      <a:r>
                        <a:rPr lang="en" sz="800" b="1"/>
                        <a:t>Component  </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b="1"/>
                        <a:t>Voltage Required (V)</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b="1"/>
                        <a:t>Current Required (mA)</a:t>
                      </a:r>
                      <a:endParaRPr sz="800" b="1"/>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800" b="1"/>
                        <a:t>Power Source</a:t>
                      </a:r>
                      <a:endParaRPr sz="800" b="1"/>
                    </a:p>
                    <a:p>
                      <a:pPr marL="0" lvl="0" indent="0" algn="l" rtl="0">
                        <a:spcBef>
                          <a:spcPts val="0"/>
                        </a:spcBef>
                        <a:spcAft>
                          <a:spcPts val="0"/>
                        </a:spcAft>
                        <a:buNone/>
                      </a:pPr>
                      <a:endParaRPr sz="800" b="1"/>
                    </a:p>
                  </a:txBody>
                  <a:tcPr marL="91425" marR="91425" marT="91425" marB="91425">
                    <a:lnL w="2857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04175">
                <a:tc>
                  <a:txBody>
                    <a:bodyPr/>
                    <a:lstStyle/>
                    <a:p>
                      <a:pPr marL="0" lvl="0" indent="0" algn="l" rtl="0">
                        <a:spcBef>
                          <a:spcPts val="0"/>
                        </a:spcBef>
                        <a:spcAft>
                          <a:spcPts val="0"/>
                        </a:spcAft>
                        <a:buNone/>
                      </a:pPr>
                      <a:r>
                        <a:rPr lang="en" sz="800" b="1"/>
                        <a:t>Raspberry Pi</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5</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3000</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Outlet</a:t>
                      </a:r>
                      <a:endParaRPr sz="800">
                        <a:solidFill>
                          <a:schemeClr val="dk2"/>
                        </a:solidFill>
                      </a:endParaRPr>
                    </a:p>
                  </a:txBody>
                  <a:tcPr marL="91425" marR="91425" marT="91425" marB="91425">
                    <a:lnL w="28575"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04175">
                <a:tc>
                  <a:txBody>
                    <a:bodyPr/>
                    <a:lstStyle/>
                    <a:p>
                      <a:pPr marL="0" lvl="0" indent="0" algn="l" rtl="0">
                        <a:spcBef>
                          <a:spcPts val="0"/>
                        </a:spcBef>
                        <a:spcAft>
                          <a:spcPts val="0"/>
                        </a:spcAft>
                        <a:buNone/>
                      </a:pPr>
                      <a:r>
                        <a:rPr lang="en" sz="800" b="1"/>
                        <a:t>SDR</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5</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500</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Outlet</a:t>
                      </a:r>
                      <a:endParaRPr sz="800">
                        <a:solidFill>
                          <a:schemeClr val="dk2"/>
                        </a:solidFill>
                      </a:endParaRPr>
                    </a:p>
                  </a:txBody>
                  <a:tcPr marL="91425" marR="91425" marT="91425" marB="91425">
                    <a:lnL w="2857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04175">
                <a:tc>
                  <a:txBody>
                    <a:bodyPr/>
                    <a:lstStyle/>
                    <a:p>
                      <a:pPr marL="0" lvl="0" indent="0" algn="l" rtl="0">
                        <a:spcBef>
                          <a:spcPts val="0"/>
                        </a:spcBef>
                        <a:spcAft>
                          <a:spcPts val="0"/>
                        </a:spcAft>
                        <a:buNone/>
                      </a:pPr>
                      <a:r>
                        <a:rPr lang="en" sz="800" b="1"/>
                        <a:t>LNA x2</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5</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210</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USB (1)</a:t>
                      </a:r>
                      <a:endParaRPr sz="800">
                        <a:solidFill>
                          <a:schemeClr val="dk2"/>
                        </a:solidFill>
                      </a:endParaRPr>
                    </a:p>
                  </a:txBody>
                  <a:tcPr marL="91425" marR="91425" marT="91425" marB="91425">
                    <a:lnL w="2857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04175">
                <a:tc>
                  <a:txBody>
                    <a:bodyPr/>
                    <a:lstStyle/>
                    <a:p>
                      <a:pPr marL="0" lvl="0" indent="0" algn="l" rtl="0">
                        <a:spcBef>
                          <a:spcPts val="0"/>
                        </a:spcBef>
                        <a:spcAft>
                          <a:spcPts val="0"/>
                        </a:spcAft>
                        <a:buNone/>
                      </a:pPr>
                      <a:r>
                        <a:rPr lang="en" sz="800" b="1"/>
                        <a:t>GPS</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5</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40</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USB (2)</a:t>
                      </a:r>
                      <a:endParaRPr sz="800">
                        <a:solidFill>
                          <a:schemeClr val="dk2"/>
                        </a:solidFill>
                      </a:endParaRPr>
                    </a:p>
                  </a:txBody>
                  <a:tcPr marL="91425" marR="91425" marT="91425" marB="91425">
                    <a:lnL w="2857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04175">
                <a:tc>
                  <a:txBody>
                    <a:bodyPr/>
                    <a:lstStyle/>
                    <a:p>
                      <a:pPr marL="0" lvl="0" indent="0" algn="l" rtl="0">
                        <a:spcBef>
                          <a:spcPts val="0"/>
                        </a:spcBef>
                        <a:spcAft>
                          <a:spcPts val="0"/>
                        </a:spcAft>
                        <a:buNone/>
                      </a:pPr>
                      <a:r>
                        <a:rPr lang="en" sz="800" b="1"/>
                        <a:t>Switcher</a:t>
                      </a:r>
                      <a:endParaRPr sz="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2.7 - 5</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0.26</a:t>
                      </a:r>
                      <a:endParaRPr sz="800">
                        <a:solidFill>
                          <a:schemeClr val="dk2"/>
                        </a:solidFill>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800">
                          <a:solidFill>
                            <a:schemeClr val="dk2"/>
                          </a:solidFill>
                        </a:rPr>
                        <a:t>USB (2)</a:t>
                      </a:r>
                      <a:endParaRPr sz="800">
                        <a:solidFill>
                          <a:schemeClr val="dk2"/>
                        </a:solidFill>
                      </a:endParaRPr>
                    </a:p>
                  </a:txBody>
                  <a:tcPr marL="91425" marR="91425" marT="91425" marB="91425">
                    <a:lnL w="2857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Block Diagram</a:t>
            </a:r>
            <a:endParaRPr/>
          </a:p>
        </p:txBody>
      </p:sp>
      <p:sp>
        <p:nvSpPr>
          <p:cNvPr id="143" name="Google Shape;14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4" name="Google Shape;144;p20"/>
          <p:cNvPicPr preferRelativeResize="0"/>
          <p:nvPr/>
        </p:nvPicPr>
        <p:blipFill rotWithShape="1">
          <a:blip r:embed="rId3">
            <a:alphaModFix/>
          </a:blip>
          <a:srcRect t="45601"/>
          <a:stretch/>
        </p:blipFill>
        <p:spPr>
          <a:xfrm>
            <a:off x="914400" y="1690787"/>
            <a:ext cx="7315199" cy="3019225"/>
          </a:xfrm>
          <a:prstGeom prst="rect">
            <a:avLst/>
          </a:prstGeom>
          <a:noFill/>
          <a:ln>
            <a:noFill/>
          </a:ln>
        </p:spPr>
      </p:pic>
      <p:sp>
        <p:nvSpPr>
          <p:cNvPr id="145" name="Google Shape;145;p20"/>
          <p:cNvSpPr/>
          <p:nvPr/>
        </p:nvSpPr>
        <p:spPr>
          <a:xfrm>
            <a:off x="2443400" y="1499025"/>
            <a:ext cx="5853600" cy="33954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0"/>
          <p:cNvSpPr/>
          <p:nvPr/>
        </p:nvSpPr>
        <p:spPr>
          <a:xfrm>
            <a:off x="311700" y="278250"/>
            <a:ext cx="5853600" cy="1119300"/>
          </a:xfrm>
          <a:prstGeom prst="rect">
            <a:avLst/>
          </a:prstGeom>
          <a:solidFill>
            <a:srgbClr val="FFFFFF">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Pipeline</a:t>
            </a:r>
            <a:endParaRPr/>
          </a:p>
        </p:txBody>
      </p:sp>
      <p:sp>
        <p:nvSpPr>
          <p:cNvPr id="1128" name="Google Shape;1128;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1129" name="Google Shape;1129;p92"/>
          <p:cNvPicPr preferRelativeResize="0"/>
          <p:nvPr/>
        </p:nvPicPr>
        <p:blipFill>
          <a:blip r:embed="rId3">
            <a:alphaModFix/>
          </a:blip>
          <a:stretch>
            <a:fillRect/>
          </a:stretch>
        </p:blipFill>
        <p:spPr>
          <a:xfrm>
            <a:off x="311700" y="1122500"/>
            <a:ext cx="6607001" cy="34595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&amp; Data Pipeline</a:t>
            </a:r>
            <a:endParaRPr/>
          </a:p>
        </p:txBody>
      </p:sp>
      <p:pic>
        <p:nvPicPr>
          <p:cNvPr id="1135" name="Google Shape;1135;p93"/>
          <p:cNvPicPr preferRelativeResize="0"/>
          <p:nvPr/>
        </p:nvPicPr>
        <p:blipFill>
          <a:blip r:embed="rId3">
            <a:alphaModFix/>
          </a:blip>
          <a:stretch>
            <a:fillRect/>
          </a:stretch>
        </p:blipFill>
        <p:spPr>
          <a:xfrm>
            <a:off x="152400" y="1376350"/>
            <a:ext cx="8839200" cy="3088500"/>
          </a:xfrm>
          <a:prstGeom prst="rect">
            <a:avLst/>
          </a:prstGeom>
          <a:noFill/>
          <a:ln>
            <a:noFill/>
          </a:ln>
        </p:spPr>
      </p:pic>
      <p:sp>
        <p:nvSpPr>
          <p:cNvPr id="1136" name="Google Shape;113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94"/>
          <p:cNvSpPr txBox="1">
            <a:spLocks noGrp="1"/>
          </p:cNvSpPr>
          <p:nvPr>
            <p:ph type="title"/>
          </p:nvPr>
        </p:nvSpPr>
        <p:spPr>
          <a:xfrm>
            <a:off x="311700" y="293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Pipeline</a:t>
            </a:r>
            <a:endParaRPr/>
          </a:p>
        </p:txBody>
      </p:sp>
      <p:sp>
        <p:nvSpPr>
          <p:cNvPr id="1142" name="Google Shape;1142;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pic>
        <p:nvPicPr>
          <p:cNvPr id="1143" name="Google Shape;1143;p94"/>
          <p:cNvPicPr preferRelativeResize="0"/>
          <p:nvPr/>
        </p:nvPicPr>
        <p:blipFill>
          <a:blip r:embed="rId3">
            <a:alphaModFix/>
          </a:blip>
          <a:stretch>
            <a:fillRect/>
          </a:stretch>
        </p:blipFill>
        <p:spPr>
          <a:xfrm>
            <a:off x="1190638" y="866450"/>
            <a:ext cx="6762726" cy="3823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Pipeline</a:t>
            </a:r>
            <a:endParaRPr/>
          </a:p>
        </p:txBody>
      </p:sp>
      <p:sp>
        <p:nvSpPr>
          <p:cNvPr id="1149" name="Google Shape;1149;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pic>
        <p:nvPicPr>
          <p:cNvPr id="1150" name="Google Shape;1150;p95"/>
          <p:cNvPicPr preferRelativeResize="0"/>
          <p:nvPr/>
        </p:nvPicPr>
        <p:blipFill>
          <a:blip r:embed="rId3">
            <a:alphaModFix/>
          </a:blip>
          <a:stretch>
            <a:fillRect/>
          </a:stretch>
        </p:blipFill>
        <p:spPr>
          <a:xfrm>
            <a:off x="916450" y="1017725"/>
            <a:ext cx="7311101" cy="382822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Like list of nutrition facts go here:</a:t>
            </a:r>
            <a:endParaRPr/>
          </a:p>
          <a:p>
            <a:pPr marL="0" lvl="0" indent="0" algn="l" rtl="0">
              <a:spcBef>
                <a:spcPts val="1600"/>
              </a:spcBef>
              <a:spcAft>
                <a:spcPts val="0"/>
              </a:spcAft>
              <a:buNone/>
            </a:pPr>
            <a:r>
              <a:rPr lang="en"/>
              <a:t>Dual Band capable SDR equipt Sensor Unit</a:t>
            </a:r>
            <a:endParaRPr/>
          </a:p>
          <a:p>
            <a:pPr marL="457200" lvl="0" indent="-342900" algn="l" rtl="0">
              <a:spcBef>
                <a:spcPts val="1600"/>
              </a:spcBef>
              <a:spcAft>
                <a:spcPts val="0"/>
              </a:spcAft>
              <a:buSzPts val="1800"/>
              <a:buChar char="●"/>
            </a:pPr>
            <a:r>
              <a:rPr lang="en"/>
              <a:t>height </a:t>
            </a:r>
            <a:endParaRPr/>
          </a:p>
          <a:p>
            <a:pPr marL="457200" lvl="0" indent="-342900" algn="l" rtl="0">
              <a:spcBef>
                <a:spcPts val="0"/>
              </a:spcBef>
              <a:spcAft>
                <a:spcPts val="0"/>
              </a:spcAft>
              <a:buSzPts val="1800"/>
              <a:buChar char="●"/>
            </a:pPr>
            <a:r>
              <a:rPr lang="en"/>
              <a:t>weight </a:t>
            </a:r>
            <a:endParaRPr/>
          </a:p>
          <a:p>
            <a:pPr marL="457200" lvl="0" indent="-342900" algn="l" rtl="0">
              <a:spcBef>
                <a:spcPts val="0"/>
              </a:spcBef>
              <a:spcAft>
                <a:spcPts val="0"/>
              </a:spcAft>
              <a:buSzPts val="1800"/>
              <a:buChar char="●"/>
            </a:pPr>
            <a:r>
              <a:rPr lang="en"/>
              <a:t>frequencies</a:t>
            </a:r>
            <a:endParaRPr/>
          </a:p>
          <a:p>
            <a:pPr marL="457200" lvl="0" indent="-342900" algn="l" rtl="0">
              <a:spcBef>
                <a:spcPts val="0"/>
              </a:spcBef>
              <a:spcAft>
                <a:spcPts val="0"/>
              </a:spcAft>
              <a:buSzPts val="1800"/>
              <a:buChar char="●"/>
            </a:pPr>
            <a:r>
              <a:rPr lang="en"/>
              <a:t>FOV </a:t>
            </a:r>
            <a:endParaRPr/>
          </a:p>
          <a:p>
            <a:pPr marL="457200" lvl="0" indent="-342900" algn="l" rtl="0">
              <a:spcBef>
                <a:spcPts val="0"/>
              </a:spcBef>
              <a:spcAft>
                <a:spcPts val="0"/>
              </a:spcAft>
              <a:buSzPts val="1800"/>
              <a:buChar char="●"/>
            </a:pPr>
            <a:r>
              <a:rPr lang="en"/>
              <a:t>Receive data rates</a:t>
            </a:r>
            <a:endParaRPr/>
          </a:p>
          <a:p>
            <a:pPr marL="457200" lvl="0" indent="-342900" algn="l" rtl="0">
              <a:spcBef>
                <a:spcPts val="0"/>
              </a:spcBef>
              <a:spcAft>
                <a:spcPts val="0"/>
              </a:spcAft>
              <a:buSzPts val="1800"/>
              <a:buChar char="●"/>
            </a:pPr>
            <a:r>
              <a:rPr lang="en"/>
              <a:t>Positional accuracy</a:t>
            </a:r>
            <a:endParaRPr/>
          </a:p>
          <a:p>
            <a:pPr marL="457200" lvl="0" indent="-342900" algn="l" rtl="0">
              <a:spcBef>
                <a:spcPts val="0"/>
              </a:spcBef>
              <a:spcAft>
                <a:spcPts val="0"/>
              </a:spcAft>
              <a:buSzPts val="1800"/>
              <a:buChar char="●"/>
            </a:pPr>
            <a:r>
              <a:rPr lang="en"/>
              <a:t>Hardware sub sys</a:t>
            </a:r>
            <a:endParaRPr/>
          </a:p>
          <a:p>
            <a:pPr marL="914400" lvl="1" indent="-317500" algn="l" rtl="0">
              <a:spcBef>
                <a:spcPts val="0"/>
              </a:spcBef>
              <a:spcAft>
                <a:spcPts val="0"/>
              </a:spcAft>
              <a:buSzPts val="1400"/>
              <a:buChar char="○"/>
            </a:pPr>
            <a:r>
              <a:rPr lang="en"/>
              <a:t>Power/Data</a:t>
            </a:r>
            <a:endParaRPr/>
          </a:p>
          <a:p>
            <a:pPr marL="914400" lvl="1" indent="-317500" algn="l" rtl="0">
              <a:spcBef>
                <a:spcPts val="0"/>
              </a:spcBef>
              <a:spcAft>
                <a:spcPts val="0"/>
              </a:spcAft>
              <a:buSzPts val="1400"/>
              <a:buChar char="○"/>
            </a:pPr>
            <a:r>
              <a:rPr lang="en"/>
              <a:t>RF</a:t>
            </a:r>
            <a:endParaRPr/>
          </a:p>
          <a:p>
            <a:pPr marL="914400" lvl="1" indent="-317500" algn="l" rtl="0">
              <a:spcBef>
                <a:spcPts val="0"/>
              </a:spcBef>
              <a:spcAft>
                <a:spcPts val="0"/>
              </a:spcAft>
              <a:buSzPts val="1400"/>
              <a:buChar char="○"/>
            </a:pPr>
            <a:r>
              <a:rPr lang="en"/>
              <a:t>Structure</a:t>
            </a:r>
            <a:endParaRPr/>
          </a:p>
        </p:txBody>
      </p:sp>
      <p:sp>
        <p:nvSpPr>
          <p:cNvPr id="1156" name="Google Shape;1156;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cxnSp>
        <p:nvCxnSpPr>
          <p:cNvPr id="1157" name="Google Shape;1157;p96"/>
          <p:cNvCxnSpPr/>
          <p:nvPr/>
        </p:nvCxnSpPr>
        <p:spPr>
          <a:xfrm>
            <a:off x="2682450" y="129325"/>
            <a:ext cx="21000" cy="4884600"/>
          </a:xfrm>
          <a:prstGeom prst="straightConnector1">
            <a:avLst/>
          </a:prstGeom>
          <a:noFill/>
          <a:ln w="9525" cap="flat" cmpd="sng">
            <a:solidFill>
              <a:schemeClr val="dk2"/>
            </a:solidFill>
            <a:prstDash val="solid"/>
            <a:round/>
            <a:headEnd type="triangle" w="med" len="med"/>
            <a:tailEnd type="triangle" w="med" len="med"/>
          </a:ln>
        </p:spPr>
      </p:cxnSp>
      <p:pic>
        <p:nvPicPr>
          <p:cNvPr id="1158" name="Google Shape;1158;p96"/>
          <p:cNvPicPr preferRelativeResize="0"/>
          <p:nvPr/>
        </p:nvPicPr>
        <p:blipFill rotWithShape="1">
          <a:blip r:embed="rId3">
            <a:alphaModFix/>
          </a:blip>
          <a:srcRect l="12266" r="12709"/>
          <a:stretch/>
        </p:blipFill>
        <p:spPr>
          <a:xfrm>
            <a:off x="1028475" y="172225"/>
            <a:ext cx="1508125" cy="48846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
        <p:nvSpPr>
          <p:cNvPr id="1164" name="Google Shape;1164;p97"/>
          <p:cNvSpPr txBox="1"/>
          <p:nvPr/>
        </p:nvSpPr>
        <p:spPr>
          <a:xfrm>
            <a:off x="44700" y="2440825"/>
            <a:ext cx="29148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HackRF One</a:t>
            </a:r>
            <a:endParaRPr b="1"/>
          </a:p>
          <a:p>
            <a:pPr marL="0" lvl="0" indent="0" algn="l" rtl="0">
              <a:spcBef>
                <a:spcPts val="0"/>
              </a:spcBef>
              <a:spcAft>
                <a:spcPts val="0"/>
              </a:spcAft>
              <a:buClr>
                <a:schemeClr val="dk1"/>
              </a:buClr>
              <a:buSzPts val="1100"/>
              <a:buFont typeface="Arial"/>
              <a:buNone/>
            </a:pPr>
            <a:r>
              <a:rPr lang="en" sz="1200">
                <a:solidFill>
                  <a:schemeClr val="dk2"/>
                </a:solidFill>
              </a:rPr>
              <a:t>SDR that will handle RF communications </a:t>
            </a:r>
            <a:endParaRPr>
              <a:solidFill>
                <a:schemeClr val="dk2"/>
              </a:solidFill>
            </a:endParaRPr>
          </a:p>
        </p:txBody>
      </p:sp>
      <p:sp>
        <p:nvSpPr>
          <p:cNvPr id="1165" name="Google Shape;1165;p97"/>
          <p:cNvSpPr txBox="1"/>
          <p:nvPr/>
        </p:nvSpPr>
        <p:spPr>
          <a:xfrm>
            <a:off x="5927400" y="1951125"/>
            <a:ext cx="3070500" cy="6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Raspberry Pi 4 &amp; Power Supply</a:t>
            </a:r>
            <a:endParaRPr b="1"/>
          </a:p>
          <a:p>
            <a:pPr marL="0" lvl="0" indent="0" algn="l" rtl="0">
              <a:spcBef>
                <a:spcPts val="0"/>
              </a:spcBef>
              <a:spcAft>
                <a:spcPts val="0"/>
              </a:spcAft>
              <a:buNone/>
            </a:pPr>
            <a:r>
              <a:rPr lang="en" sz="1200">
                <a:solidFill>
                  <a:schemeClr val="dk2"/>
                </a:solidFill>
              </a:rPr>
              <a:t>On Board Computer for data collection and transfer</a:t>
            </a:r>
            <a:r>
              <a:rPr lang="en" sz="1200">
                <a:solidFill>
                  <a:srgbClr val="999999"/>
                </a:solidFill>
              </a:rPr>
              <a:t> </a:t>
            </a:r>
            <a:endParaRPr sz="1200">
              <a:solidFill>
                <a:srgbClr val="999999"/>
              </a:solidFill>
            </a:endParaRPr>
          </a:p>
          <a:p>
            <a:pPr marL="0" lvl="0" indent="0" algn="l" rtl="0">
              <a:spcBef>
                <a:spcPts val="0"/>
              </a:spcBef>
              <a:spcAft>
                <a:spcPts val="0"/>
              </a:spcAft>
              <a:buNone/>
            </a:pPr>
            <a:endParaRPr b="1">
              <a:solidFill>
                <a:srgbClr val="999999"/>
              </a:solidFill>
            </a:endParaRPr>
          </a:p>
        </p:txBody>
      </p:sp>
      <p:sp>
        <p:nvSpPr>
          <p:cNvPr id="1166" name="Google Shape;1166;p97"/>
          <p:cNvSpPr txBox="1"/>
          <p:nvPr/>
        </p:nvSpPr>
        <p:spPr>
          <a:xfrm>
            <a:off x="5958300" y="2713975"/>
            <a:ext cx="30087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Neo-7M GPS </a:t>
            </a:r>
            <a:endParaRPr b="1"/>
          </a:p>
          <a:p>
            <a:pPr marL="0" lvl="0" indent="0" algn="l" rtl="0">
              <a:spcBef>
                <a:spcPts val="0"/>
              </a:spcBef>
              <a:spcAft>
                <a:spcPts val="0"/>
              </a:spcAft>
              <a:buNone/>
            </a:pPr>
            <a:r>
              <a:rPr lang="en" b="1"/>
              <a:t>Breakout Board</a:t>
            </a:r>
            <a:endParaRPr b="1"/>
          </a:p>
          <a:p>
            <a:pPr marL="0" lvl="0" indent="0" algn="l" rtl="0">
              <a:spcBef>
                <a:spcPts val="0"/>
              </a:spcBef>
              <a:spcAft>
                <a:spcPts val="0"/>
              </a:spcAft>
              <a:buNone/>
            </a:pPr>
            <a:r>
              <a:rPr lang="en" sz="1200">
                <a:solidFill>
                  <a:schemeClr val="dk2"/>
                </a:solidFill>
              </a:rPr>
              <a:t>Used to synchronize data timestamps</a:t>
            </a:r>
            <a:r>
              <a:rPr lang="en" sz="1200">
                <a:solidFill>
                  <a:srgbClr val="999999"/>
                </a:solidFill>
              </a:rPr>
              <a:t> </a:t>
            </a:r>
            <a:endParaRPr/>
          </a:p>
        </p:txBody>
      </p:sp>
      <p:sp>
        <p:nvSpPr>
          <p:cNvPr id="1167" name="Google Shape;1167;p97"/>
          <p:cNvSpPr txBox="1"/>
          <p:nvPr/>
        </p:nvSpPr>
        <p:spPr>
          <a:xfrm>
            <a:off x="5904150" y="1142075"/>
            <a:ext cx="3117000" cy="6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Nema 4 Enclosure</a:t>
            </a:r>
            <a:endParaRPr b="1"/>
          </a:p>
          <a:p>
            <a:pPr marL="0" lvl="0" indent="0" algn="l" rtl="0">
              <a:spcBef>
                <a:spcPts val="0"/>
              </a:spcBef>
              <a:spcAft>
                <a:spcPts val="0"/>
              </a:spcAft>
              <a:buNone/>
            </a:pPr>
            <a:r>
              <a:rPr lang="en" sz="1200">
                <a:solidFill>
                  <a:schemeClr val="dk2"/>
                </a:solidFill>
              </a:rPr>
              <a:t>Rated housing ensures component protection. Clear top enables GPS lock</a:t>
            </a:r>
            <a:endParaRPr sz="1200">
              <a:solidFill>
                <a:schemeClr val="dk2"/>
              </a:solidFill>
            </a:endParaRPr>
          </a:p>
        </p:txBody>
      </p:sp>
      <p:sp>
        <p:nvSpPr>
          <p:cNvPr id="1168" name="Google Shape;1168;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Sensor Unit Design</a:t>
            </a:r>
            <a:endParaRPr/>
          </a:p>
        </p:txBody>
      </p:sp>
      <p:sp>
        <p:nvSpPr>
          <p:cNvPr id="1169" name="Google Shape;1169;p97"/>
          <p:cNvSpPr txBox="1"/>
          <p:nvPr/>
        </p:nvSpPr>
        <p:spPr>
          <a:xfrm>
            <a:off x="76800" y="3274463"/>
            <a:ext cx="29148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Antenna Switcher</a:t>
            </a:r>
            <a:endParaRPr b="1"/>
          </a:p>
          <a:p>
            <a:pPr marL="0" lvl="0" indent="0" algn="l" rtl="0">
              <a:spcBef>
                <a:spcPts val="0"/>
              </a:spcBef>
              <a:spcAft>
                <a:spcPts val="0"/>
              </a:spcAft>
              <a:buClr>
                <a:schemeClr val="dk1"/>
              </a:buClr>
              <a:buSzPts val="1100"/>
              <a:buFont typeface="Arial"/>
              <a:buNone/>
            </a:pPr>
            <a:r>
              <a:rPr lang="en" sz="1200">
                <a:solidFill>
                  <a:schemeClr val="dk2"/>
                </a:solidFill>
              </a:rPr>
              <a:t>Used to switch between the antennas.</a:t>
            </a:r>
            <a:endParaRPr>
              <a:solidFill>
                <a:schemeClr val="dk2"/>
              </a:solidFill>
            </a:endParaRPr>
          </a:p>
        </p:txBody>
      </p:sp>
      <p:pic>
        <p:nvPicPr>
          <p:cNvPr id="1170" name="Google Shape;1170;p97"/>
          <p:cNvPicPr preferRelativeResize="0"/>
          <p:nvPr/>
        </p:nvPicPr>
        <p:blipFill rotWithShape="1">
          <a:blip r:embed="rId3">
            <a:alphaModFix/>
          </a:blip>
          <a:srcRect t="288" b="288"/>
          <a:stretch/>
        </p:blipFill>
        <p:spPr>
          <a:xfrm>
            <a:off x="2867075" y="1142075"/>
            <a:ext cx="2850698" cy="3820975"/>
          </a:xfrm>
          <a:prstGeom prst="rect">
            <a:avLst/>
          </a:prstGeom>
          <a:noFill/>
          <a:ln>
            <a:noFill/>
          </a:ln>
        </p:spPr>
      </p:pic>
      <p:sp>
        <p:nvSpPr>
          <p:cNvPr id="1171" name="Google Shape;1171;p97"/>
          <p:cNvSpPr txBox="1"/>
          <p:nvPr/>
        </p:nvSpPr>
        <p:spPr>
          <a:xfrm>
            <a:off x="76800" y="1592275"/>
            <a:ext cx="2850600" cy="6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Power Strip</a:t>
            </a:r>
            <a:endParaRPr b="1"/>
          </a:p>
          <a:p>
            <a:pPr marL="0" lvl="0" indent="0" algn="l" rtl="0">
              <a:spcBef>
                <a:spcPts val="0"/>
              </a:spcBef>
              <a:spcAft>
                <a:spcPts val="0"/>
              </a:spcAft>
              <a:buNone/>
            </a:pPr>
            <a:r>
              <a:rPr lang="en" sz="1200">
                <a:solidFill>
                  <a:schemeClr val="dk2"/>
                </a:solidFill>
              </a:rPr>
              <a:t>Used to distribute power to components within the box</a:t>
            </a:r>
            <a:endParaRPr/>
          </a:p>
        </p:txBody>
      </p:sp>
      <p:sp>
        <p:nvSpPr>
          <p:cNvPr id="1172" name="Google Shape;1172;p97"/>
          <p:cNvSpPr txBox="1"/>
          <p:nvPr/>
        </p:nvSpPr>
        <p:spPr>
          <a:xfrm>
            <a:off x="5958300" y="3625025"/>
            <a:ext cx="30087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Power Regulator Board</a:t>
            </a:r>
            <a:endParaRPr b="1"/>
          </a:p>
          <a:p>
            <a:pPr marL="0" lvl="0" indent="0" algn="l" rtl="0">
              <a:spcBef>
                <a:spcPts val="0"/>
              </a:spcBef>
              <a:spcAft>
                <a:spcPts val="0"/>
              </a:spcAft>
              <a:buNone/>
            </a:pPr>
            <a:r>
              <a:rPr lang="en" sz="1200">
                <a:solidFill>
                  <a:schemeClr val="dk2"/>
                </a:solidFill>
              </a:rPr>
              <a:t>Used to supply steady voltage too.. (add)</a:t>
            </a:r>
            <a:endParaRPr/>
          </a:p>
        </p:txBody>
      </p:sp>
      <p:cxnSp>
        <p:nvCxnSpPr>
          <p:cNvPr id="1173" name="Google Shape;1173;p97"/>
          <p:cNvCxnSpPr/>
          <p:nvPr/>
        </p:nvCxnSpPr>
        <p:spPr>
          <a:xfrm flipH="1">
            <a:off x="5329200" y="1466725"/>
            <a:ext cx="570900" cy="165900"/>
          </a:xfrm>
          <a:prstGeom prst="straightConnector1">
            <a:avLst/>
          </a:prstGeom>
          <a:noFill/>
          <a:ln w="9525" cap="flat" cmpd="sng">
            <a:solidFill>
              <a:schemeClr val="dk2"/>
            </a:solidFill>
            <a:prstDash val="solid"/>
            <a:round/>
            <a:headEnd type="none" w="med" len="med"/>
            <a:tailEnd type="triangle" w="med" len="med"/>
          </a:ln>
        </p:spPr>
      </p:cxnSp>
      <p:cxnSp>
        <p:nvCxnSpPr>
          <p:cNvPr id="1174" name="Google Shape;1174;p97"/>
          <p:cNvCxnSpPr/>
          <p:nvPr/>
        </p:nvCxnSpPr>
        <p:spPr>
          <a:xfrm flipH="1">
            <a:off x="5090550" y="2249875"/>
            <a:ext cx="836100" cy="265500"/>
          </a:xfrm>
          <a:prstGeom prst="straightConnector1">
            <a:avLst/>
          </a:prstGeom>
          <a:noFill/>
          <a:ln w="9525" cap="flat" cmpd="sng">
            <a:solidFill>
              <a:schemeClr val="dk2"/>
            </a:solidFill>
            <a:prstDash val="solid"/>
            <a:round/>
            <a:headEnd type="none" w="med" len="med"/>
            <a:tailEnd type="triangle" w="med" len="med"/>
          </a:ln>
        </p:spPr>
      </p:cxnSp>
      <p:cxnSp>
        <p:nvCxnSpPr>
          <p:cNvPr id="1175" name="Google Shape;1175;p97"/>
          <p:cNvCxnSpPr/>
          <p:nvPr/>
        </p:nvCxnSpPr>
        <p:spPr>
          <a:xfrm rot="10800000">
            <a:off x="4234300" y="2648175"/>
            <a:ext cx="1738800" cy="451200"/>
          </a:xfrm>
          <a:prstGeom prst="straightConnector1">
            <a:avLst/>
          </a:prstGeom>
          <a:noFill/>
          <a:ln w="9525" cap="flat" cmpd="sng">
            <a:solidFill>
              <a:schemeClr val="dk2"/>
            </a:solidFill>
            <a:prstDash val="solid"/>
            <a:round/>
            <a:headEnd type="none" w="med" len="med"/>
            <a:tailEnd type="triangle" w="med" len="med"/>
          </a:ln>
        </p:spPr>
      </p:cxnSp>
      <p:cxnSp>
        <p:nvCxnSpPr>
          <p:cNvPr id="1176" name="Google Shape;1176;p97"/>
          <p:cNvCxnSpPr>
            <a:stCxn id="1172" idx="1"/>
          </p:cNvCxnSpPr>
          <p:nvPr/>
        </p:nvCxnSpPr>
        <p:spPr>
          <a:xfrm rot="10800000">
            <a:off x="4333800" y="3537425"/>
            <a:ext cx="1624500" cy="467400"/>
          </a:xfrm>
          <a:prstGeom prst="straightConnector1">
            <a:avLst/>
          </a:prstGeom>
          <a:noFill/>
          <a:ln w="9525" cap="flat" cmpd="sng">
            <a:solidFill>
              <a:schemeClr val="dk2"/>
            </a:solidFill>
            <a:prstDash val="solid"/>
            <a:round/>
            <a:headEnd type="none" w="med" len="med"/>
            <a:tailEnd type="triangle" w="med" len="med"/>
          </a:ln>
        </p:spPr>
      </p:cxnSp>
      <p:cxnSp>
        <p:nvCxnSpPr>
          <p:cNvPr id="1177" name="Google Shape;1177;p97"/>
          <p:cNvCxnSpPr/>
          <p:nvPr/>
        </p:nvCxnSpPr>
        <p:spPr>
          <a:xfrm>
            <a:off x="2210050" y="3889150"/>
            <a:ext cx="1805100" cy="219000"/>
          </a:xfrm>
          <a:prstGeom prst="straightConnector1">
            <a:avLst/>
          </a:prstGeom>
          <a:noFill/>
          <a:ln w="9525" cap="flat" cmpd="sng">
            <a:solidFill>
              <a:schemeClr val="dk2"/>
            </a:solidFill>
            <a:prstDash val="solid"/>
            <a:round/>
            <a:headEnd type="none" w="med" len="med"/>
            <a:tailEnd type="triangle" w="med" len="med"/>
          </a:ln>
        </p:spPr>
      </p:cxnSp>
      <p:cxnSp>
        <p:nvCxnSpPr>
          <p:cNvPr id="1178" name="Google Shape;1178;p97"/>
          <p:cNvCxnSpPr/>
          <p:nvPr/>
        </p:nvCxnSpPr>
        <p:spPr>
          <a:xfrm rot="10800000" flipH="1">
            <a:off x="1838375" y="2236600"/>
            <a:ext cx="1373700" cy="544200"/>
          </a:xfrm>
          <a:prstGeom prst="straightConnector1">
            <a:avLst/>
          </a:prstGeom>
          <a:noFill/>
          <a:ln w="9525" cap="flat" cmpd="sng">
            <a:solidFill>
              <a:schemeClr val="dk2"/>
            </a:solidFill>
            <a:prstDash val="solid"/>
            <a:round/>
            <a:headEnd type="none" w="med" len="med"/>
            <a:tailEnd type="triangle" w="med" len="med"/>
          </a:ln>
        </p:spPr>
      </p:cxnSp>
      <p:cxnSp>
        <p:nvCxnSpPr>
          <p:cNvPr id="1179" name="Google Shape;1179;p97"/>
          <p:cNvCxnSpPr/>
          <p:nvPr/>
        </p:nvCxnSpPr>
        <p:spPr>
          <a:xfrm rot="10800000" flipH="1">
            <a:off x="2057400" y="1765250"/>
            <a:ext cx="1360500" cy="245700"/>
          </a:xfrm>
          <a:prstGeom prst="straightConnector1">
            <a:avLst/>
          </a:prstGeom>
          <a:noFill/>
          <a:ln w="9525" cap="flat" cmpd="sng">
            <a:solidFill>
              <a:schemeClr val="dk2"/>
            </a:solidFill>
            <a:prstDash val="solid"/>
            <a:round/>
            <a:headEnd type="none" w="med" len="med"/>
            <a:tailEnd type="triangle" w="med" len="med"/>
          </a:ln>
        </p:spPr>
      </p:cxnSp>
      <p:cxnSp>
        <p:nvCxnSpPr>
          <p:cNvPr id="1180" name="Google Shape;1180;p97"/>
          <p:cNvCxnSpPr>
            <a:stCxn id="1165" idx="1"/>
          </p:cNvCxnSpPr>
          <p:nvPr/>
        </p:nvCxnSpPr>
        <p:spPr>
          <a:xfrm rot="10800000">
            <a:off x="4924500" y="2163525"/>
            <a:ext cx="1002900" cy="93300"/>
          </a:xfrm>
          <a:prstGeom prst="straightConnector1">
            <a:avLst/>
          </a:prstGeom>
          <a:noFill/>
          <a:ln w="9525" cap="flat" cmpd="sng">
            <a:solidFill>
              <a:schemeClr val="dk2"/>
            </a:solidFill>
            <a:prstDash val="solid"/>
            <a:round/>
            <a:headEnd type="none" w="med" len="med"/>
            <a:tailEnd type="triangle" w="med" len="med"/>
          </a:ln>
        </p:spPr>
      </p:cxnSp>
      <p:sp>
        <p:nvSpPr>
          <p:cNvPr id="1181" name="Google Shape;1181;p97"/>
          <p:cNvSpPr txBox="1"/>
          <p:nvPr/>
        </p:nvSpPr>
        <p:spPr>
          <a:xfrm>
            <a:off x="-2250" y="4261900"/>
            <a:ext cx="30087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Internal Mounting Plate</a:t>
            </a:r>
            <a:endParaRPr b="1"/>
          </a:p>
          <a:p>
            <a:pPr marL="0" lvl="0" indent="0" algn="l" rtl="0">
              <a:spcBef>
                <a:spcPts val="0"/>
              </a:spcBef>
              <a:spcAft>
                <a:spcPts val="0"/>
              </a:spcAft>
              <a:buNone/>
            </a:pPr>
            <a:r>
              <a:rPr lang="en" sz="1200">
                <a:solidFill>
                  <a:schemeClr val="dk2"/>
                </a:solidFill>
              </a:rPr>
              <a:t>Used to secure hardware within the box</a:t>
            </a:r>
            <a:endParaRPr/>
          </a:p>
        </p:txBody>
      </p:sp>
      <p:cxnSp>
        <p:nvCxnSpPr>
          <p:cNvPr id="1182" name="Google Shape;1182;p97"/>
          <p:cNvCxnSpPr/>
          <p:nvPr/>
        </p:nvCxnSpPr>
        <p:spPr>
          <a:xfrm rot="10800000" flipH="1">
            <a:off x="2867075" y="4413350"/>
            <a:ext cx="617100" cy="252300"/>
          </a:xfrm>
          <a:prstGeom prst="straightConnector1">
            <a:avLst/>
          </a:prstGeom>
          <a:noFill/>
          <a:ln w="9525" cap="flat" cmpd="sng">
            <a:solidFill>
              <a:schemeClr val="dk2"/>
            </a:solidFill>
            <a:prstDash val="solid"/>
            <a:round/>
            <a:headEnd type="none" w="med" len="med"/>
            <a:tailEnd type="triangle" w="med" len="med"/>
          </a:ln>
        </p:spPr>
      </p:cxnSp>
      <p:sp>
        <p:nvSpPr>
          <p:cNvPr id="1183" name="Google Shape;1183;p97"/>
          <p:cNvSpPr txBox="1"/>
          <p:nvPr/>
        </p:nvSpPr>
        <p:spPr>
          <a:xfrm>
            <a:off x="106650" y="975025"/>
            <a:ext cx="2855100" cy="6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A86E8"/>
                </a:solidFill>
              </a:rPr>
              <a:t>Do we have an updated model that has 2 LNAs and a switch? </a:t>
            </a:r>
            <a:endParaRPr>
              <a:solidFill>
                <a:srgbClr val="4A86E8"/>
              </a:solidFill>
            </a:endParaRPr>
          </a:p>
        </p:txBody>
      </p:sp>
      <p:sp>
        <p:nvSpPr>
          <p:cNvPr id="1184" name="Google Shape;1184;p97"/>
          <p:cNvSpPr txBox="1"/>
          <p:nvPr/>
        </p:nvSpPr>
        <p:spPr>
          <a:xfrm>
            <a:off x="5973100" y="4261888"/>
            <a:ext cx="29148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LNA’s</a:t>
            </a:r>
            <a:endParaRPr b="1"/>
          </a:p>
          <a:p>
            <a:pPr marL="0" lvl="0" indent="0" algn="l" rtl="0">
              <a:spcBef>
                <a:spcPts val="0"/>
              </a:spcBef>
              <a:spcAft>
                <a:spcPts val="0"/>
              </a:spcAft>
              <a:buClr>
                <a:schemeClr val="dk1"/>
              </a:buClr>
              <a:buSzPts val="1100"/>
              <a:buFont typeface="Arial"/>
              <a:buNone/>
            </a:pPr>
            <a:r>
              <a:rPr lang="en" sz="1200">
                <a:solidFill>
                  <a:schemeClr val="dk2"/>
                </a:solidFill>
              </a:rPr>
              <a:t>Used to improve G/T metric ensuring adequate reception of satellite transmission. </a:t>
            </a:r>
            <a:endParaRPr>
              <a:solidFill>
                <a:schemeClr val="dk2"/>
              </a:solidFill>
            </a:endParaRPr>
          </a:p>
        </p:txBody>
      </p:sp>
      <p:cxnSp>
        <p:nvCxnSpPr>
          <p:cNvPr id="1185" name="Google Shape;1185;p97"/>
          <p:cNvCxnSpPr>
            <a:stCxn id="1184" idx="1"/>
          </p:cNvCxnSpPr>
          <p:nvPr/>
        </p:nvCxnSpPr>
        <p:spPr>
          <a:xfrm rot="10800000">
            <a:off x="4951300" y="4016788"/>
            <a:ext cx="1021800" cy="412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98"/>
          <p:cNvSpPr/>
          <p:nvPr/>
        </p:nvSpPr>
        <p:spPr>
          <a:xfrm>
            <a:off x="2200625" y="666900"/>
            <a:ext cx="6513900" cy="3523500"/>
          </a:xfrm>
          <a:prstGeom prst="rect">
            <a:avLst/>
          </a:prstGeom>
          <a:gradFill>
            <a:gsLst>
              <a:gs pos="0">
                <a:srgbClr val="CC4125"/>
              </a:gs>
              <a:gs pos="100000">
                <a:srgbClr val="93C47D"/>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8"/>
          <p:cNvSpPr/>
          <p:nvPr/>
        </p:nvSpPr>
        <p:spPr>
          <a:xfrm>
            <a:off x="2200613" y="670325"/>
            <a:ext cx="6513900" cy="3523500"/>
          </a:xfrm>
          <a:prstGeom prst="rect">
            <a:avLst/>
          </a:prstGeom>
          <a:solidFill>
            <a:srgbClr val="FFFFFF">
              <a:alpha val="419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cxnSp>
        <p:nvCxnSpPr>
          <p:cNvPr id="1193" name="Google Shape;1193;p98"/>
          <p:cNvCxnSpPr/>
          <p:nvPr/>
        </p:nvCxnSpPr>
        <p:spPr>
          <a:xfrm rot="10800000">
            <a:off x="2200625" y="592775"/>
            <a:ext cx="0" cy="3609300"/>
          </a:xfrm>
          <a:prstGeom prst="straightConnector1">
            <a:avLst/>
          </a:prstGeom>
          <a:noFill/>
          <a:ln w="9525" cap="flat" cmpd="sng">
            <a:solidFill>
              <a:schemeClr val="dk2"/>
            </a:solidFill>
            <a:prstDash val="solid"/>
            <a:round/>
            <a:headEnd type="none" w="med" len="med"/>
            <a:tailEnd type="triangle" w="med" len="med"/>
          </a:ln>
        </p:spPr>
      </p:cxnSp>
      <p:cxnSp>
        <p:nvCxnSpPr>
          <p:cNvPr id="1194" name="Google Shape;1194;p98"/>
          <p:cNvCxnSpPr/>
          <p:nvPr/>
        </p:nvCxnSpPr>
        <p:spPr>
          <a:xfrm>
            <a:off x="2208050" y="4194650"/>
            <a:ext cx="6596100" cy="0"/>
          </a:xfrm>
          <a:prstGeom prst="straightConnector1">
            <a:avLst/>
          </a:prstGeom>
          <a:noFill/>
          <a:ln w="9525" cap="flat" cmpd="sng">
            <a:solidFill>
              <a:schemeClr val="dk2"/>
            </a:solidFill>
            <a:prstDash val="solid"/>
            <a:round/>
            <a:headEnd type="none" w="med" len="med"/>
            <a:tailEnd type="triangle" w="med" len="med"/>
          </a:ln>
        </p:spPr>
      </p:cxnSp>
      <p:cxnSp>
        <p:nvCxnSpPr>
          <p:cNvPr id="1195" name="Google Shape;1195;p98"/>
          <p:cNvCxnSpPr/>
          <p:nvPr/>
        </p:nvCxnSpPr>
        <p:spPr>
          <a:xfrm>
            <a:off x="2141375" y="2104625"/>
            <a:ext cx="118500" cy="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98"/>
          <p:cNvCxnSpPr/>
          <p:nvPr/>
        </p:nvCxnSpPr>
        <p:spPr>
          <a:xfrm>
            <a:off x="2141375" y="1219450"/>
            <a:ext cx="118500" cy="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98"/>
          <p:cNvCxnSpPr/>
          <p:nvPr/>
        </p:nvCxnSpPr>
        <p:spPr>
          <a:xfrm>
            <a:off x="2141375" y="2935675"/>
            <a:ext cx="118500" cy="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98"/>
          <p:cNvCxnSpPr/>
          <p:nvPr/>
        </p:nvCxnSpPr>
        <p:spPr>
          <a:xfrm>
            <a:off x="2141325" y="3725425"/>
            <a:ext cx="118500" cy="0"/>
          </a:xfrm>
          <a:prstGeom prst="straightConnector1">
            <a:avLst/>
          </a:prstGeom>
          <a:noFill/>
          <a:ln w="9525" cap="flat" cmpd="sng">
            <a:solidFill>
              <a:schemeClr val="dk2"/>
            </a:solidFill>
            <a:prstDash val="solid"/>
            <a:round/>
            <a:headEnd type="none" w="med" len="med"/>
            <a:tailEnd type="none" w="med" len="med"/>
          </a:ln>
        </p:spPr>
      </p:cxnSp>
      <p:sp>
        <p:nvSpPr>
          <p:cNvPr id="1199" name="Google Shape;1199;p98"/>
          <p:cNvSpPr txBox="1"/>
          <p:nvPr/>
        </p:nvSpPr>
        <p:spPr>
          <a:xfrm>
            <a:off x="1439900" y="915750"/>
            <a:ext cx="770700" cy="56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Almost Certain</a:t>
            </a:r>
            <a:endParaRPr/>
          </a:p>
        </p:txBody>
      </p:sp>
      <p:sp>
        <p:nvSpPr>
          <p:cNvPr id="1200" name="Google Shape;1200;p98"/>
          <p:cNvSpPr txBox="1"/>
          <p:nvPr/>
        </p:nvSpPr>
        <p:spPr>
          <a:xfrm>
            <a:off x="1499150" y="1881450"/>
            <a:ext cx="652200" cy="42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Likely</a:t>
            </a:r>
            <a:endParaRPr/>
          </a:p>
        </p:txBody>
      </p:sp>
      <p:sp>
        <p:nvSpPr>
          <p:cNvPr id="1201" name="Google Shape;1201;p98"/>
          <p:cNvSpPr txBox="1"/>
          <p:nvPr/>
        </p:nvSpPr>
        <p:spPr>
          <a:xfrm>
            <a:off x="1417700" y="2713650"/>
            <a:ext cx="815100" cy="42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Unlikely</a:t>
            </a:r>
            <a:endParaRPr/>
          </a:p>
        </p:txBody>
      </p:sp>
      <p:sp>
        <p:nvSpPr>
          <p:cNvPr id="1202" name="Google Shape;1202;p98"/>
          <p:cNvSpPr txBox="1"/>
          <p:nvPr/>
        </p:nvSpPr>
        <p:spPr>
          <a:xfrm>
            <a:off x="1508300" y="3488475"/>
            <a:ext cx="633900" cy="42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Rare</a:t>
            </a:r>
            <a:endParaRPr/>
          </a:p>
          <a:p>
            <a:pPr marL="0" lvl="0" indent="0" algn="l" rtl="0">
              <a:spcBef>
                <a:spcPts val="0"/>
              </a:spcBef>
              <a:spcAft>
                <a:spcPts val="0"/>
              </a:spcAft>
              <a:buNone/>
            </a:pPr>
            <a:endParaRPr/>
          </a:p>
        </p:txBody>
      </p:sp>
      <p:cxnSp>
        <p:nvCxnSpPr>
          <p:cNvPr id="1203" name="Google Shape;1203;p98"/>
          <p:cNvCxnSpPr/>
          <p:nvPr/>
        </p:nvCxnSpPr>
        <p:spPr>
          <a:xfrm>
            <a:off x="2897150" y="4141175"/>
            <a:ext cx="0" cy="1548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98"/>
          <p:cNvCxnSpPr/>
          <p:nvPr/>
        </p:nvCxnSpPr>
        <p:spPr>
          <a:xfrm>
            <a:off x="4707250" y="4141175"/>
            <a:ext cx="0" cy="1548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98"/>
          <p:cNvCxnSpPr/>
          <p:nvPr/>
        </p:nvCxnSpPr>
        <p:spPr>
          <a:xfrm>
            <a:off x="6260725" y="4117250"/>
            <a:ext cx="0" cy="154800"/>
          </a:xfrm>
          <a:prstGeom prst="straightConnector1">
            <a:avLst/>
          </a:prstGeom>
          <a:noFill/>
          <a:ln w="9525" cap="flat" cmpd="sng">
            <a:solidFill>
              <a:schemeClr val="dk2"/>
            </a:solidFill>
            <a:prstDash val="solid"/>
            <a:round/>
            <a:headEnd type="none" w="med" len="med"/>
            <a:tailEnd type="none" w="med" len="med"/>
          </a:ln>
        </p:spPr>
      </p:cxnSp>
      <p:cxnSp>
        <p:nvCxnSpPr>
          <p:cNvPr id="1206" name="Google Shape;1206;p98"/>
          <p:cNvCxnSpPr/>
          <p:nvPr/>
        </p:nvCxnSpPr>
        <p:spPr>
          <a:xfrm>
            <a:off x="7819250" y="4099175"/>
            <a:ext cx="0" cy="154800"/>
          </a:xfrm>
          <a:prstGeom prst="straightConnector1">
            <a:avLst/>
          </a:prstGeom>
          <a:noFill/>
          <a:ln w="9525" cap="flat" cmpd="sng">
            <a:solidFill>
              <a:schemeClr val="dk2"/>
            </a:solidFill>
            <a:prstDash val="solid"/>
            <a:round/>
            <a:headEnd type="none" w="med" len="med"/>
            <a:tailEnd type="none" w="med" len="med"/>
          </a:ln>
        </p:spPr>
      </p:cxnSp>
      <p:sp>
        <p:nvSpPr>
          <p:cNvPr id="1207" name="Google Shape;1207;p98"/>
          <p:cNvSpPr txBox="1"/>
          <p:nvPr/>
        </p:nvSpPr>
        <p:spPr>
          <a:xfrm>
            <a:off x="2263250" y="4195475"/>
            <a:ext cx="1267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Insignificant</a:t>
            </a:r>
            <a:endParaRPr/>
          </a:p>
        </p:txBody>
      </p:sp>
      <p:sp>
        <p:nvSpPr>
          <p:cNvPr id="1208" name="Google Shape;1208;p98"/>
          <p:cNvSpPr txBox="1"/>
          <p:nvPr/>
        </p:nvSpPr>
        <p:spPr>
          <a:xfrm>
            <a:off x="4376600" y="4190775"/>
            <a:ext cx="633900" cy="3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Minor</a:t>
            </a:r>
            <a:endParaRPr/>
          </a:p>
        </p:txBody>
      </p:sp>
      <p:sp>
        <p:nvSpPr>
          <p:cNvPr id="1209" name="Google Shape;1209;p98"/>
          <p:cNvSpPr txBox="1"/>
          <p:nvPr/>
        </p:nvSpPr>
        <p:spPr>
          <a:xfrm>
            <a:off x="5946300" y="4206575"/>
            <a:ext cx="6339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Major</a:t>
            </a:r>
            <a:endParaRPr/>
          </a:p>
        </p:txBody>
      </p:sp>
      <p:sp>
        <p:nvSpPr>
          <p:cNvPr id="1210" name="Google Shape;1210;p98"/>
          <p:cNvSpPr txBox="1"/>
          <p:nvPr/>
        </p:nvSpPr>
        <p:spPr>
          <a:xfrm>
            <a:off x="7433900" y="4196775"/>
            <a:ext cx="7707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Severe</a:t>
            </a:r>
            <a:endParaRPr/>
          </a:p>
        </p:txBody>
      </p:sp>
      <p:sp>
        <p:nvSpPr>
          <p:cNvPr id="1211" name="Google Shape;1211;p98"/>
          <p:cNvSpPr/>
          <p:nvPr/>
        </p:nvSpPr>
        <p:spPr>
          <a:xfrm>
            <a:off x="5601700" y="1930475"/>
            <a:ext cx="340800" cy="3483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1</a:t>
            </a:r>
            <a:endParaRPr sz="600"/>
          </a:p>
        </p:txBody>
      </p:sp>
      <p:sp>
        <p:nvSpPr>
          <p:cNvPr id="1212" name="Google Shape;1212;p98"/>
          <p:cNvSpPr/>
          <p:nvPr/>
        </p:nvSpPr>
        <p:spPr>
          <a:xfrm>
            <a:off x="7160800" y="2784100"/>
            <a:ext cx="340800" cy="3483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2</a:t>
            </a:r>
            <a:endParaRPr sz="600"/>
          </a:p>
        </p:txBody>
      </p:sp>
      <p:sp>
        <p:nvSpPr>
          <p:cNvPr id="1213" name="Google Shape;1213;p98"/>
          <p:cNvSpPr/>
          <p:nvPr/>
        </p:nvSpPr>
        <p:spPr>
          <a:xfrm>
            <a:off x="6780450" y="3202975"/>
            <a:ext cx="340800" cy="3483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3</a:t>
            </a:r>
            <a:endParaRPr sz="600"/>
          </a:p>
        </p:txBody>
      </p:sp>
      <p:sp>
        <p:nvSpPr>
          <p:cNvPr id="1214" name="Google Shape;1214;p98"/>
          <p:cNvSpPr/>
          <p:nvPr/>
        </p:nvSpPr>
        <p:spPr>
          <a:xfrm>
            <a:off x="2556475" y="1045288"/>
            <a:ext cx="340800" cy="3483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4</a:t>
            </a:r>
            <a:endParaRPr sz="600"/>
          </a:p>
        </p:txBody>
      </p:sp>
      <p:sp>
        <p:nvSpPr>
          <p:cNvPr id="1215" name="Google Shape;1215;p98"/>
          <p:cNvSpPr/>
          <p:nvPr/>
        </p:nvSpPr>
        <p:spPr>
          <a:xfrm>
            <a:off x="2575550" y="1903425"/>
            <a:ext cx="340800" cy="3483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5</a:t>
            </a:r>
            <a:endParaRPr sz="600"/>
          </a:p>
        </p:txBody>
      </p:sp>
      <p:sp>
        <p:nvSpPr>
          <p:cNvPr id="1216" name="Google Shape;1216;p98"/>
          <p:cNvSpPr/>
          <p:nvPr/>
        </p:nvSpPr>
        <p:spPr>
          <a:xfrm>
            <a:off x="2726750" y="3617913"/>
            <a:ext cx="340800" cy="3483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6</a:t>
            </a:r>
            <a:endParaRPr sz="600"/>
          </a:p>
        </p:txBody>
      </p:sp>
      <p:sp>
        <p:nvSpPr>
          <p:cNvPr id="1217" name="Google Shape;1217;p98"/>
          <p:cNvSpPr/>
          <p:nvPr/>
        </p:nvSpPr>
        <p:spPr>
          <a:xfrm>
            <a:off x="7160800" y="3583150"/>
            <a:ext cx="340800" cy="3483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7</a:t>
            </a:r>
            <a:endParaRPr sz="600"/>
          </a:p>
        </p:txBody>
      </p:sp>
      <p:sp>
        <p:nvSpPr>
          <p:cNvPr id="1218" name="Google Shape;1218;p98"/>
          <p:cNvSpPr/>
          <p:nvPr/>
        </p:nvSpPr>
        <p:spPr>
          <a:xfrm>
            <a:off x="7101400" y="1903450"/>
            <a:ext cx="365700" cy="3657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1219" name="Google Shape;1219;p98"/>
          <p:cNvSpPr/>
          <p:nvPr/>
        </p:nvSpPr>
        <p:spPr>
          <a:xfrm>
            <a:off x="4366450" y="3234850"/>
            <a:ext cx="340800" cy="3483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9</a:t>
            </a:r>
            <a:endParaRPr sz="600"/>
          </a:p>
        </p:txBody>
      </p:sp>
      <p:sp>
        <p:nvSpPr>
          <p:cNvPr id="1220" name="Google Shape;1220;p98"/>
          <p:cNvSpPr/>
          <p:nvPr/>
        </p:nvSpPr>
        <p:spPr>
          <a:xfrm>
            <a:off x="6780450" y="2784100"/>
            <a:ext cx="340800" cy="3483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8</a:t>
            </a:r>
            <a:endParaRPr sz="600"/>
          </a:p>
        </p:txBody>
      </p:sp>
      <p:sp>
        <p:nvSpPr>
          <p:cNvPr id="1221" name="Google Shape;1221;p98"/>
          <p:cNvSpPr txBox="1"/>
          <p:nvPr/>
        </p:nvSpPr>
        <p:spPr>
          <a:xfrm>
            <a:off x="6964225" y="1450950"/>
            <a:ext cx="1474800" cy="34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Particle Filter Complexity</a:t>
            </a:r>
            <a:endParaRPr sz="1200"/>
          </a:p>
        </p:txBody>
      </p:sp>
      <p:sp>
        <p:nvSpPr>
          <p:cNvPr id="1222" name="Google Shape;1222;p98"/>
          <p:cNvSpPr txBox="1"/>
          <p:nvPr/>
        </p:nvSpPr>
        <p:spPr>
          <a:xfrm>
            <a:off x="4975288" y="1501150"/>
            <a:ext cx="1593600" cy="3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GPS Loses Lock</a:t>
            </a:r>
            <a:endParaRPr sz="1200"/>
          </a:p>
        </p:txBody>
      </p:sp>
      <p:sp>
        <p:nvSpPr>
          <p:cNvPr id="1223" name="Google Shape;1223;p98"/>
          <p:cNvSpPr txBox="1"/>
          <p:nvPr/>
        </p:nvSpPr>
        <p:spPr>
          <a:xfrm>
            <a:off x="7561000" y="3212200"/>
            <a:ext cx="770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Supply Chain</a:t>
            </a:r>
            <a:endParaRPr sz="1200"/>
          </a:p>
        </p:txBody>
      </p:sp>
      <p:cxnSp>
        <p:nvCxnSpPr>
          <p:cNvPr id="1224" name="Google Shape;1224;p98"/>
          <p:cNvCxnSpPr>
            <a:stCxn id="1223" idx="1"/>
            <a:endCxn id="1212" idx="4"/>
          </p:cNvCxnSpPr>
          <p:nvPr/>
        </p:nvCxnSpPr>
        <p:spPr>
          <a:xfrm rot="10800000">
            <a:off x="7331200" y="3132400"/>
            <a:ext cx="229800" cy="276600"/>
          </a:xfrm>
          <a:prstGeom prst="straightConnector1">
            <a:avLst/>
          </a:prstGeom>
          <a:noFill/>
          <a:ln w="9525" cap="flat" cmpd="sng">
            <a:solidFill>
              <a:schemeClr val="dk2"/>
            </a:solidFill>
            <a:prstDash val="solid"/>
            <a:round/>
            <a:headEnd type="none" w="med" len="med"/>
            <a:tailEnd type="triangle" w="med" len="med"/>
          </a:ln>
        </p:spPr>
      </p:cxnSp>
      <p:cxnSp>
        <p:nvCxnSpPr>
          <p:cNvPr id="1225" name="Google Shape;1225;p98"/>
          <p:cNvCxnSpPr>
            <a:stCxn id="1223" idx="1"/>
          </p:cNvCxnSpPr>
          <p:nvPr/>
        </p:nvCxnSpPr>
        <p:spPr>
          <a:xfrm rot="10800000">
            <a:off x="7121200" y="3365500"/>
            <a:ext cx="439800" cy="43500"/>
          </a:xfrm>
          <a:prstGeom prst="straightConnector1">
            <a:avLst/>
          </a:prstGeom>
          <a:noFill/>
          <a:ln w="9525" cap="flat" cmpd="sng">
            <a:solidFill>
              <a:schemeClr val="dk2"/>
            </a:solidFill>
            <a:prstDash val="solid"/>
            <a:round/>
            <a:headEnd type="none" w="med" len="med"/>
            <a:tailEnd type="triangle" w="med" len="med"/>
          </a:ln>
        </p:spPr>
      </p:cxnSp>
      <p:sp>
        <p:nvSpPr>
          <p:cNvPr id="1226" name="Google Shape;1226;p98"/>
          <p:cNvSpPr txBox="1"/>
          <p:nvPr/>
        </p:nvSpPr>
        <p:spPr>
          <a:xfrm>
            <a:off x="5706075" y="2704600"/>
            <a:ext cx="770700" cy="5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Out of Memory</a:t>
            </a:r>
            <a:endParaRPr sz="1200"/>
          </a:p>
        </p:txBody>
      </p:sp>
      <p:cxnSp>
        <p:nvCxnSpPr>
          <p:cNvPr id="1227" name="Google Shape;1227;p98"/>
          <p:cNvCxnSpPr>
            <a:stCxn id="1226" idx="3"/>
            <a:endCxn id="1220" idx="2"/>
          </p:cNvCxnSpPr>
          <p:nvPr/>
        </p:nvCxnSpPr>
        <p:spPr>
          <a:xfrm>
            <a:off x="6476775" y="2958250"/>
            <a:ext cx="303600" cy="0"/>
          </a:xfrm>
          <a:prstGeom prst="straightConnector1">
            <a:avLst/>
          </a:prstGeom>
          <a:noFill/>
          <a:ln w="9525" cap="flat" cmpd="sng">
            <a:solidFill>
              <a:schemeClr val="dk2"/>
            </a:solidFill>
            <a:prstDash val="solid"/>
            <a:round/>
            <a:headEnd type="none" w="med" len="med"/>
            <a:tailEnd type="triangle" w="med" len="med"/>
          </a:ln>
        </p:spPr>
      </p:cxnSp>
      <p:cxnSp>
        <p:nvCxnSpPr>
          <p:cNvPr id="1228" name="Google Shape;1228;p98"/>
          <p:cNvCxnSpPr>
            <a:stCxn id="1229" idx="3"/>
            <a:endCxn id="1217" idx="2"/>
          </p:cNvCxnSpPr>
          <p:nvPr/>
        </p:nvCxnSpPr>
        <p:spPr>
          <a:xfrm rot="10800000" flipH="1">
            <a:off x="6780563" y="3757325"/>
            <a:ext cx="380100" cy="97500"/>
          </a:xfrm>
          <a:prstGeom prst="straightConnector1">
            <a:avLst/>
          </a:prstGeom>
          <a:noFill/>
          <a:ln w="9525" cap="flat" cmpd="sng">
            <a:solidFill>
              <a:schemeClr val="dk2"/>
            </a:solidFill>
            <a:prstDash val="solid"/>
            <a:round/>
            <a:headEnd type="none" w="med" len="med"/>
            <a:tailEnd type="triangle" w="med" len="med"/>
          </a:ln>
        </p:spPr>
      </p:cxnSp>
      <p:sp>
        <p:nvSpPr>
          <p:cNvPr id="1229" name="Google Shape;1229;p98"/>
          <p:cNvSpPr txBox="1"/>
          <p:nvPr/>
        </p:nvSpPr>
        <p:spPr>
          <a:xfrm>
            <a:off x="5473163" y="3568475"/>
            <a:ext cx="13074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Hardware Damage/Failure</a:t>
            </a:r>
            <a:endParaRPr sz="1200"/>
          </a:p>
        </p:txBody>
      </p:sp>
      <p:sp>
        <p:nvSpPr>
          <p:cNvPr id="1230" name="Google Shape;1230;p98"/>
          <p:cNvSpPr txBox="1"/>
          <p:nvPr/>
        </p:nvSpPr>
        <p:spPr>
          <a:xfrm>
            <a:off x="2855425" y="2958763"/>
            <a:ext cx="10230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RF Noise</a:t>
            </a:r>
            <a:endParaRPr sz="1200"/>
          </a:p>
        </p:txBody>
      </p:sp>
      <p:sp>
        <p:nvSpPr>
          <p:cNvPr id="1231" name="Google Shape;1231;p98"/>
          <p:cNvSpPr txBox="1"/>
          <p:nvPr/>
        </p:nvSpPr>
        <p:spPr>
          <a:xfrm>
            <a:off x="2897275" y="1722875"/>
            <a:ext cx="939300" cy="5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Dropped Samples</a:t>
            </a:r>
            <a:endParaRPr sz="1200"/>
          </a:p>
        </p:txBody>
      </p:sp>
      <p:sp>
        <p:nvSpPr>
          <p:cNvPr id="1232" name="Google Shape;1232;p98"/>
          <p:cNvSpPr txBox="1"/>
          <p:nvPr/>
        </p:nvSpPr>
        <p:spPr>
          <a:xfrm>
            <a:off x="2625325" y="760750"/>
            <a:ext cx="1134000" cy="3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Cold SDR Clock</a:t>
            </a:r>
            <a:endParaRPr sz="1200"/>
          </a:p>
        </p:txBody>
      </p:sp>
      <p:cxnSp>
        <p:nvCxnSpPr>
          <p:cNvPr id="1233" name="Google Shape;1233;p98"/>
          <p:cNvCxnSpPr>
            <a:stCxn id="1230" idx="2"/>
            <a:endCxn id="1216" idx="7"/>
          </p:cNvCxnSpPr>
          <p:nvPr/>
        </p:nvCxnSpPr>
        <p:spPr>
          <a:xfrm flipH="1">
            <a:off x="3017725" y="3388663"/>
            <a:ext cx="349200" cy="280200"/>
          </a:xfrm>
          <a:prstGeom prst="straightConnector1">
            <a:avLst/>
          </a:prstGeom>
          <a:noFill/>
          <a:ln w="9525" cap="flat" cmpd="sng">
            <a:solidFill>
              <a:schemeClr val="dk2"/>
            </a:solidFill>
            <a:prstDash val="solid"/>
            <a:round/>
            <a:headEnd type="none" w="med" len="med"/>
            <a:tailEnd type="triangle" w="med" len="med"/>
          </a:ln>
        </p:spPr>
      </p:cxnSp>
      <p:cxnSp>
        <p:nvCxnSpPr>
          <p:cNvPr id="1234" name="Google Shape;1234;p98"/>
          <p:cNvCxnSpPr>
            <a:stCxn id="1230" idx="2"/>
            <a:endCxn id="1219" idx="2"/>
          </p:cNvCxnSpPr>
          <p:nvPr/>
        </p:nvCxnSpPr>
        <p:spPr>
          <a:xfrm>
            <a:off x="3366925" y="3388663"/>
            <a:ext cx="999600" cy="20400"/>
          </a:xfrm>
          <a:prstGeom prst="straightConnector1">
            <a:avLst/>
          </a:prstGeom>
          <a:noFill/>
          <a:ln w="9525" cap="flat" cmpd="sng">
            <a:solidFill>
              <a:schemeClr val="dk2"/>
            </a:solidFill>
            <a:prstDash val="solid"/>
            <a:round/>
            <a:headEnd type="none" w="med" len="med"/>
            <a:tailEnd type="triangle" w="med" len="med"/>
          </a:ln>
        </p:spPr>
      </p:cxnSp>
      <p:sp>
        <p:nvSpPr>
          <p:cNvPr id="1235" name="Google Shape;1235;p98"/>
          <p:cNvSpPr txBox="1"/>
          <p:nvPr/>
        </p:nvSpPr>
        <p:spPr>
          <a:xfrm>
            <a:off x="7027900" y="1903425"/>
            <a:ext cx="512700" cy="2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10</a:t>
            </a:r>
            <a:endParaRPr sz="1000"/>
          </a:p>
        </p:txBody>
      </p:sp>
      <p:graphicFrame>
        <p:nvGraphicFramePr>
          <p:cNvPr id="1236" name="Google Shape;1236;p98"/>
          <p:cNvGraphicFramePr/>
          <p:nvPr/>
        </p:nvGraphicFramePr>
        <p:xfrm>
          <a:off x="145375" y="668763"/>
          <a:ext cx="3000000" cy="3000000"/>
        </p:xfrm>
        <a:graphic>
          <a:graphicData uri="http://schemas.openxmlformats.org/drawingml/2006/table">
            <a:tbl>
              <a:tblPr>
                <a:noFill/>
                <a:tableStyleId>{8F202D7E-EC50-4E1F-8ECE-D3003531AFB2}</a:tableStyleId>
              </a:tblPr>
              <a:tblGrid>
                <a:gridCol w="1272325">
                  <a:extLst>
                    <a:ext uri="{9D8B030D-6E8A-4147-A177-3AD203B41FA5}">
                      <a16:colId xmlns:a16="http://schemas.microsoft.com/office/drawing/2014/main" val="20000"/>
                    </a:ext>
                  </a:extLst>
                </a:gridCol>
              </a:tblGrid>
              <a:tr h="902325">
                <a:tc>
                  <a:txBody>
                    <a:bodyPr/>
                    <a:lstStyle/>
                    <a:p>
                      <a:pPr marL="0" lvl="0" indent="0" algn="ctr" rtl="0">
                        <a:spcBef>
                          <a:spcPts val="0"/>
                        </a:spcBef>
                        <a:spcAft>
                          <a:spcPts val="0"/>
                        </a:spcAft>
                        <a:buNone/>
                      </a:pPr>
                      <a:r>
                        <a:rPr lang="en" sz="1200">
                          <a:solidFill>
                            <a:srgbClr val="595959"/>
                          </a:solidFill>
                        </a:rPr>
                        <a:t>Expected to occur regularly during operation</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902325">
                <a:tc>
                  <a:txBody>
                    <a:bodyPr/>
                    <a:lstStyle/>
                    <a:p>
                      <a:pPr marL="0" lvl="0" indent="0" algn="ctr" rtl="0">
                        <a:spcBef>
                          <a:spcPts val="0"/>
                        </a:spcBef>
                        <a:spcAft>
                          <a:spcPts val="0"/>
                        </a:spcAft>
                        <a:buNone/>
                      </a:pPr>
                      <a:r>
                        <a:rPr lang="en" sz="1200">
                          <a:solidFill>
                            <a:srgbClr val="595959"/>
                          </a:solidFill>
                        </a:rPr>
                        <a:t>Expected to occur at some point</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02325">
                <a:tc>
                  <a:txBody>
                    <a:bodyPr/>
                    <a:lstStyle/>
                    <a:p>
                      <a:pPr marL="0" lvl="0" indent="0" algn="ctr" rtl="0">
                        <a:spcBef>
                          <a:spcPts val="0"/>
                        </a:spcBef>
                        <a:spcAft>
                          <a:spcPts val="0"/>
                        </a:spcAft>
                        <a:buNone/>
                      </a:pPr>
                      <a:r>
                        <a:rPr lang="en" sz="1200">
                          <a:solidFill>
                            <a:srgbClr val="595959"/>
                          </a:solidFill>
                        </a:rPr>
                        <a:t>Not likely in normal operation</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902325">
                <a:tc>
                  <a:txBody>
                    <a:bodyPr/>
                    <a:lstStyle/>
                    <a:p>
                      <a:pPr marL="0" lvl="0" indent="0" algn="ctr" rtl="0">
                        <a:spcBef>
                          <a:spcPts val="0"/>
                        </a:spcBef>
                        <a:spcAft>
                          <a:spcPts val="0"/>
                        </a:spcAft>
                        <a:buNone/>
                      </a:pPr>
                      <a:r>
                        <a:rPr lang="en" sz="1200">
                          <a:solidFill>
                            <a:srgbClr val="595959"/>
                          </a:solidFill>
                        </a:rPr>
                        <a:t>Could happen, but probably will not</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237" name="Google Shape;1237;p98"/>
          <p:cNvGraphicFramePr/>
          <p:nvPr/>
        </p:nvGraphicFramePr>
        <p:xfrm>
          <a:off x="1946575" y="4470913"/>
          <a:ext cx="3000000" cy="3000000"/>
        </p:xfrm>
        <a:graphic>
          <a:graphicData uri="http://schemas.openxmlformats.org/drawingml/2006/table">
            <a:tbl>
              <a:tblPr>
                <a:noFill/>
                <a:tableStyleId>{8F202D7E-EC50-4E1F-8ECE-D3003531AFB2}</a:tableStyleId>
              </a:tblPr>
              <a:tblGrid>
                <a:gridCol w="1764100">
                  <a:extLst>
                    <a:ext uri="{9D8B030D-6E8A-4147-A177-3AD203B41FA5}">
                      <a16:colId xmlns:a16="http://schemas.microsoft.com/office/drawing/2014/main" val="20000"/>
                    </a:ext>
                  </a:extLst>
                </a:gridCol>
                <a:gridCol w="1749875">
                  <a:extLst>
                    <a:ext uri="{9D8B030D-6E8A-4147-A177-3AD203B41FA5}">
                      <a16:colId xmlns:a16="http://schemas.microsoft.com/office/drawing/2014/main" val="20001"/>
                    </a:ext>
                  </a:extLst>
                </a:gridCol>
                <a:gridCol w="1611225">
                  <a:extLst>
                    <a:ext uri="{9D8B030D-6E8A-4147-A177-3AD203B41FA5}">
                      <a16:colId xmlns:a16="http://schemas.microsoft.com/office/drawing/2014/main" val="20002"/>
                    </a:ext>
                  </a:extLst>
                </a:gridCol>
                <a:gridCol w="1555175">
                  <a:extLst>
                    <a:ext uri="{9D8B030D-6E8A-4147-A177-3AD203B41FA5}">
                      <a16:colId xmlns:a16="http://schemas.microsoft.com/office/drawing/2014/main" val="20003"/>
                    </a:ext>
                  </a:extLst>
                </a:gridCol>
              </a:tblGrid>
              <a:tr h="672575">
                <a:tc>
                  <a:txBody>
                    <a:bodyPr/>
                    <a:lstStyle/>
                    <a:p>
                      <a:pPr marL="0" lvl="0" indent="0" algn="ctr" rtl="0">
                        <a:spcBef>
                          <a:spcPts val="0"/>
                        </a:spcBef>
                        <a:spcAft>
                          <a:spcPts val="0"/>
                        </a:spcAft>
                        <a:buNone/>
                      </a:pPr>
                      <a:r>
                        <a:rPr lang="en" sz="1200">
                          <a:solidFill>
                            <a:srgbClr val="595959"/>
                          </a:solidFill>
                        </a:rPr>
                        <a:t>Minor flaw that does not impact operation</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95959"/>
                          </a:solidFill>
                        </a:rPr>
                        <a:t>Affects TDoa accuracy but will remain in spec</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95959"/>
                          </a:solidFill>
                        </a:rPr>
                        <a:t>Pushes TDoA accuracy out of spec</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595959"/>
                          </a:solidFill>
                        </a:rPr>
                        <a:t>Could cause system failure</a:t>
                      </a:r>
                      <a:endParaRPr sz="1200">
                        <a:solidFill>
                          <a:srgbClr val="59595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238" name="Google Shape;1238;p98"/>
          <p:cNvSpPr txBox="1">
            <a:spLocks noGrp="1"/>
          </p:cNvSpPr>
          <p:nvPr>
            <p:ph type="body" idx="1"/>
          </p:nvPr>
        </p:nvSpPr>
        <p:spPr>
          <a:xfrm>
            <a:off x="311725" y="65500"/>
            <a:ext cx="1741200" cy="47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Risk Matrix</a:t>
            </a:r>
            <a:endParaRPr>
              <a:solidFill>
                <a:srgbClr val="000000"/>
              </a:solidFill>
            </a:endParaRPr>
          </a:p>
        </p:txBody>
      </p:sp>
      <p:sp>
        <p:nvSpPr>
          <p:cNvPr id="1239" name="Google Shape;1239;p98"/>
          <p:cNvSpPr/>
          <p:nvPr/>
        </p:nvSpPr>
        <p:spPr>
          <a:xfrm>
            <a:off x="7404700" y="2108825"/>
            <a:ext cx="365700" cy="3657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1240" name="Google Shape;1240;p98"/>
          <p:cNvSpPr txBox="1"/>
          <p:nvPr/>
        </p:nvSpPr>
        <p:spPr>
          <a:xfrm>
            <a:off x="7331200" y="2108800"/>
            <a:ext cx="512700" cy="2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11</a:t>
            </a:r>
            <a:endParaRPr sz="1000"/>
          </a:p>
        </p:txBody>
      </p:sp>
      <p:sp>
        <p:nvSpPr>
          <p:cNvPr id="1241" name="Google Shape;1241;p98"/>
          <p:cNvSpPr txBox="1"/>
          <p:nvPr/>
        </p:nvSpPr>
        <p:spPr>
          <a:xfrm>
            <a:off x="7770400" y="1953475"/>
            <a:ext cx="856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Gibbs Method Accuracy</a:t>
            </a:r>
            <a:endParaRPr sz="1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9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TDoA/TLE Backup Slides</a:t>
            </a:r>
            <a:endParaRPr/>
          </a:p>
        </p:txBody>
      </p:sp>
      <p:sp>
        <p:nvSpPr>
          <p:cNvPr id="1247" name="Google Shape;1247;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253" name="Google Shape;1253;p100"/>
          <p:cNvSpPr txBox="1"/>
          <p:nvPr/>
        </p:nvSpPr>
        <p:spPr>
          <a:xfrm>
            <a:off x="913950" y="126750"/>
            <a:ext cx="7024800" cy="7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highlight>
                  <a:srgbClr val="FFFFFF"/>
                </a:highlight>
              </a:rPr>
              <a:t>Local regression using weighted linear least squares and a 2nd degree polynomial model to smooth out TDoA data for TLE element calculation</a:t>
            </a:r>
            <a:endParaRPr sz="2100"/>
          </a:p>
        </p:txBody>
      </p:sp>
      <p:pic>
        <p:nvPicPr>
          <p:cNvPr id="1254" name="Google Shape;1254;p100"/>
          <p:cNvPicPr preferRelativeResize="0"/>
          <p:nvPr/>
        </p:nvPicPr>
        <p:blipFill>
          <a:blip r:embed="rId3">
            <a:alphaModFix/>
          </a:blip>
          <a:stretch>
            <a:fillRect/>
          </a:stretch>
        </p:blipFill>
        <p:spPr>
          <a:xfrm>
            <a:off x="1378600" y="771850"/>
            <a:ext cx="6082095" cy="40114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Google Shape;1259;p101"/>
          <p:cNvPicPr preferRelativeResize="0"/>
          <p:nvPr/>
        </p:nvPicPr>
        <p:blipFill>
          <a:blip r:embed="rId3">
            <a:alphaModFix/>
          </a:blip>
          <a:stretch>
            <a:fillRect/>
          </a:stretch>
        </p:blipFill>
        <p:spPr>
          <a:xfrm>
            <a:off x="6029200" y="3051125"/>
            <a:ext cx="2496833" cy="1872625"/>
          </a:xfrm>
          <a:prstGeom prst="rect">
            <a:avLst/>
          </a:prstGeom>
          <a:noFill/>
          <a:ln>
            <a:noFill/>
          </a:ln>
        </p:spPr>
      </p:pic>
      <p:pic>
        <p:nvPicPr>
          <p:cNvPr id="1260" name="Google Shape;1260;p101"/>
          <p:cNvPicPr preferRelativeResize="0"/>
          <p:nvPr/>
        </p:nvPicPr>
        <p:blipFill>
          <a:blip r:embed="rId4">
            <a:alphaModFix/>
          </a:blip>
          <a:stretch>
            <a:fillRect/>
          </a:stretch>
        </p:blipFill>
        <p:spPr>
          <a:xfrm>
            <a:off x="366163" y="3051125"/>
            <a:ext cx="2496834" cy="1872625"/>
          </a:xfrm>
          <a:prstGeom prst="rect">
            <a:avLst/>
          </a:prstGeom>
          <a:noFill/>
          <a:ln>
            <a:noFill/>
          </a:ln>
        </p:spPr>
      </p:pic>
      <p:pic>
        <p:nvPicPr>
          <p:cNvPr id="1261" name="Google Shape;1261;p101"/>
          <p:cNvPicPr preferRelativeResize="0"/>
          <p:nvPr/>
        </p:nvPicPr>
        <p:blipFill>
          <a:blip r:embed="rId5">
            <a:alphaModFix/>
          </a:blip>
          <a:stretch>
            <a:fillRect/>
          </a:stretch>
        </p:blipFill>
        <p:spPr>
          <a:xfrm>
            <a:off x="3012225" y="3051125"/>
            <a:ext cx="2496834" cy="1872625"/>
          </a:xfrm>
          <a:prstGeom prst="rect">
            <a:avLst/>
          </a:prstGeom>
          <a:noFill/>
          <a:ln>
            <a:noFill/>
          </a:ln>
        </p:spPr>
      </p:pic>
      <p:sp>
        <p:nvSpPr>
          <p:cNvPr id="1262" name="Google Shape;1262;p101"/>
          <p:cNvSpPr txBox="1">
            <a:spLocks noGrp="1"/>
          </p:cNvSpPr>
          <p:nvPr>
            <p:ph type="title"/>
          </p:nvPr>
        </p:nvSpPr>
        <p:spPr>
          <a:xfrm>
            <a:off x="311700" y="189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Worst Case Scenario Monte Carlo TDoA Plots</a:t>
            </a:r>
            <a:endParaRPr/>
          </a:p>
        </p:txBody>
      </p:sp>
      <p:sp>
        <p:nvSpPr>
          <p:cNvPr id="1263" name="Google Shape;1263;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1264" name="Google Shape;1264;p101"/>
          <p:cNvSpPr txBox="1"/>
          <p:nvPr/>
        </p:nvSpPr>
        <p:spPr>
          <a:xfrm>
            <a:off x="377075" y="2939150"/>
            <a:ext cx="2475000" cy="2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Covariance Ellipse Closest approach</a:t>
            </a:r>
            <a:endParaRPr sz="1100"/>
          </a:p>
          <a:p>
            <a:pPr marL="0" lvl="0" indent="0" algn="l" rtl="0">
              <a:spcBef>
                <a:spcPts val="0"/>
              </a:spcBef>
              <a:spcAft>
                <a:spcPts val="0"/>
              </a:spcAft>
              <a:buNone/>
            </a:pPr>
            <a:endParaRPr/>
          </a:p>
        </p:txBody>
      </p:sp>
      <p:sp>
        <p:nvSpPr>
          <p:cNvPr id="1265" name="Google Shape;1265;p101"/>
          <p:cNvSpPr txBox="1"/>
          <p:nvPr/>
        </p:nvSpPr>
        <p:spPr>
          <a:xfrm>
            <a:off x="3110775" y="2939150"/>
            <a:ext cx="2475000" cy="2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Covariance Ellipses First Horizon</a:t>
            </a:r>
            <a:endParaRPr sz="1100"/>
          </a:p>
          <a:p>
            <a:pPr marL="0" lvl="0" indent="0" algn="l" rtl="0">
              <a:spcBef>
                <a:spcPts val="0"/>
              </a:spcBef>
              <a:spcAft>
                <a:spcPts val="0"/>
              </a:spcAft>
              <a:buNone/>
            </a:pPr>
            <a:endParaRPr/>
          </a:p>
        </p:txBody>
      </p:sp>
      <p:sp>
        <p:nvSpPr>
          <p:cNvPr id="1266" name="Google Shape;1266;p101"/>
          <p:cNvSpPr txBox="1"/>
          <p:nvPr/>
        </p:nvSpPr>
        <p:spPr>
          <a:xfrm>
            <a:off x="6213400" y="2901925"/>
            <a:ext cx="2475000" cy="2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t>Covariance Ellipses Second Horizon</a:t>
            </a:r>
            <a:endParaRPr sz="1100"/>
          </a:p>
          <a:p>
            <a:pPr marL="0" lvl="0" indent="0" algn="l" rtl="0">
              <a:spcBef>
                <a:spcPts val="0"/>
              </a:spcBef>
              <a:spcAft>
                <a:spcPts val="0"/>
              </a:spcAft>
              <a:buNone/>
            </a:pPr>
            <a:endParaRPr/>
          </a:p>
        </p:txBody>
      </p:sp>
      <p:pic>
        <p:nvPicPr>
          <p:cNvPr id="1267" name="Google Shape;1267;p101"/>
          <p:cNvPicPr preferRelativeResize="0"/>
          <p:nvPr/>
        </p:nvPicPr>
        <p:blipFill>
          <a:blip r:embed="rId6">
            <a:alphaModFix/>
          </a:blip>
          <a:stretch>
            <a:fillRect/>
          </a:stretch>
        </p:blipFill>
        <p:spPr>
          <a:xfrm>
            <a:off x="0" y="673175"/>
            <a:ext cx="3012224" cy="2259176"/>
          </a:xfrm>
          <a:prstGeom prst="rect">
            <a:avLst/>
          </a:prstGeom>
          <a:noFill/>
          <a:ln>
            <a:noFill/>
          </a:ln>
        </p:spPr>
      </p:pic>
      <p:pic>
        <p:nvPicPr>
          <p:cNvPr id="1268" name="Google Shape;1268;p101"/>
          <p:cNvPicPr preferRelativeResize="0"/>
          <p:nvPr/>
        </p:nvPicPr>
        <p:blipFill>
          <a:blip r:embed="rId7">
            <a:alphaModFix/>
          </a:blip>
          <a:stretch>
            <a:fillRect/>
          </a:stretch>
        </p:blipFill>
        <p:spPr>
          <a:xfrm>
            <a:off x="3012225" y="622975"/>
            <a:ext cx="3012223" cy="2259175"/>
          </a:xfrm>
          <a:prstGeom prst="rect">
            <a:avLst/>
          </a:prstGeom>
          <a:noFill/>
          <a:ln>
            <a:noFill/>
          </a:ln>
        </p:spPr>
      </p:pic>
      <p:pic>
        <p:nvPicPr>
          <p:cNvPr id="1269" name="Google Shape;1269;p101"/>
          <p:cNvPicPr preferRelativeResize="0"/>
          <p:nvPr/>
        </p:nvPicPr>
        <p:blipFill>
          <a:blip r:embed="rId8">
            <a:alphaModFix/>
          </a:blip>
          <a:stretch>
            <a:fillRect/>
          </a:stretch>
        </p:blipFill>
        <p:spPr>
          <a:xfrm>
            <a:off x="6053997" y="673175"/>
            <a:ext cx="3012233" cy="225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52" name="Google Shape;152;p21"/>
          <p:cNvSpPr txBox="1">
            <a:spLocks noGrp="1"/>
          </p:cNvSpPr>
          <p:nvPr>
            <p:ph type="body" idx="1"/>
          </p:nvPr>
        </p:nvSpPr>
        <p:spPr>
          <a:xfrm>
            <a:off x="4587975" y="421150"/>
            <a:ext cx="4068900" cy="42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000000"/>
                </a:solidFill>
              </a:rPr>
              <a:t>Sensor Unit Design</a:t>
            </a:r>
            <a:endParaRPr b="1">
              <a:solidFill>
                <a:srgbClr val="000000"/>
              </a:solidFill>
            </a:endParaRPr>
          </a:p>
          <a:p>
            <a:pPr marL="0" lvl="0" indent="0" algn="l" rtl="0">
              <a:lnSpc>
                <a:spcPct val="115000"/>
              </a:lnSpc>
              <a:spcBef>
                <a:spcPts val="1600"/>
              </a:spcBef>
              <a:spcAft>
                <a:spcPts val="0"/>
              </a:spcAft>
              <a:buNone/>
            </a:pPr>
            <a:r>
              <a:rPr lang="en" sz="1600">
                <a:solidFill>
                  <a:srgbClr val="000000"/>
                </a:solidFill>
              </a:rPr>
              <a:t>Dual Band</a:t>
            </a:r>
            <a:endParaRPr sz="1600">
              <a:solidFill>
                <a:srgbClr val="000000"/>
              </a:solidFill>
            </a:endParaRPr>
          </a:p>
          <a:p>
            <a:pPr marL="0" lvl="0" indent="0" algn="l" rtl="0">
              <a:lnSpc>
                <a:spcPct val="115000"/>
              </a:lnSpc>
              <a:spcBef>
                <a:spcPts val="1600"/>
              </a:spcBef>
              <a:spcAft>
                <a:spcPts val="0"/>
              </a:spcAft>
              <a:buNone/>
            </a:pPr>
            <a:r>
              <a:rPr lang="en" sz="1600">
                <a:solidFill>
                  <a:srgbClr val="000000"/>
                </a:solidFill>
              </a:rPr>
              <a:t>Wall Powered</a:t>
            </a:r>
            <a:endParaRPr sz="1600">
              <a:solidFill>
                <a:srgbClr val="000000"/>
              </a:solidFill>
            </a:endParaRPr>
          </a:p>
          <a:p>
            <a:pPr marL="0" lvl="0" indent="0" algn="l" rtl="0">
              <a:lnSpc>
                <a:spcPct val="115000"/>
              </a:lnSpc>
              <a:spcBef>
                <a:spcPts val="1600"/>
              </a:spcBef>
              <a:spcAft>
                <a:spcPts val="0"/>
              </a:spcAft>
              <a:buNone/>
            </a:pPr>
            <a:r>
              <a:rPr lang="en" sz="1600">
                <a:solidFill>
                  <a:srgbClr val="000000"/>
                </a:solidFill>
              </a:rPr>
              <a:t>20 Million samples per second</a:t>
            </a:r>
            <a:endParaRPr sz="1600">
              <a:solidFill>
                <a:srgbClr val="000000"/>
              </a:solidFill>
            </a:endParaRPr>
          </a:p>
          <a:p>
            <a:pPr marL="0" lvl="0" indent="0" algn="l" rtl="0">
              <a:lnSpc>
                <a:spcPct val="115000"/>
              </a:lnSpc>
              <a:spcBef>
                <a:spcPts val="1600"/>
              </a:spcBef>
              <a:spcAft>
                <a:spcPts val="0"/>
              </a:spcAft>
              <a:buNone/>
            </a:pPr>
            <a:r>
              <a:rPr lang="en" sz="1600">
                <a:solidFill>
                  <a:srgbClr val="000000"/>
                </a:solidFill>
              </a:rPr>
              <a:t>100ns UTC time synchronization</a:t>
            </a:r>
            <a:endParaRPr sz="1600">
              <a:solidFill>
                <a:srgbClr val="000000"/>
              </a:solidFill>
            </a:endParaRPr>
          </a:p>
          <a:p>
            <a:pPr marL="0" lvl="0" indent="0" algn="l" rtl="0">
              <a:lnSpc>
                <a:spcPct val="100000"/>
              </a:lnSpc>
              <a:spcBef>
                <a:spcPts val="1600"/>
              </a:spcBef>
              <a:spcAft>
                <a:spcPts val="0"/>
              </a:spcAft>
              <a:buNone/>
            </a:pPr>
            <a:r>
              <a:rPr lang="en" sz="1600">
                <a:solidFill>
                  <a:srgbClr val="000000"/>
                </a:solidFill>
              </a:rPr>
              <a:t>32Gb storage</a:t>
            </a:r>
            <a:endParaRPr sz="1600">
              <a:solidFill>
                <a:srgbClr val="000000"/>
              </a:solidFill>
            </a:endParaRPr>
          </a:p>
          <a:p>
            <a:pPr marL="0" lvl="0" indent="0" algn="l" rtl="0">
              <a:lnSpc>
                <a:spcPct val="115000"/>
              </a:lnSpc>
              <a:spcBef>
                <a:spcPts val="0"/>
              </a:spcBef>
              <a:spcAft>
                <a:spcPts val="0"/>
              </a:spcAft>
              <a:buNone/>
            </a:pPr>
            <a:r>
              <a:rPr lang="en" sz="1600"/>
              <a:t>~6 passes of data</a:t>
            </a:r>
            <a:endParaRPr sz="1600"/>
          </a:p>
          <a:p>
            <a:pPr marL="0" lvl="0" indent="0" algn="l" rtl="0">
              <a:lnSpc>
                <a:spcPct val="115000"/>
              </a:lnSpc>
              <a:spcBef>
                <a:spcPts val="1600"/>
              </a:spcBef>
              <a:spcAft>
                <a:spcPts val="1600"/>
              </a:spcAft>
              <a:buNone/>
            </a:pPr>
            <a:r>
              <a:rPr lang="en" sz="1600">
                <a:solidFill>
                  <a:srgbClr val="000000"/>
                </a:solidFill>
              </a:rPr>
              <a:t>$1000 per unit</a:t>
            </a:r>
            <a:endParaRPr sz="1600">
              <a:solidFill>
                <a:srgbClr val="000000"/>
              </a:solidFill>
            </a:endParaRPr>
          </a:p>
        </p:txBody>
      </p:sp>
      <p:pic>
        <p:nvPicPr>
          <p:cNvPr id="153" name="Google Shape;153;p21"/>
          <p:cNvPicPr preferRelativeResize="0"/>
          <p:nvPr/>
        </p:nvPicPr>
        <p:blipFill rotWithShape="1">
          <a:blip r:embed="rId3">
            <a:alphaModFix/>
          </a:blip>
          <a:srcRect l="6776" r="6785" b="2391"/>
          <a:stretch/>
        </p:blipFill>
        <p:spPr>
          <a:xfrm>
            <a:off x="1431425" y="278750"/>
            <a:ext cx="1508125" cy="4870850"/>
          </a:xfrm>
          <a:prstGeom prst="rect">
            <a:avLst/>
          </a:prstGeom>
          <a:noFill/>
          <a:ln>
            <a:noFill/>
          </a:ln>
        </p:spPr>
      </p:pic>
      <p:cxnSp>
        <p:nvCxnSpPr>
          <p:cNvPr id="154" name="Google Shape;154;p21"/>
          <p:cNvCxnSpPr/>
          <p:nvPr/>
        </p:nvCxnSpPr>
        <p:spPr>
          <a:xfrm rot="10800000">
            <a:off x="1264600" y="421150"/>
            <a:ext cx="0" cy="2317800"/>
          </a:xfrm>
          <a:prstGeom prst="straightConnector1">
            <a:avLst/>
          </a:prstGeom>
          <a:noFill/>
          <a:ln w="19050" cap="flat" cmpd="sng">
            <a:solidFill>
              <a:schemeClr val="dk2"/>
            </a:solidFill>
            <a:prstDash val="solid"/>
            <a:round/>
            <a:headEnd type="triangle" w="med" len="med"/>
            <a:tailEnd type="triangle" w="med" len="med"/>
          </a:ln>
        </p:spPr>
      </p:cxnSp>
      <p:cxnSp>
        <p:nvCxnSpPr>
          <p:cNvPr id="155" name="Google Shape;155;p21"/>
          <p:cNvCxnSpPr/>
          <p:nvPr/>
        </p:nvCxnSpPr>
        <p:spPr>
          <a:xfrm>
            <a:off x="1264600" y="2740900"/>
            <a:ext cx="8097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21"/>
          <p:cNvCxnSpPr/>
          <p:nvPr/>
        </p:nvCxnSpPr>
        <p:spPr>
          <a:xfrm>
            <a:off x="1264600" y="421075"/>
            <a:ext cx="1219800" cy="0"/>
          </a:xfrm>
          <a:prstGeom prst="straightConnector1">
            <a:avLst/>
          </a:prstGeom>
          <a:noFill/>
          <a:ln w="9525" cap="flat" cmpd="sng">
            <a:solidFill>
              <a:schemeClr val="dk2"/>
            </a:solidFill>
            <a:prstDash val="solid"/>
            <a:round/>
            <a:headEnd type="none" w="med" len="med"/>
            <a:tailEnd type="none" w="med" len="med"/>
          </a:ln>
        </p:spPr>
      </p:cxnSp>
      <p:sp>
        <p:nvSpPr>
          <p:cNvPr id="157" name="Google Shape;157;p21"/>
          <p:cNvSpPr txBox="1"/>
          <p:nvPr/>
        </p:nvSpPr>
        <p:spPr>
          <a:xfrm>
            <a:off x="751900" y="1422288"/>
            <a:ext cx="5127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3.8’</a:t>
            </a:r>
            <a:endParaRPr>
              <a:solidFill>
                <a:schemeClr val="dk2"/>
              </a:solidFill>
            </a:endParaRPr>
          </a:p>
        </p:txBody>
      </p:sp>
      <p:sp>
        <p:nvSpPr>
          <p:cNvPr id="158" name="Google Shape;158;p21"/>
          <p:cNvSpPr txBox="1"/>
          <p:nvPr/>
        </p:nvSpPr>
        <p:spPr>
          <a:xfrm>
            <a:off x="2387025" y="2130325"/>
            <a:ext cx="1219800" cy="6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66666"/>
                </a:solidFill>
              </a:rPr>
              <a:t>9.11lbs</a:t>
            </a:r>
            <a:endParaRPr>
              <a:solidFill>
                <a:srgbClr val="666666"/>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102"/>
          <p:cNvPicPr preferRelativeResize="0"/>
          <p:nvPr/>
        </p:nvPicPr>
        <p:blipFill>
          <a:blip r:embed="rId3">
            <a:alphaModFix/>
          </a:blip>
          <a:stretch>
            <a:fillRect/>
          </a:stretch>
        </p:blipFill>
        <p:spPr>
          <a:xfrm>
            <a:off x="277950" y="1351050"/>
            <a:ext cx="4596600" cy="3373700"/>
          </a:xfrm>
          <a:prstGeom prst="rect">
            <a:avLst/>
          </a:prstGeom>
          <a:noFill/>
          <a:ln>
            <a:noFill/>
          </a:ln>
        </p:spPr>
      </p:pic>
      <p:sp>
        <p:nvSpPr>
          <p:cNvPr id="1275" name="Google Shape;1275;p102"/>
          <p:cNvSpPr/>
          <p:nvPr/>
        </p:nvSpPr>
        <p:spPr>
          <a:xfrm>
            <a:off x="1088371" y="1347275"/>
            <a:ext cx="2880000" cy="28722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2"/>
          <p:cNvSpPr/>
          <p:nvPr/>
        </p:nvSpPr>
        <p:spPr>
          <a:xfrm>
            <a:off x="1524875" y="1716725"/>
            <a:ext cx="2007000" cy="21333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Sensor Separation</a:t>
            </a:r>
            <a:endParaRPr/>
          </a:p>
        </p:txBody>
      </p:sp>
      <p:sp>
        <p:nvSpPr>
          <p:cNvPr id="1278" name="Google Shape;1278;p102"/>
          <p:cNvSpPr txBox="1">
            <a:spLocks noGrp="1"/>
          </p:cNvSpPr>
          <p:nvPr>
            <p:ph type="body" idx="1"/>
          </p:nvPr>
        </p:nvSpPr>
        <p:spPr>
          <a:xfrm>
            <a:off x="5112000" y="1329700"/>
            <a:ext cx="37203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Separation affects time delay of arrival for each sensor.</a:t>
            </a:r>
            <a:endParaRPr/>
          </a:p>
          <a:p>
            <a:pPr marL="0" lvl="0" indent="0" algn="ctr" rtl="0">
              <a:spcBef>
                <a:spcPts val="1600"/>
              </a:spcBef>
              <a:spcAft>
                <a:spcPts val="1600"/>
              </a:spcAft>
              <a:buNone/>
            </a:pPr>
            <a:r>
              <a:rPr lang="en"/>
              <a:t>The sensors were placed on circles of radius Rn at cardinal directions(North, East, South, West).</a:t>
            </a:r>
            <a:endParaRPr/>
          </a:p>
        </p:txBody>
      </p:sp>
      <p:sp>
        <p:nvSpPr>
          <p:cNvPr id="1279" name="Google Shape;1279;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1280" name="Google Shape;1280;p102"/>
          <p:cNvSpPr/>
          <p:nvPr/>
        </p:nvSpPr>
        <p:spPr>
          <a:xfrm>
            <a:off x="2156975" y="2398475"/>
            <a:ext cx="742800" cy="7698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1" name="Google Shape;1281;p102"/>
          <p:cNvCxnSpPr/>
          <p:nvPr/>
        </p:nvCxnSpPr>
        <p:spPr>
          <a:xfrm rot="10800000">
            <a:off x="2561425" y="3178550"/>
            <a:ext cx="496500" cy="1361400"/>
          </a:xfrm>
          <a:prstGeom prst="straightConnector1">
            <a:avLst/>
          </a:prstGeom>
          <a:noFill/>
          <a:ln w="28575" cap="flat" cmpd="sng">
            <a:solidFill>
              <a:schemeClr val="dk2"/>
            </a:solidFill>
            <a:prstDash val="solid"/>
            <a:round/>
            <a:headEnd type="none" w="med" len="med"/>
            <a:tailEnd type="triangle" w="med" len="med"/>
          </a:ln>
        </p:spPr>
      </p:cxnSp>
      <p:sp>
        <p:nvSpPr>
          <p:cNvPr id="1282" name="Google Shape;1282;p102"/>
          <p:cNvSpPr txBox="1"/>
          <p:nvPr/>
        </p:nvSpPr>
        <p:spPr>
          <a:xfrm>
            <a:off x="2936550" y="4428425"/>
            <a:ext cx="4992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R1</a:t>
            </a:r>
            <a:endParaRPr b="1">
              <a:solidFill>
                <a:schemeClr val="dk2"/>
              </a:solidFill>
            </a:endParaRPr>
          </a:p>
        </p:txBody>
      </p:sp>
      <p:cxnSp>
        <p:nvCxnSpPr>
          <p:cNvPr id="1283" name="Google Shape;1283;p102"/>
          <p:cNvCxnSpPr/>
          <p:nvPr/>
        </p:nvCxnSpPr>
        <p:spPr>
          <a:xfrm rot="10800000">
            <a:off x="3084875" y="3755450"/>
            <a:ext cx="311400" cy="784500"/>
          </a:xfrm>
          <a:prstGeom prst="straightConnector1">
            <a:avLst/>
          </a:prstGeom>
          <a:noFill/>
          <a:ln w="28575" cap="flat" cmpd="sng">
            <a:solidFill>
              <a:schemeClr val="dk2"/>
            </a:solidFill>
            <a:prstDash val="solid"/>
            <a:round/>
            <a:headEnd type="none" w="med" len="med"/>
            <a:tailEnd type="triangle" w="med" len="med"/>
          </a:ln>
        </p:spPr>
      </p:cxnSp>
      <p:sp>
        <p:nvSpPr>
          <p:cNvPr id="1284" name="Google Shape;1284;p102"/>
          <p:cNvSpPr txBox="1"/>
          <p:nvPr/>
        </p:nvSpPr>
        <p:spPr>
          <a:xfrm>
            <a:off x="3274900" y="4428425"/>
            <a:ext cx="4992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R2</a:t>
            </a:r>
            <a:endParaRPr b="1">
              <a:solidFill>
                <a:schemeClr val="dk2"/>
              </a:solidFill>
            </a:endParaRPr>
          </a:p>
        </p:txBody>
      </p:sp>
      <p:cxnSp>
        <p:nvCxnSpPr>
          <p:cNvPr id="1285" name="Google Shape;1285;p102"/>
          <p:cNvCxnSpPr>
            <a:endCxn id="1275" idx="5"/>
          </p:cNvCxnSpPr>
          <p:nvPr/>
        </p:nvCxnSpPr>
        <p:spPr>
          <a:xfrm rot="10800000">
            <a:off x="3546605" y="3798851"/>
            <a:ext cx="251100" cy="663900"/>
          </a:xfrm>
          <a:prstGeom prst="straightConnector1">
            <a:avLst/>
          </a:prstGeom>
          <a:noFill/>
          <a:ln w="28575" cap="flat" cmpd="sng">
            <a:solidFill>
              <a:schemeClr val="dk2"/>
            </a:solidFill>
            <a:prstDash val="solid"/>
            <a:round/>
            <a:headEnd type="none" w="med" len="med"/>
            <a:tailEnd type="triangle" w="med" len="med"/>
          </a:ln>
        </p:spPr>
      </p:cxnSp>
      <p:sp>
        <p:nvSpPr>
          <p:cNvPr id="1286" name="Google Shape;1286;p102"/>
          <p:cNvSpPr txBox="1"/>
          <p:nvPr/>
        </p:nvSpPr>
        <p:spPr>
          <a:xfrm>
            <a:off x="3676275" y="4428425"/>
            <a:ext cx="4992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Rn</a:t>
            </a:r>
            <a:endParaRPr b="1">
              <a:solidFill>
                <a:schemeClr val="dk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03"/>
          <p:cNvSpPr txBox="1">
            <a:spLocks noGrp="1"/>
          </p:cNvSpPr>
          <p:nvPr>
            <p:ph type="body" idx="1"/>
          </p:nvPr>
        </p:nvSpPr>
        <p:spPr>
          <a:xfrm>
            <a:off x="5151400" y="1089275"/>
            <a:ext cx="3688800" cy="341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As sensor unit separation increases, positional error decreases.</a:t>
            </a:r>
            <a:endParaRPr sz="1400"/>
          </a:p>
          <a:p>
            <a:pPr marL="0" lvl="0" indent="0" algn="ctr" rtl="0">
              <a:spcBef>
                <a:spcPts val="1600"/>
              </a:spcBef>
              <a:spcAft>
                <a:spcPts val="0"/>
              </a:spcAft>
              <a:buNone/>
            </a:pPr>
            <a:r>
              <a:rPr lang="en" sz="1400"/>
              <a:t>To reach the 10 km requirement, the sensor must be placed on a circle with radius 60 km </a:t>
            </a:r>
            <a:endParaRPr sz="1400"/>
          </a:p>
          <a:p>
            <a:pPr marL="0" lvl="0" indent="0" algn="ctr" rtl="0">
              <a:spcBef>
                <a:spcPts val="1600"/>
              </a:spcBef>
              <a:spcAft>
                <a:spcPts val="1600"/>
              </a:spcAft>
              <a:buNone/>
            </a:pPr>
            <a:r>
              <a:rPr lang="en" sz="1400"/>
              <a:t>60km separation is</a:t>
            </a:r>
            <a:r>
              <a:rPr lang="en" sz="1400" b="1">
                <a:solidFill>
                  <a:srgbClr val="4A86E8"/>
                </a:solidFill>
              </a:rPr>
              <a:t> feasible</a:t>
            </a:r>
            <a:endParaRPr sz="1400" b="1">
              <a:solidFill>
                <a:srgbClr val="4A86E8"/>
              </a:solidFill>
            </a:endParaRPr>
          </a:p>
        </p:txBody>
      </p:sp>
      <p:sp>
        <p:nvSpPr>
          <p:cNvPr id="1292" name="Google Shape;1292;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293" name="Google Shape;1293;p103"/>
          <p:cNvPicPr preferRelativeResize="0"/>
          <p:nvPr/>
        </p:nvPicPr>
        <p:blipFill>
          <a:blip r:embed="rId3">
            <a:alphaModFix/>
          </a:blip>
          <a:stretch>
            <a:fillRect/>
          </a:stretch>
        </p:blipFill>
        <p:spPr>
          <a:xfrm>
            <a:off x="0" y="723325"/>
            <a:ext cx="4929125" cy="3696851"/>
          </a:xfrm>
          <a:prstGeom prst="rect">
            <a:avLst/>
          </a:prstGeom>
          <a:noFill/>
          <a:ln>
            <a:noFill/>
          </a:ln>
        </p:spPr>
      </p:pic>
      <p:sp>
        <p:nvSpPr>
          <p:cNvPr id="1294" name="Google Shape;1294;p103"/>
          <p:cNvSpPr/>
          <p:nvPr/>
        </p:nvSpPr>
        <p:spPr>
          <a:xfrm>
            <a:off x="1904125" y="1011325"/>
            <a:ext cx="2559900" cy="2986500"/>
          </a:xfrm>
          <a:prstGeom prst="rect">
            <a:avLst/>
          </a:prstGeom>
          <a:solidFill>
            <a:srgbClr val="9FC5E8">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03"/>
          <p:cNvSpPr txBox="1"/>
          <p:nvPr/>
        </p:nvSpPr>
        <p:spPr>
          <a:xfrm>
            <a:off x="1904125" y="1004575"/>
            <a:ext cx="26469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Acceptable Sensor Separation</a:t>
            </a:r>
            <a:endParaRPr>
              <a:solidFill>
                <a:schemeClr val="dk2"/>
              </a:solidFill>
            </a:endParaRPr>
          </a:p>
          <a:p>
            <a:pPr marL="0" lvl="0" indent="0" algn="ctr" rtl="0">
              <a:spcBef>
                <a:spcPts val="0"/>
              </a:spcBef>
              <a:spcAft>
                <a:spcPts val="0"/>
              </a:spcAft>
              <a:buNone/>
            </a:pPr>
            <a:r>
              <a:rPr lang="en">
                <a:solidFill>
                  <a:schemeClr val="dk2"/>
                </a:solidFill>
              </a:rPr>
              <a:t> ( </a:t>
            </a:r>
            <a:r>
              <a:rPr lang="en" u="sng">
                <a:solidFill>
                  <a:schemeClr val="dk2"/>
                </a:solidFill>
              </a:rPr>
              <a:t>&gt;</a:t>
            </a:r>
            <a:r>
              <a:rPr lang="en">
                <a:solidFill>
                  <a:schemeClr val="dk2"/>
                </a:solidFill>
              </a:rPr>
              <a:t> 60 km)</a:t>
            </a:r>
            <a:endParaRPr>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pic>
        <p:nvPicPr>
          <p:cNvPr id="1301" name="Google Shape;1301;p104"/>
          <p:cNvPicPr preferRelativeResize="0"/>
          <p:nvPr/>
        </p:nvPicPr>
        <p:blipFill>
          <a:blip r:embed="rId3">
            <a:alphaModFix/>
          </a:blip>
          <a:stretch>
            <a:fillRect/>
          </a:stretch>
        </p:blipFill>
        <p:spPr>
          <a:xfrm>
            <a:off x="2985501" y="401300"/>
            <a:ext cx="3173000" cy="43408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Relating to introducing error into calculated TLE model</a:t>
            </a:r>
            <a:endParaRPr/>
          </a:p>
        </p:txBody>
      </p:sp>
      <p:sp>
        <p:nvSpPr>
          <p:cNvPr id="1307" name="Google Shape;1307;p105"/>
          <p:cNvSpPr txBox="1">
            <a:spLocks noGrp="1"/>
          </p:cNvSpPr>
          <p:nvPr>
            <p:ph type="body" idx="1"/>
          </p:nvPr>
        </p:nvSpPr>
        <p:spPr>
          <a:xfrm>
            <a:off x="311700" y="1610325"/>
            <a:ext cx="8520600" cy="344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00"/>
                </a:solidFill>
                <a:highlight>
                  <a:srgbClr val="FFFFFF"/>
                </a:highlight>
                <a:latin typeface="Roboto"/>
                <a:ea typeface="Roboto"/>
                <a:cs typeface="Roboto"/>
                <a:sym typeface="Roboto"/>
              </a:rPr>
              <a:t>Select an error vector direction uniformly:</a:t>
            </a:r>
            <a:endParaRPr sz="1300">
              <a:solidFill>
                <a:srgbClr val="000000"/>
              </a:solidFill>
              <a:highlight>
                <a:srgbClr val="FFFFFF"/>
              </a:highlight>
              <a:latin typeface="Roboto"/>
              <a:ea typeface="Roboto"/>
              <a:cs typeface="Roboto"/>
              <a:sym typeface="Roboto"/>
            </a:endParaRPr>
          </a:p>
          <a:p>
            <a:pPr marL="0" lvl="0" indent="0" algn="l" rtl="0">
              <a:spcBef>
                <a:spcPts val="1600"/>
              </a:spcBef>
              <a:spcAft>
                <a:spcPts val="0"/>
              </a:spcAft>
              <a:buNone/>
            </a:pPr>
            <a:endParaRPr sz="1300">
              <a:solidFill>
                <a:srgbClr val="000000"/>
              </a:solidFill>
              <a:highlight>
                <a:srgbClr val="FFFFFF"/>
              </a:highlight>
              <a:latin typeface="Roboto"/>
              <a:ea typeface="Roboto"/>
              <a:cs typeface="Roboto"/>
              <a:sym typeface="Roboto"/>
            </a:endParaRPr>
          </a:p>
          <a:p>
            <a:pPr marL="0" lvl="0" indent="0" algn="l" rtl="0">
              <a:spcBef>
                <a:spcPts val="1600"/>
              </a:spcBef>
              <a:spcAft>
                <a:spcPts val="0"/>
              </a:spcAft>
              <a:buNone/>
            </a:pPr>
            <a:endParaRPr sz="1300">
              <a:solidFill>
                <a:srgbClr val="000000"/>
              </a:solidFill>
              <a:highlight>
                <a:srgbClr val="FFFFFF"/>
              </a:highlight>
              <a:latin typeface="Roboto"/>
              <a:ea typeface="Roboto"/>
              <a:cs typeface="Roboto"/>
              <a:sym typeface="Roboto"/>
            </a:endParaRPr>
          </a:p>
          <a:p>
            <a:pPr marL="0" lvl="0" indent="0" algn="l" rtl="0">
              <a:spcBef>
                <a:spcPts val="0"/>
              </a:spcBef>
              <a:spcAft>
                <a:spcPts val="0"/>
              </a:spcAft>
              <a:buNone/>
            </a:pPr>
            <a:endParaRPr sz="1300">
              <a:solidFill>
                <a:srgbClr val="00000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en" sz="1300">
                <a:solidFill>
                  <a:srgbClr val="000000"/>
                </a:solidFill>
                <a:highlight>
                  <a:srgbClr val="FFFFFF"/>
                </a:highlight>
                <a:latin typeface="Roboto"/>
                <a:ea typeface="Roboto"/>
                <a:cs typeface="Roboto"/>
                <a:sym typeface="Roboto"/>
              </a:rPr>
              <a:t>Then select the corresponding error vector magnitude from a Gaussian </a:t>
            </a:r>
            <a:endParaRPr sz="1300">
              <a:solidFill>
                <a:srgbClr val="00000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None/>
            </a:pPr>
            <a:r>
              <a:rPr lang="en" sz="1300">
                <a:solidFill>
                  <a:srgbClr val="000000"/>
                </a:solidFill>
                <a:highlight>
                  <a:srgbClr val="FFFFFF"/>
                </a:highlight>
                <a:latin typeface="Roboto"/>
                <a:ea typeface="Roboto"/>
                <a:cs typeface="Roboto"/>
                <a:sym typeface="Roboto"/>
              </a:rPr>
              <a:t>distribution for each position vector:</a:t>
            </a:r>
            <a:endParaRPr sz="1300">
              <a:solidFill>
                <a:srgbClr val="000000"/>
              </a:solidFill>
              <a:highlight>
                <a:srgbClr val="FFFFFF"/>
              </a:highlight>
              <a:latin typeface="Roboto"/>
              <a:ea typeface="Roboto"/>
              <a:cs typeface="Roboto"/>
              <a:sym typeface="Roboto"/>
            </a:endParaRPr>
          </a:p>
          <a:p>
            <a:pPr marL="0" lvl="0" indent="0" algn="l" rtl="0">
              <a:spcBef>
                <a:spcPts val="0"/>
              </a:spcBef>
              <a:spcAft>
                <a:spcPts val="0"/>
              </a:spcAft>
              <a:buNone/>
            </a:pPr>
            <a:endParaRPr sz="1300">
              <a:solidFill>
                <a:srgbClr val="000000"/>
              </a:solidFill>
              <a:highlight>
                <a:srgbClr val="FFFFFF"/>
              </a:highlight>
              <a:latin typeface="Roboto"/>
              <a:ea typeface="Roboto"/>
              <a:cs typeface="Roboto"/>
              <a:sym typeface="Roboto"/>
            </a:endParaRPr>
          </a:p>
          <a:p>
            <a:pPr marL="0" lvl="0" indent="0" algn="l" rtl="0">
              <a:spcBef>
                <a:spcPts val="1600"/>
              </a:spcBef>
              <a:spcAft>
                <a:spcPts val="0"/>
              </a:spcAft>
              <a:buNone/>
            </a:pPr>
            <a:r>
              <a:rPr lang="en" sz="1300">
                <a:solidFill>
                  <a:srgbClr val="000000"/>
                </a:solidFill>
                <a:highlight>
                  <a:srgbClr val="FFFFFF"/>
                </a:highlight>
                <a:latin typeface="Roboto"/>
                <a:ea typeface="Roboto"/>
                <a:cs typeface="Roboto"/>
                <a:sym typeface="Roboto"/>
              </a:rPr>
              <a:t>We then add these error vectors to their corresponding position vectors.</a:t>
            </a:r>
            <a:endParaRPr sz="1300">
              <a:solidFill>
                <a:srgbClr val="000000"/>
              </a:solidFill>
              <a:highlight>
                <a:srgbClr val="FFFFFF"/>
              </a:highlight>
              <a:latin typeface="Roboto"/>
              <a:ea typeface="Roboto"/>
              <a:cs typeface="Roboto"/>
              <a:sym typeface="Roboto"/>
            </a:endParaRPr>
          </a:p>
          <a:p>
            <a:pPr marL="0" lvl="0" indent="0" algn="l" rtl="0">
              <a:spcBef>
                <a:spcPts val="1600"/>
              </a:spcBef>
              <a:spcAft>
                <a:spcPts val="0"/>
              </a:spcAft>
              <a:buNone/>
            </a:pPr>
            <a:r>
              <a:rPr lang="en" sz="1300">
                <a:solidFill>
                  <a:srgbClr val="000000"/>
                </a:solidFill>
                <a:highlight>
                  <a:srgbClr val="FFFFFF"/>
                </a:highlight>
                <a:latin typeface="Roboto"/>
                <a:ea typeface="Roboto"/>
                <a:cs typeface="Roboto"/>
                <a:sym typeface="Roboto"/>
              </a:rPr>
              <a:t>As the TLE calculation model matures, we will be able to bypass this artificial error distribution method and feed simulated TDoA position data generated by propagating expected sources of TDoA error directly into orbital determination methods.</a:t>
            </a:r>
            <a:endParaRPr sz="1300">
              <a:solidFill>
                <a:srgbClr val="000000"/>
              </a:solidFill>
              <a:highlight>
                <a:srgbClr val="FFFFFF"/>
              </a:highlight>
              <a:latin typeface="Roboto"/>
              <a:ea typeface="Roboto"/>
              <a:cs typeface="Roboto"/>
              <a:sym typeface="Roboto"/>
            </a:endParaRPr>
          </a:p>
          <a:p>
            <a:pPr marL="0" lvl="0" indent="0" algn="l" rtl="0">
              <a:spcBef>
                <a:spcPts val="1600"/>
              </a:spcBef>
              <a:spcAft>
                <a:spcPts val="1600"/>
              </a:spcAft>
              <a:buNone/>
            </a:pPr>
            <a:endParaRPr sz="1300">
              <a:solidFill>
                <a:srgbClr val="000000"/>
              </a:solidFill>
            </a:endParaRPr>
          </a:p>
        </p:txBody>
      </p:sp>
      <p:sp>
        <p:nvSpPr>
          <p:cNvPr id="1308" name="Google Shape;1308;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pic>
        <p:nvPicPr>
          <p:cNvPr id="1309" name="Google Shape;1309;p105"/>
          <p:cNvPicPr preferRelativeResize="0"/>
          <p:nvPr/>
        </p:nvPicPr>
        <p:blipFill rotWithShape="1">
          <a:blip r:embed="rId3">
            <a:alphaModFix/>
          </a:blip>
          <a:srcRect l="17528" t="16914" r="18614" b="7908"/>
          <a:stretch/>
        </p:blipFill>
        <p:spPr>
          <a:xfrm>
            <a:off x="3478050" y="1208925"/>
            <a:ext cx="1792300" cy="1582425"/>
          </a:xfrm>
          <a:prstGeom prst="rect">
            <a:avLst/>
          </a:prstGeom>
          <a:noFill/>
          <a:ln w="9525" cap="flat" cmpd="sng">
            <a:solidFill>
              <a:schemeClr val="dk2"/>
            </a:solidFill>
            <a:prstDash val="solid"/>
            <a:round/>
            <a:headEnd type="none" w="sm" len="sm"/>
            <a:tailEnd type="none" w="sm" len="sm"/>
          </a:ln>
        </p:spPr>
      </p:pic>
      <p:pic>
        <p:nvPicPr>
          <p:cNvPr id="1310" name="Google Shape;1310;p105"/>
          <p:cNvPicPr preferRelativeResize="0"/>
          <p:nvPr/>
        </p:nvPicPr>
        <p:blipFill rotWithShape="1">
          <a:blip r:embed="rId4">
            <a:alphaModFix/>
          </a:blip>
          <a:srcRect l="16795" t="19102" r="17699" b="6944"/>
          <a:stretch/>
        </p:blipFill>
        <p:spPr>
          <a:xfrm>
            <a:off x="5783805" y="2175100"/>
            <a:ext cx="1868819" cy="1582425"/>
          </a:xfrm>
          <a:prstGeom prst="rect">
            <a:avLst/>
          </a:prstGeom>
          <a:noFill/>
          <a:ln w="9525" cap="flat" cmpd="sng">
            <a:solidFill>
              <a:schemeClr val="dk2"/>
            </a:solidFill>
            <a:prstDash val="solid"/>
            <a:round/>
            <a:headEnd type="none" w="sm" len="sm"/>
            <a:tailEnd type="none" w="sm" len="sm"/>
          </a:ln>
        </p:spPr>
      </p:pic>
      <p:pic>
        <p:nvPicPr>
          <p:cNvPr id="1311" name="Google Shape;1311;p105"/>
          <p:cNvPicPr preferRelativeResize="0"/>
          <p:nvPr/>
        </p:nvPicPr>
        <p:blipFill rotWithShape="1">
          <a:blip r:embed="rId5">
            <a:alphaModFix/>
          </a:blip>
          <a:srcRect l="9321"/>
          <a:stretch/>
        </p:blipFill>
        <p:spPr>
          <a:xfrm>
            <a:off x="3341544" y="3225750"/>
            <a:ext cx="1616357" cy="5317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06"/>
          <p:cNvSpPr txBox="1">
            <a:spLocks noGrp="1"/>
          </p:cNvSpPr>
          <p:nvPr>
            <p:ph type="body" idx="1"/>
          </p:nvPr>
        </p:nvSpPr>
        <p:spPr>
          <a:xfrm>
            <a:off x="311725" y="65500"/>
            <a:ext cx="1741200" cy="47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solidFill>
                  <a:schemeClr val="dk1"/>
                </a:solidFill>
              </a:rPr>
              <a:t>Particle Filter</a:t>
            </a:r>
            <a:endParaRPr>
              <a:solidFill>
                <a:srgbClr val="000000"/>
              </a:solidFill>
            </a:endParaRPr>
          </a:p>
        </p:txBody>
      </p:sp>
      <p:sp>
        <p:nvSpPr>
          <p:cNvPr id="1317" name="Google Shape;1317;p106"/>
          <p:cNvSpPr txBox="1">
            <a:spLocks noGrp="1"/>
          </p:cNvSpPr>
          <p:nvPr>
            <p:ph type="body" idx="1"/>
          </p:nvPr>
        </p:nvSpPr>
        <p:spPr>
          <a:xfrm>
            <a:off x="311725" y="488100"/>
            <a:ext cx="3993000" cy="424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Two main sources factor into our ability to calculate an accurate TLE: </a:t>
            </a:r>
            <a:endParaRPr sz="1400"/>
          </a:p>
          <a:p>
            <a:pPr marL="457200" lvl="0" indent="-317500" algn="l" rtl="0">
              <a:spcBef>
                <a:spcPts val="1600"/>
              </a:spcBef>
              <a:spcAft>
                <a:spcPts val="0"/>
              </a:spcAft>
              <a:buSzPts val="1400"/>
              <a:buChar char="●"/>
            </a:pPr>
            <a:r>
              <a:rPr lang="en" sz="1400"/>
              <a:t>Position vector from TDoA</a:t>
            </a:r>
            <a:endParaRPr sz="1400"/>
          </a:p>
          <a:p>
            <a:pPr marL="457200" lvl="0" indent="-317500" algn="l" rtl="0">
              <a:spcBef>
                <a:spcPts val="0"/>
              </a:spcBef>
              <a:spcAft>
                <a:spcPts val="0"/>
              </a:spcAft>
              <a:buSzPts val="1400"/>
              <a:buChar char="●"/>
            </a:pPr>
            <a:r>
              <a:rPr lang="en" sz="1400"/>
              <a:t>Filtered Position and Velocity from Particle filter</a:t>
            </a:r>
            <a:endParaRPr sz="1400"/>
          </a:p>
          <a:p>
            <a:pPr marL="0" lvl="0" indent="0" algn="l" rtl="0">
              <a:spcBef>
                <a:spcPts val="1600"/>
              </a:spcBef>
              <a:spcAft>
                <a:spcPts val="0"/>
              </a:spcAft>
              <a:buNone/>
            </a:pPr>
            <a:r>
              <a:rPr lang="en" sz="1400"/>
              <a:t>Determined velocity and position are ran through a TLE converter to get the final TLE.</a:t>
            </a:r>
            <a:endParaRPr sz="1400"/>
          </a:p>
          <a:p>
            <a:pPr marL="0" lvl="0" indent="0" algn="l" rtl="0">
              <a:spcBef>
                <a:spcPts val="1600"/>
              </a:spcBef>
              <a:spcAft>
                <a:spcPts val="0"/>
              </a:spcAft>
              <a:buNone/>
            </a:pPr>
            <a:r>
              <a:rPr lang="en" sz="1400"/>
              <a:t>Details of Particle Filter: </a:t>
            </a:r>
            <a:endParaRPr sz="1400"/>
          </a:p>
          <a:p>
            <a:pPr marL="457200" lvl="0" indent="-317500" algn="l" rtl="0">
              <a:spcBef>
                <a:spcPts val="1600"/>
              </a:spcBef>
              <a:spcAft>
                <a:spcPts val="0"/>
              </a:spcAft>
              <a:buSzPts val="1400"/>
              <a:buChar char="●"/>
            </a:pPr>
            <a:r>
              <a:rPr lang="en" sz="1400"/>
              <a:t>Converges on a point based on probability distribution over time.</a:t>
            </a:r>
            <a:endParaRPr sz="1400"/>
          </a:p>
          <a:p>
            <a:pPr marL="457200" lvl="0" indent="-317500" algn="l" rtl="0">
              <a:spcBef>
                <a:spcPts val="0"/>
              </a:spcBef>
              <a:spcAft>
                <a:spcPts val="0"/>
              </a:spcAft>
              <a:buSzPts val="1400"/>
              <a:buChar char="●"/>
            </a:pPr>
            <a:r>
              <a:rPr lang="en" sz="1400"/>
              <a:t>Currently working for 2D case of a harmonic oscillator and orbital dynamics</a:t>
            </a:r>
            <a:endParaRPr sz="1400"/>
          </a:p>
          <a:p>
            <a:pPr marL="457200" lvl="0" indent="-317500" algn="l" rtl="0">
              <a:spcBef>
                <a:spcPts val="0"/>
              </a:spcBef>
              <a:spcAft>
                <a:spcPts val="0"/>
              </a:spcAft>
              <a:buSzPts val="1400"/>
              <a:buChar char="●"/>
            </a:pPr>
            <a:r>
              <a:rPr lang="en" sz="1400"/>
              <a:t>Need to implement SGP4 perturbations</a:t>
            </a:r>
            <a:endParaRPr sz="1400"/>
          </a:p>
          <a:p>
            <a:pPr marL="457200" lvl="0" indent="0" algn="l" rtl="0">
              <a:spcBef>
                <a:spcPts val="1600"/>
              </a:spcBef>
              <a:spcAft>
                <a:spcPts val="0"/>
              </a:spcAft>
              <a:buNone/>
            </a:pPr>
            <a:endParaRPr sz="1400"/>
          </a:p>
          <a:p>
            <a:pPr marL="457200" lvl="0" indent="0" algn="l" rtl="0">
              <a:spcBef>
                <a:spcPts val="1600"/>
              </a:spcBef>
              <a:spcAft>
                <a:spcPts val="0"/>
              </a:spcAft>
              <a:buNone/>
            </a:pPr>
            <a:endParaRPr sz="1400"/>
          </a:p>
          <a:p>
            <a:pPr marL="0" lvl="0" indent="0" algn="l" rtl="0">
              <a:spcBef>
                <a:spcPts val="1600"/>
              </a:spcBef>
              <a:spcAft>
                <a:spcPts val="0"/>
              </a:spcAft>
              <a:buNone/>
            </a:pPr>
            <a:endParaRPr sz="1400"/>
          </a:p>
          <a:p>
            <a:pPr marL="914400" lvl="0" indent="0" algn="l" rtl="0">
              <a:spcBef>
                <a:spcPts val="1600"/>
              </a:spcBef>
              <a:spcAft>
                <a:spcPts val="1600"/>
              </a:spcAft>
              <a:buNone/>
            </a:pPr>
            <a:endParaRPr sz="1600"/>
          </a:p>
        </p:txBody>
      </p:sp>
      <p:sp>
        <p:nvSpPr>
          <p:cNvPr id="1318" name="Google Shape;1318;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pic>
        <p:nvPicPr>
          <p:cNvPr id="1319" name="Google Shape;1319;p106"/>
          <p:cNvPicPr preferRelativeResize="0"/>
          <p:nvPr/>
        </p:nvPicPr>
        <p:blipFill>
          <a:blip r:embed="rId3">
            <a:alphaModFix/>
          </a:blip>
          <a:stretch>
            <a:fillRect/>
          </a:stretch>
        </p:blipFill>
        <p:spPr>
          <a:xfrm>
            <a:off x="4304725" y="998000"/>
            <a:ext cx="4572000" cy="3429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Development of Orbital PF</a:t>
            </a:r>
            <a:endParaRPr/>
          </a:p>
        </p:txBody>
      </p:sp>
      <p:sp>
        <p:nvSpPr>
          <p:cNvPr id="1325" name="Google Shape;1325;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26" name="Google Shape;1326;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pic>
        <p:nvPicPr>
          <p:cNvPr id="1327" name="Google Shape;1327;p107"/>
          <p:cNvPicPr preferRelativeResize="0"/>
          <p:nvPr/>
        </p:nvPicPr>
        <p:blipFill>
          <a:blip r:embed="rId3">
            <a:alphaModFix/>
          </a:blip>
          <a:stretch>
            <a:fillRect/>
          </a:stretch>
        </p:blipFill>
        <p:spPr>
          <a:xfrm>
            <a:off x="311700" y="1152475"/>
            <a:ext cx="4178366" cy="3133775"/>
          </a:xfrm>
          <a:prstGeom prst="rect">
            <a:avLst/>
          </a:prstGeom>
          <a:noFill/>
          <a:ln>
            <a:noFill/>
          </a:ln>
        </p:spPr>
      </p:pic>
      <p:pic>
        <p:nvPicPr>
          <p:cNvPr id="1328" name="Google Shape;1328;p107"/>
          <p:cNvPicPr preferRelativeResize="0"/>
          <p:nvPr/>
        </p:nvPicPr>
        <p:blipFill>
          <a:blip r:embed="rId4">
            <a:alphaModFix/>
          </a:blip>
          <a:stretch>
            <a:fillRect/>
          </a:stretch>
        </p:blipFill>
        <p:spPr>
          <a:xfrm>
            <a:off x="4490075" y="1152471"/>
            <a:ext cx="4555199" cy="341639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Development of Orbital PF Residuals</a:t>
            </a:r>
            <a:endParaRPr/>
          </a:p>
        </p:txBody>
      </p:sp>
      <p:sp>
        <p:nvSpPr>
          <p:cNvPr id="1334" name="Google Shape;1334;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pic>
        <p:nvPicPr>
          <p:cNvPr id="1335" name="Google Shape;1335;p108"/>
          <p:cNvPicPr preferRelativeResize="0"/>
          <p:nvPr/>
        </p:nvPicPr>
        <p:blipFill>
          <a:blip r:embed="rId3">
            <a:alphaModFix/>
          </a:blip>
          <a:stretch>
            <a:fillRect/>
          </a:stretch>
        </p:blipFill>
        <p:spPr>
          <a:xfrm>
            <a:off x="0" y="1017725"/>
            <a:ext cx="4718900" cy="3539175"/>
          </a:xfrm>
          <a:prstGeom prst="rect">
            <a:avLst/>
          </a:prstGeom>
          <a:noFill/>
          <a:ln>
            <a:noFill/>
          </a:ln>
        </p:spPr>
      </p:pic>
      <p:pic>
        <p:nvPicPr>
          <p:cNvPr id="1336" name="Google Shape;1336;p108"/>
          <p:cNvPicPr preferRelativeResize="0"/>
          <p:nvPr/>
        </p:nvPicPr>
        <p:blipFill>
          <a:blip r:embed="rId4">
            <a:alphaModFix/>
          </a:blip>
          <a:stretch>
            <a:fillRect/>
          </a:stretch>
        </p:blipFill>
        <p:spPr>
          <a:xfrm>
            <a:off x="4598950" y="1029638"/>
            <a:ext cx="4545049" cy="340878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Orbital PF One Orbit Comparisons</a:t>
            </a:r>
            <a:endParaRPr/>
          </a:p>
        </p:txBody>
      </p:sp>
      <p:sp>
        <p:nvSpPr>
          <p:cNvPr id="1342" name="Google Shape;1342;p1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43" name="Google Shape;1343;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pic>
        <p:nvPicPr>
          <p:cNvPr id="1344" name="Google Shape;1344;p109"/>
          <p:cNvPicPr preferRelativeResize="0"/>
          <p:nvPr/>
        </p:nvPicPr>
        <p:blipFill>
          <a:blip r:embed="rId3">
            <a:alphaModFix/>
          </a:blip>
          <a:stretch>
            <a:fillRect/>
          </a:stretch>
        </p:blipFill>
        <p:spPr>
          <a:xfrm>
            <a:off x="311700" y="1152471"/>
            <a:ext cx="4555199" cy="3416399"/>
          </a:xfrm>
          <a:prstGeom prst="rect">
            <a:avLst/>
          </a:prstGeom>
          <a:noFill/>
          <a:ln>
            <a:noFill/>
          </a:ln>
        </p:spPr>
      </p:pic>
      <p:sp>
        <p:nvSpPr>
          <p:cNvPr id="1345" name="Google Shape;1345;p109"/>
          <p:cNvSpPr txBox="1"/>
          <p:nvPr/>
        </p:nvSpPr>
        <p:spPr>
          <a:xfrm>
            <a:off x="292675" y="4762575"/>
            <a:ext cx="55632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*Gibbs shown here DOES NOT have smoothing on TDoA Data</a:t>
            </a:r>
            <a:endParaRPr/>
          </a:p>
          <a:p>
            <a:pPr marL="0" lvl="0" indent="0" algn="l" rtl="0">
              <a:spcBef>
                <a:spcPts val="0"/>
              </a:spcBef>
              <a:spcAft>
                <a:spcPts val="0"/>
              </a:spcAft>
              <a:buNone/>
            </a:pPr>
            <a:endParaRPr/>
          </a:p>
        </p:txBody>
      </p:sp>
      <p:pic>
        <p:nvPicPr>
          <p:cNvPr id="1346" name="Google Shape;1346;p109"/>
          <p:cNvPicPr preferRelativeResize="0"/>
          <p:nvPr/>
        </p:nvPicPr>
        <p:blipFill>
          <a:blip r:embed="rId4">
            <a:alphaModFix/>
          </a:blip>
          <a:stretch>
            <a:fillRect/>
          </a:stretch>
        </p:blipFill>
        <p:spPr>
          <a:xfrm>
            <a:off x="4175104" y="1093449"/>
            <a:ext cx="4633871" cy="3475425"/>
          </a:xfrm>
          <a:prstGeom prst="rect">
            <a:avLst/>
          </a:prstGeom>
          <a:noFill/>
          <a:ln>
            <a:noFill/>
          </a:ln>
        </p:spPr>
      </p:pic>
      <p:sp>
        <p:nvSpPr>
          <p:cNvPr id="1347" name="Google Shape;1347;p109"/>
          <p:cNvSpPr txBox="1"/>
          <p:nvPr/>
        </p:nvSpPr>
        <p:spPr>
          <a:xfrm>
            <a:off x="916800" y="1152475"/>
            <a:ext cx="23244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Side View</a:t>
            </a:r>
            <a:endParaRPr/>
          </a:p>
        </p:txBody>
      </p:sp>
      <p:sp>
        <p:nvSpPr>
          <p:cNvPr id="1348" name="Google Shape;1348;p109"/>
          <p:cNvSpPr txBox="1"/>
          <p:nvPr/>
        </p:nvSpPr>
        <p:spPr>
          <a:xfrm>
            <a:off x="4866900" y="1261825"/>
            <a:ext cx="23244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Top View</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10"/>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Thermal Backup Slides </a:t>
            </a:r>
            <a:endParaRPr/>
          </a:p>
        </p:txBody>
      </p:sp>
      <p:sp>
        <p:nvSpPr>
          <p:cNvPr id="1354" name="Google Shape;1354;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pic>
        <p:nvPicPr>
          <p:cNvPr id="1360" name="Google Shape;1360;p111"/>
          <p:cNvPicPr preferRelativeResize="0"/>
          <p:nvPr/>
        </p:nvPicPr>
        <p:blipFill rotWithShape="1">
          <a:blip r:embed="rId3">
            <a:alphaModFix/>
          </a:blip>
          <a:srcRect t="9123"/>
          <a:stretch/>
        </p:blipFill>
        <p:spPr>
          <a:xfrm>
            <a:off x="4525275" y="1453450"/>
            <a:ext cx="2211176" cy="2455625"/>
          </a:xfrm>
          <a:prstGeom prst="rect">
            <a:avLst/>
          </a:prstGeom>
          <a:noFill/>
          <a:ln>
            <a:noFill/>
          </a:ln>
        </p:spPr>
      </p:pic>
      <p:sp>
        <p:nvSpPr>
          <p:cNvPr id="1361" name="Google Shape;1361;p111"/>
          <p:cNvSpPr txBox="1"/>
          <p:nvPr/>
        </p:nvSpPr>
        <p:spPr>
          <a:xfrm>
            <a:off x="6911313" y="1005113"/>
            <a:ext cx="1722900" cy="3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Results:</a:t>
            </a:r>
            <a:endParaRPr b="1"/>
          </a:p>
        </p:txBody>
      </p:sp>
      <p:pic>
        <p:nvPicPr>
          <p:cNvPr id="1362" name="Google Shape;1362;p111"/>
          <p:cNvPicPr preferRelativeResize="0"/>
          <p:nvPr/>
        </p:nvPicPr>
        <p:blipFill rotWithShape="1">
          <a:blip r:embed="rId4">
            <a:alphaModFix/>
          </a:blip>
          <a:srcRect t="23335" b="-7425"/>
          <a:stretch/>
        </p:blipFill>
        <p:spPr>
          <a:xfrm>
            <a:off x="6736448" y="1407047"/>
            <a:ext cx="2374000" cy="1005628"/>
          </a:xfrm>
          <a:prstGeom prst="rect">
            <a:avLst/>
          </a:prstGeom>
          <a:noFill/>
          <a:ln>
            <a:noFill/>
          </a:ln>
        </p:spPr>
      </p:pic>
      <p:pic>
        <p:nvPicPr>
          <p:cNvPr id="1363" name="Google Shape;1363;p111"/>
          <p:cNvPicPr preferRelativeResize="0"/>
          <p:nvPr/>
        </p:nvPicPr>
        <p:blipFill>
          <a:blip r:embed="rId5">
            <a:alphaModFix/>
          </a:blip>
          <a:stretch>
            <a:fillRect/>
          </a:stretch>
        </p:blipFill>
        <p:spPr>
          <a:xfrm>
            <a:off x="112575" y="1074701"/>
            <a:ext cx="3856275" cy="3403917"/>
          </a:xfrm>
          <a:prstGeom prst="rect">
            <a:avLst/>
          </a:prstGeom>
          <a:noFill/>
          <a:ln>
            <a:noFill/>
          </a:ln>
        </p:spPr>
      </p:pic>
      <p:sp>
        <p:nvSpPr>
          <p:cNvPr id="1364" name="Google Shape;1364;p111"/>
          <p:cNvSpPr txBox="1"/>
          <p:nvPr/>
        </p:nvSpPr>
        <p:spPr>
          <a:xfrm>
            <a:off x="3968850" y="1041500"/>
            <a:ext cx="2860500" cy="3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Thermal Analysis Equations:</a:t>
            </a: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8118</Words>
  <Application>Microsoft Office PowerPoint</Application>
  <PresentationFormat>On-screen Show (16:9)</PresentationFormat>
  <Paragraphs>1249</Paragraphs>
  <Slides>102</Slides>
  <Notes>102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Roboto</vt:lpstr>
      <vt:lpstr>Arial</vt:lpstr>
      <vt:lpstr>Times New Roman</vt:lpstr>
      <vt:lpstr>Simple Light</vt:lpstr>
      <vt:lpstr>SpaceNet Critical Design Review</vt:lpstr>
      <vt:lpstr>PowerPoint Presentation</vt:lpstr>
      <vt:lpstr>PowerPoint Presentation</vt:lpstr>
      <vt:lpstr>PowerPoint Presentation</vt:lpstr>
      <vt:lpstr>PowerPoint Presentation</vt:lpstr>
      <vt:lpstr>Conceptual Block Diagram</vt:lpstr>
      <vt:lpstr>Conceptual Block Diagram</vt:lpstr>
      <vt:lpstr>Conceptual Block Diagram</vt:lpstr>
      <vt:lpstr>PowerPoint Presentation</vt:lpstr>
      <vt:lpstr>PowerPoint Presentation</vt:lpstr>
      <vt:lpstr>PowerPoint Presentation</vt:lpstr>
      <vt:lpstr>PowerPoint Presentation</vt:lpstr>
      <vt:lpstr>Conceptual Block Diagram</vt:lpstr>
      <vt:lpstr>Software Flowdown</vt:lpstr>
      <vt:lpstr>PowerPoint Presentation</vt:lpstr>
      <vt:lpstr>PowerPoint Presentation</vt:lpstr>
      <vt:lpstr>Conceptual Block Diagram</vt:lpstr>
      <vt:lpstr>PowerPoint Presentation</vt:lpstr>
      <vt:lpstr>PowerPoint Presentation</vt:lpstr>
      <vt:lpstr>PowerPoint Presentation</vt:lpstr>
      <vt:lpstr>PowerPoint Presentation</vt:lpstr>
      <vt:lpstr>PowerPoint Presentation</vt:lpstr>
      <vt:lpstr>PowerPoint Presentation</vt:lpstr>
      <vt:lpstr>Environmental Readiness Testing time will be dictated by satellite’s orbital passes. The sensor unit must be ready to operate in rain, snow and the temperatures expected during spring semester in Boulder</vt:lpstr>
      <vt:lpstr>PowerPoint Presentation</vt:lpstr>
      <vt:lpstr>NEMA-4 Enclosure</vt:lpstr>
      <vt:lpstr>PowerPoint Presentation</vt:lpstr>
      <vt:lpstr>RF Front End The RF front enables UHF and L-band signal reception. The reception must be good enough to discern the transmission from the noise floor</vt:lpstr>
      <vt:lpstr>PowerPoint Presentation</vt:lpstr>
      <vt:lpstr>Antenna Specifications  Selected antennas provide the required beamwidths and frequency ranges</vt:lpstr>
      <vt:lpstr>PowerPoint Presentation</vt:lpstr>
      <vt:lpstr>System Noise Temperature Results</vt:lpstr>
      <vt:lpstr>PowerPoint Presentation</vt:lpstr>
      <vt:lpstr>PowerPoint Presentation</vt:lpstr>
      <vt:lpstr>Timing Synchronization The received data must be alignable such that time delay can be measured with extreme precision. Error here has a large impact on positional predictions</vt:lpstr>
      <vt:lpstr>PowerPoint Presentation</vt:lpstr>
      <vt:lpstr>PowerPoint Presentation</vt:lpstr>
      <vt:lpstr>PowerPoint Presentation</vt:lpstr>
      <vt:lpstr>PowerPoint Presentation</vt:lpstr>
      <vt:lpstr>PowerPoint Presentation</vt:lpstr>
      <vt:lpstr>PowerPoint Presentation</vt:lpstr>
      <vt:lpstr>Position Vector Estimate using TDoA Time Delay of Arrival(TDoA) ranging is used to produce the positional information required for orbital prediction</vt:lpstr>
      <vt:lpstr>PowerPoint Presentation</vt:lpstr>
      <vt:lpstr>FR5. Recorded data can be used to produce an orbital position within 100km absolute error of a known satellite</vt:lpstr>
      <vt:lpstr>Orbital Determination Two methods: Gibbs and Particle Filter. Both produce orbital predictions that are the final product of the project </vt:lpstr>
      <vt:lpstr>FR6. A TLE will be calculated from a satellite passover. TLE will predict a future passover occurring within a day of TLE calculation. This prediction will include expected time to within ±45 minutes, azimuth start angle to within ±30o, and max elevation angle to within ±15o.</vt:lpstr>
      <vt:lpstr>PowerPoint Presentation</vt:lpstr>
      <vt:lpstr>PowerPoint Presentation</vt:lpstr>
      <vt:lpstr>PowerPoint Presentation</vt:lpstr>
      <vt:lpstr>Environmental Readiness Testing time will be dictated by satellite’s orbital passes. The sensor unit must be ready to operate in rain, snow and the temperatures expected during spring semester in Boulder</vt:lpstr>
      <vt:lpstr>PowerPoint Presentation</vt:lpstr>
      <vt:lpstr>PowerPoint Presentation</vt:lpstr>
      <vt:lpstr>RF Front End The RF front enables UHF and L-band signal reception. The reception must be good enough to discern the transmission from the noise floor</vt:lpstr>
      <vt:lpstr>PowerPoint Presentation</vt:lpstr>
      <vt:lpstr>PowerPoint Presentation</vt:lpstr>
      <vt:lpstr>Timing Synchronization The received data must be alignable such that time delay can be measured with extreme precision. Error here has a large impact on positional predictions</vt:lpstr>
      <vt:lpstr>PowerPoint Presentation</vt:lpstr>
      <vt:lpstr>Verification test for DR5.2.  </vt:lpstr>
      <vt:lpstr>Verification test for DR5.1. </vt:lpstr>
      <vt:lpstr>Position Vector Estimate using TDoA Time Delay of Arrival(TDoA) ranging is used to produce the positional information required for orbital prediction</vt:lpstr>
      <vt:lpstr>Position Vector Estimate using TDoA Model - Overview</vt:lpstr>
      <vt:lpstr>Position Vector Estimate using TDoA Verification Method - Test</vt:lpstr>
      <vt:lpstr>Orbital Determination Two methods: Gibbs and Particle Filter. Both produce orbital predictions that are the final product of the project</vt:lpstr>
      <vt:lpstr>Orbital Determination Model - Overview</vt:lpstr>
      <vt:lpstr>Orbital Determination Verification Method - Test</vt:lpstr>
      <vt:lpstr>PowerPoint Presentation</vt:lpstr>
      <vt:lpstr>PowerPoint Presentation</vt:lpstr>
      <vt:lpstr>PowerPoint Presentation</vt:lpstr>
      <vt:lpstr>Cost Plan</vt:lpstr>
      <vt:lpstr>Cost Plan</vt:lpstr>
      <vt:lpstr>Test Plan</vt:lpstr>
      <vt:lpstr>Backup Slides</vt:lpstr>
      <vt:lpstr>PowerPoint Presentation</vt:lpstr>
      <vt:lpstr>PowerPoint Presentation</vt:lpstr>
      <vt:lpstr>RF Front-End</vt:lpstr>
      <vt:lpstr>Power &amp; Data Budget - option 2 </vt:lpstr>
      <vt:lpstr>Data Transfer Bottlenecks: Raspberry Pi 4</vt:lpstr>
      <vt:lpstr>Data Transfer Bottlenecks: SDR and GPS Module</vt:lpstr>
      <vt:lpstr>Power Pipeline</vt:lpstr>
      <vt:lpstr>Data Pipeline</vt:lpstr>
      <vt:lpstr>Power &amp; Data Pipeline</vt:lpstr>
      <vt:lpstr>Power Pipeline</vt:lpstr>
      <vt:lpstr>Data Pipeline</vt:lpstr>
      <vt:lpstr>PowerPoint Presentation</vt:lpstr>
      <vt:lpstr>Baseline Sensor Unit Design</vt:lpstr>
      <vt:lpstr>PowerPoint Presentation</vt:lpstr>
      <vt:lpstr>TDoA/TLE Backup Slides</vt:lpstr>
      <vt:lpstr>PowerPoint Presentation</vt:lpstr>
      <vt:lpstr>Worst Case Scenario Monte Carlo TDoA Plots</vt:lpstr>
      <vt:lpstr>Sensor Separation</vt:lpstr>
      <vt:lpstr>PowerPoint Presentation</vt:lpstr>
      <vt:lpstr>PowerPoint Presentation</vt:lpstr>
      <vt:lpstr>Relating to introducing error into calculated TLE model</vt:lpstr>
      <vt:lpstr>PowerPoint Presentation</vt:lpstr>
      <vt:lpstr>Early Development of Orbital PF</vt:lpstr>
      <vt:lpstr>Early Development of Orbital PF Residuals</vt:lpstr>
      <vt:lpstr>Orbital PF One Orbit Comparisons</vt:lpstr>
      <vt:lpstr>Thermal Backup Slides </vt:lpstr>
      <vt:lpstr>PowerPoint Presentation</vt:lpstr>
      <vt:lpstr>PowerPoint Presentation</vt:lpstr>
      <vt:lpstr>Structures Backup Slides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SpaceNet Critical Design Review</dc:title>
  <dc:creator>Ryan Prince</dc:creator>
  <cp:lastModifiedBy>Ryan D. Prince</cp:lastModifiedBy>
  <cp:revision>1</cp:revision>
  <dcterms:modified xsi:type="dcterms:W3CDTF">2020-11-23T13:29:43Z</dcterms:modified>
</cp:coreProperties>
</file>