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2" r:id="rId1"/>
  </p:sldMasterIdLst>
  <p:notesMasterIdLst>
    <p:notesMasterId r:id="rId10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Lst>
  <p:sldSz cx="9144000" cy="5143500" type="screen16x9"/>
  <p:notesSz cx="6858000" cy="9144000"/>
  <p:embeddedFontLst>
    <p:embeddedFont>
      <p:font typeface="Livvic Light" panose="020B0604020202020204" charset="0"/>
      <p:regular r:id="rId105"/>
      <p:bold r:id="rId106"/>
      <p:italic r:id="rId107"/>
      <p:boldItalic r:id="rId108"/>
    </p:embeddedFont>
    <p:embeddedFont>
      <p:font typeface="Catamaran Thin" panose="020B0604020202020204" charset="0"/>
      <p:regular r:id="rId109"/>
      <p:bold r:id="rId110"/>
    </p:embeddedFont>
    <p:embeddedFont>
      <p:font typeface="Old Standard TT" panose="020B0604020202020204" charset="0"/>
      <p:regular r:id="rId111"/>
      <p:bold r:id="rId112"/>
      <p:italic r:id="rId113"/>
    </p:embeddedFont>
    <p:embeddedFont>
      <p:font typeface="Livvic" panose="020B0604020202020204" charset="0"/>
      <p:regular r:id="rId114"/>
      <p:bold r:id="rId115"/>
      <p:italic r:id="rId116"/>
      <p:boldItalic r:id="rId11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6FF5306-B495-4C76-AE99-407321AC30EA}">
  <a:tblStyle styleId="{66FF5306-B495-4C76-AE99-407321AC30E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15B2017-4EB4-468A-B1FF-3F240CFDEF67}"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A6FD0E6-9B94-4349-8CD4-7C21E07EC84D}" styleName="Table_2">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0" d="100"/>
          <a:sy n="110" d="100"/>
        </p:scale>
        <p:origin x="658" y="6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font" Target="fonts/font13.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8.fntdata"/><Relationship Id="rId16" Type="http://schemas.openxmlformats.org/officeDocument/2006/relationships/slide" Target="slides/slide15.xml"/><Relationship Id="rId107" Type="http://schemas.openxmlformats.org/officeDocument/2006/relationships/font" Target="fonts/font3.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font" Target="fonts/font1.fntdata"/><Relationship Id="rId113" Type="http://schemas.openxmlformats.org/officeDocument/2006/relationships/font" Target="fonts/font9.fntdata"/><Relationship Id="rId11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font" Target="fonts/font4.fntdata"/><Relationship Id="rId116"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2.fntdata"/><Relationship Id="rId114" Type="http://schemas.openxmlformats.org/officeDocument/2006/relationships/font" Target="fonts/font10.fntdata"/><Relationship Id="rId119"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5.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6.fntdata"/><Relationship Id="rId115"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a12d1366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a12d1366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Brett</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a360f94371_4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a360f94371_4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
              <a:t>Sean</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3"/>
        <p:cNvGrpSpPr/>
        <p:nvPr/>
      </p:nvGrpSpPr>
      <p:grpSpPr>
        <a:xfrm>
          <a:off x="0" y="0"/>
          <a:ext cx="0" cy="0"/>
          <a:chOff x="0" y="0"/>
          <a:chExt cx="0" cy="0"/>
        </a:xfrm>
      </p:grpSpPr>
      <p:sp>
        <p:nvSpPr>
          <p:cNvPr id="2054" name="Google Shape;2054;gad69dd821f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5" name="Google Shape;2055;gad69dd821f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900">
                <a:solidFill>
                  <a:schemeClr val="dk1"/>
                </a:solidFill>
                <a:latin typeface="Old Standard TT"/>
                <a:ea typeface="Old Standard TT"/>
                <a:cs typeface="Old Standard TT"/>
                <a:sym typeface="Old Standard TT"/>
              </a:rPr>
              <a:t>Stephen</a:t>
            </a:r>
            <a:endParaRPr sz="1900">
              <a:solidFill>
                <a:schemeClr val="dk1"/>
              </a:solidFill>
              <a:latin typeface="Old Standard TT"/>
              <a:ea typeface="Old Standard TT"/>
              <a:cs typeface="Old Standard TT"/>
              <a:sym typeface="Old Standard TT"/>
            </a:endParaRPr>
          </a:p>
          <a:p>
            <a:pPr marL="0" lvl="0" indent="0" algn="l" rtl="0">
              <a:lnSpc>
                <a:spcPct val="115000"/>
              </a:lnSpc>
              <a:spcBef>
                <a:spcPts val="1600"/>
              </a:spcBef>
              <a:spcAft>
                <a:spcPts val="1600"/>
              </a:spcAft>
              <a:buClr>
                <a:schemeClr val="dk1"/>
              </a:buClr>
              <a:buSzPts val="1100"/>
              <a:buFont typeface="Arial"/>
              <a:buNone/>
            </a:pPr>
            <a:r>
              <a:rPr lang="en" sz="1900">
                <a:solidFill>
                  <a:schemeClr val="dk1"/>
                </a:solidFill>
                <a:latin typeface="Old Standard TT"/>
                <a:ea typeface="Old Standard TT"/>
                <a:cs typeface="Old Standard TT"/>
                <a:sym typeface="Old Standard TT"/>
              </a:rPr>
              <a:t>Current methods involve digging snow pits on the sides of avalanche prone areas</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9"/>
        <p:cNvGrpSpPr/>
        <p:nvPr/>
      </p:nvGrpSpPr>
      <p:grpSpPr>
        <a:xfrm>
          <a:off x="0" y="0"/>
          <a:ext cx="0" cy="0"/>
          <a:chOff x="0" y="0"/>
          <a:chExt cx="0" cy="0"/>
        </a:xfrm>
      </p:grpSpPr>
      <p:sp>
        <p:nvSpPr>
          <p:cNvPr id="2070" name="Google Shape;2070;ga34d14b371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1" name="Google Shape;2071;ga34d14b371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900">
                <a:solidFill>
                  <a:schemeClr val="dk1"/>
                </a:solidFill>
                <a:latin typeface="Old Standard TT"/>
                <a:ea typeface="Old Standard TT"/>
                <a:cs typeface="Old Standard TT"/>
                <a:sym typeface="Old Standard TT"/>
              </a:rPr>
              <a:t>Stephen</a:t>
            </a:r>
            <a:endParaRPr sz="1900">
              <a:solidFill>
                <a:schemeClr val="dk1"/>
              </a:solidFill>
              <a:latin typeface="Old Standard TT"/>
              <a:ea typeface="Old Standard TT"/>
              <a:cs typeface="Old Standard TT"/>
              <a:sym typeface="Old Standard TT"/>
            </a:endParaRPr>
          </a:p>
          <a:p>
            <a:pPr marL="0" lvl="0" indent="0" algn="l" rtl="0">
              <a:lnSpc>
                <a:spcPct val="115000"/>
              </a:lnSpc>
              <a:spcBef>
                <a:spcPts val="1600"/>
              </a:spcBef>
              <a:spcAft>
                <a:spcPts val="1600"/>
              </a:spcAft>
              <a:buClr>
                <a:schemeClr val="dk1"/>
              </a:buClr>
              <a:buSzPts val="1100"/>
              <a:buFont typeface="Arial"/>
              <a:buNone/>
            </a:pPr>
            <a:r>
              <a:rPr lang="en" sz="1900">
                <a:solidFill>
                  <a:schemeClr val="dk1"/>
                </a:solidFill>
                <a:latin typeface="Old Standard TT"/>
                <a:ea typeface="Old Standard TT"/>
                <a:cs typeface="Old Standard TT"/>
                <a:sym typeface="Old Standard TT"/>
              </a:rPr>
              <a:t>Current methods involve digging snow pits on the sides of avalanche prone areas</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7"/>
        <p:cNvGrpSpPr/>
        <p:nvPr/>
      </p:nvGrpSpPr>
      <p:grpSpPr>
        <a:xfrm>
          <a:off x="0" y="0"/>
          <a:ext cx="0" cy="0"/>
          <a:chOff x="0" y="0"/>
          <a:chExt cx="0" cy="0"/>
        </a:xfrm>
      </p:grpSpPr>
      <p:sp>
        <p:nvSpPr>
          <p:cNvPr id="2088" name="Google Shape;2088;ga313d5d5a5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9" name="Google Shape;2089;ga313d5d5a5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endParaRPr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ad599a1488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ad599a1488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
              <a:t>Sean</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a12d13667f_1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a12d13667f_1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Jordan</a:t>
            </a:r>
            <a:endParaRPr/>
          </a:p>
          <a:p>
            <a:pPr marL="0" lvl="0" indent="0" algn="l" rtl="0">
              <a:lnSpc>
                <a:spcPct val="115000"/>
              </a:lnSpc>
              <a:spcBef>
                <a:spcPts val="1600"/>
              </a:spcBef>
              <a:spcAft>
                <a:spcPts val="1600"/>
              </a:spcAft>
              <a:buClr>
                <a:schemeClr val="dk1"/>
              </a:buClr>
              <a:buSzPts val="1100"/>
              <a:buFont typeface="Arial"/>
              <a:buNone/>
            </a:pPr>
            <a:r>
              <a:rPr lang="en"/>
              <a:t>Starting from the bottom of the image, </a:t>
            </a:r>
            <a:r>
              <a:rPr lang="en">
                <a:solidFill>
                  <a:schemeClr val="dk1"/>
                </a:solidFill>
              </a:rPr>
              <a:t>the tripod, which serves as the foundation of the system will be bolted to the ground for the entire measuring season. Guy wires can be used to stabilize the top of the tripod in windy conditions. The angular pointing direction of the rangefinder is controlled by two stepper motors: one in pitch and one in azimuth. The brain of the system which controls the distance finder, stepper motors, and records pointing direction is a raspberry pi located to the rear to the top top. Potentiometers are connected to each axle to record the angular position of each axis. A range finder is laser used to measure the distance between the sensor’s know location and the terrain of interest. This laser is the heart of the project.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a12d13667f_2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a12d13667f_2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900">
                <a:solidFill>
                  <a:schemeClr val="dk1"/>
                </a:solidFill>
                <a:latin typeface="Old Standard TT"/>
                <a:ea typeface="Old Standard TT"/>
                <a:cs typeface="Old Standard TT"/>
                <a:sym typeface="Old Standard TT"/>
              </a:rPr>
              <a:t>Jordan</a:t>
            </a:r>
            <a:endParaRPr sz="1900">
              <a:solidFill>
                <a:schemeClr val="dk1"/>
              </a:solidFill>
              <a:latin typeface="Old Standard TT"/>
              <a:ea typeface="Old Standard TT"/>
              <a:cs typeface="Old Standard TT"/>
              <a:sym typeface="Old Standard TT"/>
            </a:endParaRPr>
          </a:p>
          <a:p>
            <a:pPr marL="0" lvl="0" indent="0" algn="l" rtl="0">
              <a:lnSpc>
                <a:spcPct val="115000"/>
              </a:lnSpc>
              <a:spcBef>
                <a:spcPts val="1600"/>
              </a:spcBef>
              <a:spcAft>
                <a:spcPts val="1600"/>
              </a:spcAft>
              <a:buClr>
                <a:schemeClr val="dk1"/>
              </a:buClr>
              <a:buSzPts val="1100"/>
              <a:buFont typeface="Arial"/>
              <a:buNone/>
            </a:pPr>
            <a:r>
              <a:rPr lang="en"/>
              <a:t>The internal enclosure is responsible for controlling the angular pointing direction of the laser, having internal space within the enclosure for all subsystems and maintaining rigidity within the system to control pointing error. The angular pointing is controlled by the actuator system made up of stepper motors and worm gears. The actuator system must be able to have a resolution of 0.11 degrees or 4,141 steps per revolution. The placement of the range finder, potentiometers, stepper motors and the microcontroller stack must be housed such that no collisions are possible for any configuration the the mechanical system can be moved into. The internal enclosure must also be rigid such that the potentiometer is able to accurately measure to pointing direction of the rangefinder. This rigidity should be stiffer than 0.001 degrees. This will be hard to achieve on the azimuth axis even with a high level of assembly competence.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a12d13667f_2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a12d13667f_2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400">
                <a:solidFill>
                  <a:schemeClr val="dk1"/>
                </a:solidFill>
                <a:latin typeface="Old Standard TT"/>
                <a:ea typeface="Old Standard TT"/>
                <a:cs typeface="Old Standard TT"/>
                <a:sym typeface="Old Standard TT"/>
              </a:rPr>
              <a:t>Saad</a:t>
            </a:r>
            <a:endParaRPr sz="1400">
              <a:solidFill>
                <a:schemeClr val="dk1"/>
              </a:solidFill>
              <a:latin typeface="Old Standard TT"/>
              <a:ea typeface="Old Standard TT"/>
              <a:cs typeface="Old Standard TT"/>
              <a:sym typeface="Old Standard TT"/>
            </a:endParaRPr>
          </a:p>
          <a:p>
            <a:pPr marL="0" lvl="0" indent="0" algn="l" rtl="0">
              <a:lnSpc>
                <a:spcPct val="115000"/>
              </a:lnSpc>
              <a:spcBef>
                <a:spcPts val="1600"/>
              </a:spcBef>
              <a:spcAft>
                <a:spcPts val="0"/>
              </a:spcAft>
              <a:buClr>
                <a:schemeClr val="dk1"/>
              </a:buClr>
              <a:buSzPts val="1100"/>
              <a:buFont typeface="Arial"/>
              <a:buNone/>
            </a:pPr>
            <a:r>
              <a:rPr lang="en" sz="1400">
                <a:solidFill>
                  <a:schemeClr val="dk1"/>
                </a:solidFill>
                <a:latin typeface="Old Standard TT"/>
                <a:ea typeface="Old Standard TT"/>
                <a:cs typeface="Old Standard TT"/>
                <a:sym typeface="Old Standard TT"/>
              </a:rPr>
              <a:t>Roof overhangs 6 inches in direction of laser pointing</a:t>
            </a:r>
            <a:endParaRPr sz="1400">
              <a:solidFill>
                <a:schemeClr val="dk1"/>
              </a:solidFill>
              <a:latin typeface="Old Standard TT"/>
              <a:ea typeface="Old Standard TT"/>
              <a:cs typeface="Old Standard TT"/>
              <a:sym typeface="Old Standard TT"/>
            </a:endParaRPr>
          </a:p>
          <a:p>
            <a:pPr marL="0" lvl="0" indent="0" algn="l" rtl="0">
              <a:lnSpc>
                <a:spcPct val="115000"/>
              </a:lnSpc>
              <a:spcBef>
                <a:spcPts val="1600"/>
              </a:spcBef>
              <a:spcAft>
                <a:spcPts val="0"/>
              </a:spcAft>
              <a:buClr>
                <a:schemeClr val="dk1"/>
              </a:buClr>
              <a:buSzPts val="1100"/>
              <a:buFont typeface="Arial"/>
              <a:buNone/>
            </a:pPr>
            <a:r>
              <a:rPr lang="en" sz="800">
                <a:solidFill>
                  <a:schemeClr val="dk1"/>
                </a:solidFill>
                <a:latin typeface="Old Standard TT"/>
                <a:ea typeface="Old Standard TT"/>
                <a:cs typeface="Old Standard TT"/>
                <a:sym typeface="Old Standard TT"/>
              </a:rPr>
              <a:t>Snow &amp; Wind Expected</a:t>
            </a:r>
            <a:endParaRPr sz="800">
              <a:solidFill>
                <a:schemeClr val="dk1"/>
              </a:solidFill>
              <a:latin typeface="Old Standard TT"/>
              <a:ea typeface="Old Standard TT"/>
              <a:cs typeface="Old Standard TT"/>
              <a:sym typeface="Old Standard TT"/>
            </a:endParaRPr>
          </a:p>
          <a:p>
            <a:pPr marL="0" lvl="0" indent="0" algn="l" rtl="0">
              <a:lnSpc>
                <a:spcPct val="115000"/>
              </a:lnSpc>
              <a:spcBef>
                <a:spcPts val="1600"/>
              </a:spcBef>
              <a:spcAft>
                <a:spcPts val="0"/>
              </a:spcAft>
              <a:buClr>
                <a:schemeClr val="dk1"/>
              </a:buClr>
              <a:buSzPts val="1100"/>
              <a:buFont typeface="Arial"/>
              <a:buNone/>
            </a:pPr>
            <a:r>
              <a:rPr lang="en" sz="800">
                <a:solidFill>
                  <a:schemeClr val="dk1"/>
                </a:solidFill>
                <a:latin typeface="Old Standard TT"/>
                <a:ea typeface="Old Standard TT"/>
                <a:cs typeface="Old Standard TT"/>
                <a:sym typeface="Old Standard TT"/>
              </a:rPr>
              <a:t>Slit for laser</a:t>
            </a:r>
            <a:endParaRPr sz="800">
              <a:solidFill>
                <a:schemeClr val="dk1"/>
              </a:solidFill>
              <a:latin typeface="Old Standard TT"/>
              <a:ea typeface="Old Standard TT"/>
              <a:cs typeface="Old Standard TT"/>
              <a:sym typeface="Old Standard TT"/>
            </a:endParaRPr>
          </a:p>
          <a:p>
            <a:pPr marL="0" lvl="0" indent="0" algn="l" rtl="0">
              <a:lnSpc>
                <a:spcPct val="115000"/>
              </a:lnSpc>
              <a:spcBef>
                <a:spcPts val="1600"/>
              </a:spcBef>
              <a:spcAft>
                <a:spcPts val="0"/>
              </a:spcAft>
              <a:buClr>
                <a:schemeClr val="dk1"/>
              </a:buClr>
              <a:buSzPts val="1100"/>
              <a:buFont typeface="Arial"/>
              <a:buNone/>
            </a:pPr>
            <a:r>
              <a:rPr lang="en" sz="800">
                <a:solidFill>
                  <a:schemeClr val="dk1"/>
                </a:solidFill>
                <a:latin typeface="Old Standard TT"/>
                <a:ea typeface="Old Standard TT"/>
                <a:cs typeface="Old Standard TT"/>
                <a:sym typeface="Old Standard TT"/>
              </a:rPr>
              <a:t>Slit is worst case and </a:t>
            </a:r>
            <a:endParaRPr sz="800">
              <a:solidFill>
                <a:schemeClr val="dk1"/>
              </a:solidFill>
              <a:latin typeface="Old Standard TT"/>
              <a:ea typeface="Old Standard TT"/>
              <a:cs typeface="Old Standard TT"/>
              <a:sym typeface="Old Standard TT"/>
            </a:endParaRPr>
          </a:p>
          <a:p>
            <a:pPr marL="0" lvl="0" indent="0" algn="l" rtl="0">
              <a:lnSpc>
                <a:spcPct val="115000"/>
              </a:lnSpc>
              <a:spcBef>
                <a:spcPts val="1600"/>
              </a:spcBef>
              <a:spcAft>
                <a:spcPts val="0"/>
              </a:spcAft>
              <a:buClr>
                <a:schemeClr val="dk1"/>
              </a:buClr>
              <a:buSzPts val="1100"/>
              <a:buFont typeface="Arial"/>
              <a:buNone/>
            </a:pPr>
            <a:r>
              <a:rPr lang="en" sz="800">
                <a:solidFill>
                  <a:schemeClr val="dk1"/>
                </a:solidFill>
                <a:latin typeface="Old Standard TT"/>
                <a:ea typeface="Old Standard TT"/>
                <a:cs typeface="Old Standard TT"/>
                <a:sym typeface="Old Standard TT"/>
              </a:rPr>
              <a:t>Modular sealing</a:t>
            </a:r>
            <a:endParaRPr sz="800">
              <a:solidFill>
                <a:schemeClr val="dk1"/>
              </a:solidFill>
              <a:latin typeface="Old Standard TT"/>
              <a:ea typeface="Old Standard TT"/>
              <a:cs typeface="Old Standard TT"/>
              <a:sym typeface="Old Standard TT"/>
            </a:endParaRPr>
          </a:p>
          <a:p>
            <a:pPr marL="0" lvl="0" indent="0" algn="l" rtl="0">
              <a:lnSpc>
                <a:spcPct val="115000"/>
              </a:lnSpc>
              <a:spcBef>
                <a:spcPts val="1600"/>
              </a:spcBef>
              <a:spcAft>
                <a:spcPts val="0"/>
              </a:spcAft>
              <a:buClr>
                <a:schemeClr val="dk1"/>
              </a:buClr>
              <a:buSzPts val="1100"/>
              <a:buFont typeface="Arial"/>
              <a:buNone/>
            </a:pPr>
            <a:r>
              <a:rPr lang="en" sz="800">
                <a:solidFill>
                  <a:schemeClr val="dk1"/>
                </a:solidFill>
                <a:latin typeface="Old Standard TT"/>
                <a:ea typeface="Old Standard TT"/>
                <a:cs typeface="Old Standard TT"/>
                <a:sym typeface="Old Standard TT"/>
              </a:rPr>
              <a:t>Electronics sealed with glass side</a:t>
            </a:r>
            <a:endParaRPr sz="800">
              <a:solidFill>
                <a:schemeClr val="dk1"/>
              </a:solidFill>
              <a:latin typeface="Old Standard TT"/>
              <a:ea typeface="Old Standard TT"/>
              <a:cs typeface="Old Standard TT"/>
              <a:sym typeface="Old Standard TT"/>
            </a:endParaRPr>
          </a:p>
          <a:p>
            <a:pPr marL="0" lvl="0" indent="0" algn="l" rtl="0">
              <a:lnSpc>
                <a:spcPct val="115000"/>
              </a:lnSpc>
              <a:spcBef>
                <a:spcPts val="1600"/>
              </a:spcBef>
              <a:spcAft>
                <a:spcPts val="0"/>
              </a:spcAft>
              <a:buClr>
                <a:schemeClr val="dk1"/>
              </a:buClr>
              <a:buSzPts val="1100"/>
              <a:buFont typeface="Arial"/>
              <a:buNone/>
            </a:pPr>
            <a:r>
              <a:rPr lang="en" sz="800">
                <a:solidFill>
                  <a:schemeClr val="dk1"/>
                </a:solidFill>
                <a:latin typeface="Old Standard TT"/>
                <a:ea typeface="Old Standard TT"/>
                <a:cs typeface="Old Standard TT"/>
                <a:sym typeface="Old Standard TT"/>
              </a:rPr>
              <a:t>Weather  sealant [caulk?]</a:t>
            </a:r>
            <a:endParaRPr sz="800">
              <a:solidFill>
                <a:schemeClr val="dk1"/>
              </a:solidFill>
              <a:latin typeface="Old Standard TT"/>
              <a:ea typeface="Old Standard TT"/>
              <a:cs typeface="Old Standard TT"/>
              <a:sym typeface="Old Standard TT"/>
            </a:endParaRPr>
          </a:p>
          <a:p>
            <a:pPr marL="0" lvl="0" indent="0" algn="l" rtl="0">
              <a:lnSpc>
                <a:spcPct val="115000"/>
              </a:lnSpc>
              <a:spcBef>
                <a:spcPts val="1600"/>
              </a:spcBef>
              <a:spcAft>
                <a:spcPts val="1600"/>
              </a:spcAft>
              <a:buClr>
                <a:schemeClr val="dk1"/>
              </a:buClr>
              <a:buSzPts val="1100"/>
              <a:buFont typeface="Arial"/>
              <a:buNone/>
            </a:pPr>
            <a:endParaRPr sz="800">
              <a:solidFill>
                <a:schemeClr val="dk1"/>
              </a:solidFill>
              <a:latin typeface="Old Standard TT"/>
              <a:ea typeface="Old Standard TT"/>
              <a:cs typeface="Old Standard TT"/>
              <a:sym typeface="Old Standard TT"/>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a2d15c4855_3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a2d15c4855_3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 sz="1900">
                <a:solidFill>
                  <a:schemeClr val="dk1"/>
                </a:solidFill>
                <a:latin typeface="Old Standard TT"/>
                <a:ea typeface="Old Standard TT"/>
                <a:cs typeface="Old Standard TT"/>
                <a:sym typeface="Old Standard TT"/>
              </a:rPr>
              <a:t>Stephen</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a2d15c485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a2d15c485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Max</a:t>
            </a:r>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a12d13667f_2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a12d13667f_2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 sz="1900">
                <a:solidFill>
                  <a:schemeClr val="dk1"/>
                </a:solidFill>
                <a:latin typeface="Old Standard TT"/>
                <a:ea typeface="Old Standard TT"/>
                <a:cs typeface="Old Standard TT"/>
                <a:sym typeface="Old Standard TT"/>
              </a:rPr>
              <a:t>Adam</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a12d13667f_2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a12d13667f_2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900">
                <a:solidFill>
                  <a:schemeClr val="dk1"/>
                </a:solidFill>
                <a:latin typeface="Old Standard TT"/>
                <a:ea typeface="Old Standard TT"/>
                <a:cs typeface="Old Standard TT"/>
                <a:sym typeface="Old Standard TT"/>
              </a:rPr>
              <a:t>Devon</a:t>
            </a:r>
            <a:endParaRPr sz="1900">
              <a:solidFill>
                <a:schemeClr val="dk1"/>
              </a:solidFill>
              <a:latin typeface="Old Standard TT"/>
              <a:ea typeface="Old Standard TT"/>
              <a:cs typeface="Old Standard TT"/>
              <a:sym typeface="Old Standard TT"/>
            </a:endParaRPr>
          </a:p>
          <a:p>
            <a:pPr marL="0" lvl="0" indent="0" algn="l" rtl="0">
              <a:lnSpc>
                <a:spcPct val="115000"/>
              </a:lnSpc>
              <a:spcBef>
                <a:spcPts val="1600"/>
              </a:spcBef>
              <a:spcAft>
                <a:spcPts val="1600"/>
              </a:spcAft>
              <a:buClr>
                <a:schemeClr val="dk1"/>
              </a:buClr>
              <a:buSzPts val="1100"/>
              <a:buFont typeface="Arial"/>
              <a:buNone/>
            </a:pPr>
            <a:r>
              <a:rPr lang="en" sz="1900">
                <a:solidFill>
                  <a:schemeClr val="dk1"/>
                </a:solidFill>
                <a:latin typeface="Old Standard TT"/>
                <a:ea typeface="Old Standard TT"/>
                <a:cs typeface="Old Standard TT"/>
                <a:sym typeface="Old Standard TT"/>
              </a:rPr>
              <a:t>Saying what the battery has to perform</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a2ae1d74aa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a2ae1d74aa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
              <a:t>Brett</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a12d13667f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a12d13667f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Brett</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a2ae1d74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a2ae1d74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900">
                <a:solidFill>
                  <a:schemeClr val="dk1"/>
                </a:solidFill>
                <a:latin typeface="Old Standard TT"/>
                <a:ea typeface="Old Standard TT"/>
                <a:cs typeface="Old Standard TT"/>
                <a:sym typeface="Old Standard TT"/>
              </a:rPr>
              <a:t>Brett</a:t>
            </a:r>
            <a:endParaRPr sz="1900">
              <a:solidFill>
                <a:schemeClr val="dk1"/>
              </a:solidFill>
              <a:latin typeface="Old Standard TT"/>
              <a:ea typeface="Old Standard TT"/>
              <a:cs typeface="Old Standard TT"/>
              <a:sym typeface="Old Standard TT"/>
            </a:endParaRPr>
          </a:p>
          <a:p>
            <a:pPr marL="0" lvl="0" indent="0" algn="l" rtl="0">
              <a:lnSpc>
                <a:spcPct val="115000"/>
              </a:lnSpc>
              <a:spcBef>
                <a:spcPts val="1600"/>
              </a:spcBef>
              <a:spcAft>
                <a:spcPts val="1600"/>
              </a:spcAft>
              <a:buClr>
                <a:schemeClr val="dk1"/>
              </a:buClr>
              <a:buSzPts val="1100"/>
              <a:buFont typeface="Arial"/>
              <a:buNone/>
            </a:pPr>
            <a:r>
              <a:rPr lang="en" sz="1900">
                <a:solidFill>
                  <a:schemeClr val="dk1"/>
                </a:solidFill>
                <a:latin typeface="Old Standard TT"/>
                <a:ea typeface="Old Standard TT"/>
                <a:cs typeface="Old Standard TT"/>
                <a:sym typeface="Old Standard TT"/>
              </a:rPr>
              <a:t>Raspberry Pi isn’t technically a microcontroller, but thats essentially what we are using it as</a:t>
            </a:r>
            <a:endParaRPr sz="1900">
              <a:solidFill>
                <a:schemeClr val="dk1"/>
              </a:solidFill>
              <a:latin typeface="Old Standard TT"/>
              <a:ea typeface="Old Standard TT"/>
              <a:cs typeface="Old Standard TT"/>
              <a:sym typeface="Old Standard TT"/>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a12d13667f_1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a12d13667f_1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Adam</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a12d13667f_1_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a12d13667f_1_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 sz="1900">
                <a:solidFill>
                  <a:schemeClr val="dk1"/>
                </a:solidFill>
                <a:latin typeface="Old Standard TT"/>
                <a:ea typeface="Old Standard TT"/>
                <a:cs typeface="Old Standard TT"/>
                <a:sym typeface="Old Standard TT"/>
              </a:rPr>
              <a:t>Adam</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a12d13667f_1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a12d13667f_1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Adam</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a2ae1d74aa_1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a2ae1d74aa_1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 sz="1900">
                <a:solidFill>
                  <a:schemeClr val="dk1"/>
                </a:solidFill>
                <a:latin typeface="Old Standard TT"/>
                <a:ea typeface="Old Standard TT"/>
                <a:cs typeface="Old Standard TT"/>
                <a:sym typeface="Old Standard TT"/>
              </a:rPr>
              <a:t>Adam</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ac489559c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ac489559c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Max</a:t>
            </a:r>
            <a:endParaRPr/>
          </a:p>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a2ae1d74aa_1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a2ae1d74aa_1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900">
                <a:solidFill>
                  <a:schemeClr val="dk1"/>
                </a:solidFill>
                <a:latin typeface="Old Standard TT"/>
                <a:ea typeface="Old Standard TT"/>
                <a:cs typeface="Old Standard TT"/>
                <a:sym typeface="Old Standard TT"/>
              </a:rPr>
              <a:t>Devon</a:t>
            </a:r>
            <a:endParaRPr sz="1900">
              <a:solidFill>
                <a:schemeClr val="dk1"/>
              </a:solidFill>
              <a:latin typeface="Old Standard TT"/>
              <a:ea typeface="Old Standard TT"/>
              <a:cs typeface="Old Standard TT"/>
              <a:sym typeface="Old Standard TT"/>
            </a:endParaRPr>
          </a:p>
          <a:p>
            <a:pPr marL="0" lvl="0" indent="0" algn="l" rtl="0">
              <a:lnSpc>
                <a:spcPct val="115000"/>
              </a:lnSpc>
              <a:spcBef>
                <a:spcPts val="1600"/>
              </a:spcBef>
              <a:spcAft>
                <a:spcPts val="1600"/>
              </a:spcAft>
              <a:buClr>
                <a:schemeClr val="dk1"/>
              </a:buClr>
              <a:buSzPts val="1100"/>
              <a:buFont typeface="Arial"/>
              <a:buNone/>
            </a:pPr>
            <a:r>
              <a:rPr lang="en" sz="1900">
                <a:solidFill>
                  <a:schemeClr val="dk1"/>
                </a:solidFill>
                <a:latin typeface="Old Standard TT"/>
                <a:ea typeface="Old Standard TT"/>
                <a:cs typeface="Old Standard TT"/>
                <a:sym typeface="Old Standard TT"/>
              </a:rPr>
              <a:t>Lipo battery specifically rated for cold weather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a24bc01358_1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 name="Google Shape;545;ga24bc01358_1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600">
                <a:solidFill>
                  <a:schemeClr val="dk1"/>
                </a:solidFill>
                <a:latin typeface="Old Standard TT"/>
                <a:ea typeface="Old Standard TT"/>
                <a:cs typeface="Old Standard TT"/>
                <a:sym typeface="Old Standard TT"/>
              </a:rPr>
              <a:t>Saad</a:t>
            </a:r>
            <a:endParaRPr sz="1600">
              <a:solidFill>
                <a:schemeClr val="dk1"/>
              </a:solidFill>
              <a:latin typeface="Old Standard TT"/>
              <a:ea typeface="Old Standard TT"/>
              <a:cs typeface="Old Standard TT"/>
              <a:sym typeface="Old Standard TT"/>
            </a:endParaRPr>
          </a:p>
          <a:p>
            <a:pPr marL="0" lvl="0" indent="0" algn="l" rtl="0">
              <a:lnSpc>
                <a:spcPct val="115000"/>
              </a:lnSpc>
              <a:spcBef>
                <a:spcPts val="1600"/>
              </a:spcBef>
              <a:spcAft>
                <a:spcPts val="0"/>
              </a:spcAft>
              <a:buClr>
                <a:schemeClr val="dk1"/>
              </a:buClr>
              <a:buSzPts val="1100"/>
              <a:buFont typeface="Arial"/>
              <a:buNone/>
            </a:pPr>
            <a:r>
              <a:rPr lang="en" sz="1600">
                <a:solidFill>
                  <a:schemeClr val="dk1"/>
                </a:solidFill>
                <a:latin typeface="Old Standard TT"/>
                <a:ea typeface="Old Standard TT"/>
                <a:cs typeface="Old Standard TT"/>
                <a:sym typeface="Old Standard TT"/>
              </a:rPr>
              <a:t>IP34</a:t>
            </a:r>
            <a:endParaRPr sz="1600">
              <a:solidFill>
                <a:schemeClr val="dk1"/>
              </a:solidFill>
              <a:latin typeface="Old Standard TT"/>
              <a:ea typeface="Old Standard TT"/>
              <a:cs typeface="Old Standard TT"/>
              <a:sym typeface="Old Standard TT"/>
            </a:endParaRPr>
          </a:p>
          <a:p>
            <a:pPr marL="0" lvl="0" indent="0" algn="l" rtl="0">
              <a:lnSpc>
                <a:spcPct val="115000"/>
              </a:lnSpc>
              <a:spcBef>
                <a:spcPts val="1600"/>
              </a:spcBef>
              <a:spcAft>
                <a:spcPts val="0"/>
              </a:spcAft>
              <a:buClr>
                <a:schemeClr val="dk1"/>
              </a:buClr>
              <a:buSzPts val="1100"/>
              <a:buFont typeface="Arial"/>
              <a:buNone/>
            </a:pPr>
            <a:r>
              <a:rPr lang="en" sz="1600">
                <a:solidFill>
                  <a:schemeClr val="dk1"/>
                </a:solidFill>
                <a:latin typeface="Old Standard TT"/>
                <a:ea typeface="Old Standard TT"/>
                <a:cs typeface="Old Standard TT"/>
                <a:sym typeface="Old Standard TT"/>
              </a:rPr>
              <a:t>Solid objects larger than 0.1’</a:t>
            </a:r>
            <a:endParaRPr sz="1600">
              <a:solidFill>
                <a:schemeClr val="dk1"/>
              </a:solidFill>
              <a:latin typeface="Old Standard TT"/>
              <a:ea typeface="Old Standard TT"/>
              <a:cs typeface="Old Standard TT"/>
              <a:sym typeface="Old Standard TT"/>
            </a:endParaRPr>
          </a:p>
          <a:p>
            <a:pPr marL="0" lvl="0" indent="0" algn="l" rtl="0">
              <a:lnSpc>
                <a:spcPct val="115000"/>
              </a:lnSpc>
              <a:spcBef>
                <a:spcPts val="1600"/>
              </a:spcBef>
              <a:spcAft>
                <a:spcPts val="1600"/>
              </a:spcAft>
              <a:buClr>
                <a:schemeClr val="dk1"/>
              </a:buClr>
              <a:buSzPts val="1100"/>
              <a:buFont typeface="Arial"/>
              <a:buNone/>
            </a:pPr>
            <a:r>
              <a:rPr lang="en" sz="1600">
                <a:solidFill>
                  <a:schemeClr val="dk1"/>
                </a:solidFill>
                <a:latin typeface="Old Standard TT"/>
                <a:ea typeface="Old Standard TT"/>
                <a:cs typeface="Old Standard TT"/>
                <a:sym typeface="Old Standard TT"/>
              </a:rPr>
              <a:t>Diagonal sprays of w 5 mins</a:t>
            </a:r>
            <a:endParaRPr sz="1600">
              <a:solidFill>
                <a:schemeClr val="dk1"/>
              </a:solidFill>
              <a:latin typeface="Old Standard TT"/>
              <a:ea typeface="Old Standard TT"/>
              <a:cs typeface="Old Standard TT"/>
              <a:sym typeface="Old Standard TT"/>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ad74ec6c91_18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ad74ec6c91_18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600">
                <a:solidFill>
                  <a:schemeClr val="dk1"/>
                </a:solidFill>
                <a:latin typeface="Old Standard TT"/>
                <a:ea typeface="Old Standard TT"/>
                <a:cs typeface="Old Standard TT"/>
                <a:sym typeface="Old Standard TT"/>
              </a:rPr>
              <a:t>Saad</a:t>
            </a:r>
            <a:endParaRPr sz="1600">
              <a:solidFill>
                <a:schemeClr val="dk1"/>
              </a:solidFill>
              <a:latin typeface="Old Standard TT"/>
              <a:ea typeface="Old Standard TT"/>
              <a:cs typeface="Old Standard TT"/>
              <a:sym typeface="Old Standard TT"/>
            </a:endParaRPr>
          </a:p>
          <a:p>
            <a:pPr marL="0" lvl="0" indent="0" algn="l" rtl="0">
              <a:lnSpc>
                <a:spcPct val="115000"/>
              </a:lnSpc>
              <a:spcBef>
                <a:spcPts val="1600"/>
              </a:spcBef>
              <a:spcAft>
                <a:spcPts val="0"/>
              </a:spcAft>
              <a:buClr>
                <a:schemeClr val="dk1"/>
              </a:buClr>
              <a:buSzPts val="1100"/>
              <a:buFont typeface="Arial"/>
              <a:buNone/>
            </a:pPr>
            <a:r>
              <a:rPr lang="en" sz="1600">
                <a:solidFill>
                  <a:schemeClr val="dk1"/>
                </a:solidFill>
                <a:latin typeface="Old Standard TT"/>
                <a:ea typeface="Old Standard TT"/>
                <a:cs typeface="Old Standard TT"/>
                <a:sym typeface="Old Standard TT"/>
              </a:rPr>
              <a:t>Slit sized for (33 ft @ 300 ft)</a:t>
            </a:r>
            <a:endParaRPr sz="1600">
              <a:solidFill>
                <a:schemeClr val="dk1"/>
              </a:solidFill>
              <a:latin typeface="Old Standard TT"/>
              <a:ea typeface="Old Standard TT"/>
              <a:cs typeface="Old Standard TT"/>
              <a:sym typeface="Old Standard TT"/>
            </a:endParaRPr>
          </a:p>
          <a:p>
            <a:pPr marL="0" lvl="0" indent="0" algn="l" rtl="0">
              <a:lnSpc>
                <a:spcPct val="115000"/>
              </a:lnSpc>
              <a:spcBef>
                <a:spcPts val="1600"/>
              </a:spcBef>
              <a:spcAft>
                <a:spcPts val="1600"/>
              </a:spcAft>
              <a:buClr>
                <a:schemeClr val="dk1"/>
              </a:buClr>
              <a:buSzPts val="1100"/>
              <a:buFont typeface="Arial"/>
              <a:buNone/>
            </a:pPr>
            <a:endParaRPr sz="1600">
              <a:solidFill>
                <a:schemeClr val="dk1"/>
              </a:solidFill>
              <a:latin typeface="Old Standard TT"/>
              <a:ea typeface="Old Standard TT"/>
              <a:cs typeface="Old Standard TT"/>
              <a:sym typeface="Old Standard TT"/>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a2ae1d74aa_1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 name="Google Shape;581;ga2ae1d74aa_1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 sz="1900">
                <a:solidFill>
                  <a:schemeClr val="dk1"/>
                </a:solidFill>
                <a:latin typeface="Old Standard TT"/>
                <a:ea typeface="Old Standard TT"/>
                <a:cs typeface="Old Standard TT"/>
                <a:sym typeface="Old Standard TT"/>
              </a:rPr>
              <a:t>Stephen</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a12d13667f_1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a12d13667f_1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900">
                <a:solidFill>
                  <a:schemeClr val="dk1"/>
                </a:solidFill>
                <a:latin typeface="Old Standard TT"/>
                <a:ea typeface="Old Standard TT"/>
                <a:cs typeface="Old Standard TT"/>
                <a:sym typeface="Old Standard TT"/>
              </a:rPr>
              <a:t>Brett</a:t>
            </a:r>
            <a:endParaRPr sz="1900">
              <a:solidFill>
                <a:schemeClr val="dk1"/>
              </a:solidFill>
              <a:latin typeface="Old Standard TT"/>
              <a:ea typeface="Old Standard TT"/>
              <a:cs typeface="Old Standard TT"/>
              <a:sym typeface="Old Standard TT"/>
            </a:endParaRPr>
          </a:p>
          <a:p>
            <a:pPr marL="0" lvl="0" indent="0" algn="l" rtl="0">
              <a:lnSpc>
                <a:spcPct val="115000"/>
              </a:lnSpc>
              <a:spcBef>
                <a:spcPts val="1600"/>
              </a:spcBef>
              <a:spcAft>
                <a:spcPts val="1600"/>
              </a:spcAft>
              <a:buClr>
                <a:schemeClr val="dk1"/>
              </a:buClr>
              <a:buSzPts val="1100"/>
              <a:buFont typeface="Arial"/>
              <a:buNone/>
            </a:pPr>
            <a:r>
              <a:rPr lang="en" sz="1900">
                <a:solidFill>
                  <a:schemeClr val="dk1"/>
                </a:solidFill>
                <a:latin typeface="Old Standard TT"/>
                <a:ea typeface="Old Standard TT"/>
                <a:cs typeface="Old Standard TT"/>
                <a:sym typeface="Old Standard TT"/>
              </a:rPr>
              <a:t>Current methods involve digging snow pits on the sides of avalanche prone areas</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a24bc01358_1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2" name="Google Shape;602;ga24bc01358_1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900">
                <a:solidFill>
                  <a:schemeClr val="dk1"/>
                </a:solidFill>
                <a:latin typeface="Old Standard TT"/>
                <a:ea typeface="Old Standard TT"/>
                <a:cs typeface="Old Standard TT"/>
                <a:sym typeface="Old Standard TT"/>
              </a:rPr>
              <a:t>Brett</a:t>
            </a:r>
            <a:endParaRPr sz="1900">
              <a:solidFill>
                <a:schemeClr val="dk1"/>
              </a:solidFill>
              <a:latin typeface="Old Standard TT"/>
              <a:ea typeface="Old Standard TT"/>
              <a:cs typeface="Old Standard TT"/>
              <a:sym typeface="Old Standard TT"/>
            </a:endParaRPr>
          </a:p>
          <a:p>
            <a:pPr marL="0" lvl="0" indent="0" algn="l" rtl="0">
              <a:lnSpc>
                <a:spcPct val="115000"/>
              </a:lnSpc>
              <a:spcBef>
                <a:spcPts val="1600"/>
              </a:spcBef>
              <a:spcAft>
                <a:spcPts val="1600"/>
              </a:spcAft>
              <a:buClr>
                <a:schemeClr val="dk1"/>
              </a:buClr>
              <a:buSzPts val="1100"/>
              <a:buFont typeface="Arial"/>
              <a:buNone/>
            </a:pPr>
            <a:r>
              <a:rPr lang="en" sz="1900">
                <a:solidFill>
                  <a:schemeClr val="dk1"/>
                </a:solidFill>
                <a:latin typeface="Old Standard TT"/>
                <a:ea typeface="Old Standard TT"/>
                <a:cs typeface="Old Standard TT"/>
                <a:sym typeface="Old Standard TT"/>
              </a:rPr>
              <a:t>Can easily get a larger USB if needed</a:t>
            </a:r>
            <a:endParaRPr sz="1900">
              <a:solidFill>
                <a:schemeClr val="dk1"/>
              </a:solidFill>
              <a:latin typeface="Old Standard TT"/>
              <a:ea typeface="Old Standard TT"/>
              <a:cs typeface="Old Standard TT"/>
              <a:sym typeface="Old Standard TT"/>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a2ae1d74aa_7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a2ae1d74aa_7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
              <a:t>Adam</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ad36e5bbd4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ad36e5bbd4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
              <a:t>Adam</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a24bc01358_1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4" name="Google Shape;674;ga24bc01358_1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900">
                <a:solidFill>
                  <a:schemeClr val="dk1"/>
                </a:solidFill>
                <a:latin typeface="Old Standard TT"/>
                <a:ea typeface="Old Standard TT"/>
                <a:cs typeface="Old Standard TT"/>
                <a:sym typeface="Old Standard TT"/>
              </a:rPr>
              <a:t>Jordan</a:t>
            </a:r>
            <a:endParaRPr sz="1900">
              <a:solidFill>
                <a:schemeClr val="dk1"/>
              </a:solidFill>
              <a:latin typeface="Old Standard TT"/>
              <a:ea typeface="Old Standard TT"/>
              <a:cs typeface="Old Standard TT"/>
              <a:sym typeface="Old Standard TT"/>
            </a:endParaRPr>
          </a:p>
          <a:p>
            <a:pPr marL="0" lvl="0" indent="0" algn="l" rtl="0">
              <a:lnSpc>
                <a:spcPct val="115000"/>
              </a:lnSpc>
              <a:spcBef>
                <a:spcPts val="1600"/>
              </a:spcBef>
              <a:spcAft>
                <a:spcPts val="1600"/>
              </a:spcAft>
              <a:buClr>
                <a:schemeClr val="dk1"/>
              </a:buClr>
              <a:buSzPts val="1100"/>
              <a:buFont typeface="Arial"/>
              <a:buNone/>
            </a:pPr>
            <a:r>
              <a:rPr lang="en" sz="1900">
                <a:solidFill>
                  <a:schemeClr val="dk1"/>
                </a:solidFill>
                <a:latin typeface="Old Standard TT"/>
                <a:ea typeface="Old Standard TT"/>
                <a:cs typeface="Old Standard TT"/>
                <a:sym typeface="Old Standard TT"/>
              </a:rPr>
              <a:t>The stepper motor will need to drive the laser such that it can scan 1x1 meter plots 500 meters away. The motors must also be able to move the laser rapidly to reduces scanning time and be able to operate in winter conditions. Therefore, we will be using the 126 model from </a:t>
            </a:r>
            <a:r>
              <a:rPr lang="en" sz="1800">
                <a:solidFill>
                  <a:srgbClr val="222222"/>
                </a:solidFill>
                <a:highlight>
                  <a:srgbClr val="FFFFFF"/>
                </a:highlight>
                <a:latin typeface="Livvic"/>
                <a:ea typeface="Livvic"/>
                <a:cs typeface="Livvic"/>
                <a:sym typeface="Livvic"/>
              </a:rPr>
              <a:t>QSH5718 stepper motor family. With 8 substep microstepping, the motor alone will have a pointing resolution of 1600 steps which is 31% of the ending resolution. With microstepping, the holding torque is 0.157Nm which is 76% of the minimum hold torque needed to drive the system. The motor is also rated down to -20 degrees C.</a:t>
            </a:r>
            <a:endParaRPr sz="1900">
              <a:solidFill>
                <a:schemeClr val="dk1"/>
              </a:solidFill>
              <a:latin typeface="Old Standard TT"/>
              <a:ea typeface="Old Standard TT"/>
              <a:cs typeface="Old Standard TT"/>
              <a:sym typeface="Old Standard TT"/>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ad74ec6c91_12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ad74ec6c91_12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Jordan</a:t>
            </a:r>
            <a:endParaRPr/>
          </a:p>
          <a:p>
            <a:pPr marL="0" lvl="0" indent="0" algn="l" rtl="0">
              <a:lnSpc>
                <a:spcPct val="115000"/>
              </a:lnSpc>
              <a:spcBef>
                <a:spcPts val="1600"/>
              </a:spcBef>
              <a:spcAft>
                <a:spcPts val="1600"/>
              </a:spcAft>
              <a:buClr>
                <a:schemeClr val="dk1"/>
              </a:buClr>
              <a:buSzPts val="1100"/>
              <a:buFont typeface="Arial"/>
              <a:buNone/>
            </a:pPr>
            <a:r>
              <a:rPr lang="en"/>
              <a:t>Again, the entire actuator system must have a pointing resolution of 3141 steps and must also be able to rapidly reposition the laser from rapid scanning. Therefore, a 20:1 worm gear was chosen to be included on the step motor drive train. Combined with microstepping, the total system resolution will be 32,000 steps per revolution. This results in ten times the baseline pointing resolution needed. Holding torque is also improved. Even with a 50% efficiency loss, the output torque with microstepping losses is 1.575 Nm, or 13 times greater then minimum required driving torque.</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ad74ec6c91_12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ad74ec6c91_12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Saad</a:t>
            </a:r>
            <a:endParaRPr/>
          </a:p>
          <a:p>
            <a:pPr marL="0" lvl="0" indent="0" algn="l" rtl="0">
              <a:lnSpc>
                <a:spcPct val="115000"/>
              </a:lnSpc>
              <a:spcBef>
                <a:spcPts val="1600"/>
              </a:spcBef>
              <a:spcAft>
                <a:spcPts val="0"/>
              </a:spcAft>
              <a:buClr>
                <a:schemeClr val="dk1"/>
              </a:buClr>
              <a:buSzPts val="1100"/>
              <a:buFont typeface="Arial"/>
              <a:buNone/>
            </a:pPr>
            <a:r>
              <a:rPr lang="en"/>
              <a:t>DR3.1 </a:t>
            </a:r>
            <a:r>
              <a:rPr lang="en" sz="1400">
                <a:solidFill>
                  <a:schemeClr val="dk1"/>
                </a:solidFill>
              </a:rPr>
              <a:t>-20</a:t>
            </a:r>
            <a:endParaRPr sz="1400">
              <a:solidFill>
                <a:schemeClr val="dk1"/>
              </a:solidFill>
            </a:endParaRPr>
          </a:p>
          <a:p>
            <a:pPr marL="0" lvl="0" indent="0" algn="l" rtl="0">
              <a:lnSpc>
                <a:spcPct val="115000"/>
              </a:lnSpc>
              <a:spcBef>
                <a:spcPts val="1600"/>
              </a:spcBef>
              <a:spcAft>
                <a:spcPts val="0"/>
              </a:spcAft>
              <a:buClr>
                <a:schemeClr val="dk1"/>
              </a:buClr>
              <a:buSzPts val="1100"/>
              <a:buFont typeface="Arial"/>
              <a:buNone/>
            </a:pPr>
            <a:r>
              <a:rPr lang="en" sz="1400">
                <a:solidFill>
                  <a:schemeClr val="dk1"/>
                </a:solidFill>
              </a:rPr>
              <a:t>DR 3.3 IP34</a:t>
            </a:r>
            <a:endParaRPr sz="1400">
              <a:solidFill>
                <a:schemeClr val="dk1"/>
              </a:solidFill>
            </a:endParaRPr>
          </a:p>
          <a:p>
            <a:pPr marL="0" lvl="0" indent="0" algn="l" rtl="0">
              <a:lnSpc>
                <a:spcPct val="115000"/>
              </a:lnSpc>
              <a:spcBef>
                <a:spcPts val="1600"/>
              </a:spcBef>
              <a:spcAft>
                <a:spcPts val="0"/>
              </a:spcAft>
              <a:buClr>
                <a:schemeClr val="dk1"/>
              </a:buClr>
              <a:buSzPts val="1100"/>
              <a:buFont typeface="Arial"/>
              <a:buNone/>
            </a:pPr>
            <a:endParaRPr/>
          </a:p>
          <a:p>
            <a:pPr marL="0" lvl="0" indent="0" algn="l" rtl="0">
              <a:lnSpc>
                <a:spcPct val="115000"/>
              </a:lnSpc>
              <a:spcBef>
                <a:spcPts val="1600"/>
              </a:spcBef>
              <a:spcAft>
                <a:spcPts val="1600"/>
              </a:spcAft>
              <a:buClr>
                <a:schemeClr val="dk1"/>
              </a:buClr>
              <a:buSzPts val="1100"/>
              <a:buFont typeface="Arial"/>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a2ae1d74aa_1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 name="Google Shape;730;ga2ae1d74aa_1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 sz="1900">
                <a:solidFill>
                  <a:schemeClr val="dk1"/>
                </a:solidFill>
                <a:latin typeface="Old Standard TT"/>
                <a:ea typeface="Old Standard TT"/>
                <a:cs typeface="Old Standard TT"/>
                <a:sym typeface="Old Standard TT"/>
              </a:rPr>
              <a:t>Brett</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a2ae1d74aa_2_3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 name="Google Shape;756;ga2ae1d74aa_2_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 sz="1300"/>
              <a:t>Brett</a:t>
            </a:r>
            <a:endParaRPr sz="13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ga2d15c4855_4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6" name="Google Shape;776;ga2d15c4855_4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
              <a:t>Adam</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ga2d15c4855_4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7" name="Google Shape;797;ga2d15c4855_4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
              <a:t>Adam</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a2ae1d74aa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a2ae1d74aa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 sz="1900">
                <a:solidFill>
                  <a:schemeClr val="dk1"/>
                </a:solidFill>
                <a:latin typeface="Old Standard TT"/>
                <a:ea typeface="Old Standard TT"/>
                <a:cs typeface="Old Standard TT"/>
                <a:sym typeface="Old Standard TT"/>
              </a:rPr>
              <a:t>Brett</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ga12d13667f_1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8" name="Google Shape;818;ga12d13667f_1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Stephen</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ga2d15c4855_3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3" name="Google Shape;833;ga2d15c4855_3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 sz="1900">
                <a:solidFill>
                  <a:schemeClr val="dk1"/>
                </a:solidFill>
                <a:latin typeface="Old Standard TT"/>
                <a:ea typeface="Old Standard TT"/>
                <a:cs typeface="Old Standard TT"/>
                <a:sym typeface="Old Standard TT"/>
              </a:rPr>
              <a:t>Kevin</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a2ae1d74aa_7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0" name="Google Shape;850;ga2ae1d74aa_7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 sz="1900">
                <a:solidFill>
                  <a:schemeClr val="dk1"/>
                </a:solidFill>
                <a:latin typeface="Old Standard TT"/>
                <a:ea typeface="Old Standard TT"/>
                <a:cs typeface="Old Standard TT"/>
                <a:sym typeface="Old Standard TT"/>
              </a:rPr>
              <a:t>Kevin</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gacfce6902f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9" name="Google Shape;869;gacfce6902f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 sz="1900">
                <a:solidFill>
                  <a:schemeClr val="dk1"/>
                </a:solidFill>
                <a:latin typeface="Old Standard TT"/>
                <a:ea typeface="Old Standard TT"/>
                <a:cs typeface="Old Standard TT"/>
                <a:sym typeface="Old Standard TT"/>
              </a:rPr>
              <a:t>Kevin</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gad36e5bbd4_1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4" name="Google Shape;894;gad36e5bbd4_1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 sz="1900">
                <a:solidFill>
                  <a:schemeClr val="dk1"/>
                </a:solidFill>
                <a:latin typeface="Old Standard TT"/>
                <a:ea typeface="Old Standard TT"/>
                <a:cs typeface="Old Standard TT"/>
                <a:sym typeface="Old Standard TT"/>
              </a:rPr>
              <a:t>Kevin</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gacfce6902f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9" name="Google Shape;919;gacfce6902f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900">
                <a:solidFill>
                  <a:schemeClr val="dk1"/>
                </a:solidFill>
                <a:latin typeface="Old Standard TT"/>
                <a:ea typeface="Old Standard TT"/>
                <a:cs typeface="Old Standard TT"/>
                <a:sym typeface="Old Standard TT"/>
              </a:rPr>
              <a:t>Kevin</a:t>
            </a:r>
            <a:endParaRPr sz="1900">
              <a:solidFill>
                <a:schemeClr val="dk1"/>
              </a:solidFill>
              <a:latin typeface="Old Standard TT"/>
              <a:ea typeface="Old Standard TT"/>
              <a:cs typeface="Old Standard TT"/>
              <a:sym typeface="Old Standard TT"/>
            </a:endParaRPr>
          </a:p>
          <a:p>
            <a:pPr marL="0" lvl="0" indent="0" algn="l" rtl="0">
              <a:lnSpc>
                <a:spcPct val="100000"/>
              </a:lnSpc>
              <a:spcBef>
                <a:spcPts val="0"/>
              </a:spcBef>
              <a:spcAft>
                <a:spcPts val="0"/>
              </a:spcAft>
              <a:buClr>
                <a:schemeClr val="dk1"/>
              </a:buClr>
              <a:buSzPts val="1100"/>
              <a:buFont typeface="Arial"/>
              <a:buNone/>
            </a:pPr>
            <a:r>
              <a:rPr lang="en" sz="1900">
                <a:solidFill>
                  <a:schemeClr val="dk1"/>
                </a:solidFill>
                <a:latin typeface="Old Standard TT"/>
                <a:ea typeface="Old Standard TT"/>
                <a:cs typeface="Old Standard TT"/>
                <a:sym typeface="Old Standard TT"/>
              </a:rPr>
              <a:t>R6 TruTargeting- already on the laser range finder. Tells the user if the data point is being interfered by sunlight.</a:t>
            </a:r>
            <a:endParaRPr sz="1900">
              <a:solidFill>
                <a:schemeClr val="dk1"/>
              </a:solidFill>
              <a:latin typeface="Old Standard TT"/>
              <a:ea typeface="Old Standard TT"/>
              <a:cs typeface="Old Standard TT"/>
              <a:sym typeface="Old Standard TT"/>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2"/>
        <p:cNvGrpSpPr/>
        <p:nvPr/>
      </p:nvGrpSpPr>
      <p:grpSpPr>
        <a:xfrm>
          <a:off x="0" y="0"/>
          <a:ext cx="0" cy="0"/>
          <a:chOff x="0" y="0"/>
          <a:chExt cx="0" cy="0"/>
        </a:xfrm>
      </p:grpSpPr>
      <p:sp>
        <p:nvSpPr>
          <p:cNvPr id="943" name="Google Shape;943;gad36e5bbd4_1_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4" name="Google Shape;944;gad36e5bbd4_1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900">
                <a:solidFill>
                  <a:schemeClr val="dk1"/>
                </a:solidFill>
                <a:latin typeface="Old Standard TT"/>
                <a:ea typeface="Old Standard TT"/>
                <a:cs typeface="Old Standard TT"/>
                <a:sym typeface="Old Standard TT"/>
              </a:rPr>
              <a:t>Kevin</a:t>
            </a:r>
            <a:endParaRPr sz="1900">
              <a:solidFill>
                <a:schemeClr val="dk1"/>
              </a:solidFill>
              <a:latin typeface="Old Standard TT"/>
              <a:ea typeface="Old Standard TT"/>
              <a:cs typeface="Old Standard TT"/>
              <a:sym typeface="Old Standard TT"/>
            </a:endParaRPr>
          </a:p>
          <a:p>
            <a:pPr marL="0" lvl="0" indent="0" algn="l" rtl="0">
              <a:lnSpc>
                <a:spcPct val="115000"/>
              </a:lnSpc>
              <a:spcBef>
                <a:spcPts val="1600"/>
              </a:spcBef>
              <a:spcAft>
                <a:spcPts val="1600"/>
              </a:spcAft>
              <a:buClr>
                <a:schemeClr val="dk1"/>
              </a:buClr>
              <a:buSzPts val="1100"/>
              <a:buFont typeface="Arial"/>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ga12d13667f_1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4" name="Google Shape;964;ga12d13667f_1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Stephen</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a2ae1d74aa_7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a2ae1d74aa_7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900">
                <a:solidFill>
                  <a:schemeClr val="dk1"/>
                </a:solidFill>
                <a:latin typeface="Old Standard TT"/>
                <a:ea typeface="Old Standard TT"/>
                <a:cs typeface="Old Standard TT"/>
                <a:sym typeface="Old Standard TT"/>
              </a:rPr>
              <a:t>Max</a:t>
            </a:r>
            <a:endParaRPr sz="1900">
              <a:solidFill>
                <a:schemeClr val="dk1"/>
              </a:solidFill>
              <a:latin typeface="Old Standard TT"/>
              <a:ea typeface="Old Standard TT"/>
              <a:cs typeface="Old Standard TT"/>
              <a:sym typeface="Old Standard TT"/>
            </a:endParaRPr>
          </a:p>
          <a:p>
            <a:pPr marL="0" lvl="0" indent="0" algn="l" rtl="0">
              <a:lnSpc>
                <a:spcPct val="115000"/>
              </a:lnSpc>
              <a:spcBef>
                <a:spcPts val="1600"/>
              </a:spcBef>
              <a:spcAft>
                <a:spcPts val="1600"/>
              </a:spcAft>
              <a:buClr>
                <a:schemeClr val="dk1"/>
              </a:buClr>
              <a:buSzPts val="1100"/>
              <a:buFont typeface="Arial"/>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gad74ec6c91_19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6" name="Google Shape;996;gad74ec6c91_19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900">
                <a:solidFill>
                  <a:schemeClr val="dk1"/>
                </a:solidFill>
                <a:latin typeface="Old Standard TT"/>
                <a:ea typeface="Old Standard TT"/>
                <a:cs typeface="Old Standard TT"/>
                <a:sym typeface="Old Standard TT"/>
              </a:rPr>
              <a:t>Max</a:t>
            </a:r>
            <a:endParaRPr sz="1900">
              <a:solidFill>
                <a:schemeClr val="dk1"/>
              </a:solidFill>
              <a:latin typeface="Old Standard TT"/>
              <a:ea typeface="Old Standard TT"/>
              <a:cs typeface="Old Standard TT"/>
              <a:sym typeface="Old Standard TT"/>
            </a:endParaRPr>
          </a:p>
          <a:p>
            <a:pPr marL="0" lvl="0" indent="0" algn="l" rtl="0">
              <a:lnSpc>
                <a:spcPct val="115000"/>
              </a:lnSpc>
              <a:spcBef>
                <a:spcPts val="1600"/>
              </a:spcBef>
              <a:spcAft>
                <a:spcPts val="1600"/>
              </a:spcAft>
              <a:buClr>
                <a:schemeClr val="dk1"/>
              </a:buClr>
              <a:buSzPts val="1100"/>
              <a:buFont typeface="Arial"/>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a360f94371_3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a360f94371_3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 sz="1900">
                <a:solidFill>
                  <a:schemeClr val="dk1"/>
                </a:solidFill>
                <a:latin typeface="Old Standard TT"/>
                <a:ea typeface="Old Standard TT"/>
                <a:cs typeface="Old Standard TT"/>
                <a:sym typeface="Old Standard TT"/>
              </a:rPr>
              <a:t>Brett</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gad74ec6ab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2" name="Google Shape;1012;gad74ec6ab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900">
                <a:solidFill>
                  <a:schemeClr val="dk1"/>
                </a:solidFill>
                <a:latin typeface="Old Standard TT"/>
                <a:ea typeface="Old Standard TT"/>
                <a:cs typeface="Old Standard TT"/>
                <a:sym typeface="Old Standard TT"/>
              </a:rPr>
              <a:t>Max</a:t>
            </a:r>
            <a:endParaRPr sz="1900">
              <a:solidFill>
                <a:schemeClr val="dk1"/>
              </a:solidFill>
              <a:latin typeface="Old Standard TT"/>
              <a:ea typeface="Old Standard TT"/>
              <a:cs typeface="Old Standard TT"/>
              <a:sym typeface="Old Standard TT"/>
            </a:endParaRPr>
          </a:p>
          <a:p>
            <a:pPr marL="0" lvl="0" indent="0" algn="l" rtl="0">
              <a:lnSpc>
                <a:spcPct val="115000"/>
              </a:lnSpc>
              <a:spcBef>
                <a:spcPts val="1600"/>
              </a:spcBef>
              <a:spcAft>
                <a:spcPts val="1600"/>
              </a:spcAft>
              <a:buClr>
                <a:schemeClr val="dk1"/>
              </a:buClr>
              <a:buSzPts val="1100"/>
              <a:buFont typeface="Arial"/>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0"/>
        <p:cNvGrpSpPr/>
        <p:nvPr/>
      </p:nvGrpSpPr>
      <p:grpSpPr>
        <a:xfrm>
          <a:off x="0" y="0"/>
          <a:ext cx="0" cy="0"/>
          <a:chOff x="0" y="0"/>
          <a:chExt cx="0" cy="0"/>
        </a:xfrm>
      </p:grpSpPr>
      <p:sp>
        <p:nvSpPr>
          <p:cNvPr id="1041" name="Google Shape;1041;ga2ae1d74aa_7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2" name="Google Shape;1042;ga2ae1d74aa_7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900">
                <a:solidFill>
                  <a:schemeClr val="dk1"/>
                </a:solidFill>
                <a:latin typeface="Old Standard TT"/>
                <a:ea typeface="Old Standard TT"/>
                <a:cs typeface="Old Standard TT"/>
                <a:sym typeface="Old Standard TT"/>
              </a:rPr>
              <a:t>Jordan</a:t>
            </a:r>
            <a:endParaRPr sz="1900">
              <a:solidFill>
                <a:schemeClr val="dk1"/>
              </a:solidFill>
              <a:latin typeface="Old Standard TT"/>
              <a:ea typeface="Old Standard TT"/>
              <a:cs typeface="Old Standard TT"/>
              <a:sym typeface="Old Standard TT"/>
            </a:endParaRPr>
          </a:p>
          <a:p>
            <a:pPr marL="0" lvl="0" indent="0" algn="l" rtl="0">
              <a:lnSpc>
                <a:spcPct val="115000"/>
              </a:lnSpc>
              <a:spcBef>
                <a:spcPts val="1600"/>
              </a:spcBef>
              <a:spcAft>
                <a:spcPts val="1600"/>
              </a:spcAft>
              <a:buClr>
                <a:schemeClr val="dk1"/>
              </a:buClr>
              <a:buSzPts val="1100"/>
              <a:buFont typeface="Arial"/>
              <a:buNone/>
            </a:pPr>
            <a:r>
              <a:rPr lang="en" sz="1900">
                <a:solidFill>
                  <a:schemeClr val="dk1"/>
                </a:solidFill>
                <a:latin typeface="Old Standard TT"/>
                <a:ea typeface="Old Standard TT"/>
                <a:cs typeface="Old Standard TT"/>
                <a:sym typeface="Old Standard TT"/>
              </a:rPr>
              <a:t>There are three tests to verify the actuator system meets the design requirements. The first test is making sure the pitching system has a field of view of 60 degrees and the azimuth system has a field of view of 135 degrees. This is tested by commanding the azimuth motor to move 75 steps and the pitching motor to move 34 steps. The total angular distance traveled by the output of the gear shaft is measured and compared to the required range. The second test explores the actuator system resolution. A laser is attached to the output of the gearing system and the smallest used microstep is commanded to the stepper motor. The distance the laser point travels on the pointing surface is used to back out the output resolution of the actuator system. The next slide shows a visual of this test nicely. The last test is to quantify the power draw of the motors by applying a holding torque of 0.25 Nm, drive the motor 0.1 degrees per second and the 6.7 degrees per second.</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6"/>
        <p:cNvGrpSpPr/>
        <p:nvPr/>
      </p:nvGrpSpPr>
      <p:grpSpPr>
        <a:xfrm>
          <a:off x="0" y="0"/>
          <a:ext cx="0" cy="0"/>
          <a:chOff x="0" y="0"/>
          <a:chExt cx="0" cy="0"/>
        </a:xfrm>
      </p:grpSpPr>
      <p:sp>
        <p:nvSpPr>
          <p:cNvPr id="1057" name="Google Shape;1057;ga2ae1d74aa_7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8" name="Google Shape;1058;ga2ae1d74aa_7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900">
                <a:solidFill>
                  <a:schemeClr val="dk1"/>
                </a:solidFill>
                <a:latin typeface="Old Standard TT"/>
                <a:ea typeface="Old Standard TT"/>
                <a:cs typeface="Old Standard TT"/>
                <a:sym typeface="Old Standard TT"/>
              </a:rPr>
              <a:t>Adam</a:t>
            </a:r>
            <a:endParaRPr sz="1900">
              <a:solidFill>
                <a:schemeClr val="dk1"/>
              </a:solidFill>
              <a:latin typeface="Old Standard TT"/>
              <a:ea typeface="Old Standard TT"/>
              <a:cs typeface="Old Standard TT"/>
              <a:sym typeface="Old Standard TT"/>
            </a:endParaRPr>
          </a:p>
          <a:p>
            <a:pPr marL="0" lvl="0" indent="0" algn="l" rtl="0">
              <a:lnSpc>
                <a:spcPct val="115000"/>
              </a:lnSpc>
              <a:spcBef>
                <a:spcPts val="1600"/>
              </a:spcBef>
              <a:spcAft>
                <a:spcPts val="1600"/>
              </a:spcAft>
              <a:buClr>
                <a:schemeClr val="dk1"/>
              </a:buClr>
              <a:buSzPts val="1100"/>
              <a:buFont typeface="Arial"/>
              <a:buNone/>
            </a:pPr>
            <a:r>
              <a:rPr lang="en" sz="1900">
                <a:solidFill>
                  <a:schemeClr val="dk1"/>
                </a:solidFill>
                <a:latin typeface="Old Standard TT"/>
                <a:ea typeface="Old Standard TT"/>
                <a:cs typeface="Old Standard TT"/>
                <a:sym typeface="Old Standard TT"/>
              </a:rPr>
              <a:t>0.175 m is minimum distance to get 0.001 degree accuracy</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9"/>
        <p:cNvGrpSpPr/>
        <p:nvPr/>
      </p:nvGrpSpPr>
      <p:grpSpPr>
        <a:xfrm>
          <a:off x="0" y="0"/>
          <a:ext cx="0" cy="0"/>
          <a:chOff x="0" y="0"/>
          <a:chExt cx="0" cy="0"/>
        </a:xfrm>
      </p:grpSpPr>
      <p:sp>
        <p:nvSpPr>
          <p:cNvPr id="1080" name="Google Shape;1080;ga313d5d5a5_1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1" name="Google Shape;1081;ga313d5d5a5_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 sz="1900">
                <a:solidFill>
                  <a:schemeClr val="dk1"/>
                </a:solidFill>
                <a:latin typeface="Old Standard TT"/>
                <a:ea typeface="Old Standard TT"/>
                <a:cs typeface="Old Standard TT"/>
                <a:sym typeface="Old Standard TT"/>
              </a:rPr>
              <a:t>Devon</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ga313d5d5a5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8" name="Google Shape;1098;ga313d5d5a5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 sz="1900">
                <a:solidFill>
                  <a:schemeClr val="dk1"/>
                </a:solidFill>
                <a:latin typeface="Old Standard TT"/>
                <a:ea typeface="Old Standard TT"/>
                <a:cs typeface="Old Standard TT"/>
                <a:sym typeface="Old Standard TT"/>
              </a:rPr>
              <a:t>Adam</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4"/>
        <p:cNvGrpSpPr/>
        <p:nvPr/>
      </p:nvGrpSpPr>
      <p:grpSpPr>
        <a:xfrm>
          <a:off x="0" y="0"/>
          <a:ext cx="0" cy="0"/>
          <a:chOff x="0" y="0"/>
          <a:chExt cx="0" cy="0"/>
        </a:xfrm>
      </p:grpSpPr>
      <p:sp>
        <p:nvSpPr>
          <p:cNvPr id="1115" name="Google Shape;1115;ga12d13667f_1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6" name="Google Shape;1116;ga12d13667f_1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Stephen</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ga12d13667f_1_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1" name="Google Shape;1131;ga12d13667f_1_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 sz="1900">
                <a:solidFill>
                  <a:schemeClr val="dk1"/>
                </a:solidFill>
                <a:latin typeface="Old Standard TT"/>
                <a:ea typeface="Old Standard TT"/>
                <a:cs typeface="Old Standard TT"/>
                <a:sym typeface="Old Standard TT"/>
              </a:rPr>
              <a:t>Sean</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9"/>
        <p:cNvGrpSpPr/>
        <p:nvPr/>
      </p:nvGrpSpPr>
      <p:grpSpPr>
        <a:xfrm>
          <a:off x="0" y="0"/>
          <a:ext cx="0" cy="0"/>
          <a:chOff x="0" y="0"/>
          <a:chExt cx="0" cy="0"/>
        </a:xfrm>
      </p:grpSpPr>
      <p:sp>
        <p:nvSpPr>
          <p:cNvPr id="1160" name="Google Shape;1160;gab154f7c87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1" name="Google Shape;1161;gab154f7c87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
              <a:t>sean</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6"/>
        <p:cNvGrpSpPr/>
        <p:nvPr/>
      </p:nvGrpSpPr>
      <p:grpSpPr>
        <a:xfrm>
          <a:off x="0" y="0"/>
          <a:ext cx="0" cy="0"/>
          <a:chOff x="0" y="0"/>
          <a:chExt cx="0" cy="0"/>
        </a:xfrm>
      </p:grpSpPr>
      <p:sp>
        <p:nvSpPr>
          <p:cNvPr id="1177" name="Google Shape;1177;gab154f7c87_1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8" name="Google Shape;1178;gab154f7c87_1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900">
                <a:solidFill>
                  <a:schemeClr val="dk1"/>
                </a:solidFill>
                <a:latin typeface="Old Standard TT"/>
                <a:ea typeface="Old Standard TT"/>
                <a:cs typeface="Old Standard TT"/>
                <a:sym typeface="Old Standard TT"/>
              </a:rPr>
              <a:t>Stephen</a:t>
            </a:r>
            <a:endParaRPr sz="1900">
              <a:solidFill>
                <a:schemeClr val="dk1"/>
              </a:solidFill>
              <a:latin typeface="Old Standard TT"/>
              <a:ea typeface="Old Standard TT"/>
              <a:cs typeface="Old Standard TT"/>
              <a:sym typeface="Old Standard TT"/>
            </a:endParaRPr>
          </a:p>
          <a:p>
            <a:pPr marL="0" lvl="0" indent="0" algn="l" rtl="0">
              <a:lnSpc>
                <a:spcPct val="115000"/>
              </a:lnSpc>
              <a:spcBef>
                <a:spcPts val="1600"/>
              </a:spcBef>
              <a:spcAft>
                <a:spcPts val="1600"/>
              </a:spcAft>
              <a:buClr>
                <a:schemeClr val="dk1"/>
              </a:buClr>
              <a:buSzPts val="1100"/>
              <a:buFont typeface="Arial"/>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3"/>
        <p:cNvGrpSpPr/>
        <p:nvPr/>
      </p:nvGrpSpPr>
      <p:grpSpPr>
        <a:xfrm>
          <a:off x="0" y="0"/>
          <a:ext cx="0" cy="0"/>
          <a:chOff x="0" y="0"/>
          <a:chExt cx="0" cy="0"/>
        </a:xfrm>
      </p:grpSpPr>
      <p:sp>
        <p:nvSpPr>
          <p:cNvPr id="1194" name="Google Shape;1194;gacfce6902f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5" name="Google Shape;1195;gacfce6902f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900">
                <a:solidFill>
                  <a:schemeClr val="dk1"/>
                </a:solidFill>
                <a:latin typeface="Old Standard TT"/>
                <a:ea typeface="Old Standard TT"/>
                <a:cs typeface="Old Standard TT"/>
                <a:sym typeface="Old Standard TT"/>
              </a:rPr>
              <a:t>Stephen</a:t>
            </a:r>
            <a:endParaRPr sz="1900">
              <a:solidFill>
                <a:schemeClr val="dk1"/>
              </a:solidFill>
              <a:latin typeface="Old Standard TT"/>
              <a:ea typeface="Old Standard TT"/>
              <a:cs typeface="Old Standard TT"/>
              <a:sym typeface="Old Standard TT"/>
            </a:endParaRPr>
          </a:p>
          <a:p>
            <a:pPr marL="0" lvl="0" indent="0" algn="l" rtl="0">
              <a:lnSpc>
                <a:spcPct val="115000"/>
              </a:lnSpc>
              <a:spcBef>
                <a:spcPts val="1600"/>
              </a:spcBef>
              <a:spcAft>
                <a:spcPts val="1600"/>
              </a:spcAft>
              <a:buClr>
                <a:schemeClr val="dk1"/>
              </a:buClr>
              <a:buSzPts val="1100"/>
              <a:buFont typeface="Arial"/>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ac489559cb_2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ac489559cb_2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 sz="1900">
                <a:solidFill>
                  <a:schemeClr val="dk1"/>
                </a:solidFill>
                <a:latin typeface="Old Standard TT"/>
                <a:ea typeface="Old Standard TT"/>
                <a:cs typeface="Old Standard TT"/>
                <a:sym typeface="Old Standard TT"/>
              </a:rPr>
              <a:t>Sean</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0"/>
        <p:cNvGrpSpPr/>
        <p:nvPr/>
      </p:nvGrpSpPr>
      <p:grpSpPr>
        <a:xfrm>
          <a:off x="0" y="0"/>
          <a:ext cx="0" cy="0"/>
          <a:chOff x="0" y="0"/>
          <a:chExt cx="0" cy="0"/>
        </a:xfrm>
      </p:grpSpPr>
      <p:sp>
        <p:nvSpPr>
          <p:cNvPr id="1211" name="Google Shape;1211;gacfce6902f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2" name="Google Shape;1212;gacfce6902f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 sz="1900">
                <a:solidFill>
                  <a:schemeClr val="dk1"/>
                </a:solidFill>
                <a:latin typeface="Old Standard TT"/>
                <a:ea typeface="Old Standard TT"/>
                <a:cs typeface="Old Standard TT"/>
                <a:sym typeface="Old Standard TT"/>
              </a:rPr>
              <a:t>Adam</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6"/>
        <p:cNvGrpSpPr/>
        <p:nvPr/>
      </p:nvGrpSpPr>
      <p:grpSpPr>
        <a:xfrm>
          <a:off x="0" y="0"/>
          <a:ext cx="0" cy="0"/>
          <a:chOff x="0" y="0"/>
          <a:chExt cx="0" cy="0"/>
        </a:xfrm>
      </p:grpSpPr>
      <p:sp>
        <p:nvSpPr>
          <p:cNvPr id="1227" name="Google Shape;1227;gab154f7c87_1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8" name="Google Shape;1228;gab154f7c87_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 sz="1900">
                <a:solidFill>
                  <a:schemeClr val="dk1"/>
                </a:solidFill>
                <a:latin typeface="Old Standard TT"/>
                <a:ea typeface="Old Standard TT"/>
                <a:cs typeface="Old Standard TT"/>
                <a:sym typeface="Old Standard TT"/>
              </a:rPr>
              <a:t>Adam</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4"/>
        <p:cNvGrpSpPr/>
        <p:nvPr/>
      </p:nvGrpSpPr>
      <p:grpSpPr>
        <a:xfrm>
          <a:off x="0" y="0"/>
          <a:ext cx="0" cy="0"/>
          <a:chOff x="0" y="0"/>
          <a:chExt cx="0" cy="0"/>
        </a:xfrm>
      </p:grpSpPr>
      <p:sp>
        <p:nvSpPr>
          <p:cNvPr id="1245" name="Google Shape;1245;gad69dd821f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6" name="Google Shape;1246;gad69dd821f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 sz="1900">
                <a:solidFill>
                  <a:schemeClr val="dk1"/>
                </a:solidFill>
                <a:latin typeface="Old Standard TT"/>
                <a:ea typeface="Old Standard TT"/>
                <a:cs typeface="Old Standard TT"/>
                <a:sym typeface="Old Standard TT"/>
              </a:rPr>
              <a:t>Stephen</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0"/>
        <p:cNvGrpSpPr/>
        <p:nvPr/>
      </p:nvGrpSpPr>
      <p:grpSpPr>
        <a:xfrm>
          <a:off x="0" y="0"/>
          <a:ext cx="0" cy="0"/>
          <a:chOff x="0" y="0"/>
          <a:chExt cx="0" cy="0"/>
        </a:xfrm>
      </p:grpSpPr>
      <p:sp>
        <p:nvSpPr>
          <p:cNvPr id="1261" name="Google Shape;1261;ga12d13667f_1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2" name="Google Shape;1262;ga12d13667f_1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Stephen</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Google Shape;1276;ga360f94371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7" name="Google Shape;1277;ga360f94371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endParaRPr sz="120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p:cNvGrpSpPr/>
        <p:nvPr/>
      </p:nvGrpSpPr>
      <p:grpSpPr>
        <a:xfrm>
          <a:off x="0" y="0"/>
          <a:ext cx="0" cy="0"/>
          <a:chOff x="0" y="0"/>
          <a:chExt cx="0" cy="0"/>
        </a:xfrm>
      </p:grpSpPr>
      <p:sp>
        <p:nvSpPr>
          <p:cNvPr id="1292" name="Google Shape;1292;ga12d13667f_1_3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3" name="Google Shape;1293;ga12d13667f_1_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endParaRPr sz="120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8"/>
        <p:cNvGrpSpPr/>
        <p:nvPr/>
      </p:nvGrpSpPr>
      <p:grpSpPr>
        <a:xfrm>
          <a:off x="0" y="0"/>
          <a:ext cx="0" cy="0"/>
          <a:chOff x="0" y="0"/>
          <a:chExt cx="0" cy="0"/>
        </a:xfrm>
      </p:grpSpPr>
      <p:sp>
        <p:nvSpPr>
          <p:cNvPr id="1309" name="Google Shape;1309;gad69dd821f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0" name="Google Shape;1310;gad69dd821f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endParaRPr sz="120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6"/>
        <p:cNvGrpSpPr/>
        <p:nvPr/>
      </p:nvGrpSpPr>
      <p:grpSpPr>
        <a:xfrm>
          <a:off x="0" y="0"/>
          <a:ext cx="0" cy="0"/>
          <a:chOff x="0" y="0"/>
          <a:chExt cx="0" cy="0"/>
        </a:xfrm>
      </p:grpSpPr>
      <p:sp>
        <p:nvSpPr>
          <p:cNvPr id="1327" name="Google Shape;1327;ga2ae1d74aa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8" name="Google Shape;1328;ga2ae1d74aa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endParaRPr sz="120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3"/>
        <p:cNvGrpSpPr/>
        <p:nvPr/>
      </p:nvGrpSpPr>
      <p:grpSpPr>
        <a:xfrm>
          <a:off x="0" y="0"/>
          <a:ext cx="0" cy="0"/>
          <a:chOff x="0" y="0"/>
          <a:chExt cx="0" cy="0"/>
        </a:xfrm>
      </p:grpSpPr>
      <p:sp>
        <p:nvSpPr>
          <p:cNvPr id="1344" name="Google Shape;1344;ga2ae1d74aa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5" name="Google Shape;1345;ga2ae1d74aa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endParaRPr sz="120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0"/>
        <p:cNvGrpSpPr/>
        <p:nvPr/>
      </p:nvGrpSpPr>
      <p:grpSpPr>
        <a:xfrm>
          <a:off x="0" y="0"/>
          <a:ext cx="0" cy="0"/>
          <a:chOff x="0" y="0"/>
          <a:chExt cx="0" cy="0"/>
        </a:xfrm>
      </p:grpSpPr>
      <p:sp>
        <p:nvSpPr>
          <p:cNvPr id="1361" name="Google Shape;1361;ga2ae1d74aa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2" name="Google Shape;1362;ga2ae1d74aa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endParaRPr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a12d13667f_1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a12d13667f_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Stephen</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7"/>
        <p:cNvGrpSpPr/>
        <p:nvPr/>
      </p:nvGrpSpPr>
      <p:grpSpPr>
        <a:xfrm>
          <a:off x="0" y="0"/>
          <a:ext cx="0" cy="0"/>
          <a:chOff x="0" y="0"/>
          <a:chExt cx="0" cy="0"/>
        </a:xfrm>
      </p:grpSpPr>
      <p:sp>
        <p:nvSpPr>
          <p:cNvPr id="1378" name="Google Shape;1378;ga313d5d5a5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9" name="Google Shape;1379;ga313d5d5a5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endParaRPr sz="120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3"/>
        <p:cNvGrpSpPr/>
        <p:nvPr/>
      </p:nvGrpSpPr>
      <p:grpSpPr>
        <a:xfrm>
          <a:off x="0" y="0"/>
          <a:ext cx="0" cy="0"/>
          <a:chOff x="0" y="0"/>
          <a:chExt cx="0" cy="0"/>
        </a:xfrm>
      </p:grpSpPr>
      <p:sp>
        <p:nvSpPr>
          <p:cNvPr id="1394" name="Google Shape;1394;gad74ec6c91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5" name="Google Shape;1395;gad74ec6c91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endParaRPr sz="120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0"/>
        <p:cNvGrpSpPr/>
        <p:nvPr/>
      </p:nvGrpSpPr>
      <p:grpSpPr>
        <a:xfrm>
          <a:off x="0" y="0"/>
          <a:ext cx="0" cy="0"/>
          <a:chOff x="0" y="0"/>
          <a:chExt cx="0" cy="0"/>
        </a:xfrm>
      </p:grpSpPr>
      <p:sp>
        <p:nvSpPr>
          <p:cNvPr id="1411" name="Google Shape;1411;gad74ec6c91_1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2" name="Google Shape;1412;gad74ec6c91_1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endParaRPr sz="120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6"/>
        <p:cNvGrpSpPr/>
        <p:nvPr/>
      </p:nvGrpSpPr>
      <p:grpSpPr>
        <a:xfrm>
          <a:off x="0" y="0"/>
          <a:ext cx="0" cy="0"/>
          <a:chOff x="0" y="0"/>
          <a:chExt cx="0" cy="0"/>
        </a:xfrm>
      </p:grpSpPr>
      <p:sp>
        <p:nvSpPr>
          <p:cNvPr id="1427" name="Google Shape;1427;ga2ae1d74aa_2_3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8" name="Google Shape;1428;ga2ae1d74aa_2_3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3"/>
        <p:cNvGrpSpPr/>
        <p:nvPr/>
      </p:nvGrpSpPr>
      <p:grpSpPr>
        <a:xfrm>
          <a:off x="0" y="0"/>
          <a:ext cx="0" cy="0"/>
          <a:chOff x="0" y="0"/>
          <a:chExt cx="0" cy="0"/>
        </a:xfrm>
      </p:grpSpPr>
      <p:sp>
        <p:nvSpPr>
          <p:cNvPr id="1494" name="Google Shape;1494;gad36e5bbd4_1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5" name="Google Shape;1495;gad36e5bbd4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8"/>
        <p:cNvGrpSpPr/>
        <p:nvPr/>
      </p:nvGrpSpPr>
      <p:grpSpPr>
        <a:xfrm>
          <a:off x="0" y="0"/>
          <a:ext cx="0" cy="0"/>
          <a:chOff x="0" y="0"/>
          <a:chExt cx="0" cy="0"/>
        </a:xfrm>
      </p:grpSpPr>
      <p:sp>
        <p:nvSpPr>
          <p:cNvPr id="1549" name="Google Shape;1549;ga2ae1d74aa_2_4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0" name="Google Shape;1550;ga2ae1d74aa_2_4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0"/>
        <p:cNvGrpSpPr/>
        <p:nvPr/>
      </p:nvGrpSpPr>
      <p:grpSpPr>
        <a:xfrm>
          <a:off x="0" y="0"/>
          <a:ext cx="0" cy="0"/>
          <a:chOff x="0" y="0"/>
          <a:chExt cx="0" cy="0"/>
        </a:xfrm>
      </p:grpSpPr>
      <p:sp>
        <p:nvSpPr>
          <p:cNvPr id="1581" name="Google Shape;1581;gad69dd821f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2" name="Google Shape;1582;gad69dd821f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0"/>
        <p:cNvGrpSpPr/>
        <p:nvPr/>
      </p:nvGrpSpPr>
      <p:grpSpPr>
        <a:xfrm>
          <a:off x="0" y="0"/>
          <a:ext cx="0" cy="0"/>
          <a:chOff x="0" y="0"/>
          <a:chExt cx="0" cy="0"/>
        </a:xfrm>
      </p:grpSpPr>
      <p:sp>
        <p:nvSpPr>
          <p:cNvPr id="1631" name="Google Shape;1631;ga36031e6d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2" name="Google Shape;1632;ga36031e6d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endParaRPr sz="120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6"/>
        <p:cNvGrpSpPr/>
        <p:nvPr/>
      </p:nvGrpSpPr>
      <p:grpSpPr>
        <a:xfrm>
          <a:off x="0" y="0"/>
          <a:ext cx="0" cy="0"/>
          <a:chOff x="0" y="0"/>
          <a:chExt cx="0" cy="0"/>
        </a:xfrm>
      </p:grpSpPr>
      <p:sp>
        <p:nvSpPr>
          <p:cNvPr id="1647" name="Google Shape;1647;ga2d15c4855_4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8" name="Google Shape;1648;ga2d15c4855_4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Stephen</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1"/>
        <p:cNvGrpSpPr/>
        <p:nvPr/>
      </p:nvGrpSpPr>
      <p:grpSpPr>
        <a:xfrm>
          <a:off x="0" y="0"/>
          <a:ext cx="0" cy="0"/>
          <a:chOff x="0" y="0"/>
          <a:chExt cx="0" cy="0"/>
        </a:xfrm>
      </p:grpSpPr>
      <p:sp>
        <p:nvSpPr>
          <p:cNvPr id="1662" name="Google Shape;1662;ga360f94371_3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3" name="Google Shape;1663;ga360f94371_3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a12d13667f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a12d13667f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
              <a:t>Sean</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8"/>
        <p:cNvGrpSpPr/>
        <p:nvPr/>
      </p:nvGrpSpPr>
      <p:grpSpPr>
        <a:xfrm>
          <a:off x="0" y="0"/>
          <a:ext cx="0" cy="0"/>
          <a:chOff x="0" y="0"/>
          <a:chExt cx="0" cy="0"/>
        </a:xfrm>
      </p:grpSpPr>
      <p:sp>
        <p:nvSpPr>
          <p:cNvPr id="1679" name="Google Shape;1679;ga2d15c4855_4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0" name="Google Shape;1680;ga2d15c4855_4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Stephen</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3"/>
        <p:cNvGrpSpPr/>
        <p:nvPr/>
      </p:nvGrpSpPr>
      <p:grpSpPr>
        <a:xfrm>
          <a:off x="0" y="0"/>
          <a:ext cx="0" cy="0"/>
          <a:chOff x="0" y="0"/>
          <a:chExt cx="0" cy="0"/>
        </a:xfrm>
      </p:grpSpPr>
      <p:sp>
        <p:nvSpPr>
          <p:cNvPr id="1694" name="Google Shape;1694;ga2ae1d74aa_7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5" name="Google Shape;1695;ga2ae1d74aa_7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900">
                <a:solidFill>
                  <a:schemeClr val="dk1"/>
                </a:solidFill>
                <a:latin typeface="Old Standard TT"/>
                <a:ea typeface="Old Standard TT"/>
                <a:cs typeface="Old Standard TT"/>
                <a:sym typeface="Old Standard TT"/>
              </a:rPr>
              <a:t>Stephen</a:t>
            </a:r>
            <a:endParaRPr sz="1900">
              <a:solidFill>
                <a:schemeClr val="dk1"/>
              </a:solidFill>
              <a:latin typeface="Old Standard TT"/>
              <a:ea typeface="Old Standard TT"/>
              <a:cs typeface="Old Standard TT"/>
              <a:sym typeface="Old Standard TT"/>
            </a:endParaRPr>
          </a:p>
          <a:p>
            <a:pPr marL="0" lvl="0" indent="0" algn="l" rtl="0">
              <a:lnSpc>
                <a:spcPct val="115000"/>
              </a:lnSpc>
              <a:spcBef>
                <a:spcPts val="1600"/>
              </a:spcBef>
              <a:spcAft>
                <a:spcPts val="1600"/>
              </a:spcAft>
              <a:buClr>
                <a:schemeClr val="dk1"/>
              </a:buClr>
              <a:buSzPts val="1100"/>
              <a:buFont typeface="Arial"/>
              <a:buNone/>
            </a:pPr>
            <a:r>
              <a:rPr lang="en" sz="1900">
                <a:solidFill>
                  <a:schemeClr val="dk1"/>
                </a:solidFill>
                <a:latin typeface="Old Standard TT"/>
                <a:ea typeface="Old Standard TT"/>
                <a:cs typeface="Old Standard TT"/>
                <a:sym typeface="Old Standard TT"/>
              </a:rPr>
              <a:t>Current methods involve digging snow pits on the sides of avalanche prone areas</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9"/>
        <p:cNvGrpSpPr/>
        <p:nvPr/>
      </p:nvGrpSpPr>
      <p:grpSpPr>
        <a:xfrm>
          <a:off x="0" y="0"/>
          <a:ext cx="0" cy="0"/>
          <a:chOff x="0" y="0"/>
          <a:chExt cx="0" cy="0"/>
        </a:xfrm>
      </p:grpSpPr>
      <p:sp>
        <p:nvSpPr>
          <p:cNvPr id="1710" name="Google Shape;1710;ga24bc01358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1" name="Google Shape;1711;ga24bc01358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6"/>
        <p:cNvGrpSpPr/>
        <p:nvPr/>
      </p:nvGrpSpPr>
      <p:grpSpPr>
        <a:xfrm>
          <a:off x="0" y="0"/>
          <a:ext cx="0" cy="0"/>
          <a:chOff x="0" y="0"/>
          <a:chExt cx="0" cy="0"/>
        </a:xfrm>
      </p:grpSpPr>
      <p:sp>
        <p:nvSpPr>
          <p:cNvPr id="1727" name="Google Shape;1727;ga24bc01358_1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8" name="Google Shape;1728;ga24bc01358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900">
                <a:solidFill>
                  <a:schemeClr val="dk1"/>
                </a:solidFill>
                <a:latin typeface="Old Standard TT"/>
                <a:ea typeface="Old Standard TT"/>
                <a:cs typeface="Old Standard TT"/>
                <a:sym typeface="Old Standard TT"/>
              </a:rPr>
              <a:t>Stephen</a:t>
            </a:r>
            <a:endParaRPr sz="1900">
              <a:solidFill>
                <a:schemeClr val="dk1"/>
              </a:solidFill>
              <a:latin typeface="Old Standard TT"/>
              <a:ea typeface="Old Standard TT"/>
              <a:cs typeface="Old Standard TT"/>
              <a:sym typeface="Old Standard TT"/>
            </a:endParaRPr>
          </a:p>
          <a:p>
            <a:pPr marL="0" lvl="0" indent="0" algn="l" rtl="0">
              <a:lnSpc>
                <a:spcPct val="115000"/>
              </a:lnSpc>
              <a:spcBef>
                <a:spcPts val="1600"/>
              </a:spcBef>
              <a:spcAft>
                <a:spcPts val="1600"/>
              </a:spcAft>
              <a:buClr>
                <a:schemeClr val="dk1"/>
              </a:buClr>
              <a:buSzPts val="1100"/>
              <a:buFont typeface="Arial"/>
              <a:buNone/>
            </a:pPr>
            <a:r>
              <a:rPr lang="en" sz="1900">
                <a:solidFill>
                  <a:schemeClr val="dk1"/>
                </a:solidFill>
                <a:latin typeface="Old Standard TT"/>
                <a:ea typeface="Old Standard TT"/>
                <a:cs typeface="Old Standard TT"/>
                <a:sym typeface="Old Standard TT"/>
              </a:rPr>
              <a:t>Current methods involve digging snow pits on the sides of avalanche prone areas</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3"/>
        <p:cNvGrpSpPr/>
        <p:nvPr/>
      </p:nvGrpSpPr>
      <p:grpSpPr>
        <a:xfrm>
          <a:off x="0" y="0"/>
          <a:ext cx="0" cy="0"/>
          <a:chOff x="0" y="0"/>
          <a:chExt cx="0" cy="0"/>
        </a:xfrm>
      </p:grpSpPr>
      <p:sp>
        <p:nvSpPr>
          <p:cNvPr id="1744" name="Google Shape;1744;ga2d15c4855_3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5" name="Google Shape;1745;ga2d15c4855_3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900">
                <a:solidFill>
                  <a:schemeClr val="dk1"/>
                </a:solidFill>
                <a:latin typeface="Old Standard TT"/>
                <a:ea typeface="Old Standard TT"/>
                <a:cs typeface="Old Standard TT"/>
                <a:sym typeface="Old Standard TT"/>
              </a:rPr>
              <a:t>Brett</a:t>
            </a:r>
            <a:endParaRPr sz="1900">
              <a:solidFill>
                <a:schemeClr val="dk1"/>
              </a:solidFill>
              <a:latin typeface="Old Standard TT"/>
              <a:ea typeface="Old Standard TT"/>
              <a:cs typeface="Old Standard TT"/>
              <a:sym typeface="Old Standard TT"/>
            </a:endParaRPr>
          </a:p>
          <a:p>
            <a:pPr marL="0" lvl="0" indent="0" algn="l" rtl="0">
              <a:lnSpc>
                <a:spcPct val="115000"/>
              </a:lnSpc>
              <a:spcBef>
                <a:spcPts val="1600"/>
              </a:spcBef>
              <a:spcAft>
                <a:spcPts val="1600"/>
              </a:spcAft>
              <a:buClr>
                <a:schemeClr val="dk1"/>
              </a:buClr>
              <a:buSzPts val="1100"/>
              <a:buFont typeface="Arial"/>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0"/>
        <p:cNvGrpSpPr/>
        <p:nvPr/>
      </p:nvGrpSpPr>
      <p:grpSpPr>
        <a:xfrm>
          <a:off x="0" y="0"/>
          <a:ext cx="0" cy="0"/>
          <a:chOff x="0" y="0"/>
          <a:chExt cx="0" cy="0"/>
        </a:xfrm>
      </p:grpSpPr>
      <p:sp>
        <p:nvSpPr>
          <p:cNvPr id="1761" name="Google Shape;1761;ga24bc01358_1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2" name="Google Shape;1762;ga24bc01358_1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6"/>
        <p:cNvGrpSpPr/>
        <p:nvPr/>
      </p:nvGrpSpPr>
      <p:grpSpPr>
        <a:xfrm>
          <a:off x="0" y="0"/>
          <a:ext cx="0" cy="0"/>
          <a:chOff x="0" y="0"/>
          <a:chExt cx="0" cy="0"/>
        </a:xfrm>
      </p:grpSpPr>
      <p:sp>
        <p:nvSpPr>
          <p:cNvPr id="1777" name="Google Shape;1777;ga24bc01358_1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8" name="Google Shape;1778;ga24bc01358_1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900">
                <a:solidFill>
                  <a:schemeClr val="dk1"/>
                </a:solidFill>
                <a:latin typeface="Old Standard TT"/>
                <a:ea typeface="Old Standard TT"/>
                <a:cs typeface="Old Standard TT"/>
                <a:sym typeface="Old Standard TT"/>
              </a:rPr>
              <a:t>Stephen</a:t>
            </a:r>
            <a:endParaRPr sz="1900">
              <a:solidFill>
                <a:schemeClr val="dk1"/>
              </a:solidFill>
              <a:latin typeface="Old Standard TT"/>
              <a:ea typeface="Old Standard TT"/>
              <a:cs typeface="Old Standard TT"/>
              <a:sym typeface="Old Standard TT"/>
            </a:endParaRPr>
          </a:p>
          <a:p>
            <a:pPr marL="0" lvl="0" indent="0" algn="l" rtl="0">
              <a:lnSpc>
                <a:spcPct val="115000"/>
              </a:lnSpc>
              <a:spcBef>
                <a:spcPts val="1600"/>
              </a:spcBef>
              <a:spcAft>
                <a:spcPts val="1600"/>
              </a:spcAft>
              <a:buClr>
                <a:schemeClr val="dk1"/>
              </a:buClr>
              <a:buSzPts val="1100"/>
              <a:buFont typeface="Arial"/>
              <a:buNone/>
            </a:pPr>
            <a:r>
              <a:rPr lang="en" sz="1900">
                <a:solidFill>
                  <a:schemeClr val="dk1"/>
                </a:solidFill>
                <a:latin typeface="Old Standard TT"/>
                <a:ea typeface="Old Standard TT"/>
                <a:cs typeface="Old Standard TT"/>
                <a:sym typeface="Old Standard TT"/>
              </a:rPr>
              <a:t>Current methods involve digging snow pits on the sides of avalanche prone areas</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3"/>
        <p:cNvGrpSpPr/>
        <p:nvPr/>
      </p:nvGrpSpPr>
      <p:grpSpPr>
        <a:xfrm>
          <a:off x="0" y="0"/>
          <a:ext cx="0" cy="0"/>
          <a:chOff x="0" y="0"/>
          <a:chExt cx="0" cy="0"/>
        </a:xfrm>
      </p:grpSpPr>
      <p:sp>
        <p:nvSpPr>
          <p:cNvPr id="1794" name="Google Shape;1794;gad74ec6c91_19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5" name="Google Shape;1795;gad74ec6c91_19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 sz="1900">
                <a:solidFill>
                  <a:schemeClr val="dk1"/>
                </a:solidFill>
                <a:latin typeface="Old Standard TT"/>
                <a:ea typeface="Old Standard TT"/>
                <a:cs typeface="Old Standard TT"/>
                <a:sym typeface="Old Standard TT"/>
              </a:rPr>
              <a:t>Stephen</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4"/>
        <p:cNvGrpSpPr/>
        <p:nvPr/>
      </p:nvGrpSpPr>
      <p:grpSpPr>
        <a:xfrm>
          <a:off x="0" y="0"/>
          <a:ext cx="0" cy="0"/>
          <a:chOff x="0" y="0"/>
          <a:chExt cx="0" cy="0"/>
        </a:xfrm>
      </p:grpSpPr>
      <p:sp>
        <p:nvSpPr>
          <p:cNvPr id="1815" name="Google Shape;1815;ga2d15c4855_4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6" name="Google Shape;1816;ga2d15c4855_4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
              <a:t>Adam</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3"/>
        <p:cNvGrpSpPr/>
        <p:nvPr/>
      </p:nvGrpSpPr>
      <p:grpSpPr>
        <a:xfrm>
          <a:off x="0" y="0"/>
          <a:ext cx="0" cy="0"/>
          <a:chOff x="0" y="0"/>
          <a:chExt cx="0" cy="0"/>
        </a:xfrm>
      </p:grpSpPr>
      <p:sp>
        <p:nvSpPr>
          <p:cNvPr id="1834" name="Google Shape;1834;ga2d15c4855_4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5" name="Google Shape;1835;ga2d15c4855_4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Stephen</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a360f94371_4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a360f94371_4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
              <a:t>Sean</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8"/>
        <p:cNvGrpSpPr/>
        <p:nvPr/>
      </p:nvGrpSpPr>
      <p:grpSpPr>
        <a:xfrm>
          <a:off x="0" y="0"/>
          <a:ext cx="0" cy="0"/>
          <a:chOff x="0" y="0"/>
          <a:chExt cx="0" cy="0"/>
        </a:xfrm>
      </p:grpSpPr>
      <p:sp>
        <p:nvSpPr>
          <p:cNvPr id="1849" name="Google Shape;1849;ga12d13667f_1_3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0" name="Google Shape;1850;ga12d13667f_1_3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900">
                <a:solidFill>
                  <a:schemeClr val="dk1"/>
                </a:solidFill>
                <a:latin typeface="Old Standard TT"/>
                <a:ea typeface="Old Standard TT"/>
                <a:cs typeface="Old Standard TT"/>
                <a:sym typeface="Old Standard TT"/>
              </a:rPr>
              <a:t>Kevin</a:t>
            </a:r>
            <a:endParaRPr sz="1900">
              <a:solidFill>
                <a:schemeClr val="dk1"/>
              </a:solidFill>
              <a:latin typeface="Old Standard TT"/>
              <a:ea typeface="Old Standard TT"/>
              <a:cs typeface="Old Standard TT"/>
              <a:sym typeface="Old Standard TT"/>
            </a:endParaRPr>
          </a:p>
          <a:p>
            <a:pPr marL="0" lvl="0" indent="0" algn="l" rtl="0">
              <a:lnSpc>
                <a:spcPct val="115000"/>
              </a:lnSpc>
              <a:spcBef>
                <a:spcPts val="1600"/>
              </a:spcBef>
              <a:spcAft>
                <a:spcPts val="1600"/>
              </a:spcAft>
              <a:buClr>
                <a:schemeClr val="dk1"/>
              </a:buClr>
              <a:buSzPts val="1100"/>
              <a:buFont typeface="Arial"/>
              <a:buNone/>
            </a:pPr>
            <a:r>
              <a:rPr lang="en" sz="1900">
                <a:solidFill>
                  <a:schemeClr val="dk1"/>
                </a:solidFill>
                <a:latin typeface="Old Standard TT"/>
                <a:ea typeface="Old Standard TT"/>
                <a:cs typeface="Old Standard TT"/>
                <a:sym typeface="Old Standard TT"/>
              </a:rPr>
              <a:t>Current methods involve digging snow pits on the sides of avalanche prone areas</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4"/>
        <p:cNvGrpSpPr/>
        <p:nvPr/>
      </p:nvGrpSpPr>
      <p:grpSpPr>
        <a:xfrm>
          <a:off x="0" y="0"/>
          <a:ext cx="0" cy="0"/>
          <a:chOff x="0" y="0"/>
          <a:chExt cx="0" cy="0"/>
        </a:xfrm>
      </p:grpSpPr>
      <p:sp>
        <p:nvSpPr>
          <p:cNvPr id="1865" name="Google Shape;1865;gad69dd821f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6" name="Google Shape;1866;gad69dd821f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900">
                <a:solidFill>
                  <a:schemeClr val="dk1"/>
                </a:solidFill>
                <a:latin typeface="Old Standard TT"/>
                <a:ea typeface="Old Standard TT"/>
                <a:cs typeface="Old Standard TT"/>
                <a:sym typeface="Old Standard TT"/>
              </a:rPr>
              <a:t>Stephen</a:t>
            </a:r>
            <a:endParaRPr sz="1900">
              <a:solidFill>
                <a:schemeClr val="dk1"/>
              </a:solidFill>
              <a:latin typeface="Old Standard TT"/>
              <a:ea typeface="Old Standard TT"/>
              <a:cs typeface="Old Standard TT"/>
              <a:sym typeface="Old Standard TT"/>
            </a:endParaRPr>
          </a:p>
          <a:p>
            <a:pPr marL="0" lvl="0" indent="0" algn="l" rtl="0">
              <a:lnSpc>
                <a:spcPct val="115000"/>
              </a:lnSpc>
              <a:spcBef>
                <a:spcPts val="1600"/>
              </a:spcBef>
              <a:spcAft>
                <a:spcPts val="1600"/>
              </a:spcAft>
              <a:buClr>
                <a:schemeClr val="dk1"/>
              </a:buClr>
              <a:buSzPts val="1100"/>
              <a:buFont typeface="Arial"/>
              <a:buNone/>
            </a:pPr>
            <a:r>
              <a:rPr lang="en" sz="1900">
                <a:solidFill>
                  <a:schemeClr val="dk1"/>
                </a:solidFill>
                <a:latin typeface="Old Standard TT"/>
                <a:ea typeface="Old Standard TT"/>
                <a:cs typeface="Old Standard TT"/>
                <a:sym typeface="Old Standard TT"/>
              </a:rPr>
              <a:t>Current methods involve digging snow pits on the sides of avalanche prone areas</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3"/>
        <p:cNvGrpSpPr/>
        <p:nvPr/>
      </p:nvGrpSpPr>
      <p:grpSpPr>
        <a:xfrm>
          <a:off x="0" y="0"/>
          <a:ext cx="0" cy="0"/>
          <a:chOff x="0" y="0"/>
          <a:chExt cx="0" cy="0"/>
        </a:xfrm>
      </p:grpSpPr>
      <p:sp>
        <p:nvSpPr>
          <p:cNvPr id="1884" name="Google Shape;1884;gad69dd821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5" name="Google Shape;1885;gad69dd821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900">
                <a:solidFill>
                  <a:schemeClr val="dk1"/>
                </a:solidFill>
                <a:latin typeface="Old Standard TT"/>
                <a:ea typeface="Old Standard TT"/>
                <a:cs typeface="Old Standard TT"/>
                <a:sym typeface="Old Standard TT"/>
              </a:rPr>
              <a:t>Stephen</a:t>
            </a:r>
            <a:endParaRPr sz="1900">
              <a:solidFill>
                <a:schemeClr val="dk1"/>
              </a:solidFill>
              <a:latin typeface="Old Standard TT"/>
              <a:ea typeface="Old Standard TT"/>
              <a:cs typeface="Old Standard TT"/>
              <a:sym typeface="Old Standard TT"/>
            </a:endParaRPr>
          </a:p>
          <a:p>
            <a:pPr marL="0" lvl="0" indent="0" algn="l" rtl="0">
              <a:lnSpc>
                <a:spcPct val="115000"/>
              </a:lnSpc>
              <a:spcBef>
                <a:spcPts val="1600"/>
              </a:spcBef>
              <a:spcAft>
                <a:spcPts val="1600"/>
              </a:spcAft>
              <a:buClr>
                <a:schemeClr val="dk1"/>
              </a:buClr>
              <a:buSzPts val="1100"/>
              <a:buFont typeface="Arial"/>
              <a:buNone/>
            </a:pPr>
            <a:r>
              <a:rPr lang="en" sz="1900">
                <a:solidFill>
                  <a:schemeClr val="dk1"/>
                </a:solidFill>
                <a:latin typeface="Old Standard TT"/>
                <a:ea typeface="Old Standard TT"/>
                <a:cs typeface="Old Standard TT"/>
                <a:sym typeface="Old Standard TT"/>
              </a:rPr>
              <a:t>Current methods involve digging snow pits on the sides of avalanche prone areas</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3"/>
        <p:cNvGrpSpPr/>
        <p:nvPr/>
      </p:nvGrpSpPr>
      <p:grpSpPr>
        <a:xfrm>
          <a:off x="0" y="0"/>
          <a:ext cx="0" cy="0"/>
          <a:chOff x="0" y="0"/>
          <a:chExt cx="0" cy="0"/>
        </a:xfrm>
      </p:grpSpPr>
      <p:sp>
        <p:nvSpPr>
          <p:cNvPr id="1904" name="Google Shape;1904;gad36e5bbd4_1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5" name="Google Shape;1905;gad36e5bbd4_1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endParaRPr>
              <a:latin typeface="Livvic"/>
              <a:ea typeface="Livvic"/>
              <a:cs typeface="Livvic"/>
              <a:sym typeface="Livvic"/>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8"/>
        <p:cNvGrpSpPr/>
        <p:nvPr/>
      </p:nvGrpSpPr>
      <p:grpSpPr>
        <a:xfrm>
          <a:off x="0" y="0"/>
          <a:ext cx="0" cy="0"/>
          <a:chOff x="0" y="0"/>
          <a:chExt cx="0" cy="0"/>
        </a:xfrm>
      </p:grpSpPr>
      <p:sp>
        <p:nvSpPr>
          <p:cNvPr id="1949" name="Google Shape;1949;gac489559cb_1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0" name="Google Shape;1950;gac489559cb_1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900">
                <a:solidFill>
                  <a:schemeClr val="dk1"/>
                </a:solidFill>
                <a:latin typeface="Old Standard TT"/>
                <a:ea typeface="Old Standard TT"/>
                <a:cs typeface="Old Standard TT"/>
                <a:sym typeface="Old Standard TT"/>
              </a:rPr>
              <a:t>Kevin</a:t>
            </a:r>
            <a:endParaRPr sz="1900">
              <a:solidFill>
                <a:schemeClr val="dk1"/>
              </a:solidFill>
              <a:latin typeface="Old Standard TT"/>
              <a:ea typeface="Old Standard TT"/>
              <a:cs typeface="Old Standard TT"/>
              <a:sym typeface="Old Standard TT"/>
            </a:endParaRPr>
          </a:p>
          <a:p>
            <a:pPr marL="0" lvl="0" indent="0" algn="l" rtl="0">
              <a:lnSpc>
                <a:spcPct val="115000"/>
              </a:lnSpc>
              <a:spcBef>
                <a:spcPts val="1600"/>
              </a:spcBef>
              <a:spcAft>
                <a:spcPts val="1600"/>
              </a:spcAft>
              <a:buClr>
                <a:schemeClr val="dk1"/>
              </a:buClr>
              <a:buSzPts val="1100"/>
              <a:buFont typeface="Arial"/>
              <a:buNone/>
            </a:pPr>
            <a:r>
              <a:rPr lang="en" sz="1900">
                <a:solidFill>
                  <a:schemeClr val="dk1"/>
                </a:solidFill>
                <a:latin typeface="Old Standard TT"/>
                <a:ea typeface="Old Standard TT"/>
                <a:cs typeface="Old Standard TT"/>
                <a:sym typeface="Old Standard TT"/>
              </a:rPr>
              <a:t>Current methods involve digging snow pits on the sides of avalanche prone areas</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4"/>
        <p:cNvGrpSpPr/>
        <p:nvPr/>
      </p:nvGrpSpPr>
      <p:grpSpPr>
        <a:xfrm>
          <a:off x="0" y="0"/>
          <a:ext cx="0" cy="0"/>
          <a:chOff x="0" y="0"/>
          <a:chExt cx="0" cy="0"/>
        </a:xfrm>
      </p:grpSpPr>
      <p:sp>
        <p:nvSpPr>
          <p:cNvPr id="1965" name="Google Shape;1965;ga2d15c4855_4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6" name="Google Shape;1966;ga2d15c4855_4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Stephen</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9"/>
        <p:cNvGrpSpPr/>
        <p:nvPr/>
      </p:nvGrpSpPr>
      <p:grpSpPr>
        <a:xfrm>
          <a:off x="0" y="0"/>
          <a:ext cx="0" cy="0"/>
          <a:chOff x="0" y="0"/>
          <a:chExt cx="0" cy="0"/>
        </a:xfrm>
      </p:grpSpPr>
      <p:sp>
        <p:nvSpPr>
          <p:cNvPr id="1980" name="Google Shape;1980;ga313d5d5a5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1" name="Google Shape;1981;ga313d5d5a5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endParaRPr sz="120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1"/>
        <p:cNvGrpSpPr/>
        <p:nvPr/>
      </p:nvGrpSpPr>
      <p:grpSpPr>
        <a:xfrm>
          <a:off x="0" y="0"/>
          <a:ext cx="0" cy="0"/>
          <a:chOff x="0" y="0"/>
          <a:chExt cx="0" cy="0"/>
        </a:xfrm>
      </p:grpSpPr>
      <p:sp>
        <p:nvSpPr>
          <p:cNvPr id="2002" name="Google Shape;2002;ga2ae1d74aa_7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3" name="Google Shape;2003;ga2ae1d74aa_7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
              <a:t>Sean Yoo</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9"/>
        <p:cNvGrpSpPr/>
        <p:nvPr/>
      </p:nvGrpSpPr>
      <p:grpSpPr>
        <a:xfrm>
          <a:off x="0" y="0"/>
          <a:ext cx="0" cy="0"/>
          <a:chOff x="0" y="0"/>
          <a:chExt cx="0" cy="0"/>
        </a:xfrm>
      </p:grpSpPr>
      <p:sp>
        <p:nvSpPr>
          <p:cNvPr id="2020" name="Google Shape;2020;ga2ae1d74aa_7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1" name="Google Shape;2021;ga2ae1d74aa_7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
              <a:t>Sean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8"/>
        <p:cNvGrpSpPr/>
        <p:nvPr/>
      </p:nvGrpSpPr>
      <p:grpSpPr>
        <a:xfrm>
          <a:off x="0" y="0"/>
          <a:ext cx="0" cy="0"/>
          <a:chOff x="0" y="0"/>
          <a:chExt cx="0" cy="0"/>
        </a:xfrm>
      </p:grpSpPr>
      <p:sp>
        <p:nvSpPr>
          <p:cNvPr id="2039" name="Google Shape;2039;ga2d15c4855_4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0" name="Google Shape;2040;ga2d15c4855_4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Stephen</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pening slide">
  <p:cSld name="CUSTOM_7">
    <p:spTree>
      <p:nvGrpSpPr>
        <p:cNvPr id="1" name="Shape 50"/>
        <p:cNvGrpSpPr/>
        <p:nvPr/>
      </p:nvGrpSpPr>
      <p:grpSpPr>
        <a:xfrm>
          <a:off x="0" y="0"/>
          <a:ext cx="0" cy="0"/>
          <a:chOff x="0" y="0"/>
          <a:chExt cx="0" cy="0"/>
        </a:xfrm>
      </p:grpSpPr>
      <p:sp>
        <p:nvSpPr>
          <p:cNvPr id="51" name="Google Shape;51;p13"/>
          <p:cNvSpPr txBox="1">
            <a:spLocks noGrp="1"/>
          </p:cNvSpPr>
          <p:nvPr>
            <p:ph type="ctrTitle"/>
          </p:nvPr>
        </p:nvSpPr>
        <p:spPr>
          <a:xfrm>
            <a:off x="1039575" y="1701225"/>
            <a:ext cx="4592400" cy="17823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52" name="Google Shape;52;p13"/>
          <p:cNvSpPr txBox="1">
            <a:spLocks noGrp="1"/>
          </p:cNvSpPr>
          <p:nvPr>
            <p:ph type="subTitle" idx="1"/>
          </p:nvPr>
        </p:nvSpPr>
        <p:spPr>
          <a:xfrm>
            <a:off x="1039575" y="3206400"/>
            <a:ext cx="2402100" cy="717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rgbClr val="000000"/>
              </a:buClr>
              <a:buSzPts val="1800"/>
              <a:buNone/>
              <a:defRPr>
                <a:solidFill>
                  <a:srgbClr val="000000"/>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Four columns 1">
  <p:cSld name="CUSTOM_27_1_1">
    <p:spTree>
      <p:nvGrpSpPr>
        <p:cNvPr id="1" name="Shape 53"/>
        <p:cNvGrpSpPr/>
        <p:nvPr/>
      </p:nvGrpSpPr>
      <p:grpSpPr>
        <a:xfrm>
          <a:off x="0" y="0"/>
          <a:ext cx="0" cy="0"/>
          <a:chOff x="0" y="0"/>
          <a:chExt cx="0" cy="0"/>
        </a:xfrm>
      </p:grpSpPr>
      <p:sp>
        <p:nvSpPr>
          <p:cNvPr id="54" name="Google Shape;54;p14"/>
          <p:cNvSpPr txBox="1">
            <a:spLocks noGrp="1"/>
          </p:cNvSpPr>
          <p:nvPr>
            <p:ph type="ctrTitle"/>
          </p:nvPr>
        </p:nvSpPr>
        <p:spPr>
          <a:xfrm>
            <a:off x="631875" y="842025"/>
            <a:ext cx="28713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55" name="Google Shape;55;p14"/>
          <p:cNvSpPr txBox="1">
            <a:spLocks noGrp="1"/>
          </p:cNvSpPr>
          <p:nvPr>
            <p:ph type="subTitle" idx="1"/>
          </p:nvPr>
        </p:nvSpPr>
        <p:spPr>
          <a:xfrm>
            <a:off x="631884" y="1410841"/>
            <a:ext cx="2480700" cy="53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56" name="Google Shape;56;p14"/>
          <p:cNvSpPr txBox="1">
            <a:spLocks noGrp="1"/>
          </p:cNvSpPr>
          <p:nvPr>
            <p:ph type="ctrTitle" idx="2"/>
          </p:nvPr>
        </p:nvSpPr>
        <p:spPr>
          <a:xfrm>
            <a:off x="4213664" y="842025"/>
            <a:ext cx="26979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57" name="Google Shape;57;p14"/>
          <p:cNvSpPr txBox="1">
            <a:spLocks noGrp="1"/>
          </p:cNvSpPr>
          <p:nvPr>
            <p:ph type="subTitle" idx="3"/>
          </p:nvPr>
        </p:nvSpPr>
        <p:spPr>
          <a:xfrm>
            <a:off x="4213664" y="1410841"/>
            <a:ext cx="2586000" cy="74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58" name="Google Shape;58;p14"/>
          <p:cNvSpPr txBox="1">
            <a:spLocks noGrp="1"/>
          </p:cNvSpPr>
          <p:nvPr>
            <p:ph type="ctrTitle" idx="4"/>
          </p:nvPr>
        </p:nvSpPr>
        <p:spPr>
          <a:xfrm>
            <a:off x="631883" y="3331927"/>
            <a:ext cx="28713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59" name="Google Shape;59;p14"/>
          <p:cNvSpPr txBox="1">
            <a:spLocks noGrp="1"/>
          </p:cNvSpPr>
          <p:nvPr>
            <p:ph type="subTitle" idx="5"/>
          </p:nvPr>
        </p:nvSpPr>
        <p:spPr>
          <a:xfrm>
            <a:off x="631884" y="3914208"/>
            <a:ext cx="2480700" cy="94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60" name="Google Shape;60;p14"/>
          <p:cNvSpPr txBox="1">
            <a:spLocks noGrp="1"/>
          </p:cNvSpPr>
          <p:nvPr>
            <p:ph type="ctrTitle" idx="6"/>
          </p:nvPr>
        </p:nvSpPr>
        <p:spPr>
          <a:xfrm rot="5400000">
            <a:off x="6685437" y="1646270"/>
            <a:ext cx="29133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61" name="Google Shape;61;p14"/>
          <p:cNvSpPr txBox="1">
            <a:spLocks noGrp="1"/>
          </p:cNvSpPr>
          <p:nvPr>
            <p:ph type="ctrTitle" idx="7"/>
          </p:nvPr>
        </p:nvSpPr>
        <p:spPr>
          <a:xfrm>
            <a:off x="4213664" y="3331934"/>
            <a:ext cx="25860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62" name="Google Shape;62;p14"/>
          <p:cNvSpPr txBox="1">
            <a:spLocks noGrp="1"/>
          </p:cNvSpPr>
          <p:nvPr>
            <p:ph type="subTitle" idx="8"/>
          </p:nvPr>
        </p:nvSpPr>
        <p:spPr>
          <a:xfrm>
            <a:off x="4213664" y="3914208"/>
            <a:ext cx="2586000" cy="74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title">
  <p:cSld name="CUSTOM_35">
    <p:spTree>
      <p:nvGrpSpPr>
        <p:cNvPr id="1" name="Shape 63"/>
        <p:cNvGrpSpPr/>
        <p:nvPr/>
      </p:nvGrpSpPr>
      <p:grpSpPr>
        <a:xfrm>
          <a:off x="0" y="0"/>
          <a:ext cx="0" cy="0"/>
          <a:chOff x="0" y="0"/>
          <a:chExt cx="0" cy="0"/>
        </a:xfrm>
      </p:grpSpPr>
      <p:sp>
        <p:nvSpPr>
          <p:cNvPr id="64" name="Google Shape;64;p15"/>
          <p:cNvSpPr txBox="1">
            <a:spLocks noGrp="1"/>
          </p:cNvSpPr>
          <p:nvPr>
            <p:ph type="title"/>
          </p:nvPr>
        </p:nvSpPr>
        <p:spPr>
          <a:xfrm>
            <a:off x="3200250" y="1742750"/>
            <a:ext cx="2743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600"/>
            </a:lvl1pPr>
            <a:lvl2pPr lvl="1" algn="ctr" rtl="0">
              <a:spcBef>
                <a:spcPts val="0"/>
              </a:spcBef>
              <a:spcAft>
                <a:spcPts val="0"/>
              </a:spcAft>
              <a:buNone/>
              <a:defRPr sz="3600">
                <a:latin typeface="Catamaran Thin"/>
                <a:ea typeface="Catamaran Thin"/>
                <a:cs typeface="Catamaran Thin"/>
                <a:sym typeface="Catamaran Thin"/>
              </a:defRPr>
            </a:lvl2pPr>
            <a:lvl3pPr lvl="2" algn="ctr" rtl="0">
              <a:spcBef>
                <a:spcPts val="0"/>
              </a:spcBef>
              <a:spcAft>
                <a:spcPts val="0"/>
              </a:spcAft>
              <a:buNone/>
              <a:defRPr sz="3600">
                <a:latin typeface="Catamaran Thin"/>
                <a:ea typeface="Catamaran Thin"/>
                <a:cs typeface="Catamaran Thin"/>
                <a:sym typeface="Catamaran Thin"/>
              </a:defRPr>
            </a:lvl3pPr>
            <a:lvl4pPr lvl="3" algn="ctr" rtl="0">
              <a:spcBef>
                <a:spcPts val="0"/>
              </a:spcBef>
              <a:spcAft>
                <a:spcPts val="0"/>
              </a:spcAft>
              <a:buNone/>
              <a:defRPr sz="3600">
                <a:latin typeface="Catamaran Thin"/>
                <a:ea typeface="Catamaran Thin"/>
                <a:cs typeface="Catamaran Thin"/>
                <a:sym typeface="Catamaran Thin"/>
              </a:defRPr>
            </a:lvl4pPr>
            <a:lvl5pPr lvl="4" algn="ctr" rtl="0">
              <a:spcBef>
                <a:spcPts val="0"/>
              </a:spcBef>
              <a:spcAft>
                <a:spcPts val="0"/>
              </a:spcAft>
              <a:buNone/>
              <a:defRPr sz="3600">
                <a:latin typeface="Catamaran Thin"/>
                <a:ea typeface="Catamaran Thin"/>
                <a:cs typeface="Catamaran Thin"/>
                <a:sym typeface="Catamaran Thin"/>
              </a:defRPr>
            </a:lvl5pPr>
            <a:lvl6pPr lvl="5" algn="ctr" rtl="0">
              <a:spcBef>
                <a:spcPts val="0"/>
              </a:spcBef>
              <a:spcAft>
                <a:spcPts val="0"/>
              </a:spcAft>
              <a:buNone/>
              <a:defRPr sz="3600">
                <a:latin typeface="Catamaran Thin"/>
                <a:ea typeface="Catamaran Thin"/>
                <a:cs typeface="Catamaran Thin"/>
                <a:sym typeface="Catamaran Thin"/>
              </a:defRPr>
            </a:lvl6pPr>
            <a:lvl7pPr lvl="6" algn="ctr" rtl="0">
              <a:spcBef>
                <a:spcPts val="0"/>
              </a:spcBef>
              <a:spcAft>
                <a:spcPts val="0"/>
              </a:spcAft>
              <a:buNone/>
              <a:defRPr sz="3600">
                <a:latin typeface="Catamaran Thin"/>
                <a:ea typeface="Catamaran Thin"/>
                <a:cs typeface="Catamaran Thin"/>
                <a:sym typeface="Catamaran Thin"/>
              </a:defRPr>
            </a:lvl7pPr>
            <a:lvl8pPr lvl="7" algn="ctr" rtl="0">
              <a:spcBef>
                <a:spcPts val="0"/>
              </a:spcBef>
              <a:spcAft>
                <a:spcPts val="0"/>
              </a:spcAft>
              <a:buNone/>
              <a:defRPr sz="3600">
                <a:latin typeface="Catamaran Thin"/>
                <a:ea typeface="Catamaran Thin"/>
                <a:cs typeface="Catamaran Thin"/>
                <a:sym typeface="Catamaran Thin"/>
              </a:defRPr>
            </a:lvl8pPr>
            <a:lvl9pPr lvl="8" algn="ctr" rtl="0">
              <a:spcBef>
                <a:spcPts val="0"/>
              </a:spcBef>
              <a:spcAft>
                <a:spcPts val="0"/>
              </a:spcAft>
              <a:buNone/>
              <a:defRPr sz="3600">
                <a:latin typeface="Catamaran Thin"/>
                <a:ea typeface="Catamaran Thin"/>
                <a:cs typeface="Catamaran Thin"/>
                <a:sym typeface="Catamaran Thin"/>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734427" y="4819649"/>
            <a:ext cx="409500" cy="323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595308" y="4749892"/>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0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1.xml"/><Relationship Id="rId1" Type="http://schemas.openxmlformats.org/officeDocument/2006/relationships/slideLayout" Target="../slideLayouts/slideLayout3.xml"/><Relationship Id="rId4" Type="http://schemas.openxmlformats.org/officeDocument/2006/relationships/image" Target="../media/image73.jpg"/></Relationships>
</file>

<file path=ppt/slides/_rels/slide10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6.png"/><Relationship Id="rId7"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29.jpe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36.jp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37.jp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0.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7.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4.xml"/><Relationship Id="rId1" Type="http://schemas.openxmlformats.org/officeDocument/2006/relationships/slideLayout" Target="../slideLayouts/slideLayout3.xml"/><Relationship Id="rId5" Type="http://schemas.openxmlformats.org/officeDocument/2006/relationships/image" Target="../media/image48.jpeg"/><Relationship Id="rId4" Type="http://schemas.openxmlformats.org/officeDocument/2006/relationships/image" Target="../media/image47.jpg"/></Relationships>
</file>

<file path=ppt/slides/_rels/slide5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5.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5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image" Target="../media/image51.jp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image" Target="../media/image52.jpg"/></Relationships>
</file>

<file path=ppt/slides/_rels/slide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3.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4.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5.xml"/><Relationship Id="rId1" Type="http://schemas.openxmlformats.org/officeDocument/2006/relationships/slideLayout" Target="../slideLayouts/slideLayout3.xml"/><Relationship Id="rId5" Type="http://schemas.openxmlformats.org/officeDocument/2006/relationships/image" Target="../media/image55.png"/><Relationship Id="rId4" Type="http://schemas.openxmlformats.org/officeDocument/2006/relationships/hyperlink" Target="https://www.raspberrypi.org/app/uploads/2012/04/Raspberry-Pi-Schematics-R1.0.pdf"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6.xml"/><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hyperlink" Target="https://www.raspberrypi.org/products/raspberry-pi-4-model-b/specifications/?resellerType=home"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7.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hyperlink" Target="https://www.waveshare.com/w/upload/5/5a/2-CH_RS232_HAT_SchDoc.pdf"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8.xml"/><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hyperlink" Target="https://www.waveshare.com/w/upload/2/29/High-Precision-AD-DA-board.pdf"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9.xml"/><Relationship Id="rId1" Type="http://schemas.openxmlformats.org/officeDocument/2006/relationships/slideLayout" Target="../slideLayouts/slideLayout3.xml"/><Relationship Id="rId5" Type="http://schemas.openxmlformats.org/officeDocument/2006/relationships/image" Target="../media/image59.png"/><Relationship Id="rId4" Type="http://schemas.openxmlformats.org/officeDocument/2006/relationships/hyperlink" Target="https://learn.adafruit.com/adafruit-dc-and-stepper-motor-hat-for-raspberry-pi/download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2.xml"/><Relationship Id="rId1" Type="http://schemas.openxmlformats.org/officeDocument/2006/relationships/slideLayout" Target="../slideLayouts/slideLayout3.xml"/><Relationship Id="rId4" Type="http://schemas.openxmlformats.org/officeDocument/2006/relationships/hyperlink" Target="https://learn.adafruit.com/adafruits-raspberry-pi-lesson-4-gpio-setup/configuring-i2c"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7.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7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8.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0.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7.xml"/><Relationship Id="rId1" Type="http://schemas.openxmlformats.org/officeDocument/2006/relationships/slideLayout" Target="../slideLayouts/slideLayout3.xml"/><Relationship Id="rId6" Type="http://schemas.openxmlformats.org/officeDocument/2006/relationships/image" Target="../media/image61.png"/><Relationship Id="rId5" Type="http://schemas.openxmlformats.org/officeDocument/2006/relationships/image" Target="../media/image34.png"/><Relationship Id="rId4" Type="http://schemas.openxmlformats.org/officeDocument/2006/relationships/image" Target="../media/image33.png"/></Relationships>
</file>

<file path=ppt/slides/_rels/slide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9.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9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65.jpg"/><Relationship Id="rId2" Type="http://schemas.openxmlformats.org/officeDocument/2006/relationships/notesSlide" Target="../notesSlides/notesSlide91.xml"/><Relationship Id="rId1" Type="http://schemas.openxmlformats.org/officeDocument/2006/relationships/slideLayout" Target="../slideLayouts/slideLayout3.xml"/><Relationship Id="rId6" Type="http://schemas.openxmlformats.org/officeDocument/2006/relationships/image" Target="../media/image64.jpg"/><Relationship Id="rId5" Type="http://schemas.openxmlformats.org/officeDocument/2006/relationships/image" Target="../media/image63.gif"/><Relationship Id="rId4" Type="http://schemas.openxmlformats.org/officeDocument/2006/relationships/image" Target="../media/image62.gif"/></Relationships>
</file>

<file path=ppt/slides/_rels/slide9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2.xml"/><Relationship Id="rId1" Type="http://schemas.openxmlformats.org/officeDocument/2006/relationships/slideLayout" Target="../slideLayouts/slideLayout3.xml"/><Relationship Id="rId4" Type="http://schemas.openxmlformats.org/officeDocument/2006/relationships/image" Target="../media/image66.png"/></Relationships>
</file>

<file path=ppt/slides/_rels/slide9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3.xml"/><Relationship Id="rId1" Type="http://schemas.openxmlformats.org/officeDocument/2006/relationships/slideLayout" Target="../slideLayouts/slideLayout3.xml"/><Relationship Id="rId4" Type="http://schemas.openxmlformats.org/officeDocument/2006/relationships/image" Target="../media/image67.png"/></Relationships>
</file>

<file path=ppt/slides/_rels/slide9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5.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9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7.xml"/><Relationship Id="rId1" Type="http://schemas.openxmlformats.org/officeDocument/2006/relationships/slideLayout" Target="../slideLayouts/slideLayout3.xml"/><Relationship Id="rId5" Type="http://schemas.openxmlformats.org/officeDocument/2006/relationships/image" Target="../media/image69.png"/><Relationship Id="rId4" Type="http://schemas.openxmlformats.org/officeDocument/2006/relationships/image" Target="../media/image68.png"/></Relationships>
</file>

<file path=ppt/slides/_rels/slide9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8.xml"/><Relationship Id="rId1" Type="http://schemas.openxmlformats.org/officeDocument/2006/relationships/slideLayout" Target="../slideLayouts/slideLayout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9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9.xml"/><Relationship Id="rId1" Type="http://schemas.openxmlformats.org/officeDocument/2006/relationships/slideLayout" Target="../slideLayouts/slideLayout14.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8"/>
        <p:cNvGrpSpPr/>
        <p:nvPr/>
      </p:nvGrpSpPr>
      <p:grpSpPr>
        <a:xfrm>
          <a:off x="0" y="0"/>
          <a:ext cx="0" cy="0"/>
          <a:chOff x="0" y="0"/>
          <a:chExt cx="0" cy="0"/>
        </a:xfrm>
      </p:grpSpPr>
      <p:pic>
        <p:nvPicPr>
          <p:cNvPr id="69" name="Google Shape;69;p16"/>
          <p:cNvPicPr preferRelativeResize="0"/>
          <p:nvPr/>
        </p:nvPicPr>
        <p:blipFill rotWithShape="1">
          <a:blip r:embed="rId3" cstate="print">
            <a:alphaModFix/>
            <a:extLst>
              <a:ext uri="{28A0092B-C50C-407E-A947-70E740481C1C}">
                <a14:useLocalDpi xmlns:a14="http://schemas.microsoft.com/office/drawing/2010/main"/>
              </a:ext>
            </a:extLst>
          </a:blip>
          <a:srcRect l="10379" r="10387"/>
          <a:stretch/>
        </p:blipFill>
        <p:spPr>
          <a:xfrm flipH="1">
            <a:off x="2214590" y="3850"/>
            <a:ext cx="6929408" cy="5143496"/>
          </a:xfrm>
          <a:prstGeom prst="rect">
            <a:avLst/>
          </a:prstGeom>
          <a:noFill/>
          <a:ln>
            <a:noFill/>
          </a:ln>
        </p:spPr>
      </p:pic>
      <p:sp>
        <p:nvSpPr>
          <p:cNvPr id="70" name="Google Shape;70;p16"/>
          <p:cNvSpPr/>
          <p:nvPr/>
        </p:nvSpPr>
        <p:spPr>
          <a:xfrm>
            <a:off x="145850" y="145800"/>
            <a:ext cx="8889600" cy="575700"/>
          </a:xfrm>
          <a:prstGeom prst="rect">
            <a:avLst/>
          </a:prstGeom>
          <a:solidFill>
            <a:schemeClr val="accent1">
              <a:alpha val="86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000" b="1">
                <a:latin typeface="Livvic"/>
                <a:ea typeface="Livvic"/>
                <a:cs typeface="Livvic"/>
                <a:sym typeface="Livvic"/>
              </a:rPr>
              <a:t>S</a:t>
            </a:r>
            <a:r>
              <a:rPr lang="en" sz="2000">
                <a:solidFill>
                  <a:schemeClr val="lt1"/>
                </a:solidFill>
                <a:latin typeface="Livvic"/>
                <a:ea typeface="Livvic"/>
                <a:cs typeface="Livvic"/>
                <a:sym typeface="Livvic"/>
              </a:rPr>
              <a:t>NOW</a:t>
            </a:r>
            <a:r>
              <a:rPr lang="en" sz="2000" b="1">
                <a:solidFill>
                  <a:schemeClr val="lt1"/>
                </a:solidFill>
                <a:latin typeface="Livvic"/>
                <a:ea typeface="Livvic"/>
                <a:cs typeface="Livvic"/>
                <a:sym typeface="Livvic"/>
              </a:rPr>
              <a:t> </a:t>
            </a:r>
            <a:r>
              <a:rPr lang="en" sz="2000">
                <a:solidFill>
                  <a:schemeClr val="lt1"/>
                </a:solidFill>
                <a:latin typeface="Livvic"/>
                <a:ea typeface="Livvic"/>
                <a:cs typeface="Livvic"/>
                <a:sym typeface="Livvic"/>
              </a:rPr>
              <a:t>DEPTH</a:t>
            </a:r>
            <a:r>
              <a:rPr lang="en" sz="2000" b="1">
                <a:solidFill>
                  <a:schemeClr val="lt1"/>
                </a:solidFill>
                <a:latin typeface="Livvic"/>
                <a:ea typeface="Livvic"/>
                <a:cs typeface="Livvic"/>
                <a:sym typeface="Livvic"/>
              </a:rPr>
              <a:t> </a:t>
            </a:r>
            <a:r>
              <a:rPr lang="en" sz="2000" b="1">
                <a:latin typeface="Livvic"/>
                <a:ea typeface="Livvic"/>
                <a:cs typeface="Livvic"/>
                <a:sym typeface="Livvic"/>
              </a:rPr>
              <a:t>I</a:t>
            </a:r>
            <a:r>
              <a:rPr lang="en" sz="2000">
                <a:solidFill>
                  <a:schemeClr val="lt1"/>
                </a:solidFill>
                <a:latin typeface="Livvic"/>
                <a:ea typeface="Livvic"/>
                <a:cs typeface="Livvic"/>
                <a:sym typeface="Livvic"/>
              </a:rPr>
              <a:t>NFORMATION</a:t>
            </a:r>
            <a:r>
              <a:rPr lang="en" sz="2000" b="1">
                <a:solidFill>
                  <a:schemeClr val="lt1"/>
                </a:solidFill>
                <a:latin typeface="Livvic"/>
                <a:ea typeface="Livvic"/>
                <a:cs typeface="Livvic"/>
                <a:sym typeface="Livvic"/>
              </a:rPr>
              <a:t> </a:t>
            </a:r>
            <a:r>
              <a:rPr lang="en" sz="2000">
                <a:solidFill>
                  <a:schemeClr val="lt1"/>
                </a:solidFill>
                <a:latin typeface="Livvic"/>
                <a:ea typeface="Livvic"/>
                <a:cs typeface="Livvic"/>
                <a:sym typeface="Livvic"/>
              </a:rPr>
              <a:t>AND</a:t>
            </a:r>
            <a:r>
              <a:rPr lang="en" sz="2000" b="1">
                <a:solidFill>
                  <a:schemeClr val="lt1"/>
                </a:solidFill>
                <a:latin typeface="Livvic"/>
                <a:ea typeface="Livvic"/>
                <a:cs typeface="Livvic"/>
                <a:sym typeface="Livvic"/>
              </a:rPr>
              <a:t> </a:t>
            </a:r>
            <a:r>
              <a:rPr lang="en" sz="2000" b="1">
                <a:latin typeface="Livvic"/>
                <a:ea typeface="Livvic"/>
                <a:cs typeface="Livvic"/>
                <a:sym typeface="Livvic"/>
              </a:rPr>
              <a:t>M</a:t>
            </a:r>
            <a:r>
              <a:rPr lang="en" sz="2000">
                <a:solidFill>
                  <a:schemeClr val="lt1"/>
                </a:solidFill>
                <a:latin typeface="Livvic"/>
                <a:ea typeface="Livvic"/>
                <a:cs typeface="Livvic"/>
                <a:sym typeface="Livvic"/>
              </a:rPr>
              <a:t>ITIGATION</a:t>
            </a:r>
            <a:r>
              <a:rPr lang="en" sz="2000" b="1">
                <a:solidFill>
                  <a:schemeClr val="lt1"/>
                </a:solidFill>
                <a:latin typeface="Livvic"/>
                <a:ea typeface="Livvic"/>
                <a:cs typeface="Livvic"/>
                <a:sym typeface="Livvic"/>
              </a:rPr>
              <a:t> </a:t>
            </a:r>
            <a:r>
              <a:rPr lang="en" sz="2000" b="1">
                <a:latin typeface="Livvic"/>
                <a:ea typeface="Livvic"/>
                <a:cs typeface="Livvic"/>
                <a:sym typeface="Livvic"/>
              </a:rPr>
              <a:t>B</a:t>
            </a:r>
            <a:r>
              <a:rPr lang="en" sz="2000">
                <a:solidFill>
                  <a:schemeClr val="lt1"/>
                </a:solidFill>
                <a:latin typeface="Livvic"/>
                <a:ea typeface="Livvic"/>
                <a:cs typeface="Livvic"/>
                <a:sym typeface="Livvic"/>
              </a:rPr>
              <a:t>EFORE</a:t>
            </a:r>
            <a:r>
              <a:rPr lang="en" sz="2000" b="1">
                <a:solidFill>
                  <a:schemeClr val="lt1"/>
                </a:solidFill>
                <a:latin typeface="Livvic"/>
                <a:ea typeface="Livvic"/>
                <a:cs typeface="Livvic"/>
                <a:sym typeface="Livvic"/>
              </a:rPr>
              <a:t>  </a:t>
            </a:r>
            <a:r>
              <a:rPr lang="en" sz="2000" b="1">
                <a:latin typeface="Livvic"/>
                <a:ea typeface="Livvic"/>
                <a:cs typeface="Livvic"/>
                <a:sym typeface="Livvic"/>
              </a:rPr>
              <a:t>A</a:t>
            </a:r>
            <a:r>
              <a:rPr lang="en" sz="2000">
                <a:solidFill>
                  <a:schemeClr val="lt1"/>
                </a:solidFill>
                <a:latin typeface="Livvic"/>
                <a:ea typeface="Livvic"/>
                <a:cs typeface="Livvic"/>
                <a:sym typeface="Livvic"/>
              </a:rPr>
              <a:t>VALANCHES</a:t>
            </a:r>
            <a:endParaRPr sz="2000"/>
          </a:p>
        </p:txBody>
      </p:sp>
      <p:sp>
        <p:nvSpPr>
          <p:cNvPr id="71" name="Google Shape;71;p16"/>
          <p:cNvSpPr/>
          <p:nvPr/>
        </p:nvSpPr>
        <p:spPr>
          <a:xfrm rot="-5400000" flipH="1">
            <a:off x="7544250" y="2465038"/>
            <a:ext cx="2978700" cy="221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6"/>
          <p:cNvSpPr/>
          <p:nvPr/>
        </p:nvSpPr>
        <p:spPr>
          <a:xfrm>
            <a:off x="4543025" y="1082388"/>
            <a:ext cx="4161300" cy="2978700"/>
          </a:xfrm>
          <a:prstGeom prst="rect">
            <a:avLst/>
          </a:prstGeom>
          <a:solidFill>
            <a:schemeClr val="accent1">
              <a:alpha val="86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u="sng">
                <a:solidFill>
                  <a:srgbClr val="FFFFFF"/>
                </a:solidFill>
                <a:latin typeface="Livvic"/>
                <a:ea typeface="Livvic"/>
                <a:cs typeface="Livvic"/>
                <a:sym typeface="Livvic"/>
              </a:rPr>
              <a:t>Presenters</a:t>
            </a:r>
            <a:r>
              <a:rPr lang="en" b="1">
                <a:solidFill>
                  <a:srgbClr val="FFFFFF"/>
                </a:solidFill>
                <a:latin typeface="Livvic"/>
                <a:ea typeface="Livvic"/>
                <a:cs typeface="Livvic"/>
                <a:sym typeface="Livvic"/>
              </a:rPr>
              <a:t> </a:t>
            </a:r>
            <a:endParaRPr b="1">
              <a:solidFill>
                <a:srgbClr val="FFFFFF"/>
              </a:solidFill>
              <a:latin typeface="Livvic"/>
              <a:ea typeface="Livvic"/>
              <a:cs typeface="Livvic"/>
              <a:sym typeface="Livvic"/>
            </a:endParaRPr>
          </a:p>
          <a:p>
            <a:pPr marL="0" lvl="0" indent="0" algn="l" rtl="0">
              <a:spcBef>
                <a:spcPts val="0"/>
              </a:spcBef>
              <a:spcAft>
                <a:spcPts val="0"/>
              </a:spcAft>
              <a:buNone/>
            </a:pPr>
            <a:r>
              <a:rPr lang="en">
                <a:solidFill>
                  <a:schemeClr val="lt1"/>
                </a:solidFill>
                <a:latin typeface="Livvic"/>
                <a:ea typeface="Livvic"/>
                <a:cs typeface="Livvic"/>
                <a:sym typeface="Livvic"/>
              </a:rPr>
              <a:t>Max Fidler, Adam Gourmous, Brett Papenfuss, Stephen Peng, Devon Ricken, Saad Syed, Jordan Walters, Kevin Yevak, Sean Yoo</a:t>
            </a:r>
            <a:endParaRPr>
              <a:solidFill>
                <a:schemeClr val="lt1"/>
              </a:solidFill>
              <a:latin typeface="Livvic"/>
              <a:ea typeface="Livvic"/>
              <a:cs typeface="Livvic"/>
              <a:sym typeface="Livvic"/>
            </a:endParaRPr>
          </a:p>
          <a:p>
            <a:pPr marL="0" lvl="0" indent="0" algn="l" rtl="0">
              <a:spcBef>
                <a:spcPts val="0"/>
              </a:spcBef>
              <a:spcAft>
                <a:spcPts val="0"/>
              </a:spcAft>
              <a:buNone/>
            </a:pPr>
            <a:endParaRPr>
              <a:solidFill>
                <a:schemeClr val="lt1"/>
              </a:solidFill>
              <a:latin typeface="Livvic"/>
              <a:ea typeface="Livvic"/>
              <a:cs typeface="Livvic"/>
              <a:sym typeface="Livvic"/>
            </a:endParaRPr>
          </a:p>
          <a:p>
            <a:pPr marL="0" lvl="0" indent="0" algn="l" rtl="0">
              <a:spcBef>
                <a:spcPts val="0"/>
              </a:spcBef>
              <a:spcAft>
                <a:spcPts val="0"/>
              </a:spcAft>
              <a:buNone/>
            </a:pPr>
            <a:r>
              <a:rPr lang="en" b="1" u="sng">
                <a:solidFill>
                  <a:srgbClr val="FFFFFF"/>
                </a:solidFill>
                <a:latin typeface="Livvic"/>
                <a:ea typeface="Livvic"/>
                <a:cs typeface="Livvic"/>
                <a:sym typeface="Livvic"/>
              </a:rPr>
              <a:t>Customer</a:t>
            </a:r>
            <a:endParaRPr b="1">
              <a:solidFill>
                <a:srgbClr val="FFFFFF"/>
              </a:solidFill>
              <a:latin typeface="Livvic"/>
              <a:ea typeface="Livvic"/>
              <a:cs typeface="Livvic"/>
              <a:sym typeface="Livvic"/>
            </a:endParaRPr>
          </a:p>
          <a:p>
            <a:pPr marL="0" lvl="0" indent="0" algn="l" rtl="0">
              <a:spcBef>
                <a:spcPts val="0"/>
              </a:spcBef>
              <a:spcAft>
                <a:spcPts val="0"/>
              </a:spcAft>
              <a:buNone/>
            </a:pPr>
            <a:r>
              <a:rPr lang="en">
                <a:solidFill>
                  <a:srgbClr val="FFFFFF"/>
                </a:solidFill>
                <a:latin typeface="Livvic"/>
                <a:ea typeface="Livvic"/>
                <a:cs typeface="Livvic"/>
                <a:sym typeface="Livvic"/>
              </a:rPr>
              <a:t>Copper Mountain Resorts: Hagen Lyle</a:t>
            </a:r>
            <a:endParaRPr>
              <a:solidFill>
                <a:srgbClr val="FFFFFF"/>
              </a:solidFill>
              <a:latin typeface="Livvic"/>
              <a:ea typeface="Livvic"/>
              <a:cs typeface="Livvic"/>
              <a:sym typeface="Livvic"/>
            </a:endParaRPr>
          </a:p>
          <a:p>
            <a:pPr marL="0" lvl="0" indent="0" algn="l" rtl="0">
              <a:spcBef>
                <a:spcPts val="0"/>
              </a:spcBef>
              <a:spcAft>
                <a:spcPts val="0"/>
              </a:spcAft>
              <a:buNone/>
            </a:pPr>
            <a:endParaRPr b="1">
              <a:solidFill>
                <a:srgbClr val="FFFFFF"/>
              </a:solidFill>
              <a:latin typeface="Livvic"/>
              <a:ea typeface="Livvic"/>
              <a:cs typeface="Livvic"/>
              <a:sym typeface="Livvic"/>
            </a:endParaRPr>
          </a:p>
          <a:p>
            <a:pPr marL="0" lvl="0" indent="0" algn="l" rtl="0">
              <a:spcBef>
                <a:spcPts val="0"/>
              </a:spcBef>
              <a:spcAft>
                <a:spcPts val="0"/>
              </a:spcAft>
              <a:buNone/>
            </a:pPr>
            <a:r>
              <a:rPr lang="en" b="1" u="sng">
                <a:solidFill>
                  <a:srgbClr val="FFFFFF"/>
                </a:solidFill>
                <a:latin typeface="Livvic"/>
                <a:ea typeface="Livvic"/>
                <a:cs typeface="Livvic"/>
                <a:sym typeface="Livvic"/>
              </a:rPr>
              <a:t>Advisor</a:t>
            </a:r>
            <a:endParaRPr b="1">
              <a:solidFill>
                <a:srgbClr val="FFFFFF"/>
              </a:solidFill>
              <a:latin typeface="Livvic"/>
              <a:ea typeface="Livvic"/>
              <a:cs typeface="Livvic"/>
              <a:sym typeface="Livvic"/>
            </a:endParaRPr>
          </a:p>
          <a:p>
            <a:pPr marL="0" lvl="0" indent="0" algn="l" rtl="0">
              <a:spcBef>
                <a:spcPts val="0"/>
              </a:spcBef>
              <a:spcAft>
                <a:spcPts val="0"/>
              </a:spcAft>
              <a:buNone/>
            </a:pPr>
            <a:r>
              <a:rPr lang="en">
                <a:solidFill>
                  <a:srgbClr val="FFFFFF"/>
                </a:solidFill>
                <a:latin typeface="Livvic"/>
                <a:ea typeface="Livvic"/>
                <a:cs typeface="Livvic"/>
                <a:sym typeface="Livvic"/>
              </a:rPr>
              <a:t>Professor Zachary Sunberg</a:t>
            </a:r>
            <a:endParaRPr>
              <a:solidFill>
                <a:srgbClr val="FFFFFF"/>
              </a:solidFill>
              <a:latin typeface="Livvic"/>
              <a:ea typeface="Livvic"/>
              <a:cs typeface="Livvic"/>
              <a:sym typeface="Livvic"/>
            </a:endParaRPr>
          </a:p>
          <a:p>
            <a:pPr marL="0" lvl="0" indent="0" algn="l" rtl="0">
              <a:spcBef>
                <a:spcPts val="0"/>
              </a:spcBef>
              <a:spcAft>
                <a:spcPts val="0"/>
              </a:spcAft>
              <a:buNone/>
            </a:pPr>
            <a:endParaRPr b="1">
              <a:solidFill>
                <a:srgbClr val="FFFFFF"/>
              </a:solidFill>
              <a:latin typeface="Livvic"/>
              <a:ea typeface="Livvic"/>
              <a:cs typeface="Livvic"/>
              <a:sym typeface="Livvic"/>
            </a:endParaRPr>
          </a:p>
          <a:p>
            <a:pPr marL="0" lvl="0" indent="0" algn="l" rtl="0">
              <a:spcBef>
                <a:spcPts val="0"/>
              </a:spcBef>
              <a:spcAft>
                <a:spcPts val="0"/>
              </a:spcAft>
              <a:buNone/>
            </a:pPr>
            <a:r>
              <a:rPr lang="en" b="1" u="sng">
                <a:solidFill>
                  <a:srgbClr val="FFFFFF"/>
                </a:solidFill>
                <a:latin typeface="Livvic"/>
                <a:ea typeface="Livvic"/>
                <a:cs typeface="Livvic"/>
                <a:sym typeface="Livvic"/>
              </a:rPr>
              <a:t>Additional Team Members</a:t>
            </a:r>
            <a:endParaRPr b="1">
              <a:solidFill>
                <a:srgbClr val="FFFFFF"/>
              </a:solidFill>
              <a:latin typeface="Livvic"/>
              <a:ea typeface="Livvic"/>
              <a:cs typeface="Livvic"/>
              <a:sym typeface="Livvic"/>
            </a:endParaRPr>
          </a:p>
          <a:p>
            <a:pPr marL="0" lvl="0" indent="0" algn="l" rtl="0">
              <a:spcBef>
                <a:spcPts val="0"/>
              </a:spcBef>
              <a:spcAft>
                <a:spcPts val="0"/>
              </a:spcAft>
              <a:buNone/>
            </a:pPr>
            <a:r>
              <a:rPr lang="en">
                <a:solidFill>
                  <a:srgbClr val="FFFFFF"/>
                </a:solidFill>
                <a:latin typeface="Livvic"/>
                <a:ea typeface="Livvic"/>
                <a:cs typeface="Livvic"/>
                <a:sym typeface="Livvic"/>
              </a:rPr>
              <a:t>Lucas Dickinson, Travis Griffin, Aidan Sesnic </a:t>
            </a:r>
            <a:endParaRPr>
              <a:solidFill>
                <a:srgbClr val="FFFFFF"/>
              </a:solidFill>
              <a:latin typeface="Livvic"/>
              <a:ea typeface="Livvic"/>
              <a:cs typeface="Livvic"/>
              <a:sym typeface="Livvic"/>
            </a:endParaRPr>
          </a:p>
        </p:txBody>
      </p:sp>
      <p:sp>
        <p:nvSpPr>
          <p:cNvPr id="73" name="Google Shape;73;p16"/>
          <p:cNvSpPr txBox="1"/>
          <p:nvPr/>
        </p:nvSpPr>
        <p:spPr>
          <a:xfrm>
            <a:off x="443700" y="4304938"/>
            <a:ext cx="1770900" cy="52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Catamaran Thin"/>
                <a:ea typeface="Catamaran Thin"/>
                <a:cs typeface="Catamaran Thin"/>
                <a:sym typeface="Catamaran Thin"/>
              </a:rPr>
              <a:t>SPONSORS:</a:t>
            </a:r>
            <a:endParaRPr sz="2400">
              <a:latin typeface="Catamaran Thin"/>
              <a:ea typeface="Catamaran Thin"/>
              <a:cs typeface="Catamaran Thin"/>
              <a:sym typeface="Catamaran Thin"/>
            </a:endParaRPr>
          </a:p>
        </p:txBody>
      </p:sp>
      <p:sp>
        <p:nvSpPr>
          <p:cNvPr id="74" name="Google Shape;74;p16"/>
          <p:cNvSpPr/>
          <p:nvPr/>
        </p:nvSpPr>
        <p:spPr>
          <a:xfrm>
            <a:off x="2157200" y="4247650"/>
            <a:ext cx="6654600" cy="749700"/>
          </a:xfrm>
          <a:prstGeom prst="rect">
            <a:avLst/>
          </a:prstGeom>
          <a:solidFill>
            <a:schemeClr val="lt1"/>
          </a:solidFill>
          <a:ln>
            <a:noFill/>
          </a:ln>
          <a:effectLst>
            <a:outerShdw blurRad="57150" dist="19050" dir="5400000" algn="bl" rotWithShape="0">
              <a:srgbClr val="000000">
                <a:alpha val="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 name="Google Shape;75;p16"/>
          <p:cNvPicPr preferRelativeResize="0"/>
          <p:nvPr/>
        </p:nvPicPr>
        <p:blipFill>
          <a:blip r:embed="rId4">
            <a:alphaModFix/>
          </a:blip>
          <a:stretch>
            <a:fillRect/>
          </a:stretch>
        </p:blipFill>
        <p:spPr>
          <a:xfrm>
            <a:off x="2692400" y="4304937"/>
            <a:ext cx="2410550" cy="635125"/>
          </a:xfrm>
          <a:prstGeom prst="rect">
            <a:avLst/>
          </a:prstGeom>
          <a:noFill/>
          <a:ln>
            <a:noFill/>
          </a:ln>
        </p:spPr>
      </p:pic>
      <p:pic>
        <p:nvPicPr>
          <p:cNvPr id="76" name="Google Shape;76;p16"/>
          <p:cNvPicPr preferRelativeResize="0"/>
          <p:nvPr/>
        </p:nvPicPr>
        <p:blipFill>
          <a:blip r:embed="rId5">
            <a:alphaModFix/>
          </a:blip>
          <a:stretch>
            <a:fillRect/>
          </a:stretch>
        </p:blipFill>
        <p:spPr>
          <a:xfrm>
            <a:off x="5580741" y="4304950"/>
            <a:ext cx="3123583" cy="635125"/>
          </a:xfrm>
          <a:prstGeom prst="rect">
            <a:avLst/>
          </a:prstGeom>
          <a:noFill/>
          <a:ln>
            <a:noFill/>
          </a:ln>
        </p:spPr>
      </p:pic>
      <p:pic>
        <p:nvPicPr>
          <p:cNvPr id="77" name="Google Shape;77;p16"/>
          <p:cNvPicPr preferRelativeResize="0"/>
          <p:nvPr/>
        </p:nvPicPr>
        <p:blipFill>
          <a:blip r:embed="rId6" cstate="print">
            <a:alphaModFix/>
            <a:extLst>
              <a:ext uri="{28A0092B-C50C-407E-A947-70E740481C1C}">
                <a14:useLocalDpi xmlns:a14="http://schemas.microsoft.com/office/drawing/2010/main"/>
              </a:ext>
            </a:extLst>
          </a:blip>
          <a:stretch>
            <a:fillRect/>
          </a:stretch>
        </p:blipFill>
        <p:spPr>
          <a:xfrm>
            <a:off x="443700" y="647350"/>
            <a:ext cx="3684149" cy="367894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25"/>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10</a:t>
            </a:fld>
            <a:endParaRPr>
              <a:latin typeface="Livvic"/>
              <a:ea typeface="Livvic"/>
              <a:cs typeface="Livvic"/>
              <a:sym typeface="Livvic"/>
            </a:endParaRPr>
          </a:p>
        </p:txBody>
      </p:sp>
      <p:sp>
        <p:nvSpPr>
          <p:cNvPr id="212" name="Google Shape;212;p25"/>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latin typeface="Livvic"/>
                <a:ea typeface="Livvic"/>
                <a:cs typeface="Livvic"/>
                <a:sym typeface="Livvic"/>
              </a:rPr>
              <a:t>Design Solution: Functional Block Diagram</a:t>
            </a:r>
            <a:endParaRPr sz="2800" b="1">
              <a:solidFill>
                <a:srgbClr val="FFFFFF"/>
              </a:solidFill>
              <a:latin typeface="Livvic"/>
              <a:ea typeface="Livvic"/>
              <a:cs typeface="Livvic"/>
              <a:sym typeface="Livvic"/>
            </a:endParaRPr>
          </a:p>
        </p:txBody>
      </p:sp>
      <p:pic>
        <p:nvPicPr>
          <p:cNvPr id="213" name="Google Shape;213;p25"/>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sp>
        <p:nvSpPr>
          <p:cNvPr id="214" name="Google Shape;214;p25"/>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215" name="Google Shape;215;p25"/>
          <p:cNvSpPr/>
          <p:nvPr/>
        </p:nvSpPr>
        <p:spPr>
          <a:xfrm>
            <a:off x="3370367"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216" name="Google Shape;216;p25"/>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217" name="Google Shape;217;p25"/>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218" name="Google Shape;218;p25"/>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lt1"/>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219" name="Google Shape;219;p25"/>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220" name="Google Shape;220;p25"/>
          <p:cNvSpPr/>
          <p:nvPr/>
        </p:nvSpPr>
        <p:spPr>
          <a:xfrm>
            <a:off x="1173108" y="4777075"/>
            <a:ext cx="12702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221" name="Google Shape;221;p25"/>
          <p:cNvSpPr/>
          <p:nvPr/>
        </p:nvSpPr>
        <p:spPr>
          <a:xfrm>
            <a:off x="7777350" y="4777075"/>
            <a:ext cx="10701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pic>
        <p:nvPicPr>
          <p:cNvPr id="222" name="Google Shape;222;p25"/>
          <p:cNvPicPr preferRelativeResize="0"/>
          <p:nvPr/>
        </p:nvPicPr>
        <p:blipFill>
          <a:blip r:embed="rId4">
            <a:alphaModFix/>
          </a:blip>
          <a:stretch>
            <a:fillRect/>
          </a:stretch>
        </p:blipFill>
        <p:spPr>
          <a:xfrm>
            <a:off x="1812375" y="1008500"/>
            <a:ext cx="5643451" cy="3653576"/>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2056"/>
        <p:cNvGrpSpPr/>
        <p:nvPr/>
      </p:nvGrpSpPr>
      <p:grpSpPr>
        <a:xfrm>
          <a:off x="0" y="0"/>
          <a:ext cx="0" cy="0"/>
          <a:chOff x="0" y="0"/>
          <a:chExt cx="0" cy="0"/>
        </a:xfrm>
      </p:grpSpPr>
      <p:sp>
        <p:nvSpPr>
          <p:cNvPr id="2057" name="Google Shape;2057;p115"/>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latin typeface="Livvic"/>
                <a:ea typeface="Livvic"/>
                <a:cs typeface="Livvic"/>
                <a:sym typeface="Livvic"/>
              </a:rPr>
              <a:t>User Manual</a:t>
            </a:r>
            <a:endParaRPr sz="2800" b="1">
              <a:solidFill>
                <a:srgbClr val="FFFFFF"/>
              </a:solidFill>
              <a:latin typeface="Livvic"/>
              <a:ea typeface="Livvic"/>
              <a:cs typeface="Livvic"/>
              <a:sym typeface="Livvic"/>
            </a:endParaRPr>
          </a:p>
        </p:txBody>
      </p:sp>
      <p:pic>
        <p:nvPicPr>
          <p:cNvPr id="2058" name="Google Shape;2058;p115"/>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sp>
        <p:nvSpPr>
          <p:cNvPr id="2059" name="Google Shape;2059;p115"/>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100</a:t>
            </a:fld>
            <a:endParaRPr>
              <a:latin typeface="Livvic"/>
              <a:ea typeface="Livvic"/>
              <a:cs typeface="Livvic"/>
              <a:sym typeface="Livvic"/>
            </a:endParaRPr>
          </a:p>
        </p:txBody>
      </p:sp>
      <p:sp>
        <p:nvSpPr>
          <p:cNvPr id="2060" name="Google Shape;2060;p115"/>
          <p:cNvSpPr txBox="1"/>
          <p:nvPr/>
        </p:nvSpPr>
        <p:spPr>
          <a:xfrm>
            <a:off x="481200" y="1633725"/>
            <a:ext cx="8181600" cy="248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Livvic"/>
                <a:ea typeface="Livvic"/>
                <a:cs typeface="Livvic"/>
                <a:sym typeface="Livvic"/>
              </a:rPr>
              <a:t>Plan to create users manual and deliver to customer</a:t>
            </a:r>
            <a:endParaRPr sz="1800">
              <a:latin typeface="Livvic"/>
              <a:ea typeface="Livvic"/>
              <a:cs typeface="Livvic"/>
              <a:sym typeface="Livvic"/>
            </a:endParaRPr>
          </a:p>
          <a:p>
            <a:pPr marL="914400" lvl="1" indent="-342900" algn="l" rtl="0">
              <a:spcBef>
                <a:spcPts val="0"/>
              </a:spcBef>
              <a:spcAft>
                <a:spcPts val="0"/>
              </a:spcAft>
              <a:buSzPts val="1800"/>
              <a:buFont typeface="Livvic"/>
              <a:buChar char="○"/>
            </a:pPr>
            <a:r>
              <a:rPr lang="en" sz="1800">
                <a:latin typeface="Livvic"/>
                <a:ea typeface="Livvic"/>
                <a:cs typeface="Livvic"/>
                <a:sym typeface="Livvic"/>
              </a:rPr>
              <a:t>Software user manual</a:t>
            </a:r>
            <a:endParaRPr sz="1800">
              <a:latin typeface="Livvic"/>
              <a:ea typeface="Livvic"/>
              <a:cs typeface="Livvic"/>
              <a:sym typeface="Livvic"/>
            </a:endParaRPr>
          </a:p>
          <a:p>
            <a:pPr marL="914400" lvl="1" indent="-342900" algn="l" rtl="0">
              <a:spcBef>
                <a:spcPts val="0"/>
              </a:spcBef>
              <a:spcAft>
                <a:spcPts val="0"/>
              </a:spcAft>
              <a:buSzPts val="1800"/>
              <a:buFont typeface="Livvic"/>
              <a:buChar char="○"/>
            </a:pPr>
            <a:r>
              <a:rPr lang="en" sz="1800">
                <a:latin typeface="Livvic"/>
                <a:ea typeface="Livvic"/>
                <a:cs typeface="Livvic"/>
                <a:sym typeface="Livvic"/>
              </a:rPr>
              <a:t>Hardware user manual with maintenance guide</a:t>
            </a:r>
            <a:endParaRPr sz="1800">
              <a:latin typeface="Livvic"/>
              <a:ea typeface="Livvic"/>
              <a:cs typeface="Livvic"/>
              <a:sym typeface="Livvic"/>
            </a:endParaRPr>
          </a:p>
          <a:p>
            <a:pPr marL="0" lvl="0" indent="0" algn="l" rtl="0">
              <a:spcBef>
                <a:spcPts val="0"/>
              </a:spcBef>
              <a:spcAft>
                <a:spcPts val="0"/>
              </a:spcAft>
              <a:buNone/>
            </a:pPr>
            <a:endParaRPr sz="1800">
              <a:latin typeface="Livvic"/>
              <a:ea typeface="Livvic"/>
              <a:cs typeface="Livvic"/>
              <a:sym typeface="Livvic"/>
            </a:endParaRPr>
          </a:p>
          <a:p>
            <a:pPr marL="0" lvl="0" indent="0" algn="l" rtl="0">
              <a:spcBef>
                <a:spcPts val="0"/>
              </a:spcBef>
              <a:spcAft>
                <a:spcPts val="0"/>
              </a:spcAft>
              <a:buNone/>
            </a:pPr>
            <a:r>
              <a:rPr lang="en" sz="1800">
                <a:latin typeface="Livvic"/>
                <a:ea typeface="Livvic"/>
                <a:cs typeface="Livvic"/>
                <a:sym typeface="Livvic"/>
              </a:rPr>
              <a:t>We would also like to do an in-person training session running through a full setup, scan, and processing of the data, but this is entirely dependent on the Covid situation near the end of next semester.</a:t>
            </a:r>
            <a:endParaRPr sz="1800">
              <a:latin typeface="Livvic"/>
              <a:ea typeface="Livvic"/>
              <a:cs typeface="Livvic"/>
              <a:sym typeface="Livvic"/>
            </a:endParaRPr>
          </a:p>
        </p:txBody>
      </p:sp>
      <p:sp>
        <p:nvSpPr>
          <p:cNvPr id="2061" name="Google Shape;2061;p115"/>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2062" name="Google Shape;2062;p115"/>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2063" name="Google Shape;2063;p115"/>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2064" name="Google Shape;2064;p115"/>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2065" name="Google Shape;2065;p115"/>
          <p:cNvSpPr/>
          <p:nvPr/>
        </p:nvSpPr>
        <p:spPr>
          <a:xfrm>
            <a:off x="3370367"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2066" name="Google Shape;2066;p115"/>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2067" name="Google Shape;2067;p115"/>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2068" name="Google Shape;2068;p115"/>
          <p:cNvSpPr/>
          <p:nvPr/>
        </p:nvSpPr>
        <p:spPr>
          <a:xfrm>
            <a:off x="7777350" y="4777075"/>
            <a:ext cx="10701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2072"/>
        <p:cNvGrpSpPr/>
        <p:nvPr/>
      </p:nvGrpSpPr>
      <p:grpSpPr>
        <a:xfrm>
          <a:off x="0" y="0"/>
          <a:ext cx="0" cy="0"/>
          <a:chOff x="0" y="0"/>
          <a:chExt cx="0" cy="0"/>
        </a:xfrm>
      </p:grpSpPr>
      <p:sp>
        <p:nvSpPr>
          <p:cNvPr id="2073" name="Google Shape;2073;p116"/>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latin typeface="Livvic"/>
                <a:ea typeface="Livvic"/>
                <a:cs typeface="Livvic"/>
                <a:sym typeface="Livvic"/>
              </a:rPr>
              <a:t>Comprehensive Financial Plan</a:t>
            </a:r>
            <a:endParaRPr sz="2800" b="1">
              <a:solidFill>
                <a:srgbClr val="FFFFFF"/>
              </a:solidFill>
              <a:latin typeface="Livvic"/>
              <a:ea typeface="Livvic"/>
              <a:cs typeface="Livvic"/>
              <a:sym typeface="Livvic"/>
            </a:endParaRPr>
          </a:p>
        </p:txBody>
      </p:sp>
      <p:pic>
        <p:nvPicPr>
          <p:cNvPr id="2074" name="Google Shape;2074;p116"/>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sp>
        <p:nvSpPr>
          <p:cNvPr id="2075" name="Google Shape;2075;p116"/>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101</a:t>
            </a:fld>
            <a:endParaRPr>
              <a:latin typeface="Livvic"/>
              <a:ea typeface="Livvic"/>
              <a:cs typeface="Livvic"/>
              <a:sym typeface="Livvic"/>
            </a:endParaRPr>
          </a:p>
        </p:txBody>
      </p:sp>
      <p:sp>
        <p:nvSpPr>
          <p:cNvPr id="2076" name="Google Shape;2076;p116"/>
          <p:cNvSpPr txBox="1"/>
          <p:nvPr/>
        </p:nvSpPr>
        <p:spPr>
          <a:xfrm>
            <a:off x="524300" y="1283625"/>
            <a:ext cx="7282800" cy="35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latin typeface="Livvic"/>
              <a:ea typeface="Livvic"/>
              <a:cs typeface="Livvic"/>
              <a:sym typeface="Livvic"/>
            </a:endParaRPr>
          </a:p>
        </p:txBody>
      </p:sp>
      <p:sp>
        <p:nvSpPr>
          <p:cNvPr id="2077" name="Google Shape;2077;p116"/>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2078" name="Google Shape;2078;p116"/>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2079" name="Google Shape;2079;p116"/>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2080" name="Google Shape;2080;p116"/>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2081" name="Google Shape;2081;p116"/>
          <p:cNvSpPr/>
          <p:nvPr/>
        </p:nvSpPr>
        <p:spPr>
          <a:xfrm>
            <a:off x="3370367"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2082" name="Google Shape;2082;p116"/>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2083" name="Google Shape;2083;p116"/>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2084" name="Google Shape;2084;p116"/>
          <p:cNvSpPr/>
          <p:nvPr/>
        </p:nvSpPr>
        <p:spPr>
          <a:xfrm>
            <a:off x="7777350" y="4777075"/>
            <a:ext cx="10701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pic>
        <p:nvPicPr>
          <p:cNvPr id="2085" name="Google Shape;2085;p116"/>
          <p:cNvPicPr preferRelativeResize="0"/>
          <p:nvPr/>
        </p:nvPicPr>
        <p:blipFill>
          <a:blip r:embed="rId4">
            <a:alphaModFix/>
          </a:blip>
          <a:stretch>
            <a:fillRect/>
          </a:stretch>
        </p:blipFill>
        <p:spPr>
          <a:xfrm>
            <a:off x="1519025" y="920675"/>
            <a:ext cx="6058275" cy="3826300"/>
          </a:xfrm>
          <a:prstGeom prst="rect">
            <a:avLst/>
          </a:prstGeom>
          <a:noFill/>
          <a:ln>
            <a:noFill/>
          </a:ln>
        </p:spPr>
      </p:pic>
      <p:sp>
        <p:nvSpPr>
          <p:cNvPr id="2086" name="Google Shape;2086;p116"/>
          <p:cNvSpPr/>
          <p:nvPr/>
        </p:nvSpPr>
        <p:spPr>
          <a:xfrm>
            <a:off x="1504875" y="4666025"/>
            <a:ext cx="4690800" cy="951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2090"/>
        <p:cNvGrpSpPr/>
        <p:nvPr/>
      </p:nvGrpSpPr>
      <p:grpSpPr>
        <a:xfrm>
          <a:off x="0" y="0"/>
          <a:ext cx="0" cy="0"/>
          <a:chOff x="0" y="0"/>
          <a:chExt cx="0" cy="0"/>
        </a:xfrm>
      </p:grpSpPr>
      <p:sp>
        <p:nvSpPr>
          <p:cNvPr id="2091" name="Google Shape;2091;p117"/>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latin typeface="Livvic"/>
                <a:ea typeface="Livvic"/>
                <a:cs typeface="Livvic"/>
                <a:sym typeface="Livvic"/>
              </a:rPr>
              <a:t>USB Drive Prices</a:t>
            </a:r>
            <a:endParaRPr sz="2800" b="1">
              <a:solidFill>
                <a:srgbClr val="FFFFFF"/>
              </a:solidFill>
              <a:latin typeface="Livvic"/>
              <a:ea typeface="Livvic"/>
              <a:cs typeface="Livvic"/>
              <a:sym typeface="Livvic"/>
            </a:endParaRPr>
          </a:p>
        </p:txBody>
      </p:sp>
      <p:pic>
        <p:nvPicPr>
          <p:cNvPr id="2092" name="Google Shape;2092;p117"/>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sp>
        <p:nvSpPr>
          <p:cNvPr id="2093" name="Google Shape;2093;p117"/>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2094" name="Google Shape;2094;p117"/>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2095" name="Google Shape;2095;p117"/>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2096" name="Google Shape;2096;p117"/>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2097" name="Google Shape;2097;p117"/>
          <p:cNvSpPr/>
          <p:nvPr/>
        </p:nvSpPr>
        <p:spPr>
          <a:xfrm>
            <a:off x="3370367"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2098" name="Google Shape;2098;p117"/>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2099" name="Google Shape;2099;p117"/>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102</a:t>
            </a:fld>
            <a:endParaRPr>
              <a:latin typeface="Livvic"/>
              <a:ea typeface="Livvic"/>
              <a:cs typeface="Livvic"/>
              <a:sym typeface="Livvic"/>
            </a:endParaRPr>
          </a:p>
        </p:txBody>
      </p:sp>
      <p:sp>
        <p:nvSpPr>
          <p:cNvPr id="2100" name="Google Shape;2100;p117"/>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2101" name="Google Shape;2101;p117"/>
          <p:cNvSpPr/>
          <p:nvPr/>
        </p:nvSpPr>
        <p:spPr>
          <a:xfrm>
            <a:off x="7777350" y="4777075"/>
            <a:ext cx="10701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graphicFrame>
        <p:nvGraphicFramePr>
          <p:cNvPr id="2102" name="Google Shape;2102;p117"/>
          <p:cNvGraphicFramePr/>
          <p:nvPr/>
        </p:nvGraphicFramePr>
        <p:xfrm>
          <a:off x="952500" y="1619250"/>
          <a:ext cx="3000000" cy="3000000"/>
        </p:xfrm>
        <a:graphic>
          <a:graphicData uri="http://schemas.openxmlformats.org/drawingml/2006/table">
            <a:tbl>
              <a:tblPr>
                <a:noFill/>
                <a:tableStyleId>{66FF5306-B495-4C76-AE99-407321AC30EA}</a:tableStyleId>
              </a:tblPr>
              <a:tblGrid>
                <a:gridCol w="3619500">
                  <a:extLst>
                    <a:ext uri="{9D8B030D-6E8A-4147-A177-3AD203B41FA5}">
                      <a16:colId xmlns:a16="http://schemas.microsoft.com/office/drawing/2014/main" val="20000"/>
                    </a:ext>
                  </a:extLst>
                </a:gridCol>
                <a:gridCol w="361950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a:t>Size</a:t>
                      </a:r>
                      <a:endParaRPr/>
                    </a:p>
                  </a:txBody>
                  <a:tcPr marL="91425" marR="91425" marT="91425" marB="91425"/>
                </a:tc>
                <a:tc>
                  <a:txBody>
                    <a:bodyPr/>
                    <a:lstStyle/>
                    <a:p>
                      <a:pPr marL="0" lvl="0" indent="0" algn="l" rtl="0">
                        <a:spcBef>
                          <a:spcPts val="0"/>
                        </a:spcBef>
                        <a:spcAft>
                          <a:spcPts val="0"/>
                        </a:spcAft>
                        <a:buNone/>
                      </a:pPr>
                      <a:r>
                        <a:rPr lang="en"/>
                        <a:t>Price</a:t>
                      </a:r>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a:t>16 GB</a:t>
                      </a:r>
                      <a:endParaRPr/>
                    </a:p>
                  </a:txBody>
                  <a:tcPr marL="91425" marR="91425" marT="91425" marB="91425"/>
                </a:tc>
                <a:tc>
                  <a:txBody>
                    <a:bodyPr/>
                    <a:lstStyle/>
                    <a:p>
                      <a:pPr marL="0" lvl="0" indent="0" algn="l" rtl="0">
                        <a:spcBef>
                          <a:spcPts val="0"/>
                        </a:spcBef>
                        <a:spcAft>
                          <a:spcPts val="0"/>
                        </a:spcAft>
                        <a:buNone/>
                      </a:pPr>
                      <a:r>
                        <a:rPr lang="en"/>
                        <a:t>$7</a:t>
                      </a:r>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a:t>32 GB</a:t>
                      </a:r>
                      <a:endParaRPr/>
                    </a:p>
                  </a:txBody>
                  <a:tcPr marL="91425" marR="91425" marT="91425" marB="91425">
                    <a:solidFill>
                      <a:srgbClr val="00FF00"/>
                    </a:solidFill>
                  </a:tcPr>
                </a:tc>
                <a:tc>
                  <a:txBody>
                    <a:bodyPr/>
                    <a:lstStyle/>
                    <a:p>
                      <a:pPr marL="0" lvl="0" indent="0" algn="l" rtl="0">
                        <a:spcBef>
                          <a:spcPts val="0"/>
                        </a:spcBef>
                        <a:spcAft>
                          <a:spcPts val="0"/>
                        </a:spcAft>
                        <a:buNone/>
                      </a:pPr>
                      <a:r>
                        <a:rPr lang="en"/>
                        <a:t>$9 (only $2 more to double storage)</a:t>
                      </a:r>
                      <a:endParaRPr/>
                    </a:p>
                  </a:txBody>
                  <a:tcPr marL="91425" marR="91425" marT="91425" marB="91425">
                    <a:solidFill>
                      <a:srgbClr val="00FF00"/>
                    </a:solidFill>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a:t>64 GB</a:t>
                      </a:r>
                      <a:endParaRPr/>
                    </a:p>
                  </a:txBody>
                  <a:tcPr marL="91425" marR="91425" marT="91425" marB="91425"/>
                </a:tc>
                <a:tc>
                  <a:txBody>
                    <a:bodyPr/>
                    <a:lstStyle/>
                    <a:p>
                      <a:pPr marL="0" lvl="0" indent="0" algn="l" rtl="0">
                        <a:spcBef>
                          <a:spcPts val="0"/>
                        </a:spcBef>
                        <a:spcAft>
                          <a:spcPts val="0"/>
                        </a:spcAft>
                        <a:buNone/>
                      </a:pPr>
                      <a:r>
                        <a:rPr lang="en"/>
                        <a:t>$13</a:t>
                      </a:r>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a:t>256 GB</a:t>
                      </a:r>
                      <a:endParaRPr/>
                    </a:p>
                  </a:txBody>
                  <a:tcPr marL="91425" marR="91425" marT="91425" marB="91425"/>
                </a:tc>
                <a:tc>
                  <a:txBody>
                    <a:bodyPr/>
                    <a:lstStyle/>
                    <a:p>
                      <a:pPr marL="0" lvl="0" indent="0" algn="l" rtl="0">
                        <a:spcBef>
                          <a:spcPts val="0"/>
                        </a:spcBef>
                        <a:spcAft>
                          <a:spcPts val="0"/>
                        </a:spcAft>
                        <a:buNone/>
                      </a:pPr>
                      <a:r>
                        <a:rPr lang="en"/>
                        <a:t>$43</a:t>
                      </a:r>
                      <a:endParaRPr/>
                    </a:p>
                  </a:txBody>
                  <a:tcPr marL="91425" marR="91425" marT="91425" marB="91425"/>
                </a:tc>
                <a:extLst>
                  <a:ext uri="{0D108BD9-81ED-4DB2-BD59-A6C34878D82A}">
                    <a16:rowId xmlns:a16="http://schemas.microsoft.com/office/drawing/2014/main" val="10004"/>
                  </a:ext>
                </a:extLst>
              </a:tr>
            </a:tbl>
          </a:graphicData>
        </a:graphic>
      </p:graphicFrame>
      <p:sp>
        <p:nvSpPr>
          <p:cNvPr id="2103" name="Google Shape;2103;p117"/>
          <p:cNvSpPr txBox="1"/>
          <p:nvPr/>
        </p:nvSpPr>
        <p:spPr>
          <a:xfrm>
            <a:off x="3220950" y="3581250"/>
            <a:ext cx="2702100" cy="35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Sandisk Cruzer Glide 3.0 model</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6"/>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11</a:t>
            </a:fld>
            <a:endParaRPr>
              <a:latin typeface="Livvic"/>
              <a:ea typeface="Livvic"/>
              <a:cs typeface="Livvic"/>
              <a:sym typeface="Livvic"/>
            </a:endParaRPr>
          </a:p>
        </p:txBody>
      </p:sp>
      <p:sp>
        <p:nvSpPr>
          <p:cNvPr id="228" name="Google Shape;228;p26"/>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latin typeface="Livvic"/>
                <a:ea typeface="Livvic"/>
                <a:cs typeface="Livvic"/>
                <a:sym typeface="Livvic"/>
              </a:rPr>
              <a:t>Design Solution: Functional Block Diagram</a:t>
            </a:r>
            <a:endParaRPr sz="2800" b="1">
              <a:solidFill>
                <a:srgbClr val="FFFFFF"/>
              </a:solidFill>
              <a:latin typeface="Livvic"/>
              <a:ea typeface="Livvic"/>
              <a:cs typeface="Livvic"/>
              <a:sym typeface="Livvic"/>
            </a:endParaRPr>
          </a:p>
        </p:txBody>
      </p:sp>
      <p:pic>
        <p:nvPicPr>
          <p:cNvPr id="229" name="Google Shape;229;p26"/>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sp>
        <p:nvSpPr>
          <p:cNvPr id="230" name="Google Shape;230;p26"/>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231" name="Google Shape;231;p26"/>
          <p:cNvSpPr/>
          <p:nvPr/>
        </p:nvSpPr>
        <p:spPr>
          <a:xfrm>
            <a:off x="3370367"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232" name="Google Shape;232;p26"/>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233" name="Google Shape;233;p26"/>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234" name="Google Shape;234;p26"/>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lt1"/>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235" name="Google Shape;235;p26"/>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236" name="Google Shape;236;p26"/>
          <p:cNvSpPr/>
          <p:nvPr/>
        </p:nvSpPr>
        <p:spPr>
          <a:xfrm>
            <a:off x="1173108" y="4777075"/>
            <a:ext cx="12702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237" name="Google Shape;237;p26"/>
          <p:cNvSpPr/>
          <p:nvPr/>
        </p:nvSpPr>
        <p:spPr>
          <a:xfrm>
            <a:off x="7777350" y="4777075"/>
            <a:ext cx="10701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pic>
        <p:nvPicPr>
          <p:cNvPr id="238" name="Google Shape;238;p26"/>
          <p:cNvPicPr preferRelativeResize="0"/>
          <p:nvPr/>
        </p:nvPicPr>
        <p:blipFill>
          <a:blip r:embed="rId4">
            <a:alphaModFix/>
          </a:blip>
          <a:stretch>
            <a:fillRect/>
          </a:stretch>
        </p:blipFill>
        <p:spPr>
          <a:xfrm>
            <a:off x="1861125" y="983250"/>
            <a:ext cx="5620076" cy="373124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3" name="Google Shape;243;p27"/>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448724" y="1135175"/>
            <a:ext cx="2414720" cy="3551599"/>
          </a:xfrm>
          <a:prstGeom prst="rect">
            <a:avLst/>
          </a:prstGeom>
          <a:noFill/>
          <a:ln>
            <a:noFill/>
          </a:ln>
        </p:spPr>
      </p:pic>
      <p:sp>
        <p:nvSpPr>
          <p:cNvPr id="244" name="Google Shape;244;p27"/>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12</a:t>
            </a:fld>
            <a:endParaRPr>
              <a:latin typeface="Livvic"/>
              <a:ea typeface="Livvic"/>
              <a:cs typeface="Livvic"/>
              <a:sym typeface="Livvic"/>
            </a:endParaRPr>
          </a:p>
        </p:txBody>
      </p:sp>
      <p:sp>
        <p:nvSpPr>
          <p:cNvPr id="245" name="Google Shape;245;p27"/>
          <p:cNvSpPr/>
          <p:nvPr/>
        </p:nvSpPr>
        <p:spPr>
          <a:xfrm rot="5400000">
            <a:off x="4069275" y="-262025"/>
            <a:ext cx="3476700" cy="5916900"/>
          </a:xfrm>
          <a:prstGeom prst="wedgeRectCallout">
            <a:avLst>
              <a:gd name="adj1" fmla="val -29853"/>
              <a:gd name="adj2" fmla="val 64391"/>
            </a:avLst>
          </a:prstGeom>
          <a:solidFill>
            <a:srgbClr val="CCCCCC"/>
          </a:solidFill>
          <a:ln w="9525" cap="flat" cmpd="sng">
            <a:solidFill>
              <a:schemeClr val="dk2"/>
            </a:solidFill>
            <a:prstDash val="solid"/>
            <a:round/>
            <a:headEnd type="none" w="sm" len="sm"/>
            <a:tailEnd type="none" w="sm" len="sm"/>
          </a:ln>
          <a:effectLst>
            <a:outerShdw blurRad="57150" dist="19050" dir="5400000" algn="bl" rotWithShape="0">
              <a:srgbClr val="000000">
                <a:alpha val="0"/>
              </a:srgbClr>
            </a:outerShdw>
            <a:reflection stA="0" dist="9525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7"/>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latin typeface="Livvic"/>
                <a:ea typeface="Livvic"/>
                <a:cs typeface="Livvic"/>
                <a:sym typeface="Livvic"/>
              </a:rPr>
              <a:t>Design Solution: Overall Design Solution</a:t>
            </a:r>
            <a:endParaRPr sz="2800" b="1">
              <a:solidFill>
                <a:srgbClr val="FFFFFF"/>
              </a:solidFill>
              <a:latin typeface="Livvic"/>
              <a:ea typeface="Livvic"/>
              <a:cs typeface="Livvic"/>
              <a:sym typeface="Livvic"/>
            </a:endParaRPr>
          </a:p>
        </p:txBody>
      </p:sp>
      <p:pic>
        <p:nvPicPr>
          <p:cNvPr id="247" name="Google Shape;247;p27"/>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sp>
        <p:nvSpPr>
          <p:cNvPr id="248" name="Google Shape;248;p27"/>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249" name="Google Shape;249;p27"/>
          <p:cNvSpPr/>
          <p:nvPr/>
        </p:nvSpPr>
        <p:spPr>
          <a:xfrm>
            <a:off x="3370367"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250" name="Google Shape;250;p27"/>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251" name="Google Shape;251;p27"/>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252" name="Google Shape;252;p27"/>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lt1"/>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253" name="Google Shape;253;p27"/>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254" name="Google Shape;254;p27"/>
          <p:cNvSpPr/>
          <p:nvPr/>
        </p:nvSpPr>
        <p:spPr>
          <a:xfrm>
            <a:off x="1173108" y="4777075"/>
            <a:ext cx="12702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255" name="Google Shape;255;p27"/>
          <p:cNvSpPr/>
          <p:nvPr/>
        </p:nvSpPr>
        <p:spPr>
          <a:xfrm>
            <a:off x="7777350" y="4777075"/>
            <a:ext cx="10701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cxnSp>
        <p:nvCxnSpPr>
          <p:cNvPr id="256" name="Google Shape;256;p27"/>
          <p:cNvCxnSpPr/>
          <p:nvPr/>
        </p:nvCxnSpPr>
        <p:spPr>
          <a:xfrm rot="10800000" flipH="1">
            <a:off x="1121725" y="2674275"/>
            <a:ext cx="374700" cy="21600"/>
          </a:xfrm>
          <a:prstGeom prst="straightConnector1">
            <a:avLst/>
          </a:prstGeom>
          <a:noFill/>
          <a:ln w="9525" cap="flat" cmpd="sng">
            <a:solidFill>
              <a:srgbClr val="FF9900"/>
            </a:solidFill>
            <a:prstDash val="solid"/>
            <a:round/>
            <a:headEnd type="none" w="med" len="med"/>
            <a:tailEnd type="triangle" w="med" len="med"/>
          </a:ln>
        </p:spPr>
      </p:cxnSp>
      <p:sp>
        <p:nvSpPr>
          <p:cNvPr id="257" name="Google Shape;257;p27"/>
          <p:cNvSpPr txBox="1"/>
          <p:nvPr/>
        </p:nvSpPr>
        <p:spPr>
          <a:xfrm>
            <a:off x="5813558" y="3052216"/>
            <a:ext cx="2886300" cy="41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ivvic"/>
                <a:ea typeface="Livvic"/>
                <a:cs typeface="Livvic"/>
                <a:sym typeface="Livvic"/>
              </a:rPr>
              <a:t>Azimuth Potentiometer</a:t>
            </a:r>
            <a:endParaRPr>
              <a:latin typeface="Livvic"/>
              <a:ea typeface="Livvic"/>
              <a:cs typeface="Livvic"/>
              <a:sym typeface="Livvic"/>
            </a:endParaRPr>
          </a:p>
        </p:txBody>
      </p:sp>
      <p:sp>
        <p:nvSpPr>
          <p:cNvPr id="258" name="Google Shape;258;p27"/>
          <p:cNvSpPr txBox="1"/>
          <p:nvPr/>
        </p:nvSpPr>
        <p:spPr>
          <a:xfrm>
            <a:off x="448725" y="2495325"/>
            <a:ext cx="850200" cy="37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ivvic"/>
                <a:ea typeface="Livvic"/>
                <a:cs typeface="Livvic"/>
                <a:sym typeface="Livvic"/>
              </a:rPr>
              <a:t>Tripod</a:t>
            </a:r>
            <a:endParaRPr>
              <a:latin typeface="Livvic"/>
              <a:ea typeface="Livvic"/>
              <a:cs typeface="Livvic"/>
              <a:sym typeface="Livvic"/>
            </a:endParaRPr>
          </a:p>
        </p:txBody>
      </p:sp>
      <p:cxnSp>
        <p:nvCxnSpPr>
          <p:cNvPr id="259" name="Google Shape;259;p27"/>
          <p:cNvCxnSpPr/>
          <p:nvPr/>
        </p:nvCxnSpPr>
        <p:spPr>
          <a:xfrm rot="10800000" flipH="1">
            <a:off x="984225" y="1570000"/>
            <a:ext cx="374700" cy="21600"/>
          </a:xfrm>
          <a:prstGeom prst="straightConnector1">
            <a:avLst/>
          </a:prstGeom>
          <a:noFill/>
          <a:ln w="9525" cap="flat" cmpd="sng">
            <a:solidFill>
              <a:srgbClr val="FF9900"/>
            </a:solidFill>
            <a:prstDash val="solid"/>
            <a:round/>
            <a:headEnd type="none" w="med" len="med"/>
            <a:tailEnd type="triangle" w="med" len="med"/>
          </a:ln>
        </p:spPr>
      </p:cxnSp>
      <p:sp>
        <p:nvSpPr>
          <p:cNvPr id="260" name="Google Shape;260;p27"/>
          <p:cNvSpPr txBox="1"/>
          <p:nvPr/>
        </p:nvSpPr>
        <p:spPr>
          <a:xfrm>
            <a:off x="293700" y="1297975"/>
            <a:ext cx="896700" cy="37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ivvic"/>
                <a:ea typeface="Livvic"/>
                <a:cs typeface="Livvic"/>
                <a:sym typeface="Livvic"/>
              </a:rPr>
              <a:t>Sensor Package</a:t>
            </a:r>
            <a:endParaRPr>
              <a:latin typeface="Livvic"/>
              <a:ea typeface="Livvic"/>
              <a:cs typeface="Livvic"/>
              <a:sym typeface="Livvic"/>
            </a:endParaRPr>
          </a:p>
        </p:txBody>
      </p:sp>
      <p:pic>
        <p:nvPicPr>
          <p:cNvPr id="261" name="Google Shape;261;p27"/>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2947400" y="1035238"/>
            <a:ext cx="2949700" cy="3299675"/>
          </a:xfrm>
          <a:prstGeom prst="rect">
            <a:avLst/>
          </a:prstGeom>
          <a:noFill/>
          <a:ln>
            <a:noFill/>
          </a:ln>
        </p:spPr>
      </p:pic>
      <p:cxnSp>
        <p:nvCxnSpPr>
          <p:cNvPr id="262" name="Google Shape;262;p27"/>
          <p:cNvCxnSpPr/>
          <p:nvPr/>
        </p:nvCxnSpPr>
        <p:spPr>
          <a:xfrm flipH="1">
            <a:off x="4894225" y="2104875"/>
            <a:ext cx="1045200" cy="14100"/>
          </a:xfrm>
          <a:prstGeom prst="straightConnector1">
            <a:avLst/>
          </a:prstGeom>
          <a:noFill/>
          <a:ln w="9525" cap="flat" cmpd="sng">
            <a:solidFill>
              <a:srgbClr val="FF9900"/>
            </a:solidFill>
            <a:prstDash val="solid"/>
            <a:round/>
            <a:headEnd type="none" w="med" len="med"/>
            <a:tailEnd type="triangle" w="med" len="med"/>
          </a:ln>
        </p:spPr>
      </p:cxnSp>
      <p:cxnSp>
        <p:nvCxnSpPr>
          <p:cNvPr id="263" name="Google Shape;263;p27"/>
          <p:cNvCxnSpPr/>
          <p:nvPr/>
        </p:nvCxnSpPr>
        <p:spPr>
          <a:xfrm rot="10800000">
            <a:off x="4857685" y="2530883"/>
            <a:ext cx="1197300" cy="251400"/>
          </a:xfrm>
          <a:prstGeom prst="straightConnector1">
            <a:avLst/>
          </a:prstGeom>
          <a:noFill/>
          <a:ln w="9525" cap="flat" cmpd="sng">
            <a:solidFill>
              <a:srgbClr val="FF9900"/>
            </a:solidFill>
            <a:prstDash val="solid"/>
            <a:round/>
            <a:headEnd type="none" w="med" len="med"/>
            <a:tailEnd type="triangle" w="med" len="med"/>
          </a:ln>
        </p:spPr>
      </p:cxnSp>
      <p:sp>
        <p:nvSpPr>
          <p:cNvPr id="264" name="Google Shape;264;p27"/>
          <p:cNvSpPr txBox="1"/>
          <p:nvPr/>
        </p:nvSpPr>
        <p:spPr>
          <a:xfrm>
            <a:off x="5922005" y="1910330"/>
            <a:ext cx="2669400" cy="58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ivvic"/>
                <a:ea typeface="Livvic"/>
                <a:cs typeface="Livvic"/>
                <a:sym typeface="Livvic"/>
              </a:rPr>
              <a:t>Range Finder &amp; Raspberry Pi</a:t>
            </a:r>
            <a:endParaRPr>
              <a:latin typeface="Livvic"/>
              <a:ea typeface="Livvic"/>
              <a:cs typeface="Livvic"/>
              <a:sym typeface="Livvic"/>
            </a:endParaRPr>
          </a:p>
        </p:txBody>
      </p:sp>
      <p:sp>
        <p:nvSpPr>
          <p:cNvPr id="265" name="Google Shape;265;p27"/>
          <p:cNvSpPr txBox="1"/>
          <p:nvPr/>
        </p:nvSpPr>
        <p:spPr>
          <a:xfrm>
            <a:off x="5981059" y="2602324"/>
            <a:ext cx="2551500" cy="41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ivvic"/>
                <a:ea typeface="Livvic"/>
                <a:cs typeface="Livvic"/>
                <a:sym typeface="Livvic"/>
              </a:rPr>
              <a:t>Pitch Stepper Motor</a:t>
            </a:r>
            <a:endParaRPr>
              <a:latin typeface="Livvic"/>
              <a:ea typeface="Livvic"/>
              <a:cs typeface="Livvic"/>
              <a:sym typeface="Livvic"/>
            </a:endParaRPr>
          </a:p>
        </p:txBody>
      </p:sp>
      <p:cxnSp>
        <p:nvCxnSpPr>
          <p:cNvPr id="266" name="Google Shape;266;p27"/>
          <p:cNvCxnSpPr/>
          <p:nvPr/>
        </p:nvCxnSpPr>
        <p:spPr>
          <a:xfrm rot="10800000">
            <a:off x="4537079" y="2602318"/>
            <a:ext cx="1341600" cy="658800"/>
          </a:xfrm>
          <a:prstGeom prst="straightConnector1">
            <a:avLst/>
          </a:prstGeom>
          <a:noFill/>
          <a:ln w="9525" cap="flat" cmpd="sng">
            <a:solidFill>
              <a:srgbClr val="FF9900"/>
            </a:solidFill>
            <a:prstDash val="solid"/>
            <a:round/>
            <a:headEnd type="none" w="med" len="med"/>
            <a:tailEnd type="triangle" w="med" len="med"/>
          </a:ln>
        </p:spPr>
      </p:cxnSp>
      <p:cxnSp>
        <p:nvCxnSpPr>
          <p:cNvPr id="267" name="Google Shape;267;p27"/>
          <p:cNvCxnSpPr/>
          <p:nvPr/>
        </p:nvCxnSpPr>
        <p:spPr>
          <a:xfrm rot="10800000">
            <a:off x="4197637" y="2540787"/>
            <a:ext cx="1723800" cy="1255500"/>
          </a:xfrm>
          <a:prstGeom prst="straightConnector1">
            <a:avLst/>
          </a:prstGeom>
          <a:noFill/>
          <a:ln w="9525" cap="flat" cmpd="sng">
            <a:solidFill>
              <a:srgbClr val="FF9900"/>
            </a:solidFill>
            <a:prstDash val="solid"/>
            <a:round/>
            <a:headEnd type="none" w="med" len="med"/>
            <a:tailEnd type="triangle" w="med" len="med"/>
          </a:ln>
        </p:spPr>
      </p:cxnSp>
      <p:cxnSp>
        <p:nvCxnSpPr>
          <p:cNvPr id="268" name="Google Shape;268;p27"/>
          <p:cNvCxnSpPr/>
          <p:nvPr/>
        </p:nvCxnSpPr>
        <p:spPr>
          <a:xfrm rot="10800000">
            <a:off x="4318760" y="3196856"/>
            <a:ext cx="1620000" cy="987300"/>
          </a:xfrm>
          <a:prstGeom prst="straightConnector1">
            <a:avLst/>
          </a:prstGeom>
          <a:noFill/>
          <a:ln w="9525" cap="flat" cmpd="sng">
            <a:solidFill>
              <a:srgbClr val="FF9900"/>
            </a:solidFill>
            <a:prstDash val="solid"/>
            <a:round/>
            <a:headEnd type="none" w="med" len="med"/>
            <a:tailEnd type="triangle" w="med" len="med"/>
          </a:ln>
        </p:spPr>
      </p:cxnSp>
      <p:sp>
        <p:nvSpPr>
          <p:cNvPr id="269" name="Google Shape;269;p27"/>
          <p:cNvSpPr txBox="1"/>
          <p:nvPr/>
        </p:nvSpPr>
        <p:spPr>
          <a:xfrm>
            <a:off x="5898393" y="3997326"/>
            <a:ext cx="2833500" cy="41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ivvic"/>
                <a:ea typeface="Livvic"/>
                <a:cs typeface="Livvic"/>
                <a:sym typeface="Livvic"/>
              </a:rPr>
              <a:t>Azimuth Stepper Motor</a:t>
            </a:r>
            <a:endParaRPr>
              <a:latin typeface="Livvic"/>
              <a:ea typeface="Livvic"/>
              <a:cs typeface="Livvic"/>
              <a:sym typeface="Livvic"/>
            </a:endParaRPr>
          </a:p>
        </p:txBody>
      </p:sp>
      <p:sp>
        <p:nvSpPr>
          <p:cNvPr id="270" name="Google Shape;270;p27"/>
          <p:cNvSpPr txBox="1"/>
          <p:nvPr/>
        </p:nvSpPr>
        <p:spPr>
          <a:xfrm>
            <a:off x="5878668" y="3562034"/>
            <a:ext cx="2477100" cy="43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ivvic"/>
                <a:ea typeface="Livvic"/>
                <a:cs typeface="Livvic"/>
                <a:sym typeface="Livvic"/>
              </a:rPr>
              <a:t>Pitch Potentiometer</a:t>
            </a:r>
            <a:endParaRPr>
              <a:latin typeface="Livvic"/>
              <a:ea typeface="Livvic"/>
              <a:cs typeface="Livvic"/>
              <a:sym typeface="Livvic"/>
            </a:endParaRPr>
          </a:p>
        </p:txBody>
      </p:sp>
      <p:cxnSp>
        <p:nvCxnSpPr>
          <p:cNvPr id="271" name="Google Shape;271;p27"/>
          <p:cNvCxnSpPr/>
          <p:nvPr/>
        </p:nvCxnSpPr>
        <p:spPr>
          <a:xfrm rot="10800000" flipH="1">
            <a:off x="3810600" y="3725650"/>
            <a:ext cx="267900" cy="226500"/>
          </a:xfrm>
          <a:prstGeom prst="straightConnector1">
            <a:avLst/>
          </a:prstGeom>
          <a:noFill/>
          <a:ln w="9525" cap="flat" cmpd="sng">
            <a:solidFill>
              <a:srgbClr val="FF9900"/>
            </a:solidFill>
            <a:prstDash val="solid"/>
            <a:round/>
            <a:headEnd type="none" w="med" len="med"/>
            <a:tailEnd type="triangle" w="med" len="med"/>
          </a:ln>
        </p:spPr>
      </p:cxnSp>
      <p:sp>
        <p:nvSpPr>
          <p:cNvPr id="272" name="Google Shape;272;p27"/>
          <p:cNvSpPr txBox="1"/>
          <p:nvPr/>
        </p:nvSpPr>
        <p:spPr>
          <a:xfrm>
            <a:off x="3087175" y="3899600"/>
            <a:ext cx="1595700" cy="43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ivvic"/>
                <a:ea typeface="Livvic"/>
                <a:cs typeface="Livvic"/>
                <a:sym typeface="Livvic"/>
              </a:rPr>
              <a:t>Quick Release Pin</a:t>
            </a:r>
            <a:endParaRPr>
              <a:latin typeface="Livvic"/>
              <a:ea typeface="Livvic"/>
              <a:cs typeface="Livvic"/>
              <a:sym typeface="Livvic"/>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28"/>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13</a:t>
            </a:fld>
            <a:endParaRPr>
              <a:latin typeface="Livvic"/>
              <a:ea typeface="Livvic"/>
              <a:cs typeface="Livvic"/>
              <a:sym typeface="Livvic"/>
            </a:endParaRPr>
          </a:p>
        </p:txBody>
      </p:sp>
      <p:sp>
        <p:nvSpPr>
          <p:cNvPr id="278" name="Google Shape;278;p28"/>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latin typeface="Livvic"/>
                <a:ea typeface="Livvic"/>
                <a:cs typeface="Livvic"/>
                <a:sym typeface="Livvic"/>
              </a:rPr>
              <a:t>Design Solution: Internal Enclosure</a:t>
            </a:r>
            <a:endParaRPr sz="2800" b="1">
              <a:solidFill>
                <a:srgbClr val="FFFFFF"/>
              </a:solidFill>
              <a:latin typeface="Livvic"/>
              <a:ea typeface="Livvic"/>
              <a:cs typeface="Livvic"/>
              <a:sym typeface="Livvic"/>
            </a:endParaRPr>
          </a:p>
        </p:txBody>
      </p:sp>
      <p:pic>
        <p:nvPicPr>
          <p:cNvPr id="279" name="Google Shape;279;p28"/>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sp>
        <p:nvSpPr>
          <p:cNvPr id="280" name="Google Shape;280;p28"/>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281" name="Google Shape;281;p28"/>
          <p:cNvSpPr/>
          <p:nvPr/>
        </p:nvSpPr>
        <p:spPr>
          <a:xfrm>
            <a:off x="3370367"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282" name="Google Shape;282;p28"/>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283" name="Google Shape;283;p28"/>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284" name="Google Shape;284;p28"/>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lt1"/>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285" name="Google Shape;285;p28"/>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286" name="Google Shape;286;p28"/>
          <p:cNvSpPr/>
          <p:nvPr/>
        </p:nvSpPr>
        <p:spPr>
          <a:xfrm>
            <a:off x="1173108" y="4777075"/>
            <a:ext cx="12702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287" name="Google Shape;287;p28"/>
          <p:cNvSpPr/>
          <p:nvPr/>
        </p:nvSpPr>
        <p:spPr>
          <a:xfrm>
            <a:off x="7777350" y="4777075"/>
            <a:ext cx="10701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sp>
        <p:nvSpPr>
          <p:cNvPr id="288" name="Google Shape;288;p28"/>
          <p:cNvSpPr txBox="1"/>
          <p:nvPr/>
        </p:nvSpPr>
        <p:spPr>
          <a:xfrm>
            <a:off x="982650" y="1162550"/>
            <a:ext cx="7100100" cy="3434700"/>
          </a:xfrm>
          <a:prstGeom prst="rect">
            <a:avLst/>
          </a:prstGeom>
          <a:noFill/>
          <a:ln>
            <a:noFill/>
          </a:ln>
        </p:spPr>
        <p:txBody>
          <a:bodyPr spcFirstLastPara="1" wrap="square" lIns="91425" tIns="91425" rIns="91425" bIns="91425" anchor="t" anchorCtr="0">
            <a:noAutofit/>
          </a:bodyPr>
          <a:lstStyle/>
          <a:p>
            <a:pPr marL="457200" lvl="0" indent="-336550" algn="l" rtl="0">
              <a:spcBef>
                <a:spcPts val="0"/>
              </a:spcBef>
              <a:spcAft>
                <a:spcPts val="0"/>
              </a:spcAft>
              <a:buSzPts val="1700"/>
              <a:buFont typeface="Livvic"/>
              <a:buChar char="●"/>
            </a:pPr>
            <a:r>
              <a:rPr lang="en" sz="1700">
                <a:latin typeface="Livvic"/>
                <a:ea typeface="Livvic"/>
                <a:cs typeface="Livvic"/>
                <a:sym typeface="Livvic"/>
              </a:rPr>
              <a:t>Controls angular pointing of the laser</a:t>
            </a:r>
            <a:endParaRPr sz="1700">
              <a:latin typeface="Livvic"/>
              <a:ea typeface="Livvic"/>
              <a:cs typeface="Livvic"/>
              <a:sym typeface="Livvic"/>
            </a:endParaRPr>
          </a:p>
          <a:p>
            <a:pPr marL="914400" lvl="1" indent="-336550" algn="l" rtl="0">
              <a:spcBef>
                <a:spcPts val="0"/>
              </a:spcBef>
              <a:spcAft>
                <a:spcPts val="0"/>
              </a:spcAft>
              <a:buSzPts val="1700"/>
              <a:buFont typeface="Livvic"/>
              <a:buChar char="○"/>
            </a:pPr>
            <a:r>
              <a:rPr lang="en" sz="1700">
                <a:latin typeface="Livvic"/>
                <a:ea typeface="Livvic"/>
                <a:cs typeface="Livvic"/>
                <a:sym typeface="Livvic"/>
              </a:rPr>
              <a:t>0.11 degree resolution</a:t>
            </a:r>
            <a:endParaRPr sz="1700">
              <a:latin typeface="Livvic"/>
              <a:ea typeface="Livvic"/>
              <a:cs typeface="Livvic"/>
              <a:sym typeface="Livvic"/>
            </a:endParaRPr>
          </a:p>
          <a:p>
            <a:pPr marL="914400" lvl="1" indent="-336550" algn="l" rtl="0">
              <a:spcBef>
                <a:spcPts val="0"/>
              </a:spcBef>
              <a:spcAft>
                <a:spcPts val="0"/>
              </a:spcAft>
              <a:buSzPts val="1700"/>
              <a:buFont typeface="Livvic"/>
              <a:buChar char="○"/>
            </a:pPr>
            <a:r>
              <a:rPr lang="en" sz="1700">
                <a:latin typeface="Livvic"/>
                <a:ea typeface="Livvic"/>
                <a:cs typeface="Livvic"/>
                <a:sym typeface="Livvic"/>
              </a:rPr>
              <a:t>3141 steps per revolution</a:t>
            </a:r>
            <a:endParaRPr sz="1700">
              <a:latin typeface="Livvic"/>
              <a:ea typeface="Livvic"/>
              <a:cs typeface="Livvic"/>
              <a:sym typeface="Livvic"/>
            </a:endParaRPr>
          </a:p>
          <a:p>
            <a:pPr marL="457200" lvl="0" indent="-336550" algn="l" rtl="0">
              <a:spcBef>
                <a:spcPts val="0"/>
              </a:spcBef>
              <a:spcAft>
                <a:spcPts val="0"/>
              </a:spcAft>
              <a:buSzPts val="1700"/>
              <a:buFont typeface="Livvic"/>
              <a:buChar char="●"/>
            </a:pPr>
            <a:r>
              <a:rPr lang="en" sz="1700">
                <a:latin typeface="Livvic"/>
                <a:ea typeface="Livvic"/>
                <a:cs typeface="Livvic"/>
                <a:sym typeface="Livvic"/>
              </a:rPr>
              <a:t>Placement</a:t>
            </a:r>
            <a:endParaRPr sz="1700">
              <a:latin typeface="Livvic"/>
              <a:ea typeface="Livvic"/>
              <a:cs typeface="Livvic"/>
              <a:sym typeface="Livvic"/>
            </a:endParaRPr>
          </a:p>
          <a:p>
            <a:pPr marL="914400" lvl="1" indent="-336550" algn="l" rtl="0">
              <a:spcBef>
                <a:spcPts val="0"/>
              </a:spcBef>
              <a:spcAft>
                <a:spcPts val="0"/>
              </a:spcAft>
              <a:buSzPts val="1700"/>
              <a:buFont typeface="Livvic"/>
              <a:buChar char="○"/>
            </a:pPr>
            <a:r>
              <a:rPr lang="en" sz="1700">
                <a:latin typeface="Livvic"/>
                <a:ea typeface="Livvic"/>
                <a:cs typeface="Livvic"/>
                <a:sym typeface="Livvic"/>
              </a:rPr>
              <a:t>Range finder</a:t>
            </a:r>
            <a:endParaRPr sz="1700">
              <a:latin typeface="Livvic"/>
              <a:ea typeface="Livvic"/>
              <a:cs typeface="Livvic"/>
              <a:sym typeface="Livvic"/>
            </a:endParaRPr>
          </a:p>
          <a:p>
            <a:pPr marL="914400" lvl="1" indent="-336550" algn="l" rtl="0">
              <a:spcBef>
                <a:spcPts val="0"/>
              </a:spcBef>
              <a:spcAft>
                <a:spcPts val="0"/>
              </a:spcAft>
              <a:buSzPts val="1700"/>
              <a:buFont typeface="Livvic"/>
              <a:buChar char="○"/>
            </a:pPr>
            <a:r>
              <a:rPr lang="en" sz="1700">
                <a:latin typeface="Livvic"/>
                <a:ea typeface="Livvic"/>
                <a:cs typeface="Livvic"/>
                <a:sym typeface="Livvic"/>
              </a:rPr>
              <a:t>Potentiometers</a:t>
            </a:r>
            <a:endParaRPr sz="1700">
              <a:latin typeface="Livvic"/>
              <a:ea typeface="Livvic"/>
              <a:cs typeface="Livvic"/>
              <a:sym typeface="Livvic"/>
            </a:endParaRPr>
          </a:p>
          <a:p>
            <a:pPr marL="914400" lvl="1" indent="-336550" algn="l" rtl="0">
              <a:spcBef>
                <a:spcPts val="0"/>
              </a:spcBef>
              <a:spcAft>
                <a:spcPts val="0"/>
              </a:spcAft>
              <a:buSzPts val="1700"/>
              <a:buFont typeface="Livvic"/>
              <a:buChar char="○"/>
            </a:pPr>
            <a:r>
              <a:rPr lang="en" sz="1700">
                <a:latin typeface="Livvic"/>
                <a:ea typeface="Livvic"/>
                <a:cs typeface="Livvic"/>
                <a:sym typeface="Livvic"/>
              </a:rPr>
              <a:t>Stepper motors</a:t>
            </a:r>
            <a:endParaRPr sz="1700">
              <a:latin typeface="Livvic"/>
              <a:ea typeface="Livvic"/>
              <a:cs typeface="Livvic"/>
              <a:sym typeface="Livvic"/>
            </a:endParaRPr>
          </a:p>
          <a:p>
            <a:pPr marL="914400" lvl="1" indent="-336550" algn="l" rtl="0">
              <a:spcBef>
                <a:spcPts val="0"/>
              </a:spcBef>
              <a:spcAft>
                <a:spcPts val="0"/>
              </a:spcAft>
              <a:buSzPts val="1700"/>
              <a:buFont typeface="Livvic"/>
              <a:buChar char="○"/>
            </a:pPr>
            <a:r>
              <a:rPr lang="en" sz="1700">
                <a:latin typeface="Livvic"/>
                <a:ea typeface="Livvic"/>
                <a:cs typeface="Livvic"/>
                <a:sym typeface="Livvic"/>
              </a:rPr>
              <a:t>Raspberry Pi and hat stack</a:t>
            </a:r>
            <a:endParaRPr sz="1700">
              <a:latin typeface="Livvic"/>
              <a:ea typeface="Livvic"/>
              <a:cs typeface="Livvic"/>
              <a:sym typeface="Livvic"/>
            </a:endParaRPr>
          </a:p>
          <a:p>
            <a:pPr marL="457200" lvl="0" indent="-336550" algn="l" rtl="0">
              <a:spcBef>
                <a:spcPts val="0"/>
              </a:spcBef>
              <a:spcAft>
                <a:spcPts val="0"/>
              </a:spcAft>
              <a:buSzPts val="1700"/>
              <a:buFont typeface="Livvic"/>
              <a:buChar char="●"/>
            </a:pPr>
            <a:r>
              <a:rPr lang="en" sz="1700">
                <a:latin typeface="Livvic"/>
                <a:ea typeface="Livvic"/>
                <a:cs typeface="Livvic"/>
                <a:sym typeface="Livvic"/>
              </a:rPr>
              <a:t>Rigidity</a:t>
            </a:r>
            <a:endParaRPr sz="1700">
              <a:latin typeface="Livvic"/>
              <a:ea typeface="Livvic"/>
              <a:cs typeface="Livvic"/>
              <a:sym typeface="Livvic"/>
            </a:endParaRPr>
          </a:p>
          <a:p>
            <a:pPr marL="914400" lvl="1" indent="-336550" algn="l" rtl="0">
              <a:spcBef>
                <a:spcPts val="0"/>
              </a:spcBef>
              <a:spcAft>
                <a:spcPts val="0"/>
              </a:spcAft>
              <a:buSzPts val="1700"/>
              <a:buFont typeface="Livvic"/>
              <a:buChar char="○"/>
            </a:pPr>
            <a:r>
              <a:rPr lang="en" sz="1700">
                <a:latin typeface="Livvic"/>
                <a:ea typeface="Livvic"/>
                <a:cs typeface="Livvic"/>
                <a:sym typeface="Livvic"/>
              </a:rPr>
              <a:t>Keep rotational flexing between potentiometer and true distance finder positioning to less the 0.001 degrees.</a:t>
            </a:r>
            <a:endParaRPr sz="1700">
              <a:latin typeface="Livvic"/>
              <a:ea typeface="Livvic"/>
              <a:cs typeface="Livvic"/>
              <a:sym typeface="Livvic"/>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29"/>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14</a:t>
            </a:fld>
            <a:endParaRPr>
              <a:latin typeface="Livvic"/>
              <a:ea typeface="Livvic"/>
              <a:cs typeface="Livvic"/>
              <a:sym typeface="Livvic"/>
            </a:endParaRPr>
          </a:p>
        </p:txBody>
      </p:sp>
      <p:sp>
        <p:nvSpPr>
          <p:cNvPr id="294" name="Google Shape;294;p29"/>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chemeClr val="lt1"/>
                </a:solidFill>
                <a:latin typeface="Livvic"/>
                <a:ea typeface="Livvic"/>
                <a:cs typeface="Livvic"/>
                <a:sym typeface="Livvic"/>
              </a:rPr>
              <a:t>Design Solution</a:t>
            </a:r>
            <a:r>
              <a:rPr lang="en" sz="2800" b="1">
                <a:solidFill>
                  <a:srgbClr val="FFFFFF"/>
                </a:solidFill>
                <a:latin typeface="Livvic"/>
                <a:ea typeface="Livvic"/>
                <a:cs typeface="Livvic"/>
                <a:sym typeface="Livvic"/>
              </a:rPr>
              <a:t>: Sensor Housing</a:t>
            </a:r>
            <a:endParaRPr sz="2800" b="1">
              <a:solidFill>
                <a:srgbClr val="FFFFFF"/>
              </a:solidFill>
              <a:latin typeface="Livvic"/>
              <a:ea typeface="Livvic"/>
              <a:cs typeface="Livvic"/>
              <a:sym typeface="Livvic"/>
            </a:endParaRPr>
          </a:p>
        </p:txBody>
      </p:sp>
      <p:pic>
        <p:nvPicPr>
          <p:cNvPr id="295" name="Google Shape;295;p29"/>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sp>
        <p:nvSpPr>
          <p:cNvPr id="296" name="Google Shape;296;p29"/>
          <p:cNvSpPr txBox="1"/>
          <p:nvPr/>
        </p:nvSpPr>
        <p:spPr>
          <a:xfrm>
            <a:off x="324950" y="1364800"/>
            <a:ext cx="8522400" cy="30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7" name="Google Shape;297;p29"/>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298" name="Google Shape;298;p29"/>
          <p:cNvSpPr/>
          <p:nvPr/>
        </p:nvSpPr>
        <p:spPr>
          <a:xfrm>
            <a:off x="3370367"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299" name="Google Shape;299;p29"/>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300" name="Google Shape;300;p29"/>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301" name="Google Shape;301;p29"/>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lt1"/>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302" name="Google Shape;302;p29"/>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303" name="Google Shape;303;p29"/>
          <p:cNvSpPr/>
          <p:nvPr/>
        </p:nvSpPr>
        <p:spPr>
          <a:xfrm>
            <a:off x="1173108" y="4777075"/>
            <a:ext cx="12702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304" name="Google Shape;304;p29"/>
          <p:cNvSpPr/>
          <p:nvPr/>
        </p:nvSpPr>
        <p:spPr>
          <a:xfrm>
            <a:off x="7777350" y="4777075"/>
            <a:ext cx="10701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sp>
        <p:nvSpPr>
          <p:cNvPr id="305" name="Google Shape;305;p29"/>
          <p:cNvSpPr txBox="1"/>
          <p:nvPr/>
        </p:nvSpPr>
        <p:spPr>
          <a:xfrm>
            <a:off x="256435" y="1044875"/>
            <a:ext cx="8730900" cy="252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ivvic"/>
                <a:ea typeface="Livvic"/>
                <a:cs typeface="Livvic"/>
                <a:sym typeface="Livvic"/>
              </a:rPr>
              <a:t>Front View					Side View							Top View</a:t>
            </a:r>
            <a:endParaRPr>
              <a:latin typeface="Livvic"/>
              <a:ea typeface="Livvic"/>
              <a:cs typeface="Livvic"/>
              <a:sym typeface="Livvic"/>
            </a:endParaRPr>
          </a:p>
        </p:txBody>
      </p:sp>
      <p:pic>
        <p:nvPicPr>
          <p:cNvPr id="306" name="Google Shape;306;p29"/>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3053988" y="1364800"/>
            <a:ext cx="3158975" cy="3342350"/>
          </a:xfrm>
          <a:prstGeom prst="rect">
            <a:avLst/>
          </a:prstGeom>
          <a:noFill/>
          <a:ln>
            <a:noFill/>
          </a:ln>
        </p:spPr>
      </p:pic>
      <p:pic>
        <p:nvPicPr>
          <p:cNvPr id="307" name="Google Shape;307;p29"/>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6212975" y="1422338"/>
            <a:ext cx="2864176" cy="2977285"/>
          </a:xfrm>
          <a:prstGeom prst="rect">
            <a:avLst/>
          </a:prstGeom>
          <a:noFill/>
          <a:ln>
            <a:noFill/>
          </a:ln>
        </p:spPr>
      </p:pic>
      <p:pic>
        <p:nvPicPr>
          <p:cNvPr id="308" name="Google Shape;308;p29"/>
          <p:cNvPicPr preferRelativeResize="0"/>
          <p:nvPr/>
        </p:nvPicPr>
        <p:blipFill>
          <a:blip r:embed="rId6" cstate="print">
            <a:alphaModFix/>
            <a:extLst>
              <a:ext uri="{28A0092B-C50C-407E-A947-70E740481C1C}">
                <a14:useLocalDpi xmlns:a14="http://schemas.microsoft.com/office/drawing/2010/main"/>
              </a:ext>
            </a:extLst>
          </a:blip>
          <a:stretch>
            <a:fillRect/>
          </a:stretch>
        </p:blipFill>
        <p:spPr>
          <a:xfrm>
            <a:off x="6479" y="1364808"/>
            <a:ext cx="2961818" cy="32837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30"/>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15</a:t>
            </a:fld>
            <a:endParaRPr>
              <a:latin typeface="Livvic"/>
              <a:ea typeface="Livvic"/>
              <a:cs typeface="Livvic"/>
              <a:sym typeface="Livvic"/>
            </a:endParaRPr>
          </a:p>
        </p:txBody>
      </p:sp>
      <p:sp>
        <p:nvSpPr>
          <p:cNvPr id="314" name="Google Shape;314;p30"/>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latin typeface="Livvic"/>
                <a:ea typeface="Livvic"/>
                <a:cs typeface="Livvic"/>
                <a:sym typeface="Livvic"/>
              </a:rPr>
              <a:t>Design Solution: Sensor Platform</a:t>
            </a:r>
            <a:endParaRPr sz="2800" b="1">
              <a:solidFill>
                <a:srgbClr val="FFFFFF"/>
              </a:solidFill>
              <a:latin typeface="Livvic"/>
              <a:ea typeface="Livvic"/>
              <a:cs typeface="Livvic"/>
              <a:sym typeface="Livvic"/>
            </a:endParaRPr>
          </a:p>
        </p:txBody>
      </p:sp>
      <p:pic>
        <p:nvPicPr>
          <p:cNvPr id="315" name="Google Shape;315;p30"/>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sp>
        <p:nvSpPr>
          <p:cNvPr id="316" name="Google Shape;316;p30"/>
          <p:cNvSpPr txBox="1"/>
          <p:nvPr/>
        </p:nvSpPr>
        <p:spPr>
          <a:xfrm>
            <a:off x="1011250" y="1421025"/>
            <a:ext cx="4267500" cy="285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Livvic"/>
                <a:ea typeface="Livvic"/>
                <a:cs typeface="Livvic"/>
                <a:sym typeface="Livvic"/>
              </a:rPr>
              <a:t>Campbell Scientific QST6 Tripod</a:t>
            </a:r>
            <a:endParaRPr sz="1800">
              <a:solidFill>
                <a:schemeClr val="dk1"/>
              </a:solidFill>
              <a:latin typeface="Livvic"/>
              <a:ea typeface="Livvic"/>
              <a:cs typeface="Livvic"/>
              <a:sym typeface="Livvic"/>
            </a:endParaRPr>
          </a:p>
          <a:p>
            <a:pPr marL="0" lvl="0" indent="0" algn="l" rtl="0">
              <a:spcBef>
                <a:spcPts val="0"/>
              </a:spcBef>
              <a:spcAft>
                <a:spcPts val="0"/>
              </a:spcAft>
              <a:buNone/>
            </a:pPr>
            <a:endParaRPr sz="1800">
              <a:solidFill>
                <a:schemeClr val="dk1"/>
              </a:solidFill>
              <a:latin typeface="Livvic"/>
              <a:ea typeface="Livvic"/>
              <a:cs typeface="Livvic"/>
              <a:sym typeface="Livvic"/>
            </a:endParaRPr>
          </a:p>
          <a:p>
            <a:pPr marL="457200" lvl="0" indent="-342900" algn="l" rtl="0">
              <a:spcBef>
                <a:spcPts val="0"/>
              </a:spcBef>
              <a:spcAft>
                <a:spcPts val="0"/>
              </a:spcAft>
              <a:buClr>
                <a:schemeClr val="dk1"/>
              </a:buClr>
              <a:buSzPts val="1800"/>
              <a:buFont typeface="Livvic"/>
              <a:buChar char="●"/>
            </a:pPr>
            <a:r>
              <a:rPr lang="en" sz="1800" b="1">
                <a:solidFill>
                  <a:schemeClr val="dk1"/>
                </a:solidFill>
                <a:latin typeface="Livvic"/>
                <a:ea typeface="Livvic"/>
                <a:cs typeface="Livvic"/>
                <a:sym typeface="Livvic"/>
              </a:rPr>
              <a:t>Purpose:</a:t>
            </a:r>
            <a:r>
              <a:rPr lang="en" sz="1800">
                <a:solidFill>
                  <a:schemeClr val="dk1"/>
                </a:solidFill>
                <a:latin typeface="Livvic"/>
                <a:ea typeface="Livvic"/>
                <a:cs typeface="Livvic"/>
                <a:sym typeface="Livvic"/>
              </a:rPr>
              <a:t> Firmly hold sensor package in adverse weather conditions to prevent errors in data.</a:t>
            </a:r>
            <a:endParaRPr sz="1800">
              <a:solidFill>
                <a:schemeClr val="dk1"/>
              </a:solidFill>
              <a:latin typeface="Livvic"/>
              <a:ea typeface="Livvic"/>
              <a:cs typeface="Livvic"/>
              <a:sym typeface="Livvic"/>
            </a:endParaRPr>
          </a:p>
          <a:p>
            <a:pPr marL="0" lvl="0" indent="0" algn="l" rtl="0">
              <a:spcBef>
                <a:spcPts val="0"/>
              </a:spcBef>
              <a:spcAft>
                <a:spcPts val="0"/>
              </a:spcAft>
              <a:buNone/>
            </a:pPr>
            <a:endParaRPr sz="1800">
              <a:solidFill>
                <a:schemeClr val="dk1"/>
              </a:solidFill>
              <a:latin typeface="Livvic"/>
              <a:ea typeface="Livvic"/>
              <a:cs typeface="Livvic"/>
              <a:sym typeface="Livvic"/>
            </a:endParaRPr>
          </a:p>
          <a:p>
            <a:pPr marL="457200" lvl="0" indent="-342900" algn="l" rtl="0">
              <a:spcBef>
                <a:spcPts val="0"/>
              </a:spcBef>
              <a:spcAft>
                <a:spcPts val="0"/>
              </a:spcAft>
              <a:buClr>
                <a:schemeClr val="dk1"/>
              </a:buClr>
              <a:buSzPts val="1800"/>
              <a:buFont typeface="Livvic"/>
              <a:buChar char="●"/>
            </a:pPr>
            <a:r>
              <a:rPr lang="en" sz="1800">
                <a:solidFill>
                  <a:schemeClr val="dk1"/>
                </a:solidFill>
                <a:latin typeface="Livvic"/>
                <a:ea typeface="Livvic"/>
                <a:cs typeface="Livvic"/>
                <a:sym typeface="Livvic"/>
              </a:rPr>
              <a:t>This tripod is being used by Copper Mountain Staff; familiarity with setup of tripod</a:t>
            </a:r>
            <a:endParaRPr sz="1800">
              <a:solidFill>
                <a:schemeClr val="dk1"/>
              </a:solidFill>
              <a:latin typeface="Livvic"/>
              <a:ea typeface="Livvic"/>
              <a:cs typeface="Livvic"/>
              <a:sym typeface="Livvic"/>
            </a:endParaRPr>
          </a:p>
          <a:p>
            <a:pPr marL="914400" lvl="0" indent="0" algn="l" rtl="0">
              <a:spcBef>
                <a:spcPts val="0"/>
              </a:spcBef>
              <a:spcAft>
                <a:spcPts val="0"/>
              </a:spcAft>
              <a:buNone/>
            </a:pPr>
            <a:endParaRPr sz="1800">
              <a:solidFill>
                <a:schemeClr val="dk1"/>
              </a:solidFill>
              <a:latin typeface="Livvic"/>
              <a:ea typeface="Livvic"/>
              <a:cs typeface="Livvic"/>
              <a:sym typeface="Livvic"/>
            </a:endParaRPr>
          </a:p>
        </p:txBody>
      </p:sp>
      <p:pic>
        <p:nvPicPr>
          <p:cNvPr id="317" name="Google Shape;317;p30"/>
          <p:cNvPicPr preferRelativeResize="0"/>
          <p:nvPr/>
        </p:nvPicPr>
        <p:blipFill>
          <a:blip r:embed="rId4">
            <a:alphaModFix/>
          </a:blip>
          <a:stretch>
            <a:fillRect/>
          </a:stretch>
        </p:blipFill>
        <p:spPr>
          <a:xfrm>
            <a:off x="5807200" y="960425"/>
            <a:ext cx="1725152" cy="3750350"/>
          </a:xfrm>
          <a:prstGeom prst="rect">
            <a:avLst/>
          </a:prstGeom>
          <a:noFill/>
          <a:ln>
            <a:noFill/>
          </a:ln>
        </p:spPr>
      </p:pic>
      <p:sp>
        <p:nvSpPr>
          <p:cNvPr id="318" name="Google Shape;318;p30"/>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319" name="Google Shape;319;p30"/>
          <p:cNvSpPr/>
          <p:nvPr/>
        </p:nvSpPr>
        <p:spPr>
          <a:xfrm>
            <a:off x="3370367"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320" name="Google Shape;320;p30"/>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321" name="Google Shape;321;p30"/>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322" name="Google Shape;322;p30"/>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lt1"/>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323" name="Google Shape;323;p30"/>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324" name="Google Shape;324;p30"/>
          <p:cNvSpPr/>
          <p:nvPr/>
        </p:nvSpPr>
        <p:spPr>
          <a:xfrm>
            <a:off x="1173108" y="4777075"/>
            <a:ext cx="12702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325" name="Google Shape;325;p30"/>
          <p:cNvSpPr/>
          <p:nvPr/>
        </p:nvSpPr>
        <p:spPr>
          <a:xfrm>
            <a:off x="7777350" y="4777075"/>
            <a:ext cx="10701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330" name="Google Shape;330;p31"/>
          <p:cNvPicPr preferRelativeResize="0"/>
          <p:nvPr/>
        </p:nvPicPr>
        <p:blipFill>
          <a:blip r:embed="rId3">
            <a:alphaModFix/>
          </a:blip>
          <a:stretch>
            <a:fillRect/>
          </a:stretch>
        </p:blipFill>
        <p:spPr>
          <a:xfrm>
            <a:off x="4640575" y="1097900"/>
            <a:ext cx="3956047" cy="3462901"/>
          </a:xfrm>
          <a:prstGeom prst="rect">
            <a:avLst/>
          </a:prstGeom>
          <a:noFill/>
          <a:ln>
            <a:noFill/>
          </a:ln>
        </p:spPr>
      </p:pic>
      <p:sp>
        <p:nvSpPr>
          <p:cNvPr id="331" name="Google Shape;331;p31"/>
          <p:cNvSpPr txBox="1">
            <a:spLocks noGrp="1"/>
          </p:cNvSpPr>
          <p:nvPr>
            <p:ph type="sldNum" idx="12"/>
          </p:nvPr>
        </p:nvSpPr>
        <p:spPr>
          <a:xfrm>
            <a:off x="8734427" y="4819649"/>
            <a:ext cx="409500" cy="323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a:t>
            </a:fld>
            <a:endParaRPr/>
          </a:p>
        </p:txBody>
      </p:sp>
      <p:sp>
        <p:nvSpPr>
          <p:cNvPr id="332" name="Google Shape;332;p31"/>
          <p:cNvSpPr/>
          <p:nvPr/>
        </p:nvSpPr>
        <p:spPr>
          <a:xfrm>
            <a:off x="631875" y="228875"/>
            <a:ext cx="8460000" cy="6822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latin typeface="Livvic"/>
                <a:ea typeface="Livvic"/>
                <a:cs typeface="Livvic"/>
                <a:sym typeface="Livvic"/>
              </a:rPr>
              <a:t>Design Solution: Laser Rangefinder</a:t>
            </a:r>
            <a:endParaRPr sz="2800" b="1">
              <a:solidFill>
                <a:srgbClr val="FFFFFF"/>
              </a:solidFill>
              <a:latin typeface="Livvic"/>
              <a:ea typeface="Livvic"/>
              <a:cs typeface="Livvic"/>
              <a:sym typeface="Livvic"/>
            </a:endParaRPr>
          </a:p>
        </p:txBody>
      </p:sp>
      <p:pic>
        <p:nvPicPr>
          <p:cNvPr id="333" name="Google Shape;333;p31"/>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sp>
        <p:nvSpPr>
          <p:cNvPr id="334" name="Google Shape;334;p31"/>
          <p:cNvSpPr txBox="1"/>
          <p:nvPr/>
        </p:nvSpPr>
        <p:spPr>
          <a:xfrm>
            <a:off x="525475" y="1373625"/>
            <a:ext cx="4846500" cy="3074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solidFill>
                  <a:schemeClr val="dk1"/>
                </a:solidFill>
                <a:latin typeface="Livvic"/>
                <a:ea typeface="Livvic"/>
                <a:cs typeface="Livvic"/>
                <a:sym typeface="Livvic"/>
              </a:rPr>
              <a:t>TruPulse 200X Laser Rangefinder</a:t>
            </a:r>
            <a:endParaRPr sz="1800">
              <a:solidFill>
                <a:schemeClr val="dk1"/>
              </a:solidFill>
              <a:latin typeface="Livvic"/>
              <a:ea typeface="Livvic"/>
              <a:cs typeface="Livvic"/>
              <a:sym typeface="Livvic"/>
            </a:endParaRPr>
          </a:p>
          <a:p>
            <a:pPr marL="0" lvl="0" indent="0" algn="l" rtl="0">
              <a:lnSpc>
                <a:spcPct val="115000"/>
              </a:lnSpc>
              <a:spcBef>
                <a:spcPts val="0"/>
              </a:spcBef>
              <a:spcAft>
                <a:spcPts val="0"/>
              </a:spcAft>
              <a:buNone/>
            </a:pPr>
            <a:endParaRPr sz="1800">
              <a:solidFill>
                <a:schemeClr val="dk1"/>
              </a:solidFill>
              <a:latin typeface="Livvic"/>
              <a:ea typeface="Livvic"/>
              <a:cs typeface="Livvic"/>
              <a:sym typeface="Livvic"/>
            </a:endParaRPr>
          </a:p>
          <a:p>
            <a:pPr marL="457200" lvl="0" indent="-342900" algn="l" rtl="0">
              <a:lnSpc>
                <a:spcPct val="100000"/>
              </a:lnSpc>
              <a:spcBef>
                <a:spcPts val="0"/>
              </a:spcBef>
              <a:spcAft>
                <a:spcPts val="0"/>
              </a:spcAft>
              <a:buClr>
                <a:schemeClr val="dk1"/>
              </a:buClr>
              <a:buSzPts val="1800"/>
              <a:buFont typeface="Livvic"/>
              <a:buChar char="●"/>
            </a:pPr>
            <a:r>
              <a:rPr lang="en" sz="1800" b="1">
                <a:solidFill>
                  <a:schemeClr val="dk1"/>
                </a:solidFill>
                <a:latin typeface="Livvic"/>
                <a:ea typeface="Livvic"/>
                <a:cs typeface="Livvic"/>
                <a:sym typeface="Livvic"/>
              </a:rPr>
              <a:t>Purpose:</a:t>
            </a:r>
            <a:r>
              <a:rPr lang="en" sz="1800">
                <a:solidFill>
                  <a:schemeClr val="dk1"/>
                </a:solidFill>
                <a:latin typeface="Livvic"/>
                <a:ea typeface="Livvic"/>
                <a:cs typeface="Livvic"/>
                <a:sym typeface="Livvic"/>
              </a:rPr>
              <a:t> provide accurate range measurements</a:t>
            </a:r>
            <a:endParaRPr sz="1800">
              <a:solidFill>
                <a:schemeClr val="dk1"/>
              </a:solidFill>
              <a:latin typeface="Livvic"/>
              <a:ea typeface="Livvic"/>
              <a:cs typeface="Livvic"/>
              <a:sym typeface="Livvic"/>
            </a:endParaRPr>
          </a:p>
          <a:p>
            <a:pPr marL="0" lvl="0" indent="0" algn="l" rtl="0">
              <a:lnSpc>
                <a:spcPct val="100000"/>
              </a:lnSpc>
              <a:spcBef>
                <a:spcPts val="0"/>
              </a:spcBef>
              <a:spcAft>
                <a:spcPts val="0"/>
              </a:spcAft>
              <a:buNone/>
            </a:pPr>
            <a:endParaRPr sz="1800">
              <a:solidFill>
                <a:schemeClr val="dk1"/>
              </a:solidFill>
              <a:latin typeface="Livvic"/>
              <a:ea typeface="Livvic"/>
              <a:cs typeface="Livvic"/>
              <a:sym typeface="Livvic"/>
            </a:endParaRPr>
          </a:p>
          <a:p>
            <a:pPr marL="457200" lvl="0" indent="-342900" algn="l" rtl="0">
              <a:lnSpc>
                <a:spcPct val="115000"/>
              </a:lnSpc>
              <a:spcBef>
                <a:spcPts val="0"/>
              </a:spcBef>
              <a:spcAft>
                <a:spcPts val="0"/>
              </a:spcAft>
              <a:buClr>
                <a:schemeClr val="dk1"/>
              </a:buClr>
              <a:buSzPts val="1800"/>
              <a:buFont typeface="Livvic"/>
              <a:buChar char="●"/>
            </a:pPr>
            <a:r>
              <a:rPr lang="en" sz="1800">
                <a:solidFill>
                  <a:schemeClr val="dk1"/>
                </a:solidFill>
                <a:latin typeface="Livvic"/>
                <a:ea typeface="Livvic"/>
                <a:cs typeface="Livvic"/>
                <a:sym typeface="Livvic"/>
              </a:rPr>
              <a:t>Accurate to ±4 cm @ 400m range</a:t>
            </a:r>
            <a:endParaRPr sz="1800">
              <a:solidFill>
                <a:schemeClr val="dk1"/>
              </a:solidFill>
              <a:latin typeface="Livvic"/>
              <a:ea typeface="Livvic"/>
              <a:cs typeface="Livvic"/>
              <a:sym typeface="Livvic"/>
            </a:endParaRPr>
          </a:p>
          <a:p>
            <a:pPr marL="0" lvl="0" indent="0" algn="l" rtl="0">
              <a:lnSpc>
                <a:spcPct val="115000"/>
              </a:lnSpc>
              <a:spcBef>
                <a:spcPts val="0"/>
              </a:spcBef>
              <a:spcAft>
                <a:spcPts val="0"/>
              </a:spcAft>
              <a:buNone/>
            </a:pPr>
            <a:endParaRPr sz="1800">
              <a:solidFill>
                <a:schemeClr val="dk1"/>
              </a:solidFill>
              <a:latin typeface="Livvic"/>
              <a:ea typeface="Livvic"/>
              <a:cs typeface="Livvic"/>
              <a:sym typeface="Livvic"/>
            </a:endParaRPr>
          </a:p>
          <a:p>
            <a:pPr marL="457200" lvl="0" indent="-342900" algn="l" rtl="0">
              <a:lnSpc>
                <a:spcPct val="115000"/>
              </a:lnSpc>
              <a:spcBef>
                <a:spcPts val="0"/>
              </a:spcBef>
              <a:spcAft>
                <a:spcPts val="0"/>
              </a:spcAft>
              <a:buClr>
                <a:schemeClr val="dk1"/>
              </a:buClr>
              <a:buSzPts val="1800"/>
              <a:buFont typeface="Livvic"/>
              <a:buChar char="●"/>
            </a:pPr>
            <a:r>
              <a:rPr lang="en" sz="1800">
                <a:solidFill>
                  <a:schemeClr val="dk1"/>
                </a:solidFill>
                <a:latin typeface="Livvic"/>
                <a:ea typeface="Livvic"/>
                <a:cs typeface="Livvic"/>
                <a:sym typeface="Livvic"/>
              </a:rPr>
              <a:t>Provides target quality flags</a:t>
            </a:r>
            <a:endParaRPr sz="1800">
              <a:solidFill>
                <a:schemeClr val="dk1"/>
              </a:solidFill>
              <a:latin typeface="Livvic"/>
              <a:ea typeface="Livvic"/>
              <a:cs typeface="Livvic"/>
              <a:sym typeface="Livvic"/>
            </a:endParaRPr>
          </a:p>
          <a:p>
            <a:pPr marL="914400" lvl="1" indent="-342900" algn="l" rtl="0">
              <a:lnSpc>
                <a:spcPct val="115000"/>
              </a:lnSpc>
              <a:spcBef>
                <a:spcPts val="0"/>
              </a:spcBef>
              <a:spcAft>
                <a:spcPts val="0"/>
              </a:spcAft>
              <a:buClr>
                <a:schemeClr val="dk1"/>
              </a:buClr>
              <a:buSzPts val="1800"/>
              <a:buFont typeface="Livvic"/>
              <a:buChar char="○"/>
            </a:pPr>
            <a:r>
              <a:rPr lang="en" sz="1800">
                <a:solidFill>
                  <a:schemeClr val="dk1"/>
                </a:solidFill>
                <a:latin typeface="Livvic"/>
                <a:ea typeface="Livvic"/>
                <a:cs typeface="Livvic"/>
                <a:sym typeface="Livvic"/>
              </a:rPr>
              <a:t>“TruTargeting”</a:t>
            </a:r>
            <a:endParaRPr sz="1800">
              <a:solidFill>
                <a:schemeClr val="dk1"/>
              </a:solidFill>
              <a:latin typeface="Livvic"/>
              <a:ea typeface="Livvic"/>
              <a:cs typeface="Livvic"/>
              <a:sym typeface="Livvic"/>
            </a:endParaRPr>
          </a:p>
          <a:p>
            <a:pPr marL="914400" lvl="0" indent="0" algn="l" rtl="0">
              <a:spcBef>
                <a:spcPts val="0"/>
              </a:spcBef>
              <a:spcAft>
                <a:spcPts val="0"/>
              </a:spcAft>
              <a:buNone/>
            </a:pPr>
            <a:endParaRPr sz="1800">
              <a:solidFill>
                <a:schemeClr val="dk1"/>
              </a:solidFill>
              <a:latin typeface="Livvic"/>
              <a:ea typeface="Livvic"/>
              <a:cs typeface="Livvic"/>
              <a:sym typeface="Livvic"/>
            </a:endParaRPr>
          </a:p>
        </p:txBody>
      </p:sp>
      <p:sp>
        <p:nvSpPr>
          <p:cNvPr id="335" name="Google Shape;335;p31"/>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336" name="Google Shape;336;p31"/>
          <p:cNvSpPr/>
          <p:nvPr/>
        </p:nvSpPr>
        <p:spPr>
          <a:xfrm>
            <a:off x="3370367"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337" name="Google Shape;337;p31"/>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338" name="Google Shape;338;p31"/>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339" name="Google Shape;339;p31"/>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lt1"/>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340" name="Google Shape;340;p31"/>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341" name="Google Shape;341;p31"/>
          <p:cNvSpPr/>
          <p:nvPr/>
        </p:nvSpPr>
        <p:spPr>
          <a:xfrm>
            <a:off x="1173108" y="4777075"/>
            <a:ext cx="12702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342" name="Google Shape;342;p31"/>
          <p:cNvSpPr/>
          <p:nvPr/>
        </p:nvSpPr>
        <p:spPr>
          <a:xfrm>
            <a:off x="7777350" y="4777075"/>
            <a:ext cx="10701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32"/>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17</a:t>
            </a:fld>
            <a:endParaRPr>
              <a:latin typeface="Livvic"/>
              <a:ea typeface="Livvic"/>
              <a:cs typeface="Livvic"/>
              <a:sym typeface="Livvic"/>
            </a:endParaRPr>
          </a:p>
        </p:txBody>
      </p:sp>
      <p:sp>
        <p:nvSpPr>
          <p:cNvPr id="348" name="Google Shape;348;p32"/>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chemeClr val="lt1"/>
                </a:solidFill>
                <a:latin typeface="Livvic"/>
                <a:ea typeface="Livvic"/>
                <a:cs typeface="Livvic"/>
                <a:sym typeface="Livvic"/>
              </a:rPr>
              <a:t>Design Solution</a:t>
            </a:r>
            <a:r>
              <a:rPr lang="en" sz="2800" b="1">
                <a:solidFill>
                  <a:srgbClr val="FFFFFF"/>
                </a:solidFill>
                <a:latin typeface="Livvic"/>
                <a:ea typeface="Livvic"/>
                <a:cs typeface="Livvic"/>
                <a:sym typeface="Livvic"/>
              </a:rPr>
              <a:t>: Potentiometer</a:t>
            </a:r>
            <a:endParaRPr sz="2800" b="1">
              <a:solidFill>
                <a:srgbClr val="FFFFFF"/>
              </a:solidFill>
              <a:latin typeface="Livvic"/>
              <a:ea typeface="Livvic"/>
              <a:cs typeface="Livvic"/>
              <a:sym typeface="Livvic"/>
            </a:endParaRPr>
          </a:p>
        </p:txBody>
      </p:sp>
      <p:pic>
        <p:nvPicPr>
          <p:cNvPr id="349" name="Google Shape;349;p32"/>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sp>
        <p:nvSpPr>
          <p:cNvPr id="350" name="Google Shape;350;p32"/>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351" name="Google Shape;351;p32"/>
          <p:cNvSpPr/>
          <p:nvPr/>
        </p:nvSpPr>
        <p:spPr>
          <a:xfrm>
            <a:off x="3370367"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352" name="Google Shape;352;p32"/>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353" name="Google Shape;353;p32"/>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354" name="Google Shape;354;p32"/>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lt1"/>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355" name="Google Shape;355;p32"/>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356" name="Google Shape;356;p32"/>
          <p:cNvSpPr/>
          <p:nvPr/>
        </p:nvSpPr>
        <p:spPr>
          <a:xfrm>
            <a:off x="1173108" y="4777075"/>
            <a:ext cx="12702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357" name="Google Shape;357;p32"/>
          <p:cNvSpPr/>
          <p:nvPr/>
        </p:nvSpPr>
        <p:spPr>
          <a:xfrm>
            <a:off x="7777350" y="4777075"/>
            <a:ext cx="10701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sp>
        <p:nvSpPr>
          <p:cNvPr id="358" name="Google Shape;358;p32"/>
          <p:cNvSpPr txBox="1"/>
          <p:nvPr/>
        </p:nvSpPr>
        <p:spPr>
          <a:xfrm>
            <a:off x="447450" y="1073075"/>
            <a:ext cx="5026200" cy="35634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SzPts val="1600"/>
              <a:buFont typeface="Livvic"/>
              <a:buChar char="●"/>
            </a:pPr>
            <a:r>
              <a:rPr lang="en" sz="1600">
                <a:latin typeface="Livvic"/>
                <a:ea typeface="Livvic"/>
                <a:cs typeface="Livvic"/>
                <a:sym typeface="Livvic"/>
              </a:rPr>
              <a:t>Single turn, full 360° rotation, 10,000 ohm range: </a:t>
            </a:r>
            <a:r>
              <a:rPr lang="en" sz="1600" b="1">
                <a:latin typeface="Livvic"/>
                <a:ea typeface="Livvic"/>
                <a:cs typeface="Livvic"/>
                <a:sym typeface="Livvic"/>
              </a:rPr>
              <a:t>6187R10KL1.0LF</a:t>
            </a:r>
            <a:endParaRPr sz="1600" b="1">
              <a:latin typeface="Livvic"/>
              <a:ea typeface="Livvic"/>
              <a:cs typeface="Livvic"/>
              <a:sym typeface="Livvic"/>
            </a:endParaRPr>
          </a:p>
          <a:p>
            <a:pPr marL="0" lvl="0" indent="0" algn="l" rtl="0">
              <a:spcBef>
                <a:spcPts val="0"/>
              </a:spcBef>
              <a:spcAft>
                <a:spcPts val="0"/>
              </a:spcAft>
              <a:buNone/>
            </a:pPr>
            <a:endParaRPr sz="1600">
              <a:latin typeface="Livvic"/>
              <a:ea typeface="Livvic"/>
              <a:cs typeface="Livvic"/>
              <a:sym typeface="Livvic"/>
            </a:endParaRPr>
          </a:p>
          <a:p>
            <a:pPr marL="457200" lvl="0" indent="-330200" algn="l" rtl="0">
              <a:spcBef>
                <a:spcPts val="0"/>
              </a:spcBef>
              <a:spcAft>
                <a:spcPts val="0"/>
              </a:spcAft>
              <a:buSzPts val="1600"/>
              <a:buFont typeface="Livvic"/>
              <a:buChar char="●"/>
            </a:pPr>
            <a:r>
              <a:rPr lang="en" sz="1600">
                <a:latin typeface="Livvic"/>
                <a:ea typeface="Livvic"/>
                <a:cs typeface="Livvic"/>
                <a:sym typeface="Livvic"/>
              </a:rPr>
              <a:t>Smallest degree turn that can be read</a:t>
            </a:r>
            <a:endParaRPr sz="1600">
              <a:latin typeface="Livvic"/>
              <a:ea typeface="Livvic"/>
              <a:cs typeface="Livvic"/>
              <a:sym typeface="Livvic"/>
            </a:endParaRPr>
          </a:p>
          <a:p>
            <a:pPr marL="914400" lvl="1" indent="-330200" algn="l" rtl="0">
              <a:spcBef>
                <a:spcPts val="0"/>
              </a:spcBef>
              <a:spcAft>
                <a:spcPts val="0"/>
              </a:spcAft>
              <a:buSzPts val="1600"/>
              <a:buFont typeface="Livvic"/>
              <a:buChar char="○"/>
            </a:pPr>
            <a:r>
              <a:rPr lang="en" sz="1600">
                <a:latin typeface="Livvic"/>
                <a:ea typeface="Livvic"/>
                <a:cs typeface="Livvic"/>
                <a:sym typeface="Livvic"/>
              </a:rPr>
              <a:t>360/10,000 ohm = 0.036 </a:t>
            </a:r>
            <a:r>
              <a:rPr lang="en" sz="1600">
                <a:solidFill>
                  <a:schemeClr val="dk1"/>
                </a:solidFill>
                <a:latin typeface="Livvic"/>
                <a:ea typeface="Livvic"/>
                <a:cs typeface="Livvic"/>
                <a:sym typeface="Livvic"/>
              </a:rPr>
              <a:t>°/ohm</a:t>
            </a:r>
            <a:endParaRPr sz="1600">
              <a:latin typeface="Livvic"/>
              <a:ea typeface="Livvic"/>
              <a:cs typeface="Livvic"/>
              <a:sym typeface="Livvic"/>
            </a:endParaRPr>
          </a:p>
          <a:p>
            <a:pPr marL="0" lvl="0" indent="0" algn="l" rtl="0">
              <a:spcBef>
                <a:spcPts val="0"/>
              </a:spcBef>
              <a:spcAft>
                <a:spcPts val="0"/>
              </a:spcAft>
              <a:buNone/>
            </a:pPr>
            <a:endParaRPr sz="1600">
              <a:latin typeface="Livvic"/>
              <a:ea typeface="Livvic"/>
              <a:cs typeface="Livvic"/>
              <a:sym typeface="Livvic"/>
            </a:endParaRPr>
          </a:p>
          <a:p>
            <a:pPr marL="457200" lvl="0" indent="-330200" algn="l" rtl="0">
              <a:spcBef>
                <a:spcPts val="0"/>
              </a:spcBef>
              <a:spcAft>
                <a:spcPts val="0"/>
              </a:spcAft>
              <a:buSzPts val="1600"/>
              <a:buFont typeface="Livvic"/>
              <a:buChar char="●"/>
            </a:pPr>
            <a:r>
              <a:rPr lang="en" sz="1600">
                <a:latin typeface="Livvic"/>
                <a:ea typeface="Livvic"/>
                <a:cs typeface="Livvic"/>
                <a:sym typeface="Livvic"/>
              </a:rPr>
              <a:t>Small error in value, 1% independent linearity</a:t>
            </a:r>
            <a:endParaRPr sz="1600">
              <a:latin typeface="Livvic"/>
              <a:ea typeface="Livvic"/>
              <a:cs typeface="Livvic"/>
              <a:sym typeface="Livvic"/>
            </a:endParaRPr>
          </a:p>
          <a:p>
            <a:pPr marL="914400" lvl="1" indent="-330200" algn="l" rtl="0">
              <a:spcBef>
                <a:spcPts val="0"/>
              </a:spcBef>
              <a:spcAft>
                <a:spcPts val="0"/>
              </a:spcAft>
              <a:buSzPts val="1600"/>
              <a:buFont typeface="Livvic"/>
              <a:buChar char="○"/>
            </a:pPr>
            <a:r>
              <a:rPr lang="en" sz="1600">
                <a:solidFill>
                  <a:schemeClr val="dk1"/>
                </a:solidFill>
                <a:latin typeface="Livvic"/>
                <a:ea typeface="Livvic"/>
                <a:cs typeface="Livvic"/>
                <a:sym typeface="Livvic"/>
              </a:rPr>
              <a:t>0.036 * 0.01 = 3.6x10</a:t>
            </a:r>
            <a:r>
              <a:rPr lang="en" sz="1600" baseline="30000">
                <a:solidFill>
                  <a:schemeClr val="dk1"/>
                </a:solidFill>
                <a:latin typeface="Livvic"/>
                <a:ea typeface="Livvic"/>
                <a:cs typeface="Livvic"/>
                <a:sym typeface="Livvic"/>
              </a:rPr>
              <a:t>-4</a:t>
            </a:r>
            <a:r>
              <a:rPr lang="en" sz="1600">
                <a:solidFill>
                  <a:schemeClr val="dk1"/>
                </a:solidFill>
                <a:latin typeface="Livvic"/>
                <a:ea typeface="Livvic"/>
                <a:cs typeface="Livvic"/>
                <a:sym typeface="Livvic"/>
              </a:rPr>
              <a:t> °/ohm</a:t>
            </a:r>
            <a:endParaRPr sz="1600">
              <a:latin typeface="Livvic"/>
              <a:ea typeface="Livvic"/>
              <a:cs typeface="Livvic"/>
              <a:sym typeface="Livvic"/>
            </a:endParaRPr>
          </a:p>
          <a:p>
            <a:pPr marL="0" lvl="0" indent="0" algn="l" rtl="0">
              <a:spcBef>
                <a:spcPts val="0"/>
              </a:spcBef>
              <a:spcAft>
                <a:spcPts val="0"/>
              </a:spcAft>
              <a:buNone/>
            </a:pPr>
            <a:endParaRPr sz="1600">
              <a:latin typeface="Livvic"/>
              <a:ea typeface="Livvic"/>
              <a:cs typeface="Livvic"/>
              <a:sym typeface="Livvic"/>
            </a:endParaRPr>
          </a:p>
          <a:p>
            <a:pPr marL="457200" lvl="0" indent="-330200" algn="l" rtl="0">
              <a:spcBef>
                <a:spcPts val="0"/>
              </a:spcBef>
              <a:spcAft>
                <a:spcPts val="0"/>
              </a:spcAft>
              <a:buSzPts val="1600"/>
              <a:buFont typeface="Livvic"/>
              <a:buChar char="●"/>
            </a:pPr>
            <a:r>
              <a:rPr lang="en" sz="1600">
                <a:latin typeface="Livvic"/>
                <a:ea typeface="Livvic"/>
                <a:cs typeface="Livvic"/>
                <a:sym typeface="Livvic"/>
              </a:rPr>
              <a:t>Power rating 1.0 Watt at 70°C, derating to 0 at 125°C</a:t>
            </a:r>
            <a:endParaRPr sz="1600">
              <a:latin typeface="Livvic"/>
              <a:ea typeface="Livvic"/>
              <a:cs typeface="Livvic"/>
              <a:sym typeface="Livvic"/>
            </a:endParaRPr>
          </a:p>
          <a:p>
            <a:pPr marL="0" lvl="0" indent="0" algn="l" rtl="0">
              <a:spcBef>
                <a:spcPts val="0"/>
              </a:spcBef>
              <a:spcAft>
                <a:spcPts val="0"/>
              </a:spcAft>
              <a:buNone/>
            </a:pPr>
            <a:r>
              <a:rPr lang="en" sz="1600">
                <a:latin typeface="Livvic"/>
                <a:ea typeface="Livvic"/>
                <a:cs typeface="Livvic"/>
                <a:sym typeface="Livvic"/>
              </a:rPr>
              <a:t> </a:t>
            </a:r>
            <a:endParaRPr sz="1600">
              <a:latin typeface="Livvic"/>
              <a:ea typeface="Livvic"/>
              <a:cs typeface="Livvic"/>
              <a:sym typeface="Livvic"/>
            </a:endParaRPr>
          </a:p>
          <a:p>
            <a:pPr marL="457200" lvl="0" indent="-330200" algn="l" rtl="0">
              <a:spcBef>
                <a:spcPts val="0"/>
              </a:spcBef>
              <a:spcAft>
                <a:spcPts val="0"/>
              </a:spcAft>
              <a:buSzPts val="1600"/>
              <a:buFont typeface="Livvic"/>
              <a:buChar char="●"/>
            </a:pPr>
            <a:r>
              <a:rPr lang="en" sz="1600">
                <a:latin typeface="Livvic"/>
                <a:ea typeface="Livvic"/>
                <a:cs typeface="Livvic"/>
                <a:sym typeface="Livvic"/>
              </a:rPr>
              <a:t>Works for measuring elevation and azimuth</a:t>
            </a:r>
            <a:endParaRPr sz="1600">
              <a:latin typeface="Livvic"/>
              <a:ea typeface="Livvic"/>
              <a:cs typeface="Livvic"/>
              <a:sym typeface="Livvic"/>
            </a:endParaRPr>
          </a:p>
          <a:p>
            <a:pPr marL="914400" lvl="1" indent="-330200" algn="l" rtl="0">
              <a:spcBef>
                <a:spcPts val="0"/>
              </a:spcBef>
              <a:spcAft>
                <a:spcPts val="0"/>
              </a:spcAft>
              <a:buSzPts val="1600"/>
              <a:buFont typeface="Livvic"/>
              <a:buChar char="○"/>
            </a:pPr>
            <a:r>
              <a:rPr lang="en" sz="1600">
                <a:latin typeface="Livvic"/>
                <a:ea typeface="Livvic"/>
                <a:cs typeface="Livvic"/>
                <a:sym typeface="Livvic"/>
              </a:rPr>
              <a:t>Inclinometer no longer needed</a:t>
            </a:r>
            <a:endParaRPr sz="1600">
              <a:latin typeface="Livvic"/>
              <a:ea typeface="Livvic"/>
              <a:cs typeface="Livvic"/>
              <a:sym typeface="Livvic"/>
            </a:endParaRPr>
          </a:p>
          <a:p>
            <a:pPr marL="0" lvl="0" indent="0" algn="l" rtl="0">
              <a:spcBef>
                <a:spcPts val="0"/>
              </a:spcBef>
              <a:spcAft>
                <a:spcPts val="0"/>
              </a:spcAft>
              <a:buNone/>
            </a:pPr>
            <a:endParaRPr sz="1600">
              <a:latin typeface="Livvic"/>
              <a:ea typeface="Livvic"/>
              <a:cs typeface="Livvic"/>
              <a:sym typeface="Livvic"/>
            </a:endParaRPr>
          </a:p>
        </p:txBody>
      </p:sp>
      <p:pic>
        <p:nvPicPr>
          <p:cNvPr id="359" name="Google Shape;359;p32"/>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5626050" y="1073075"/>
            <a:ext cx="3144854" cy="3485293"/>
          </a:xfrm>
          <a:prstGeom prst="rect">
            <a:avLst/>
          </a:prstGeom>
          <a:noFill/>
          <a:ln>
            <a:noFill/>
          </a:ln>
        </p:spPr>
      </p:pic>
      <p:sp>
        <p:nvSpPr>
          <p:cNvPr id="360" name="Google Shape;360;p32"/>
          <p:cNvSpPr/>
          <p:nvPr/>
        </p:nvSpPr>
        <p:spPr>
          <a:xfrm>
            <a:off x="6832775" y="1926075"/>
            <a:ext cx="731400" cy="731400"/>
          </a:xfrm>
          <a:prstGeom prst="ellipse">
            <a:avLst/>
          </a:prstGeom>
          <a:no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2"/>
          <p:cNvSpPr/>
          <p:nvPr/>
        </p:nvSpPr>
        <p:spPr>
          <a:xfrm>
            <a:off x="7577325" y="1299125"/>
            <a:ext cx="731400" cy="731400"/>
          </a:xfrm>
          <a:prstGeom prst="ellipse">
            <a:avLst/>
          </a:prstGeom>
          <a:no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33"/>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18</a:t>
            </a:fld>
            <a:endParaRPr>
              <a:latin typeface="Livvic"/>
              <a:ea typeface="Livvic"/>
              <a:cs typeface="Livvic"/>
              <a:sym typeface="Livvic"/>
            </a:endParaRPr>
          </a:p>
        </p:txBody>
      </p:sp>
      <p:sp>
        <p:nvSpPr>
          <p:cNvPr id="367" name="Google Shape;367;p33"/>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chemeClr val="lt1"/>
                </a:solidFill>
                <a:latin typeface="Livvic"/>
                <a:ea typeface="Livvic"/>
                <a:cs typeface="Livvic"/>
                <a:sym typeface="Livvic"/>
              </a:rPr>
              <a:t>Design Solution</a:t>
            </a:r>
            <a:r>
              <a:rPr lang="en" sz="2800" b="1">
                <a:solidFill>
                  <a:srgbClr val="FFFFFF"/>
                </a:solidFill>
                <a:latin typeface="Livvic"/>
                <a:ea typeface="Livvic"/>
                <a:cs typeface="Livvic"/>
                <a:sym typeface="Livvic"/>
              </a:rPr>
              <a:t>: Batteries</a:t>
            </a:r>
            <a:endParaRPr sz="2800" b="1">
              <a:solidFill>
                <a:srgbClr val="FFFFFF"/>
              </a:solidFill>
              <a:latin typeface="Livvic"/>
              <a:ea typeface="Livvic"/>
              <a:cs typeface="Livvic"/>
              <a:sym typeface="Livvic"/>
            </a:endParaRPr>
          </a:p>
        </p:txBody>
      </p:sp>
      <p:pic>
        <p:nvPicPr>
          <p:cNvPr id="368" name="Google Shape;368;p33"/>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sp>
        <p:nvSpPr>
          <p:cNvPr id="369" name="Google Shape;369;p33"/>
          <p:cNvSpPr txBox="1"/>
          <p:nvPr/>
        </p:nvSpPr>
        <p:spPr>
          <a:xfrm>
            <a:off x="447450" y="1214550"/>
            <a:ext cx="7983300" cy="3107700"/>
          </a:xfrm>
          <a:prstGeom prst="rect">
            <a:avLst/>
          </a:prstGeom>
          <a:noFill/>
          <a:ln>
            <a:noFill/>
          </a:ln>
        </p:spPr>
        <p:txBody>
          <a:bodyPr spcFirstLastPara="1" wrap="square" lIns="91425" tIns="91425" rIns="91425" bIns="91425" anchor="t" anchorCtr="0">
            <a:noAutofit/>
          </a:bodyPr>
          <a:lstStyle/>
          <a:p>
            <a:pPr marL="457200" lvl="0" indent="-336550" algn="l" rtl="0">
              <a:spcBef>
                <a:spcPts val="0"/>
              </a:spcBef>
              <a:spcAft>
                <a:spcPts val="0"/>
              </a:spcAft>
              <a:buSzPts val="1700"/>
              <a:buFont typeface="Livvic"/>
              <a:buChar char="●"/>
            </a:pPr>
            <a:r>
              <a:rPr lang="en" sz="1700">
                <a:latin typeface="Livvic"/>
                <a:ea typeface="Livvic"/>
                <a:cs typeface="Livvic"/>
                <a:sym typeface="Livvic"/>
              </a:rPr>
              <a:t>Minimum Operating Voltage from Power Budget</a:t>
            </a:r>
            <a:endParaRPr sz="1700">
              <a:latin typeface="Livvic"/>
              <a:ea typeface="Livvic"/>
              <a:cs typeface="Livvic"/>
              <a:sym typeface="Livvic"/>
            </a:endParaRPr>
          </a:p>
          <a:p>
            <a:pPr marL="914400" lvl="1" indent="-336550" algn="l" rtl="0">
              <a:spcBef>
                <a:spcPts val="0"/>
              </a:spcBef>
              <a:spcAft>
                <a:spcPts val="0"/>
              </a:spcAft>
              <a:buSzPts val="1700"/>
              <a:buFont typeface="Livvic"/>
              <a:buChar char="○"/>
            </a:pPr>
            <a:r>
              <a:rPr lang="en" sz="1700">
                <a:latin typeface="Livvic"/>
                <a:ea typeface="Livvic"/>
                <a:cs typeface="Livvic"/>
                <a:sym typeface="Livvic"/>
              </a:rPr>
              <a:t>12 Volts</a:t>
            </a:r>
            <a:endParaRPr sz="1700">
              <a:latin typeface="Livvic"/>
              <a:ea typeface="Livvic"/>
              <a:cs typeface="Livvic"/>
              <a:sym typeface="Livvic"/>
            </a:endParaRPr>
          </a:p>
          <a:p>
            <a:pPr marL="0" lvl="0" indent="0" algn="l" rtl="0">
              <a:spcBef>
                <a:spcPts val="0"/>
              </a:spcBef>
              <a:spcAft>
                <a:spcPts val="0"/>
              </a:spcAft>
              <a:buNone/>
            </a:pPr>
            <a:endParaRPr sz="1700">
              <a:latin typeface="Livvic"/>
              <a:ea typeface="Livvic"/>
              <a:cs typeface="Livvic"/>
              <a:sym typeface="Livvic"/>
            </a:endParaRPr>
          </a:p>
          <a:p>
            <a:pPr marL="457200" lvl="0" indent="-336550" algn="l" rtl="0">
              <a:spcBef>
                <a:spcPts val="0"/>
              </a:spcBef>
              <a:spcAft>
                <a:spcPts val="0"/>
              </a:spcAft>
              <a:buSzPts val="1700"/>
              <a:buFont typeface="Livvic"/>
              <a:buChar char="●"/>
            </a:pPr>
            <a:r>
              <a:rPr lang="en" sz="1700">
                <a:latin typeface="Livvic"/>
                <a:ea typeface="Livvic"/>
                <a:cs typeface="Livvic"/>
                <a:sym typeface="Livvic"/>
              </a:rPr>
              <a:t>Total Current Draw from Power Budget</a:t>
            </a:r>
            <a:endParaRPr sz="1700">
              <a:latin typeface="Livvic"/>
              <a:ea typeface="Livvic"/>
              <a:cs typeface="Livvic"/>
              <a:sym typeface="Livvic"/>
            </a:endParaRPr>
          </a:p>
          <a:p>
            <a:pPr marL="914400" lvl="1" indent="-336550" algn="l" rtl="0">
              <a:spcBef>
                <a:spcPts val="0"/>
              </a:spcBef>
              <a:spcAft>
                <a:spcPts val="0"/>
              </a:spcAft>
              <a:buSzPts val="1700"/>
              <a:buFont typeface="Livvic"/>
              <a:buChar char="○"/>
            </a:pPr>
            <a:r>
              <a:rPr lang="en" sz="1700">
                <a:latin typeface="Livvic"/>
                <a:ea typeface="Livvic"/>
                <a:cs typeface="Livvic"/>
                <a:sym typeface="Livvic"/>
              </a:rPr>
              <a:t>3.9 - 4 Amps</a:t>
            </a:r>
            <a:endParaRPr sz="1700">
              <a:latin typeface="Livvic"/>
              <a:ea typeface="Livvic"/>
              <a:cs typeface="Livvic"/>
              <a:sym typeface="Livvic"/>
            </a:endParaRPr>
          </a:p>
          <a:p>
            <a:pPr marL="0" lvl="0" indent="0" algn="l" rtl="0">
              <a:spcBef>
                <a:spcPts val="0"/>
              </a:spcBef>
              <a:spcAft>
                <a:spcPts val="0"/>
              </a:spcAft>
              <a:buNone/>
            </a:pPr>
            <a:endParaRPr sz="1700">
              <a:latin typeface="Livvic"/>
              <a:ea typeface="Livvic"/>
              <a:cs typeface="Livvic"/>
              <a:sym typeface="Livvic"/>
            </a:endParaRPr>
          </a:p>
          <a:p>
            <a:pPr marL="457200" lvl="0" indent="-336550" algn="l" rtl="0">
              <a:spcBef>
                <a:spcPts val="0"/>
              </a:spcBef>
              <a:spcAft>
                <a:spcPts val="0"/>
              </a:spcAft>
              <a:buSzPts val="1700"/>
              <a:buFont typeface="Livvic"/>
              <a:buChar char="●"/>
            </a:pPr>
            <a:r>
              <a:rPr lang="en" sz="1700">
                <a:latin typeface="Livvic"/>
                <a:ea typeface="Livvic"/>
                <a:cs typeface="Livvic"/>
                <a:sym typeface="Livvic"/>
              </a:rPr>
              <a:t>Operate at 32°C Maximum for Dry scan</a:t>
            </a:r>
            <a:endParaRPr sz="1700">
              <a:latin typeface="Livvic"/>
              <a:ea typeface="Livvic"/>
              <a:cs typeface="Livvic"/>
              <a:sym typeface="Livvic"/>
            </a:endParaRPr>
          </a:p>
          <a:p>
            <a:pPr marL="914400" lvl="1" indent="-336550" algn="l" rtl="0">
              <a:spcBef>
                <a:spcPts val="0"/>
              </a:spcBef>
              <a:spcAft>
                <a:spcPts val="0"/>
              </a:spcAft>
              <a:buSzPts val="1700"/>
              <a:buFont typeface="Livvic"/>
              <a:buChar char="○"/>
            </a:pPr>
            <a:r>
              <a:rPr lang="en" sz="1700">
                <a:latin typeface="Livvic"/>
                <a:ea typeface="Livvic"/>
                <a:cs typeface="Livvic"/>
                <a:sym typeface="Livvic"/>
              </a:rPr>
              <a:t>Scan time is 27 hours</a:t>
            </a:r>
            <a:endParaRPr sz="1700">
              <a:latin typeface="Livvic"/>
              <a:ea typeface="Livvic"/>
              <a:cs typeface="Livvic"/>
              <a:sym typeface="Livvic"/>
            </a:endParaRPr>
          </a:p>
          <a:p>
            <a:pPr marL="0" lvl="0" indent="0" algn="l" rtl="0">
              <a:spcBef>
                <a:spcPts val="0"/>
              </a:spcBef>
              <a:spcAft>
                <a:spcPts val="0"/>
              </a:spcAft>
              <a:buNone/>
            </a:pPr>
            <a:endParaRPr sz="1700">
              <a:latin typeface="Livvic"/>
              <a:ea typeface="Livvic"/>
              <a:cs typeface="Livvic"/>
              <a:sym typeface="Livvic"/>
            </a:endParaRPr>
          </a:p>
          <a:p>
            <a:pPr marL="457200" lvl="0" indent="-336550" algn="l" rtl="0">
              <a:spcBef>
                <a:spcPts val="0"/>
              </a:spcBef>
              <a:spcAft>
                <a:spcPts val="0"/>
              </a:spcAft>
              <a:buSzPts val="1700"/>
              <a:buFont typeface="Livvic"/>
              <a:buChar char="●"/>
            </a:pPr>
            <a:r>
              <a:rPr lang="en" sz="1700">
                <a:latin typeface="Livvic"/>
                <a:ea typeface="Livvic"/>
                <a:cs typeface="Livvic"/>
                <a:sym typeface="Livvic"/>
              </a:rPr>
              <a:t>Operate at -20°C Minimum for Wet scan</a:t>
            </a:r>
            <a:endParaRPr sz="1700">
              <a:latin typeface="Livvic"/>
              <a:ea typeface="Livvic"/>
              <a:cs typeface="Livvic"/>
              <a:sym typeface="Livvic"/>
            </a:endParaRPr>
          </a:p>
          <a:p>
            <a:pPr marL="914400" lvl="1" indent="-336550" algn="l" rtl="0">
              <a:spcBef>
                <a:spcPts val="0"/>
              </a:spcBef>
              <a:spcAft>
                <a:spcPts val="0"/>
              </a:spcAft>
              <a:buSzPts val="1700"/>
              <a:buFont typeface="Livvic"/>
              <a:buChar char="○"/>
            </a:pPr>
            <a:r>
              <a:rPr lang="en" sz="1700">
                <a:latin typeface="Livvic"/>
                <a:ea typeface="Livvic"/>
                <a:cs typeface="Livvic"/>
                <a:sym typeface="Livvic"/>
              </a:rPr>
              <a:t>Scan time is 70 minutes</a:t>
            </a:r>
            <a:endParaRPr sz="1700">
              <a:latin typeface="Livvic"/>
              <a:ea typeface="Livvic"/>
              <a:cs typeface="Livvic"/>
              <a:sym typeface="Livvic"/>
            </a:endParaRPr>
          </a:p>
        </p:txBody>
      </p:sp>
      <p:pic>
        <p:nvPicPr>
          <p:cNvPr id="370" name="Google Shape;370;p33"/>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5616700" y="1661950"/>
            <a:ext cx="2926472" cy="2578950"/>
          </a:xfrm>
          <a:prstGeom prst="rect">
            <a:avLst/>
          </a:prstGeom>
          <a:noFill/>
          <a:ln>
            <a:noFill/>
          </a:ln>
        </p:spPr>
      </p:pic>
      <p:sp>
        <p:nvSpPr>
          <p:cNvPr id="371" name="Google Shape;371;p33"/>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372" name="Google Shape;372;p33"/>
          <p:cNvSpPr/>
          <p:nvPr/>
        </p:nvSpPr>
        <p:spPr>
          <a:xfrm>
            <a:off x="3370367"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373" name="Google Shape;373;p33"/>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374" name="Google Shape;374;p33"/>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375" name="Google Shape;375;p33"/>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lt1"/>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376" name="Google Shape;376;p33"/>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377" name="Google Shape;377;p33"/>
          <p:cNvSpPr/>
          <p:nvPr/>
        </p:nvSpPr>
        <p:spPr>
          <a:xfrm>
            <a:off x="1173108" y="4777075"/>
            <a:ext cx="12702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378" name="Google Shape;378;p33"/>
          <p:cNvSpPr/>
          <p:nvPr/>
        </p:nvSpPr>
        <p:spPr>
          <a:xfrm>
            <a:off x="7777350" y="4777075"/>
            <a:ext cx="10701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34"/>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19</a:t>
            </a:fld>
            <a:endParaRPr>
              <a:latin typeface="Livvic"/>
              <a:ea typeface="Livvic"/>
              <a:cs typeface="Livvic"/>
              <a:sym typeface="Livvic"/>
            </a:endParaRPr>
          </a:p>
        </p:txBody>
      </p:sp>
      <p:sp>
        <p:nvSpPr>
          <p:cNvPr id="384" name="Google Shape;384;p34"/>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latin typeface="Livvic"/>
                <a:ea typeface="Livvic"/>
                <a:cs typeface="Livvic"/>
                <a:sym typeface="Livvic"/>
              </a:rPr>
              <a:t>Design Solution: Software Overview</a:t>
            </a:r>
            <a:endParaRPr sz="2800" b="1">
              <a:solidFill>
                <a:srgbClr val="FFFFFF"/>
              </a:solidFill>
              <a:latin typeface="Livvic"/>
              <a:ea typeface="Livvic"/>
              <a:cs typeface="Livvic"/>
              <a:sym typeface="Livvic"/>
            </a:endParaRPr>
          </a:p>
        </p:txBody>
      </p:sp>
      <p:pic>
        <p:nvPicPr>
          <p:cNvPr id="385" name="Google Shape;385;p34"/>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sp>
        <p:nvSpPr>
          <p:cNvPr id="386" name="Google Shape;386;p34"/>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387" name="Google Shape;387;p34"/>
          <p:cNvSpPr/>
          <p:nvPr/>
        </p:nvSpPr>
        <p:spPr>
          <a:xfrm>
            <a:off x="3370367"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388" name="Google Shape;388;p34"/>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389" name="Google Shape;389;p34"/>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390" name="Google Shape;390;p34"/>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lt1"/>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391" name="Google Shape;391;p34"/>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392" name="Google Shape;392;p34"/>
          <p:cNvSpPr/>
          <p:nvPr/>
        </p:nvSpPr>
        <p:spPr>
          <a:xfrm>
            <a:off x="1173108" y="4777075"/>
            <a:ext cx="12702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393" name="Google Shape;393;p34"/>
          <p:cNvSpPr/>
          <p:nvPr/>
        </p:nvSpPr>
        <p:spPr>
          <a:xfrm>
            <a:off x="7777350" y="4777075"/>
            <a:ext cx="10701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pic>
        <p:nvPicPr>
          <p:cNvPr id="394" name="Google Shape;394;p34"/>
          <p:cNvPicPr preferRelativeResize="0"/>
          <p:nvPr/>
        </p:nvPicPr>
        <p:blipFill>
          <a:blip r:embed="rId4">
            <a:alphaModFix/>
          </a:blip>
          <a:stretch>
            <a:fillRect/>
          </a:stretch>
        </p:blipFill>
        <p:spPr>
          <a:xfrm>
            <a:off x="993363" y="1359650"/>
            <a:ext cx="443475" cy="556500"/>
          </a:xfrm>
          <a:prstGeom prst="rect">
            <a:avLst/>
          </a:prstGeom>
          <a:noFill/>
          <a:ln>
            <a:noFill/>
          </a:ln>
        </p:spPr>
      </p:pic>
      <p:pic>
        <p:nvPicPr>
          <p:cNvPr id="395" name="Google Shape;395;p34"/>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302525" y="1937412"/>
            <a:ext cx="1825125" cy="1795400"/>
          </a:xfrm>
          <a:prstGeom prst="rect">
            <a:avLst/>
          </a:prstGeom>
          <a:noFill/>
          <a:ln>
            <a:noFill/>
          </a:ln>
        </p:spPr>
      </p:pic>
      <p:sp>
        <p:nvSpPr>
          <p:cNvPr id="396" name="Google Shape;396;p34"/>
          <p:cNvSpPr txBox="1"/>
          <p:nvPr/>
        </p:nvSpPr>
        <p:spPr>
          <a:xfrm>
            <a:off x="-13100" y="3687650"/>
            <a:ext cx="2456400" cy="35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a:latin typeface="Livvic"/>
                <a:ea typeface="Livvic"/>
                <a:cs typeface="Livvic"/>
                <a:sym typeface="Livvic"/>
              </a:rPr>
              <a:t>Microcontroller: Raspberry Pi 4 </a:t>
            </a:r>
            <a:endParaRPr sz="1300">
              <a:latin typeface="Livvic"/>
              <a:ea typeface="Livvic"/>
              <a:cs typeface="Livvic"/>
              <a:sym typeface="Livvic"/>
            </a:endParaRPr>
          </a:p>
        </p:txBody>
      </p:sp>
      <p:pic>
        <p:nvPicPr>
          <p:cNvPr id="397" name="Google Shape;397;p34"/>
          <p:cNvPicPr preferRelativeResize="0"/>
          <p:nvPr/>
        </p:nvPicPr>
        <p:blipFill>
          <a:blip r:embed="rId6" cstate="print">
            <a:alphaModFix/>
            <a:extLst>
              <a:ext uri="{28A0092B-C50C-407E-A947-70E740481C1C}">
                <a14:useLocalDpi xmlns:a14="http://schemas.microsoft.com/office/drawing/2010/main"/>
              </a:ext>
            </a:extLst>
          </a:blip>
          <a:stretch>
            <a:fillRect/>
          </a:stretch>
        </p:blipFill>
        <p:spPr>
          <a:xfrm>
            <a:off x="7686525" y="1682550"/>
            <a:ext cx="449839" cy="446175"/>
          </a:xfrm>
          <a:prstGeom prst="rect">
            <a:avLst/>
          </a:prstGeom>
          <a:noFill/>
          <a:ln>
            <a:noFill/>
          </a:ln>
        </p:spPr>
      </p:pic>
      <p:pic>
        <p:nvPicPr>
          <p:cNvPr id="398" name="Google Shape;398;p34"/>
          <p:cNvPicPr preferRelativeResize="0"/>
          <p:nvPr/>
        </p:nvPicPr>
        <p:blipFill>
          <a:blip r:embed="rId7" cstate="print">
            <a:alphaModFix/>
            <a:extLst>
              <a:ext uri="{28A0092B-C50C-407E-A947-70E740481C1C}">
                <a14:useLocalDpi xmlns:a14="http://schemas.microsoft.com/office/drawing/2010/main"/>
              </a:ext>
            </a:extLst>
          </a:blip>
          <a:stretch>
            <a:fillRect/>
          </a:stretch>
        </p:blipFill>
        <p:spPr>
          <a:xfrm>
            <a:off x="6795025" y="2128737"/>
            <a:ext cx="2232850" cy="1492575"/>
          </a:xfrm>
          <a:prstGeom prst="rect">
            <a:avLst/>
          </a:prstGeom>
          <a:noFill/>
          <a:ln>
            <a:noFill/>
          </a:ln>
        </p:spPr>
      </p:pic>
      <p:sp>
        <p:nvSpPr>
          <p:cNvPr id="399" name="Google Shape;399;p34"/>
          <p:cNvSpPr txBox="1"/>
          <p:nvPr/>
        </p:nvSpPr>
        <p:spPr>
          <a:xfrm>
            <a:off x="6837850" y="3510438"/>
            <a:ext cx="2253900" cy="356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a:latin typeface="Livvic"/>
                <a:ea typeface="Livvic"/>
                <a:cs typeface="Livvic"/>
                <a:sym typeface="Livvic"/>
              </a:rPr>
              <a:t>Post-Processing Computer: Windows PC </a:t>
            </a:r>
            <a:endParaRPr sz="1300">
              <a:latin typeface="Livvic"/>
              <a:ea typeface="Livvic"/>
              <a:cs typeface="Livvic"/>
              <a:sym typeface="Livvic"/>
            </a:endParaRPr>
          </a:p>
        </p:txBody>
      </p:sp>
      <p:pic>
        <p:nvPicPr>
          <p:cNvPr id="400" name="Google Shape;400;p34"/>
          <p:cNvPicPr preferRelativeResize="0"/>
          <p:nvPr/>
        </p:nvPicPr>
        <p:blipFill rotWithShape="1">
          <a:blip r:embed="rId8" cstate="print">
            <a:alphaModFix/>
            <a:extLst>
              <a:ext uri="{28A0092B-C50C-407E-A947-70E740481C1C}">
                <a14:useLocalDpi xmlns:a14="http://schemas.microsoft.com/office/drawing/2010/main"/>
              </a:ext>
            </a:extLst>
          </a:blip>
          <a:srcRect l="6753" t="6979" r="6553" b="6858"/>
          <a:stretch/>
        </p:blipFill>
        <p:spPr>
          <a:xfrm>
            <a:off x="2443300" y="990725"/>
            <a:ext cx="4236749" cy="372005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82" name="Google Shape;82;p17"/>
          <p:cNvPicPr preferRelativeResize="0"/>
          <p:nvPr/>
        </p:nvPicPr>
        <p:blipFill rotWithShape="1">
          <a:blip r:embed="rId3" cstate="print">
            <a:alphaModFix/>
            <a:extLst>
              <a:ext uri="{28A0092B-C50C-407E-A947-70E740481C1C}">
                <a14:useLocalDpi xmlns:a14="http://schemas.microsoft.com/office/drawing/2010/main"/>
              </a:ext>
            </a:extLst>
          </a:blip>
          <a:srcRect l="10379" r="10387"/>
          <a:stretch/>
        </p:blipFill>
        <p:spPr>
          <a:xfrm flipH="1">
            <a:off x="2214590" y="3850"/>
            <a:ext cx="6929408" cy="5143496"/>
          </a:xfrm>
          <a:prstGeom prst="rect">
            <a:avLst/>
          </a:prstGeom>
          <a:noFill/>
          <a:ln>
            <a:noFill/>
          </a:ln>
        </p:spPr>
      </p:pic>
      <p:sp>
        <p:nvSpPr>
          <p:cNvPr id="83" name="Google Shape;83;p17"/>
          <p:cNvSpPr/>
          <p:nvPr/>
        </p:nvSpPr>
        <p:spPr>
          <a:xfrm>
            <a:off x="0" y="2111250"/>
            <a:ext cx="5364000" cy="921000"/>
          </a:xfrm>
          <a:prstGeom prst="rect">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400" b="1">
                <a:solidFill>
                  <a:srgbClr val="FFFFFF"/>
                </a:solidFill>
                <a:latin typeface="Livvic"/>
                <a:ea typeface="Livvic"/>
                <a:cs typeface="Livvic"/>
                <a:sym typeface="Livvic"/>
              </a:rPr>
              <a:t>Purpose and Objectives</a:t>
            </a:r>
            <a:endParaRPr sz="3400" b="1">
              <a:solidFill>
                <a:srgbClr val="FFFFFF"/>
              </a:solidFill>
              <a:latin typeface="Livvic"/>
              <a:ea typeface="Livvic"/>
              <a:cs typeface="Livvic"/>
              <a:sym typeface="Livvic"/>
            </a:endParaRPr>
          </a:p>
        </p:txBody>
      </p:sp>
      <p:pic>
        <p:nvPicPr>
          <p:cNvPr id="84" name="Google Shape;84;p17"/>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5364000" y="3862"/>
            <a:ext cx="4242424" cy="4236425"/>
          </a:xfrm>
          <a:prstGeom prst="rect">
            <a:avLst/>
          </a:prstGeom>
          <a:noFill/>
          <a:ln>
            <a:noFill/>
          </a:ln>
        </p:spPr>
      </p:pic>
      <p:sp>
        <p:nvSpPr>
          <p:cNvPr id="85" name="Google Shape;85;p17"/>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86" name="Google Shape;86;p17"/>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87" name="Google Shape;87;p17"/>
          <p:cNvSpPr/>
          <p:nvPr/>
        </p:nvSpPr>
        <p:spPr>
          <a:xfrm>
            <a:off x="3370367"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88" name="Google Shape;88;p17"/>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89" name="Google Shape;89;p17"/>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90" name="Google Shape;90;p17"/>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lt1"/>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91" name="Google Shape;91;p17"/>
          <p:cNvSpPr/>
          <p:nvPr/>
        </p:nvSpPr>
        <p:spPr>
          <a:xfrm>
            <a:off x="65575" y="4777075"/>
            <a:ext cx="1270200" cy="327300"/>
          </a:xfrm>
          <a:prstGeom prst="homePlate">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92" name="Google Shape;92;p17"/>
          <p:cNvSpPr/>
          <p:nvPr/>
        </p:nvSpPr>
        <p:spPr>
          <a:xfrm>
            <a:off x="7777350" y="4777075"/>
            <a:ext cx="10701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35"/>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20</a:t>
            </a:fld>
            <a:endParaRPr>
              <a:latin typeface="Livvic"/>
              <a:ea typeface="Livvic"/>
              <a:cs typeface="Livvic"/>
              <a:sym typeface="Livvic"/>
            </a:endParaRPr>
          </a:p>
        </p:txBody>
      </p:sp>
      <p:sp>
        <p:nvSpPr>
          <p:cNvPr id="406" name="Google Shape;406;p35"/>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chemeClr val="lt1"/>
                </a:solidFill>
                <a:latin typeface="Livvic"/>
                <a:ea typeface="Livvic"/>
                <a:cs typeface="Livvic"/>
                <a:sym typeface="Livvic"/>
              </a:rPr>
              <a:t>Design Solution</a:t>
            </a:r>
            <a:r>
              <a:rPr lang="en" sz="2800" b="1">
                <a:solidFill>
                  <a:srgbClr val="FFFFFF"/>
                </a:solidFill>
                <a:latin typeface="Livvic"/>
                <a:ea typeface="Livvic"/>
                <a:cs typeface="Livvic"/>
                <a:sym typeface="Livvic"/>
              </a:rPr>
              <a:t>: Microcontroller </a:t>
            </a:r>
            <a:endParaRPr sz="2800" b="1">
              <a:solidFill>
                <a:srgbClr val="FFFFFF"/>
              </a:solidFill>
              <a:latin typeface="Livvic"/>
              <a:ea typeface="Livvic"/>
              <a:cs typeface="Livvic"/>
              <a:sym typeface="Livvic"/>
            </a:endParaRPr>
          </a:p>
        </p:txBody>
      </p:sp>
      <p:pic>
        <p:nvPicPr>
          <p:cNvPr id="407" name="Google Shape;407;p35"/>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sp>
        <p:nvSpPr>
          <p:cNvPr id="408" name="Google Shape;408;p35"/>
          <p:cNvSpPr txBox="1"/>
          <p:nvPr/>
        </p:nvSpPr>
        <p:spPr>
          <a:xfrm>
            <a:off x="434700" y="1131275"/>
            <a:ext cx="3693000" cy="31206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Livvic"/>
              <a:buChar char="●"/>
            </a:pPr>
            <a:r>
              <a:rPr lang="en" sz="1800">
                <a:latin typeface="Livvic"/>
                <a:ea typeface="Livvic"/>
                <a:cs typeface="Livvic"/>
                <a:sym typeface="Livvic"/>
              </a:rPr>
              <a:t>System to control and communicate with sensors</a:t>
            </a:r>
            <a:endParaRPr sz="1800">
              <a:latin typeface="Livvic"/>
              <a:ea typeface="Livvic"/>
              <a:cs typeface="Livvic"/>
              <a:sym typeface="Livvic"/>
            </a:endParaRPr>
          </a:p>
          <a:p>
            <a:pPr marL="914400" lvl="1" indent="-342900" algn="l" rtl="0">
              <a:spcBef>
                <a:spcPts val="0"/>
              </a:spcBef>
              <a:spcAft>
                <a:spcPts val="0"/>
              </a:spcAft>
              <a:buSzPts val="1800"/>
              <a:buFont typeface="Livvic"/>
              <a:buChar char="○"/>
            </a:pPr>
            <a:r>
              <a:rPr lang="en" sz="1800">
                <a:latin typeface="Livvic"/>
                <a:ea typeface="Livvic"/>
                <a:cs typeface="Livvic"/>
                <a:sym typeface="Livvic"/>
              </a:rPr>
              <a:t>Sensor pointing</a:t>
            </a:r>
            <a:endParaRPr sz="1800">
              <a:latin typeface="Livvic"/>
              <a:ea typeface="Livvic"/>
              <a:cs typeface="Livvic"/>
              <a:sym typeface="Livvic"/>
            </a:endParaRPr>
          </a:p>
          <a:p>
            <a:pPr marL="914400" lvl="1" indent="-342900" algn="l" rtl="0">
              <a:spcBef>
                <a:spcPts val="0"/>
              </a:spcBef>
              <a:spcAft>
                <a:spcPts val="0"/>
              </a:spcAft>
              <a:buSzPts val="1800"/>
              <a:buFont typeface="Livvic"/>
              <a:buChar char="○"/>
            </a:pPr>
            <a:r>
              <a:rPr lang="en" sz="1800">
                <a:latin typeface="Livvic"/>
                <a:ea typeface="Livvic"/>
                <a:cs typeface="Livvic"/>
                <a:sym typeface="Livvic"/>
              </a:rPr>
              <a:t>Sensors all have different ways of communicating</a:t>
            </a:r>
            <a:endParaRPr sz="1800">
              <a:latin typeface="Livvic"/>
              <a:ea typeface="Livvic"/>
              <a:cs typeface="Livvic"/>
              <a:sym typeface="Livvic"/>
            </a:endParaRPr>
          </a:p>
          <a:p>
            <a:pPr marL="914400" lvl="0" indent="0" algn="l" rtl="0">
              <a:spcBef>
                <a:spcPts val="0"/>
              </a:spcBef>
              <a:spcAft>
                <a:spcPts val="0"/>
              </a:spcAft>
              <a:buNone/>
            </a:pPr>
            <a:endParaRPr sz="1800">
              <a:latin typeface="Livvic"/>
              <a:ea typeface="Livvic"/>
              <a:cs typeface="Livvic"/>
              <a:sym typeface="Livvic"/>
            </a:endParaRPr>
          </a:p>
          <a:p>
            <a:pPr marL="457200" lvl="0" indent="-342900" algn="l" rtl="0">
              <a:spcBef>
                <a:spcPts val="0"/>
              </a:spcBef>
              <a:spcAft>
                <a:spcPts val="0"/>
              </a:spcAft>
              <a:buSzPts val="1800"/>
              <a:buFont typeface="Livvic"/>
              <a:buChar char="●"/>
            </a:pPr>
            <a:r>
              <a:rPr lang="en" sz="1800">
                <a:latin typeface="Livvic"/>
                <a:ea typeface="Livvic"/>
                <a:cs typeface="Livvic"/>
                <a:sym typeface="Livvic"/>
              </a:rPr>
              <a:t>Store collected data for retrieval after scan</a:t>
            </a:r>
            <a:endParaRPr sz="1800">
              <a:latin typeface="Livvic"/>
              <a:ea typeface="Livvic"/>
              <a:cs typeface="Livvic"/>
              <a:sym typeface="Livvic"/>
            </a:endParaRPr>
          </a:p>
          <a:p>
            <a:pPr marL="914400" lvl="1" indent="-342900" algn="l" rtl="0">
              <a:spcBef>
                <a:spcPts val="0"/>
              </a:spcBef>
              <a:spcAft>
                <a:spcPts val="0"/>
              </a:spcAft>
              <a:buSzPts val="1800"/>
              <a:buFont typeface="Livvic"/>
              <a:buChar char="○"/>
            </a:pPr>
            <a:r>
              <a:rPr lang="en" sz="1800">
                <a:latin typeface="Livvic"/>
                <a:ea typeface="Livvic"/>
                <a:cs typeface="Livvic"/>
                <a:sym typeface="Livvic"/>
              </a:rPr>
              <a:t>One scan about 15 MB</a:t>
            </a:r>
            <a:endParaRPr sz="1800">
              <a:latin typeface="Livvic"/>
              <a:ea typeface="Livvic"/>
              <a:cs typeface="Livvic"/>
              <a:sym typeface="Livvic"/>
            </a:endParaRPr>
          </a:p>
          <a:p>
            <a:pPr marL="914400" lvl="0" indent="0" algn="l" rtl="0">
              <a:spcBef>
                <a:spcPts val="0"/>
              </a:spcBef>
              <a:spcAft>
                <a:spcPts val="0"/>
              </a:spcAft>
              <a:buNone/>
            </a:pPr>
            <a:endParaRPr sz="1800">
              <a:latin typeface="Livvic"/>
              <a:ea typeface="Livvic"/>
              <a:cs typeface="Livvic"/>
              <a:sym typeface="Livvic"/>
            </a:endParaRPr>
          </a:p>
          <a:p>
            <a:pPr marL="457200" lvl="0" indent="-342900" algn="l" rtl="0">
              <a:spcBef>
                <a:spcPts val="0"/>
              </a:spcBef>
              <a:spcAft>
                <a:spcPts val="0"/>
              </a:spcAft>
              <a:buSzPts val="1800"/>
              <a:buFont typeface="Livvic"/>
              <a:buChar char="●"/>
            </a:pPr>
            <a:r>
              <a:rPr lang="en" sz="1800">
                <a:latin typeface="Livvic"/>
                <a:ea typeface="Livvic"/>
                <a:cs typeface="Livvic"/>
                <a:sym typeface="Livvic"/>
              </a:rPr>
              <a:t>Operate in cold conditions</a:t>
            </a:r>
            <a:endParaRPr sz="1800">
              <a:latin typeface="Livvic"/>
              <a:ea typeface="Livvic"/>
              <a:cs typeface="Livvic"/>
              <a:sym typeface="Livvic"/>
            </a:endParaRPr>
          </a:p>
          <a:p>
            <a:pPr marL="0" lvl="0" indent="0" algn="l" rtl="0">
              <a:spcBef>
                <a:spcPts val="0"/>
              </a:spcBef>
              <a:spcAft>
                <a:spcPts val="0"/>
              </a:spcAft>
              <a:buNone/>
            </a:pPr>
            <a:r>
              <a:rPr lang="en"/>
              <a:t>  </a:t>
            </a:r>
            <a:endParaRPr/>
          </a:p>
        </p:txBody>
      </p:sp>
      <p:sp>
        <p:nvSpPr>
          <p:cNvPr id="409" name="Google Shape;409;p35"/>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410" name="Google Shape;410;p35"/>
          <p:cNvSpPr/>
          <p:nvPr/>
        </p:nvSpPr>
        <p:spPr>
          <a:xfrm>
            <a:off x="3370367"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411" name="Google Shape;411;p35"/>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412" name="Google Shape;412;p35"/>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413" name="Google Shape;413;p35"/>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lt1"/>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414" name="Google Shape;414;p35"/>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415" name="Google Shape;415;p35"/>
          <p:cNvSpPr/>
          <p:nvPr/>
        </p:nvSpPr>
        <p:spPr>
          <a:xfrm>
            <a:off x="1173108" y="4777075"/>
            <a:ext cx="12702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416" name="Google Shape;416;p35"/>
          <p:cNvSpPr/>
          <p:nvPr/>
        </p:nvSpPr>
        <p:spPr>
          <a:xfrm>
            <a:off x="7777350" y="4777075"/>
            <a:ext cx="10701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pic>
        <p:nvPicPr>
          <p:cNvPr id="417" name="Google Shape;417;p35"/>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5439550" y="1416325"/>
            <a:ext cx="3057302" cy="2881640"/>
          </a:xfrm>
          <a:prstGeom prst="rect">
            <a:avLst/>
          </a:prstGeom>
          <a:noFill/>
          <a:ln>
            <a:noFill/>
          </a:ln>
        </p:spPr>
      </p:pic>
      <p:sp>
        <p:nvSpPr>
          <p:cNvPr id="418" name="Google Shape;418;p35"/>
          <p:cNvSpPr txBox="1"/>
          <p:nvPr/>
        </p:nvSpPr>
        <p:spPr>
          <a:xfrm>
            <a:off x="7415113" y="1131275"/>
            <a:ext cx="3057300" cy="35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Livvic"/>
                <a:ea typeface="Livvic"/>
                <a:cs typeface="Livvic"/>
                <a:sym typeface="Livvic"/>
              </a:rPr>
              <a:t>24 Bit ADC</a:t>
            </a:r>
            <a:endParaRPr b="1">
              <a:latin typeface="Livvic"/>
              <a:ea typeface="Livvic"/>
              <a:cs typeface="Livvic"/>
              <a:sym typeface="Livvic"/>
            </a:endParaRPr>
          </a:p>
        </p:txBody>
      </p:sp>
      <p:sp>
        <p:nvSpPr>
          <p:cNvPr id="419" name="Google Shape;419;p35"/>
          <p:cNvSpPr txBox="1"/>
          <p:nvPr/>
        </p:nvSpPr>
        <p:spPr>
          <a:xfrm>
            <a:off x="4180742" y="1359800"/>
            <a:ext cx="1213800" cy="35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Livvic"/>
                <a:ea typeface="Livvic"/>
                <a:cs typeface="Livvic"/>
                <a:sym typeface="Livvic"/>
              </a:rPr>
              <a:t>Stepper motor</a:t>
            </a:r>
            <a:endParaRPr b="1">
              <a:latin typeface="Livvic"/>
              <a:ea typeface="Livvic"/>
              <a:cs typeface="Livvic"/>
              <a:sym typeface="Livvic"/>
            </a:endParaRPr>
          </a:p>
          <a:p>
            <a:pPr marL="0" lvl="0" indent="0" algn="l" rtl="0">
              <a:spcBef>
                <a:spcPts val="0"/>
              </a:spcBef>
              <a:spcAft>
                <a:spcPts val="0"/>
              </a:spcAft>
              <a:buNone/>
            </a:pPr>
            <a:r>
              <a:rPr lang="en" b="1">
                <a:latin typeface="Livvic"/>
                <a:ea typeface="Livvic"/>
                <a:cs typeface="Livvic"/>
                <a:sym typeface="Livvic"/>
              </a:rPr>
              <a:t>controller</a:t>
            </a:r>
            <a:endParaRPr b="1">
              <a:latin typeface="Livvic"/>
              <a:ea typeface="Livvic"/>
              <a:cs typeface="Livvic"/>
              <a:sym typeface="Livvic"/>
            </a:endParaRPr>
          </a:p>
        </p:txBody>
      </p:sp>
      <p:sp>
        <p:nvSpPr>
          <p:cNvPr id="420" name="Google Shape;420;p35"/>
          <p:cNvSpPr txBox="1"/>
          <p:nvPr/>
        </p:nvSpPr>
        <p:spPr>
          <a:xfrm>
            <a:off x="8404792" y="2258500"/>
            <a:ext cx="1015800" cy="35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Livvic"/>
                <a:ea typeface="Livvic"/>
                <a:cs typeface="Livvic"/>
                <a:sym typeface="Livvic"/>
              </a:rPr>
              <a:t>RS232 Hat</a:t>
            </a:r>
            <a:endParaRPr b="1">
              <a:latin typeface="Livvic"/>
              <a:ea typeface="Livvic"/>
              <a:cs typeface="Livvic"/>
              <a:sym typeface="Livvic"/>
            </a:endParaRPr>
          </a:p>
        </p:txBody>
      </p:sp>
      <p:sp>
        <p:nvSpPr>
          <p:cNvPr id="421" name="Google Shape;421;p35"/>
          <p:cNvSpPr txBox="1"/>
          <p:nvPr/>
        </p:nvSpPr>
        <p:spPr>
          <a:xfrm>
            <a:off x="4752813" y="4297975"/>
            <a:ext cx="3057300" cy="35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Livvic"/>
                <a:ea typeface="Livvic"/>
                <a:cs typeface="Livvic"/>
                <a:sym typeface="Livvic"/>
              </a:rPr>
              <a:t>Raspberry Pi 4</a:t>
            </a:r>
            <a:endParaRPr b="1">
              <a:latin typeface="Livvic"/>
              <a:ea typeface="Livvic"/>
              <a:cs typeface="Livvic"/>
              <a:sym typeface="Livvic"/>
            </a:endParaRPr>
          </a:p>
        </p:txBody>
      </p:sp>
      <p:cxnSp>
        <p:nvCxnSpPr>
          <p:cNvPr id="422" name="Google Shape;422;p35"/>
          <p:cNvCxnSpPr/>
          <p:nvPr/>
        </p:nvCxnSpPr>
        <p:spPr>
          <a:xfrm>
            <a:off x="4860975" y="2106375"/>
            <a:ext cx="624300" cy="152100"/>
          </a:xfrm>
          <a:prstGeom prst="straightConnector1">
            <a:avLst/>
          </a:prstGeom>
          <a:noFill/>
          <a:ln w="9525" cap="flat" cmpd="sng">
            <a:solidFill>
              <a:srgbClr val="FF0000"/>
            </a:solidFill>
            <a:prstDash val="solid"/>
            <a:round/>
            <a:headEnd type="none" w="med" len="med"/>
            <a:tailEnd type="triangle" w="med" len="med"/>
          </a:ln>
        </p:spPr>
      </p:cxnSp>
      <p:cxnSp>
        <p:nvCxnSpPr>
          <p:cNvPr id="423" name="Google Shape;423;p35"/>
          <p:cNvCxnSpPr/>
          <p:nvPr/>
        </p:nvCxnSpPr>
        <p:spPr>
          <a:xfrm flipH="1">
            <a:off x="7104125" y="1416325"/>
            <a:ext cx="437400" cy="204300"/>
          </a:xfrm>
          <a:prstGeom prst="straightConnector1">
            <a:avLst/>
          </a:prstGeom>
          <a:noFill/>
          <a:ln w="9525" cap="flat" cmpd="sng">
            <a:solidFill>
              <a:srgbClr val="FF0000"/>
            </a:solidFill>
            <a:prstDash val="solid"/>
            <a:round/>
            <a:headEnd type="none" w="med" len="med"/>
            <a:tailEnd type="triangle" w="med" len="med"/>
          </a:ln>
        </p:spPr>
      </p:cxnSp>
      <p:cxnSp>
        <p:nvCxnSpPr>
          <p:cNvPr id="424" name="Google Shape;424;p35"/>
          <p:cNvCxnSpPr/>
          <p:nvPr/>
        </p:nvCxnSpPr>
        <p:spPr>
          <a:xfrm flipH="1">
            <a:off x="7979963" y="2601263"/>
            <a:ext cx="467100" cy="180600"/>
          </a:xfrm>
          <a:prstGeom prst="straightConnector1">
            <a:avLst/>
          </a:prstGeom>
          <a:noFill/>
          <a:ln w="9525" cap="flat" cmpd="sng">
            <a:solidFill>
              <a:srgbClr val="FF0000"/>
            </a:solidFill>
            <a:prstDash val="solid"/>
            <a:round/>
            <a:headEnd type="none" w="med" len="med"/>
            <a:tailEnd type="triangle" w="med" len="med"/>
          </a:ln>
        </p:spPr>
      </p:cxnSp>
      <p:cxnSp>
        <p:nvCxnSpPr>
          <p:cNvPr id="425" name="Google Shape;425;p35"/>
          <p:cNvCxnSpPr/>
          <p:nvPr/>
        </p:nvCxnSpPr>
        <p:spPr>
          <a:xfrm rot="10800000" flipH="1">
            <a:off x="6172050" y="4024800"/>
            <a:ext cx="656100" cy="353400"/>
          </a:xfrm>
          <a:prstGeom prst="straightConnector1">
            <a:avLst/>
          </a:prstGeom>
          <a:noFill/>
          <a:ln w="9525" cap="flat" cmpd="sng">
            <a:solidFill>
              <a:srgbClr val="FF0000"/>
            </a:solidFill>
            <a:prstDash val="solid"/>
            <a:round/>
            <a:headEnd type="none" w="med" len="med"/>
            <a:tailEnd type="triangle" w="med" len="med"/>
          </a:ln>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p36"/>
          <p:cNvPicPr preferRelativeResize="0"/>
          <p:nvPr/>
        </p:nvPicPr>
        <p:blipFill rotWithShape="1">
          <a:blip r:embed="rId3" cstate="print">
            <a:alphaModFix/>
            <a:extLst>
              <a:ext uri="{28A0092B-C50C-407E-A947-70E740481C1C}">
                <a14:useLocalDpi xmlns:a14="http://schemas.microsoft.com/office/drawing/2010/main"/>
              </a:ext>
            </a:extLst>
          </a:blip>
          <a:srcRect l="10379" r="10387"/>
          <a:stretch/>
        </p:blipFill>
        <p:spPr>
          <a:xfrm flipH="1">
            <a:off x="2214590" y="3850"/>
            <a:ext cx="6929408" cy="5143496"/>
          </a:xfrm>
          <a:prstGeom prst="rect">
            <a:avLst/>
          </a:prstGeom>
          <a:noFill/>
          <a:ln>
            <a:noFill/>
          </a:ln>
        </p:spPr>
      </p:pic>
      <p:sp>
        <p:nvSpPr>
          <p:cNvPr id="431" name="Google Shape;431;p36"/>
          <p:cNvSpPr/>
          <p:nvPr/>
        </p:nvSpPr>
        <p:spPr>
          <a:xfrm>
            <a:off x="0" y="2111250"/>
            <a:ext cx="5364000" cy="921000"/>
          </a:xfrm>
          <a:prstGeom prst="rect">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400" b="1">
                <a:solidFill>
                  <a:srgbClr val="FFFFFF"/>
                </a:solidFill>
                <a:latin typeface="Livvic"/>
                <a:ea typeface="Livvic"/>
                <a:cs typeface="Livvic"/>
                <a:sym typeface="Livvic"/>
              </a:rPr>
              <a:t>Critical Project Elements</a:t>
            </a:r>
            <a:endParaRPr sz="3400" b="1">
              <a:solidFill>
                <a:srgbClr val="FFFFFF"/>
              </a:solidFill>
              <a:latin typeface="Livvic"/>
              <a:ea typeface="Livvic"/>
              <a:cs typeface="Livvic"/>
              <a:sym typeface="Livvic"/>
            </a:endParaRPr>
          </a:p>
        </p:txBody>
      </p:sp>
      <p:pic>
        <p:nvPicPr>
          <p:cNvPr id="432" name="Google Shape;432;p36"/>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5364000" y="3862"/>
            <a:ext cx="4242424" cy="4236425"/>
          </a:xfrm>
          <a:prstGeom prst="rect">
            <a:avLst/>
          </a:prstGeom>
          <a:noFill/>
          <a:ln>
            <a:noFill/>
          </a:ln>
        </p:spPr>
      </p:pic>
      <p:sp>
        <p:nvSpPr>
          <p:cNvPr id="433" name="Google Shape;433;p36"/>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434" name="Google Shape;434;p36"/>
          <p:cNvSpPr/>
          <p:nvPr/>
        </p:nvSpPr>
        <p:spPr>
          <a:xfrm>
            <a:off x="3370367"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435" name="Google Shape;435;p36"/>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436" name="Google Shape;436;p36"/>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437" name="Google Shape;437;p36"/>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lt1"/>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438" name="Google Shape;438;p36"/>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439" name="Google Shape;439;p36"/>
          <p:cNvSpPr/>
          <p:nvPr/>
        </p:nvSpPr>
        <p:spPr>
          <a:xfrm>
            <a:off x="2270389" y="4777075"/>
            <a:ext cx="12702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440" name="Google Shape;440;p36"/>
          <p:cNvSpPr/>
          <p:nvPr/>
        </p:nvSpPr>
        <p:spPr>
          <a:xfrm>
            <a:off x="7777350" y="4777075"/>
            <a:ext cx="10701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37"/>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22</a:t>
            </a:fld>
            <a:endParaRPr>
              <a:latin typeface="Livvic"/>
              <a:ea typeface="Livvic"/>
              <a:cs typeface="Livvic"/>
              <a:sym typeface="Livvic"/>
            </a:endParaRPr>
          </a:p>
        </p:txBody>
      </p:sp>
      <p:sp>
        <p:nvSpPr>
          <p:cNvPr id="446" name="Google Shape;446;p37"/>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latin typeface="Livvic"/>
                <a:ea typeface="Livvic"/>
                <a:cs typeface="Livvic"/>
                <a:sym typeface="Livvic"/>
              </a:rPr>
              <a:t>Critical Project Elements</a:t>
            </a:r>
            <a:endParaRPr sz="2800" b="1">
              <a:solidFill>
                <a:srgbClr val="FFFFFF"/>
              </a:solidFill>
              <a:highlight>
                <a:srgbClr val="FF0000"/>
              </a:highlight>
              <a:latin typeface="Livvic"/>
              <a:ea typeface="Livvic"/>
              <a:cs typeface="Livvic"/>
              <a:sym typeface="Livvic"/>
            </a:endParaRPr>
          </a:p>
        </p:txBody>
      </p:sp>
      <p:pic>
        <p:nvPicPr>
          <p:cNvPr id="447" name="Google Shape;447;p37"/>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sp>
        <p:nvSpPr>
          <p:cNvPr id="448" name="Google Shape;448;p37"/>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449" name="Google Shape;449;p37"/>
          <p:cNvSpPr/>
          <p:nvPr/>
        </p:nvSpPr>
        <p:spPr>
          <a:xfrm>
            <a:off x="3370367"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450" name="Google Shape;450;p37"/>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451" name="Google Shape;451;p37"/>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452" name="Google Shape;452;p37"/>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lt1"/>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453" name="Google Shape;453;p37"/>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454" name="Google Shape;454;p37"/>
          <p:cNvSpPr/>
          <p:nvPr/>
        </p:nvSpPr>
        <p:spPr>
          <a:xfrm>
            <a:off x="2270389" y="4777075"/>
            <a:ext cx="12702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455" name="Google Shape;455;p37"/>
          <p:cNvSpPr/>
          <p:nvPr/>
        </p:nvSpPr>
        <p:spPr>
          <a:xfrm>
            <a:off x="7777350" y="4777075"/>
            <a:ext cx="10701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sp>
        <p:nvSpPr>
          <p:cNvPr id="456" name="Google Shape;456;p37"/>
          <p:cNvSpPr/>
          <p:nvPr/>
        </p:nvSpPr>
        <p:spPr>
          <a:xfrm>
            <a:off x="631875" y="1175663"/>
            <a:ext cx="2624100" cy="3087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ivvic"/>
                <a:ea typeface="Livvic"/>
                <a:cs typeface="Livvic"/>
                <a:sym typeface="Livvic"/>
              </a:rPr>
              <a:t>Battery</a:t>
            </a:r>
            <a:endParaRPr>
              <a:latin typeface="Livvic"/>
              <a:ea typeface="Livvic"/>
              <a:cs typeface="Livvic"/>
              <a:sym typeface="Livvic"/>
            </a:endParaRPr>
          </a:p>
        </p:txBody>
      </p:sp>
      <p:sp>
        <p:nvSpPr>
          <p:cNvPr id="457" name="Google Shape;457;p37"/>
          <p:cNvSpPr/>
          <p:nvPr/>
        </p:nvSpPr>
        <p:spPr>
          <a:xfrm>
            <a:off x="631875" y="1615168"/>
            <a:ext cx="2624100" cy="3087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ivvic"/>
                <a:ea typeface="Livvic"/>
                <a:cs typeface="Livvic"/>
                <a:sym typeface="Livvic"/>
              </a:rPr>
              <a:t>Laser Rangefinder</a:t>
            </a:r>
            <a:endParaRPr>
              <a:latin typeface="Livvic"/>
              <a:ea typeface="Livvic"/>
              <a:cs typeface="Livvic"/>
              <a:sym typeface="Livvic"/>
            </a:endParaRPr>
          </a:p>
        </p:txBody>
      </p:sp>
      <p:sp>
        <p:nvSpPr>
          <p:cNvPr id="458" name="Google Shape;458;p37"/>
          <p:cNvSpPr/>
          <p:nvPr/>
        </p:nvSpPr>
        <p:spPr>
          <a:xfrm>
            <a:off x="631875" y="2065333"/>
            <a:ext cx="2624100" cy="3087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ivvic"/>
                <a:ea typeface="Livvic"/>
                <a:cs typeface="Livvic"/>
                <a:sym typeface="Livvic"/>
              </a:rPr>
              <a:t>Pointing Accuracy</a:t>
            </a:r>
            <a:endParaRPr>
              <a:latin typeface="Livvic"/>
              <a:ea typeface="Livvic"/>
              <a:cs typeface="Livvic"/>
              <a:sym typeface="Livvic"/>
            </a:endParaRPr>
          </a:p>
        </p:txBody>
      </p:sp>
      <p:sp>
        <p:nvSpPr>
          <p:cNvPr id="459" name="Google Shape;459;p37"/>
          <p:cNvSpPr/>
          <p:nvPr/>
        </p:nvSpPr>
        <p:spPr>
          <a:xfrm>
            <a:off x="631875" y="2502155"/>
            <a:ext cx="2624100" cy="3087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ivvic"/>
                <a:ea typeface="Livvic"/>
                <a:cs typeface="Livvic"/>
                <a:sym typeface="Livvic"/>
              </a:rPr>
              <a:t>Sensor Environment</a:t>
            </a:r>
            <a:endParaRPr>
              <a:latin typeface="Livvic"/>
              <a:ea typeface="Livvic"/>
              <a:cs typeface="Livvic"/>
              <a:sym typeface="Livvic"/>
            </a:endParaRPr>
          </a:p>
        </p:txBody>
      </p:sp>
      <p:sp>
        <p:nvSpPr>
          <p:cNvPr id="460" name="Google Shape;460;p37"/>
          <p:cNvSpPr/>
          <p:nvPr/>
        </p:nvSpPr>
        <p:spPr>
          <a:xfrm>
            <a:off x="646025" y="3055165"/>
            <a:ext cx="2624100" cy="3156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ivvic"/>
                <a:ea typeface="Livvic"/>
                <a:cs typeface="Livvic"/>
                <a:sym typeface="Livvic"/>
              </a:rPr>
              <a:t>Control System</a:t>
            </a:r>
            <a:endParaRPr>
              <a:latin typeface="Livvic"/>
              <a:ea typeface="Livvic"/>
              <a:cs typeface="Livvic"/>
              <a:sym typeface="Livvic"/>
            </a:endParaRPr>
          </a:p>
        </p:txBody>
      </p:sp>
      <p:sp>
        <p:nvSpPr>
          <p:cNvPr id="461" name="Google Shape;461;p37"/>
          <p:cNvSpPr/>
          <p:nvPr/>
        </p:nvSpPr>
        <p:spPr>
          <a:xfrm>
            <a:off x="646025" y="3492948"/>
            <a:ext cx="2624100" cy="3156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ivvic"/>
                <a:ea typeface="Livvic"/>
                <a:cs typeface="Livvic"/>
                <a:sym typeface="Livvic"/>
              </a:rPr>
              <a:t>Data Visualization</a:t>
            </a:r>
            <a:endParaRPr>
              <a:latin typeface="Livvic"/>
              <a:ea typeface="Livvic"/>
              <a:cs typeface="Livvic"/>
              <a:sym typeface="Livvic"/>
            </a:endParaRPr>
          </a:p>
        </p:txBody>
      </p:sp>
      <p:sp>
        <p:nvSpPr>
          <p:cNvPr id="462" name="Google Shape;462;p37"/>
          <p:cNvSpPr/>
          <p:nvPr/>
        </p:nvSpPr>
        <p:spPr>
          <a:xfrm>
            <a:off x="646025" y="3949405"/>
            <a:ext cx="2624100" cy="3156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a:solidFill>
                  <a:schemeClr val="dk1"/>
                </a:solidFill>
                <a:latin typeface="Livvic"/>
                <a:ea typeface="Livvic"/>
                <a:cs typeface="Livvic"/>
                <a:sym typeface="Livvic"/>
              </a:rPr>
              <a:t>Georeferencing</a:t>
            </a:r>
            <a:endParaRPr>
              <a:latin typeface="Livvic"/>
              <a:ea typeface="Livvic"/>
              <a:cs typeface="Livvic"/>
              <a:sym typeface="Livvic"/>
            </a:endParaRPr>
          </a:p>
        </p:txBody>
      </p:sp>
      <p:sp>
        <p:nvSpPr>
          <p:cNvPr id="463" name="Google Shape;463;p37"/>
          <p:cNvSpPr/>
          <p:nvPr/>
        </p:nvSpPr>
        <p:spPr>
          <a:xfrm>
            <a:off x="646025" y="4385348"/>
            <a:ext cx="2624100" cy="3156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ivvic"/>
                <a:ea typeface="Livvic"/>
                <a:cs typeface="Livvic"/>
                <a:sym typeface="Livvic"/>
              </a:rPr>
              <a:t>Microcontroller</a:t>
            </a:r>
            <a:endParaRPr>
              <a:latin typeface="Livvic"/>
              <a:ea typeface="Livvic"/>
              <a:cs typeface="Livvic"/>
              <a:sym typeface="Livvic"/>
            </a:endParaRPr>
          </a:p>
        </p:txBody>
      </p:sp>
      <p:sp>
        <p:nvSpPr>
          <p:cNvPr id="464" name="Google Shape;464;p37"/>
          <p:cNvSpPr/>
          <p:nvPr/>
        </p:nvSpPr>
        <p:spPr>
          <a:xfrm>
            <a:off x="4572000" y="1104163"/>
            <a:ext cx="4209600" cy="1662625"/>
          </a:xfrm>
          <a:prstGeom prst="flowChartDecision">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ivvic"/>
                <a:ea typeface="Livvic"/>
                <a:cs typeface="Livvic"/>
                <a:sym typeface="Livvic"/>
              </a:rPr>
              <a:t>Sensor Package (Collecting Snow Depth Data)</a:t>
            </a:r>
            <a:endParaRPr>
              <a:latin typeface="Livvic"/>
              <a:ea typeface="Livvic"/>
              <a:cs typeface="Livvic"/>
              <a:sym typeface="Livvic"/>
            </a:endParaRPr>
          </a:p>
        </p:txBody>
      </p:sp>
      <p:sp>
        <p:nvSpPr>
          <p:cNvPr id="465" name="Google Shape;465;p37"/>
          <p:cNvSpPr/>
          <p:nvPr/>
        </p:nvSpPr>
        <p:spPr>
          <a:xfrm>
            <a:off x="4572000" y="3055163"/>
            <a:ext cx="4209600" cy="1662625"/>
          </a:xfrm>
          <a:prstGeom prst="flowChartDecision">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dk1"/>
                </a:solidFill>
                <a:latin typeface="Livvic"/>
                <a:ea typeface="Livvic"/>
                <a:cs typeface="Livvic"/>
                <a:sym typeface="Livvic"/>
              </a:rPr>
              <a:t>Software</a:t>
            </a:r>
            <a:endParaRPr sz="1500">
              <a:solidFill>
                <a:schemeClr val="dk1"/>
              </a:solidFill>
              <a:latin typeface="Livvic"/>
              <a:ea typeface="Livvic"/>
              <a:cs typeface="Livvic"/>
              <a:sym typeface="Livvic"/>
            </a:endParaRPr>
          </a:p>
          <a:p>
            <a:pPr marL="0" lvl="0" indent="0" algn="ctr" rtl="0">
              <a:spcBef>
                <a:spcPts val="0"/>
              </a:spcBef>
              <a:spcAft>
                <a:spcPts val="0"/>
              </a:spcAft>
              <a:buClr>
                <a:schemeClr val="dk1"/>
              </a:buClr>
              <a:buSzPts val="1100"/>
              <a:buFont typeface="Arial"/>
              <a:buNone/>
            </a:pPr>
            <a:r>
              <a:rPr lang="en" sz="1500">
                <a:solidFill>
                  <a:schemeClr val="dk1"/>
                </a:solidFill>
                <a:latin typeface="Livvic"/>
                <a:ea typeface="Livvic"/>
                <a:cs typeface="Livvic"/>
                <a:sym typeface="Livvic"/>
              </a:rPr>
              <a:t> (Sensor Communication)</a:t>
            </a:r>
            <a:endParaRPr sz="1500">
              <a:solidFill>
                <a:schemeClr val="dk1"/>
              </a:solidFill>
              <a:latin typeface="Livvic"/>
              <a:ea typeface="Livvic"/>
              <a:cs typeface="Livvic"/>
              <a:sym typeface="Livvic"/>
            </a:endParaRPr>
          </a:p>
          <a:p>
            <a:pPr marL="0" lvl="0" indent="0" algn="ctr" rtl="0">
              <a:spcBef>
                <a:spcPts val="0"/>
              </a:spcBef>
              <a:spcAft>
                <a:spcPts val="0"/>
              </a:spcAft>
              <a:buNone/>
            </a:pPr>
            <a:endParaRPr>
              <a:latin typeface="Livvic"/>
              <a:ea typeface="Livvic"/>
              <a:cs typeface="Livvic"/>
              <a:sym typeface="Livvic"/>
            </a:endParaRPr>
          </a:p>
        </p:txBody>
      </p:sp>
      <p:cxnSp>
        <p:nvCxnSpPr>
          <p:cNvPr id="466" name="Google Shape;466;p37"/>
          <p:cNvCxnSpPr>
            <a:stCxn id="456" idx="3"/>
            <a:endCxn id="464" idx="1"/>
          </p:cNvCxnSpPr>
          <p:nvPr/>
        </p:nvCxnSpPr>
        <p:spPr>
          <a:xfrm>
            <a:off x="3255975" y="1330013"/>
            <a:ext cx="1316100" cy="605400"/>
          </a:xfrm>
          <a:prstGeom prst="straightConnector1">
            <a:avLst/>
          </a:prstGeom>
          <a:noFill/>
          <a:ln w="9525" cap="flat" cmpd="sng">
            <a:solidFill>
              <a:schemeClr val="dk2"/>
            </a:solidFill>
            <a:prstDash val="solid"/>
            <a:round/>
            <a:headEnd type="none" w="med" len="med"/>
            <a:tailEnd type="triangle" w="med" len="med"/>
          </a:ln>
        </p:spPr>
      </p:cxnSp>
      <p:cxnSp>
        <p:nvCxnSpPr>
          <p:cNvPr id="467" name="Google Shape;467;p37"/>
          <p:cNvCxnSpPr>
            <a:stCxn id="457" idx="3"/>
            <a:endCxn id="464" idx="1"/>
          </p:cNvCxnSpPr>
          <p:nvPr/>
        </p:nvCxnSpPr>
        <p:spPr>
          <a:xfrm>
            <a:off x="3255975" y="1769518"/>
            <a:ext cx="1316100" cy="165900"/>
          </a:xfrm>
          <a:prstGeom prst="straightConnector1">
            <a:avLst/>
          </a:prstGeom>
          <a:noFill/>
          <a:ln w="9525" cap="flat" cmpd="sng">
            <a:solidFill>
              <a:schemeClr val="dk2"/>
            </a:solidFill>
            <a:prstDash val="solid"/>
            <a:round/>
            <a:headEnd type="none" w="med" len="med"/>
            <a:tailEnd type="triangle" w="med" len="med"/>
          </a:ln>
        </p:spPr>
      </p:cxnSp>
      <p:cxnSp>
        <p:nvCxnSpPr>
          <p:cNvPr id="468" name="Google Shape;468;p37"/>
          <p:cNvCxnSpPr>
            <a:stCxn id="458" idx="3"/>
            <a:endCxn id="464" idx="1"/>
          </p:cNvCxnSpPr>
          <p:nvPr/>
        </p:nvCxnSpPr>
        <p:spPr>
          <a:xfrm rot="10800000" flipH="1">
            <a:off x="3255975" y="1935583"/>
            <a:ext cx="1316100" cy="284100"/>
          </a:xfrm>
          <a:prstGeom prst="straightConnector1">
            <a:avLst/>
          </a:prstGeom>
          <a:noFill/>
          <a:ln w="9525" cap="flat" cmpd="sng">
            <a:solidFill>
              <a:schemeClr val="dk2"/>
            </a:solidFill>
            <a:prstDash val="solid"/>
            <a:round/>
            <a:headEnd type="none" w="med" len="med"/>
            <a:tailEnd type="triangle" w="med" len="med"/>
          </a:ln>
        </p:spPr>
      </p:cxnSp>
      <p:cxnSp>
        <p:nvCxnSpPr>
          <p:cNvPr id="469" name="Google Shape;469;p37"/>
          <p:cNvCxnSpPr>
            <a:stCxn id="459" idx="3"/>
            <a:endCxn id="464" idx="1"/>
          </p:cNvCxnSpPr>
          <p:nvPr/>
        </p:nvCxnSpPr>
        <p:spPr>
          <a:xfrm rot="10800000" flipH="1">
            <a:off x="3255975" y="1935605"/>
            <a:ext cx="1316100" cy="720900"/>
          </a:xfrm>
          <a:prstGeom prst="straightConnector1">
            <a:avLst/>
          </a:prstGeom>
          <a:noFill/>
          <a:ln w="9525" cap="flat" cmpd="sng">
            <a:solidFill>
              <a:schemeClr val="dk2"/>
            </a:solidFill>
            <a:prstDash val="solid"/>
            <a:round/>
            <a:headEnd type="none" w="med" len="med"/>
            <a:tailEnd type="triangle" w="med" len="med"/>
          </a:ln>
        </p:spPr>
      </p:cxnSp>
      <p:cxnSp>
        <p:nvCxnSpPr>
          <p:cNvPr id="470" name="Google Shape;470;p37"/>
          <p:cNvCxnSpPr>
            <a:stCxn id="460" idx="3"/>
            <a:endCxn id="465" idx="1"/>
          </p:cNvCxnSpPr>
          <p:nvPr/>
        </p:nvCxnSpPr>
        <p:spPr>
          <a:xfrm>
            <a:off x="3270125" y="3212965"/>
            <a:ext cx="1302000" cy="673500"/>
          </a:xfrm>
          <a:prstGeom prst="straightConnector1">
            <a:avLst/>
          </a:prstGeom>
          <a:noFill/>
          <a:ln w="9525" cap="flat" cmpd="sng">
            <a:solidFill>
              <a:schemeClr val="dk2"/>
            </a:solidFill>
            <a:prstDash val="solid"/>
            <a:round/>
            <a:headEnd type="none" w="med" len="med"/>
            <a:tailEnd type="triangle" w="med" len="med"/>
          </a:ln>
        </p:spPr>
      </p:cxnSp>
      <p:cxnSp>
        <p:nvCxnSpPr>
          <p:cNvPr id="471" name="Google Shape;471;p37"/>
          <p:cNvCxnSpPr>
            <a:stCxn id="461" idx="3"/>
            <a:endCxn id="465" idx="1"/>
          </p:cNvCxnSpPr>
          <p:nvPr/>
        </p:nvCxnSpPr>
        <p:spPr>
          <a:xfrm>
            <a:off x="3270125" y="3650748"/>
            <a:ext cx="1302000" cy="235800"/>
          </a:xfrm>
          <a:prstGeom prst="straightConnector1">
            <a:avLst/>
          </a:prstGeom>
          <a:noFill/>
          <a:ln w="9525" cap="flat" cmpd="sng">
            <a:solidFill>
              <a:schemeClr val="dk2"/>
            </a:solidFill>
            <a:prstDash val="solid"/>
            <a:round/>
            <a:headEnd type="none" w="med" len="med"/>
            <a:tailEnd type="triangle" w="med" len="med"/>
          </a:ln>
        </p:spPr>
      </p:cxnSp>
      <p:cxnSp>
        <p:nvCxnSpPr>
          <p:cNvPr id="472" name="Google Shape;472;p37"/>
          <p:cNvCxnSpPr>
            <a:stCxn id="462" idx="3"/>
            <a:endCxn id="465" idx="1"/>
          </p:cNvCxnSpPr>
          <p:nvPr/>
        </p:nvCxnSpPr>
        <p:spPr>
          <a:xfrm rot="10800000" flipH="1">
            <a:off x="3270125" y="3886405"/>
            <a:ext cx="1302000" cy="220800"/>
          </a:xfrm>
          <a:prstGeom prst="straightConnector1">
            <a:avLst/>
          </a:prstGeom>
          <a:noFill/>
          <a:ln w="9525" cap="flat" cmpd="sng">
            <a:solidFill>
              <a:schemeClr val="dk2"/>
            </a:solidFill>
            <a:prstDash val="solid"/>
            <a:round/>
            <a:headEnd type="none" w="med" len="med"/>
            <a:tailEnd type="triangle" w="med" len="med"/>
          </a:ln>
        </p:spPr>
      </p:cxnSp>
      <p:cxnSp>
        <p:nvCxnSpPr>
          <p:cNvPr id="473" name="Google Shape;473;p37"/>
          <p:cNvCxnSpPr>
            <a:stCxn id="463" idx="3"/>
            <a:endCxn id="465" idx="1"/>
          </p:cNvCxnSpPr>
          <p:nvPr/>
        </p:nvCxnSpPr>
        <p:spPr>
          <a:xfrm rot="10800000" flipH="1">
            <a:off x="3270125" y="3886448"/>
            <a:ext cx="1302000" cy="6567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pic>
        <p:nvPicPr>
          <p:cNvPr id="478" name="Google Shape;478;p38"/>
          <p:cNvPicPr preferRelativeResize="0"/>
          <p:nvPr/>
        </p:nvPicPr>
        <p:blipFill rotWithShape="1">
          <a:blip r:embed="rId3" cstate="print">
            <a:alphaModFix/>
            <a:extLst>
              <a:ext uri="{28A0092B-C50C-407E-A947-70E740481C1C}">
                <a14:useLocalDpi xmlns:a14="http://schemas.microsoft.com/office/drawing/2010/main"/>
              </a:ext>
            </a:extLst>
          </a:blip>
          <a:srcRect l="10379" r="10387"/>
          <a:stretch/>
        </p:blipFill>
        <p:spPr>
          <a:xfrm flipH="1">
            <a:off x="2214590" y="3850"/>
            <a:ext cx="6929408" cy="5143496"/>
          </a:xfrm>
          <a:prstGeom prst="rect">
            <a:avLst/>
          </a:prstGeom>
          <a:noFill/>
          <a:ln>
            <a:noFill/>
          </a:ln>
        </p:spPr>
      </p:pic>
      <p:sp>
        <p:nvSpPr>
          <p:cNvPr id="479" name="Google Shape;479;p38"/>
          <p:cNvSpPr/>
          <p:nvPr/>
        </p:nvSpPr>
        <p:spPr>
          <a:xfrm>
            <a:off x="0" y="2111250"/>
            <a:ext cx="5364000" cy="921000"/>
          </a:xfrm>
          <a:prstGeom prst="rect">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400" b="1">
                <a:solidFill>
                  <a:srgbClr val="FFFFFF"/>
                </a:solidFill>
                <a:latin typeface="Livvic"/>
                <a:ea typeface="Livvic"/>
                <a:cs typeface="Livvic"/>
                <a:sym typeface="Livvic"/>
              </a:rPr>
              <a:t>Design Requirements and their Satisfactions</a:t>
            </a:r>
            <a:endParaRPr sz="3400" b="1">
              <a:solidFill>
                <a:srgbClr val="FFFFFF"/>
              </a:solidFill>
              <a:latin typeface="Livvic"/>
              <a:ea typeface="Livvic"/>
              <a:cs typeface="Livvic"/>
              <a:sym typeface="Livvic"/>
            </a:endParaRPr>
          </a:p>
        </p:txBody>
      </p:sp>
      <p:pic>
        <p:nvPicPr>
          <p:cNvPr id="480" name="Google Shape;480;p38"/>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5364000" y="3862"/>
            <a:ext cx="4242424" cy="4236425"/>
          </a:xfrm>
          <a:prstGeom prst="rect">
            <a:avLst/>
          </a:prstGeom>
          <a:noFill/>
          <a:ln>
            <a:noFill/>
          </a:ln>
        </p:spPr>
      </p:pic>
      <p:sp>
        <p:nvSpPr>
          <p:cNvPr id="481" name="Google Shape;481;p38"/>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482" name="Google Shape;482;p38"/>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483" name="Google Shape;483;p38"/>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484" name="Google Shape;484;p38"/>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485" name="Google Shape;485;p38"/>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lt1"/>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486" name="Google Shape;486;p38"/>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487" name="Google Shape;487;p38"/>
          <p:cNvSpPr/>
          <p:nvPr/>
        </p:nvSpPr>
        <p:spPr>
          <a:xfrm>
            <a:off x="3370367" y="4777075"/>
            <a:ext cx="12702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488" name="Google Shape;488;p38"/>
          <p:cNvSpPr/>
          <p:nvPr/>
        </p:nvSpPr>
        <p:spPr>
          <a:xfrm>
            <a:off x="7777350" y="4777075"/>
            <a:ext cx="10701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39"/>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24</a:t>
            </a:fld>
            <a:endParaRPr>
              <a:latin typeface="Livvic"/>
              <a:ea typeface="Livvic"/>
              <a:cs typeface="Livvic"/>
              <a:sym typeface="Livvic"/>
            </a:endParaRPr>
          </a:p>
        </p:txBody>
      </p:sp>
      <p:sp>
        <p:nvSpPr>
          <p:cNvPr id="494" name="Google Shape;494;p39"/>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latin typeface="Livvic"/>
                <a:ea typeface="Livvic"/>
                <a:cs typeface="Livvic"/>
                <a:sym typeface="Livvic"/>
              </a:rPr>
              <a:t>Functional Requirements</a:t>
            </a:r>
            <a:endParaRPr sz="2800" b="1">
              <a:solidFill>
                <a:srgbClr val="FFFFFF"/>
              </a:solidFill>
              <a:latin typeface="Livvic"/>
              <a:ea typeface="Livvic"/>
              <a:cs typeface="Livvic"/>
              <a:sym typeface="Livvic"/>
            </a:endParaRPr>
          </a:p>
        </p:txBody>
      </p:sp>
      <p:pic>
        <p:nvPicPr>
          <p:cNvPr id="495" name="Google Shape;495;p39"/>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sp>
        <p:nvSpPr>
          <p:cNvPr id="496" name="Google Shape;496;p39"/>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497" name="Google Shape;497;p39"/>
          <p:cNvSpPr/>
          <p:nvPr/>
        </p:nvSpPr>
        <p:spPr>
          <a:xfrm>
            <a:off x="3370367"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498" name="Google Shape;498;p39"/>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499" name="Google Shape;499;p39"/>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500" name="Google Shape;500;p39"/>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lt1"/>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501" name="Google Shape;501;p39"/>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502" name="Google Shape;502;p39"/>
          <p:cNvSpPr/>
          <p:nvPr/>
        </p:nvSpPr>
        <p:spPr>
          <a:xfrm>
            <a:off x="7777350" y="4777075"/>
            <a:ext cx="10701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sp>
        <p:nvSpPr>
          <p:cNvPr id="503" name="Google Shape;503;p39"/>
          <p:cNvSpPr txBox="1"/>
          <p:nvPr/>
        </p:nvSpPr>
        <p:spPr>
          <a:xfrm>
            <a:off x="768900" y="1278600"/>
            <a:ext cx="7606200" cy="2586300"/>
          </a:xfrm>
          <a:prstGeom prst="rect">
            <a:avLst/>
          </a:prstGeom>
          <a:noFill/>
          <a:ln>
            <a:noFill/>
          </a:ln>
        </p:spPr>
        <p:txBody>
          <a:bodyPr spcFirstLastPara="1" wrap="square" lIns="91425" tIns="91425" rIns="91425" bIns="91425" anchor="t" anchorCtr="0">
            <a:noAutofit/>
          </a:bodyPr>
          <a:lstStyle/>
          <a:p>
            <a:pPr marL="457200" lvl="0" indent="-323850" algn="l" rtl="0">
              <a:spcBef>
                <a:spcPts val="0"/>
              </a:spcBef>
              <a:spcAft>
                <a:spcPts val="0"/>
              </a:spcAft>
              <a:buSzPts val="1500"/>
              <a:buFont typeface="Livvic"/>
              <a:buAutoNum type="arabicPeriod"/>
            </a:pPr>
            <a:r>
              <a:rPr lang="en" b="1">
                <a:solidFill>
                  <a:schemeClr val="dk1"/>
                </a:solidFill>
                <a:latin typeface="Livvic"/>
                <a:ea typeface="Livvic"/>
                <a:cs typeface="Livvic"/>
                <a:sym typeface="Livvic"/>
              </a:rPr>
              <a:t>Depth Detection</a:t>
            </a:r>
            <a:r>
              <a:rPr lang="en">
                <a:solidFill>
                  <a:schemeClr val="dk1"/>
                </a:solidFill>
                <a:latin typeface="Livvic"/>
                <a:ea typeface="Livvic"/>
                <a:cs typeface="Livvic"/>
                <a:sym typeface="Livvic"/>
              </a:rPr>
              <a:t>: The system shall implement a snow depth detection system to assist Copper Mountain ski patrol in avalanche mitigation</a:t>
            </a:r>
            <a:endParaRPr sz="1500"/>
          </a:p>
          <a:p>
            <a:pPr marL="457200" lvl="0" indent="-323850" algn="l" rtl="0">
              <a:spcBef>
                <a:spcPts val="0"/>
              </a:spcBef>
              <a:spcAft>
                <a:spcPts val="0"/>
              </a:spcAft>
              <a:buSzPts val="1500"/>
              <a:buFont typeface="Livvic"/>
              <a:buAutoNum type="arabicPeriod"/>
            </a:pPr>
            <a:r>
              <a:rPr lang="en" b="1">
                <a:solidFill>
                  <a:schemeClr val="dk1"/>
                </a:solidFill>
                <a:latin typeface="Livvic"/>
                <a:ea typeface="Livvic"/>
                <a:cs typeface="Livvic"/>
                <a:sym typeface="Livvic"/>
              </a:rPr>
              <a:t>Data Collection</a:t>
            </a:r>
            <a:r>
              <a:rPr lang="en">
                <a:solidFill>
                  <a:schemeClr val="dk1"/>
                </a:solidFill>
                <a:latin typeface="Livvic"/>
                <a:ea typeface="Livvic"/>
                <a:cs typeface="Livvic"/>
                <a:sym typeface="Livvic"/>
              </a:rPr>
              <a:t>: The system shall be able to collect data for a region in one measuring cycle</a:t>
            </a:r>
            <a:endParaRPr sz="1500"/>
          </a:p>
          <a:p>
            <a:pPr marL="457200" lvl="0" indent="-323850" algn="l" rtl="0">
              <a:spcBef>
                <a:spcPts val="0"/>
              </a:spcBef>
              <a:spcAft>
                <a:spcPts val="0"/>
              </a:spcAft>
              <a:buSzPts val="1500"/>
              <a:buFont typeface="Livvic"/>
              <a:buAutoNum type="arabicPeriod"/>
            </a:pPr>
            <a:r>
              <a:rPr lang="en" b="1">
                <a:solidFill>
                  <a:schemeClr val="dk1"/>
                </a:solidFill>
                <a:latin typeface="Livvic"/>
                <a:ea typeface="Livvic"/>
                <a:cs typeface="Livvic"/>
                <a:sym typeface="Livvic"/>
              </a:rPr>
              <a:t>Operation Conditions: </a:t>
            </a:r>
            <a:r>
              <a:rPr lang="en">
                <a:solidFill>
                  <a:schemeClr val="dk1"/>
                </a:solidFill>
                <a:latin typeface="Livvic"/>
                <a:ea typeface="Livvic"/>
                <a:cs typeface="Livvic"/>
                <a:sym typeface="Livvic"/>
              </a:rPr>
              <a:t>The system shall be able to operate in the typical weather conditions found on the top of Copper Mountain</a:t>
            </a:r>
            <a:endParaRPr sz="1500"/>
          </a:p>
          <a:p>
            <a:pPr marL="457200" lvl="0" indent="-323850" algn="l" rtl="0">
              <a:spcBef>
                <a:spcPts val="0"/>
              </a:spcBef>
              <a:spcAft>
                <a:spcPts val="0"/>
              </a:spcAft>
              <a:buSzPts val="1500"/>
              <a:buFont typeface="Livvic"/>
              <a:buAutoNum type="arabicPeriod"/>
            </a:pPr>
            <a:r>
              <a:rPr lang="en" b="1">
                <a:solidFill>
                  <a:schemeClr val="dk1"/>
                </a:solidFill>
                <a:latin typeface="Livvic"/>
                <a:ea typeface="Livvic"/>
                <a:cs typeface="Livvic"/>
                <a:sym typeface="Livvic"/>
              </a:rPr>
              <a:t>Data Storage: </a:t>
            </a:r>
            <a:r>
              <a:rPr lang="en">
                <a:solidFill>
                  <a:schemeClr val="dk1"/>
                </a:solidFill>
                <a:latin typeface="Livvic"/>
                <a:ea typeface="Livvic"/>
                <a:cs typeface="Livvic"/>
                <a:sym typeface="Livvic"/>
              </a:rPr>
              <a:t>Data must be stored onboard for the scan duration and transferred to an existing computer system after the scan is complete</a:t>
            </a:r>
            <a:endParaRPr>
              <a:solidFill>
                <a:schemeClr val="dk1"/>
              </a:solidFill>
              <a:latin typeface="Livvic"/>
              <a:ea typeface="Livvic"/>
              <a:cs typeface="Livvic"/>
              <a:sym typeface="Livvic"/>
            </a:endParaRPr>
          </a:p>
          <a:p>
            <a:pPr marL="457200" lvl="0" indent="-317500" algn="l" rtl="0">
              <a:spcBef>
                <a:spcPts val="0"/>
              </a:spcBef>
              <a:spcAft>
                <a:spcPts val="0"/>
              </a:spcAft>
              <a:buClr>
                <a:schemeClr val="dk1"/>
              </a:buClr>
              <a:buSzPts val="1400"/>
              <a:buFont typeface="Livvic"/>
              <a:buAutoNum type="arabicPeriod"/>
            </a:pPr>
            <a:r>
              <a:rPr lang="en" b="1">
                <a:solidFill>
                  <a:schemeClr val="dk1"/>
                </a:solidFill>
                <a:latin typeface="Livvic"/>
                <a:ea typeface="Livvic"/>
                <a:cs typeface="Livvic"/>
                <a:sym typeface="Livvic"/>
              </a:rPr>
              <a:t>Data Processing: </a:t>
            </a:r>
            <a:r>
              <a:rPr lang="en">
                <a:solidFill>
                  <a:schemeClr val="dk1"/>
                </a:solidFill>
                <a:latin typeface="Livvic"/>
                <a:ea typeface="Livvic"/>
                <a:cs typeface="Livvic"/>
                <a:sym typeface="Livvic"/>
              </a:rPr>
              <a:t>The system shall process the data collected and present snow depth data to Copper Mountain ski patrol in the software found at their facilities</a:t>
            </a:r>
            <a:endParaRPr>
              <a:solidFill>
                <a:schemeClr val="dk1"/>
              </a:solidFill>
              <a:latin typeface="Livvic"/>
              <a:ea typeface="Livvic"/>
              <a:cs typeface="Livvic"/>
              <a:sym typeface="Livvic"/>
            </a:endParaRPr>
          </a:p>
          <a:p>
            <a:pPr marL="457200" lvl="0" indent="-317500" algn="l" rtl="0">
              <a:spcBef>
                <a:spcPts val="0"/>
              </a:spcBef>
              <a:spcAft>
                <a:spcPts val="0"/>
              </a:spcAft>
              <a:buClr>
                <a:schemeClr val="dk1"/>
              </a:buClr>
              <a:buSzPts val="1400"/>
              <a:buFont typeface="Livvic"/>
              <a:buAutoNum type="arabicPeriod"/>
            </a:pPr>
            <a:r>
              <a:rPr lang="en" b="1">
                <a:solidFill>
                  <a:schemeClr val="dk1"/>
                </a:solidFill>
                <a:latin typeface="Livvic"/>
                <a:ea typeface="Livvic"/>
                <a:cs typeface="Livvic"/>
                <a:sym typeface="Livvic"/>
              </a:rPr>
              <a:t>System Control: </a:t>
            </a:r>
            <a:r>
              <a:rPr lang="en">
                <a:solidFill>
                  <a:schemeClr val="dk1"/>
                </a:solidFill>
                <a:latin typeface="Livvic"/>
                <a:ea typeface="Livvic"/>
                <a:cs typeface="Livvic"/>
                <a:sym typeface="Livvic"/>
              </a:rPr>
              <a:t>The system shall collect pointing data accurately and then use that data to control the sensor’s pointing</a:t>
            </a:r>
            <a:endParaRPr>
              <a:solidFill>
                <a:schemeClr val="dk1"/>
              </a:solidFill>
              <a:latin typeface="Livvic"/>
              <a:ea typeface="Livvic"/>
              <a:cs typeface="Livvic"/>
              <a:sym typeface="Livvic"/>
            </a:endParaRPr>
          </a:p>
          <a:p>
            <a:pPr marL="457200" lvl="0" indent="0" algn="l" rtl="0">
              <a:spcBef>
                <a:spcPts val="0"/>
              </a:spcBef>
              <a:spcAft>
                <a:spcPts val="0"/>
              </a:spcAft>
              <a:buNone/>
            </a:pPr>
            <a:endParaRPr sz="1500"/>
          </a:p>
        </p:txBody>
      </p:sp>
      <p:sp>
        <p:nvSpPr>
          <p:cNvPr id="504" name="Google Shape;504;p39"/>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505" name="Google Shape;505;p39"/>
          <p:cNvSpPr/>
          <p:nvPr/>
        </p:nvSpPr>
        <p:spPr>
          <a:xfrm>
            <a:off x="3370367" y="4777075"/>
            <a:ext cx="12702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pic>
        <p:nvPicPr>
          <p:cNvPr id="510" name="Google Shape;510;p40"/>
          <p:cNvPicPr preferRelativeResize="0"/>
          <p:nvPr/>
        </p:nvPicPr>
        <p:blipFill>
          <a:blip r:embed="rId3">
            <a:alphaModFix/>
          </a:blip>
          <a:stretch>
            <a:fillRect/>
          </a:stretch>
        </p:blipFill>
        <p:spPr>
          <a:xfrm>
            <a:off x="5653700" y="1444513"/>
            <a:ext cx="3367450" cy="2947675"/>
          </a:xfrm>
          <a:prstGeom prst="rect">
            <a:avLst/>
          </a:prstGeom>
          <a:noFill/>
          <a:ln>
            <a:noFill/>
          </a:ln>
        </p:spPr>
      </p:pic>
      <p:sp>
        <p:nvSpPr>
          <p:cNvPr id="511" name="Google Shape;511;p40"/>
          <p:cNvSpPr txBox="1">
            <a:spLocks noGrp="1"/>
          </p:cNvSpPr>
          <p:nvPr>
            <p:ph type="sldNum" idx="12"/>
          </p:nvPr>
        </p:nvSpPr>
        <p:spPr>
          <a:xfrm>
            <a:off x="8734427" y="4819649"/>
            <a:ext cx="409500" cy="323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25</a:t>
            </a:fld>
            <a:endParaRPr/>
          </a:p>
        </p:txBody>
      </p:sp>
      <p:sp>
        <p:nvSpPr>
          <p:cNvPr id="512" name="Google Shape;512;p40"/>
          <p:cNvSpPr/>
          <p:nvPr/>
        </p:nvSpPr>
        <p:spPr>
          <a:xfrm>
            <a:off x="631875" y="228875"/>
            <a:ext cx="8460000" cy="6822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latin typeface="Livvic"/>
                <a:ea typeface="Livvic"/>
                <a:cs typeface="Livvic"/>
                <a:sym typeface="Livvic"/>
              </a:rPr>
              <a:t>Laser Rangefinder</a:t>
            </a:r>
            <a:endParaRPr sz="2800" b="1">
              <a:solidFill>
                <a:srgbClr val="FFFFFF"/>
              </a:solidFill>
              <a:latin typeface="Livvic"/>
              <a:ea typeface="Livvic"/>
              <a:cs typeface="Livvic"/>
              <a:sym typeface="Livvic"/>
            </a:endParaRPr>
          </a:p>
        </p:txBody>
      </p:sp>
      <p:pic>
        <p:nvPicPr>
          <p:cNvPr id="513" name="Google Shape;513;p40"/>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sp>
        <p:nvSpPr>
          <p:cNvPr id="514" name="Google Shape;514;p40"/>
          <p:cNvSpPr txBox="1"/>
          <p:nvPr/>
        </p:nvSpPr>
        <p:spPr>
          <a:xfrm>
            <a:off x="334975" y="1044875"/>
            <a:ext cx="5629200" cy="387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Livvic"/>
                <a:ea typeface="Livvic"/>
                <a:cs typeface="Livvic"/>
                <a:sym typeface="Livvic"/>
              </a:rPr>
              <a:t>TruPulse 200X Laser Rangefinder</a:t>
            </a:r>
            <a:endParaRPr sz="1800">
              <a:solidFill>
                <a:schemeClr val="dk1"/>
              </a:solidFill>
              <a:latin typeface="Livvic"/>
              <a:ea typeface="Livvic"/>
              <a:cs typeface="Livvic"/>
              <a:sym typeface="Livvic"/>
            </a:endParaRPr>
          </a:p>
          <a:p>
            <a:pPr marL="0" lvl="0" indent="0" algn="l" rtl="0">
              <a:spcBef>
                <a:spcPts val="0"/>
              </a:spcBef>
              <a:spcAft>
                <a:spcPts val="0"/>
              </a:spcAft>
              <a:buNone/>
            </a:pPr>
            <a:endParaRPr sz="1800" b="1">
              <a:solidFill>
                <a:schemeClr val="dk1"/>
              </a:solidFill>
              <a:latin typeface="Livvic"/>
              <a:ea typeface="Livvic"/>
              <a:cs typeface="Livvic"/>
              <a:sym typeface="Livvic"/>
            </a:endParaRPr>
          </a:p>
          <a:p>
            <a:pPr marL="0" lvl="0" indent="0" algn="l" rtl="0">
              <a:spcBef>
                <a:spcPts val="0"/>
              </a:spcBef>
              <a:spcAft>
                <a:spcPts val="0"/>
              </a:spcAft>
              <a:buNone/>
            </a:pPr>
            <a:endParaRPr sz="1800">
              <a:solidFill>
                <a:schemeClr val="dk1"/>
              </a:solidFill>
              <a:latin typeface="Livvic"/>
              <a:ea typeface="Livvic"/>
              <a:cs typeface="Livvic"/>
              <a:sym typeface="Livvic"/>
            </a:endParaRPr>
          </a:p>
          <a:p>
            <a:pPr marL="0" lvl="0" indent="0" algn="l" rtl="0">
              <a:spcBef>
                <a:spcPts val="0"/>
              </a:spcBef>
              <a:spcAft>
                <a:spcPts val="0"/>
              </a:spcAft>
              <a:buNone/>
            </a:pPr>
            <a:endParaRPr sz="1800">
              <a:solidFill>
                <a:schemeClr val="dk1"/>
              </a:solidFill>
              <a:latin typeface="Livvic"/>
              <a:ea typeface="Livvic"/>
              <a:cs typeface="Livvic"/>
              <a:sym typeface="Livvic"/>
            </a:endParaRPr>
          </a:p>
          <a:p>
            <a:pPr marL="0" lvl="0" indent="0" algn="l" rtl="0">
              <a:spcBef>
                <a:spcPts val="0"/>
              </a:spcBef>
              <a:spcAft>
                <a:spcPts val="0"/>
              </a:spcAft>
              <a:buNone/>
            </a:pPr>
            <a:endParaRPr sz="1800">
              <a:solidFill>
                <a:schemeClr val="dk1"/>
              </a:solidFill>
              <a:latin typeface="Livvic"/>
              <a:ea typeface="Livvic"/>
              <a:cs typeface="Livvic"/>
              <a:sym typeface="Livvic"/>
            </a:endParaRPr>
          </a:p>
          <a:p>
            <a:pPr marL="0" lvl="0" indent="0" algn="l" rtl="0">
              <a:spcBef>
                <a:spcPts val="0"/>
              </a:spcBef>
              <a:spcAft>
                <a:spcPts val="0"/>
              </a:spcAft>
              <a:buNone/>
            </a:pPr>
            <a:endParaRPr sz="1800">
              <a:solidFill>
                <a:schemeClr val="dk1"/>
              </a:solidFill>
              <a:latin typeface="Livvic"/>
              <a:ea typeface="Livvic"/>
              <a:cs typeface="Livvic"/>
              <a:sym typeface="Livvic"/>
            </a:endParaRPr>
          </a:p>
          <a:p>
            <a:pPr marL="0" lvl="0" indent="0" algn="l" rtl="0">
              <a:spcBef>
                <a:spcPts val="0"/>
              </a:spcBef>
              <a:spcAft>
                <a:spcPts val="0"/>
              </a:spcAft>
              <a:buNone/>
            </a:pPr>
            <a:endParaRPr sz="1800">
              <a:solidFill>
                <a:schemeClr val="dk1"/>
              </a:solidFill>
              <a:latin typeface="Livvic"/>
              <a:ea typeface="Livvic"/>
              <a:cs typeface="Livvic"/>
              <a:sym typeface="Livvic"/>
            </a:endParaRPr>
          </a:p>
          <a:p>
            <a:pPr marL="0" lvl="0" indent="0" algn="l" rtl="0">
              <a:spcBef>
                <a:spcPts val="0"/>
              </a:spcBef>
              <a:spcAft>
                <a:spcPts val="0"/>
              </a:spcAft>
              <a:buNone/>
            </a:pPr>
            <a:endParaRPr sz="1800">
              <a:solidFill>
                <a:schemeClr val="dk1"/>
              </a:solidFill>
              <a:latin typeface="Livvic"/>
              <a:ea typeface="Livvic"/>
              <a:cs typeface="Livvic"/>
              <a:sym typeface="Livvic"/>
            </a:endParaRPr>
          </a:p>
          <a:p>
            <a:pPr marL="0" lvl="0" indent="0" algn="l" rtl="0">
              <a:spcBef>
                <a:spcPts val="0"/>
              </a:spcBef>
              <a:spcAft>
                <a:spcPts val="0"/>
              </a:spcAft>
              <a:buNone/>
            </a:pPr>
            <a:endParaRPr sz="1800">
              <a:solidFill>
                <a:schemeClr val="dk1"/>
              </a:solidFill>
              <a:latin typeface="Livvic"/>
              <a:ea typeface="Livvic"/>
              <a:cs typeface="Livvic"/>
              <a:sym typeface="Livvic"/>
            </a:endParaRPr>
          </a:p>
          <a:p>
            <a:pPr marL="914400" lvl="1" indent="-342900" algn="l" rtl="0">
              <a:spcBef>
                <a:spcPts val="0"/>
              </a:spcBef>
              <a:spcAft>
                <a:spcPts val="0"/>
              </a:spcAft>
              <a:buClr>
                <a:schemeClr val="dk1"/>
              </a:buClr>
              <a:buSzPts val="1800"/>
              <a:buFont typeface="Livvic"/>
              <a:buChar char="○"/>
            </a:pPr>
            <a:r>
              <a:rPr lang="en" sz="1800">
                <a:solidFill>
                  <a:schemeClr val="dk1"/>
                </a:solidFill>
                <a:latin typeface="Livvic"/>
                <a:ea typeface="Livvic"/>
                <a:cs typeface="Livvic"/>
                <a:sym typeface="Livvic"/>
              </a:rPr>
              <a:t>Detection Accuracy of ± 4 cm @ 400m </a:t>
            </a:r>
            <a:endParaRPr sz="1800">
              <a:solidFill>
                <a:schemeClr val="dk1"/>
              </a:solidFill>
              <a:latin typeface="Livvic"/>
              <a:ea typeface="Livvic"/>
              <a:cs typeface="Livvic"/>
              <a:sym typeface="Livvic"/>
            </a:endParaRPr>
          </a:p>
          <a:p>
            <a:pPr marL="1371600" lvl="2" indent="-342900" algn="l" rtl="0">
              <a:spcBef>
                <a:spcPts val="0"/>
              </a:spcBef>
              <a:spcAft>
                <a:spcPts val="0"/>
              </a:spcAft>
              <a:buClr>
                <a:schemeClr val="dk1"/>
              </a:buClr>
              <a:buSzPts val="1800"/>
              <a:buFont typeface="Livvic"/>
              <a:buChar char="■"/>
            </a:pPr>
            <a:r>
              <a:rPr lang="en" sz="1800">
                <a:highlight>
                  <a:srgbClr val="00FF00"/>
                </a:highlight>
                <a:latin typeface="Livvic"/>
                <a:ea typeface="Livvic"/>
                <a:cs typeface="Livvic"/>
                <a:sym typeface="Livvic"/>
              </a:rPr>
              <a:t>Satisfies DR 1.1</a:t>
            </a:r>
            <a:r>
              <a:rPr lang="en" sz="1800">
                <a:solidFill>
                  <a:schemeClr val="dk1"/>
                </a:solidFill>
                <a:latin typeface="Livvic"/>
                <a:ea typeface="Livvic"/>
                <a:cs typeface="Livvic"/>
                <a:sym typeface="Livvic"/>
              </a:rPr>
              <a:t> </a:t>
            </a:r>
            <a:endParaRPr sz="1800">
              <a:solidFill>
                <a:schemeClr val="dk1"/>
              </a:solidFill>
              <a:latin typeface="Livvic"/>
              <a:ea typeface="Livvic"/>
              <a:cs typeface="Livvic"/>
              <a:sym typeface="Livvic"/>
            </a:endParaRPr>
          </a:p>
          <a:p>
            <a:pPr marL="914400" lvl="1" indent="-342900" algn="l" rtl="0">
              <a:spcBef>
                <a:spcPts val="0"/>
              </a:spcBef>
              <a:spcAft>
                <a:spcPts val="0"/>
              </a:spcAft>
              <a:buClr>
                <a:schemeClr val="dk1"/>
              </a:buClr>
              <a:buSzPts val="1800"/>
              <a:buFont typeface="Livvic"/>
              <a:buChar char="○"/>
            </a:pPr>
            <a:r>
              <a:rPr lang="en" sz="1800">
                <a:solidFill>
                  <a:schemeClr val="dk1"/>
                </a:solidFill>
                <a:latin typeface="Livvic"/>
                <a:ea typeface="Livvic"/>
                <a:cs typeface="Livvic"/>
                <a:sym typeface="Livvic"/>
              </a:rPr>
              <a:t>Operational Temperature down to -20</a:t>
            </a:r>
            <a:r>
              <a:rPr lang="en" sz="1800" baseline="30000">
                <a:solidFill>
                  <a:schemeClr val="dk1"/>
                </a:solidFill>
                <a:latin typeface="Livvic"/>
                <a:ea typeface="Livvic"/>
                <a:cs typeface="Livvic"/>
                <a:sym typeface="Livvic"/>
              </a:rPr>
              <a:t>o</a:t>
            </a:r>
            <a:r>
              <a:rPr lang="en" sz="1800">
                <a:solidFill>
                  <a:schemeClr val="dk1"/>
                </a:solidFill>
                <a:latin typeface="Livvic"/>
                <a:ea typeface="Livvic"/>
                <a:cs typeface="Livvic"/>
                <a:sym typeface="Livvic"/>
              </a:rPr>
              <a:t>C</a:t>
            </a:r>
            <a:endParaRPr sz="1800">
              <a:solidFill>
                <a:schemeClr val="dk1"/>
              </a:solidFill>
              <a:latin typeface="Livvic"/>
              <a:ea typeface="Livvic"/>
              <a:cs typeface="Livvic"/>
              <a:sym typeface="Livvic"/>
            </a:endParaRPr>
          </a:p>
          <a:p>
            <a:pPr marL="1371600" lvl="2" indent="-342900" algn="l" rtl="0">
              <a:spcBef>
                <a:spcPts val="0"/>
              </a:spcBef>
              <a:spcAft>
                <a:spcPts val="0"/>
              </a:spcAft>
              <a:buClr>
                <a:schemeClr val="dk1"/>
              </a:buClr>
              <a:buSzPts val="1800"/>
              <a:buFont typeface="Livvic"/>
              <a:buChar char="■"/>
            </a:pPr>
            <a:r>
              <a:rPr lang="en" sz="1800">
                <a:highlight>
                  <a:srgbClr val="00FF00"/>
                </a:highlight>
                <a:latin typeface="Livvic"/>
                <a:ea typeface="Livvic"/>
                <a:cs typeface="Livvic"/>
                <a:sym typeface="Livvic"/>
              </a:rPr>
              <a:t>Satisfies DR 3.1</a:t>
            </a:r>
            <a:endParaRPr sz="1800">
              <a:solidFill>
                <a:schemeClr val="dk1"/>
              </a:solidFill>
              <a:latin typeface="Livvic"/>
              <a:ea typeface="Livvic"/>
              <a:cs typeface="Livvic"/>
              <a:sym typeface="Livvic"/>
            </a:endParaRPr>
          </a:p>
          <a:p>
            <a:pPr marL="914400" lvl="0" indent="0" algn="l" rtl="0">
              <a:spcBef>
                <a:spcPts val="0"/>
              </a:spcBef>
              <a:spcAft>
                <a:spcPts val="0"/>
              </a:spcAft>
              <a:buNone/>
            </a:pPr>
            <a:endParaRPr sz="1800">
              <a:solidFill>
                <a:schemeClr val="dk1"/>
              </a:solidFill>
              <a:latin typeface="Livvic"/>
              <a:ea typeface="Livvic"/>
              <a:cs typeface="Livvic"/>
              <a:sym typeface="Livvic"/>
            </a:endParaRPr>
          </a:p>
        </p:txBody>
      </p:sp>
      <p:graphicFrame>
        <p:nvGraphicFramePr>
          <p:cNvPr id="515" name="Google Shape;515;p40"/>
          <p:cNvGraphicFramePr/>
          <p:nvPr/>
        </p:nvGraphicFramePr>
        <p:xfrm>
          <a:off x="564075" y="1635797"/>
          <a:ext cx="3000000" cy="3000000"/>
        </p:xfrm>
        <a:graphic>
          <a:graphicData uri="http://schemas.openxmlformats.org/drawingml/2006/table">
            <a:tbl>
              <a:tblPr>
                <a:noFill/>
                <a:tableStyleId>{66FF5306-B495-4C76-AE99-407321AC30EA}</a:tableStyleId>
              </a:tblPr>
              <a:tblGrid>
                <a:gridCol w="814850">
                  <a:extLst>
                    <a:ext uri="{9D8B030D-6E8A-4147-A177-3AD203B41FA5}">
                      <a16:colId xmlns:a16="http://schemas.microsoft.com/office/drawing/2014/main" val="20000"/>
                    </a:ext>
                  </a:extLst>
                </a:gridCol>
                <a:gridCol w="4274775">
                  <a:extLst>
                    <a:ext uri="{9D8B030D-6E8A-4147-A177-3AD203B41FA5}">
                      <a16:colId xmlns:a16="http://schemas.microsoft.com/office/drawing/2014/main" val="20001"/>
                    </a:ext>
                  </a:extLst>
                </a:gridCol>
              </a:tblGrid>
              <a:tr h="396225">
                <a:tc>
                  <a:txBody>
                    <a:bodyPr/>
                    <a:lstStyle/>
                    <a:p>
                      <a:pPr marL="0" lvl="0" indent="0" algn="l" rtl="0">
                        <a:spcBef>
                          <a:spcPts val="0"/>
                        </a:spcBef>
                        <a:spcAft>
                          <a:spcPts val="0"/>
                        </a:spcAft>
                        <a:buNone/>
                      </a:pPr>
                      <a:endParaRPr/>
                    </a:p>
                  </a:txBody>
                  <a:tcPr marL="91425" marR="91425" marT="91425" marB="91425">
                    <a:solidFill>
                      <a:srgbClr val="CCCCCC"/>
                    </a:solidFill>
                  </a:tcPr>
                </a:tc>
                <a:tc>
                  <a:txBody>
                    <a:bodyPr/>
                    <a:lstStyle/>
                    <a:p>
                      <a:pPr marL="0" lvl="0" indent="0" algn="l" rtl="0">
                        <a:spcBef>
                          <a:spcPts val="0"/>
                        </a:spcBef>
                        <a:spcAft>
                          <a:spcPts val="0"/>
                        </a:spcAft>
                        <a:buClr>
                          <a:schemeClr val="dk1"/>
                        </a:buClr>
                        <a:buSzPts val="1100"/>
                        <a:buFont typeface="Arial"/>
                        <a:buNone/>
                      </a:pPr>
                      <a:r>
                        <a:rPr lang="en" b="1">
                          <a:solidFill>
                            <a:schemeClr val="dk1"/>
                          </a:solidFill>
                          <a:latin typeface="Livvic"/>
                          <a:ea typeface="Livvic"/>
                          <a:cs typeface="Livvic"/>
                          <a:sym typeface="Livvic"/>
                        </a:rPr>
                        <a:t>Driving Design Requirement</a:t>
                      </a:r>
                      <a:endParaRPr b="1">
                        <a:latin typeface="Livvic"/>
                        <a:ea typeface="Livvic"/>
                        <a:cs typeface="Livvic"/>
                        <a:sym typeface="Livvic"/>
                      </a:endParaRPr>
                    </a:p>
                  </a:txBody>
                  <a:tcPr marL="91425" marR="91425" marT="91425" marB="91425">
                    <a:solidFill>
                      <a:srgbClr val="CCCCCC"/>
                    </a:solidFill>
                  </a:tcPr>
                </a:tc>
                <a:extLst>
                  <a:ext uri="{0D108BD9-81ED-4DB2-BD59-A6C34878D82A}">
                    <a16:rowId xmlns:a16="http://schemas.microsoft.com/office/drawing/2014/main" val="10000"/>
                  </a:ext>
                </a:extLst>
              </a:tr>
              <a:tr h="717525">
                <a:tc>
                  <a:txBody>
                    <a:bodyPr/>
                    <a:lstStyle/>
                    <a:p>
                      <a:pPr marL="0" lvl="0" indent="0" algn="l" rtl="0">
                        <a:spcBef>
                          <a:spcPts val="0"/>
                        </a:spcBef>
                        <a:spcAft>
                          <a:spcPts val="0"/>
                        </a:spcAft>
                        <a:buNone/>
                      </a:pPr>
                      <a:r>
                        <a:rPr lang="en" b="1">
                          <a:latin typeface="Livvic"/>
                          <a:ea typeface="Livvic"/>
                          <a:cs typeface="Livvic"/>
                          <a:sym typeface="Livvic"/>
                        </a:rPr>
                        <a:t>DR 1.1</a:t>
                      </a:r>
                      <a:endParaRPr b="1">
                        <a:latin typeface="Livvic"/>
                        <a:ea typeface="Livvic"/>
                        <a:cs typeface="Livvic"/>
                        <a:sym typeface="Livvic"/>
                      </a:endParaRPr>
                    </a:p>
                  </a:txBody>
                  <a:tcPr marL="91425" marR="91425" marT="91425" marB="91425"/>
                </a:tc>
                <a:tc>
                  <a:txBody>
                    <a:bodyPr/>
                    <a:lstStyle/>
                    <a:p>
                      <a:pPr marL="0" lvl="0" indent="0" algn="l" rtl="0">
                        <a:lnSpc>
                          <a:spcPct val="115000"/>
                        </a:lnSpc>
                        <a:spcBef>
                          <a:spcPts val="0"/>
                        </a:spcBef>
                        <a:spcAft>
                          <a:spcPts val="0"/>
                        </a:spcAft>
                        <a:buNone/>
                      </a:pPr>
                      <a:r>
                        <a:rPr lang="en">
                          <a:solidFill>
                            <a:schemeClr val="dk1"/>
                          </a:solidFill>
                          <a:latin typeface="Livvic"/>
                          <a:ea typeface="Livvic"/>
                          <a:cs typeface="Livvic"/>
                          <a:sym typeface="Livvic"/>
                        </a:rPr>
                        <a:t>The snow depth measurements shall be accurate to plus/minus 10cm. </a:t>
                      </a:r>
                      <a:endParaRPr baseline="30000">
                        <a:latin typeface="Livvic"/>
                        <a:ea typeface="Livvic"/>
                        <a:cs typeface="Livvic"/>
                        <a:sym typeface="Livvic"/>
                      </a:endParaRPr>
                    </a:p>
                  </a:txBody>
                  <a:tcPr marL="91425" marR="91425" marT="91425" marB="91425"/>
                </a:tc>
                <a:extLst>
                  <a:ext uri="{0D108BD9-81ED-4DB2-BD59-A6C34878D82A}">
                    <a16:rowId xmlns:a16="http://schemas.microsoft.com/office/drawing/2014/main" val="10001"/>
                  </a:ext>
                </a:extLst>
              </a:tr>
              <a:tr h="717525">
                <a:tc>
                  <a:txBody>
                    <a:bodyPr/>
                    <a:lstStyle/>
                    <a:p>
                      <a:pPr marL="0" lvl="0" indent="0" algn="l" rtl="0">
                        <a:spcBef>
                          <a:spcPts val="0"/>
                        </a:spcBef>
                        <a:spcAft>
                          <a:spcPts val="0"/>
                        </a:spcAft>
                        <a:buNone/>
                      </a:pPr>
                      <a:r>
                        <a:rPr lang="en" b="1">
                          <a:latin typeface="Livvic"/>
                          <a:ea typeface="Livvic"/>
                          <a:cs typeface="Livvic"/>
                          <a:sym typeface="Livvic"/>
                        </a:rPr>
                        <a:t>DR 3.1</a:t>
                      </a:r>
                      <a:endParaRPr b="1">
                        <a:latin typeface="Livvic"/>
                        <a:ea typeface="Livvic"/>
                        <a:cs typeface="Livvic"/>
                        <a:sym typeface="Livvic"/>
                      </a:endParaRPr>
                    </a:p>
                  </a:txBody>
                  <a:tcPr marL="91425" marR="91425" marT="91425" marB="91425"/>
                </a:tc>
                <a:tc>
                  <a:txBody>
                    <a:bodyPr/>
                    <a:lstStyle/>
                    <a:p>
                      <a:pPr marL="0" lvl="0" indent="0" algn="l" rtl="0">
                        <a:lnSpc>
                          <a:spcPct val="115000"/>
                        </a:lnSpc>
                        <a:spcBef>
                          <a:spcPts val="0"/>
                        </a:spcBef>
                        <a:spcAft>
                          <a:spcPts val="0"/>
                        </a:spcAft>
                        <a:buNone/>
                      </a:pPr>
                      <a:r>
                        <a:rPr lang="en">
                          <a:solidFill>
                            <a:schemeClr val="dk1"/>
                          </a:solidFill>
                          <a:latin typeface="Livvic"/>
                          <a:ea typeface="Livvic"/>
                          <a:cs typeface="Livvic"/>
                          <a:sym typeface="Livvic"/>
                        </a:rPr>
                        <a:t>The system shall be able to operate and collect data in temperature as low as -20°C.</a:t>
                      </a:r>
                      <a:endParaRPr sz="1700">
                        <a:latin typeface="Livvic"/>
                        <a:ea typeface="Livvic"/>
                        <a:cs typeface="Livvic"/>
                        <a:sym typeface="Livvic"/>
                      </a:endParaRPr>
                    </a:p>
                  </a:txBody>
                  <a:tcPr marL="91425" marR="91425" marT="91425" marB="91425"/>
                </a:tc>
                <a:extLst>
                  <a:ext uri="{0D108BD9-81ED-4DB2-BD59-A6C34878D82A}">
                    <a16:rowId xmlns:a16="http://schemas.microsoft.com/office/drawing/2014/main" val="10002"/>
                  </a:ext>
                </a:extLst>
              </a:tr>
            </a:tbl>
          </a:graphicData>
        </a:graphic>
      </p:graphicFrame>
      <p:sp>
        <p:nvSpPr>
          <p:cNvPr id="516" name="Google Shape;516;p40"/>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517" name="Google Shape;517;p40"/>
          <p:cNvSpPr/>
          <p:nvPr/>
        </p:nvSpPr>
        <p:spPr>
          <a:xfrm>
            <a:off x="3370367"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518" name="Google Shape;518;p40"/>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519" name="Google Shape;519;p40"/>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520" name="Google Shape;520;p40"/>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lt1"/>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521" name="Google Shape;521;p40"/>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522" name="Google Shape;522;p40"/>
          <p:cNvSpPr/>
          <p:nvPr/>
        </p:nvSpPr>
        <p:spPr>
          <a:xfrm>
            <a:off x="7777350" y="4777075"/>
            <a:ext cx="10701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sp>
        <p:nvSpPr>
          <p:cNvPr id="523" name="Google Shape;523;p40"/>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524" name="Google Shape;524;p40"/>
          <p:cNvSpPr/>
          <p:nvPr/>
        </p:nvSpPr>
        <p:spPr>
          <a:xfrm>
            <a:off x="3370367" y="4777075"/>
            <a:ext cx="12702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41"/>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26</a:t>
            </a:fld>
            <a:endParaRPr>
              <a:latin typeface="Livvic"/>
              <a:ea typeface="Livvic"/>
              <a:cs typeface="Livvic"/>
              <a:sym typeface="Livvic"/>
            </a:endParaRPr>
          </a:p>
        </p:txBody>
      </p:sp>
      <p:sp>
        <p:nvSpPr>
          <p:cNvPr id="530" name="Google Shape;530;p41"/>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latin typeface="Livvic"/>
                <a:ea typeface="Livvic"/>
                <a:cs typeface="Livvic"/>
                <a:sym typeface="Livvic"/>
              </a:rPr>
              <a:t>Battery</a:t>
            </a:r>
            <a:endParaRPr sz="2800" b="1">
              <a:solidFill>
                <a:srgbClr val="FFFFFF"/>
              </a:solidFill>
              <a:latin typeface="Livvic"/>
              <a:ea typeface="Livvic"/>
              <a:cs typeface="Livvic"/>
              <a:sym typeface="Livvic"/>
            </a:endParaRPr>
          </a:p>
        </p:txBody>
      </p:sp>
      <p:pic>
        <p:nvPicPr>
          <p:cNvPr id="531" name="Google Shape;531;p41"/>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sp>
        <p:nvSpPr>
          <p:cNvPr id="532" name="Google Shape;532;p41"/>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533" name="Google Shape;533;p41"/>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534" name="Google Shape;534;p41"/>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535" name="Google Shape;535;p41"/>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536" name="Google Shape;536;p41"/>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lt1"/>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537" name="Google Shape;537;p41"/>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538" name="Google Shape;538;p41"/>
          <p:cNvSpPr/>
          <p:nvPr/>
        </p:nvSpPr>
        <p:spPr>
          <a:xfrm>
            <a:off x="3370367" y="4777075"/>
            <a:ext cx="12702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539" name="Google Shape;539;p41"/>
          <p:cNvSpPr/>
          <p:nvPr/>
        </p:nvSpPr>
        <p:spPr>
          <a:xfrm>
            <a:off x="7777350" y="4777075"/>
            <a:ext cx="10701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sp>
        <p:nvSpPr>
          <p:cNvPr id="540" name="Google Shape;540;p41"/>
          <p:cNvSpPr txBox="1"/>
          <p:nvPr/>
        </p:nvSpPr>
        <p:spPr>
          <a:xfrm>
            <a:off x="742325" y="1271350"/>
            <a:ext cx="7880700" cy="32082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1"/>
              </a:buClr>
              <a:buSzPts val="1800"/>
              <a:buFont typeface="Livvic"/>
              <a:buChar char="●"/>
            </a:pPr>
            <a:r>
              <a:rPr lang="en" sz="1800">
                <a:solidFill>
                  <a:schemeClr val="dk1"/>
                </a:solidFill>
                <a:latin typeface="Livvic"/>
                <a:ea typeface="Livvic"/>
                <a:cs typeface="Livvic"/>
                <a:sym typeface="Livvic"/>
              </a:rPr>
              <a:t>GRP9563159-25C-22.2V</a:t>
            </a:r>
            <a:endParaRPr sz="1800">
              <a:solidFill>
                <a:srgbClr val="0F1111"/>
              </a:solidFill>
              <a:highlight>
                <a:srgbClr val="FFFFFF"/>
              </a:highlight>
              <a:latin typeface="Livvic"/>
              <a:ea typeface="Livvic"/>
              <a:cs typeface="Livvic"/>
              <a:sym typeface="Livvic"/>
            </a:endParaRPr>
          </a:p>
          <a:p>
            <a:pPr marL="914400" lvl="1" indent="-342900" algn="l" rtl="0">
              <a:lnSpc>
                <a:spcPct val="115000"/>
              </a:lnSpc>
              <a:spcBef>
                <a:spcPts val="0"/>
              </a:spcBef>
              <a:spcAft>
                <a:spcPts val="0"/>
              </a:spcAft>
              <a:buClr>
                <a:schemeClr val="dk1"/>
              </a:buClr>
              <a:buSzPts val="1800"/>
              <a:buFont typeface="Livvic"/>
              <a:buChar char="○"/>
            </a:pPr>
            <a:r>
              <a:rPr lang="en" sz="1800">
                <a:solidFill>
                  <a:schemeClr val="dk1"/>
                </a:solidFill>
                <a:latin typeface="Livvic"/>
                <a:ea typeface="Livvic"/>
                <a:cs typeface="Livvic"/>
                <a:sym typeface="Livvic"/>
              </a:rPr>
              <a:t>22.2 Volts: </a:t>
            </a:r>
            <a:r>
              <a:rPr lang="en" sz="1800">
                <a:solidFill>
                  <a:schemeClr val="dk1"/>
                </a:solidFill>
                <a:highlight>
                  <a:srgbClr val="00FF00"/>
                </a:highlight>
                <a:latin typeface="Livvic"/>
                <a:ea typeface="Livvic"/>
                <a:cs typeface="Livvic"/>
                <a:sym typeface="Livvic"/>
              </a:rPr>
              <a:t>Satisfies Voltage Requirement</a:t>
            </a:r>
            <a:endParaRPr sz="1800">
              <a:solidFill>
                <a:schemeClr val="dk1"/>
              </a:solidFill>
              <a:latin typeface="Livvic"/>
              <a:ea typeface="Livvic"/>
              <a:cs typeface="Livvic"/>
              <a:sym typeface="Livvic"/>
            </a:endParaRPr>
          </a:p>
          <a:p>
            <a:pPr marL="914400" lvl="1" indent="-342900" algn="l" rtl="0">
              <a:lnSpc>
                <a:spcPct val="115000"/>
              </a:lnSpc>
              <a:spcBef>
                <a:spcPts val="0"/>
              </a:spcBef>
              <a:spcAft>
                <a:spcPts val="0"/>
              </a:spcAft>
              <a:buClr>
                <a:schemeClr val="dk1"/>
              </a:buClr>
              <a:buSzPts val="1800"/>
              <a:buFont typeface="Livvic"/>
              <a:buChar char="○"/>
            </a:pPr>
            <a:r>
              <a:rPr lang="en" sz="1800">
                <a:solidFill>
                  <a:schemeClr val="dk1"/>
                </a:solidFill>
                <a:latin typeface="Livvic"/>
                <a:ea typeface="Livvic"/>
                <a:cs typeface="Livvic"/>
                <a:sym typeface="Livvic"/>
              </a:rPr>
              <a:t>10,000 mAh: </a:t>
            </a:r>
            <a:r>
              <a:rPr lang="en" sz="1800">
                <a:solidFill>
                  <a:schemeClr val="dk1"/>
                </a:solidFill>
                <a:highlight>
                  <a:srgbClr val="00FF00"/>
                </a:highlight>
                <a:latin typeface="Livvic"/>
                <a:ea typeface="Livvic"/>
                <a:cs typeface="Livvic"/>
                <a:sym typeface="Livvic"/>
              </a:rPr>
              <a:t> Satisfies Wet scan time Requirement</a:t>
            </a:r>
            <a:endParaRPr sz="1800">
              <a:solidFill>
                <a:schemeClr val="dk1"/>
              </a:solidFill>
              <a:latin typeface="Livvic"/>
              <a:ea typeface="Livvic"/>
              <a:cs typeface="Livvic"/>
              <a:sym typeface="Livvic"/>
            </a:endParaRPr>
          </a:p>
          <a:p>
            <a:pPr marL="914400" lvl="1" indent="-342900" algn="l" rtl="0">
              <a:lnSpc>
                <a:spcPct val="115000"/>
              </a:lnSpc>
              <a:spcBef>
                <a:spcPts val="0"/>
              </a:spcBef>
              <a:spcAft>
                <a:spcPts val="0"/>
              </a:spcAft>
              <a:buClr>
                <a:schemeClr val="dk1"/>
              </a:buClr>
              <a:buSzPts val="1800"/>
              <a:buFont typeface="Livvic"/>
              <a:buChar char="○"/>
            </a:pPr>
            <a:r>
              <a:rPr lang="en" sz="1800">
                <a:solidFill>
                  <a:schemeClr val="dk1"/>
                </a:solidFill>
                <a:latin typeface="Livvic"/>
                <a:ea typeface="Livvic"/>
                <a:cs typeface="Livvic"/>
                <a:sym typeface="Livvic"/>
              </a:rPr>
              <a:t>Rated for extreme cold Temperatures: </a:t>
            </a:r>
            <a:r>
              <a:rPr lang="en" sz="1800">
                <a:solidFill>
                  <a:schemeClr val="dk1"/>
                </a:solidFill>
                <a:highlight>
                  <a:srgbClr val="00FF00"/>
                </a:highlight>
                <a:latin typeface="Livvic"/>
                <a:ea typeface="Livvic"/>
                <a:cs typeface="Livvic"/>
                <a:sym typeface="Livvic"/>
              </a:rPr>
              <a:t>Satisfies Environment Requirement DR 2.4 </a:t>
            </a:r>
            <a:endParaRPr sz="1800">
              <a:solidFill>
                <a:schemeClr val="dk1"/>
              </a:solidFill>
              <a:highlight>
                <a:srgbClr val="00FF00"/>
              </a:highlight>
              <a:latin typeface="Livvic"/>
              <a:ea typeface="Livvic"/>
              <a:cs typeface="Livvic"/>
              <a:sym typeface="Livvic"/>
            </a:endParaRPr>
          </a:p>
          <a:p>
            <a:pPr marL="457200" lvl="0" indent="-342900" algn="l" rtl="0">
              <a:lnSpc>
                <a:spcPct val="115000"/>
              </a:lnSpc>
              <a:spcBef>
                <a:spcPts val="0"/>
              </a:spcBef>
              <a:spcAft>
                <a:spcPts val="0"/>
              </a:spcAft>
              <a:buClr>
                <a:schemeClr val="dk1"/>
              </a:buClr>
              <a:buSzPts val="1800"/>
              <a:buFont typeface="Livvic"/>
              <a:buChar char="●"/>
            </a:pPr>
            <a:r>
              <a:rPr lang="en" sz="1800">
                <a:solidFill>
                  <a:schemeClr val="dk1"/>
                </a:solidFill>
                <a:latin typeface="Livvic"/>
                <a:ea typeface="Livvic"/>
                <a:cs typeface="Livvic"/>
                <a:sym typeface="Livvic"/>
              </a:rPr>
              <a:t>27DC105 27 Deep-Cycle Crown Battery</a:t>
            </a:r>
            <a:endParaRPr sz="1800">
              <a:solidFill>
                <a:schemeClr val="dk1"/>
              </a:solidFill>
              <a:latin typeface="Livvic"/>
              <a:ea typeface="Livvic"/>
              <a:cs typeface="Livvic"/>
              <a:sym typeface="Livvic"/>
            </a:endParaRPr>
          </a:p>
          <a:p>
            <a:pPr marL="914400" lvl="1" indent="-342900" algn="l" rtl="0">
              <a:lnSpc>
                <a:spcPct val="115000"/>
              </a:lnSpc>
              <a:spcBef>
                <a:spcPts val="0"/>
              </a:spcBef>
              <a:spcAft>
                <a:spcPts val="0"/>
              </a:spcAft>
              <a:buClr>
                <a:schemeClr val="dk1"/>
              </a:buClr>
              <a:buSzPts val="1800"/>
              <a:buFont typeface="Livvic"/>
              <a:buChar char="○"/>
            </a:pPr>
            <a:r>
              <a:rPr lang="en" sz="1800">
                <a:solidFill>
                  <a:schemeClr val="dk1"/>
                </a:solidFill>
                <a:latin typeface="Livvic"/>
                <a:ea typeface="Livvic"/>
                <a:cs typeface="Livvic"/>
                <a:sym typeface="Livvic"/>
              </a:rPr>
              <a:t>12 Volts: </a:t>
            </a:r>
            <a:r>
              <a:rPr lang="en" sz="1800">
                <a:solidFill>
                  <a:schemeClr val="dk1"/>
                </a:solidFill>
                <a:highlight>
                  <a:srgbClr val="00FF00"/>
                </a:highlight>
                <a:latin typeface="Livvic"/>
                <a:ea typeface="Livvic"/>
                <a:cs typeface="Livvic"/>
                <a:sym typeface="Livvic"/>
              </a:rPr>
              <a:t>Satisfies Voltage Requirement</a:t>
            </a:r>
            <a:endParaRPr sz="1800">
              <a:solidFill>
                <a:schemeClr val="dk1"/>
              </a:solidFill>
              <a:latin typeface="Livvic"/>
              <a:ea typeface="Livvic"/>
              <a:cs typeface="Livvic"/>
              <a:sym typeface="Livvic"/>
            </a:endParaRPr>
          </a:p>
          <a:p>
            <a:pPr marL="914400" lvl="1" indent="-342900" algn="l" rtl="0">
              <a:lnSpc>
                <a:spcPct val="115000"/>
              </a:lnSpc>
              <a:spcBef>
                <a:spcPts val="0"/>
              </a:spcBef>
              <a:spcAft>
                <a:spcPts val="0"/>
              </a:spcAft>
              <a:buClr>
                <a:schemeClr val="dk1"/>
              </a:buClr>
              <a:buSzPts val="1800"/>
              <a:buFont typeface="Livvic"/>
              <a:buChar char="○"/>
            </a:pPr>
            <a:r>
              <a:rPr lang="en" sz="1800">
                <a:solidFill>
                  <a:schemeClr val="dk1"/>
                </a:solidFill>
                <a:latin typeface="Livvic"/>
                <a:ea typeface="Livvic"/>
                <a:cs typeface="Livvic"/>
                <a:sym typeface="Livvic"/>
              </a:rPr>
              <a:t>105 Ah: </a:t>
            </a:r>
            <a:r>
              <a:rPr lang="en" sz="1800">
                <a:solidFill>
                  <a:schemeClr val="dk1"/>
                </a:solidFill>
                <a:highlight>
                  <a:srgbClr val="00FF00"/>
                </a:highlight>
                <a:latin typeface="Livvic"/>
                <a:ea typeface="Livvic"/>
                <a:cs typeface="Livvic"/>
                <a:sym typeface="Livvic"/>
              </a:rPr>
              <a:t>Satisfies Dry scan time Requirement</a:t>
            </a:r>
            <a:endParaRPr sz="1800">
              <a:solidFill>
                <a:schemeClr val="dk1"/>
              </a:solidFill>
              <a:latin typeface="Livvic"/>
              <a:ea typeface="Livvic"/>
              <a:cs typeface="Livvic"/>
              <a:sym typeface="Livvic"/>
            </a:endParaRPr>
          </a:p>
          <a:p>
            <a:pPr marL="0" lvl="0" indent="0" algn="l" rtl="0">
              <a:lnSpc>
                <a:spcPct val="115000"/>
              </a:lnSpc>
              <a:spcBef>
                <a:spcPts val="0"/>
              </a:spcBef>
              <a:spcAft>
                <a:spcPts val="0"/>
              </a:spcAft>
              <a:buNone/>
            </a:pPr>
            <a:endParaRPr sz="1100">
              <a:solidFill>
                <a:schemeClr val="dk1"/>
              </a:solidFill>
            </a:endParaRPr>
          </a:p>
          <a:p>
            <a:pPr marL="0" lvl="0" indent="0" algn="l" rtl="0">
              <a:lnSpc>
                <a:spcPct val="115000"/>
              </a:lnSpc>
              <a:spcBef>
                <a:spcPts val="0"/>
              </a:spcBef>
              <a:spcAft>
                <a:spcPts val="0"/>
              </a:spcAft>
              <a:buNone/>
            </a:pPr>
            <a:endParaRPr sz="1100">
              <a:solidFill>
                <a:schemeClr val="dk1"/>
              </a:solidFill>
              <a:latin typeface="Livvic"/>
              <a:ea typeface="Livvic"/>
              <a:cs typeface="Livvic"/>
              <a:sym typeface="Livvic"/>
            </a:endParaRPr>
          </a:p>
        </p:txBody>
      </p:sp>
      <p:pic>
        <p:nvPicPr>
          <p:cNvPr id="541" name="Google Shape;541;p41"/>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7038699" y="1044875"/>
            <a:ext cx="1655266" cy="1156424"/>
          </a:xfrm>
          <a:prstGeom prst="rect">
            <a:avLst/>
          </a:prstGeom>
          <a:noFill/>
          <a:ln>
            <a:noFill/>
          </a:ln>
        </p:spPr>
      </p:pic>
      <p:pic>
        <p:nvPicPr>
          <p:cNvPr id="542" name="Google Shape;542;p41"/>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6455200" y="2801720"/>
            <a:ext cx="2003900" cy="184275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42"/>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27</a:t>
            </a:fld>
            <a:endParaRPr>
              <a:latin typeface="Livvic"/>
              <a:ea typeface="Livvic"/>
              <a:cs typeface="Livvic"/>
              <a:sym typeface="Livvic"/>
            </a:endParaRPr>
          </a:p>
        </p:txBody>
      </p:sp>
      <p:sp>
        <p:nvSpPr>
          <p:cNvPr id="548" name="Google Shape;548;p42"/>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latin typeface="Livvic"/>
                <a:ea typeface="Livvic"/>
                <a:cs typeface="Livvic"/>
                <a:sym typeface="Livvic"/>
              </a:rPr>
              <a:t>Sensor Housing </a:t>
            </a:r>
            <a:r>
              <a:rPr lang="en" sz="2800" b="1">
                <a:solidFill>
                  <a:schemeClr val="lt1"/>
                </a:solidFill>
                <a:latin typeface="Livvic"/>
                <a:ea typeface="Livvic"/>
                <a:cs typeface="Livvic"/>
                <a:sym typeface="Livvic"/>
              </a:rPr>
              <a:t>&amp; Weatherproofing</a:t>
            </a:r>
            <a:endParaRPr sz="2800" b="1">
              <a:solidFill>
                <a:srgbClr val="FFFFFF"/>
              </a:solidFill>
              <a:latin typeface="Livvic"/>
              <a:ea typeface="Livvic"/>
              <a:cs typeface="Livvic"/>
              <a:sym typeface="Livvic"/>
            </a:endParaRPr>
          </a:p>
        </p:txBody>
      </p:sp>
      <p:pic>
        <p:nvPicPr>
          <p:cNvPr id="549" name="Google Shape;549;p42"/>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sp>
        <p:nvSpPr>
          <p:cNvPr id="550" name="Google Shape;550;p42"/>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551" name="Google Shape;551;p42"/>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552" name="Google Shape;552;p42"/>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553" name="Google Shape;553;p42"/>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554" name="Google Shape;554;p42"/>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lt1"/>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555" name="Google Shape;555;p42"/>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556" name="Google Shape;556;p42"/>
          <p:cNvSpPr/>
          <p:nvPr/>
        </p:nvSpPr>
        <p:spPr>
          <a:xfrm>
            <a:off x="3370367" y="4777075"/>
            <a:ext cx="12702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557" name="Google Shape;557;p42"/>
          <p:cNvSpPr/>
          <p:nvPr/>
        </p:nvSpPr>
        <p:spPr>
          <a:xfrm>
            <a:off x="7777350" y="4777075"/>
            <a:ext cx="10701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graphicFrame>
        <p:nvGraphicFramePr>
          <p:cNvPr id="558" name="Google Shape;558;p42"/>
          <p:cNvGraphicFramePr/>
          <p:nvPr/>
        </p:nvGraphicFramePr>
        <p:xfrm>
          <a:off x="250800" y="1707975"/>
          <a:ext cx="3000000" cy="3000000"/>
        </p:xfrm>
        <a:graphic>
          <a:graphicData uri="http://schemas.openxmlformats.org/drawingml/2006/table">
            <a:tbl>
              <a:tblPr>
                <a:noFill/>
                <a:tableStyleId>{66FF5306-B495-4C76-AE99-407321AC30EA}</a:tableStyleId>
              </a:tblPr>
              <a:tblGrid>
                <a:gridCol w="1396750">
                  <a:extLst>
                    <a:ext uri="{9D8B030D-6E8A-4147-A177-3AD203B41FA5}">
                      <a16:colId xmlns:a16="http://schemas.microsoft.com/office/drawing/2014/main" val="20000"/>
                    </a:ext>
                  </a:extLst>
                </a:gridCol>
                <a:gridCol w="1823800">
                  <a:extLst>
                    <a:ext uri="{9D8B030D-6E8A-4147-A177-3AD203B41FA5}">
                      <a16:colId xmlns:a16="http://schemas.microsoft.com/office/drawing/2014/main" val="20001"/>
                    </a:ext>
                  </a:extLst>
                </a:gridCol>
                <a:gridCol w="1610275">
                  <a:extLst>
                    <a:ext uri="{9D8B030D-6E8A-4147-A177-3AD203B41FA5}">
                      <a16:colId xmlns:a16="http://schemas.microsoft.com/office/drawing/2014/main" val="20002"/>
                    </a:ext>
                  </a:extLst>
                </a:gridCol>
                <a:gridCol w="1610275">
                  <a:extLst>
                    <a:ext uri="{9D8B030D-6E8A-4147-A177-3AD203B41FA5}">
                      <a16:colId xmlns:a16="http://schemas.microsoft.com/office/drawing/2014/main" val="20003"/>
                    </a:ext>
                  </a:extLst>
                </a:gridCol>
                <a:gridCol w="1610275">
                  <a:extLst>
                    <a:ext uri="{9D8B030D-6E8A-4147-A177-3AD203B41FA5}">
                      <a16:colId xmlns:a16="http://schemas.microsoft.com/office/drawing/2014/main" val="20004"/>
                    </a:ext>
                  </a:extLst>
                </a:gridCol>
              </a:tblGrid>
              <a:tr h="381000">
                <a:tc>
                  <a:txBody>
                    <a:bodyPr/>
                    <a:lstStyle/>
                    <a:p>
                      <a:pPr marL="0" lvl="0" indent="0" algn="l" rtl="0">
                        <a:spcBef>
                          <a:spcPts val="0"/>
                        </a:spcBef>
                        <a:spcAft>
                          <a:spcPts val="0"/>
                        </a:spcAft>
                        <a:buNone/>
                      </a:pPr>
                      <a:r>
                        <a:rPr lang="en">
                          <a:latin typeface="Livvic"/>
                          <a:ea typeface="Livvic"/>
                          <a:cs typeface="Livvic"/>
                          <a:sym typeface="Livvic"/>
                        </a:rPr>
                        <a:t>CPE</a:t>
                      </a:r>
                      <a:endParaRPr>
                        <a:latin typeface="Livvic"/>
                        <a:ea typeface="Livvic"/>
                        <a:cs typeface="Livvic"/>
                        <a:sym typeface="Livvic"/>
                      </a:endParaRPr>
                    </a:p>
                  </a:txBody>
                  <a:tcPr marL="91425" marR="91425" marT="91425" marB="91425"/>
                </a:tc>
                <a:tc>
                  <a:txBody>
                    <a:bodyPr/>
                    <a:lstStyle/>
                    <a:p>
                      <a:pPr marL="0" lvl="0" indent="0" algn="l" rtl="0">
                        <a:spcBef>
                          <a:spcPts val="0"/>
                        </a:spcBef>
                        <a:spcAft>
                          <a:spcPts val="0"/>
                        </a:spcAft>
                        <a:buNone/>
                      </a:pPr>
                      <a:r>
                        <a:rPr lang="en">
                          <a:latin typeface="Livvic"/>
                          <a:ea typeface="Livvic"/>
                          <a:cs typeface="Livvic"/>
                          <a:sym typeface="Livvic"/>
                        </a:rPr>
                        <a:t>Laser Rangefinder</a:t>
                      </a:r>
                      <a:endParaRPr>
                        <a:latin typeface="Livvic"/>
                        <a:ea typeface="Livvic"/>
                        <a:cs typeface="Livvic"/>
                        <a:sym typeface="Livvic"/>
                      </a:endParaRPr>
                    </a:p>
                  </a:txBody>
                  <a:tcPr marL="91425" marR="91425" marT="91425" marB="91425"/>
                </a:tc>
                <a:tc>
                  <a:txBody>
                    <a:bodyPr/>
                    <a:lstStyle/>
                    <a:p>
                      <a:pPr marL="0" lvl="0" indent="0" algn="l" rtl="0">
                        <a:spcBef>
                          <a:spcPts val="0"/>
                        </a:spcBef>
                        <a:spcAft>
                          <a:spcPts val="0"/>
                        </a:spcAft>
                        <a:buNone/>
                      </a:pPr>
                      <a:r>
                        <a:rPr lang="en">
                          <a:latin typeface="Livvic"/>
                          <a:ea typeface="Livvic"/>
                          <a:cs typeface="Livvic"/>
                          <a:sym typeface="Livvic"/>
                        </a:rPr>
                        <a:t>Stepper Motors</a:t>
                      </a:r>
                      <a:endParaRPr>
                        <a:latin typeface="Livvic"/>
                        <a:ea typeface="Livvic"/>
                        <a:cs typeface="Livvic"/>
                        <a:sym typeface="Livvic"/>
                      </a:endParaRPr>
                    </a:p>
                  </a:txBody>
                  <a:tcPr marL="91425" marR="91425" marT="91425" marB="91425"/>
                </a:tc>
                <a:tc>
                  <a:txBody>
                    <a:bodyPr/>
                    <a:lstStyle/>
                    <a:p>
                      <a:pPr marL="0" lvl="0" indent="0" algn="l" rtl="0">
                        <a:spcBef>
                          <a:spcPts val="0"/>
                        </a:spcBef>
                        <a:spcAft>
                          <a:spcPts val="0"/>
                        </a:spcAft>
                        <a:buNone/>
                      </a:pPr>
                      <a:r>
                        <a:rPr lang="en">
                          <a:latin typeface="Livvic"/>
                          <a:ea typeface="Livvic"/>
                          <a:cs typeface="Livvic"/>
                          <a:sym typeface="Livvic"/>
                        </a:rPr>
                        <a:t>Raspberry Pi</a:t>
                      </a:r>
                      <a:endParaRPr>
                        <a:latin typeface="Livvic"/>
                        <a:ea typeface="Livvic"/>
                        <a:cs typeface="Livvic"/>
                        <a:sym typeface="Livvic"/>
                      </a:endParaRPr>
                    </a:p>
                  </a:txBody>
                  <a:tcPr marL="91425" marR="91425" marT="91425" marB="91425"/>
                </a:tc>
                <a:tc>
                  <a:txBody>
                    <a:bodyPr/>
                    <a:lstStyle/>
                    <a:p>
                      <a:pPr marL="0" lvl="0" indent="0" algn="l" rtl="0">
                        <a:spcBef>
                          <a:spcPts val="0"/>
                        </a:spcBef>
                        <a:spcAft>
                          <a:spcPts val="0"/>
                        </a:spcAft>
                        <a:buNone/>
                      </a:pPr>
                      <a:r>
                        <a:rPr lang="en">
                          <a:latin typeface="Livvic"/>
                          <a:ea typeface="Livvic"/>
                          <a:cs typeface="Livvic"/>
                          <a:sym typeface="Livvic"/>
                        </a:rPr>
                        <a:t>Potentiometer</a:t>
                      </a:r>
                      <a:endParaRPr>
                        <a:latin typeface="Livvic"/>
                        <a:ea typeface="Livvic"/>
                        <a:cs typeface="Livvic"/>
                        <a:sym typeface="Livvic"/>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a:latin typeface="Livvic"/>
                          <a:ea typeface="Livvic"/>
                          <a:cs typeface="Livvic"/>
                          <a:sym typeface="Livvic"/>
                        </a:rPr>
                        <a:t>Temp Rating (°C)</a:t>
                      </a:r>
                      <a:endParaRPr>
                        <a:latin typeface="Livvic"/>
                        <a:ea typeface="Livvic"/>
                        <a:cs typeface="Livvic"/>
                        <a:sym typeface="Livvic"/>
                      </a:endParaRPr>
                    </a:p>
                  </a:txBody>
                  <a:tcPr marL="91425" marR="91425" marT="91425" marB="91425"/>
                </a:tc>
                <a:tc>
                  <a:txBody>
                    <a:bodyPr/>
                    <a:lstStyle/>
                    <a:p>
                      <a:pPr marL="0" lvl="0" indent="0" algn="l" rtl="0">
                        <a:spcBef>
                          <a:spcPts val="0"/>
                        </a:spcBef>
                        <a:spcAft>
                          <a:spcPts val="0"/>
                        </a:spcAft>
                        <a:buNone/>
                      </a:pPr>
                      <a:r>
                        <a:rPr lang="en">
                          <a:latin typeface="Livvic"/>
                          <a:ea typeface="Livvic"/>
                          <a:cs typeface="Livvic"/>
                          <a:sym typeface="Livvic"/>
                        </a:rPr>
                        <a:t>-20° to 60</a:t>
                      </a:r>
                      <a:r>
                        <a:rPr lang="en">
                          <a:solidFill>
                            <a:schemeClr val="dk1"/>
                          </a:solidFill>
                          <a:latin typeface="Livvic"/>
                          <a:ea typeface="Livvic"/>
                          <a:cs typeface="Livvic"/>
                          <a:sym typeface="Livvic"/>
                        </a:rPr>
                        <a:t>°</a:t>
                      </a:r>
                      <a:endParaRPr>
                        <a:latin typeface="Livvic"/>
                        <a:ea typeface="Livvic"/>
                        <a:cs typeface="Livvic"/>
                        <a:sym typeface="Livvic"/>
                      </a:endParaRPr>
                    </a:p>
                  </a:txBody>
                  <a:tcPr marL="91425" marR="91425" marT="91425" marB="91425"/>
                </a:tc>
                <a:tc>
                  <a:txBody>
                    <a:bodyPr/>
                    <a:lstStyle/>
                    <a:p>
                      <a:pPr marL="0" lvl="0" indent="0" algn="l" rtl="0">
                        <a:spcBef>
                          <a:spcPts val="0"/>
                        </a:spcBef>
                        <a:spcAft>
                          <a:spcPts val="0"/>
                        </a:spcAft>
                        <a:buNone/>
                      </a:pPr>
                      <a:r>
                        <a:rPr lang="en">
                          <a:latin typeface="Livvic"/>
                          <a:ea typeface="Livvic"/>
                          <a:cs typeface="Livvic"/>
                          <a:sym typeface="Livvic"/>
                        </a:rPr>
                        <a:t>-20° to 50°</a:t>
                      </a:r>
                      <a:endParaRPr>
                        <a:latin typeface="Livvic"/>
                        <a:ea typeface="Livvic"/>
                        <a:cs typeface="Livvic"/>
                        <a:sym typeface="Livvic"/>
                      </a:endParaRPr>
                    </a:p>
                  </a:txBody>
                  <a:tcPr marL="91425" marR="91425" marT="91425" marB="91425"/>
                </a:tc>
                <a:tc>
                  <a:txBody>
                    <a:bodyPr/>
                    <a:lstStyle/>
                    <a:p>
                      <a:pPr marL="0" lvl="0" indent="0" algn="l" rtl="0">
                        <a:spcBef>
                          <a:spcPts val="0"/>
                        </a:spcBef>
                        <a:spcAft>
                          <a:spcPts val="0"/>
                        </a:spcAft>
                        <a:buNone/>
                      </a:pPr>
                      <a:r>
                        <a:rPr lang="en">
                          <a:latin typeface="Livvic"/>
                          <a:ea typeface="Livvic"/>
                          <a:cs typeface="Livvic"/>
                          <a:sym typeface="Livvic"/>
                        </a:rPr>
                        <a:t>-30</a:t>
                      </a:r>
                      <a:r>
                        <a:rPr lang="en">
                          <a:solidFill>
                            <a:schemeClr val="dk1"/>
                          </a:solidFill>
                          <a:latin typeface="Livvic"/>
                          <a:ea typeface="Livvic"/>
                          <a:cs typeface="Livvic"/>
                          <a:sym typeface="Livvic"/>
                        </a:rPr>
                        <a:t>°</a:t>
                      </a:r>
                      <a:r>
                        <a:rPr lang="en">
                          <a:latin typeface="Livvic"/>
                          <a:ea typeface="Livvic"/>
                          <a:cs typeface="Livvic"/>
                          <a:sym typeface="Livvic"/>
                        </a:rPr>
                        <a:t> to 50</a:t>
                      </a:r>
                      <a:r>
                        <a:rPr lang="en">
                          <a:solidFill>
                            <a:schemeClr val="dk1"/>
                          </a:solidFill>
                          <a:latin typeface="Livvic"/>
                          <a:ea typeface="Livvic"/>
                          <a:cs typeface="Livvic"/>
                          <a:sym typeface="Livvic"/>
                        </a:rPr>
                        <a:t>°</a:t>
                      </a:r>
                      <a:endParaRPr>
                        <a:solidFill>
                          <a:schemeClr val="dk1"/>
                        </a:solidFill>
                        <a:latin typeface="Livvic"/>
                        <a:ea typeface="Livvic"/>
                        <a:cs typeface="Livvic"/>
                        <a:sym typeface="Livvic"/>
                      </a:endParaRPr>
                    </a:p>
                    <a:p>
                      <a:pPr marL="0" lvl="0" indent="0" algn="l" rtl="0">
                        <a:spcBef>
                          <a:spcPts val="0"/>
                        </a:spcBef>
                        <a:spcAft>
                          <a:spcPts val="0"/>
                        </a:spcAft>
                        <a:buNone/>
                      </a:pPr>
                      <a:r>
                        <a:rPr lang="en">
                          <a:solidFill>
                            <a:schemeClr val="dk1"/>
                          </a:solidFill>
                          <a:latin typeface="Livvic"/>
                          <a:ea typeface="Livvic"/>
                          <a:cs typeface="Livvic"/>
                          <a:sym typeface="Livvic"/>
                        </a:rPr>
                        <a:t>(unofficial)</a:t>
                      </a:r>
                      <a:endParaRPr>
                        <a:solidFill>
                          <a:schemeClr val="dk1"/>
                        </a:solidFill>
                        <a:latin typeface="Livvic"/>
                        <a:ea typeface="Livvic"/>
                        <a:cs typeface="Livvic"/>
                        <a:sym typeface="Livvic"/>
                      </a:endParaRPr>
                    </a:p>
                  </a:txBody>
                  <a:tcPr marL="91425" marR="91425" marT="91425" marB="91425"/>
                </a:tc>
                <a:tc>
                  <a:txBody>
                    <a:bodyPr/>
                    <a:lstStyle/>
                    <a:p>
                      <a:pPr marL="0" lvl="0" indent="0" algn="l" rtl="0">
                        <a:spcBef>
                          <a:spcPts val="0"/>
                        </a:spcBef>
                        <a:spcAft>
                          <a:spcPts val="0"/>
                        </a:spcAft>
                        <a:buNone/>
                      </a:pPr>
                      <a:r>
                        <a:rPr lang="en">
                          <a:latin typeface="Livvic"/>
                          <a:ea typeface="Livvic"/>
                          <a:cs typeface="Livvic"/>
                          <a:sym typeface="Livvic"/>
                        </a:rPr>
                        <a:t>0</a:t>
                      </a:r>
                      <a:r>
                        <a:rPr lang="en">
                          <a:solidFill>
                            <a:schemeClr val="dk1"/>
                          </a:solidFill>
                          <a:latin typeface="Livvic"/>
                          <a:ea typeface="Livvic"/>
                          <a:cs typeface="Livvic"/>
                          <a:sym typeface="Livvic"/>
                        </a:rPr>
                        <a:t>°</a:t>
                      </a:r>
                      <a:r>
                        <a:rPr lang="en">
                          <a:latin typeface="Livvic"/>
                          <a:ea typeface="Livvic"/>
                          <a:cs typeface="Livvic"/>
                          <a:sym typeface="Livvic"/>
                        </a:rPr>
                        <a:t> +</a:t>
                      </a:r>
                      <a:endParaRPr>
                        <a:latin typeface="Livvic"/>
                        <a:ea typeface="Livvic"/>
                        <a:cs typeface="Livvic"/>
                        <a:sym typeface="Livvic"/>
                      </a:endParaRPr>
                    </a:p>
                  </a:txBody>
                  <a:tcPr marL="91425" marR="91425" marT="91425" marB="91425"/>
                </a:tc>
                <a:extLst>
                  <a:ext uri="{0D108BD9-81ED-4DB2-BD59-A6C34878D82A}">
                    <a16:rowId xmlns:a16="http://schemas.microsoft.com/office/drawing/2014/main" val="10001"/>
                  </a:ext>
                </a:extLst>
              </a:tr>
            </a:tbl>
          </a:graphicData>
        </a:graphic>
      </p:graphicFrame>
      <p:sp>
        <p:nvSpPr>
          <p:cNvPr id="559" name="Google Shape;559;p42"/>
          <p:cNvSpPr txBox="1"/>
          <p:nvPr/>
        </p:nvSpPr>
        <p:spPr>
          <a:xfrm>
            <a:off x="265788" y="3138250"/>
            <a:ext cx="8021400" cy="136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latin typeface="Livvic"/>
                <a:ea typeface="Livvic"/>
                <a:cs typeface="Livvic"/>
                <a:sym typeface="Livvic"/>
              </a:rPr>
              <a:t>DR 3.1 		</a:t>
            </a:r>
            <a:r>
              <a:rPr lang="en">
                <a:solidFill>
                  <a:schemeClr val="dk1"/>
                </a:solidFill>
                <a:latin typeface="Livvic"/>
                <a:ea typeface="Livvic"/>
                <a:cs typeface="Livvic"/>
                <a:sym typeface="Livvic"/>
              </a:rPr>
              <a:t>Operational at -20°C</a:t>
            </a:r>
            <a:endParaRPr b="1">
              <a:solidFill>
                <a:schemeClr val="dk1"/>
              </a:solidFill>
              <a:latin typeface="Livvic"/>
              <a:ea typeface="Livvic"/>
              <a:cs typeface="Livvic"/>
              <a:sym typeface="Livvic"/>
            </a:endParaRPr>
          </a:p>
          <a:p>
            <a:pPr marL="0" lvl="0" indent="0" algn="l" rtl="0">
              <a:spcBef>
                <a:spcPts val="0"/>
              </a:spcBef>
              <a:spcAft>
                <a:spcPts val="0"/>
              </a:spcAft>
              <a:buNone/>
            </a:pPr>
            <a:endParaRPr b="1">
              <a:solidFill>
                <a:schemeClr val="dk1"/>
              </a:solidFill>
              <a:latin typeface="Livvic"/>
              <a:ea typeface="Livvic"/>
              <a:cs typeface="Livvic"/>
              <a:sym typeface="Livvic"/>
            </a:endParaRPr>
          </a:p>
          <a:p>
            <a:pPr marL="0" lvl="0" indent="0" algn="l" rtl="0">
              <a:spcBef>
                <a:spcPts val="0"/>
              </a:spcBef>
              <a:spcAft>
                <a:spcPts val="0"/>
              </a:spcAft>
              <a:buNone/>
            </a:pPr>
            <a:r>
              <a:rPr lang="en" b="1">
                <a:solidFill>
                  <a:schemeClr val="dk1"/>
                </a:solidFill>
                <a:latin typeface="Livvic"/>
                <a:ea typeface="Livvic"/>
                <a:cs typeface="Livvic"/>
                <a:sym typeface="Livvic"/>
              </a:rPr>
              <a:t>DR 3.3		</a:t>
            </a:r>
            <a:r>
              <a:rPr lang="en">
                <a:solidFill>
                  <a:schemeClr val="dk1"/>
                </a:solidFill>
                <a:latin typeface="Livvic"/>
                <a:ea typeface="Livvic"/>
                <a:cs typeface="Livvic"/>
                <a:sym typeface="Livvic"/>
              </a:rPr>
              <a:t>IP 34 Rating</a:t>
            </a:r>
            <a:r>
              <a:rPr lang="en" b="1">
                <a:solidFill>
                  <a:schemeClr val="dk1"/>
                </a:solidFill>
                <a:latin typeface="Livvic"/>
                <a:ea typeface="Livvic"/>
                <a:cs typeface="Livvic"/>
                <a:sym typeface="Livvic"/>
              </a:rPr>
              <a:t>	</a:t>
            </a:r>
            <a:endParaRPr b="1">
              <a:solidFill>
                <a:schemeClr val="dk1"/>
              </a:solidFill>
              <a:latin typeface="Livvic"/>
              <a:ea typeface="Livvic"/>
              <a:cs typeface="Livvic"/>
              <a:sym typeface="Livvic"/>
            </a:endParaRPr>
          </a:p>
          <a:p>
            <a:pPr marL="0" lvl="0" indent="0" algn="l" rtl="0">
              <a:spcBef>
                <a:spcPts val="0"/>
              </a:spcBef>
              <a:spcAft>
                <a:spcPts val="0"/>
              </a:spcAft>
              <a:buClr>
                <a:schemeClr val="dk1"/>
              </a:buClr>
              <a:buSzPts val="1100"/>
              <a:buFont typeface="Arial"/>
              <a:buNone/>
            </a:pPr>
            <a:endParaRPr b="1">
              <a:solidFill>
                <a:schemeClr val="dk1"/>
              </a:solidFill>
              <a:latin typeface="Livvic"/>
              <a:ea typeface="Livvic"/>
              <a:cs typeface="Livvic"/>
              <a:sym typeface="Livvic"/>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43"/>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28</a:t>
            </a:fld>
            <a:endParaRPr>
              <a:latin typeface="Livvic"/>
              <a:ea typeface="Livvic"/>
              <a:cs typeface="Livvic"/>
              <a:sym typeface="Livvic"/>
            </a:endParaRPr>
          </a:p>
        </p:txBody>
      </p:sp>
      <p:sp>
        <p:nvSpPr>
          <p:cNvPr id="565" name="Google Shape;565;p43"/>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latin typeface="Livvic"/>
                <a:ea typeface="Livvic"/>
                <a:cs typeface="Livvic"/>
                <a:sym typeface="Livvic"/>
              </a:rPr>
              <a:t>Sensor Housing &amp; Weatherproofing</a:t>
            </a:r>
            <a:endParaRPr sz="2800" b="1">
              <a:solidFill>
                <a:srgbClr val="FFFFFF"/>
              </a:solidFill>
              <a:latin typeface="Livvic"/>
              <a:ea typeface="Livvic"/>
              <a:cs typeface="Livvic"/>
              <a:sym typeface="Livvic"/>
            </a:endParaRPr>
          </a:p>
        </p:txBody>
      </p:sp>
      <p:pic>
        <p:nvPicPr>
          <p:cNvPr id="566" name="Google Shape;566;p43"/>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sp>
        <p:nvSpPr>
          <p:cNvPr id="567" name="Google Shape;567;p43"/>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568" name="Google Shape;568;p43"/>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569" name="Google Shape;569;p43"/>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570" name="Google Shape;570;p43"/>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571" name="Google Shape;571;p43"/>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lt1"/>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572" name="Google Shape;572;p43"/>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573" name="Google Shape;573;p43"/>
          <p:cNvSpPr/>
          <p:nvPr/>
        </p:nvSpPr>
        <p:spPr>
          <a:xfrm>
            <a:off x="3370367" y="4777075"/>
            <a:ext cx="12702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574" name="Google Shape;574;p43"/>
          <p:cNvSpPr/>
          <p:nvPr/>
        </p:nvSpPr>
        <p:spPr>
          <a:xfrm>
            <a:off x="7777350" y="4777075"/>
            <a:ext cx="10701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sp>
        <p:nvSpPr>
          <p:cNvPr id="575" name="Google Shape;575;p43"/>
          <p:cNvSpPr txBox="1"/>
          <p:nvPr/>
        </p:nvSpPr>
        <p:spPr>
          <a:xfrm>
            <a:off x="742325" y="1271350"/>
            <a:ext cx="7880700" cy="3208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latin typeface="Livvic"/>
                <a:ea typeface="Livvic"/>
                <a:cs typeface="Livvic"/>
                <a:sym typeface="Livvic"/>
              </a:rPr>
              <a:t>HDPE Housing Case (Designed and Built by SIMBA/CU)</a:t>
            </a:r>
            <a:endParaRPr>
              <a:solidFill>
                <a:schemeClr val="dk1"/>
              </a:solidFill>
              <a:latin typeface="Livvic"/>
              <a:ea typeface="Livvic"/>
              <a:cs typeface="Livvic"/>
              <a:sym typeface="Livvic"/>
            </a:endParaRPr>
          </a:p>
          <a:p>
            <a:pPr marL="0" lvl="0" indent="0" algn="l" rtl="0">
              <a:lnSpc>
                <a:spcPct val="115000"/>
              </a:lnSpc>
              <a:spcBef>
                <a:spcPts val="0"/>
              </a:spcBef>
              <a:spcAft>
                <a:spcPts val="0"/>
              </a:spcAft>
              <a:buNone/>
            </a:pPr>
            <a:r>
              <a:rPr lang="en">
                <a:solidFill>
                  <a:schemeClr val="dk1"/>
                </a:solidFill>
                <a:latin typeface="Livvic"/>
                <a:ea typeface="Livvic"/>
                <a:cs typeface="Livvic"/>
                <a:sym typeface="Livvic"/>
              </a:rPr>
              <a:t>High Density PolyEthylene is low cost &amp; easy to manufacture </a:t>
            </a:r>
            <a:endParaRPr>
              <a:solidFill>
                <a:schemeClr val="dk1"/>
              </a:solidFill>
              <a:latin typeface="Livvic"/>
              <a:ea typeface="Livvic"/>
              <a:cs typeface="Livvic"/>
              <a:sym typeface="Livvic"/>
            </a:endParaRPr>
          </a:p>
          <a:p>
            <a:pPr marL="0" lvl="0" indent="0" algn="l" rtl="0">
              <a:lnSpc>
                <a:spcPct val="115000"/>
              </a:lnSpc>
              <a:spcBef>
                <a:spcPts val="0"/>
              </a:spcBef>
              <a:spcAft>
                <a:spcPts val="0"/>
              </a:spcAft>
              <a:buNone/>
            </a:pPr>
            <a:endParaRPr>
              <a:solidFill>
                <a:schemeClr val="dk1"/>
              </a:solidFill>
              <a:latin typeface="Livvic"/>
              <a:ea typeface="Livvic"/>
              <a:cs typeface="Livvic"/>
              <a:sym typeface="Livvic"/>
            </a:endParaRPr>
          </a:p>
          <a:p>
            <a:pPr marL="0" lvl="0" indent="0" algn="l" rtl="0">
              <a:lnSpc>
                <a:spcPct val="115000"/>
              </a:lnSpc>
              <a:spcBef>
                <a:spcPts val="0"/>
              </a:spcBef>
              <a:spcAft>
                <a:spcPts val="0"/>
              </a:spcAft>
              <a:buNone/>
            </a:pPr>
            <a:r>
              <a:rPr lang="en">
                <a:solidFill>
                  <a:schemeClr val="dk1"/>
                </a:solidFill>
                <a:latin typeface="Livvic"/>
                <a:ea typeface="Livvic"/>
                <a:cs typeface="Livvic"/>
                <a:sym typeface="Livvic"/>
              </a:rPr>
              <a:t>Edges sealed using caulk</a:t>
            </a:r>
            <a:endParaRPr>
              <a:solidFill>
                <a:schemeClr val="dk1"/>
              </a:solidFill>
              <a:latin typeface="Livvic"/>
              <a:ea typeface="Livvic"/>
              <a:cs typeface="Livvic"/>
              <a:sym typeface="Livvic"/>
            </a:endParaRPr>
          </a:p>
          <a:p>
            <a:pPr marL="0" lvl="0" indent="0" algn="l" rtl="0">
              <a:lnSpc>
                <a:spcPct val="115000"/>
              </a:lnSpc>
              <a:spcBef>
                <a:spcPts val="0"/>
              </a:spcBef>
              <a:spcAft>
                <a:spcPts val="0"/>
              </a:spcAft>
              <a:buNone/>
            </a:pPr>
            <a:r>
              <a:rPr lang="en">
                <a:solidFill>
                  <a:schemeClr val="dk1"/>
                </a:solidFill>
                <a:latin typeface="Livvic"/>
                <a:ea typeface="Livvic"/>
                <a:cs typeface="Livvic"/>
                <a:sym typeface="Livvic"/>
              </a:rPr>
              <a:t>Modular insulation for components </a:t>
            </a:r>
            <a:endParaRPr>
              <a:solidFill>
                <a:schemeClr val="dk1"/>
              </a:solidFill>
              <a:latin typeface="Livvic"/>
              <a:ea typeface="Livvic"/>
              <a:cs typeface="Livvic"/>
              <a:sym typeface="Livvic"/>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Livvic"/>
                <a:ea typeface="Livvic"/>
                <a:cs typeface="Livvic"/>
                <a:sym typeface="Livvic"/>
              </a:rPr>
              <a:t>UV coating on exterior </a:t>
            </a:r>
            <a:endParaRPr>
              <a:solidFill>
                <a:schemeClr val="dk1"/>
              </a:solidFill>
              <a:latin typeface="Livvic"/>
              <a:ea typeface="Livvic"/>
              <a:cs typeface="Livvic"/>
              <a:sym typeface="Livvic"/>
            </a:endParaRPr>
          </a:p>
          <a:p>
            <a:pPr marL="0" lvl="0" indent="0" algn="l" rtl="0">
              <a:lnSpc>
                <a:spcPct val="115000"/>
              </a:lnSpc>
              <a:spcBef>
                <a:spcPts val="0"/>
              </a:spcBef>
              <a:spcAft>
                <a:spcPts val="0"/>
              </a:spcAft>
              <a:buNone/>
            </a:pPr>
            <a:endParaRPr>
              <a:solidFill>
                <a:schemeClr val="dk1"/>
              </a:solidFill>
              <a:latin typeface="Livvic"/>
              <a:ea typeface="Livvic"/>
              <a:cs typeface="Livvic"/>
              <a:sym typeface="Livvic"/>
            </a:endParaRPr>
          </a:p>
          <a:p>
            <a:pPr marL="0" lvl="0" indent="0" algn="l" rtl="0">
              <a:lnSpc>
                <a:spcPct val="115000"/>
              </a:lnSpc>
              <a:spcBef>
                <a:spcPts val="0"/>
              </a:spcBef>
              <a:spcAft>
                <a:spcPts val="0"/>
              </a:spcAft>
              <a:buNone/>
            </a:pPr>
            <a:r>
              <a:rPr lang="en">
                <a:solidFill>
                  <a:schemeClr val="dk1"/>
                </a:solidFill>
                <a:latin typeface="Livvic"/>
                <a:ea typeface="Livvic"/>
                <a:cs typeface="Livvic"/>
                <a:sym typeface="Livvic"/>
              </a:rPr>
              <a:t>Narrower slit for laser</a:t>
            </a:r>
            <a:endParaRPr>
              <a:solidFill>
                <a:schemeClr val="dk1"/>
              </a:solidFill>
              <a:latin typeface="Livvic"/>
              <a:ea typeface="Livvic"/>
              <a:cs typeface="Livvic"/>
              <a:sym typeface="Livvic"/>
            </a:endParaRPr>
          </a:p>
          <a:p>
            <a:pPr marL="0" lvl="0" indent="0" algn="l" rtl="0">
              <a:lnSpc>
                <a:spcPct val="115000"/>
              </a:lnSpc>
              <a:spcBef>
                <a:spcPts val="0"/>
              </a:spcBef>
              <a:spcAft>
                <a:spcPts val="0"/>
              </a:spcAft>
              <a:buNone/>
            </a:pPr>
            <a:endParaRPr>
              <a:solidFill>
                <a:schemeClr val="dk1"/>
              </a:solidFill>
              <a:latin typeface="Livvic"/>
              <a:ea typeface="Livvic"/>
              <a:cs typeface="Livvic"/>
              <a:sym typeface="Livvic"/>
            </a:endParaRPr>
          </a:p>
        </p:txBody>
      </p:sp>
      <p:pic>
        <p:nvPicPr>
          <p:cNvPr id="576" name="Google Shape;576;p43"/>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3370375" y="2571751"/>
            <a:ext cx="2234650" cy="1917474"/>
          </a:xfrm>
          <a:prstGeom prst="rect">
            <a:avLst/>
          </a:prstGeom>
          <a:noFill/>
          <a:ln>
            <a:noFill/>
          </a:ln>
        </p:spPr>
      </p:pic>
      <p:pic>
        <p:nvPicPr>
          <p:cNvPr id="577" name="Google Shape;577;p43"/>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466975" y="1728475"/>
            <a:ext cx="2380474" cy="1474627"/>
          </a:xfrm>
          <a:prstGeom prst="rect">
            <a:avLst/>
          </a:prstGeom>
          <a:noFill/>
          <a:ln>
            <a:noFill/>
          </a:ln>
        </p:spPr>
      </p:pic>
      <p:pic>
        <p:nvPicPr>
          <p:cNvPr id="578" name="Google Shape;578;p43"/>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6466975" y="1115416"/>
            <a:ext cx="2380474" cy="278388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8"/>
                                        </p:tgtEl>
                                        <p:attrNameLst>
                                          <p:attrName>style.visibility</p:attrName>
                                        </p:attrNameLst>
                                      </p:cBhvr>
                                      <p:to>
                                        <p:strVal val="visible"/>
                                      </p:to>
                                    </p:set>
                                    <p:animEffect transition="in" filter="fade">
                                      <p:cBhvr>
                                        <p:cTn id="7" dur="2200"/>
                                        <p:tgtEl>
                                          <p:spTgt spid="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44"/>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29</a:t>
            </a:fld>
            <a:endParaRPr>
              <a:latin typeface="Livvic"/>
              <a:ea typeface="Livvic"/>
              <a:cs typeface="Livvic"/>
              <a:sym typeface="Livvic"/>
            </a:endParaRPr>
          </a:p>
        </p:txBody>
      </p:sp>
      <p:sp>
        <p:nvSpPr>
          <p:cNvPr id="584" name="Google Shape;584;p44"/>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latin typeface="Livvic"/>
                <a:ea typeface="Livvic"/>
                <a:cs typeface="Livvic"/>
                <a:sym typeface="Livvic"/>
              </a:rPr>
              <a:t>Sensor Platform</a:t>
            </a:r>
            <a:endParaRPr sz="2800" b="1">
              <a:solidFill>
                <a:srgbClr val="FFFFFF"/>
              </a:solidFill>
              <a:latin typeface="Livvic"/>
              <a:ea typeface="Livvic"/>
              <a:cs typeface="Livvic"/>
              <a:sym typeface="Livvic"/>
            </a:endParaRPr>
          </a:p>
        </p:txBody>
      </p:sp>
      <p:pic>
        <p:nvPicPr>
          <p:cNvPr id="585" name="Google Shape;585;p44"/>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sp>
        <p:nvSpPr>
          <p:cNvPr id="586" name="Google Shape;586;p44"/>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587" name="Google Shape;587;p44"/>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588" name="Google Shape;588;p44"/>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589" name="Google Shape;589;p44"/>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590" name="Google Shape;590;p44"/>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lt1"/>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591" name="Google Shape;591;p44"/>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592" name="Google Shape;592;p44"/>
          <p:cNvSpPr/>
          <p:nvPr/>
        </p:nvSpPr>
        <p:spPr>
          <a:xfrm>
            <a:off x="3370367" y="4777075"/>
            <a:ext cx="12702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593" name="Google Shape;593;p44"/>
          <p:cNvSpPr/>
          <p:nvPr/>
        </p:nvSpPr>
        <p:spPr>
          <a:xfrm>
            <a:off x="7777350" y="4777075"/>
            <a:ext cx="10701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sp>
        <p:nvSpPr>
          <p:cNvPr id="594" name="Google Shape;594;p44"/>
          <p:cNvSpPr txBox="1"/>
          <p:nvPr/>
        </p:nvSpPr>
        <p:spPr>
          <a:xfrm>
            <a:off x="742325" y="1271350"/>
            <a:ext cx="7880700" cy="3208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100">
              <a:solidFill>
                <a:schemeClr val="dk1"/>
              </a:solidFill>
              <a:latin typeface="Livvic"/>
              <a:ea typeface="Livvic"/>
              <a:cs typeface="Livvic"/>
              <a:sym typeface="Livvic"/>
            </a:endParaRPr>
          </a:p>
        </p:txBody>
      </p:sp>
      <p:sp>
        <p:nvSpPr>
          <p:cNvPr id="595" name="Google Shape;595;p44"/>
          <p:cNvSpPr txBox="1"/>
          <p:nvPr/>
        </p:nvSpPr>
        <p:spPr>
          <a:xfrm>
            <a:off x="360725" y="1132875"/>
            <a:ext cx="5629200" cy="387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Livvic"/>
                <a:ea typeface="Livvic"/>
                <a:cs typeface="Livvic"/>
                <a:sym typeface="Livvic"/>
              </a:rPr>
              <a:t>Campbell Scientific QST6 Tripod</a:t>
            </a:r>
            <a:endParaRPr sz="1800">
              <a:solidFill>
                <a:schemeClr val="dk1"/>
              </a:solidFill>
              <a:latin typeface="Livvic"/>
              <a:ea typeface="Livvic"/>
              <a:cs typeface="Livvic"/>
              <a:sym typeface="Livvic"/>
            </a:endParaRPr>
          </a:p>
          <a:p>
            <a:pPr marL="0" lvl="0" indent="0" algn="l" rtl="0">
              <a:spcBef>
                <a:spcPts val="0"/>
              </a:spcBef>
              <a:spcAft>
                <a:spcPts val="0"/>
              </a:spcAft>
              <a:buNone/>
            </a:pPr>
            <a:endParaRPr sz="1800">
              <a:solidFill>
                <a:schemeClr val="dk1"/>
              </a:solidFill>
              <a:latin typeface="Livvic"/>
              <a:ea typeface="Livvic"/>
              <a:cs typeface="Livvic"/>
              <a:sym typeface="Livvic"/>
            </a:endParaRPr>
          </a:p>
          <a:p>
            <a:pPr marL="0" lvl="0" indent="0" algn="l" rtl="0">
              <a:spcBef>
                <a:spcPts val="0"/>
              </a:spcBef>
              <a:spcAft>
                <a:spcPts val="0"/>
              </a:spcAft>
              <a:buNone/>
            </a:pPr>
            <a:endParaRPr sz="1800" b="1">
              <a:solidFill>
                <a:schemeClr val="dk1"/>
              </a:solidFill>
              <a:latin typeface="Livvic"/>
              <a:ea typeface="Livvic"/>
              <a:cs typeface="Livvic"/>
              <a:sym typeface="Livvic"/>
            </a:endParaRPr>
          </a:p>
          <a:p>
            <a:pPr marL="0" lvl="0" indent="0" algn="l" rtl="0">
              <a:spcBef>
                <a:spcPts val="0"/>
              </a:spcBef>
              <a:spcAft>
                <a:spcPts val="0"/>
              </a:spcAft>
              <a:buNone/>
            </a:pPr>
            <a:endParaRPr sz="1800" b="1">
              <a:solidFill>
                <a:schemeClr val="dk1"/>
              </a:solidFill>
              <a:latin typeface="Livvic"/>
              <a:ea typeface="Livvic"/>
              <a:cs typeface="Livvic"/>
              <a:sym typeface="Livvic"/>
            </a:endParaRPr>
          </a:p>
          <a:p>
            <a:pPr marL="0" lvl="0" indent="0" algn="l" rtl="0">
              <a:spcBef>
                <a:spcPts val="0"/>
              </a:spcBef>
              <a:spcAft>
                <a:spcPts val="0"/>
              </a:spcAft>
              <a:buNone/>
            </a:pPr>
            <a:endParaRPr sz="1800" b="1">
              <a:solidFill>
                <a:schemeClr val="dk1"/>
              </a:solidFill>
              <a:latin typeface="Livvic"/>
              <a:ea typeface="Livvic"/>
              <a:cs typeface="Livvic"/>
              <a:sym typeface="Livvic"/>
            </a:endParaRPr>
          </a:p>
          <a:p>
            <a:pPr marL="0" lvl="0" indent="0" algn="l" rtl="0">
              <a:spcBef>
                <a:spcPts val="0"/>
              </a:spcBef>
              <a:spcAft>
                <a:spcPts val="0"/>
              </a:spcAft>
              <a:buNone/>
            </a:pPr>
            <a:endParaRPr sz="1800" b="1">
              <a:solidFill>
                <a:schemeClr val="dk1"/>
              </a:solidFill>
              <a:latin typeface="Livvic"/>
              <a:ea typeface="Livvic"/>
              <a:cs typeface="Livvic"/>
              <a:sym typeface="Livvic"/>
            </a:endParaRPr>
          </a:p>
          <a:p>
            <a:pPr marL="457200" lvl="0" indent="-342900" algn="l" rtl="0">
              <a:spcBef>
                <a:spcPts val="0"/>
              </a:spcBef>
              <a:spcAft>
                <a:spcPts val="0"/>
              </a:spcAft>
              <a:buClr>
                <a:schemeClr val="dk1"/>
              </a:buClr>
              <a:buSzPts val="1800"/>
              <a:buFont typeface="Livvic"/>
              <a:buChar char="●"/>
            </a:pPr>
            <a:r>
              <a:rPr lang="en" sz="1800">
                <a:solidFill>
                  <a:schemeClr val="dk1"/>
                </a:solidFill>
                <a:latin typeface="Livvic"/>
                <a:ea typeface="Livvic"/>
                <a:cs typeface="Livvic"/>
                <a:sym typeface="Livvic"/>
              </a:rPr>
              <a:t>Max. Tip Deflection: 0.0015 m</a:t>
            </a:r>
            <a:endParaRPr sz="1800">
              <a:solidFill>
                <a:schemeClr val="dk1"/>
              </a:solidFill>
              <a:latin typeface="Livvic"/>
              <a:ea typeface="Livvic"/>
              <a:cs typeface="Livvic"/>
              <a:sym typeface="Livvic"/>
            </a:endParaRPr>
          </a:p>
          <a:p>
            <a:pPr marL="457200" lvl="0" indent="-342900" algn="l" rtl="0">
              <a:spcBef>
                <a:spcPts val="0"/>
              </a:spcBef>
              <a:spcAft>
                <a:spcPts val="0"/>
              </a:spcAft>
              <a:buClr>
                <a:schemeClr val="dk1"/>
              </a:buClr>
              <a:buSzPts val="1800"/>
              <a:buFont typeface="Livvic"/>
              <a:buChar char="●"/>
            </a:pPr>
            <a:r>
              <a:rPr lang="en" sz="1800">
                <a:solidFill>
                  <a:schemeClr val="dk1"/>
                </a:solidFill>
                <a:latin typeface="Livvic"/>
                <a:ea typeface="Livvic"/>
                <a:cs typeface="Livvic"/>
                <a:sym typeface="Livvic"/>
              </a:rPr>
              <a:t>Max. Deflection Angle: 0.065° </a:t>
            </a:r>
            <a:endParaRPr sz="1800">
              <a:solidFill>
                <a:schemeClr val="dk1"/>
              </a:solidFill>
              <a:latin typeface="Livvic"/>
              <a:ea typeface="Livvic"/>
              <a:cs typeface="Livvic"/>
              <a:sym typeface="Livvic"/>
            </a:endParaRPr>
          </a:p>
          <a:p>
            <a:pPr marL="914400" lvl="1" indent="-342900" algn="l" rtl="0">
              <a:spcBef>
                <a:spcPts val="0"/>
              </a:spcBef>
              <a:spcAft>
                <a:spcPts val="0"/>
              </a:spcAft>
              <a:buClr>
                <a:schemeClr val="dk1"/>
              </a:buClr>
              <a:buSzPts val="1800"/>
              <a:buFont typeface="Livvic"/>
              <a:buChar char="○"/>
            </a:pPr>
            <a:r>
              <a:rPr lang="en" sz="1800">
                <a:highlight>
                  <a:srgbClr val="00FF00"/>
                </a:highlight>
                <a:latin typeface="Livvic"/>
                <a:ea typeface="Livvic"/>
                <a:cs typeface="Livvic"/>
                <a:sym typeface="Livvic"/>
              </a:rPr>
              <a:t>Satisfies DR 3.2</a:t>
            </a:r>
            <a:endParaRPr sz="1800">
              <a:solidFill>
                <a:schemeClr val="dk1"/>
              </a:solidFill>
              <a:latin typeface="Livvic"/>
              <a:ea typeface="Livvic"/>
              <a:cs typeface="Livvic"/>
              <a:sym typeface="Livvic"/>
            </a:endParaRPr>
          </a:p>
          <a:p>
            <a:pPr marL="0" lvl="0" indent="0" algn="l" rtl="0">
              <a:spcBef>
                <a:spcPts val="0"/>
              </a:spcBef>
              <a:spcAft>
                <a:spcPts val="0"/>
              </a:spcAft>
              <a:buNone/>
            </a:pPr>
            <a:endParaRPr sz="1800">
              <a:solidFill>
                <a:schemeClr val="dk1"/>
              </a:solidFill>
              <a:latin typeface="Livvic"/>
              <a:ea typeface="Livvic"/>
              <a:cs typeface="Livvic"/>
              <a:sym typeface="Livvic"/>
            </a:endParaRPr>
          </a:p>
          <a:p>
            <a:pPr marL="914400" lvl="0" indent="0" algn="l" rtl="0">
              <a:spcBef>
                <a:spcPts val="0"/>
              </a:spcBef>
              <a:spcAft>
                <a:spcPts val="0"/>
              </a:spcAft>
              <a:buNone/>
            </a:pPr>
            <a:endParaRPr sz="1800">
              <a:solidFill>
                <a:schemeClr val="dk1"/>
              </a:solidFill>
              <a:latin typeface="Livvic"/>
              <a:ea typeface="Livvic"/>
              <a:cs typeface="Livvic"/>
              <a:sym typeface="Livvic"/>
            </a:endParaRPr>
          </a:p>
        </p:txBody>
      </p:sp>
      <p:graphicFrame>
        <p:nvGraphicFramePr>
          <p:cNvPr id="596" name="Google Shape;596;p44"/>
          <p:cNvGraphicFramePr/>
          <p:nvPr/>
        </p:nvGraphicFramePr>
        <p:xfrm>
          <a:off x="435325" y="1580172"/>
          <a:ext cx="3000000" cy="3000000"/>
        </p:xfrm>
        <a:graphic>
          <a:graphicData uri="http://schemas.openxmlformats.org/drawingml/2006/table">
            <a:tbl>
              <a:tblPr>
                <a:noFill/>
                <a:tableStyleId>{66FF5306-B495-4C76-AE99-407321AC30EA}</a:tableStyleId>
              </a:tblPr>
              <a:tblGrid>
                <a:gridCol w="742100">
                  <a:extLst>
                    <a:ext uri="{9D8B030D-6E8A-4147-A177-3AD203B41FA5}">
                      <a16:colId xmlns:a16="http://schemas.microsoft.com/office/drawing/2014/main" val="20000"/>
                    </a:ext>
                  </a:extLst>
                </a:gridCol>
                <a:gridCol w="3581300">
                  <a:extLst>
                    <a:ext uri="{9D8B030D-6E8A-4147-A177-3AD203B41FA5}">
                      <a16:colId xmlns:a16="http://schemas.microsoft.com/office/drawing/2014/main" val="20001"/>
                    </a:ext>
                  </a:extLst>
                </a:gridCol>
              </a:tblGrid>
              <a:tr h="396225">
                <a:tc>
                  <a:txBody>
                    <a:bodyPr/>
                    <a:lstStyle/>
                    <a:p>
                      <a:pPr marL="0" lvl="0" indent="0" algn="l" rtl="0">
                        <a:spcBef>
                          <a:spcPts val="0"/>
                        </a:spcBef>
                        <a:spcAft>
                          <a:spcPts val="0"/>
                        </a:spcAft>
                        <a:buNone/>
                      </a:pPr>
                      <a:endParaRPr/>
                    </a:p>
                  </a:txBody>
                  <a:tcPr marL="91425" marR="91425" marT="91425" marB="91425">
                    <a:solidFill>
                      <a:srgbClr val="CCCCCC"/>
                    </a:solidFill>
                  </a:tcPr>
                </a:tc>
                <a:tc>
                  <a:txBody>
                    <a:bodyPr/>
                    <a:lstStyle/>
                    <a:p>
                      <a:pPr marL="0" lvl="0" indent="0" algn="l" rtl="0">
                        <a:spcBef>
                          <a:spcPts val="0"/>
                        </a:spcBef>
                        <a:spcAft>
                          <a:spcPts val="0"/>
                        </a:spcAft>
                        <a:buClr>
                          <a:schemeClr val="dk1"/>
                        </a:buClr>
                        <a:buSzPts val="1100"/>
                        <a:buFont typeface="Arial"/>
                        <a:buNone/>
                      </a:pPr>
                      <a:r>
                        <a:rPr lang="en" b="1">
                          <a:solidFill>
                            <a:schemeClr val="dk1"/>
                          </a:solidFill>
                          <a:latin typeface="Livvic"/>
                          <a:ea typeface="Livvic"/>
                          <a:cs typeface="Livvic"/>
                          <a:sym typeface="Livvic"/>
                        </a:rPr>
                        <a:t>Driving Design Requirement</a:t>
                      </a:r>
                      <a:endParaRPr b="1">
                        <a:latin typeface="Livvic"/>
                        <a:ea typeface="Livvic"/>
                        <a:cs typeface="Livvic"/>
                        <a:sym typeface="Livvic"/>
                      </a:endParaRPr>
                    </a:p>
                  </a:txBody>
                  <a:tcPr marL="91425" marR="91425" marT="91425" marB="91425">
                    <a:solidFill>
                      <a:srgbClr val="CCCCCC"/>
                    </a:solidFill>
                  </a:tcPr>
                </a:tc>
                <a:extLst>
                  <a:ext uri="{0D108BD9-81ED-4DB2-BD59-A6C34878D82A}">
                    <a16:rowId xmlns:a16="http://schemas.microsoft.com/office/drawing/2014/main" val="10000"/>
                  </a:ext>
                </a:extLst>
              </a:tr>
              <a:tr h="717525">
                <a:tc>
                  <a:txBody>
                    <a:bodyPr/>
                    <a:lstStyle/>
                    <a:p>
                      <a:pPr marL="0" lvl="0" indent="0" algn="l" rtl="0">
                        <a:spcBef>
                          <a:spcPts val="0"/>
                        </a:spcBef>
                        <a:spcAft>
                          <a:spcPts val="0"/>
                        </a:spcAft>
                        <a:buNone/>
                      </a:pPr>
                      <a:r>
                        <a:rPr lang="en" b="1">
                          <a:latin typeface="Livvic"/>
                          <a:ea typeface="Livvic"/>
                          <a:cs typeface="Livvic"/>
                          <a:sym typeface="Livvic"/>
                        </a:rPr>
                        <a:t>DR 3.2</a:t>
                      </a:r>
                      <a:endParaRPr b="1">
                        <a:latin typeface="Livvic"/>
                        <a:ea typeface="Livvic"/>
                        <a:cs typeface="Livvic"/>
                        <a:sym typeface="Livvic"/>
                      </a:endParaRPr>
                    </a:p>
                  </a:txBody>
                  <a:tcPr marL="91425" marR="91425" marT="91425" marB="91425"/>
                </a:tc>
                <a:tc>
                  <a:txBody>
                    <a:bodyPr/>
                    <a:lstStyle/>
                    <a:p>
                      <a:pPr marL="0" lvl="0" indent="0" algn="l" rtl="0">
                        <a:lnSpc>
                          <a:spcPct val="115000"/>
                        </a:lnSpc>
                        <a:spcBef>
                          <a:spcPts val="0"/>
                        </a:spcBef>
                        <a:spcAft>
                          <a:spcPts val="0"/>
                        </a:spcAft>
                        <a:buNone/>
                      </a:pPr>
                      <a:r>
                        <a:rPr lang="en">
                          <a:solidFill>
                            <a:schemeClr val="dk1"/>
                          </a:solidFill>
                          <a:latin typeface="Livvic"/>
                          <a:ea typeface="Livvic"/>
                          <a:cs typeface="Livvic"/>
                          <a:sym typeface="Livvic"/>
                        </a:rPr>
                        <a:t>The system shall be able to endure 40 mph wind gusts with no significant impact on data spatial resolution</a:t>
                      </a:r>
                      <a:endParaRPr baseline="30000">
                        <a:latin typeface="Livvic"/>
                        <a:ea typeface="Livvic"/>
                        <a:cs typeface="Livvic"/>
                        <a:sym typeface="Livvic"/>
                      </a:endParaRPr>
                    </a:p>
                  </a:txBody>
                  <a:tcPr marL="91425" marR="91425" marT="91425" marB="91425"/>
                </a:tc>
                <a:extLst>
                  <a:ext uri="{0D108BD9-81ED-4DB2-BD59-A6C34878D82A}">
                    <a16:rowId xmlns:a16="http://schemas.microsoft.com/office/drawing/2014/main" val="10001"/>
                  </a:ext>
                </a:extLst>
              </a:tr>
            </a:tbl>
          </a:graphicData>
        </a:graphic>
      </p:graphicFrame>
      <p:pic>
        <p:nvPicPr>
          <p:cNvPr id="597" name="Google Shape;597;p44"/>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4893700" y="944963"/>
            <a:ext cx="851725" cy="3807826"/>
          </a:xfrm>
          <a:prstGeom prst="rect">
            <a:avLst/>
          </a:prstGeom>
          <a:noFill/>
          <a:ln>
            <a:noFill/>
          </a:ln>
        </p:spPr>
      </p:pic>
      <p:sp>
        <p:nvSpPr>
          <p:cNvPr id="598" name="Google Shape;598;p44"/>
          <p:cNvSpPr/>
          <p:nvPr/>
        </p:nvSpPr>
        <p:spPr>
          <a:xfrm rot="5400000">
            <a:off x="5964175" y="1512499"/>
            <a:ext cx="3377100" cy="2657700"/>
          </a:xfrm>
          <a:prstGeom prst="wedgeRectCallout">
            <a:avLst>
              <a:gd name="adj1" fmla="val -23028"/>
              <a:gd name="adj2" fmla="val 80486"/>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99" name="Google Shape;599;p44"/>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362407" y="1244775"/>
            <a:ext cx="2580630" cy="32081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8"/>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3</a:t>
            </a:fld>
            <a:endParaRPr>
              <a:latin typeface="Livvic"/>
              <a:ea typeface="Livvic"/>
              <a:cs typeface="Livvic"/>
              <a:sym typeface="Livvic"/>
            </a:endParaRPr>
          </a:p>
        </p:txBody>
      </p:sp>
      <p:sp>
        <p:nvSpPr>
          <p:cNvPr id="98" name="Google Shape;98;p18"/>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latin typeface="Livvic"/>
                <a:ea typeface="Livvic"/>
                <a:cs typeface="Livvic"/>
                <a:sym typeface="Livvic"/>
              </a:rPr>
              <a:t>Motivation</a:t>
            </a:r>
            <a:endParaRPr sz="2800" b="1">
              <a:solidFill>
                <a:srgbClr val="FFFFFF"/>
              </a:solidFill>
              <a:latin typeface="Livvic"/>
              <a:ea typeface="Livvic"/>
              <a:cs typeface="Livvic"/>
              <a:sym typeface="Livvic"/>
            </a:endParaRPr>
          </a:p>
        </p:txBody>
      </p:sp>
      <p:pic>
        <p:nvPicPr>
          <p:cNvPr id="99" name="Google Shape;99;p18"/>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sp>
        <p:nvSpPr>
          <p:cNvPr id="100" name="Google Shape;100;p18"/>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101" name="Google Shape;101;p18"/>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102" name="Google Shape;102;p18"/>
          <p:cNvSpPr/>
          <p:nvPr/>
        </p:nvSpPr>
        <p:spPr>
          <a:xfrm>
            <a:off x="3370367"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103" name="Google Shape;103;p18"/>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104" name="Google Shape;104;p18"/>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105" name="Google Shape;105;p18"/>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lt1"/>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106" name="Google Shape;106;p18"/>
          <p:cNvSpPr/>
          <p:nvPr/>
        </p:nvSpPr>
        <p:spPr>
          <a:xfrm>
            <a:off x="7777350" y="4777075"/>
            <a:ext cx="10701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sp>
        <p:nvSpPr>
          <p:cNvPr id="107" name="Google Shape;107;p18"/>
          <p:cNvSpPr/>
          <p:nvPr/>
        </p:nvSpPr>
        <p:spPr>
          <a:xfrm>
            <a:off x="65575" y="4777075"/>
            <a:ext cx="1270200" cy="327300"/>
          </a:xfrm>
          <a:prstGeom prst="homePlate">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108" name="Google Shape;108;p18"/>
          <p:cNvSpPr txBox="1"/>
          <p:nvPr/>
        </p:nvSpPr>
        <p:spPr>
          <a:xfrm>
            <a:off x="631875" y="975375"/>
            <a:ext cx="4311600" cy="357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800" u="sng">
                <a:solidFill>
                  <a:srgbClr val="434343"/>
                </a:solidFill>
                <a:latin typeface="Livvic"/>
                <a:ea typeface="Livvic"/>
                <a:cs typeface="Livvic"/>
                <a:sym typeface="Livvic"/>
              </a:rPr>
              <a:t>Motivation</a:t>
            </a:r>
            <a:r>
              <a:rPr lang="en" sz="1800">
                <a:solidFill>
                  <a:srgbClr val="434343"/>
                </a:solidFill>
                <a:latin typeface="Livvic"/>
                <a:ea typeface="Livvic"/>
                <a:cs typeface="Livvic"/>
                <a:sym typeface="Livvic"/>
              </a:rPr>
              <a:t>:</a:t>
            </a:r>
            <a:endParaRPr sz="1800">
              <a:solidFill>
                <a:srgbClr val="434343"/>
              </a:solidFill>
              <a:latin typeface="Livvic"/>
              <a:ea typeface="Livvic"/>
              <a:cs typeface="Livvic"/>
              <a:sym typeface="Livvic"/>
            </a:endParaRPr>
          </a:p>
          <a:p>
            <a:pPr marL="457200" lvl="0" indent="-342900" algn="l" rtl="0">
              <a:lnSpc>
                <a:spcPct val="115000"/>
              </a:lnSpc>
              <a:spcBef>
                <a:spcPts val="0"/>
              </a:spcBef>
              <a:spcAft>
                <a:spcPts val="0"/>
              </a:spcAft>
              <a:buClr>
                <a:srgbClr val="434343"/>
              </a:buClr>
              <a:buSzPts val="1800"/>
              <a:buFont typeface="Livvic"/>
              <a:buChar char="●"/>
            </a:pPr>
            <a:r>
              <a:rPr lang="en" sz="1800">
                <a:solidFill>
                  <a:srgbClr val="434343"/>
                </a:solidFill>
                <a:latin typeface="Livvic"/>
                <a:ea typeface="Livvic"/>
                <a:cs typeface="Livvic"/>
                <a:sym typeface="Livvic"/>
              </a:rPr>
              <a:t>Locations of snow pit is variable</a:t>
            </a:r>
            <a:endParaRPr sz="1800">
              <a:solidFill>
                <a:srgbClr val="434343"/>
              </a:solidFill>
              <a:latin typeface="Livvic"/>
              <a:ea typeface="Livvic"/>
              <a:cs typeface="Livvic"/>
              <a:sym typeface="Livvic"/>
            </a:endParaRPr>
          </a:p>
          <a:p>
            <a:pPr marL="457200" lvl="0" indent="-342900" algn="l" rtl="0">
              <a:lnSpc>
                <a:spcPct val="115000"/>
              </a:lnSpc>
              <a:spcBef>
                <a:spcPts val="0"/>
              </a:spcBef>
              <a:spcAft>
                <a:spcPts val="0"/>
              </a:spcAft>
              <a:buClr>
                <a:srgbClr val="434343"/>
              </a:buClr>
              <a:buSzPts val="1800"/>
              <a:buFont typeface="Livvic"/>
              <a:buChar char="●"/>
            </a:pPr>
            <a:r>
              <a:rPr lang="en" sz="1800">
                <a:solidFill>
                  <a:srgbClr val="434343"/>
                </a:solidFill>
                <a:latin typeface="Livvic"/>
                <a:ea typeface="Livvic"/>
                <a:cs typeface="Livvic"/>
                <a:sym typeface="Livvic"/>
              </a:rPr>
              <a:t>Time consuming (3-4 hours per pit)</a:t>
            </a:r>
            <a:endParaRPr sz="1800">
              <a:solidFill>
                <a:srgbClr val="434343"/>
              </a:solidFill>
              <a:latin typeface="Livvic"/>
              <a:ea typeface="Livvic"/>
              <a:cs typeface="Livvic"/>
              <a:sym typeface="Livvic"/>
            </a:endParaRPr>
          </a:p>
          <a:p>
            <a:pPr marL="457200" lvl="0" indent="-342900" algn="l" rtl="0">
              <a:lnSpc>
                <a:spcPct val="115000"/>
              </a:lnSpc>
              <a:spcBef>
                <a:spcPts val="0"/>
              </a:spcBef>
              <a:spcAft>
                <a:spcPts val="0"/>
              </a:spcAft>
              <a:buClr>
                <a:srgbClr val="434343"/>
              </a:buClr>
              <a:buSzPts val="1800"/>
              <a:buFont typeface="Livvic"/>
              <a:buChar char="●"/>
            </a:pPr>
            <a:r>
              <a:rPr lang="en" sz="1800">
                <a:solidFill>
                  <a:srgbClr val="434343"/>
                </a:solidFill>
                <a:latin typeface="Livvic"/>
                <a:ea typeface="Livvic"/>
                <a:cs typeface="Livvic"/>
                <a:sym typeface="Livvic"/>
              </a:rPr>
              <a:t>Multiple pits for accurate representation</a:t>
            </a:r>
            <a:endParaRPr sz="1800">
              <a:solidFill>
                <a:srgbClr val="434343"/>
              </a:solidFill>
              <a:latin typeface="Livvic"/>
              <a:ea typeface="Livvic"/>
              <a:cs typeface="Livvic"/>
              <a:sym typeface="Livvic"/>
            </a:endParaRPr>
          </a:p>
          <a:p>
            <a:pPr marL="457200" lvl="0" indent="-342900" algn="l" rtl="0">
              <a:lnSpc>
                <a:spcPct val="115000"/>
              </a:lnSpc>
              <a:spcBef>
                <a:spcPts val="0"/>
              </a:spcBef>
              <a:spcAft>
                <a:spcPts val="0"/>
              </a:spcAft>
              <a:buClr>
                <a:srgbClr val="434343"/>
              </a:buClr>
              <a:buSzPts val="1800"/>
              <a:buFont typeface="Livvic"/>
              <a:buChar char="●"/>
            </a:pPr>
            <a:r>
              <a:rPr lang="en" sz="1800">
                <a:solidFill>
                  <a:srgbClr val="434343"/>
                </a:solidFill>
                <a:latin typeface="Livvic"/>
                <a:ea typeface="Livvic"/>
                <a:cs typeface="Livvic"/>
                <a:sym typeface="Livvic"/>
              </a:rPr>
              <a:t>Safety Risks</a:t>
            </a:r>
            <a:endParaRPr sz="1800">
              <a:solidFill>
                <a:srgbClr val="434343"/>
              </a:solidFill>
              <a:latin typeface="Livvic"/>
              <a:ea typeface="Livvic"/>
              <a:cs typeface="Livvic"/>
              <a:sym typeface="Livvic"/>
            </a:endParaRPr>
          </a:p>
          <a:p>
            <a:pPr marL="457200" lvl="0" indent="-342900" algn="l" rtl="0">
              <a:lnSpc>
                <a:spcPct val="115000"/>
              </a:lnSpc>
              <a:spcBef>
                <a:spcPts val="0"/>
              </a:spcBef>
              <a:spcAft>
                <a:spcPts val="0"/>
              </a:spcAft>
              <a:buClr>
                <a:srgbClr val="434343"/>
              </a:buClr>
              <a:buSzPts val="1800"/>
              <a:buFont typeface="Livvic"/>
              <a:buChar char="●"/>
            </a:pPr>
            <a:r>
              <a:rPr lang="en" sz="1800">
                <a:solidFill>
                  <a:srgbClr val="434343"/>
                </a:solidFill>
                <a:latin typeface="Livvic"/>
                <a:ea typeface="Livvic"/>
                <a:cs typeface="Livvic"/>
                <a:sym typeface="Livvic"/>
              </a:rPr>
              <a:t>Provide information for explosives planning, boot packing, and ski cutting</a:t>
            </a:r>
            <a:endParaRPr sz="1800">
              <a:solidFill>
                <a:srgbClr val="434343"/>
              </a:solidFill>
              <a:latin typeface="Livvic"/>
              <a:ea typeface="Livvic"/>
              <a:cs typeface="Livvic"/>
              <a:sym typeface="Livvic"/>
            </a:endParaRPr>
          </a:p>
          <a:p>
            <a:pPr marL="457200" lvl="0" indent="-342900" algn="l" rtl="0">
              <a:lnSpc>
                <a:spcPct val="115000"/>
              </a:lnSpc>
              <a:spcBef>
                <a:spcPts val="0"/>
              </a:spcBef>
              <a:spcAft>
                <a:spcPts val="0"/>
              </a:spcAft>
              <a:buClr>
                <a:srgbClr val="434343"/>
              </a:buClr>
              <a:buSzPts val="1800"/>
              <a:buFont typeface="Livvic"/>
              <a:buChar char="●"/>
            </a:pPr>
            <a:r>
              <a:rPr lang="en" sz="1800">
                <a:solidFill>
                  <a:srgbClr val="434343"/>
                </a:solidFill>
                <a:latin typeface="Livvic"/>
                <a:ea typeface="Livvic"/>
                <a:cs typeface="Livvic"/>
                <a:sym typeface="Livvic"/>
              </a:rPr>
              <a:t>Help decide safer snow pit dig sites</a:t>
            </a:r>
            <a:endParaRPr sz="1800">
              <a:solidFill>
                <a:srgbClr val="434343"/>
              </a:solidFill>
              <a:latin typeface="Livvic"/>
              <a:ea typeface="Livvic"/>
              <a:cs typeface="Livvic"/>
              <a:sym typeface="Livvic"/>
            </a:endParaRPr>
          </a:p>
        </p:txBody>
      </p:sp>
      <p:pic>
        <p:nvPicPr>
          <p:cNvPr id="109" name="Google Shape;109;p18"/>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5049950" y="1142750"/>
            <a:ext cx="3861051" cy="2895750"/>
          </a:xfrm>
          <a:prstGeom prst="rect">
            <a:avLst/>
          </a:prstGeom>
          <a:noFill/>
          <a:ln>
            <a:noFill/>
          </a:ln>
        </p:spPr>
      </p:pic>
      <p:sp>
        <p:nvSpPr>
          <p:cNvPr id="110" name="Google Shape;110;p18"/>
          <p:cNvSpPr txBox="1"/>
          <p:nvPr/>
        </p:nvSpPr>
        <p:spPr>
          <a:xfrm>
            <a:off x="5446275" y="3961250"/>
            <a:ext cx="3068400" cy="25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latin typeface="Livvic"/>
                <a:ea typeface="Livvic"/>
                <a:cs typeface="Livvic"/>
                <a:sym typeface="Livvic"/>
              </a:rPr>
              <a:t>Photo Courtesy of commons.wikimedia.org</a:t>
            </a:r>
            <a:endParaRPr sz="1000">
              <a:latin typeface="Livvic"/>
              <a:ea typeface="Livvic"/>
              <a:cs typeface="Livvic"/>
              <a:sym typeface="Livvic"/>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45"/>
          <p:cNvSpPr/>
          <p:nvPr/>
        </p:nvSpPr>
        <p:spPr>
          <a:xfrm>
            <a:off x="5855300" y="1236525"/>
            <a:ext cx="2664600" cy="536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5"/>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30</a:t>
            </a:fld>
            <a:endParaRPr>
              <a:latin typeface="Livvic"/>
              <a:ea typeface="Livvic"/>
              <a:cs typeface="Livvic"/>
              <a:sym typeface="Livvic"/>
            </a:endParaRPr>
          </a:p>
        </p:txBody>
      </p:sp>
      <p:sp>
        <p:nvSpPr>
          <p:cNvPr id="606" name="Google Shape;606;p45"/>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latin typeface="Livvic"/>
                <a:ea typeface="Livvic"/>
                <a:cs typeface="Livvic"/>
                <a:sym typeface="Livvic"/>
              </a:rPr>
              <a:t>Data Storage</a:t>
            </a:r>
            <a:endParaRPr sz="2800" b="1">
              <a:solidFill>
                <a:srgbClr val="FFFFFF"/>
              </a:solidFill>
              <a:latin typeface="Livvic"/>
              <a:ea typeface="Livvic"/>
              <a:cs typeface="Livvic"/>
              <a:sym typeface="Livvic"/>
            </a:endParaRPr>
          </a:p>
        </p:txBody>
      </p:sp>
      <p:pic>
        <p:nvPicPr>
          <p:cNvPr id="607" name="Google Shape;607;p45"/>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sp>
        <p:nvSpPr>
          <p:cNvPr id="608" name="Google Shape;608;p45"/>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609" name="Google Shape;609;p45"/>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610" name="Google Shape;610;p45"/>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611" name="Google Shape;611;p45"/>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612" name="Google Shape;612;p45"/>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lt1"/>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613" name="Google Shape;613;p45"/>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614" name="Google Shape;614;p45"/>
          <p:cNvSpPr/>
          <p:nvPr/>
        </p:nvSpPr>
        <p:spPr>
          <a:xfrm>
            <a:off x="3370367" y="4777075"/>
            <a:ext cx="12702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615" name="Google Shape;615;p45"/>
          <p:cNvSpPr/>
          <p:nvPr/>
        </p:nvSpPr>
        <p:spPr>
          <a:xfrm>
            <a:off x="7777350" y="4777075"/>
            <a:ext cx="10701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sp>
        <p:nvSpPr>
          <p:cNvPr id="616" name="Google Shape;616;p45"/>
          <p:cNvSpPr txBox="1"/>
          <p:nvPr/>
        </p:nvSpPr>
        <p:spPr>
          <a:xfrm>
            <a:off x="337550" y="2384100"/>
            <a:ext cx="4866300" cy="31584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Font typeface="Livvic"/>
              <a:buChar char="●"/>
            </a:pPr>
            <a:r>
              <a:rPr lang="en" sz="1800">
                <a:solidFill>
                  <a:schemeClr val="dk1"/>
                </a:solidFill>
                <a:latin typeface="Livvic"/>
                <a:ea typeface="Livvic"/>
                <a:cs typeface="Livvic"/>
                <a:sym typeface="Livvic"/>
              </a:rPr>
              <a:t>Raspberry Pi 4 with USB flash drive</a:t>
            </a:r>
            <a:endParaRPr sz="1800">
              <a:solidFill>
                <a:schemeClr val="dk1"/>
              </a:solidFill>
              <a:latin typeface="Livvic"/>
              <a:ea typeface="Livvic"/>
              <a:cs typeface="Livvic"/>
              <a:sym typeface="Livvic"/>
            </a:endParaRPr>
          </a:p>
          <a:p>
            <a:pPr marL="914400" lvl="1" indent="-342900" algn="l" rtl="0">
              <a:spcBef>
                <a:spcPts val="0"/>
              </a:spcBef>
              <a:spcAft>
                <a:spcPts val="0"/>
              </a:spcAft>
              <a:buClr>
                <a:schemeClr val="dk1"/>
              </a:buClr>
              <a:buSzPts val="1800"/>
              <a:buFont typeface="Livvic"/>
              <a:buChar char="○"/>
            </a:pPr>
            <a:r>
              <a:rPr lang="en" sz="1800">
                <a:solidFill>
                  <a:schemeClr val="dk1"/>
                </a:solidFill>
                <a:latin typeface="Livvic"/>
                <a:ea typeface="Livvic"/>
                <a:cs typeface="Livvic"/>
                <a:sym typeface="Livvic"/>
              </a:rPr>
              <a:t>32 GB USB stick</a:t>
            </a:r>
            <a:endParaRPr sz="1800">
              <a:solidFill>
                <a:schemeClr val="dk1"/>
              </a:solidFill>
              <a:latin typeface="Livvic"/>
              <a:ea typeface="Livvic"/>
              <a:cs typeface="Livvic"/>
              <a:sym typeface="Livvic"/>
            </a:endParaRPr>
          </a:p>
          <a:p>
            <a:pPr marL="1371600" lvl="2" indent="-342900" algn="l" rtl="0">
              <a:spcBef>
                <a:spcPts val="0"/>
              </a:spcBef>
              <a:spcAft>
                <a:spcPts val="0"/>
              </a:spcAft>
              <a:buClr>
                <a:schemeClr val="dk1"/>
              </a:buClr>
              <a:buSzPts val="1800"/>
              <a:buFont typeface="Livvic"/>
              <a:buChar char="■"/>
            </a:pPr>
            <a:r>
              <a:rPr lang="en" sz="1800">
                <a:solidFill>
                  <a:schemeClr val="dk1"/>
                </a:solidFill>
                <a:latin typeface="Livvic"/>
                <a:ea typeface="Livvic"/>
                <a:cs typeface="Livvic"/>
                <a:sym typeface="Livvic"/>
              </a:rPr>
              <a:t>Can store roughly 2000 scans:  </a:t>
            </a:r>
            <a:r>
              <a:rPr lang="en" sz="1800">
                <a:solidFill>
                  <a:schemeClr val="dk1"/>
                </a:solidFill>
                <a:highlight>
                  <a:srgbClr val="00FF00"/>
                </a:highlight>
                <a:latin typeface="Livvic"/>
                <a:ea typeface="Livvic"/>
                <a:cs typeface="Livvic"/>
                <a:sym typeface="Livvic"/>
              </a:rPr>
              <a:t>Satisfies DR 4.1</a:t>
            </a:r>
            <a:endParaRPr sz="1800">
              <a:solidFill>
                <a:schemeClr val="dk1"/>
              </a:solidFill>
              <a:latin typeface="Livvic"/>
              <a:ea typeface="Livvic"/>
              <a:cs typeface="Livvic"/>
              <a:sym typeface="Livvic"/>
            </a:endParaRPr>
          </a:p>
          <a:p>
            <a:pPr marL="914400" lvl="1" indent="-342900" algn="l" rtl="0">
              <a:spcBef>
                <a:spcPts val="0"/>
              </a:spcBef>
              <a:spcAft>
                <a:spcPts val="0"/>
              </a:spcAft>
              <a:buClr>
                <a:schemeClr val="dk1"/>
              </a:buClr>
              <a:buSzPts val="1800"/>
              <a:buFont typeface="Livvic"/>
              <a:buChar char="○"/>
            </a:pPr>
            <a:r>
              <a:rPr lang="en" sz="1800">
                <a:solidFill>
                  <a:schemeClr val="dk1"/>
                </a:solidFill>
                <a:latin typeface="Livvic"/>
                <a:ea typeface="Livvic"/>
                <a:cs typeface="Livvic"/>
                <a:sym typeface="Livvic"/>
              </a:rPr>
              <a:t>USB ports on Raspberry Pi and PC</a:t>
            </a:r>
            <a:endParaRPr sz="1800">
              <a:solidFill>
                <a:schemeClr val="dk1"/>
              </a:solidFill>
              <a:latin typeface="Livvic"/>
              <a:ea typeface="Livvic"/>
              <a:cs typeface="Livvic"/>
              <a:sym typeface="Livvic"/>
            </a:endParaRPr>
          </a:p>
          <a:p>
            <a:pPr marL="1371600" lvl="2" indent="-342900" algn="l" rtl="0">
              <a:spcBef>
                <a:spcPts val="0"/>
              </a:spcBef>
              <a:spcAft>
                <a:spcPts val="0"/>
              </a:spcAft>
              <a:buClr>
                <a:schemeClr val="dk1"/>
              </a:buClr>
              <a:buSzPts val="1800"/>
              <a:buFont typeface="Livvic"/>
              <a:buChar char="■"/>
            </a:pPr>
            <a:r>
              <a:rPr lang="en" sz="1800">
                <a:solidFill>
                  <a:schemeClr val="dk1"/>
                </a:solidFill>
                <a:latin typeface="Livvic"/>
                <a:ea typeface="Livvic"/>
                <a:cs typeface="Livvic"/>
                <a:sym typeface="Livvic"/>
              </a:rPr>
              <a:t>USB very common and easy to use: </a:t>
            </a:r>
            <a:r>
              <a:rPr lang="en" sz="1800">
                <a:solidFill>
                  <a:schemeClr val="dk1"/>
                </a:solidFill>
                <a:highlight>
                  <a:srgbClr val="00FF00"/>
                </a:highlight>
                <a:latin typeface="Livvic"/>
                <a:ea typeface="Livvic"/>
                <a:cs typeface="Livvic"/>
                <a:sym typeface="Livvic"/>
              </a:rPr>
              <a:t>Satisfies DR 4.2</a:t>
            </a:r>
            <a:endParaRPr sz="1800">
              <a:solidFill>
                <a:schemeClr val="dk1"/>
              </a:solidFill>
              <a:latin typeface="Livvic"/>
              <a:ea typeface="Livvic"/>
              <a:cs typeface="Livvic"/>
              <a:sym typeface="Livvic"/>
            </a:endParaRPr>
          </a:p>
          <a:p>
            <a:pPr marL="0" lvl="0" indent="0" algn="l" rtl="0">
              <a:spcBef>
                <a:spcPts val="0"/>
              </a:spcBef>
              <a:spcAft>
                <a:spcPts val="0"/>
              </a:spcAft>
              <a:buNone/>
            </a:pPr>
            <a:endParaRPr sz="1800">
              <a:latin typeface="Livvic"/>
              <a:ea typeface="Livvic"/>
              <a:cs typeface="Livvic"/>
              <a:sym typeface="Livvic"/>
            </a:endParaRPr>
          </a:p>
        </p:txBody>
      </p:sp>
      <p:sp>
        <p:nvSpPr>
          <p:cNvPr id="617" name="Google Shape;617;p45"/>
          <p:cNvSpPr txBox="1"/>
          <p:nvPr/>
        </p:nvSpPr>
        <p:spPr>
          <a:xfrm>
            <a:off x="5885450" y="1204675"/>
            <a:ext cx="2604300" cy="35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a:latin typeface="Livvic"/>
                <a:ea typeface="Livvic"/>
                <a:cs typeface="Livvic"/>
                <a:sym typeface="Livvic"/>
              </a:rPr>
              <a:t>1 scan = approximately 15 MB</a:t>
            </a:r>
            <a:endParaRPr sz="1300">
              <a:latin typeface="Livvic"/>
              <a:ea typeface="Livvic"/>
              <a:cs typeface="Livvic"/>
              <a:sym typeface="Livvic"/>
            </a:endParaRPr>
          </a:p>
          <a:p>
            <a:pPr marL="0" lvl="0" indent="0" algn="l" rtl="0">
              <a:spcBef>
                <a:spcPts val="0"/>
              </a:spcBef>
              <a:spcAft>
                <a:spcPts val="0"/>
              </a:spcAft>
              <a:buNone/>
            </a:pPr>
            <a:r>
              <a:rPr lang="en" sz="1300">
                <a:latin typeface="Livvic"/>
                <a:ea typeface="Livvic"/>
                <a:cs typeface="Livvic"/>
                <a:sym typeface="Livvic"/>
              </a:rPr>
              <a:t>32GB/15MB = 2133 scans</a:t>
            </a:r>
            <a:endParaRPr sz="1300">
              <a:latin typeface="Livvic"/>
              <a:ea typeface="Livvic"/>
              <a:cs typeface="Livvic"/>
              <a:sym typeface="Livvic"/>
            </a:endParaRPr>
          </a:p>
        </p:txBody>
      </p:sp>
      <p:pic>
        <p:nvPicPr>
          <p:cNvPr id="618" name="Google Shape;618;p45"/>
          <p:cNvPicPr preferRelativeResize="0"/>
          <p:nvPr/>
        </p:nvPicPr>
        <p:blipFill>
          <a:blip r:embed="rId4">
            <a:alphaModFix/>
          </a:blip>
          <a:stretch>
            <a:fillRect/>
          </a:stretch>
        </p:blipFill>
        <p:spPr>
          <a:xfrm>
            <a:off x="5501000" y="1919725"/>
            <a:ext cx="3373200" cy="2577125"/>
          </a:xfrm>
          <a:prstGeom prst="rect">
            <a:avLst/>
          </a:prstGeom>
          <a:noFill/>
          <a:ln>
            <a:noFill/>
          </a:ln>
        </p:spPr>
      </p:pic>
      <p:graphicFrame>
        <p:nvGraphicFramePr>
          <p:cNvPr id="619" name="Google Shape;619;p45"/>
          <p:cNvGraphicFramePr/>
          <p:nvPr/>
        </p:nvGraphicFramePr>
        <p:xfrm>
          <a:off x="528650" y="1112850"/>
          <a:ext cx="3000000" cy="3000000"/>
        </p:xfrm>
        <a:graphic>
          <a:graphicData uri="http://schemas.openxmlformats.org/drawingml/2006/table">
            <a:tbl>
              <a:tblPr>
                <a:noFill/>
                <a:tableStyleId>{66FF5306-B495-4C76-AE99-407321AC30EA}</a:tableStyleId>
              </a:tblPr>
              <a:tblGrid>
                <a:gridCol w="750625">
                  <a:extLst>
                    <a:ext uri="{9D8B030D-6E8A-4147-A177-3AD203B41FA5}">
                      <a16:colId xmlns:a16="http://schemas.microsoft.com/office/drawing/2014/main" val="20000"/>
                    </a:ext>
                  </a:extLst>
                </a:gridCol>
                <a:gridCol w="3332950">
                  <a:extLst>
                    <a:ext uri="{9D8B030D-6E8A-4147-A177-3AD203B41FA5}">
                      <a16:colId xmlns:a16="http://schemas.microsoft.com/office/drawing/2014/main" val="20001"/>
                    </a:ext>
                  </a:extLst>
                </a:gridCol>
              </a:tblGrid>
              <a:tr h="279425">
                <a:tc>
                  <a:txBody>
                    <a:bodyPr/>
                    <a:lstStyle/>
                    <a:p>
                      <a:pPr marL="0" lvl="0" indent="0" algn="l" rtl="0">
                        <a:spcBef>
                          <a:spcPts val="0"/>
                        </a:spcBef>
                        <a:spcAft>
                          <a:spcPts val="0"/>
                        </a:spcAft>
                        <a:buNone/>
                      </a:pPr>
                      <a:endParaRPr>
                        <a:latin typeface="Livvic"/>
                        <a:ea typeface="Livvic"/>
                        <a:cs typeface="Livvic"/>
                        <a:sym typeface="Livvic"/>
                      </a:endParaRPr>
                    </a:p>
                  </a:txBody>
                  <a:tcPr marL="91425" marR="91425" marT="91425" marB="91425">
                    <a:solidFill>
                      <a:srgbClr val="CCCCCC"/>
                    </a:solidFill>
                  </a:tcPr>
                </a:tc>
                <a:tc>
                  <a:txBody>
                    <a:bodyPr/>
                    <a:lstStyle/>
                    <a:p>
                      <a:pPr marL="0" lvl="0" indent="0" algn="l" rtl="0">
                        <a:spcBef>
                          <a:spcPts val="0"/>
                        </a:spcBef>
                        <a:spcAft>
                          <a:spcPts val="0"/>
                        </a:spcAft>
                        <a:buNone/>
                      </a:pPr>
                      <a:r>
                        <a:rPr lang="en" b="1">
                          <a:latin typeface="Livvic"/>
                          <a:ea typeface="Livvic"/>
                          <a:cs typeface="Livvic"/>
                          <a:sym typeface="Livvic"/>
                        </a:rPr>
                        <a:t>Driving Design Requirement</a:t>
                      </a:r>
                      <a:endParaRPr b="1">
                        <a:latin typeface="Livvic"/>
                        <a:ea typeface="Livvic"/>
                        <a:cs typeface="Livvic"/>
                        <a:sym typeface="Livvic"/>
                      </a:endParaRPr>
                    </a:p>
                  </a:txBody>
                  <a:tcPr marL="91425" marR="91425" marT="91425" marB="91425">
                    <a:solidFill>
                      <a:srgbClr val="CCCCCC"/>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b="1">
                          <a:latin typeface="Livvic"/>
                          <a:ea typeface="Livvic"/>
                          <a:cs typeface="Livvic"/>
                          <a:sym typeface="Livvic"/>
                        </a:rPr>
                        <a:t>DR 4.1</a:t>
                      </a:r>
                      <a:endParaRPr b="1">
                        <a:latin typeface="Livvic"/>
                        <a:ea typeface="Livvic"/>
                        <a:cs typeface="Livvic"/>
                        <a:sym typeface="Livvic"/>
                      </a:endParaRPr>
                    </a:p>
                  </a:txBody>
                  <a:tcPr marL="91425" marR="91425" marT="91425" marB="91425"/>
                </a:tc>
                <a:tc>
                  <a:txBody>
                    <a:bodyPr/>
                    <a:lstStyle/>
                    <a:p>
                      <a:pPr marL="0" lvl="0" indent="0" algn="l" rtl="0">
                        <a:spcBef>
                          <a:spcPts val="0"/>
                        </a:spcBef>
                        <a:spcAft>
                          <a:spcPts val="0"/>
                        </a:spcAft>
                        <a:buNone/>
                      </a:pPr>
                      <a:r>
                        <a:rPr lang="en">
                          <a:latin typeface="Livvic"/>
                          <a:ea typeface="Livvic"/>
                          <a:cs typeface="Livvic"/>
                          <a:sym typeface="Livvic"/>
                        </a:rPr>
                        <a:t>Store at least one scan</a:t>
                      </a:r>
                      <a:endParaRPr>
                        <a:latin typeface="Livvic"/>
                        <a:ea typeface="Livvic"/>
                        <a:cs typeface="Livvic"/>
                        <a:sym typeface="Livvic"/>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b="1">
                          <a:latin typeface="Livvic"/>
                          <a:ea typeface="Livvic"/>
                          <a:cs typeface="Livvic"/>
                          <a:sym typeface="Livvic"/>
                        </a:rPr>
                        <a:t>DR 4.2</a:t>
                      </a:r>
                      <a:endParaRPr b="1">
                        <a:latin typeface="Livvic"/>
                        <a:ea typeface="Livvic"/>
                        <a:cs typeface="Livvic"/>
                        <a:sym typeface="Livvic"/>
                      </a:endParaRPr>
                    </a:p>
                  </a:txBody>
                  <a:tcPr marL="91425" marR="91425" marT="91425" marB="91425"/>
                </a:tc>
                <a:tc>
                  <a:txBody>
                    <a:bodyPr/>
                    <a:lstStyle/>
                    <a:p>
                      <a:pPr marL="0" lvl="0" indent="0" algn="l" rtl="0">
                        <a:spcBef>
                          <a:spcPts val="0"/>
                        </a:spcBef>
                        <a:spcAft>
                          <a:spcPts val="0"/>
                        </a:spcAft>
                        <a:buNone/>
                      </a:pPr>
                      <a:r>
                        <a:rPr lang="en">
                          <a:latin typeface="Livvic"/>
                          <a:ea typeface="Livvic"/>
                          <a:cs typeface="Livvic"/>
                          <a:sym typeface="Livvic"/>
                        </a:rPr>
                        <a:t>Easily transferable</a:t>
                      </a:r>
                      <a:endParaRPr>
                        <a:latin typeface="Livvic"/>
                        <a:ea typeface="Livvic"/>
                        <a:cs typeface="Livvic"/>
                        <a:sym typeface="Livvic"/>
                      </a:endParaRPr>
                    </a:p>
                  </a:txBody>
                  <a:tcPr marL="91425" marR="91425" marT="91425" marB="91425"/>
                </a:tc>
                <a:extLst>
                  <a:ext uri="{0D108BD9-81ED-4DB2-BD59-A6C34878D82A}">
                    <a16:rowId xmlns:a16="http://schemas.microsoft.com/office/drawing/2014/main" val="10002"/>
                  </a:ext>
                </a:extLst>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46"/>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31</a:t>
            </a:fld>
            <a:endParaRPr>
              <a:latin typeface="Livvic"/>
              <a:ea typeface="Livvic"/>
              <a:cs typeface="Livvic"/>
              <a:sym typeface="Livvic"/>
            </a:endParaRPr>
          </a:p>
        </p:txBody>
      </p:sp>
      <p:sp>
        <p:nvSpPr>
          <p:cNvPr id="625" name="Google Shape;625;p46"/>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latin typeface="Livvic"/>
                <a:ea typeface="Livvic"/>
                <a:cs typeface="Livvic"/>
                <a:sym typeface="Livvic"/>
              </a:rPr>
              <a:t>Potentiometer</a:t>
            </a:r>
            <a:endParaRPr sz="2800" b="1">
              <a:solidFill>
                <a:srgbClr val="FFFFFF"/>
              </a:solidFill>
              <a:latin typeface="Livvic"/>
              <a:ea typeface="Livvic"/>
              <a:cs typeface="Livvic"/>
              <a:sym typeface="Livvic"/>
            </a:endParaRPr>
          </a:p>
        </p:txBody>
      </p:sp>
      <p:pic>
        <p:nvPicPr>
          <p:cNvPr id="626" name="Google Shape;626;p46"/>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sp>
        <p:nvSpPr>
          <p:cNvPr id="627" name="Google Shape;627;p46"/>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628" name="Google Shape;628;p46"/>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629" name="Google Shape;629;p46"/>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630" name="Google Shape;630;p46"/>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631" name="Google Shape;631;p46"/>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lt1"/>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632" name="Google Shape;632;p46"/>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633" name="Google Shape;633;p46"/>
          <p:cNvSpPr/>
          <p:nvPr/>
        </p:nvSpPr>
        <p:spPr>
          <a:xfrm>
            <a:off x="3370367" y="4777075"/>
            <a:ext cx="12702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634" name="Google Shape;634;p46"/>
          <p:cNvSpPr/>
          <p:nvPr/>
        </p:nvSpPr>
        <p:spPr>
          <a:xfrm>
            <a:off x="7777350" y="4777075"/>
            <a:ext cx="10701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sp>
        <p:nvSpPr>
          <p:cNvPr id="635" name="Google Shape;635;p46"/>
          <p:cNvSpPr txBox="1"/>
          <p:nvPr/>
        </p:nvSpPr>
        <p:spPr>
          <a:xfrm>
            <a:off x="5175475" y="1044875"/>
            <a:ext cx="3995700" cy="23988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chemeClr val="dk1"/>
              </a:buClr>
              <a:buSzPts val="1400"/>
              <a:buFont typeface="Livvic"/>
              <a:buChar char="●"/>
            </a:pPr>
            <a:r>
              <a:rPr lang="en">
                <a:solidFill>
                  <a:schemeClr val="dk1"/>
                </a:solidFill>
                <a:latin typeface="Livvic"/>
                <a:ea typeface="Livvic"/>
                <a:cs typeface="Livvic"/>
                <a:sym typeface="Livvic"/>
              </a:rPr>
              <a:t>The smallest value the potentiometer can read is 0.034° with a 3.4x10</a:t>
            </a:r>
            <a:r>
              <a:rPr lang="en" baseline="30000">
                <a:solidFill>
                  <a:schemeClr val="dk1"/>
                </a:solidFill>
                <a:latin typeface="Livvic"/>
                <a:ea typeface="Livvic"/>
                <a:cs typeface="Livvic"/>
                <a:sym typeface="Livvic"/>
              </a:rPr>
              <a:t>-4</a:t>
            </a:r>
            <a:r>
              <a:rPr lang="en">
                <a:solidFill>
                  <a:schemeClr val="dk1"/>
                </a:solidFill>
                <a:latin typeface="Livvic"/>
                <a:ea typeface="Livvic"/>
                <a:cs typeface="Livvic"/>
                <a:sym typeface="Livvic"/>
              </a:rPr>
              <a:t> certainty. If error is not accounted for:</a:t>
            </a:r>
            <a:endParaRPr>
              <a:solidFill>
                <a:schemeClr val="dk1"/>
              </a:solidFill>
              <a:latin typeface="Livvic"/>
              <a:ea typeface="Livvic"/>
              <a:cs typeface="Livvic"/>
              <a:sym typeface="Livvic"/>
            </a:endParaRPr>
          </a:p>
          <a:p>
            <a:pPr marL="914400" lvl="1" indent="-317500" algn="l" rtl="0">
              <a:lnSpc>
                <a:spcPct val="115000"/>
              </a:lnSpc>
              <a:spcBef>
                <a:spcPts val="0"/>
              </a:spcBef>
              <a:spcAft>
                <a:spcPts val="0"/>
              </a:spcAft>
              <a:buClr>
                <a:schemeClr val="dk1"/>
              </a:buClr>
              <a:buSzPts val="1400"/>
              <a:buFont typeface="Livvic"/>
              <a:buChar char="○"/>
            </a:pPr>
            <a:r>
              <a:rPr lang="en">
                <a:solidFill>
                  <a:schemeClr val="dk1"/>
                </a:solidFill>
                <a:highlight>
                  <a:srgbClr val="FF0000"/>
                </a:highlight>
                <a:latin typeface="Livvic"/>
                <a:ea typeface="Livvic"/>
                <a:cs typeface="Livvic"/>
                <a:sym typeface="Livvic"/>
              </a:rPr>
              <a:t>Does not satisfy DR 6.1, 6.2</a:t>
            </a:r>
            <a:endParaRPr>
              <a:solidFill>
                <a:schemeClr val="dk1"/>
              </a:solidFill>
              <a:highlight>
                <a:srgbClr val="FF0000"/>
              </a:highlight>
              <a:latin typeface="Livvic"/>
              <a:ea typeface="Livvic"/>
              <a:cs typeface="Livvic"/>
              <a:sym typeface="Livvic"/>
            </a:endParaRPr>
          </a:p>
          <a:p>
            <a:pPr marL="0" lvl="0" indent="0" algn="l" rtl="0">
              <a:lnSpc>
                <a:spcPct val="115000"/>
              </a:lnSpc>
              <a:spcBef>
                <a:spcPts val="0"/>
              </a:spcBef>
              <a:spcAft>
                <a:spcPts val="0"/>
              </a:spcAft>
              <a:buNone/>
            </a:pPr>
            <a:endParaRPr>
              <a:solidFill>
                <a:schemeClr val="dk1"/>
              </a:solidFill>
              <a:highlight>
                <a:srgbClr val="FF0000"/>
              </a:highlight>
              <a:latin typeface="Livvic"/>
              <a:ea typeface="Livvic"/>
              <a:cs typeface="Livvic"/>
              <a:sym typeface="Livvic"/>
            </a:endParaRPr>
          </a:p>
          <a:p>
            <a:pPr marL="457200" lvl="0" indent="-317500" algn="l" rtl="0">
              <a:lnSpc>
                <a:spcPct val="115000"/>
              </a:lnSpc>
              <a:spcBef>
                <a:spcPts val="0"/>
              </a:spcBef>
              <a:spcAft>
                <a:spcPts val="0"/>
              </a:spcAft>
              <a:buClr>
                <a:schemeClr val="dk1"/>
              </a:buClr>
              <a:buSzPts val="1400"/>
              <a:buFont typeface="Livvic"/>
              <a:buChar char="●"/>
            </a:pPr>
            <a:r>
              <a:rPr lang="en">
                <a:solidFill>
                  <a:schemeClr val="dk1"/>
                </a:solidFill>
                <a:latin typeface="Livvic"/>
                <a:ea typeface="Livvic"/>
                <a:cs typeface="Livvic"/>
                <a:sym typeface="Livvic"/>
              </a:rPr>
              <a:t>Can be used in control system</a:t>
            </a:r>
            <a:endParaRPr>
              <a:solidFill>
                <a:schemeClr val="dk1"/>
              </a:solidFill>
              <a:latin typeface="Livvic"/>
              <a:ea typeface="Livvic"/>
              <a:cs typeface="Livvic"/>
              <a:sym typeface="Livvic"/>
            </a:endParaRPr>
          </a:p>
          <a:p>
            <a:pPr marL="0" lvl="0" indent="0" algn="l" rtl="0">
              <a:lnSpc>
                <a:spcPct val="115000"/>
              </a:lnSpc>
              <a:spcBef>
                <a:spcPts val="0"/>
              </a:spcBef>
              <a:spcAft>
                <a:spcPts val="0"/>
              </a:spcAft>
              <a:buNone/>
            </a:pPr>
            <a:endParaRPr>
              <a:solidFill>
                <a:schemeClr val="dk1"/>
              </a:solidFill>
              <a:highlight>
                <a:srgbClr val="00FF00"/>
              </a:highlight>
              <a:latin typeface="Livvic"/>
              <a:ea typeface="Livvic"/>
              <a:cs typeface="Livvic"/>
              <a:sym typeface="Livvic"/>
            </a:endParaRPr>
          </a:p>
          <a:p>
            <a:pPr marL="0" lvl="0" indent="0" algn="l" rtl="0">
              <a:lnSpc>
                <a:spcPct val="115000"/>
              </a:lnSpc>
              <a:spcBef>
                <a:spcPts val="0"/>
              </a:spcBef>
              <a:spcAft>
                <a:spcPts val="0"/>
              </a:spcAft>
              <a:buNone/>
            </a:pPr>
            <a:r>
              <a:rPr lang="en">
                <a:solidFill>
                  <a:schemeClr val="dk1"/>
                </a:solidFill>
                <a:latin typeface="Livvic"/>
                <a:ea typeface="Livvic"/>
                <a:cs typeface="Livvic"/>
                <a:sym typeface="Livvic"/>
              </a:rPr>
              <a:t>Control system is needed to satisfy DR 6.1, 6.2</a:t>
            </a:r>
            <a:endParaRPr>
              <a:solidFill>
                <a:schemeClr val="dk1"/>
              </a:solidFill>
              <a:latin typeface="Livvic"/>
              <a:ea typeface="Livvic"/>
              <a:cs typeface="Livvic"/>
              <a:sym typeface="Livvic"/>
            </a:endParaRPr>
          </a:p>
        </p:txBody>
      </p:sp>
      <p:graphicFrame>
        <p:nvGraphicFramePr>
          <p:cNvPr id="636" name="Google Shape;636;p46"/>
          <p:cNvGraphicFramePr/>
          <p:nvPr/>
        </p:nvGraphicFramePr>
        <p:xfrm>
          <a:off x="521225" y="1895223"/>
          <a:ext cx="3000000" cy="3000000"/>
        </p:xfrm>
        <a:graphic>
          <a:graphicData uri="http://schemas.openxmlformats.org/drawingml/2006/table">
            <a:tbl>
              <a:tblPr>
                <a:noFill/>
                <a:tableStyleId>{66FF5306-B495-4C76-AE99-407321AC30EA}</a:tableStyleId>
              </a:tblPr>
              <a:tblGrid>
                <a:gridCol w="1660075">
                  <a:extLst>
                    <a:ext uri="{9D8B030D-6E8A-4147-A177-3AD203B41FA5}">
                      <a16:colId xmlns:a16="http://schemas.microsoft.com/office/drawing/2014/main" val="20000"/>
                    </a:ext>
                  </a:extLst>
                </a:gridCol>
                <a:gridCol w="2879850">
                  <a:extLst>
                    <a:ext uri="{9D8B030D-6E8A-4147-A177-3AD203B41FA5}">
                      <a16:colId xmlns:a16="http://schemas.microsoft.com/office/drawing/2014/main" val="20001"/>
                    </a:ext>
                  </a:extLst>
                </a:gridCol>
              </a:tblGrid>
              <a:tr h="472275">
                <a:tc>
                  <a:txBody>
                    <a:bodyPr/>
                    <a:lstStyle/>
                    <a:p>
                      <a:pPr marL="0" lvl="0" indent="0" algn="l" rtl="0">
                        <a:spcBef>
                          <a:spcPts val="0"/>
                        </a:spcBef>
                        <a:spcAft>
                          <a:spcPts val="0"/>
                        </a:spcAft>
                        <a:buNone/>
                      </a:pPr>
                      <a:endParaRPr>
                        <a:latin typeface="Livvic"/>
                        <a:ea typeface="Livvic"/>
                        <a:cs typeface="Livvic"/>
                        <a:sym typeface="Livvic"/>
                      </a:endParaRPr>
                    </a:p>
                  </a:txBody>
                  <a:tcPr marL="91425" marR="91425" marT="91425" marB="91425">
                    <a:solidFill>
                      <a:srgbClr val="CCCCCC"/>
                    </a:solidFill>
                  </a:tcPr>
                </a:tc>
                <a:tc>
                  <a:txBody>
                    <a:bodyPr/>
                    <a:lstStyle/>
                    <a:p>
                      <a:pPr marL="0" lvl="0" indent="0" algn="l" rtl="0">
                        <a:spcBef>
                          <a:spcPts val="0"/>
                        </a:spcBef>
                        <a:spcAft>
                          <a:spcPts val="0"/>
                        </a:spcAft>
                        <a:buNone/>
                      </a:pPr>
                      <a:r>
                        <a:rPr lang="en" b="1">
                          <a:solidFill>
                            <a:schemeClr val="dk1"/>
                          </a:solidFill>
                          <a:latin typeface="Livvic"/>
                          <a:ea typeface="Livvic"/>
                          <a:cs typeface="Livvic"/>
                          <a:sym typeface="Livvic"/>
                        </a:rPr>
                        <a:t>Driving Design Requirement</a:t>
                      </a:r>
                      <a:endParaRPr b="1">
                        <a:latin typeface="Livvic"/>
                        <a:ea typeface="Livvic"/>
                        <a:cs typeface="Livvic"/>
                        <a:sym typeface="Livvic"/>
                      </a:endParaRPr>
                    </a:p>
                  </a:txBody>
                  <a:tcPr marL="91425" marR="91425" marT="91425" marB="91425">
                    <a:solidFill>
                      <a:srgbClr val="CCCCCC"/>
                    </a:solidFill>
                  </a:tcPr>
                </a:tc>
                <a:extLst>
                  <a:ext uri="{0D108BD9-81ED-4DB2-BD59-A6C34878D82A}">
                    <a16:rowId xmlns:a16="http://schemas.microsoft.com/office/drawing/2014/main" val="10000"/>
                  </a:ext>
                </a:extLst>
              </a:tr>
              <a:tr h="717525">
                <a:tc>
                  <a:txBody>
                    <a:bodyPr/>
                    <a:lstStyle/>
                    <a:p>
                      <a:pPr marL="0" lvl="0" indent="0" algn="l" rtl="0">
                        <a:spcBef>
                          <a:spcPts val="0"/>
                        </a:spcBef>
                        <a:spcAft>
                          <a:spcPts val="0"/>
                        </a:spcAft>
                        <a:buNone/>
                      </a:pPr>
                      <a:r>
                        <a:rPr lang="en" b="1">
                          <a:latin typeface="Livvic"/>
                          <a:ea typeface="Livvic"/>
                          <a:cs typeface="Livvic"/>
                          <a:sym typeface="Livvic"/>
                        </a:rPr>
                        <a:t>DR 6.1</a:t>
                      </a:r>
                      <a:endParaRPr b="1">
                        <a:latin typeface="Livvic"/>
                        <a:ea typeface="Livvic"/>
                        <a:cs typeface="Livvic"/>
                        <a:sym typeface="Livvic"/>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a:solidFill>
                            <a:schemeClr val="dk1"/>
                          </a:solidFill>
                          <a:latin typeface="Livvic"/>
                          <a:ea typeface="Livvic"/>
                          <a:cs typeface="Livvic"/>
                          <a:sym typeface="Livvic"/>
                        </a:rPr>
                        <a:t>Locate itself accurately to 0.005</a:t>
                      </a:r>
                      <a:r>
                        <a:rPr lang="en" baseline="30000">
                          <a:solidFill>
                            <a:schemeClr val="dk1"/>
                          </a:solidFill>
                          <a:latin typeface="Livvic"/>
                          <a:ea typeface="Livvic"/>
                          <a:cs typeface="Livvic"/>
                          <a:sym typeface="Livvic"/>
                        </a:rPr>
                        <a:t>o</a:t>
                      </a:r>
                      <a:r>
                        <a:rPr lang="en">
                          <a:solidFill>
                            <a:schemeClr val="dk1"/>
                          </a:solidFill>
                          <a:latin typeface="Livvic"/>
                          <a:ea typeface="Livvic"/>
                          <a:cs typeface="Livvic"/>
                          <a:sym typeface="Livvic"/>
                        </a:rPr>
                        <a:t>  in elevation direction</a:t>
                      </a:r>
                      <a:endParaRPr>
                        <a:latin typeface="Livvic"/>
                        <a:ea typeface="Livvic"/>
                        <a:cs typeface="Livvic"/>
                        <a:sym typeface="Livvic"/>
                      </a:endParaRPr>
                    </a:p>
                  </a:txBody>
                  <a:tcPr marL="91425" marR="91425" marT="91425" marB="91425"/>
                </a:tc>
                <a:extLst>
                  <a:ext uri="{0D108BD9-81ED-4DB2-BD59-A6C34878D82A}">
                    <a16:rowId xmlns:a16="http://schemas.microsoft.com/office/drawing/2014/main" val="10001"/>
                  </a:ext>
                </a:extLst>
              </a:tr>
              <a:tr h="717525">
                <a:tc>
                  <a:txBody>
                    <a:bodyPr/>
                    <a:lstStyle/>
                    <a:p>
                      <a:pPr marL="0" lvl="0" indent="0" algn="l" rtl="0">
                        <a:spcBef>
                          <a:spcPts val="0"/>
                        </a:spcBef>
                        <a:spcAft>
                          <a:spcPts val="0"/>
                        </a:spcAft>
                        <a:buNone/>
                      </a:pPr>
                      <a:r>
                        <a:rPr lang="en" b="1">
                          <a:latin typeface="Livvic"/>
                          <a:ea typeface="Livvic"/>
                          <a:cs typeface="Livvic"/>
                          <a:sym typeface="Livvic"/>
                        </a:rPr>
                        <a:t>DR 6.2</a:t>
                      </a:r>
                      <a:endParaRPr b="1">
                        <a:latin typeface="Livvic"/>
                        <a:ea typeface="Livvic"/>
                        <a:cs typeface="Livvic"/>
                        <a:sym typeface="Livvic"/>
                      </a:endParaRPr>
                    </a:p>
                  </a:txBody>
                  <a:tcPr marL="91425" marR="91425" marT="91425" marB="91425"/>
                </a:tc>
                <a:tc>
                  <a:txBody>
                    <a:bodyPr/>
                    <a:lstStyle/>
                    <a:p>
                      <a:pPr marL="0" lvl="0" indent="0" algn="l" rtl="0">
                        <a:spcBef>
                          <a:spcPts val="0"/>
                        </a:spcBef>
                        <a:spcAft>
                          <a:spcPts val="0"/>
                        </a:spcAft>
                        <a:buNone/>
                      </a:pPr>
                      <a:r>
                        <a:rPr lang="en">
                          <a:latin typeface="Livvic"/>
                          <a:ea typeface="Livvic"/>
                          <a:cs typeface="Livvic"/>
                          <a:sym typeface="Livvic"/>
                        </a:rPr>
                        <a:t>Locate itself accurately to 0.005</a:t>
                      </a:r>
                      <a:r>
                        <a:rPr lang="en" baseline="30000">
                          <a:latin typeface="Livvic"/>
                          <a:ea typeface="Livvic"/>
                          <a:cs typeface="Livvic"/>
                          <a:sym typeface="Livvic"/>
                        </a:rPr>
                        <a:t>o</a:t>
                      </a:r>
                      <a:r>
                        <a:rPr lang="en">
                          <a:latin typeface="Livvic"/>
                          <a:ea typeface="Livvic"/>
                          <a:cs typeface="Livvic"/>
                          <a:sym typeface="Livvic"/>
                        </a:rPr>
                        <a:t>  in azimuth direction</a:t>
                      </a:r>
                      <a:endParaRPr>
                        <a:latin typeface="Livvic"/>
                        <a:ea typeface="Livvic"/>
                        <a:cs typeface="Livvic"/>
                        <a:sym typeface="Livvic"/>
                      </a:endParaRPr>
                    </a:p>
                  </a:txBody>
                  <a:tcPr marL="91425" marR="91425" marT="91425" marB="91425"/>
                </a:tc>
                <a:extLst>
                  <a:ext uri="{0D108BD9-81ED-4DB2-BD59-A6C34878D82A}">
                    <a16:rowId xmlns:a16="http://schemas.microsoft.com/office/drawing/2014/main" val="10002"/>
                  </a:ext>
                </a:extLst>
              </a:tr>
            </a:tbl>
          </a:graphicData>
        </a:graphic>
      </p:graphicFrame>
      <p:pic>
        <p:nvPicPr>
          <p:cNvPr id="637" name="Google Shape;637;p46"/>
          <p:cNvPicPr preferRelativeResize="0"/>
          <p:nvPr/>
        </p:nvPicPr>
        <p:blipFill>
          <a:blip r:embed="rId4">
            <a:alphaModFix/>
          </a:blip>
          <a:stretch>
            <a:fillRect/>
          </a:stretch>
        </p:blipFill>
        <p:spPr>
          <a:xfrm>
            <a:off x="6161400" y="3371850"/>
            <a:ext cx="1615950" cy="13389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p47"/>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32</a:t>
            </a:fld>
            <a:endParaRPr>
              <a:latin typeface="Livvic"/>
              <a:ea typeface="Livvic"/>
              <a:cs typeface="Livvic"/>
              <a:sym typeface="Livvic"/>
            </a:endParaRPr>
          </a:p>
        </p:txBody>
      </p:sp>
      <p:sp>
        <p:nvSpPr>
          <p:cNvPr id="643" name="Google Shape;643;p47"/>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latin typeface="Livvic"/>
                <a:ea typeface="Livvic"/>
                <a:cs typeface="Livvic"/>
                <a:sym typeface="Livvic"/>
              </a:rPr>
              <a:t>Control System</a:t>
            </a:r>
            <a:endParaRPr sz="2800" b="1">
              <a:solidFill>
                <a:srgbClr val="FFFFFF"/>
              </a:solidFill>
              <a:latin typeface="Livvic"/>
              <a:ea typeface="Livvic"/>
              <a:cs typeface="Livvic"/>
              <a:sym typeface="Livvic"/>
            </a:endParaRPr>
          </a:p>
        </p:txBody>
      </p:sp>
      <p:pic>
        <p:nvPicPr>
          <p:cNvPr id="644" name="Google Shape;644;p47"/>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sp>
        <p:nvSpPr>
          <p:cNvPr id="645" name="Google Shape;645;p47"/>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646" name="Google Shape;646;p47"/>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647" name="Google Shape;647;p47"/>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648" name="Google Shape;648;p47"/>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649" name="Google Shape;649;p47"/>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lt1"/>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650" name="Google Shape;650;p47"/>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651" name="Google Shape;651;p47"/>
          <p:cNvSpPr/>
          <p:nvPr/>
        </p:nvSpPr>
        <p:spPr>
          <a:xfrm>
            <a:off x="3370367" y="4777075"/>
            <a:ext cx="12702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652" name="Google Shape;652;p47"/>
          <p:cNvSpPr/>
          <p:nvPr/>
        </p:nvSpPr>
        <p:spPr>
          <a:xfrm>
            <a:off x="7777350" y="4777075"/>
            <a:ext cx="10701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sp>
        <p:nvSpPr>
          <p:cNvPr id="653" name="Google Shape;653;p47"/>
          <p:cNvSpPr/>
          <p:nvPr/>
        </p:nvSpPr>
        <p:spPr>
          <a:xfrm>
            <a:off x="614124" y="2646800"/>
            <a:ext cx="1366800" cy="691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a:solidFill>
                  <a:schemeClr val="dk1"/>
                </a:solidFill>
                <a:latin typeface="Livvic"/>
                <a:ea typeface="Livvic"/>
                <a:cs typeface="Livvic"/>
                <a:sym typeface="Livvic"/>
              </a:rPr>
              <a:t>ƒ(d</a:t>
            </a:r>
            <a:r>
              <a:rPr lang="en" baseline="-25000">
                <a:solidFill>
                  <a:schemeClr val="dk1"/>
                </a:solidFill>
                <a:latin typeface="Livvic"/>
                <a:ea typeface="Livvic"/>
                <a:cs typeface="Livvic"/>
                <a:sym typeface="Livvic"/>
              </a:rPr>
              <a:t>p</a:t>
            </a:r>
            <a:r>
              <a:rPr lang="en">
                <a:solidFill>
                  <a:schemeClr val="dk1"/>
                </a:solidFill>
                <a:latin typeface="Livvic"/>
                <a:ea typeface="Livvic"/>
                <a:cs typeface="Livvic"/>
                <a:sym typeface="Livvic"/>
              </a:rPr>
              <a:t>,Δs) = Δɣ</a:t>
            </a:r>
            <a:r>
              <a:rPr lang="en" baseline="-25000">
                <a:solidFill>
                  <a:schemeClr val="dk1"/>
                </a:solidFill>
                <a:latin typeface="Livvic"/>
                <a:ea typeface="Livvic"/>
                <a:cs typeface="Livvic"/>
                <a:sym typeface="Livvic"/>
              </a:rPr>
              <a:t>calc</a:t>
            </a:r>
            <a:endParaRPr baseline="-25000">
              <a:latin typeface="Livvic"/>
              <a:ea typeface="Livvic"/>
              <a:cs typeface="Livvic"/>
              <a:sym typeface="Livvic"/>
            </a:endParaRPr>
          </a:p>
        </p:txBody>
      </p:sp>
      <p:sp>
        <p:nvSpPr>
          <p:cNvPr id="654" name="Google Shape;654;p47"/>
          <p:cNvSpPr/>
          <p:nvPr/>
        </p:nvSpPr>
        <p:spPr>
          <a:xfrm>
            <a:off x="5186864" y="2646788"/>
            <a:ext cx="1458000" cy="691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800">
                <a:solidFill>
                  <a:schemeClr val="dk1"/>
                </a:solidFill>
                <a:latin typeface="Livvic"/>
                <a:ea typeface="Livvic"/>
                <a:cs typeface="Livvic"/>
                <a:sym typeface="Livvic"/>
              </a:rPr>
              <a:t>Δɣ</a:t>
            </a:r>
            <a:r>
              <a:rPr lang="en" sz="1800" baseline="-25000">
                <a:solidFill>
                  <a:schemeClr val="dk1"/>
                </a:solidFill>
                <a:latin typeface="Livvic"/>
                <a:ea typeface="Livvic"/>
                <a:cs typeface="Livvic"/>
                <a:sym typeface="Livvic"/>
              </a:rPr>
              <a:t>pot</a:t>
            </a:r>
            <a:endParaRPr sz="1700" baseline="-25000">
              <a:latin typeface="Livvic"/>
              <a:ea typeface="Livvic"/>
              <a:cs typeface="Livvic"/>
              <a:sym typeface="Livvic"/>
            </a:endParaRPr>
          </a:p>
        </p:txBody>
      </p:sp>
      <p:sp>
        <p:nvSpPr>
          <p:cNvPr id="655" name="Google Shape;655;p47"/>
          <p:cNvSpPr txBox="1"/>
          <p:nvPr/>
        </p:nvSpPr>
        <p:spPr>
          <a:xfrm>
            <a:off x="536650" y="1164100"/>
            <a:ext cx="8310900" cy="32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ivvic"/>
                <a:ea typeface="Livvic"/>
                <a:cs typeface="Livvic"/>
                <a:sym typeface="Livvic"/>
              </a:rPr>
              <a:t>*Note, this displays the loop for the azimuth angle (</a:t>
            </a:r>
            <a:r>
              <a:rPr lang="en">
                <a:solidFill>
                  <a:schemeClr val="dk1"/>
                </a:solidFill>
                <a:latin typeface="Livvic"/>
                <a:ea typeface="Livvic"/>
                <a:cs typeface="Livvic"/>
                <a:sym typeface="Livvic"/>
              </a:rPr>
              <a:t>ɣ) but can also be used for elevation angle (ɸ)</a:t>
            </a:r>
            <a:endParaRPr sz="1000">
              <a:latin typeface="Livvic"/>
              <a:ea typeface="Livvic"/>
              <a:cs typeface="Livvic"/>
              <a:sym typeface="Livvic"/>
            </a:endParaRPr>
          </a:p>
        </p:txBody>
      </p:sp>
      <p:sp>
        <p:nvSpPr>
          <p:cNvPr id="656" name="Google Shape;656;p47"/>
          <p:cNvSpPr/>
          <p:nvPr/>
        </p:nvSpPr>
        <p:spPr>
          <a:xfrm>
            <a:off x="2791351" y="2638375"/>
            <a:ext cx="1366800" cy="691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chemeClr val="dk1"/>
                </a:solidFill>
                <a:latin typeface="Livvic"/>
                <a:ea typeface="Livvic"/>
                <a:cs typeface="Livvic"/>
                <a:sym typeface="Livvic"/>
              </a:rPr>
              <a:t>ɣ</a:t>
            </a:r>
            <a:r>
              <a:rPr lang="en" sz="1800" baseline="-25000">
                <a:solidFill>
                  <a:schemeClr val="dk1"/>
                </a:solidFill>
                <a:latin typeface="Livvic"/>
                <a:ea typeface="Livvic"/>
                <a:cs typeface="Livvic"/>
                <a:sym typeface="Livvic"/>
              </a:rPr>
              <a:t>targ</a:t>
            </a:r>
            <a:endParaRPr sz="1800">
              <a:latin typeface="Livvic"/>
              <a:ea typeface="Livvic"/>
              <a:cs typeface="Livvic"/>
              <a:sym typeface="Livvic"/>
            </a:endParaRPr>
          </a:p>
        </p:txBody>
      </p:sp>
      <p:sp>
        <p:nvSpPr>
          <p:cNvPr id="657" name="Google Shape;657;p47"/>
          <p:cNvSpPr txBox="1"/>
          <p:nvPr/>
        </p:nvSpPr>
        <p:spPr>
          <a:xfrm>
            <a:off x="785675" y="3628950"/>
            <a:ext cx="2493300" cy="10071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Livvic"/>
              <a:buChar char="●"/>
            </a:pPr>
            <a:r>
              <a:rPr lang="en" sz="1800">
                <a:highlight>
                  <a:srgbClr val="00FF00"/>
                </a:highlight>
                <a:latin typeface="Livvic"/>
                <a:ea typeface="Livvic"/>
                <a:cs typeface="Livvic"/>
                <a:sym typeface="Livvic"/>
              </a:rPr>
              <a:t>Satisfies DR 6.1</a:t>
            </a:r>
            <a:endParaRPr sz="1800">
              <a:highlight>
                <a:srgbClr val="00FF00"/>
              </a:highlight>
              <a:latin typeface="Livvic"/>
              <a:ea typeface="Livvic"/>
              <a:cs typeface="Livvic"/>
              <a:sym typeface="Livvic"/>
            </a:endParaRPr>
          </a:p>
          <a:p>
            <a:pPr marL="0" lvl="0" indent="0" algn="l" rtl="0">
              <a:spcBef>
                <a:spcPts val="0"/>
              </a:spcBef>
              <a:spcAft>
                <a:spcPts val="0"/>
              </a:spcAft>
              <a:buNone/>
            </a:pPr>
            <a:endParaRPr sz="1800">
              <a:highlight>
                <a:srgbClr val="00FF00"/>
              </a:highlight>
              <a:latin typeface="Livvic"/>
              <a:ea typeface="Livvic"/>
              <a:cs typeface="Livvic"/>
              <a:sym typeface="Livvic"/>
            </a:endParaRPr>
          </a:p>
          <a:p>
            <a:pPr marL="457200" lvl="0" indent="-342900" algn="l" rtl="0">
              <a:spcBef>
                <a:spcPts val="0"/>
              </a:spcBef>
              <a:spcAft>
                <a:spcPts val="0"/>
              </a:spcAft>
              <a:buSzPts val="1800"/>
              <a:buFont typeface="Livvic"/>
              <a:buChar char="●"/>
            </a:pPr>
            <a:r>
              <a:rPr lang="en" sz="1800">
                <a:highlight>
                  <a:srgbClr val="00FF00"/>
                </a:highlight>
                <a:latin typeface="Livvic"/>
                <a:ea typeface="Livvic"/>
                <a:cs typeface="Livvic"/>
                <a:sym typeface="Livvic"/>
              </a:rPr>
              <a:t>Satisfies DR 6.2 </a:t>
            </a:r>
            <a:endParaRPr sz="1800">
              <a:highlight>
                <a:srgbClr val="00FF00"/>
              </a:highlight>
              <a:latin typeface="Livvic"/>
              <a:ea typeface="Livvic"/>
              <a:cs typeface="Livvic"/>
              <a:sym typeface="Livvic"/>
            </a:endParaRPr>
          </a:p>
        </p:txBody>
      </p:sp>
      <p:sp>
        <p:nvSpPr>
          <p:cNvPr id="658" name="Google Shape;658;p47"/>
          <p:cNvSpPr txBox="1"/>
          <p:nvPr/>
        </p:nvSpPr>
        <p:spPr>
          <a:xfrm>
            <a:off x="127725" y="1734825"/>
            <a:ext cx="2394300" cy="561600"/>
          </a:xfrm>
          <a:prstGeom prst="rect">
            <a:avLst/>
          </a:prstGeom>
          <a:noFill/>
          <a:ln w="9525"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ivvic"/>
                <a:ea typeface="Livvic"/>
                <a:cs typeface="Livvic"/>
                <a:sym typeface="Livvic"/>
              </a:rPr>
              <a:t>* See “Calculating Stepping Size” slide for more detail</a:t>
            </a:r>
            <a:endParaRPr>
              <a:latin typeface="Livvic"/>
              <a:ea typeface="Livvic"/>
              <a:cs typeface="Livvic"/>
              <a:sym typeface="Livvic"/>
            </a:endParaRPr>
          </a:p>
        </p:txBody>
      </p:sp>
      <p:cxnSp>
        <p:nvCxnSpPr>
          <p:cNvPr id="659" name="Google Shape;659;p47"/>
          <p:cNvCxnSpPr>
            <a:stCxn id="653" idx="0"/>
            <a:endCxn id="658" idx="2"/>
          </p:cNvCxnSpPr>
          <p:nvPr/>
        </p:nvCxnSpPr>
        <p:spPr>
          <a:xfrm rot="10800000" flipH="1">
            <a:off x="1297524" y="2296400"/>
            <a:ext cx="27300" cy="350400"/>
          </a:xfrm>
          <a:prstGeom prst="straightConnector1">
            <a:avLst/>
          </a:prstGeom>
          <a:noFill/>
          <a:ln w="9525" cap="flat" cmpd="sng">
            <a:solidFill>
              <a:schemeClr val="dk2"/>
            </a:solidFill>
            <a:prstDash val="solid"/>
            <a:round/>
            <a:headEnd type="none" w="med" len="med"/>
            <a:tailEnd type="none" w="med" len="med"/>
          </a:ln>
        </p:spPr>
      </p:cxnSp>
      <p:sp>
        <p:nvSpPr>
          <p:cNvPr id="660" name="Google Shape;660;p47"/>
          <p:cNvSpPr txBox="1"/>
          <p:nvPr/>
        </p:nvSpPr>
        <p:spPr>
          <a:xfrm>
            <a:off x="4993721" y="1899175"/>
            <a:ext cx="1844100" cy="457200"/>
          </a:xfrm>
          <a:prstGeom prst="rect">
            <a:avLst/>
          </a:prstGeom>
          <a:noFill/>
          <a:ln w="9525"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a:t>= </a:t>
            </a:r>
            <a:r>
              <a:rPr lang="en" sz="1800">
                <a:solidFill>
                  <a:schemeClr val="dk1"/>
                </a:solidFill>
                <a:latin typeface="Livvic"/>
                <a:ea typeface="Livvic"/>
                <a:cs typeface="Livvic"/>
                <a:sym typeface="Livvic"/>
              </a:rPr>
              <a:t>ɣ</a:t>
            </a:r>
            <a:r>
              <a:rPr lang="en" sz="1800" baseline="-25000">
                <a:solidFill>
                  <a:schemeClr val="dk1"/>
                </a:solidFill>
                <a:latin typeface="Livvic"/>
                <a:ea typeface="Livvic"/>
                <a:cs typeface="Livvic"/>
                <a:sym typeface="Livvic"/>
              </a:rPr>
              <a:t>pot</a:t>
            </a:r>
            <a:r>
              <a:rPr lang="en" sz="1800">
                <a:solidFill>
                  <a:schemeClr val="dk1"/>
                </a:solidFill>
                <a:latin typeface="Livvic"/>
                <a:ea typeface="Livvic"/>
                <a:cs typeface="Livvic"/>
                <a:sym typeface="Livvic"/>
              </a:rPr>
              <a:t>(t) - ɣ</a:t>
            </a:r>
            <a:r>
              <a:rPr lang="en" sz="1800" baseline="-25000">
                <a:solidFill>
                  <a:schemeClr val="dk1"/>
                </a:solidFill>
                <a:latin typeface="Livvic"/>
                <a:ea typeface="Livvic"/>
                <a:cs typeface="Livvic"/>
                <a:sym typeface="Livvic"/>
              </a:rPr>
              <a:t>pot</a:t>
            </a:r>
            <a:r>
              <a:rPr lang="en" sz="1800">
                <a:solidFill>
                  <a:schemeClr val="dk1"/>
                </a:solidFill>
                <a:latin typeface="Livvic"/>
                <a:ea typeface="Livvic"/>
                <a:cs typeface="Livvic"/>
                <a:sym typeface="Livvic"/>
              </a:rPr>
              <a:t>(t-1)</a:t>
            </a:r>
            <a:endParaRPr/>
          </a:p>
        </p:txBody>
      </p:sp>
      <p:cxnSp>
        <p:nvCxnSpPr>
          <p:cNvPr id="661" name="Google Shape;661;p47"/>
          <p:cNvCxnSpPr>
            <a:stCxn id="660" idx="2"/>
            <a:endCxn id="654" idx="0"/>
          </p:cNvCxnSpPr>
          <p:nvPr/>
        </p:nvCxnSpPr>
        <p:spPr>
          <a:xfrm>
            <a:off x="5915771" y="2356375"/>
            <a:ext cx="0" cy="290400"/>
          </a:xfrm>
          <a:prstGeom prst="straightConnector1">
            <a:avLst/>
          </a:prstGeom>
          <a:noFill/>
          <a:ln w="9525" cap="flat" cmpd="sng">
            <a:solidFill>
              <a:schemeClr val="dk2"/>
            </a:solidFill>
            <a:prstDash val="solid"/>
            <a:round/>
            <a:headEnd type="none" w="med" len="med"/>
            <a:tailEnd type="none" w="med" len="med"/>
          </a:ln>
        </p:spPr>
      </p:cxnSp>
      <p:cxnSp>
        <p:nvCxnSpPr>
          <p:cNvPr id="662" name="Google Shape;662;p47"/>
          <p:cNvCxnSpPr>
            <a:stCxn id="656" idx="0"/>
            <a:endCxn id="663" idx="0"/>
          </p:cNvCxnSpPr>
          <p:nvPr/>
        </p:nvCxnSpPr>
        <p:spPr>
          <a:xfrm rot="10800000" flipH="1">
            <a:off x="3474751" y="1617175"/>
            <a:ext cx="283200" cy="1021200"/>
          </a:xfrm>
          <a:prstGeom prst="straightConnector1">
            <a:avLst/>
          </a:prstGeom>
          <a:noFill/>
          <a:ln w="9525" cap="flat" cmpd="sng">
            <a:solidFill>
              <a:schemeClr val="dk2"/>
            </a:solidFill>
            <a:prstDash val="solid"/>
            <a:round/>
            <a:headEnd type="none" w="med" len="med"/>
            <a:tailEnd type="none" w="med" len="med"/>
          </a:ln>
        </p:spPr>
      </p:cxnSp>
      <p:pic>
        <p:nvPicPr>
          <p:cNvPr id="663" name="Google Shape;663;p47"/>
          <p:cNvPicPr preferRelativeResize="0"/>
          <p:nvPr/>
        </p:nvPicPr>
        <p:blipFill>
          <a:blip r:embed="rId4">
            <a:alphaModFix/>
          </a:blip>
          <a:stretch>
            <a:fillRect/>
          </a:stretch>
        </p:blipFill>
        <p:spPr>
          <a:xfrm>
            <a:off x="2821909" y="1617213"/>
            <a:ext cx="1871946" cy="895350"/>
          </a:xfrm>
          <a:prstGeom prst="rect">
            <a:avLst/>
          </a:prstGeom>
          <a:noFill/>
          <a:ln>
            <a:noFill/>
          </a:ln>
        </p:spPr>
      </p:pic>
      <p:sp>
        <p:nvSpPr>
          <p:cNvPr id="664" name="Google Shape;664;p47"/>
          <p:cNvSpPr/>
          <p:nvPr/>
        </p:nvSpPr>
        <p:spPr>
          <a:xfrm>
            <a:off x="2171067" y="2764113"/>
            <a:ext cx="358800" cy="457200"/>
          </a:xfrm>
          <a:prstGeom prst="mathPlus">
            <a:avLst>
              <a:gd name="adj1" fmla="val 23520"/>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47"/>
          <p:cNvSpPr/>
          <p:nvPr/>
        </p:nvSpPr>
        <p:spPr>
          <a:xfrm>
            <a:off x="4457537" y="2764088"/>
            <a:ext cx="358800" cy="457200"/>
          </a:xfrm>
          <a:prstGeom prst="mathMinus">
            <a:avLst>
              <a:gd name="adj1" fmla="val 23520"/>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47"/>
          <p:cNvSpPr/>
          <p:nvPr/>
        </p:nvSpPr>
        <p:spPr>
          <a:xfrm>
            <a:off x="4151725" y="2545125"/>
            <a:ext cx="142200" cy="895200"/>
          </a:xfrm>
          <a:prstGeom prst="rightBracket">
            <a:avLst>
              <a:gd name="adj" fmla="val 8333"/>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47"/>
          <p:cNvSpPr/>
          <p:nvPr/>
        </p:nvSpPr>
        <p:spPr>
          <a:xfrm rot="10800000">
            <a:off x="465800" y="2539850"/>
            <a:ext cx="142200" cy="895200"/>
          </a:xfrm>
          <a:prstGeom prst="rightBracket">
            <a:avLst>
              <a:gd name="adj" fmla="val 8333"/>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47"/>
          <p:cNvSpPr/>
          <p:nvPr/>
        </p:nvSpPr>
        <p:spPr>
          <a:xfrm>
            <a:off x="7389439" y="2646813"/>
            <a:ext cx="1458000" cy="691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600">
                <a:solidFill>
                  <a:schemeClr val="dk1"/>
                </a:solidFill>
                <a:latin typeface="Livvic"/>
                <a:ea typeface="Livvic"/>
                <a:cs typeface="Livvic"/>
                <a:sym typeface="Livvic"/>
              </a:rPr>
              <a:t>Angle motor turns to</a:t>
            </a:r>
            <a:endParaRPr sz="1600" baseline="-25000">
              <a:latin typeface="Livvic"/>
              <a:ea typeface="Livvic"/>
              <a:cs typeface="Livvic"/>
              <a:sym typeface="Livvic"/>
            </a:endParaRPr>
          </a:p>
        </p:txBody>
      </p:sp>
      <p:sp>
        <p:nvSpPr>
          <p:cNvPr id="669" name="Google Shape;669;p47"/>
          <p:cNvSpPr/>
          <p:nvPr/>
        </p:nvSpPr>
        <p:spPr>
          <a:xfrm>
            <a:off x="6837775" y="2764138"/>
            <a:ext cx="358800" cy="457200"/>
          </a:xfrm>
          <a:prstGeom prst="mathEqual">
            <a:avLst>
              <a:gd name="adj1" fmla="val 23520"/>
              <a:gd name="adj2" fmla="val 11760"/>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47"/>
          <p:cNvSpPr txBox="1"/>
          <p:nvPr/>
        </p:nvSpPr>
        <p:spPr>
          <a:xfrm>
            <a:off x="4993725" y="3935700"/>
            <a:ext cx="28806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ivvic"/>
                <a:ea typeface="Livvic"/>
                <a:cs typeface="Livvic"/>
                <a:sym typeface="Livvic"/>
              </a:rPr>
              <a:t>* Summation carried to next step</a:t>
            </a:r>
            <a:endParaRPr>
              <a:latin typeface="Livvic"/>
              <a:ea typeface="Livvic"/>
              <a:cs typeface="Livvic"/>
              <a:sym typeface="Livvic"/>
            </a:endParaRPr>
          </a:p>
        </p:txBody>
      </p:sp>
      <p:cxnSp>
        <p:nvCxnSpPr>
          <p:cNvPr id="671" name="Google Shape;671;p47"/>
          <p:cNvCxnSpPr>
            <a:stCxn id="656" idx="2"/>
            <a:endCxn id="670" idx="1"/>
          </p:cNvCxnSpPr>
          <p:nvPr/>
        </p:nvCxnSpPr>
        <p:spPr>
          <a:xfrm rot="-5400000" flipH="1">
            <a:off x="3833101" y="2971825"/>
            <a:ext cx="802200" cy="1518900"/>
          </a:xfrm>
          <a:prstGeom prst="bentConnector2">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48"/>
          <p:cNvSpPr txBox="1"/>
          <p:nvPr/>
        </p:nvSpPr>
        <p:spPr>
          <a:xfrm>
            <a:off x="372750" y="1044875"/>
            <a:ext cx="6465000" cy="3666000"/>
          </a:xfrm>
          <a:prstGeom prst="rect">
            <a:avLst/>
          </a:prstGeom>
          <a:noFill/>
          <a:ln>
            <a:noFill/>
          </a:ln>
        </p:spPr>
        <p:txBody>
          <a:bodyPr spcFirstLastPara="1" wrap="square" lIns="91425" tIns="91425" rIns="91425" bIns="91425" anchor="t" anchorCtr="0">
            <a:noAutofit/>
          </a:bodyPr>
          <a:lstStyle/>
          <a:p>
            <a:pPr marL="0" lvl="0" indent="0" algn="l" rtl="0">
              <a:lnSpc>
                <a:spcPct val="118181"/>
              </a:lnSpc>
              <a:spcBef>
                <a:spcPts val="0"/>
              </a:spcBef>
              <a:spcAft>
                <a:spcPts val="0"/>
              </a:spcAft>
              <a:buNone/>
            </a:pPr>
            <a:r>
              <a:rPr lang="en" sz="1800">
                <a:solidFill>
                  <a:srgbClr val="222222"/>
                </a:solidFill>
                <a:highlight>
                  <a:srgbClr val="FFFFFF"/>
                </a:highlight>
                <a:latin typeface="Livvic"/>
                <a:ea typeface="Livvic"/>
                <a:cs typeface="Livvic"/>
                <a:sym typeface="Livvic"/>
              </a:rPr>
              <a:t>QSH5718-56-28-126</a:t>
            </a:r>
            <a:endParaRPr sz="1800">
              <a:solidFill>
                <a:srgbClr val="222222"/>
              </a:solidFill>
              <a:highlight>
                <a:srgbClr val="FFFFFF"/>
              </a:highlight>
              <a:latin typeface="Livvic"/>
              <a:ea typeface="Livvic"/>
              <a:cs typeface="Livvic"/>
              <a:sym typeface="Livvic"/>
            </a:endParaRPr>
          </a:p>
          <a:p>
            <a:pPr marL="0" lvl="0" indent="0" algn="l" rtl="0">
              <a:lnSpc>
                <a:spcPct val="118181"/>
              </a:lnSpc>
              <a:spcBef>
                <a:spcPts val="0"/>
              </a:spcBef>
              <a:spcAft>
                <a:spcPts val="0"/>
              </a:spcAft>
              <a:buNone/>
            </a:pPr>
            <a:endParaRPr sz="1800">
              <a:solidFill>
                <a:srgbClr val="222222"/>
              </a:solidFill>
              <a:highlight>
                <a:srgbClr val="FFFFFF"/>
              </a:highlight>
              <a:latin typeface="Livvic"/>
              <a:ea typeface="Livvic"/>
              <a:cs typeface="Livvic"/>
              <a:sym typeface="Livvic"/>
            </a:endParaRPr>
          </a:p>
          <a:p>
            <a:pPr marL="0" lvl="0" indent="0" algn="l" rtl="0">
              <a:lnSpc>
                <a:spcPct val="118181"/>
              </a:lnSpc>
              <a:spcBef>
                <a:spcPts val="0"/>
              </a:spcBef>
              <a:spcAft>
                <a:spcPts val="0"/>
              </a:spcAft>
              <a:buNone/>
            </a:pPr>
            <a:endParaRPr sz="1800">
              <a:solidFill>
                <a:srgbClr val="222222"/>
              </a:solidFill>
              <a:highlight>
                <a:srgbClr val="FFFFFF"/>
              </a:highlight>
              <a:latin typeface="Livvic"/>
              <a:ea typeface="Livvic"/>
              <a:cs typeface="Livvic"/>
              <a:sym typeface="Livvic"/>
            </a:endParaRPr>
          </a:p>
          <a:p>
            <a:pPr marL="0" lvl="0" indent="0" algn="l" rtl="0">
              <a:lnSpc>
                <a:spcPct val="118181"/>
              </a:lnSpc>
              <a:spcBef>
                <a:spcPts val="0"/>
              </a:spcBef>
              <a:spcAft>
                <a:spcPts val="0"/>
              </a:spcAft>
              <a:buNone/>
            </a:pPr>
            <a:endParaRPr sz="1800">
              <a:solidFill>
                <a:srgbClr val="222222"/>
              </a:solidFill>
              <a:highlight>
                <a:srgbClr val="FFFFFF"/>
              </a:highlight>
              <a:latin typeface="Livvic"/>
              <a:ea typeface="Livvic"/>
              <a:cs typeface="Livvic"/>
              <a:sym typeface="Livvic"/>
            </a:endParaRPr>
          </a:p>
          <a:p>
            <a:pPr marL="0" lvl="0" indent="0" algn="l" rtl="0">
              <a:lnSpc>
                <a:spcPct val="118181"/>
              </a:lnSpc>
              <a:spcBef>
                <a:spcPts val="0"/>
              </a:spcBef>
              <a:spcAft>
                <a:spcPts val="0"/>
              </a:spcAft>
              <a:buNone/>
            </a:pPr>
            <a:endParaRPr sz="1800">
              <a:solidFill>
                <a:srgbClr val="222222"/>
              </a:solidFill>
              <a:highlight>
                <a:srgbClr val="FFFFFF"/>
              </a:highlight>
              <a:latin typeface="Livvic"/>
              <a:ea typeface="Livvic"/>
              <a:cs typeface="Livvic"/>
              <a:sym typeface="Livvic"/>
            </a:endParaRPr>
          </a:p>
          <a:p>
            <a:pPr marL="914400" lvl="0" indent="0" algn="l" rtl="0">
              <a:spcBef>
                <a:spcPts val="0"/>
              </a:spcBef>
              <a:spcAft>
                <a:spcPts val="0"/>
              </a:spcAft>
              <a:buNone/>
            </a:pPr>
            <a:endParaRPr sz="1800">
              <a:solidFill>
                <a:schemeClr val="dk1"/>
              </a:solidFill>
              <a:latin typeface="Livvic"/>
              <a:ea typeface="Livvic"/>
              <a:cs typeface="Livvic"/>
              <a:sym typeface="Livvic"/>
            </a:endParaRPr>
          </a:p>
          <a:p>
            <a:pPr marL="914400" lvl="1" indent="-342900" algn="l" rtl="0">
              <a:spcBef>
                <a:spcPts val="0"/>
              </a:spcBef>
              <a:spcAft>
                <a:spcPts val="0"/>
              </a:spcAft>
              <a:buClr>
                <a:schemeClr val="dk1"/>
              </a:buClr>
              <a:buSzPts val="1800"/>
              <a:buFont typeface="Livvic"/>
              <a:buChar char="○"/>
            </a:pPr>
            <a:r>
              <a:rPr lang="en" sz="1800">
                <a:solidFill>
                  <a:schemeClr val="dk1"/>
                </a:solidFill>
                <a:latin typeface="Livvic"/>
                <a:ea typeface="Livvic"/>
                <a:cs typeface="Livvic"/>
                <a:sym typeface="Livvic"/>
              </a:rPr>
              <a:t>1600 steps per revolution with microstepping</a:t>
            </a:r>
            <a:endParaRPr sz="1800">
              <a:solidFill>
                <a:schemeClr val="dk1"/>
              </a:solidFill>
              <a:latin typeface="Livvic"/>
              <a:ea typeface="Livvic"/>
              <a:cs typeface="Livvic"/>
              <a:sym typeface="Livvic"/>
            </a:endParaRPr>
          </a:p>
          <a:p>
            <a:pPr marL="1371600" lvl="2" indent="-342900" algn="l" rtl="0">
              <a:spcBef>
                <a:spcPts val="0"/>
              </a:spcBef>
              <a:spcAft>
                <a:spcPts val="0"/>
              </a:spcAft>
              <a:buClr>
                <a:schemeClr val="dk1"/>
              </a:buClr>
              <a:buSzPts val="1800"/>
              <a:buFont typeface="Livvic"/>
              <a:buChar char="■"/>
            </a:pPr>
            <a:r>
              <a:rPr lang="en" sz="1800">
                <a:solidFill>
                  <a:schemeClr val="dk1"/>
                </a:solidFill>
                <a:highlight>
                  <a:srgbClr val="00FF00"/>
                </a:highlight>
                <a:latin typeface="Livvic"/>
                <a:ea typeface="Livvic"/>
                <a:cs typeface="Livvic"/>
                <a:sym typeface="Livvic"/>
              </a:rPr>
              <a:t>Satisfies DR 1.4</a:t>
            </a:r>
            <a:r>
              <a:rPr lang="en" sz="1800">
                <a:solidFill>
                  <a:schemeClr val="dk1"/>
                </a:solidFill>
                <a:latin typeface="Livvic"/>
                <a:ea typeface="Livvic"/>
                <a:cs typeface="Livvic"/>
                <a:sym typeface="Livvic"/>
              </a:rPr>
              <a:t> </a:t>
            </a:r>
            <a:endParaRPr sz="1800">
              <a:solidFill>
                <a:schemeClr val="dk1"/>
              </a:solidFill>
              <a:latin typeface="Livvic"/>
              <a:ea typeface="Livvic"/>
              <a:cs typeface="Livvic"/>
              <a:sym typeface="Livvic"/>
            </a:endParaRPr>
          </a:p>
          <a:p>
            <a:pPr marL="914400" lvl="1" indent="-342900" algn="l" rtl="0">
              <a:spcBef>
                <a:spcPts val="0"/>
              </a:spcBef>
              <a:spcAft>
                <a:spcPts val="0"/>
              </a:spcAft>
              <a:buClr>
                <a:schemeClr val="dk1"/>
              </a:buClr>
              <a:buSzPts val="1800"/>
              <a:buFont typeface="Livvic"/>
              <a:buChar char="○"/>
            </a:pPr>
            <a:r>
              <a:rPr lang="en" sz="1800">
                <a:solidFill>
                  <a:schemeClr val="dk1"/>
                </a:solidFill>
                <a:latin typeface="Livvic"/>
                <a:ea typeface="Livvic"/>
                <a:cs typeface="Livvic"/>
                <a:sym typeface="Livvic"/>
              </a:rPr>
              <a:t>1.26 Nm holding torque</a:t>
            </a:r>
            <a:endParaRPr sz="1800">
              <a:solidFill>
                <a:schemeClr val="dk1"/>
              </a:solidFill>
              <a:latin typeface="Livvic"/>
              <a:ea typeface="Livvic"/>
              <a:cs typeface="Livvic"/>
              <a:sym typeface="Livvic"/>
            </a:endParaRPr>
          </a:p>
          <a:p>
            <a:pPr marL="1371600" lvl="2" indent="-342900" algn="l" rtl="0">
              <a:spcBef>
                <a:spcPts val="0"/>
              </a:spcBef>
              <a:spcAft>
                <a:spcPts val="0"/>
              </a:spcAft>
              <a:buClr>
                <a:schemeClr val="dk1"/>
              </a:buClr>
              <a:buSzPts val="1800"/>
              <a:buFont typeface="Livvic"/>
              <a:buChar char="■"/>
            </a:pPr>
            <a:r>
              <a:rPr lang="en" sz="1800">
                <a:solidFill>
                  <a:schemeClr val="dk1"/>
                </a:solidFill>
                <a:highlight>
                  <a:srgbClr val="00FF00"/>
                </a:highlight>
                <a:latin typeface="Livvic"/>
                <a:ea typeface="Livvic"/>
                <a:cs typeface="Livvic"/>
                <a:sym typeface="Livvic"/>
              </a:rPr>
              <a:t>Satisfies DR 2.2</a:t>
            </a:r>
            <a:r>
              <a:rPr lang="en" sz="1800">
                <a:solidFill>
                  <a:schemeClr val="dk1"/>
                </a:solidFill>
                <a:latin typeface="Livvic"/>
                <a:ea typeface="Livvic"/>
                <a:cs typeface="Livvic"/>
                <a:sym typeface="Livvic"/>
              </a:rPr>
              <a:t> </a:t>
            </a:r>
            <a:endParaRPr sz="1800">
              <a:solidFill>
                <a:schemeClr val="dk1"/>
              </a:solidFill>
              <a:latin typeface="Livvic"/>
              <a:ea typeface="Livvic"/>
              <a:cs typeface="Livvic"/>
              <a:sym typeface="Livvic"/>
            </a:endParaRPr>
          </a:p>
          <a:p>
            <a:pPr marL="914400" lvl="1" indent="-342900" algn="l" rtl="0">
              <a:spcBef>
                <a:spcPts val="0"/>
              </a:spcBef>
              <a:spcAft>
                <a:spcPts val="0"/>
              </a:spcAft>
              <a:buClr>
                <a:schemeClr val="dk1"/>
              </a:buClr>
              <a:buSzPts val="1800"/>
              <a:buFont typeface="Livvic"/>
              <a:buChar char="○"/>
            </a:pPr>
            <a:r>
              <a:rPr lang="en" sz="1800">
                <a:solidFill>
                  <a:schemeClr val="dk1"/>
                </a:solidFill>
                <a:latin typeface="Livvic"/>
                <a:ea typeface="Livvic"/>
                <a:cs typeface="Livvic"/>
                <a:sym typeface="Livvic"/>
              </a:rPr>
              <a:t>Operational Temperature down to -20</a:t>
            </a:r>
            <a:r>
              <a:rPr lang="en" sz="1800" baseline="30000">
                <a:solidFill>
                  <a:schemeClr val="dk1"/>
                </a:solidFill>
                <a:latin typeface="Livvic"/>
                <a:ea typeface="Livvic"/>
                <a:cs typeface="Livvic"/>
                <a:sym typeface="Livvic"/>
              </a:rPr>
              <a:t>o</a:t>
            </a:r>
            <a:r>
              <a:rPr lang="en" sz="1800">
                <a:solidFill>
                  <a:schemeClr val="dk1"/>
                </a:solidFill>
                <a:latin typeface="Livvic"/>
                <a:ea typeface="Livvic"/>
                <a:cs typeface="Livvic"/>
                <a:sym typeface="Livvic"/>
              </a:rPr>
              <a:t>C</a:t>
            </a:r>
            <a:endParaRPr sz="1800">
              <a:solidFill>
                <a:schemeClr val="dk1"/>
              </a:solidFill>
              <a:latin typeface="Livvic"/>
              <a:ea typeface="Livvic"/>
              <a:cs typeface="Livvic"/>
              <a:sym typeface="Livvic"/>
            </a:endParaRPr>
          </a:p>
          <a:p>
            <a:pPr marL="1371600" lvl="2" indent="-342900" algn="l" rtl="0">
              <a:spcBef>
                <a:spcPts val="0"/>
              </a:spcBef>
              <a:spcAft>
                <a:spcPts val="0"/>
              </a:spcAft>
              <a:buClr>
                <a:schemeClr val="dk1"/>
              </a:buClr>
              <a:buSzPts val="1800"/>
              <a:buFont typeface="Livvic"/>
              <a:buChar char="■"/>
            </a:pPr>
            <a:r>
              <a:rPr lang="en" sz="1800">
                <a:solidFill>
                  <a:schemeClr val="dk1"/>
                </a:solidFill>
                <a:highlight>
                  <a:srgbClr val="00FF00"/>
                </a:highlight>
                <a:latin typeface="Livvic"/>
                <a:ea typeface="Livvic"/>
                <a:cs typeface="Livvic"/>
                <a:sym typeface="Livvic"/>
              </a:rPr>
              <a:t>Satisfies DR 3.1</a:t>
            </a:r>
            <a:endParaRPr sz="1800">
              <a:solidFill>
                <a:schemeClr val="dk1"/>
              </a:solidFill>
              <a:latin typeface="Livvic"/>
              <a:ea typeface="Livvic"/>
              <a:cs typeface="Livvic"/>
              <a:sym typeface="Livvic"/>
            </a:endParaRPr>
          </a:p>
        </p:txBody>
      </p:sp>
      <p:sp>
        <p:nvSpPr>
          <p:cNvPr id="677" name="Google Shape;677;p48"/>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33</a:t>
            </a:fld>
            <a:endParaRPr>
              <a:latin typeface="Livvic"/>
              <a:ea typeface="Livvic"/>
              <a:cs typeface="Livvic"/>
              <a:sym typeface="Livvic"/>
            </a:endParaRPr>
          </a:p>
        </p:txBody>
      </p:sp>
      <p:sp>
        <p:nvSpPr>
          <p:cNvPr id="678" name="Google Shape;678;p48"/>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latin typeface="Livvic"/>
                <a:ea typeface="Livvic"/>
                <a:cs typeface="Livvic"/>
                <a:sym typeface="Livvic"/>
              </a:rPr>
              <a:t>Stepper Motors</a:t>
            </a:r>
            <a:endParaRPr sz="2800" b="1">
              <a:solidFill>
                <a:srgbClr val="FFFFFF"/>
              </a:solidFill>
              <a:latin typeface="Livvic"/>
              <a:ea typeface="Livvic"/>
              <a:cs typeface="Livvic"/>
              <a:sym typeface="Livvic"/>
            </a:endParaRPr>
          </a:p>
        </p:txBody>
      </p:sp>
      <p:pic>
        <p:nvPicPr>
          <p:cNvPr id="679" name="Google Shape;679;p48"/>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sp>
        <p:nvSpPr>
          <p:cNvPr id="680" name="Google Shape;680;p48"/>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681" name="Google Shape;681;p48"/>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682" name="Google Shape;682;p48"/>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683" name="Google Shape;683;p48"/>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684" name="Google Shape;684;p48"/>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lt1"/>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685" name="Google Shape;685;p48"/>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686" name="Google Shape;686;p48"/>
          <p:cNvSpPr/>
          <p:nvPr/>
        </p:nvSpPr>
        <p:spPr>
          <a:xfrm>
            <a:off x="3370367" y="4777075"/>
            <a:ext cx="12702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687" name="Google Shape;687;p48"/>
          <p:cNvSpPr/>
          <p:nvPr/>
        </p:nvSpPr>
        <p:spPr>
          <a:xfrm>
            <a:off x="7777350" y="4777075"/>
            <a:ext cx="10701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pic>
        <p:nvPicPr>
          <p:cNvPr id="688" name="Google Shape;688;p48"/>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6413167" y="1044874"/>
            <a:ext cx="2130009" cy="2130024"/>
          </a:xfrm>
          <a:prstGeom prst="rect">
            <a:avLst/>
          </a:prstGeom>
          <a:noFill/>
          <a:ln>
            <a:noFill/>
          </a:ln>
        </p:spPr>
      </p:pic>
      <p:graphicFrame>
        <p:nvGraphicFramePr>
          <p:cNvPr id="689" name="Google Shape;689;p48"/>
          <p:cNvGraphicFramePr/>
          <p:nvPr/>
        </p:nvGraphicFramePr>
        <p:xfrm>
          <a:off x="946075" y="1484100"/>
          <a:ext cx="3000000" cy="3000000"/>
        </p:xfrm>
        <a:graphic>
          <a:graphicData uri="http://schemas.openxmlformats.org/drawingml/2006/table">
            <a:tbl>
              <a:tblPr>
                <a:noFill/>
                <a:tableStyleId>{66FF5306-B495-4C76-AE99-407321AC30EA}</a:tableStyleId>
              </a:tblPr>
              <a:tblGrid>
                <a:gridCol w="983775">
                  <a:extLst>
                    <a:ext uri="{9D8B030D-6E8A-4147-A177-3AD203B41FA5}">
                      <a16:colId xmlns:a16="http://schemas.microsoft.com/office/drawing/2014/main" val="20000"/>
                    </a:ext>
                  </a:extLst>
                </a:gridCol>
                <a:gridCol w="3474500">
                  <a:extLst>
                    <a:ext uri="{9D8B030D-6E8A-4147-A177-3AD203B41FA5}">
                      <a16:colId xmlns:a16="http://schemas.microsoft.com/office/drawing/2014/main" val="20001"/>
                    </a:ext>
                  </a:extLst>
                </a:gridCol>
              </a:tblGrid>
              <a:tr h="396200">
                <a:tc>
                  <a:txBody>
                    <a:bodyPr/>
                    <a:lstStyle/>
                    <a:p>
                      <a:pPr marL="0" lvl="0" indent="0" algn="l" rtl="0">
                        <a:spcBef>
                          <a:spcPts val="0"/>
                        </a:spcBef>
                        <a:spcAft>
                          <a:spcPts val="0"/>
                        </a:spcAft>
                        <a:buNone/>
                      </a:pPr>
                      <a:endParaRPr/>
                    </a:p>
                  </a:txBody>
                  <a:tcPr marL="91425" marR="91425" marT="91425" marB="91425">
                    <a:solidFill>
                      <a:srgbClr val="CCCCCC"/>
                    </a:solidFill>
                  </a:tcPr>
                </a:tc>
                <a:tc>
                  <a:txBody>
                    <a:bodyPr/>
                    <a:lstStyle/>
                    <a:p>
                      <a:pPr marL="0" lvl="0" indent="0" algn="l" rtl="0">
                        <a:spcBef>
                          <a:spcPts val="0"/>
                        </a:spcBef>
                        <a:spcAft>
                          <a:spcPts val="0"/>
                        </a:spcAft>
                        <a:buNone/>
                      </a:pPr>
                      <a:r>
                        <a:rPr lang="en" b="1">
                          <a:latin typeface="Livvic"/>
                          <a:ea typeface="Livvic"/>
                          <a:cs typeface="Livvic"/>
                          <a:sym typeface="Livvic"/>
                        </a:rPr>
                        <a:t>Design Driving Requirement</a:t>
                      </a:r>
                      <a:endParaRPr b="1">
                        <a:latin typeface="Livvic"/>
                        <a:ea typeface="Livvic"/>
                        <a:cs typeface="Livvic"/>
                        <a:sym typeface="Livvic"/>
                      </a:endParaRPr>
                    </a:p>
                  </a:txBody>
                  <a:tcPr marL="91425" marR="91425" marT="91425" marB="91425">
                    <a:solidFill>
                      <a:srgbClr val="CCCCCC"/>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b="1">
                          <a:latin typeface="Livvic"/>
                          <a:ea typeface="Livvic"/>
                          <a:cs typeface="Livvic"/>
                          <a:sym typeface="Livvic"/>
                        </a:rPr>
                        <a:t>DR 1.4</a:t>
                      </a:r>
                      <a:endParaRPr b="1">
                        <a:latin typeface="Livvic"/>
                        <a:ea typeface="Livvic"/>
                        <a:cs typeface="Livvic"/>
                        <a:sym typeface="Livvic"/>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a:solidFill>
                            <a:schemeClr val="dk1"/>
                          </a:solidFill>
                          <a:latin typeface="Livvic"/>
                          <a:ea typeface="Livvic"/>
                          <a:cs typeface="Livvic"/>
                          <a:sym typeface="Livvic"/>
                        </a:rPr>
                        <a:t>Can measure 1x1 meter plots at 500m</a:t>
                      </a:r>
                      <a:endParaRPr>
                        <a:latin typeface="Livvic"/>
                        <a:ea typeface="Livvic"/>
                        <a:cs typeface="Livvic"/>
                        <a:sym typeface="Livvic"/>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b="1">
                          <a:latin typeface="Livvic"/>
                          <a:ea typeface="Livvic"/>
                          <a:cs typeface="Livvic"/>
                          <a:sym typeface="Livvic"/>
                        </a:rPr>
                        <a:t>DR 2.2</a:t>
                      </a:r>
                      <a:endParaRPr b="1">
                        <a:latin typeface="Livvic"/>
                        <a:ea typeface="Livvic"/>
                        <a:cs typeface="Livvic"/>
                        <a:sym typeface="Livvic"/>
                      </a:endParaRPr>
                    </a:p>
                  </a:txBody>
                  <a:tcPr marL="91425" marR="91425" marT="91425" marB="91425"/>
                </a:tc>
                <a:tc>
                  <a:txBody>
                    <a:bodyPr/>
                    <a:lstStyle/>
                    <a:p>
                      <a:pPr marL="0" lvl="0" indent="0" algn="l" rtl="0">
                        <a:spcBef>
                          <a:spcPts val="0"/>
                        </a:spcBef>
                        <a:spcAft>
                          <a:spcPts val="0"/>
                        </a:spcAft>
                        <a:buNone/>
                      </a:pPr>
                      <a:r>
                        <a:rPr lang="en">
                          <a:latin typeface="Livvic"/>
                          <a:ea typeface="Livvic"/>
                          <a:cs typeface="Livvic"/>
                          <a:sym typeface="Livvic"/>
                        </a:rPr>
                        <a:t>Torque to measure area quickly</a:t>
                      </a:r>
                      <a:endParaRPr>
                        <a:latin typeface="Livvic"/>
                        <a:ea typeface="Livvic"/>
                        <a:cs typeface="Livvic"/>
                        <a:sym typeface="Livvic"/>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b="1">
                          <a:latin typeface="Livvic"/>
                          <a:ea typeface="Livvic"/>
                          <a:cs typeface="Livvic"/>
                          <a:sym typeface="Livvic"/>
                        </a:rPr>
                        <a:t>DR 3.1</a:t>
                      </a:r>
                      <a:endParaRPr b="1">
                        <a:latin typeface="Livvic"/>
                        <a:ea typeface="Livvic"/>
                        <a:cs typeface="Livvic"/>
                        <a:sym typeface="Livvic"/>
                      </a:endParaRPr>
                    </a:p>
                  </a:txBody>
                  <a:tcPr marL="91425" marR="91425" marT="91425" marB="91425"/>
                </a:tc>
                <a:tc>
                  <a:txBody>
                    <a:bodyPr/>
                    <a:lstStyle/>
                    <a:p>
                      <a:pPr marL="0" lvl="0" indent="0" algn="l" rtl="0">
                        <a:spcBef>
                          <a:spcPts val="0"/>
                        </a:spcBef>
                        <a:spcAft>
                          <a:spcPts val="0"/>
                        </a:spcAft>
                        <a:buNone/>
                      </a:pPr>
                      <a:r>
                        <a:rPr lang="en">
                          <a:latin typeface="Livvic"/>
                          <a:ea typeface="Livvic"/>
                          <a:cs typeface="Livvic"/>
                          <a:sym typeface="Livvic"/>
                        </a:rPr>
                        <a:t>Operate in Copper winter conditions</a:t>
                      </a:r>
                      <a:endParaRPr>
                        <a:latin typeface="Livvic"/>
                        <a:ea typeface="Livvic"/>
                        <a:cs typeface="Livvic"/>
                        <a:sym typeface="Livvic"/>
                      </a:endParaRPr>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49"/>
          <p:cNvSpPr txBox="1"/>
          <p:nvPr/>
        </p:nvSpPr>
        <p:spPr>
          <a:xfrm>
            <a:off x="372750" y="1044875"/>
            <a:ext cx="5142600" cy="3666000"/>
          </a:xfrm>
          <a:prstGeom prst="rect">
            <a:avLst/>
          </a:prstGeom>
          <a:noFill/>
          <a:ln>
            <a:noFill/>
          </a:ln>
        </p:spPr>
        <p:txBody>
          <a:bodyPr spcFirstLastPara="1" wrap="square" lIns="91425" tIns="91425" rIns="91425" bIns="91425" anchor="t" anchorCtr="0">
            <a:noAutofit/>
          </a:bodyPr>
          <a:lstStyle/>
          <a:p>
            <a:pPr marL="0" lvl="0" indent="0" algn="l" rtl="0">
              <a:lnSpc>
                <a:spcPct val="118181"/>
              </a:lnSpc>
              <a:spcBef>
                <a:spcPts val="0"/>
              </a:spcBef>
              <a:spcAft>
                <a:spcPts val="0"/>
              </a:spcAft>
              <a:buNone/>
            </a:pPr>
            <a:r>
              <a:rPr lang="en" sz="1800">
                <a:latin typeface="Livvic"/>
                <a:ea typeface="Livvic"/>
                <a:cs typeface="Livvic"/>
                <a:sym typeface="Livvic"/>
              </a:rPr>
              <a:t>20:1</a:t>
            </a:r>
            <a:r>
              <a:rPr lang="en">
                <a:latin typeface="Livvic"/>
                <a:ea typeface="Livvic"/>
                <a:cs typeface="Livvic"/>
                <a:sym typeface="Livvic"/>
              </a:rPr>
              <a:t> </a:t>
            </a:r>
            <a:r>
              <a:rPr lang="en" sz="1800">
                <a:solidFill>
                  <a:srgbClr val="222222"/>
                </a:solidFill>
                <a:highlight>
                  <a:srgbClr val="FFFFFF"/>
                </a:highlight>
                <a:latin typeface="Livvic"/>
                <a:ea typeface="Livvic"/>
                <a:cs typeface="Livvic"/>
                <a:sym typeface="Livvic"/>
              </a:rPr>
              <a:t>Worm Gear </a:t>
            </a:r>
            <a:endParaRPr sz="1800">
              <a:solidFill>
                <a:srgbClr val="222222"/>
              </a:solidFill>
              <a:highlight>
                <a:srgbClr val="FFFFFF"/>
              </a:highlight>
              <a:latin typeface="Livvic"/>
              <a:ea typeface="Livvic"/>
              <a:cs typeface="Livvic"/>
              <a:sym typeface="Livvic"/>
            </a:endParaRPr>
          </a:p>
          <a:p>
            <a:pPr marL="0" lvl="0" indent="0" algn="l" rtl="0">
              <a:lnSpc>
                <a:spcPct val="118181"/>
              </a:lnSpc>
              <a:spcBef>
                <a:spcPts val="0"/>
              </a:spcBef>
              <a:spcAft>
                <a:spcPts val="0"/>
              </a:spcAft>
              <a:buNone/>
            </a:pPr>
            <a:endParaRPr sz="1800">
              <a:solidFill>
                <a:srgbClr val="222222"/>
              </a:solidFill>
              <a:highlight>
                <a:srgbClr val="FFFFFF"/>
              </a:highlight>
              <a:latin typeface="Livvic"/>
              <a:ea typeface="Livvic"/>
              <a:cs typeface="Livvic"/>
              <a:sym typeface="Livvic"/>
            </a:endParaRPr>
          </a:p>
          <a:p>
            <a:pPr marL="0" lvl="0" indent="0" algn="l" rtl="0">
              <a:lnSpc>
                <a:spcPct val="118181"/>
              </a:lnSpc>
              <a:spcBef>
                <a:spcPts val="0"/>
              </a:spcBef>
              <a:spcAft>
                <a:spcPts val="0"/>
              </a:spcAft>
              <a:buNone/>
            </a:pPr>
            <a:endParaRPr sz="1800">
              <a:solidFill>
                <a:srgbClr val="222222"/>
              </a:solidFill>
              <a:highlight>
                <a:srgbClr val="FFFFFF"/>
              </a:highlight>
              <a:latin typeface="Livvic"/>
              <a:ea typeface="Livvic"/>
              <a:cs typeface="Livvic"/>
              <a:sym typeface="Livvic"/>
            </a:endParaRPr>
          </a:p>
          <a:p>
            <a:pPr marL="0" lvl="0" indent="0" algn="l" rtl="0">
              <a:lnSpc>
                <a:spcPct val="118181"/>
              </a:lnSpc>
              <a:spcBef>
                <a:spcPts val="0"/>
              </a:spcBef>
              <a:spcAft>
                <a:spcPts val="0"/>
              </a:spcAft>
              <a:buNone/>
            </a:pPr>
            <a:endParaRPr sz="1800">
              <a:solidFill>
                <a:srgbClr val="222222"/>
              </a:solidFill>
              <a:highlight>
                <a:srgbClr val="FFFFFF"/>
              </a:highlight>
              <a:latin typeface="Livvic"/>
              <a:ea typeface="Livvic"/>
              <a:cs typeface="Livvic"/>
              <a:sym typeface="Livvic"/>
            </a:endParaRPr>
          </a:p>
          <a:p>
            <a:pPr marL="0" lvl="0" indent="0" algn="l" rtl="0">
              <a:spcBef>
                <a:spcPts val="0"/>
              </a:spcBef>
              <a:spcAft>
                <a:spcPts val="0"/>
              </a:spcAft>
              <a:buNone/>
            </a:pPr>
            <a:endParaRPr sz="1800">
              <a:solidFill>
                <a:schemeClr val="dk1"/>
              </a:solidFill>
              <a:latin typeface="Livvic"/>
              <a:ea typeface="Livvic"/>
              <a:cs typeface="Livvic"/>
              <a:sym typeface="Livvic"/>
            </a:endParaRPr>
          </a:p>
          <a:p>
            <a:pPr marL="914400" lvl="1" indent="-342900" algn="l" rtl="0">
              <a:spcBef>
                <a:spcPts val="0"/>
              </a:spcBef>
              <a:spcAft>
                <a:spcPts val="0"/>
              </a:spcAft>
              <a:buClr>
                <a:schemeClr val="dk1"/>
              </a:buClr>
              <a:buSzPts val="1800"/>
              <a:buFont typeface="Livvic"/>
              <a:buChar char="○"/>
            </a:pPr>
            <a:r>
              <a:rPr lang="en" sz="1800">
                <a:solidFill>
                  <a:schemeClr val="dk1"/>
                </a:solidFill>
                <a:latin typeface="Livvic"/>
                <a:ea typeface="Livvic"/>
                <a:cs typeface="Livvic"/>
                <a:sym typeface="Livvic"/>
              </a:rPr>
              <a:t>20:1 gearing reduction</a:t>
            </a:r>
            <a:endParaRPr sz="1800">
              <a:solidFill>
                <a:schemeClr val="dk1"/>
              </a:solidFill>
              <a:latin typeface="Livvic"/>
              <a:ea typeface="Livvic"/>
              <a:cs typeface="Livvic"/>
              <a:sym typeface="Livvic"/>
            </a:endParaRPr>
          </a:p>
          <a:p>
            <a:pPr marL="1371600" lvl="2" indent="-342900" algn="l" rtl="0">
              <a:spcBef>
                <a:spcPts val="0"/>
              </a:spcBef>
              <a:spcAft>
                <a:spcPts val="0"/>
              </a:spcAft>
              <a:buClr>
                <a:schemeClr val="dk1"/>
              </a:buClr>
              <a:buSzPts val="1800"/>
              <a:buFont typeface="Livvic"/>
              <a:buChar char="■"/>
            </a:pPr>
            <a:r>
              <a:rPr lang="en" sz="1800">
                <a:solidFill>
                  <a:schemeClr val="dk1"/>
                </a:solidFill>
                <a:highlight>
                  <a:srgbClr val="00FF00"/>
                </a:highlight>
                <a:latin typeface="Livvic"/>
                <a:ea typeface="Livvic"/>
                <a:cs typeface="Livvic"/>
                <a:sym typeface="Livvic"/>
              </a:rPr>
              <a:t>Satisfies DR 1.4</a:t>
            </a:r>
            <a:r>
              <a:rPr lang="en" sz="1800">
                <a:solidFill>
                  <a:schemeClr val="dk1"/>
                </a:solidFill>
                <a:latin typeface="Livvic"/>
                <a:ea typeface="Livvic"/>
                <a:cs typeface="Livvic"/>
                <a:sym typeface="Livvic"/>
              </a:rPr>
              <a:t> </a:t>
            </a:r>
            <a:endParaRPr sz="1800">
              <a:solidFill>
                <a:schemeClr val="dk1"/>
              </a:solidFill>
              <a:latin typeface="Livvic"/>
              <a:ea typeface="Livvic"/>
              <a:cs typeface="Livvic"/>
              <a:sym typeface="Livvic"/>
            </a:endParaRPr>
          </a:p>
          <a:p>
            <a:pPr marL="914400" lvl="1" indent="-342900" algn="l" rtl="0">
              <a:spcBef>
                <a:spcPts val="0"/>
              </a:spcBef>
              <a:spcAft>
                <a:spcPts val="0"/>
              </a:spcAft>
              <a:buClr>
                <a:schemeClr val="dk1"/>
              </a:buClr>
              <a:buSzPts val="1800"/>
              <a:buFont typeface="Livvic"/>
              <a:buChar char="○"/>
            </a:pPr>
            <a:r>
              <a:rPr lang="en" sz="1800">
                <a:solidFill>
                  <a:schemeClr val="dk1"/>
                </a:solidFill>
                <a:latin typeface="Livvic"/>
                <a:ea typeface="Livvic"/>
                <a:cs typeface="Livvic"/>
                <a:sym typeface="Livvic"/>
              </a:rPr>
              <a:t>3.15 resulting torque</a:t>
            </a:r>
            <a:endParaRPr sz="1800">
              <a:solidFill>
                <a:schemeClr val="dk1"/>
              </a:solidFill>
              <a:latin typeface="Livvic"/>
              <a:ea typeface="Livvic"/>
              <a:cs typeface="Livvic"/>
              <a:sym typeface="Livvic"/>
            </a:endParaRPr>
          </a:p>
          <a:p>
            <a:pPr marL="1371600" lvl="2" indent="-342900" algn="l" rtl="0">
              <a:spcBef>
                <a:spcPts val="0"/>
              </a:spcBef>
              <a:spcAft>
                <a:spcPts val="0"/>
              </a:spcAft>
              <a:buClr>
                <a:schemeClr val="dk1"/>
              </a:buClr>
              <a:buSzPts val="1800"/>
              <a:buFont typeface="Livvic"/>
              <a:buChar char="■"/>
            </a:pPr>
            <a:r>
              <a:rPr lang="en" sz="1800">
                <a:solidFill>
                  <a:schemeClr val="dk1"/>
                </a:solidFill>
                <a:highlight>
                  <a:srgbClr val="00FF00"/>
                </a:highlight>
                <a:latin typeface="Livvic"/>
                <a:ea typeface="Livvic"/>
                <a:cs typeface="Livvic"/>
                <a:sym typeface="Livvic"/>
              </a:rPr>
              <a:t>Satisfies DR 2.2</a:t>
            </a:r>
            <a:r>
              <a:rPr lang="en" sz="1800">
                <a:solidFill>
                  <a:schemeClr val="dk1"/>
                </a:solidFill>
                <a:latin typeface="Livvic"/>
                <a:ea typeface="Livvic"/>
                <a:cs typeface="Livvic"/>
                <a:sym typeface="Livvic"/>
              </a:rPr>
              <a:t> </a:t>
            </a:r>
            <a:endParaRPr sz="1800">
              <a:solidFill>
                <a:schemeClr val="dk1"/>
              </a:solidFill>
              <a:latin typeface="Livvic"/>
              <a:ea typeface="Livvic"/>
              <a:cs typeface="Livvic"/>
              <a:sym typeface="Livvic"/>
            </a:endParaRPr>
          </a:p>
          <a:p>
            <a:pPr marL="0" lvl="0" indent="0" algn="l" rtl="0">
              <a:spcBef>
                <a:spcPts val="0"/>
              </a:spcBef>
              <a:spcAft>
                <a:spcPts val="0"/>
              </a:spcAft>
              <a:buNone/>
            </a:pPr>
            <a:endParaRPr sz="1800">
              <a:solidFill>
                <a:schemeClr val="dk1"/>
              </a:solidFill>
              <a:latin typeface="Livvic"/>
              <a:ea typeface="Livvic"/>
              <a:cs typeface="Livvic"/>
              <a:sym typeface="Livvic"/>
            </a:endParaRPr>
          </a:p>
        </p:txBody>
      </p:sp>
      <p:sp>
        <p:nvSpPr>
          <p:cNvPr id="695" name="Google Shape;695;p49"/>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34</a:t>
            </a:fld>
            <a:endParaRPr>
              <a:latin typeface="Livvic"/>
              <a:ea typeface="Livvic"/>
              <a:cs typeface="Livvic"/>
              <a:sym typeface="Livvic"/>
            </a:endParaRPr>
          </a:p>
        </p:txBody>
      </p:sp>
      <p:sp>
        <p:nvSpPr>
          <p:cNvPr id="696" name="Google Shape;696;p49"/>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latin typeface="Livvic"/>
                <a:ea typeface="Livvic"/>
                <a:cs typeface="Livvic"/>
                <a:sym typeface="Livvic"/>
              </a:rPr>
              <a:t>Gearing System</a:t>
            </a:r>
            <a:endParaRPr sz="2800" b="1">
              <a:solidFill>
                <a:srgbClr val="FFFFFF"/>
              </a:solidFill>
              <a:latin typeface="Livvic"/>
              <a:ea typeface="Livvic"/>
              <a:cs typeface="Livvic"/>
              <a:sym typeface="Livvic"/>
            </a:endParaRPr>
          </a:p>
        </p:txBody>
      </p:sp>
      <p:pic>
        <p:nvPicPr>
          <p:cNvPr id="697" name="Google Shape;697;p49"/>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sp>
        <p:nvSpPr>
          <p:cNvPr id="698" name="Google Shape;698;p49"/>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699" name="Google Shape;699;p49"/>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700" name="Google Shape;700;p49"/>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701" name="Google Shape;701;p49"/>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702" name="Google Shape;702;p49"/>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lt1"/>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703" name="Google Shape;703;p49"/>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704" name="Google Shape;704;p49"/>
          <p:cNvSpPr/>
          <p:nvPr/>
        </p:nvSpPr>
        <p:spPr>
          <a:xfrm>
            <a:off x="3370367" y="4777075"/>
            <a:ext cx="12702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705" name="Google Shape;705;p49"/>
          <p:cNvSpPr/>
          <p:nvPr/>
        </p:nvSpPr>
        <p:spPr>
          <a:xfrm>
            <a:off x="7777350" y="4777075"/>
            <a:ext cx="10701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graphicFrame>
        <p:nvGraphicFramePr>
          <p:cNvPr id="706" name="Google Shape;706;p49"/>
          <p:cNvGraphicFramePr/>
          <p:nvPr/>
        </p:nvGraphicFramePr>
        <p:xfrm>
          <a:off x="946075" y="1484100"/>
          <a:ext cx="3000000" cy="3000000"/>
        </p:xfrm>
        <a:graphic>
          <a:graphicData uri="http://schemas.openxmlformats.org/drawingml/2006/table">
            <a:tbl>
              <a:tblPr>
                <a:noFill/>
                <a:tableStyleId>{66FF5306-B495-4C76-AE99-407321AC30EA}</a:tableStyleId>
              </a:tblPr>
              <a:tblGrid>
                <a:gridCol w="967800">
                  <a:extLst>
                    <a:ext uri="{9D8B030D-6E8A-4147-A177-3AD203B41FA5}">
                      <a16:colId xmlns:a16="http://schemas.microsoft.com/office/drawing/2014/main" val="20000"/>
                    </a:ext>
                  </a:extLst>
                </a:gridCol>
                <a:gridCol w="3418025">
                  <a:extLst>
                    <a:ext uri="{9D8B030D-6E8A-4147-A177-3AD203B41FA5}">
                      <a16:colId xmlns:a16="http://schemas.microsoft.com/office/drawing/2014/main" val="20001"/>
                    </a:ext>
                  </a:extLst>
                </a:gridCol>
              </a:tblGrid>
              <a:tr h="396200">
                <a:tc>
                  <a:txBody>
                    <a:bodyPr/>
                    <a:lstStyle/>
                    <a:p>
                      <a:pPr marL="0" lvl="0" indent="0" algn="l" rtl="0">
                        <a:spcBef>
                          <a:spcPts val="0"/>
                        </a:spcBef>
                        <a:spcAft>
                          <a:spcPts val="0"/>
                        </a:spcAft>
                        <a:buNone/>
                      </a:pPr>
                      <a:endParaRPr/>
                    </a:p>
                  </a:txBody>
                  <a:tcPr marL="91425" marR="91425" marT="91425" marB="91425">
                    <a:solidFill>
                      <a:srgbClr val="CCCCCC"/>
                    </a:solidFill>
                  </a:tcPr>
                </a:tc>
                <a:tc>
                  <a:txBody>
                    <a:bodyPr/>
                    <a:lstStyle/>
                    <a:p>
                      <a:pPr marL="0" lvl="0" indent="0" algn="l" rtl="0">
                        <a:spcBef>
                          <a:spcPts val="0"/>
                        </a:spcBef>
                        <a:spcAft>
                          <a:spcPts val="0"/>
                        </a:spcAft>
                        <a:buNone/>
                      </a:pPr>
                      <a:r>
                        <a:rPr lang="en" b="1">
                          <a:latin typeface="Livvic"/>
                          <a:ea typeface="Livvic"/>
                          <a:cs typeface="Livvic"/>
                          <a:sym typeface="Livvic"/>
                        </a:rPr>
                        <a:t>Design Driving Requirement</a:t>
                      </a:r>
                      <a:endParaRPr b="1">
                        <a:latin typeface="Livvic"/>
                        <a:ea typeface="Livvic"/>
                        <a:cs typeface="Livvic"/>
                        <a:sym typeface="Livvic"/>
                      </a:endParaRPr>
                    </a:p>
                  </a:txBody>
                  <a:tcPr marL="91425" marR="91425" marT="91425" marB="91425">
                    <a:solidFill>
                      <a:srgbClr val="CCCCCC"/>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b="1">
                          <a:latin typeface="Livvic"/>
                          <a:ea typeface="Livvic"/>
                          <a:cs typeface="Livvic"/>
                          <a:sym typeface="Livvic"/>
                        </a:rPr>
                        <a:t>DR 1.4</a:t>
                      </a:r>
                      <a:endParaRPr>
                        <a:latin typeface="Livvic"/>
                        <a:ea typeface="Livvic"/>
                        <a:cs typeface="Livvic"/>
                        <a:sym typeface="Livvic"/>
                      </a:endParaRPr>
                    </a:p>
                  </a:txBody>
                  <a:tcPr marL="91425" marR="91425" marT="91425" marB="91425"/>
                </a:tc>
                <a:tc>
                  <a:txBody>
                    <a:bodyPr/>
                    <a:lstStyle/>
                    <a:p>
                      <a:pPr marL="0" lvl="0" indent="0" algn="l" rtl="0">
                        <a:spcBef>
                          <a:spcPts val="0"/>
                        </a:spcBef>
                        <a:spcAft>
                          <a:spcPts val="0"/>
                        </a:spcAft>
                        <a:buNone/>
                      </a:pPr>
                      <a:r>
                        <a:rPr lang="en">
                          <a:latin typeface="Livvic"/>
                          <a:ea typeface="Livvic"/>
                          <a:cs typeface="Livvic"/>
                          <a:sym typeface="Livvic"/>
                        </a:rPr>
                        <a:t>Can measure 1x1 meter plots at 500m</a:t>
                      </a:r>
                      <a:endParaRPr>
                        <a:latin typeface="Livvic"/>
                        <a:ea typeface="Livvic"/>
                        <a:cs typeface="Livvic"/>
                        <a:sym typeface="Livvic"/>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Clr>
                          <a:schemeClr val="dk1"/>
                        </a:buClr>
                        <a:buSzPts val="1100"/>
                        <a:buFont typeface="Arial"/>
                        <a:buNone/>
                      </a:pPr>
                      <a:r>
                        <a:rPr lang="en" b="1">
                          <a:solidFill>
                            <a:schemeClr val="dk1"/>
                          </a:solidFill>
                          <a:latin typeface="Livvic"/>
                          <a:ea typeface="Livvic"/>
                          <a:cs typeface="Livvic"/>
                          <a:sym typeface="Livvic"/>
                        </a:rPr>
                        <a:t>DR 2.2</a:t>
                      </a:r>
                      <a:endParaRPr b="1">
                        <a:latin typeface="Livvic"/>
                        <a:ea typeface="Livvic"/>
                        <a:cs typeface="Livvic"/>
                        <a:sym typeface="Livvic"/>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a:solidFill>
                            <a:schemeClr val="dk1"/>
                          </a:solidFill>
                          <a:latin typeface="Livvic"/>
                          <a:ea typeface="Livvic"/>
                          <a:cs typeface="Livvic"/>
                          <a:sym typeface="Livvic"/>
                        </a:rPr>
                        <a:t>Torque to measure area quickly</a:t>
                      </a:r>
                      <a:endParaRPr>
                        <a:latin typeface="Livvic"/>
                        <a:ea typeface="Livvic"/>
                        <a:cs typeface="Livvic"/>
                        <a:sym typeface="Livvic"/>
                      </a:endParaRPr>
                    </a:p>
                  </a:txBody>
                  <a:tcPr marL="91425" marR="91425" marT="91425" marB="91425"/>
                </a:tc>
                <a:extLst>
                  <a:ext uri="{0D108BD9-81ED-4DB2-BD59-A6C34878D82A}">
                    <a16:rowId xmlns:a16="http://schemas.microsoft.com/office/drawing/2014/main" val="10002"/>
                  </a:ext>
                </a:extLst>
              </a:tr>
            </a:tbl>
          </a:graphicData>
        </a:graphic>
      </p:graphicFrame>
      <p:pic>
        <p:nvPicPr>
          <p:cNvPr id="707" name="Google Shape;707;p49"/>
          <p:cNvPicPr preferRelativeResize="0"/>
          <p:nvPr/>
        </p:nvPicPr>
        <p:blipFill>
          <a:blip r:embed="rId4">
            <a:alphaModFix/>
          </a:blip>
          <a:stretch>
            <a:fillRect/>
          </a:stretch>
        </p:blipFill>
        <p:spPr>
          <a:xfrm>
            <a:off x="6029975" y="1232025"/>
            <a:ext cx="1379850" cy="1028375"/>
          </a:xfrm>
          <a:prstGeom prst="rect">
            <a:avLst/>
          </a:prstGeom>
          <a:noFill/>
          <a:ln>
            <a:noFill/>
          </a:ln>
        </p:spPr>
      </p:pic>
      <p:pic>
        <p:nvPicPr>
          <p:cNvPr id="708" name="Google Shape;708;p49"/>
          <p:cNvPicPr preferRelativeResize="0"/>
          <p:nvPr/>
        </p:nvPicPr>
        <p:blipFill>
          <a:blip r:embed="rId5">
            <a:alphaModFix/>
          </a:blip>
          <a:stretch>
            <a:fillRect/>
          </a:stretch>
        </p:blipFill>
        <p:spPr>
          <a:xfrm>
            <a:off x="7087938" y="2571750"/>
            <a:ext cx="1455237" cy="14350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pic>
        <p:nvPicPr>
          <p:cNvPr id="713" name="Google Shape;713;p50"/>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5395925" y="778375"/>
            <a:ext cx="3349123" cy="2381627"/>
          </a:xfrm>
          <a:prstGeom prst="rect">
            <a:avLst/>
          </a:prstGeom>
          <a:noFill/>
          <a:ln>
            <a:noFill/>
          </a:ln>
        </p:spPr>
      </p:pic>
      <p:sp>
        <p:nvSpPr>
          <p:cNvPr id="714" name="Google Shape;714;p50"/>
          <p:cNvSpPr txBox="1"/>
          <p:nvPr/>
        </p:nvSpPr>
        <p:spPr>
          <a:xfrm>
            <a:off x="372750" y="1044875"/>
            <a:ext cx="5142600" cy="3666000"/>
          </a:xfrm>
          <a:prstGeom prst="rect">
            <a:avLst/>
          </a:prstGeom>
          <a:noFill/>
          <a:ln>
            <a:noFill/>
          </a:ln>
        </p:spPr>
        <p:txBody>
          <a:bodyPr spcFirstLastPara="1" wrap="square" lIns="91425" tIns="91425" rIns="91425" bIns="91425" anchor="t" anchorCtr="0">
            <a:noAutofit/>
          </a:bodyPr>
          <a:lstStyle/>
          <a:p>
            <a:pPr marL="0" lvl="0" indent="0" algn="l" rtl="0">
              <a:lnSpc>
                <a:spcPct val="118181"/>
              </a:lnSpc>
              <a:spcBef>
                <a:spcPts val="0"/>
              </a:spcBef>
              <a:spcAft>
                <a:spcPts val="0"/>
              </a:spcAft>
              <a:buNone/>
            </a:pPr>
            <a:endParaRPr sz="1800">
              <a:solidFill>
                <a:schemeClr val="dk1"/>
              </a:solidFill>
              <a:latin typeface="Livvic"/>
              <a:ea typeface="Livvic"/>
              <a:cs typeface="Livvic"/>
              <a:sym typeface="Livvic"/>
            </a:endParaRPr>
          </a:p>
        </p:txBody>
      </p:sp>
      <p:sp>
        <p:nvSpPr>
          <p:cNvPr id="715" name="Google Shape;715;p50"/>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35</a:t>
            </a:fld>
            <a:endParaRPr>
              <a:latin typeface="Livvic"/>
              <a:ea typeface="Livvic"/>
              <a:cs typeface="Livvic"/>
              <a:sym typeface="Livvic"/>
            </a:endParaRPr>
          </a:p>
        </p:txBody>
      </p:sp>
      <p:sp>
        <p:nvSpPr>
          <p:cNvPr id="716" name="Google Shape;716;p50"/>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latin typeface="Livvic"/>
                <a:ea typeface="Livvic"/>
                <a:cs typeface="Livvic"/>
                <a:sym typeface="Livvic"/>
              </a:rPr>
              <a:t>Total Enclosure</a:t>
            </a:r>
            <a:endParaRPr sz="2800" b="1">
              <a:solidFill>
                <a:srgbClr val="FFFFFF"/>
              </a:solidFill>
              <a:latin typeface="Livvic"/>
              <a:ea typeface="Livvic"/>
              <a:cs typeface="Livvic"/>
              <a:sym typeface="Livvic"/>
            </a:endParaRPr>
          </a:p>
        </p:txBody>
      </p:sp>
      <p:pic>
        <p:nvPicPr>
          <p:cNvPr id="717" name="Google Shape;717;p50"/>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sp>
        <p:nvSpPr>
          <p:cNvPr id="718" name="Google Shape;718;p50"/>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719" name="Google Shape;719;p50"/>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720" name="Google Shape;720;p50"/>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721" name="Google Shape;721;p50"/>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722" name="Google Shape;722;p50"/>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lt1"/>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723" name="Google Shape;723;p50"/>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724" name="Google Shape;724;p50"/>
          <p:cNvSpPr/>
          <p:nvPr/>
        </p:nvSpPr>
        <p:spPr>
          <a:xfrm>
            <a:off x="3370367" y="4777075"/>
            <a:ext cx="12702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725" name="Google Shape;725;p50"/>
          <p:cNvSpPr/>
          <p:nvPr/>
        </p:nvSpPr>
        <p:spPr>
          <a:xfrm>
            <a:off x="7777350" y="4777075"/>
            <a:ext cx="10701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sp>
        <p:nvSpPr>
          <p:cNvPr id="726" name="Google Shape;726;p50"/>
          <p:cNvSpPr txBox="1"/>
          <p:nvPr/>
        </p:nvSpPr>
        <p:spPr>
          <a:xfrm>
            <a:off x="305550" y="1311350"/>
            <a:ext cx="7333200" cy="8556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Livvic"/>
              <a:buChar char="●"/>
            </a:pPr>
            <a:r>
              <a:rPr lang="en" sz="1800">
                <a:latin typeface="Livvic"/>
                <a:ea typeface="Livvic"/>
                <a:cs typeface="Livvic"/>
                <a:sym typeface="Livvic"/>
              </a:rPr>
              <a:t>Thermal Protection</a:t>
            </a:r>
            <a:endParaRPr sz="1800">
              <a:latin typeface="Livvic"/>
              <a:ea typeface="Livvic"/>
              <a:cs typeface="Livvic"/>
              <a:sym typeface="Livvic"/>
            </a:endParaRPr>
          </a:p>
          <a:p>
            <a:pPr marL="914400" lvl="1" indent="-342900" algn="l" rtl="0">
              <a:spcBef>
                <a:spcPts val="0"/>
              </a:spcBef>
              <a:spcAft>
                <a:spcPts val="0"/>
              </a:spcAft>
              <a:buSzPts val="1800"/>
              <a:buFont typeface="Livvic"/>
              <a:buChar char="○"/>
            </a:pPr>
            <a:r>
              <a:rPr lang="en" sz="1800">
                <a:latin typeface="Livvic"/>
                <a:ea typeface="Livvic"/>
                <a:cs typeface="Livvic"/>
                <a:sym typeface="Livvic"/>
              </a:rPr>
              <a:t>Sensor operational at -20 </a:t>
            </a:r>
            <a:r>
              <a:rPr lang="en" sz="1800" baseline="30000">
                <a:latin typeface="Livvic"/>
                <a:ea typeface="Livvic"/>
                <a:cs typeface="Livvic"/>
                <a:sym typeface="Livvic"/>
              </a:rPr>
              <a:t>O</a:t>
            </a:r>
            <a:r>
              <a:rPr lang="en" sz="1800">
                <a:latin typeface="Livvic"/>
                <a:ea typeface="Livvic"/>
                <a:cs typeface="Livvic"/>
                <a:sym typeface="Livvic"/>
              </a:rPr>
              <a:t>C</a:t>
            </a:r>
            <a:endParaRPr sz="1800">
              <a:latin typeface="Livvic"/>
              <a:ea typeface="Livvic"/>
              <a:cs typeface="Livvic"/>
              <a:sym typeface="Livvic"/>
            </a:endParaRPr>
          </a:p>
          <a:p>
            <a:pPr marL="914400" lvl="1" indent="-342900" algn="l" rtl="0">
              <a:spcBef>
                <a:spcPts val="0"/>
              </a:spcBef>
              <a:spcAft>
                <a:spcPts val="0"/>
              </a:spcAft>
              <a:buSzPts val="1800"/>
              <a:buFont typeface="Livvic"/>
              <a:buChar char="○"/>
            </a:pPr>
            <a:r>
              <a:rPr lang="en" sz="1800">
                <a:latin typeface="Livvic"/>
                <a:ea typeface="Livvic"/>
                <a:cs typeface="Livvic"/>
                <a:sym typeface="Livvic"/>
              </a:rPr>
              <a:t>Insulated HDPE Enclosure</a:t>
            </a:r>
            <a:endParaRPr sz="1800">
              <a:latin typeface="Livvic"/>
              <a:ea typeface="Livvic"/>
              <a:cs typeface="Livvic"/>
              <a:sym typeface="Livvic"/>
            </a:endParaRPr>
          </a:p>
          <a:p>
            <a:pPr marL="914400" lvl="1" indent="-342900" algn="l" rtl="0">
              <a:spcBef>
                <a:spcPts val="0"/>
              </a:spcBef>
              <a:spcAft>
                <a:spcPts val="0"/>
              </a:spcAft>
              <a:buClr>
                <a:schemeClr val="dk1"/>
              </a:buClr>
              <a:buSzPts val="1800"/>
              <a:buFont typeface="Livvic"/>
              <a:buChar char="○"/>
            </a:pPr>
            <a:r>
              <a:rPr lang="en" sz="1800">
                <a:solidFill>
                  <a:schemeClr val="dk1"/>
                </a:solidFill>
                <a:latin typeface="Livvic"/>
                <a:ea typeface="Livvic"/>
                <a:cs typeface="Livvic"/>
                <a:sym typeface="Livvic"/>
              </a:rPr>
              <a:t>Waste heat from electronics</a:t>
            </a:r>
            <a:endParaRPr sz="1800">
              <a:latin typeface="Livvic"/>
              <a:ea typeface="Livvic"/>
              <a:cs typeface="Livvic"/>
              <a:sym typeface="Livvic"/>
            </a:endParaRPr>
          </a:p>
          <a:p>
            <a:pPr marL="1371600" lvl="2" indent="-342900" algn="l" rtl="0">
              <a:spcBef>
                <a:spcPts val="0"/>
              </a:spcBef>
              <a:spcAft>
                <a:spcPts val="0"/>
              </a:spcAft>
              <a:buSzPts val="1800"/>
              <a:buChar char="■"/>
            </a:pPr>
            <a:r>
              <a:rPr lang="en" sz="1800">
                <a:solidFill>
                  <a:schemeClr val="dk1"/>
                </a:solidFill>
                <a:highlight>
                  <a:srgbClr val="00FF00"/>
                </a:highlight>
                <a:latin typeface="Livvic"/>
                <a:ea typeface="Livvic"/>
                <a:cs typeface="Livvic"/>
                <a:sym typeface="Livvic"/>
              </a:rPr>
              <a:t>Satisfies DR 3.1</a:t>
            </a:r>
            <a:r>
              <a:rPr lang="en" sz="1800">
                <a:latin typeface="Livvic"/>
                <a:ea typeface="Livvic"/>
                <a:cs typeface="Livvic"/>
                <a:sym typeface="Livvic"/>
              </a:rPr>
              <a:t> </a:t>
            </a:r>
            <a:endParaRPr sz="1800">
              <a:latin typeface="Livvic"/>
              <a:ea typeface="Livvic"/>
              <a:cs typeface="Livvic"/>
              <a:sym typeface="Livvic"/>
            </a:endParaRPr>
          </a:p>
          <a:p>
            <a:pPr marL="457200" lvl="0" indent="-342900" algn="l" rtl="0">
              <a:spcBef>
                <a:spcPts val="0"/>
              </a:spcBef>
              <a:spcAft>
                <a:spcPts val="0"/>
              </a:spcAft>
              <a:buSzPts val="1800"/>
              <a:buFont typeface="Livvic"/>
              <a:buChar char="●"/>
            </a:pPr>
            <a:r>
              <a:rPr lang="en" sz="1800">
                <a:solidFill>
                  <a:schemeClr val="dk1"/>
                </a:solidFill>
                <a:latin typeface="Livvic"/>
                <a:ea typeface="Livvic"/>
                <a:cs typeface="Livvic"/>
                <a:sym typeface="Livvic"/>
              </a:rPr>
              <a:t>Environmental Protection</a:t>
            </a:r>
            <a:endParaRPr sz="1800">
              <a:solidFill>
                <a:schemeClr val="dk1"/>
              </a:solidFill>
              <a:latin typeface="Livvic"/>
              <a:ea typeface="Livvic"/>
              <a:cs typeface="Livvic"/>
              <a:sym typeface="Livvic"/>
            </a:endParaRPr>
          </a:p>
          <a:p>
            <a:pPr marL="914400" lvl="1" indent="-342900" algn="l" rtl="0">
              <a:spcBef>
                <a:spcPts val="0"/>
              </a:spcBef>
              <a:spcAft>
                <a:spcPts val="0"/>
              </a:spcAft>
              <a:buSzPts val="1800"/>
              <a:buFont typeface="Livvic"/>
              <a:buChar char="○"/>
            </a:pPr>
            <a:r>
              <a:rPr lang="en" sz="1800">
                <a:solidFill>
                  <a:schemeClr val="dk1"/>
                </a:solidFill>
                <a:latin typeface="Livvic"/>
                <a:ea typeface="Livvic"/>
                <a:cs typeface="Livvic"/>
                <a:sym typeface="Livvic"/>
              </a:rPr>
              <a:t>Protected from debris &amp; precipitation</a:t>
            </a:r>
            <a:endParaRPr sz="1800">
              <a:latin typeface="Livvic"/>
              <a:ea typeface="Livvic"/>
              <a:cs typeface="Livvic"/>
              <a:sym typeface="Livvic"/>
            </a:endParaRPr>
          </a:p>
          <a:p>
            <a:pPr marL="914400" lvl="1" indent="-342900" algn="l" rtl="0">
              <a:spcBef>
                <a:spcPts val="0"/>
              </a:spcBef>
              <a:spcAft>
                <a:spcPts val="0"/>
              </a:spcAft>
              <a:buSzPts val="1800"/>
              <a:buFont typeface="Livvic"/>
              <a:buChar char="○"/>
            </a:pPr>
            <a:r>
              <a:rPr lang="en" sz="1800">
                <a:latin typeface="Livvic"/>
                <a:ea typeface="Livvic"/>
                <a:cs typeface="Livvic"/>
                <a:sym typeface="Livvic"/>
              </a:rPr>
              <a:t>Water-Resistant</a:t>
            </a:r>
            <a:endParaRPr sz="1800">
              <a:latin typeface="Livvic"/>
              <a:ea typeface="Livvic"/>
              <a:cs typeface="Livvic"/>
              <a:sym typeface="Livvic"/>
            </a:endParaRPr>
          </a:p>
          <a:p>
            <a:pPr marL="914400" lvl="1" indent="-342900" algn="l" rtl="0">
              <a:spcBef>
                <a:spcPts val="0"/>
              </a:spcBef>
              <a:spcAft>
                <a:spcPts val="0"/>
              </a:spcAft>
              <a:buSzPts val="1800"/>
              <a:buFont typeface="Livvic"/>
              <a:buChar char="○"/>
            </a:pPr>
            <a:r>
              <a:rPr lang="en" sz="1800">
                <a:latin typeface="Livvic"/>
                <a:ea typeface="Livvic"/>
                <a:cs typeface="Livvic"/>
                <a:sym typeface="Livvic"/>
              </a:rPr>
              <a:t>Modular Component Enclosures</a:t>
            </a:r>
            <a:endParaRPr sz="1800">
              <a:latin typeface="Livvic"/>
              <a:ea typeface="Livvic"/>
              <a:cs typeface="Livvic"/>
              <a:sym typeface="Livvic"/>
            </a:endParaRPr>
          </a:p>
          <a:p>
            <a:pPr marL="1371600" lvl="2" indent="-342900" algn="l" rtl="0">
              <a:spcBef>
                <a:spcPts val="0"/>
              </a:spcBef>
              <a:spcAft>
                <a:spcPts val="0"/>
              </a:spcAft>
              <a:buSzPts val="1800"/>
              <a:buFont typeface="Livvic"/>
              <a:buChar char="■"/>
            </a:pPr>
            <a:r>
              <a:rPr lang="en" sz="1800">
                <a:solidFill>
                  <a:schemeClr val="dk1"/>
                </a:solidFill>
                <a:highlight>
                  <a:srgbClr val="00FF00"/>
                </a:highlight>
                <a:latin typeface="Livvic"/>
                <a:ea typeface="Livvic"/>
                <a:cs typeface="Livvic"/>
                <a:sym typeface="Livvic"/>
              </a:rPr>
              <a:t>Satisfies DR 3.3</a:t>
            </a:r>
            <a:endParaRPr sz="1800">
              <a:latin typeface="Livvic"/>
              <a:ea typeface="Livvic"/>
              <a:cs typeface="Livvic"/>
              <a:sym typeface="Livvic"/>
            </a:endParaRPr>
          </a:p>
        </p:txBody>
      </p:sp>
      <p:pic>
        <p:nvPicPr>
          <p:cNvPr id="727" name="Google Shape;727;p50"/>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324675" y="2948550"/>
            <a:ext cx="2393299" cy="1762322"/>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32" name="Google Shape;732;p51"/>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36</a:t>
            </a:fld>
            <a:endParaRPr>
              <a:latin typeface="Livvic"/>
              <a:ea typeface="Livvic"/>
              <a:cs typeface="Livvic"/>
              <a:sym typeface="Livvic"/>
            </a:endParaRPr>
          </a:p>
        </p:txBody>
      </p:sp>
      <p:sp>
        <p:nvSpPr>
          <p:cNvPr id="733" name="Google Shape;733;p51"/>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734" name="Google Shape;734;p51"/>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735" name="Google Shape;735;p51"/>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736" name="Google Shape;736;p51"/>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737" name="Google Shape;737;p51"/>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lt1"/>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738" name="Google Shape;738;p51"/>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739" name="Google Shape;739;p51"/>
          <p:cNvSpPr/>
          <p:nvPr/>
        </p:nvSpPr>
        <p:spPr>
          <a:xfrm>
            <a:off x="3370367" y="4777075"/>
            <a:ext cx="12702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740" name="Google Shape;740;p51"/>
          <p:cNvSpPr/>
          <p:nvPr/>
        </p:nvSpPr>
        <p:spPr>
          <a:xfrm>
            <a:off x="7777350" y="4777075"/>
            <a:ext cx="10701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graphicFrame>
        <p:nvGraphicFramePr>
          <p:cNvPr id="741" name="Google Shape;741;p51"/>
          <p:cNvGraphicFramePr/>
          <p:nvPr/>
        </p:nvGraphicFramePr>
        <p:xfrm>
          <a:off x="4640575" y="1312763"/>
          <a:ext cx="3000000" cy="3000000"/>
        </p:xfrm>
        <a:graphic>
          <a:graphicData uri="http://schemas.openxmlformats.org/drawingml/2006/table">
            <a:tbl>
              <a:tblPr>
                <a:noFill/>
                <a:tableStyleId>{66FF5306-B495-4C76-AE99-407321AC30EA}</a:tableStyleId>
              </a:tblPr>
              <a:tblGrid>
                <a:gridCol w="2048300">
                  <a:extLst>
                    <a:ext uri="{9D8B030D-6E8A-4147-A177-3AD203B41FA5}">
                      <a16:colId xmlns:a16="http://schemas.microsoft.com/office/drawing/2014/main" val="20000"/>
                    </a:ext>
                  </a:extLst>
                </a:gridCol>
                <a:gridCol w="2048300">
                  <a:extLst>
                    <a:ext uri="{9D8B030D-6E8A-4147-A177-3AD203B41FA5}">
                      <a16:colId xmlns:a16="http://schemas.microsoft.com/office/drawing/2014/main" val="20001"/>
                    </a:ext>
                  </a:extLst>
                </a:gridCol>
              </a:tblGrid>
              <a:tr h="605550">
                <a:tc>
                  <a:txBody>
                    <a:bodyPr/>
                    <a:lstStyle/>
                    <a:p>
                      <a:pPr marL="0" lvl="0" indent="0" algn="l" rtl="0">
                        <a:spcBef>
                          <a:spcPts val="0"/>
                        </a:spcBef>
                        <a:spcAft>
                          <a:spcPts val="0"/>
                        </a:spcAft>
                        <a:buNone/>
                      </a:pPr>
                      <a:r>
                        <a:rPr lang="en" sz="1300" b="1">
                          <a:latin typeface="Livvic"/>
                          <a:ea typeface="Livvic"/>
                          <a:cs typeface="Livvic"/>
                          <a:sym typeface="Livvic"/>
                        </a:rPr>
                        <a:t>Raspberry Pi communicates with...</a:t>
                      </a:r>
                      <a:endParaRPr sz="1300" b="1">
                        <a:latin typeface="Livvic"/>
                        <a:ea typeface="Livvic"/>
                        <a:cs typeface="Livvic"/>
                        <a:sym typeface="Livvic"/>
                      </a:endParaRPr>
                    </a:p>
                  </a:txBody>
                  <a:tcPr marL="91425" marR="91425" marT="91425" marB="91425">
                    <a:solidFill>
                      <a:srgbClr val="FFAB40">
                        <a:alpha val="89390"/>
                      </a:srgbClr>
                    </a:solidFill>
                  </a:tcPr>
                </a:tc>
                <a:tc>
                  <a:txBody>
                    <a:bodyPr/>
                    <a:lstStyle/>
                    <a:p>
                      <a:pPr marL="0" lvl="0" indent="0" algn="l" rtl="0">
                        <a:spcBef>
                          <a:spcPts val="0"/>
                        </a:spcBef>
                        <a:spcAft>
                          <a:spcPts val="0"/>
                        </a:spcAft>
                        <a:buNone/>
                      </a:pPr>
                      <a:r>
                        <a:rPr lang="en" sz="1300" b="1">
                          <a:latin typeface="Livvic"/>
                          <a:ea typeface="Livvic"/>
                          <a:cs typeface="Livvic"/>
                          <a:sym typeface="Livvic"/>
                        </a:rPr>
                        <a:t>Communication Method</a:t>
                      </a:r>
                      <a:endParaRPr sz="1300" b="1">
                        <a:latin typeface="Livvic"/>
                        <a:ea typeface="Livvic"/>
                        <a:cs typeface="Livvic"/>
                        <a:sym typeface="Livvic"/>
                      </a:endParaRPr>
                    </a:p>
                  </a:txBody>
                  <a:tcPr marL="91425" marR="91425" marT="91425" marB="91425">
                    <a:solidFill>
                      <a:srgbClr val="FFAB40">
                        <a:alpha val="89390"/>
                      </a:srgbClr>
                    </a:solidFill>
                  </a:tcPr>
                </a:tc>
                <a:extLst>
                  <a:ext uri="{0D108BD9-81ED-4DB2-BD59-A6C34878D82A}">
                    <a16:rowId xmlns:a16="http://schemas.microsoft.com/office/drawing/2014/main" val="10000"/>
                  </a:ext>
                </a:extLst>
              </a:tr>
              <a:tr h="605550">
                <a:tc>
                  <a:txBody>
                    <a:bodyPr/>
                    <a:lstStyle/>
                    <a:p>
                      <a:pPr marL="0" lvl="0" indent="0" algn="l" rtl="0">
                        <a:spcBef>
                          <a:spcPts val="0"/>
                        </a:spcBef>
                        <a:spcAft>
                          <a:spcPts val="0"/>
                        </a:spcAft>
                        <a:buNone/>
                      </a:pPr>
                      <a:r>
                        <a:rPr lang="en" sz="1300">
                          <a:latin typeface="Livvic"/>
                          <a:ea typeface="Livvic"/>
                          <a:cs typeface="Livvic"/>
                          <a:sym typeface="Livvic"/>
                        </a:rPr>
                        <a:t>Laser Rangefinder</a:t>
                      </a:r>
                      <a:endParaRPr sz="1300">
                        <a:latin typeface="Livvic"/>
                        <a:ea typeface="Livvic"/>
                        <a:cs typeface="Livvic"/>
                        <a:sym typeface="Livvic"/>
                      </a:endParaRPr>
                    </a:p>
                  </a:txBody>
                  <a:tcPr marL="91425" marR="91425" marT="91425" marB="91425"/>
                </a:tc>
                <a:tc>
                  <a:txBody>
                    <a:bodyPr/>
                    <a:lstStyle/>
                    <a:p>
                      <a:pPr marL="0" lvl="0" indent="0" algn="l" rtl="0">
                        <a:spcBef>
                          <a:spcPts val="0"/>
                        </a:spcBef>
                        <a:spcAft>
                          <a:spcPts val="0"/>
                        </a:spcAft>
                        <a:buNone/>
                      </a:pPr>
                      <a:r>
                        <a:rPr lang="en" sz="1300">
                          <a:latin typeface="Livvic"/>
                          <a:ea typeface="Livvic"/>
                          <a:cs typeface="Livvic"/>
                          <a:sym typeface="Livvic"/>
                        </a:rPr>
                        <a:t>RS-232 and Waveshare serial hat</a:t>
                      </a:r>
                      <a:endParaRPr sz="1300">
                        <a:latin typeface="Livvic"/>
                        <a:ea typeface="Livvic"/>
                        <a:cs typeface="Livvic"/>
                        <a:sym typeface="Livvic"/>
                      </a:endParaRPr>
                    </a:p>
                  </a:txBody>
                  <a:tcPr marL="91425" marR="91425" marT="91425" marB="91425"/>
                </a:tc>
                <a:extLst>
                  <a:ext uri="{0D108BD9-81ED-4DB2-BD59-A6C34878D82A}">
                    <a16:rowId xmlns:a16="http://schemas.microsoft.com/office/drawing/2014/main" val="10001"/>
                  </a:ext>
                </a:extLst>
              </a:tr>
              <a:tr h="594625">
                <a:tc>
                  <a:txBody>
                    <a:bodyPr/>
                    <a:lstStyle/>
                    <a:p>
                      <a:pPr marL="0" lvl="0" indent="0" algn="l" rtl="0">
                        <a:spcBef>
                          <a:spcPts val="0"/>
                        </a:spcBef>
                        <a:spcAft>
                          <a:spcPts val="0"/>
                        </a:spcAft>
                        <a:buNone/>
                      </a:pPr>
                      <a:r>
                        <a:rPr lang="en" sz="1300">
                          <a:latin typeface="Livvic"/>
                          <a:ea typeface="Livvic"/>
                          <a:cs typeface="Livvic"/>
                          <a:sym typeface="Livvic"/>
                        </a:rPr>
                        <a:t>Potentiometers</a:t>
                      </a:r>
                      <a:endParaRPr sz="1300">
                        <a:latin typeface="Livvic"/>
                        <a:ea typeface="Livvic"/>
                        <a:cs typeface="Livvic"/>
                        <a:sym typeface="Livvic"/>
                      </a:endParaRPr>
                    </a:p>
                  </a:txBody>
                  <a:tcPr marL="91425" marR="91425" marT="91425" marB="91425"/>
                </a:tc>
                <a:tc>
                  <a:txBody>
                    <a:bodyPr/>
                    <a:lstStyle/>
                    <a:p>
                      <a:pPr marL="0" lvl="0" indent="0" algn="l" rtl="0">
                        <a:spcBef>
                          <a:spcPts val="0"/>
                        </a:spcBef>
                        <a:spcAft>
                          <a:spcPts val="0"/>
                        </a:spcAft>
                        <a:buNone/>
                      </a:pPr>
                      <a:r>
                        <a:rPr lang="en" sz="1300">
                          <a:latin typeface="Livvic"/>
                          <a:ea typeface="Livvic"/>
                          <a:cs typeface="Livvic"/>
                          <a:sym typeface="Livvic"/>
                        </a:rPr>
                        <a:t>Seeed Technology ADC</a:t>
                      </a:r>
                      <a:endParaRPr sz="1300">
                        <a:latin typeface="Livvic"/>
                        <a:ea typeface="Livvic"/>
                        <a:cs typeface="Livvic"/>
                        <a:sym typeface="Livvic"/>
                      </a:endParaRPr>
                    </a:p>
                  </a:txBody>
                  <a:tcPr marL="91425" marR="91425" marT="91425" marB="91425"/>
                </a:tc>
                <a:extLst>
                  <a:ext uri="{0D108BD9-81ED-4DB2-BD59-A6C34878D82A}">
                    <a16:rowId xmlns:a16="http://schemas.microsoft.com/office/drawing/2014/main" val="10002"/>
                  </a:ext>
                </a:extLst>
              </a:tr>
              <a:tr h="594625">
                <a:tc>
                  <a:txBody>
                    <a:bodyPr/>
                    <a:lstStyle/>
                    <a:p>
                      <a:pPr marL="0" lvl="0" indent="0" algn="l" rtl="0">
                        <a:spcBef>
                          <a:spcPts val="0"/>
                        </a:spcBef>
                        <a:spcAft>
                          <a:spcPts val="0"/>
                        </a:spcAft>
                        <a:buNone/>
                      </a:pPr>
                      <a:r>
                        <a:rPr lang="en" sz="1300">
                          <a:latin typeface="Livvic"/>
                          <a:ea typeface="Livvic"/>
                          <a:cs typeface="Livvic"/>
                          <a:sym typeface="Livvic"/>
                        </a:rPr>
                        <a:t>Windows PC</a:t>
                      </a:r>
                      <a:endParaRPr sz="1300">
                        <a:latin typeface="Livvic"/>
                        <a:ea typeface="Livvic"/>
                        <a:cs typeface="Livvic"/>
                        <a:sym typeface="Livvic"/>
                      </a:endParaRPr>
                    </a:p>
                  </a:txBody>
                  <a:tcPr marL="91425" marR="91425" marT="91425" marB="91425"/>
                </a:tc>
                <a:tc>
                  <a:txBody>
                    <a:bodyPr/>
                    <a:lstStyle/>
                    <a:p>
                      <a:pPr marL="0" lvl="0" indent="0" algn="l" rtl="0">
                        <a:spcBef>
                          <a:spcPts val="0"/>
                        </a:spcBef>
                        <a:spcAft>
                          <a:spcPts val="0"/>
                        </a:spcAft>
                        <a:buNone/>
                      </a:pPr>
                      <a:r>
                        <a:rPr lang="en" sz="1300">
                          <a:latin typeface="Livvic"/>
                          <a:ea typeface="Livvic"/>
                          <a:cs typeface="Livvic"/>
                          <a:sym typeface="Livvic"/>
                        </a:rPr>
                        <a:t>USB stick</a:t>
                      </a:r>
                      <a:endParaRPr sz="1300">
                        <a:latin typeface="Livvic"/>
                        <a:ea typeface="Livvic"/>
                        <a:cs typeface="Livvic"/>
                        <a:sym typeface="Livvic"/>
                      </a:endParaRPr>
                    </a:p>
                  </a:txBody>
                  <a:tcPr marL="91425" marR="91425" marT="91425" marB="91425"/>
                </a:tc>
                <a:extLst>
                  <a:ext uri="{0D108BD9-81ED-4DB2-BD59-A6C34878D82A}">
                    <a16:rowId xmlns:a16="http://schemas.microsoft.com/office/drawing/2014/main" val="10003"/>
                  </a:ext>
                </a:extLst>
              </a:tr>
              <a:tr h="605550">
                <a:tc>
                  <a:txBody>
                    <a:bodyPr/>
                    <a:lstStyle/>
                    <a:p>
                      <a:pPr marL="0" lvl="0" indent="0" algn="l" rtl="0">
                        <a:spcBef>
                          <a:spcPts val="0"/>
                        </a:spcBef>
                        <a:spcAft>
                          <a:spcPts val="0"/>
                        </a:spcAft>
                        <a:buNone/>
                      </a:pPr>
                      <a:r>
                        <a:rPr lang="en" sz="1300">
                          <a:latin typeface="Livvic"/>
                          <a:ea typeface="Livvic"/>
                          <a:cs typeface="Livvic"/>
                          <a:sym typeface="Livvic"/>
                        </a:rPr>
                        <a:t>Stepper Motors</a:t>
                      </a:r>
                      <a:endParaRPr sz="1300">
                        <a:latin typeface="Livvic"/>
                        <a:ea typeface="Livvic"/>
                        <a:cs typeface="Livvic"/>
                        <a:sym typeface="Livvic"/>
                      </a:endParaRPr>
                    </a:p>
                  </a:txBody>
                  <a:tcPr marL="91425" marR="91425" marT="91425" marB="91425"/>
                </a:tc>
                <a:tc>
                  <a:txBody>
                    <a:bodyPr/>
                    <a:lstStyle/>
                    <a:p>
                      <a:pPr marL="0" lvl="0" indent="0" algn="l" rtl="0">
                        <a:spcBef>
                          <a:spcPts val="0"/>
                        </a:spcBef>
                        <a:spcAft>
                          <a:spcPts val="0"/>
                        </a:spcAft>
                        <a:buNone/>
                      </a:pPr>
                      <a:r>
                        <a:rPr lang="en" sz="1300">
                          <a:latin typeface="Livvic"/>
                          <a:ea typeface="Livvic"/>
                          <a:cs typeface="Livvic"/>
                          <a:sym typeface="Livvic"/>
                        </a:rPr>
                        <a:t>Adafruit stepper motor hat</a:t>
                      </a:r>
                      <a:endParaRPr sz="1300">
                        <a:latin typeface="Livvic"/>
                        <a:ea typeface="Livvic"/>
                        <a:cs typeface="Livvic"/>
                        <a:sym typeface="Livvic"/>
                      </a:endParaRPr>
                    </a:p>
                  </a:txBody>
                  <a:tcPr marL="91425" marR="91425" marT="91425" marB="91425"/>
                </a:tc>
                <a:extLst>
                  <a:ext uri="{0D108BD9-81ED-4DB2-BD59-A6C34878D82A}">
                    <a16:rowId xmlns:a16="http://schemas.microsoft.com/office/drawing/2014/main" val="10004"/>
                  </a:ext>
                </a:extLst>
              </a:tr>
            </a:tbl>
          </a:graphicData>
        </a:graphic>
      </p:graphicFrame>
      <p:sp>
        <p:nvSpPr>
          <p:cNvPr id="742" name="Google Shape;742;p51"/>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latin typeface="Livvic"/>
                <a:ea typeface="Livvic"/>
                <a:cs typeface="Livvic"/>
                <a:sym typeface="Livvic"/>
              </a:rPr>
              <a:t>Microcontroller</a:t>
            </a:r>
            <a:endParaRPr sz="2800" b="1">
              <a:solidFill>
                <a:srgbClr val="FFFFFF"/>
              </a:solidFill>
              <a:latin typeface="Livvic"/>
              <a:ea typeface="Livvic"/>
              <a:cs typeface="Livvic"/>
              <a:sym typeface="Livvic"/>
            </a:endParaRPr>
          </a:p>
        </p:txBody>
      </p:sp>
      <p:pic>
        <p:nvPicPr>
          <p:cNvPr id="743" name="Google Shape;743;p51"/>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sp>
        <p:nvSpPr>
          <p:cNvPr id="744" name="Google Shape;744;p51"/>
          <p:cNvSpPr txBox="1"/>
          <p:nvPr/>
        </p:nvSpPr>
        <p:spPr>
          <a:xfrm>
            <a:off x="737850" y="1342000"/>
            <a:ext cx="3057300" cy="35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latin typeface="Livvic"/>
              <a:ea typeface="Livvic"/>
              <a:cs typeface="Livvic"/>
              <a:sym typeface="Livvic"/>
            </a:endParaRPr>
          </a:p>
        </p:txBody>
      </p:sp>
      <p:pic>
        <p:nvPicPr>
          <p:cNvPr id="745" name="Google Shape;745;p51"/>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1096259" y="1506471"/>
            <a:ext cx="2662522" cy="2619643"/>
          </a:xfrm>
          <a:prstGeom prst="rect">
            <a:avLst/>
          </a:prstGeom>
          <a:noFill/>
          <a:ln>
            <a:noFill/>
          </a:ln>
        </p:spPr>
      </p:pic>
      <p:sp>
        <p:nvSpPr>
          <p:cNvPr id="746" name="Google Shape;746;p51"/>
          <p:cNvSpPr txBox="1"/>
          <p:nvPr/>
        </p:nvSpPr>
        <p:spPr>
          <a:xfrm>
            <a:off x="2816720" y="1210187"/>
            <a:ext cx="2662500" cy="32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Livvic"/>
                <a:ea typeface="Livvic"/>
                <a:cs typeface="Livvic"/>
                <a:sym typeface="Livvic"/>
              </a:rPr>
              <a:t>24 Bit ADC</a:t>
            </a:r>
            <a:endParaRPr b="1">
              <a:latin typeface="Livvic"/>
              <a:ea typeface="Livvic"/>
              <a:cs typeface="Livvic"/>
              <a:sym typeface="Livvic"/>
            </a:endParaRPr>
          </a:p>
        </p:txBody>
      </p:sp>
      <p:sp>
        <p:nvSpPr>
          <p:cNvPr id="747" name="Google Shape;747;p51"/>
          <p:cNvSpPr txBox="1"/>
          <p:nvPr/>
        </p:nvSpPr>
        <p:spPr>
          <a:xfrm>
            <a:off x="0" y="1455085"/>
            <a:ext cx="1056900" cy="32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Livvic"/>
                <a:ea typeface="Livvic"/>
                <a:cs typeface="Livvic"/>
                <a:sym typeface="Livvic"/>
              </a:rPr>
              <a:t>Stepper motor</a:t>
            </a:r>
            <a:endParaRPr b="1">
              <a:latin typeface="Livvic"/>
              <a:ea typeface="Livvic"/>
              <a:cs typeface="Livvic"/>
              <a:sym typeface="Livvic"/>
            </a:endParaRPr>
          </a:p>
          <a:p>
            <a:pPr marL="0" lvl="0" indent="0" algn="l" rtl="0">
              <a:spcBef>
                <a:spcPts val="0"/>
              </a:spcBef>
              <a:spcAft>
                <a:spcPts val="0"/>
              </a:spcAft>
              <a:buNone/>
            </a:pPr>
            <a:r>
              <a:rPr lang="en" b="1">
                <a:latin typeface="Livvic"/>
                <a:ea typeface="Livvic"/>
                <a:cs typeface="Livvic"/>
                <a:sym typeface="Livvic"/>
              </a:rPr>
              <a:t>controller</a:t>
            </a:r>
            <a:endParaRPr b="1">
              <a:latin typeface="Livvic"/>
              <a:ea typeface="Livvic"/>
              <a:cs typeface="Livvic"/>
              <a:sym typeface="Livvic"/>
            </a:endParaRPr>
          </a:p>
        </p:txBody>
      </p:sp>
      <p:sp>
        <p:nvSpPr>
          <p:cNvPr id="748" name="Google Shape;748;p51"/>
          <p:cNvSpPr txBox="1"/>
          <p:nvPr/>
        </p:nvSpPr>
        <p:spPr>
          <a:xfrm>
            <a:off x="3678603" y="2272076"/>
            <a:ext cx="884700" cy="32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Livvic"/>
                <a:ea typeface="Livvic"/>
                <a:cs typeface="Livvic"/>
                <a:sym typeface="Livvic"/>
              </a:rPr>
              <a:t>RS232 Hat</a:t>
            </a:r>
            <a:endParaRPr b="1">
              <a:latin typeface="Livvic"/>
              <a:ea typeface="Livvic"/>
              <a:cs typeface="Livvic"/>
              <a:sym typeface="Livvic"/>
            </a:endParaRPr>
          </a:p>
        </p:txBody>
      </p:sp>
      <p:sp>
        <p:nvSpPr>
          <p:cNvPr id="749" name="Google Shape;749;p51"/>
          <p:cNvSpPr txBox="1"/>
          <p:nvPr/>
        </p:nvSpPr>
        <p:spPr>
          <a:xfrm>
            <a:off x="498199" y="4126125"/>
            <a:ext cx="2662500" cy="32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Livvic"/>
                <a:ea typeface="Livvic"/>
                <a:cs typeface="Livvic"/>
                <a:sym typeface="Livvic"/>
              </a:rPr>
              <a:t>Raspberry Pi 4</a:t>
            </a:r>
            <a:endParaRPr b="1">
              <a:latin typeface="Livvic"/>
              <a:ea typeface="Livvic"/>
              <a:cs typeface="Livvic"/>
              <a:sym typeface="Livvic"/>
            </a:endParaRPr>
          </a:p>
        </p:txBody>
      </p:sp>
      <p:cxnSp>
        <p:nvCxnSpPr>
          <p:cNvPr id="750" name="Google Shape;750;p51"/>
          <p:cNvCxnSpPr/>
          <p:nvPr/>
        </p:nvCxnSpPr>
        <p:spPr>
          <a:xfrm>
            <a:off x="518975" y="2185975"/>
            <a:ext cx="617400" cy="86400"/>
          </a:xfrm>
          <a:prstGeom prst="straightConnector1">
            <a:avLst/>
          </a:prstGeom>
          <a:noFill/>
          <a:ln w="9525" cap="flat" cmpd="sng">
            <a:solidFill>
              <a:srgbClr val="FF0000"/>
            </a:solidFill>
            <a:prstDash val="solid"/>
            <a:round/>
            <a:headEnd type="none" w="med" len="med"/>
            <a:tailEnd type="triangle" w="med" len="med"/>
          </a:ln>
        </p:spPr>
      </p:cxnSp>
      <p:cxnSp>
        <p:nvCxnSpPr>
          <p:cNvPr id="751" name="Google Shape;751;p51"/>
          <p:cNvCxnSpPr/>
          <p:nvPr/>
        </p:nvCxnSpPr>
        <p:spPr>
          <a:xfrm flipH="1">
            <a:off x="2545875" y="1490625"/>
            <a:ext cx="356400" cy="201600"/>
          </a:xfrm>
          <a:prstGeom prst="straightConnector1">
            <a:avLst/>
          </a:prstGeom>
          <a:noFill/>
          <a:ln w="9525" cap="flat" cmpd="sng">
            <a:solidFill>
              <a:srgbClr val="FF0000"/>
            </a:solidFill>
            <a:prstDash val="solid"/>
            <a:round/>
            <a:headEnd type="none" w="med" len="med"/>
            <a:tailEnd type="triangle" w="med" len="med"/>
          </a:ln>
        </p:spPr>
      </p:cxnSp>
      <p:cxnSp>
        <p:nvCxnSpPr>
          <p:cNvPr id="752" name="Google Shape;752;p51"/>
          <p:cNvCxnSpPr/>
          <p:nvPr/>
        </p:nvCxnSpPr>
        <p:spPr>
          <a:xfrm flipH="1">
            <a:off x="3308616" y="2583675"/>
            <a:ext cx="406800" cy="164100"/>
          </a:xfrm>
          <a:prstGeom prst="straightConnector1">
            <a:avLst/>
          </a:prstGeom>
          <a:noFill/>
          <a:ln w="9525" cap="flat" cmpd="sng">
            <a:solidFill>
              <a:srgbClr val="FF0000"/>
            </a:solidFill>
            <a:prstDash val="solid"/>
            <a:round/>
            <a:headEnd type="none" w="med" len="med"/>
            <a:tailEnd type="triangle" w="med" len="med"/>
          </a:ln>
        </p:spPr>
      </p:cxnSp>
      <p:cxnSp>
        <p:nvCxnSpPr>
          <p:cNvPr id="753" name="Google Shape;753;p51"/>
          <p:cNvCxnSpPr/>
          <p:nvPr/>
        </p:nvCxnSpPr>
        <p:spPr>
          <a:xfrm rot="10800000" flipH="1">
            <a:off x="1734172" y="3877756"/>
            <a:ext cx="571500" cy="321300"/>
          </a:xfrm>
          <a:prstGeom prst="straightConnector1">
            <a:avLst/>
          </a:prstGeom>
          <a:noFill/>
          <a:ln w="9525" cap="flat" cmpd="sng">
            <a:solidFill>
              <a:srgbClr val="FF0000"/>
            </a:solidFill>
            <a:prstDash val="solid"/>
            <a:round/>
            <a:headEnd type="none" w="med" len="med"/>
            <a:tailEnd type="triangle" w="med" len="med"/>
          </a:ln>
        </p:spPr>
      </p:cxn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Google Shape;758;p52"/>
          <p:cNvSpPr/>
          <p:nvPr/>
        </p:nvSpPr>
        <p:spPr>
          <a:xfrm>
            <a:off x="5402400" y="1846275"/>
            <a:ext cx="3614700" cy="1395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52"/>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37</a:t>
            </a:fld>
            <a:endParaRPr>
              <a:latin typeface="Livvic"/>
              <a:ea typeface="Livvic"/>
              <a:cs typeface="Livvic"/>
              <a:sym typeface="Livvic"/>
            </a:endParaRPr>
          </a:p>
        </p:txBody>
      </p:sp>
      <p:sp>
        <p:nvSpPr>
          <p:cNvPr id="760" name="Google Shape;760;p52"/>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latin typeface="Livvic"/>
                <a:ea typeface="Livvic"/>
                <a:cs typeface="Livvic"/>
                <a:sym typeface="Livvic"/>
              </a:rPr>
              <a:t>Microcontroller Continued</a:t>
            </a:r>
            <a:endParaRPr sz="2800" b="1">
              <a:solidFill>
                <a:srgbClr val="FFFFFF"/>
              </a:solidFill>
              <a:latin typeface="Livvic"/>
              <a:ea typeface="Livvic"/>
              <a:cs typeface="Livvic"/>
              <a:sym typeface="Livvic"/>
            </a:endParaRPr>
          </a:p>
        </p:txBody>
      </p:sp>
      <p:pic>
        <p:nvPicPr>
          <p:cNvPr id="761" name="Google Shape;761;p52"/>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sp>
        <p:nvSpPr>
          <p:cNvPr id="762" name="Google Shape;762;p52"/>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763" name="Google Shape;763;p52"/>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764" name="Google Shape;764;p52"/>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765" name="Google Shape;765;p52"/>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lt1"/>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766" name="Google Shape;766;p52"/>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767" name="Google Shape;767;p52"/>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768" name="Google Shape;768;p52"/>
          <p:cNvSpPr/>
          <p:nvPr/>
        </p:nvSpPr>
        <p:spPr>
          <a:xfrm>
            <a:off x="7777350" y="4777075"/>
            <a:ext cx="10701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sp>
        <p:nvSpPr>
          <p:cNvPr id="769" name="Google Shape;769;p52"/>
          <p:cNvSpPr/>
          <p:nvPr/>
        </p:nvSpPr>
        <p:spPr>
          <a:xfrm>
            <a:off x="3370367" y="4777075"/>
            <a:ext cx="12702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770" name="Google Shape;770;p52"/>
          <p:cNvSpPr txBox="1"/>
          <p:nvPr/>
        </p:nvSpPr>
        <p:spPr>
          <a:xfrm>
            <a:off x="533875" y="2371325"/>
            <a:ext cx="4619100" cy="29403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Livvic"/>
              <a:buChar char="●"/>
            </a:pPr>
            <a:r>
              <a:rPr lang="en" sz="1800">
                <a:latin typeface="Livvic"/>
                <a:ea typeface="Livvic"/>
                <a:cs typeface="Livvic"/>
                <a:sym typeface="Livvic"/>
              </a:rPr>
              <a:t>Raspberry Pi 4 used as microcontroller (plus attachments)</a:t>
            </a:r>
            <a:endParaRPr sz="1800">
              <a:latin typeface="Livvic"/>
              <a:ea typeface="Livvic"/>
              <a:cs typeface="Livvic"/>
              <a:sym typeface="Livvic"/>
            </a:endParaRPr>
          </a:p>
          <a:p>
            <a:pPr marL="914400" lvl="1" indent="-342900" algn="l" rtl="0">
              <a:spcBef>
                <a:spcPts val="0"/>
              </a:spcBef>
              <a:spcAft>
                <a:spcPts val="0"/>
              </a:spcAft>
              <a:buSzPts val="1800"/>
              <a:buFont typeface="Livvic"/>
              <a:buChar char="○"/>
            </a:pPr>
            <a:r>
              <a:rPr lang="en" sz="1800">
                <a:latin typeface="Livvic"/>
                <a:ea typeface="Livvic"/>
                <a:cs typeface="Livvic"/>
                <a:sym typeface="Livvic"/>
              </a:rPr>
              <a:t>Python library for controlling stepper motors</a:t>
            </a:r>
            <a:endParaRPr sz="1800">
              <a:latin typeface="Livvic"/>
              <a:ea typeface="Livvic"/>
              <a:cs typeface="Livvic"/>
              <a:sym typeface="Livvic"/>
            </a:endParaRPr>
          </a:p>
          <a:p>
            <a:pPr marL="914400" lvl="1" indent="-342900" algn="l" rtl="0">
              <a:spcBef>
                <a:spcPts val="0"/>
              </a:spcBef>
              <a:spcAft>
                <a:spcPts val="0"/>
              </a:spcAft>
              <a:buSzPts val="1800"/>
              <a:buFont typeface="Livvic"/>
              <a:buChar char="○"/>
            </a:pPr>
            <a:r>
              <a:rPr lang="en" sz="1800">
                <a:latin typeface="Livvic"/>
                <a:ea typeface="Livvic"/>
                <a:cs typeface="Livvic"/>
                <a:sym typeface="Livvic"/>
              </a:rPr>
              <a:t>Use measurements from potentiometers for feedback control:  </a:t>
            </a:r>
            <a:r>
              <a:rPr lang="en" sz="1800">
                <a:highlight>
                  <a:srgbClr val="00FF00"/>
                </a:highlight>
                <a:latin typeface="Livvic"/>
                <a:ea typeface="Livvic"/>
                <a:cs typeface="Livvic"/>
                <a:sym typeface="Livvic"/>
              </a:rPr>
              <a:t>Satisfies DR 6.3</a:t>
            </a:r>
            <a:endParaRPr sz="1800">
              <a:highlight>
                <a:srgbClr val="00FF00"/>
              </a:highlight>
              <a:latin typeface="Livvic"/>
              <a:ea typeface="Livvic"/>
              <a:cs typeface="Livvic"/>
              <a:sym typeface="Livvic"/>
            </a:endParaRPr>
          </a:p>
        </p:txBody>
      </p:sp>
      <p:pic>
        <p:nvPicPr>
          <p:cNvPr id="771" name="Google Shape;771;p52"/>
          <p:cNvPicPr preferRelativeResize="0"/>
          <p:nvPr/>
        </p:nvPicPr>
        <p:blipFill>
          <a:blip r:embed="rId4">
            <a:alphaModFix/>
          </a:blip>
          <a:stretch>
            <a:fillRect/>
          </a:stretch>
        </p:blipFill>
        <p:spPr>
          <a:xfrm>
            <a:off x="5448513" y="1935608"/>
            <a:ext cx="3522424" cy="1216926"/>
          </a:xfrm>
          <a:prstGeom prst="rect">
            <a:avLst/>
          </a:prstGeom>
          <a:noFill/>
          <a:ln>
            <a:noFill/>
          </a:ln>
        </p:spPr>
      </p:pic>
      <p:sp>
        <p:nvSpPr>
          <p:cNvPr id="772" name="Google Shape;772;p52"/>
          <p:cNvSpPr txBox="1"/>
          <p:nvPr/>
        </p:nvSpPr>
        <p:spPr>
          <a:xfrm>
            <a:off x="6382224" y="3152525"/>
            <a:ext cx="1737900" cy="33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latin typeface="Livvic"/>
                <a:ea typeface="Livvic"/>
                <a:cs typeface="Livvic"/>
                <a:sym typeface="Livvic"/>
              </a:rPr>
              <a:t>From learn.adafruit.com</a:t>
            </a:r>
            <a:endParaRPr sz="1100">
              <a:latin typeface="Livvic"/>
              <a:ea typeface="Livvic"/>
              <a:cs typeface="Livvic"/>
              <a:sym typeface="Livvic"/>
            </a:endParaRPr>
          </a:p>
        </p:txBody>
      </p:sp>
      <p:graphicFrame>
        <p:nvGraphicFramePr>
          <p:cNvPr id="773" name="Google Shape;773;p52"/>
          <p:cNvGraphicFramePr/>
          <p:nvPr/>
        </p:nvGraphicFramePr>
        <p:xfrm>
          <a:off x="508163" y="1113210"/>
          <a:ext cx="3000000" cy="3000000"/>
        </p:xfrm>
        <a:graphic>
          <a:graphicData uri="http://schemas.openxmlformats.org/drawingml/2006/table">
            <a:tbl>
              <a:tblPr>
                <a:noFill/>
                <a:tableStyleId>{66FF5306-B495-4C76-AE99-407321AC30EA}</a:tableStyleId>
              </a:tblPr>
              <a:tblGrid>
                <a:gridCol w="1660075">
                  <a:extLst>
                    <a:ext uri="{9D8B030D-6E8A-4147-A177-3AD203B41FA5}">
                      <a16:colId xmlns:a16="http://schemas.microsoft.com/office/drawing/2014/main" val="20000"/>
                    </a:ext>
                  </a:extLst>
                </a:gridCol>
                <a:gridCol w="2879850">
                  <a:extLst>
                    <a:ext uri="{9D8B030D-6E8A-4147-A177-3AD203B41FA5}">
                      <a16:colId xmlns:a16="http://schemas.microsoft.com/office/drawing/2014/main" val="20001"/>
                    </a:ext>
                  </a:extLst>
                </a:gridCol>
              </a:tblGrid>
              <a:tr h="472275">
                <a:tc>
                  <a:txBody>
                    <a:bodyPr/>
                    <a:lstStyle/>
                    <a:p>
                      <a:pPr marL="0" lvl="0" indent="0" algn="l" rtl="0">
                        <a:spcBef>
                          <a:spcPts val="0"/>
                        </a:spcBef>
                        <a:spcAft>
                          <a:spcPts val="0"/>
                        </a:spcAft>
                        <a:buNone/>
                      </a:pPr>
                      <a:endParaRPr>
                        <a:latin typeface="Livvic"/>
                        <a:ea typeface="Livvic"/>
                        <a:cs typeface="Livvic"/>
                        <a:sym typeface="Livvic"/>
                      </a:endParaRPr>
                    </a:p>
                  </a:txBody>
                  <a:tcPr marL="91425" marR="91425" marT="91425" marB="91425">
                    <a:solidFill>
                      <a:srgbClr val="CCCCCC"/>
                    </a:solidFill>
                  </a:tcPr>
                </a:tc>
                <a:tc>
                  <a:txBody>
                    <a:bodyPr/>
                    <a:lstStyle/>
                    <a:p>
                      <a:pPr marL="0" lvl="0" indent="0" algn="l" rtl="0">
                        <a:spcBef>
                          <a:spcPts val="0"/>
                        </a:spcBef>
                        <a:spcAft>
                          <a:spcPts val="0"/>
                        </a:spcAft>
                        <a:buNone/>
                      </a:pPr>
                      <a:r>
                        <a:rPr lang="en" b="1">
                          <a:solidFill>
                            <a:schemeClr val="dk1"/>
                          </a:solidFill>
                          <a:latin typeface="Livvic"/>
                          <a:ea typeface="Livvic"/>
                          <a:cs typeface="Livvic"/>
                          <a:sym typeface="Livvic"/>
                        </a:rPr>
                        <a:t>Driving Design Requirement</a:t>
                      </a:r>
                      <a:endParaRPr b="1">
                        <a:latin typeface="Livvic"/>
                        <a:ea typeface="Livvic"/>
                        <a:cs typeface="Livvic"/>
                        <a:sym typeface="Livvic"/>
                      </a:endParaRPr>
                    </a:p>
                  </a:txBody>
                  <a:tcPr marL="91425" marR="91425" marT="91425" marB="91425">
                    <a:solidFill>
                      <a:srgbClr val="CCCCCC"/>
                    </a:solidFill>
                  </a:tcPr>
                </a:tc>
                <a:extLst>
                  <a:ext uri="{0D108BD9-81ED-4DB2-BD59-A6C34878D82A}">
                    <a16:rowId xmlns:a16="http://schemas.microsoft.com/office/drawing/2014/main" val="10000"/>
                  </a:ext>
                </a:extLst>
              </a:tr>
              <a:tr h="717525">
                <a:tc>
                  <a:txBody>
                    <a:bodyPr/>
                    <a:lstStyle/>
                    <a:p>
                      <a:pPr marL="0" lvl="0" indent="0" algn="l" rtl="0">
                        <a:spcBef>
                          <a:spcPts val="0"/>
                        </a:spcBef>
                        <a:spcAft>
                          <a:spcPts val="0"/>
                        </a:spcAft>
                        <a:buNone/>
                      </a:pPr>
                      <a:r>
                        <a:rPr lang="en" b="1">
                          <a:latin typeface="Livvic"/>
                          <a:ea typeface="Livvic"/>
                          <a:cs typeface="Livvic"/>
                          <a:sym typeface="Livvic"/>
                        </a:rPr>
                        <a:t>DR6.3</a:t>
                      </a:r>
                      <a:endParaRPr b="1">
                        <a:latin typeface="Livvic"/>
                        <a:ea typeface="Livvic"/>
                        <a:cs typeface="Livvic"/>
                        <a:sym typeface="Livvic"/>
                      </a:endParaRPr>
                    </a:p>
                  </a:txBody>
                  <a:tcPr marL="91425" marR="91425" marT="91425" marB="91425"/>
                </a:tc>
                <a:tc>
                  <a:txBody>
                    <a:bodyPr/>
                    <a:lstStyle/>
                    <a:p>
                      <a:pPr marL="0" lvl="0" indent="0" algn="l" rtl="0">
                        <a:lnSpc>
                          <a:spcPct val="115000"/>
                        </a:lnSpc>
                        <a:spcBef>
                          <a:spcPts val="0"/>
                        </a:spcBef>
                        <a:spcAft>
                          <a:spcPts val="0"/>
                        </a:spcAft>
                        <a:buNone/>
                      </a:pPr>
                      <a:r>
                        <a:rPr lang="en">
                          <a:solidFill>
                            <a:schemeClr val="dk1"/>
                          </a:solidFill>
                          <a:latin typeface="Livvic"/>
                          <a:ea typeface="Livvic"/>
                          <a:cs typeface="Livvic"/>
                          <a:sym typeface="Livvic"/>
                        </a:rPr>
                        <a:t>Use control system to control sensor pointing </a:t>
                      </a:r>
                      <a:endParaRPr sz="1700">
                        <a:latin typeface="Livvic"/>
                        <a:ea typeface="Livvic"/>
                        <a:cs typeface="Livvic"/>
                        <a:sym typeface="Livvic"/>
                      </a:endParaRPr>
                    </a:p>
                  </a:txBody>
                  <a:tcPr marL="91425" marR="91425" marT="91425" marB="91425"/>
                </a:tc>
                <a:extLst>
                  <a:ext uri="{0D108BD9-81ED-4DB2-BD59-A6C34878D82A}">
                    <a16:rowId xmlns:a16="http://schemas.microsoft.com/office/drawing/2014/main" val="10001"/>
                  </a:ext>
                </a:extLst>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p53"/>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38</a:t>
            </a:fld>
            <a:endParaRPr>
              <a:latin typeface="Livvic"/>
              <a:ea typeface="Livvic"/>
              <a:cs typeface="Livvic"/>
              <a:sym typeface="Livvic"/>
            </a:endParaRPr>
          </a:p>
        </p:txBody>
      </p:sp>
      <p:sp>
        <p:nvSpPr>
          <p:cNvPr id="779" name="Google Shape;779;p53"/>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latin typeface="Livvic"/>
                <a:ea typeface="Livvic"/>
                <a:cs typeface="Livvic"/>
                <a:sym typeface="Livvic"/>
              </a:rPr>
              <a:t>ArcGIS</a:t>
            </a:r>
            <a:endParaRPr sz="2800" b="1">
              <a:solidFill>
                <a:srgbClr val="FFFFFF"/>
              </a:solidFill>
              <a:latin typeface="Livvic"/>
              <a:ea typeface="Livvic"/>
              <a:cs typeface="Livvic"/>
              <a:sym typeface="Livvic"/>
            </a:endParaRPr>
          </a:p>
        </p:txBody>
      </p:sp>
      <p:pic>
        <p:nvPicPr>
          <p:cNvPr id="780" name="Google Shape;780;p53"/>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sp>
        <p:nvSpPr>
          <p:cNvPr id="781" name="Google Shape;781;p53"/>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782" name="Google Shape;782;p53"/>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783" name="Google Shape;783;p53"/>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784" name="Google Shape;784;p53"/>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lt1"/>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785" name="Google Shape;785;p53"/>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786" name="Google Shape;786;p53"/>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787" name="Google Shape;787;p53"/>
          <p:cNvSpPr/>
          <p:nvPr/>
        </p:nvSpPr>
        <p:spPr>
          <a:xfrm>
            <a:off x="7777350" y="4777075"/>
            <a:ext cx="10701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sp>
        <p:nvSpPr>
          <p:cNvPr id="788" name="Google Shape;788;p53"/>
          <p:cNvSpPr/>
          <p:nvPr/>
        </p:nvSpPr>
        <p:spPr>
          <a:xfrm>
            <a:off x="3370367" y="4777075"/>
            <a:ext cx="12702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graphicFrame>
        <p:nvGraphicFramePr>
          <p:cNvPr id="789" name="Google Shape;789;p53"/>
          <p:cNvGraphicFramePr/>
          <p:nvPr/>
        </p:nvGraphicFramePr>
        <p:xfrm>
          <a:off x="1918488" y="1115310"/>
          <a:ext cx="3000000" cy="3000000"/>
        </p:xfrm>
        <a:graphic>
          <a:graphicData uri="http://schemas.openxmlformats.org/drawingml/2006/table">
            <a:tbl>
              <a:tblPr>
                <a:noFill/>
                <a:tableStyleId>{66FF5306-B495-4C76-AE99-407321AC30EA}</a:tableStyleId>
              </a:tblPr>
              <a:tblGrid>
                <a:gridCol w="2653500">
                  <a:extLst>
                    <a:ext uri="{9D8B030D-6E8A-4147-A177-3AD203B41FA5}">
                      <a16:colId xmlns:a16="http://schemas.microsoft.com/office/drawing/2014/main" val="20000"/>
                    </a:ext>
                  </a:extLst>
                </a:gridCol>
                <a:gridCol w="2653500">
                  <a:extLst>
                    <a:ext uri="{9D8B030D-6E8A-4147-A177-3AD203B41FA5}">
                      <a16:colId xmlns:a16="http://schemas.microsoft.com/office/drawing/2014/main" val="20001"/>
                    </a:ext>
                  </a:extLst>
                </a:gridCol>
              </a:tblGrid>
              <a:tr h="472300">
                <a:tc>
                  <a:txBody>
                    <a:bodyPr/>
                    <a:lstStyle/>
                    <a:p>
                      <a:pPr marL="0" lvl="0" indent="0" algn="l" rtl="0">
                        <a:spcBef>
                          <a:spcPts val="0"/>
                        </a:spcBef>
                        <a:spcAft>
                          <a:spcPts val="0"/>
                        </a:spcAft>
                        <a:buNone/>
                      </a:pPr>
                      <a:endParaRPr>
                        <a:latin typeface="Livvic"/>
                        <a:ea typeface="Livvic"/>
                        <a:cs typeface="Livvic"/>
                        <a:sym typeface="Livvic"/>
                      </a:endParaRPr>
                    </a:p>
                  </a:txBody>
                  <a:tcPr marL="91425" marR="91425" marT="91425" marB="91425">
                    <a:solidFill>
                      <a:srgbClr val="CCCCCC"/>
                    </a:solidFill>
                  </a:tcPr>
                </a:tc>
                <a:tc>
                  <a:txBody>
                    <a:bodyPr/>
                    <a:lstStyle/>
                    <a:p>
                      <a:pPr marL="0" lvl="0" indent="0" algn="l" rtl="0">
                        <a:spcBef>
                          <a:spcPts val="0"/>
                        </a:spcBef>
                        <a:spcAft>
                          <a:spcPts val="0"/>
                        </a:spcAft>
                        <a:buNone/>
                      </a:pPr>
                      <a:r>
                        <a:rPr lang="en" b="1">
                          <a:solidFill>
                            <a:schemeClr val="dk1"/>
                          </a:solidFill>
                          <a:latin typeface="Livvic"/>
                          <a:ea typeface="Livvic"/>
                          <a:cs typeface="Livvic"/>
                          <a:sym typeface="Livvic"/>
                        </a:rPr>
                        <a:t>Driving Design Requirement</a:t>
                      </a:r>
                      <a:endParaRPr b="1">
                        <a:latin typeface="Livvic"/>
                        <a:ea typeface="Livvic"/>
                        <a:cs typeface="Livvic"/>
                        <a:sym typeface="Livvic"/>
                      </a:endParaRPr>
                    </a:p>
                  </a:txBody>
                  <a:tcPr marL="91425" marR="91425" marT="91425" marB="91425">
                    <a:solidFill>
                      <a:srgbClr val="CCCCCC"/>
                    </a:solidFill>
                  </a:tcPr>
                </a:tc>
                <a:extLst>
                  <a:ext uri="{0D108BD9-81ED-4DB2-BD59-A6C34878D82A}">
                    <a16:rowId xmlns:a16="http://schemas.microsoft.com/office/drawing/2014/main" val="10000"/>
                  </a:ext>
                </a:extLst>
              </a:tr>
              <a:tr h="717525">
                <a:tc>
                  <a:txBody>
                    <a:bodyPr/>
                    <a:lstStyle/>
                    <a:p>
                      <a:pPr marL="0" lvl="0" indent="0" algn="l" rtl="0">
                        <a:spcBef>
                          <a:spcPts val="0"/>
                        </a:spcBef>
                        <a:spcAft>
                          <a:spcPts val="0"/>
                        </a:spcAft>
                        <a:buNone/>
                      </a:pPr>
                      <a:r>
                        <a:rPr lang="en" b="1">
                          <a:latin typeface="Livvic"/>
                          <a:ea typeface="Livvic"/>
                          <a:cs typeface="Livvic"/>
                          <a:sym typeface="Livvic"/>
                        </a:rPr>
                        <a:t>DR 5.1</a:t>
                      </a:r>
                      <a:endParaRPr b="1">
                        <a:latin typeface="Livvic"/>
                        <a:ea typeface="Livvic"/>
                        <a:cs typeface="Livvic"/>
                        <a:sym typeface="Livvic"/>
                      </a:endParaRPr>
                    </a:p>
                  </a:txBody>
                  <a:tcPr marL="91425" marR="91425" marT="91425" marB="91425"/>
                </a:tc>
                <a:tc>
                  <a:txBody>
                    <a:bodyPr/>
                    <a:lstStyle/>
                    <a:p>
                      <a:pPr marL="0" lvl="0" indent="0" algn="l" rtl="0">
                        <a:spcBef>
                          <a:spcPts val="0"/>
                        </a:spcBef>
                        <a:spcAft>
                          <a:spcPts val="0"/>
                        </a:spcAft>
                        <a:buNone/>
                      </a:pPr>
                      <a:r>
                        <a:rPr lang="en">
                          <a:latin typeface="Livvic"/>
                          <a:ea typeface="Livvic"/>
                          <a:cs typeface="Livvic"/>
                          <a:sym typeface="Livvic"/>
                        </a:rPr>
                        <a:t>Interpolate dry map from summer scan</a:t>
                      </a:r>
                      <a:endParaRPr>
                        <a:latin typeface="Livvic"/>
                        <a:ea typeface="Livvic"/>
                        <a:cs typeface="Livvic"/>
                        <a:sym typeface="Livvic"/>
                      </a:endParaRPr>
                    </a:p>
                  </a:txBody>
                  <a:tcPr marL="91425" marR="91425" marT="91425" marB="91425"/>
                </a:tc>
                <a:extLst>
                  <a:ext uri="{0D108BD9-81ED-4DB2-BD59-A6C34878D82A}">
                    <a16:rowId xmlns:a16="http://schemas.microsoft.com/office/drawing/2014/main" val="10001"/>
                  </a:ext>
                </a:extLst>
              </a:tr>
            </a:tbl>
          </a:graphicData>
        </a:graphic>
      </p:graphicFrame>
      <p:sp>
        <p:nvSpPr>
          <p:cNvPr id="790" name="Google Shape;790;p53"/>
          <p:cNvSpPr/>
          <p:nvPr/>
        </p:nvSpPr>
        <p:spPr>
          <a:xfrm>
            <a:off x="268250" y="2653100"/>
            <a:ext cx="2653500" cy="1776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a:latin typeface="Livvic"/>
                <a:ea typeface="Livvic"/>
                <a:cs typeface="Livvic"/>
                <a:sym typeface="Livvic"/>
              </a:rPr>
              <a:t>Data Passed on from scan:</a:t>
            </a:r>
            <a:endParaRPr sz="1200">
              <a:latin typeface="Livvic"/>
              <a:ea typeface="Livvic"/>
              <a:cs typeface="Livvic"/>
              <a:sym typeface="Livvic"/>
            </a:endParaRPr>
          </a:p>
          <a:p>
            <a:pPr marL="457200" lvl="0" indent="-304800" algn="l" rtl="0">
              <a:spcBef>
                <a:spcPts val="0"/>
              </a:spcBef>
              <a:spcAft>
                <a:spcPts val="0"/>
              </a:spcAft>
              <a:buSzPts val="1200"/>
              <a:buFont typeface="Livvic"/>
              <a:buChar char="●"/>
            </a:pPr>
            <a:r>
              <a:rPr lang="en" sz="1200">
                <a:latin typeface="Livvic"/>
                <a:ea typeface="Livvic"/>
                <a:cs typeface="Livvic"/>
                <a:sym typeface="Livvic"/>
              </a:rPr>
              <a:t>Distance</a:t>
            </a:r>
            <a:endParaRPr sz="1200">
              <a:latin typeface="Livvic"/>
              <a:ea typeface="Livvic"/>
              <a:cs typeface="Livvic"/>
              <a:sym typeface="Livvic"/>
            </a:endParaRPr>
          </a:p>
          <a:p>
            <a:pPr marL="457200" lvl="0" indent="-304800" algn="l" rtl="0">
              <a:spcBef>
                <a:spcPts val="0"/>
              </a:spcBef>
              <a:spcAft>
                <a:spcPts val="0"/>
              </a:spcAft>
              <a:buSzPts val="1200"/>
              <a:buFont typeface="Livvic"/>
              <a:buChar char="●"/>
            </a:pPr>
            <a:r>
              <a:rPr lang="en" sz="1200">
                <a:latin typeface="Livvic"/>
                <a:ea typeface="Livvic"/>
                <a:cs typeface="Livvic"/>
                <a:sym typeface="Livvic"/>
              </a:rPr>
              <a:t>Azimuth angle</a:t>
            </a:r>
            <a:endParaRPr sz="1200">
              <a:latin typeface="Livvic"/>
              <a:ea typeface="Livvic"/>
              <a:cs typeface="Livvic"/>
              <a:sym typeface="Livvic"/>
            </a:endParaRPr>
          </a:p>
          <a:p>
            <a:pPr marL="457200" lvl="0" indent="-304800" algn="l" rtl="0">
              <a:spcBef>
                <a:spcPts val="0"/>
              </a:spcBef>
              <a:spcAft>
                <a:spcPts val="0"/>
              </a:spcAft>
              <a:buSzPts val="1200"/>
              <a:buFont typeface="Livvic"/>
              <a:buChar char="●"/>
            </a:pPr>
            <a:r>
              <a:rPr lang="en" sz="1200">
                <a:latin typeface="Livvic"/>
                <a:ea typeface="Livvic"/>
                <a:cs typeface="Livvic"/>
                <a:sym typeface="Livvic"/>
              </a:rPr>
              <a:t>Elevation angle</a:t>
            </a:r>
            <a:endParaRPr sz="1200">
              <a:latin typeface="Livvic"/>
              <a:ea typeface="Livvic"/>
              <a:cs typeface="Livvic"/>
              <a:sym typeface="Livvic"/>
            </a:endParaRPr>
          </a:p>
          <a:p>
            <a:pPr marL="457200" lvl="0" indent="-304800" algn="l" rtl="0">
              <a:spcBef>
                <a:spcPts val="0"/>
              </a:spcBef>
              <a:spcAft>
                <a:spcPts val="0"/>
              </a:spcAft>
              <a:buSzPts val="1200"/>
              <a:buFont typeface="Livvic"/>
              <a:buChar char="●"/>
            </a:pPr>
            <a:r>
              <a:rPr lang="en" sz="1200">
                <a:latin typeface="Livvic"/>
                <a:ea typeface="Livvic"/>
                <a:cs typeface="Livvic"/>
                <a:sym typeface="Livvic"/>
              </a:rPr>
              <a:t>Data initialized (text file)</a:t>
            </a:r>
            <a:endParaRPr sz="1200">
              <a:latin typeface="Livvic"/>
              <a:ea typeface="Livvic"/>
              <a:cs typeface="Livvic"/>
              <a:sym typeface="Livvic"/>
            </a:endParaRPr>
          </a:p>
        </p:txBody>
      </p:sp>
      <p:sp>
        <p:nvSpPr>
          <p:cNvPr id="791" name="Google Shape;791;p53"/>
          <p:cNvSpPr/>
          <p:nvPr/>
        </p:nvSpPr>
        <p:spPr>
          <a:xfrm>
            <a:off x="3128325" y="2653100"/>
            <a:ext cx="2653500" cy="1776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317500" algn="l" rtl="0">
              <a:spcBef>
                <a:spcPts val="0"/>
              </a:spcBef>
              <a:spcAft>
                <a:spcPts val="0"/>
              </a:spcAft>
              <a:buSzPts val="1400"/>
              <a:buFont typeface="Livvic"/>
              <a:buChar char="●"/>
            </a:pPr>
            <a:r>
              <a:rPr lang="en">
                <a:latin typeface="Livvic"/>
                <a:ea typeface="Livvic"/>
                <a:cs typeface="Livvic"/>
                <a:sym typeface="Livvic"/>
              </a:rPr>
              <a:t>convert values into latitude, longitude, and altitude</a:t>
            </a:r>
            <a:endParaRPr>
              <a:latin typeface="Livvic"/>
              <a:ea typeface="Livvic"/>
              <a:cs typeface="Livvic"/>
              <a:sym typeface="Livvic"/>
            </a:endParaRPr>
          </a:p>
        </p:txBody>
      </p:sp>
      <p:sp>
        <p:nvSpPr>
          <p:cNvPr id="792" name="Google Shape;792;p53"/>
          <p:cNvSpPr/>
          <p:nvPr/>
        </p:nvSpPr>
        <p:spPr>
          <a:xfrm>
            <a:off x="5988400" y="2653100"/>
            <a:ext cx="2653500" cy="1776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ivvic"/>
                <a:ea typeface="Livvic"/>
                <a:cs typeface="Livvic"/>
                <a:sym typeface="Livvic"/>
              </a:rPr>
              <a:t>Insert values into ArcGIS to create a </a:t>
            </a:r>
            <a:r>
              <a:rPr lang="en" b="1">
                <a:latin typeface="Livvic"/>
                <a:ea typeface="Livvic"/>
                <a:cs typeface="Livvic"/>
                <a:sym typeface="Livvic"/>
              </a:rPr>
              <a:t>layer </a:t>
            </a:r>
            <a:r>
              <a:rPr lang="en">
                <a:latin typeface="Livvic"/>
                <a:ea typeface="Livvic"/>
                <a:cs typeface="Livvic"/>
                <a:sym typeface="Livvic"/>
              </a:rPr>
              <a:t>of x and y coordinates, </a:t>
            </a:r>
            <a:endParaRPr>
              <a:latin typeface="Livvic"/>
              <a:ea typeface="Livvic"/>
              <a:cs typeface="Livvic"/>
              <a:sym typeface="Livvic"/>
            </a:endParaRPr>
          </a:p>
          <a:p>
            <a:pPr marL="0" lvl="0" indent="0" algn="ctr" rtl="0">
              <a:spcBef>
                <a:spcPts val="0"/>
              </a:spcBef>
              <a:spcAft>
                <a:spcPts val="0"/>
              </a:spcAft>
              <a:buNone/>
            </a:pPr>
            <a:endParaRPr>
              <a:latin typeface="Livvic"/>
              <a:ea typeface="Livvic"/>
              <a:cs typeface="Livvic"/>
              <a:sym typeface="Livvic"/>
            </a:endParaRPr>
          </a:p>
          <a:p>
            <a:pPr marL="0" lvl="0" indent="0" algn="ctr" rtl="0">
              <a:spcBef>
                <a:spcPts val="0"/>
              </a:spcBef>
              <a:spcAft>
                <a:spcPts val="0"/>
              </a:spcAft>
              <a:buNone/>
            </a:pPr>
            <a:r>
              <a:rPr lang="en">
                <a:highlight>
                  <a:srgbClr val="00FF00"/>
                </a:highlight>
                <a:latin typeface="Livvic"/>
                <a:ea typeface="Livvic"/>
                <a:cs typeface="Livvic"/>
                <a:sym typeface="Livvic"/>
              </a:rPr>
              <a:t>Satisfies DR 5.1 </a:t>
            </a:r>
            <a:endParaRPr>
              <a:highlight>
                <a:srgbClr val="00FF00"/>
              </a:highlight>
              <a:latin typeface="Livvic"/>
              <a:ea typeface="Livvic"/>
              <a:cs typeface="Livvic"/>
              <a:sym typeface="Livvic"/>
            </a:endParaRPr>
          </a:p>
        </p:txBody>
      </p:sp>
      <p:cxnSp>
        <p:nvCxnSpPr>
          <p:cNvPr id="793" name="Google Shape;793;p53"/>
          <p:cNvCxnSpPr>
            <a:stCxn id="790" idx="3"/>
            <a:endCxn id="791" idx="1"/>
          </p:cNvCxnSpPr>
          <p:nvPr/>
        </p:nvCxnSpPr>
        <p:spPr>
          <a:xfrm>
            <a:off x="2921750" y="3541100"/>
            <a:ext cx="206700" cy="0"/>
          </a:xfrm>
          <a:prstGeom prst="straightConnector1">
            <a:avLst/>
          </a:prstGeom>
          <a:noFill/>
          <a:ln w="9525" cap="flat" cmpd="sng">
            <a:solidFill>
              <a:schemeClr val="dk2"/>
            </a:solidFill>
            <a:prstDash val="solid"/>
            <a:round/>
            <a:headEnd type="none" w="med" len="med"/>
            <a:tailEnd type="triangle" w="med" len="med"/>
          </a:ln>
        </p:spPr>
      </p:cxnSp>
      <p:cxnSp>
        <p:nvCxnSpPr>
          <p:cNvPr id="794" name="Google Shape;794;p53"/>
          <p:cNvCxnSpPr>
            <a:stCxn id="791" idx="3"/>
            <a:endCxn id="792" idx="1"/>
          </p:cNvCxnSpPr>
          <p:nvPr/>
        </p:nvCxnSpPr>
        <p:spPr>
          <a:xfrm>
            <a:off x="5781825" y="3541100"/>
            <a:ext cx="206700" cy="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799" name="Google Shape;799;p54"/>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39</a:t>
            </a:fld>
            <a:endParaRPr>
              <a:latin typeface="Livvic"/>
              <a:ea typeface="Livvic"/>
              <a:cs typeface="Livvic"/>
              <a:sym typeface="Livvic"/>
            </a:endParaRPr>
          </a:p>
        </p:txBody>
      </p:sp>
      <p:sp>
        <p:nvSpPr>
          <p:cNvPr id="800" name="Google Shape;800;p54"/>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latin typeface="Livvic"/>
                <a:ea typeface="Livvic"/>
                <a:cs typeface="Livvic"/>
                <a:sym typeface="Livvic"/>
              </a:rPr>
              <a:t>ArcGIS</a:t>
            </a:r>
            <a:endParaRPr sz="2800" b="1">
              <a:solidFill>
                <a:srgbClr val="FFFFFF"/>
              </a:solidFill>
              <a:latin typeface="Livvic"/>
              <a:ea typeface="Livvic"/>
              <a:cs typeface="Livvic"/>
              <a:sym typeface="Livvic"/>
            </a:endParaRPr>
          </a:p>
        </p:txBody>
      </p:sp>
      <p:pic>
        <p:nvPicPr>
          <p:cNvPr id="801" name="Google Shape;801;p54"/>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sp>
        <p:nvSpPr>
          <p:cNvPr id="802" name="Google Shape;802;p54"/>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803" name="Google Shape;803;p54"/>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804" name="Google Shape;804;p54"/>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805" name="Google Shape;805;p54"/>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lt1"/>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806" name="Google Shape;806;p54"/>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807" name="Google Shape;807;p54"/>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808" name="Google Shape;808;p54"/>
          <p:cNvSpPr/>
          <p:nvPr/>
        </p:nvSpPr>
        <p:spPr>
          <a:xfrm>
            <a:off x="7777350" y="4777075"/>
            <a:ext cx="10701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sp>
        <p:nvSpPr>
          <p:cNvPr id="809" name="Google Shape;809;p54"/>
          <p:cNvSpPr/>
          <p:nvPr/>
        </p:nvSpPr>
        <p:spPr>
          <a:xfrm>
            <a:off x="3370367" y="4777075"/>
            <a:ext cx="12702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810" name="Google Shape;810;p54"/>
          <p:cNvSpPr/>
          <p:nvPr/>
        </p:nvSpPr>
        <p:spPr>
          <a:xfrm>
            <a:off x="268250" y="3181725"/>
            <a:ext cx="2742900" cy="1529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a:solidFill>
                  <a:schemeClr val="dk1"/>
                </a:solidFill>
                <a:latin typeface="Livvic"/>
                <a:ea typeface="Livvic"/>
                <a:cs typeface="Livvic"/>
                <a:sym typeface="Livvic"/>
              </a:rPr>
              <a:t>Data Passed on from scan:</a:t>
            </a:r>
            <a:endParaRPr sz="1200">
              <a:solidFill>
                <a:schemeClr val="dk1"/>
              </a:solidFill>
              <a:latin typeface="Livvic"/>
              <a:ea typeface="Livvic"/>
              <a:cs typeface="Livvic"/>
              <a:sym typeface="Livvic"/>
            </a:endParaRPr>
          </a:p>
          <a:p>
            <a:pPr marL="457200" lvl="0" indent="-304800" algn="l" rtl="0">
              <a:spcBef>
                <a:spcPts val="0"/>
              </a:spcBef>
              <a:spcAft>
                <a:spcPts val="0"/>
              </a:spcAft>
              <a:buClr>
                <a:schemeClr val="dk1"/>
              </a:buClr>
              <a:buSzPts val="1200"/>
              <a:buFont typeface="Livvic"/>
              <a:buChar char="●"/>
            </a:pPr>
            <a:r>
              <a:rPr lang="en" sz="1200">
                <a:solidFill>
                  <a:schemeClr val="dk1"/>
                </a:solidFill>
                <a:latin typeface="Livvic"/>
                <a:ea typeface="Livvic"/>
                <a:cs typeface="Livvic"/>
                <a:sym typeface="Livvic"/>
              </a:rPr>
              <a:t>Distance</a:t>
            </a:r>
            <a:endParaRPr sz="1200">
              <a:solidFill>
                <a:schemeClr val="dk1"/>
              </a:solidFill>
              <a:latin typeface="Livvic"/>
              <a:ea typeface="Livvic"/>
              <a:cs typeface="Livvic"/>
              <a:sym typeface="Livvic"/>
            </a:endParaRPr>
          </a:p>
          <a:p>
            <a:pPr marL="457200" lvl="0" indent="-304800" algn="l" rtl="0">
              <a:spcBef>
                <a:spcPts val="0"/>
              </a:spcBef>
              <a:spcAft>
                <a:spcPts val="0"/>
              </a:spcAft>
              <a:buClr>
                <a:schemeClr val="dk1"/>
              </a:buClr>
              <a:buSzPts val="1200"/>
              <a:buFont typeface="Livvic"/>
              <a:buChar char="●"/>
            </a:pPr>
            <a:r>
              <a:rPr lang="en" sz="1200">
                <a:solidFill>
                  <a:schemeClr val="dk1"/>
                </a:solidFill>
                <a:latin typeface="Livvic"/>
                <a:ea typeface="Livvic"/>
                <a:cs typeface="Livvic"/>
                <a:sym typeface="Livvic"/>
              </a:rPr>
              <a:t>Azimuth angle</a:t>
            </a:r>
            <a:endParaRPr sz="1200">
              <a:solidFill>
                <a:schemeClr val="dk1"/>
              </a:solidFill>
              <a:latin typeface="Livvic"/>
              <a:ea typeface="Livvic"/>
              <a:cs typeface="Livvic"/>
              <a:sym typeface="Livvic"/>
            </a:endParaRPr>
          </a:p>
          <a:p>
            <a:pPr marL="457200" lvl="0" indent="-304800" algn="l" rtl="0">
              <a:spcBef>
                <a:spcPts val="0"/>
              </a:spcBef>
              <a:spcAft>
                <a:spcPts val="0"/>
              </a:spcAft>
              <a:buClr>
                <a:schemeClr val="dk1"/>
              </a:buClr>
              <a:buSzPts val="1200"/>
              <a:buFont typeface="Livvic"/>
              <a:buChar char="●"/>
            </a:pPr>
            <a:r>
              <a:rPr lang="en" sz="1200">
                <a:solidFill>
                  <a:schemeClr val="dk1"/>
                </a:solidFill>
                <a:latin typeface="Livvic"/>
                <a:ea typeface="Livvic"/>
                <a:cs typeface="Livvic"/>
                <a:sym typeface="Livvic"/>
              </a:rPr>
              <a:t>Elevation angle</a:t>
            </a:r>
            <a:endParaRPr sz="1200">
              <a:solidFill>
                <a:schemeClr val="dk1"/>
              </a:solidFill>
              <a:latin typeface="Livvic"/>
              <a:ea typeface="Livvic"/>
              <a:cs typeface="Livvic"/>
              <a:sym typeface="Livvic"/>
            </a:endParaRPr>
          </a:p>
          <a:p>
            <a:pPr marL="457200" lvl="0" indent="-304800" algn="l" rtl="0">
              <a:spcBef>
                <a:spcPts val="0"/>
              </a:spcBef>
              <a:spcAft>
                <a:spcPts val="0"/>
              </a:spcAft>
              <a:buClr>
                <a:schemeClr val="dk1"/>
              </a:buClr>
              <a:buSzPts val="1200"/>
              <a:buFont typeface="Livvic"/>
              <a:buChar char="●"/>
            </a:pPr>
            <a:r>
              <a:rPr lang="en" sz="1200">
                <a:solidFill>
                  <a:schemeClr val="dk1"/>
                </a:solidFill>
                <a:latin typeface="Livvic"/>
                <a:ea typeface="Livvic"/>
                <a:cs typeface="Livvic"/>
                <a:sym typeface="Livvic"/>
              </a:rPr>
              <a:t>Data initialized (text file)</a:t>
            </a:r>
            <a:endParaRPr sz="1200">
              <a:latin typeface="Livvic"/>
              <a:ea typeface="Livvic"/>
              <a:cs typeface="Livvic"/>
              <a:sym typeface="Livvic"/>
            </a:endParaRPr>
          </a:p>
        </p:txBody>
      </p:sp>
      <p:sp>
        <p:nvSpPr>
          <p:cNvPr id="811" name="Google Shape;811;p54"/>
          <p:cNvSpPr/>
          <p:nvPr/>
        </p:nvSpPr>
        <p:spPr>
          <a:xfrm>
            <a:off x="3288213" y="3181725"/>
            <a:ext cx="3016200" cy="1529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304800" algn="ctr" rtl="0">
              <a:spcBef>
                <a:spcPts val="0"/>
              </a:spcBef>
              <a:spcAft>
                <a:spcPts val="0"/>
              </a:spcAft>
              <a:buSzPts val="1200"/>
              <a:buFont typeface="Livvic"/>
              <a:buChar char="●"/>
            </a:pPr>
            <a:r>
              <a:rPr lang="en" sz="1200">
                <a:latin typeface="Livvic"/>
                <a:ea typeface="Livvic"/>
                <a:cs typeface="Livvic"/>
                <a:sym typeface="Livvic"/>
              </a:rPr>
              <a:t>convert values into latitude, longitude, and altitude</a:t>
            </a:r>
            <a:endParaRPr sz="1200">
              <a:latin typeface="Livvic"/>
              <a:ea typeface="Livvic"/>
              <a:cs typeface="Livvic"/>
              <a:sym typeface="Livvic"/>
            </a:endParaRPr>
          </a:p>
          <a:p>
            <a:pPr marL="457200" lvl="0" indent="-304800" algn="ctr" rtl="0">
              <a:spcBef>
                <a:spcPts val="0"/>
              </a:spcBef>
              <a:spcAft>
                <a:spcPts val="0"/>
              </a:spcAft>
              <a:buSzPts val="1200"/>
              <a:buFont typeface="Livvic"/>
              <a:buChar char="●"/>
            </a:pPr>
            <a:r>
              <a:rPr lang="en" sz="1200">
                <a:latin typeface="Livvic"/>
                <a:ea typeface="Livvic"/>
                <a:cs typeface="Livvic"/>
                <a:sym typeface="Livvic"/>
              </a:rPr>
              <a:t>Calculate snow depth using dry map </a:t>
            </a:r>
            <a:endParaRPr sz="1200">
              <a:latin typeface="Livvic"/>
              <a:ea typeface="Livvic"/>
              <a:cs typeface="Livvic"/>
              <a:sym typeface="Livvic"/>
            </a:endParaRPr>
          </a:p>
          <a:p>
            <a:pPr marL="0" lvl="0" indent="0" algn="ctr" rtl="0">
              <a:spcBef>
                <a:spcPts val="0"/>
              </a:spcBef>
              <a:spcAft>
                <a:spcPts val="0"/>
              </a:spcAft>
              <a:buNone/>
            </a:pPr>
            <a:endParaRPr sz="1200">
              <a:latin typeface="Livvic"/>
              <a:ea typeface="Livvic"/>
              <a:cs typeface="Livvic"/>
              <a:sym typeface="Livvic"/>
            </a:endParaRPr>
          </a:p>
          <a:p>
            <a:pPr marL="0" lvl="0" indent="0" algn="ctr" rtl="0">
              <a:spcBef>
                <a:spcPts val="0"/>
              </a:spcBef>
              <a:spcAft>
                <a:spcPts val="0"/>
              </a:spcAft>
              <a:buNone/>
            </a:pPr>
            <a:r>
              <a:rPr lang="en" sz="1200">
                <a:highlight>
                  <a:srgbClr val="00FF00"/>
                </a:highlight>
                <a:latin typeface="Livvic"/>
                <a:ea typeface="Livvic"/>
                <a:cs typeface="Livvic"/>
                <a:sym typeface="Livvic"/>
              </a:rPr>
              <a:t>Satisfies DR5.3</a:t>
            </a:r>
            <a:endParaRPr sz="1200">
              <a:highlight>
                <a:srgbClr val="00FF00"/>
              </a:highlight>
              <a:latin typeface="Livvic"/>
              <a:ea typeface="Livvic"/>
              <a:cs typeface="Livvic"/>
              <a:sym typeface="Livvic"/>
            </a:endParaRPr>
          </a:p>
        </p:txBody>
      </p:sp>
      <p:sp>
        <p:nvSpPr>
          <p:cNvPr id="812" name="Google Shape;812;p54"/>
          <p:cNvSpPr/>
          <p:nvPr/>
        </p:nvSpPr>
        <p:spPr>
          <a:xfrm>
            <a:off x="6593875" y="3181725"/>
            <a:ext cx="2253600" cy="1529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ivvic"/>
                <a:ea typeface="Livvic"/>
                <a:cs typeface="Livvic"/>
                <a:sym typeface="Livvic"/>
              </a:rPr>
              <a:t>Stack </a:t>
            </a:r>
            <a:r>
              <a:rPr lang="en" sz="1200" b="1">
                <a:latin typeface="Livvic"/>
                <a:ea typeface="Livvic"/>
                <a:cs typeface="Livvic"/>
                <a:sym typeface="Livvic"/>
              </a:rPr>
              <a:t>dry map layer </a:t>
            </a:r>
            <a:r>
              <a:rPr lang="en" sz="1200">
                <a:latin typeface="Livvic"/>
                <a:ea typeface="Livvic"/>
                <a:cs typeface="Livvic"/>
                <a:sym typeface="Livvic"/>
              </a:rPr>
              <a:t>and </a:t>
            </a:r>
            <a:r>
              <a:rPr lang="en" sz="1200" b="1">
                <a:latin typeface="Livvic"/>
                <a:ea typeface="Livvic"/>
                <a:cs typeface="Livvic"/>
                <a:sym typeface="Livvic"/>
              </a:rPr>
              <a:t>wet map layer</a:t>
            </a:r>
            <a:r>
              <a:rPr lang="en" sz="1200">
                <a:latin typeface="Livvic"/>
                <a:ea typeface="Livvic"/>
                <a:cs typeface="Livvic"/>
                <a:sym typeface="Livvic"/>
              </a:rPr>
              <a:t>. Wet map layer shows estimated snow depths</a:t>
            </a:r>
            <a:endParaRPr sz="1200">
              <a:latin typeface="Livvic"/>
              <a:ea typeface="Livvic"/>
              <a:cs typeface="Livvic"/>
              <a:sym typeface="Livvic"/>
            </a:endParaRPr>
          </a:p>
          <a:p>
            <a:pPr marL="0" lvl="0" indent="0" algn="ctr" rtl="0">
              <a:spcBef>
                <a:spcPts val="0"/>
              </a:spcBef>
              <a:spcAft>
                <a:spcPts val="0"/>
              </a:spcAft>
              <a:buNone/>
            </a:pPr>
            <a:endParaRPr sz="1200">
              <a:latin typeface="Livvic"/>
              <a:ea typeface="Livvic"/>
              <a:cs typeface="Livvic"/>
              <a:sym typeface="Livvic"/>
            </a:endParaRPr>
          </a:p>
          <a:p>
            <a:pPr marL="0" lvl="0" indent="0" algn="ctr" rtl="0">
              <a:spcBef>
                <a:spcPts val="0"/>
              </a:spcBef>
              <a:spcAft>
                <a:spcPts val="0"/>
              </a:spcAft>
              <a:buNone/>
            </a:pPr>
            <a:r>
              <a:rPr lang="en" sz="1200">
                <a:highlight>
                  <a:srgbClr val="00FF00"/>
                </a:highlight>
                <a:latin typeface="Livvic"/>
                <a:ea typeface="Livvic"/>
                <a:cs typeface="Livvic"/>
                <a:sym typeface="Livvic"/>
              </a:rPr>
              <a:t>Satisfies DR 5.4</a:t>
            </a:r>
            <a:endParaRPr sz="1200">
              <a:highlight>
                <a:srgbClr val="00FF00"/>
              </a:highlight>
              <a:latin typeface="Livvic"/>
              <a:ea typeface="Livvic"/>
              <a:cs typeface="Livvic"/>
              <a:sym typeface="Livvic"/>
            </a:endParaRPr>
          </a:p>
        </p:txBody>
      </p:sp>
      <p:cxnSp>
        <p:nvCxnSpPr>
          <p:cNvPr id="813" name="Google Shape;813;p54"/>
          <p:cNvCxnSpPr>
            <a:stCxn id="810" idx="3"/>
            <a:endCxn id="811" idx="1"/>
          </p:cNvCxnSpPr>
          <p:nvPr/>
        </p:nvCxnSpPr>
        <p:spPr>
          <a:xfrm>
            <a:off x="3011150" y="3946275"/>
            <a:ext cx="277200" cy="0"/>
          </a:xfrm>
          <a:prstGeom prst="straightConnector1">
            <a:avLst/>
          </a:prstGeom>
          <a:noFill/>
          <a:ln w="9525" cap="flat" cmpd="sng">
            <a:solidFill>
              <a:schemeClr val="dk2"/>
            </a:solidFill>
            <a:prstDash val="solid"/>
            <a:round/>
            <a:headEnd type="none" w="med" len="med"/>
            <a:tailEnd type="triangle" w="med" len="med"/>
          </a:ln>
        </p:spPr>
      </p:cxnSp>
      <p:cxnSp>
        <p:nvCxnSpPr>
          <p:cNvPr id="814" name="Google Shape;814;p54"/>
          <p:cNvCxnSpPr>
            <a:stCxn id="811" idx="3"/>
            <a:endCxn id="812" idx="1"/>
          </p:cNvCxnSpPr>
          <p:nvPr/>
        </p:nvCxnSpPr>
        <p:spPr>
          <a:xfrm>
            <a:off x="6304413" y="3946275"/>
            <a:ext cx="289500" cy="0"/>
          </a:xfrm>
          <a:prstGeom prst="straightConnector1">
            <a:avLst/>
          </a:prstGeom>
          <a:noFill/>
          <a:ln w="9525" cap="flat" cmpd="sng">
            <a:solidFill>
              <a:schemeClr val="dk2"/>
            </a:solidFill>
            <a:prstDash val="solid"/>
            <a:round/>
            <a:headEnd type="none" w="med" len="med"/>
            <a:tailEnd type="triangle" w="med" len="med"/>
          </a:ln>
        </p:spPr>
      </p:cxnSp>
      <p:graphicFrame>
        <p:nvGraphicFramePr>
          <p:cNvPr id="815" name="Google Shape;815;p54"/>
          <p:cNvGraphicFramePr/>
          <p:nvPr/>
        </p:nvGraphicFramePr>
        <p:xfrm>
          <a:off x="1918488" y="1097535"/>
          <a:ext cx="3000000" cy="3000000"/>
        </p:xfrm>
        <a:graphic>
          <a:graphicData uri="http://schemas.openxmlformats.org/drawingml/2006/table">
            <a:tbl>
              <a:tblPr>
                <a:noFill/>
                <a:tableStyleId>{66FF5306-B495-4C76-AE99-407321AC30EA}</a:tableStyleId>
              </a:tblPr>
              <a:tblGrid>
                <a:gridCol w="2653500">
                  <a:extLst>
                    <a:ext uri="{9D8B030D-6E8A-4147-A177-3AD203B41FA5}">
                      <a16:colId xmlns:a16="http://schemas.microsoft.com/office/drawing/2014/main" val="20000"/>
                    </a:ext>
                  </a:extLst>
                </a:gridCol>
                <a:gridCol w="2653500">
                  <a:extLst>
                    <a:ext uri="{9D8B030D-6E8A-4147-A177-3AD203B41FA5}">
                      <a16:colId xmlns:a16="http://schemas.microsoft.com/office/drawing/2014/main" val="20001"/>
                    </a:ext>
                  </a:extLst>
                </a:gridCol>
              </a:tblGrid>
              <a:tr h="472300">
                <a:tc>
                  <a:txBody>
                    <a:bodyPr/>
                    <a:lstStyle/>
                    <a:p>
                      <a:pPr marL="0" lvl="0" indent="0" algn="l" rtl="0">
                        <a:spcBef>
                          <a:spcPts val="0"/>
                        </a:spcBef>
                        <a:spcAft>
                          <a:spcPts val="0"/>
                        </a:spcAft>
                        <a:buNone/>
                      </a:pPr>
                      <a:endParaRPr>
                        <a:latin typeface="Livvic"/>
                        <a:ea typeface="Livvic"/>
                        <a:cs typeface="Livvic"/>
                        <a:sym typeface="Livvic"/>
                      </a:endParaRPr>
                    </a:p>
                  </a:txBody>
                  <a:tcPr marL="91425" marR="91425" marT="91425" marB="91425">
                    <a:solidFill>
                      <a:srgbClr val="CCCCCC"/>
                    </a:solidFill>
                  </a:tcPr>
                </a:tc>
                <a:tc>
                  <a:txBody>
                    <a:bodyPr/>
                    <a:lstStyle/>
                    <a:p>
                      <a:pPr marL="0" lvl="0" indent="0" algn="l" rtl="0">
                        <a:spcBef>
                          <a:spcPts val="0"/>
                        </a:spcBef>
                        <a:spcAft>
                          <a:spcPts val="0"/>
                        </a:spcAft>
                        <a:buNone/>
                      </a:pPr>
                      <a:r>
                        <a:rPr lang="en" b="1">
                          <a:solidFill>
                            <a:schemeClr val="dk1"/>
                          </a:solidFill>
                          <a:latin typeface="Livvic"/>
                          <a:ea typeface="Livvic"/>
                          <a:cs typeface="Livvic"/>
                          <a:sym typeface="Livvic"/>
                        </a:rPr>
                        <a:t>Driving Design Requirement</a:t>
                      </a:r>
                      <a:endParaRPr b="1">
                        <a:latin typeface="Livvic"/>
                        <a:ea typeface="Livvic"/>
                        <a:cs typeface="Livvic"/>
                        <a:sym typeface="Livvic"/>
                      </a:endParaRPr>
                    </a:p>
                  </a:txBody>
                  <a:tcPr marL="91425" marR="91425" marT="91425" marB="91425">
                    <a:solidFill>
                      <a:srgbClr val="CCCCCC"/>
                    </a:solidFill>
                  </a:tcPr>
                </a:tc>
                <a:extLst>
                  <a:ext uri="{0D108BD9-81ED-4DB2-BD59-A6C34878D82A}">
                    <a16:rowId xmlns:a16="http://schemas.microsoft.com/office/drawing/2014/main" val="10000"/>
                  </a:ext>
                </a:extLst>
              </a:tr>
              <a:tr h="717525">
                <a:tc>
                  <a:txBody>
                    <a:bodyPr/>
                    <a:lstStyle/>
                    <a:p>
                      <a:pPr marL="0" lvl="0" indent="0" algn="l" rtl="0">
                        <a:spcBef>
                          <a:spcPts val="0"/>
                        </a:spcBef>
                        <a:spcAft>
                          <a:spcPts val="0"/>
                        </a:spcAft>
                        <a:buNone/>
                      </a:pPr>
                      <a:r>
                        <a:rPr lang="en" b="1">
                          <a:latin typeface="Livvic"/>
                          <a:ea typeface="Livvic"/>
                          <a:cs typeface="Livvic"/>
                          <a:sym typeface="Livvic"/>
                        </a:rPr>
                        <a:t>DR 5.3</a:t>
                      </a:r>
                      <a:endParaRPr b="1">
                        <a:latin typeface="Livvic"/>
                        <a:ea typeface="Livvic"/>
                        <a:cs typeface="Livvic"/>
                        <a:sym typeface="Livvic"/>
                      </a:endParaRPr>
                    </a:p>
                  </a:txBody>
                  <a:tcPr marL="91425" marR="91425" marT="91425" marB="91425"/>
                </a:tc>
                <a:tc>
                  <a:txBody>
                    <a:bodyPr/>
                    <a:lstStyle/>
                    <a:p>
                      <a:pPr marL="0" lvl="0" indent="0" algn="l" rtl="0">
                        <a:spcBef>
                          <a:spcPts val="0"/>
                        </a:spcBef>
                        <a:spcAft>
                          <a:spcPts val="0"/>
                        </a:spcAft>
                        <a:buNone/>
                      </a:pPr>
                      <a:r>
                        <a:rPr lang="en">
                          <a:latin typeface="Livvic"/>
                          <a:ea typeface="Livvic"/>
                          <a:cs typeface="Livvic"/>
                          <a:sym typeface="Livvic"/>
                        </a:rPr>
                        <a:t>Calculate Snow Depth</a:t>
                      </a:r>
                      <a:endParaRPr>
                        <a:latin typeface="Livvic"/>
                        <a:ea typeface="Livvic"/>
                        <a:cs typeface="Livvic"/>
                        <a:sym typeface="Livvic"/>
                      </a:endParaRPr>
                    </a:p>
                  </a:txBody>
                  <a:tcPr marL="91425" marR="91425" marT="91425" marB="91425"/>
                </a:tc>
                <a:extLst>
                  <a:ext uri="{0D108BD9-81ED-4DB2-BD59-A6C34878D82A}">
                    <a16:rowId xmlns:a16="http://schemas.microsoft.com/office/drawing/2014/main" val="10001"/>
                  </a:ext>
                </a:extLst>
              </a:tr>
              <a:tr h="717525">
                <a:tc>
                  <a:txBody>
                    <a:bodyPr/>
                    <a:lstStyle/>
                    <a:p>
                      <a:pPr marL="0" lvl="0" indent="0" algn="l" rtl="0">
                        <a:spcBef>
                          <a:spcPts val="0"/>
                        </a:spcBef>
                        <a:spcAft>
                          <a:spcPts val="0"/>
                        </a:spcAft>
                        <a:buNone/>
                      </a:pPr>
                      <a:r>
                        <a:rPr lang="en" b="1">
                          <a:latin typeface="Livvic"/>
                          <a:ea typeface="Livvic"/>
                          <a:cs typeface="Livvic"/>
                          <a:sym typeface="Livvic"/>
                        </a:rPr>
                        <a:t>DR 5.4</a:t>
                      </a:r>
                      <a:endParaRPr b="1">
                        <a:latin typeface="Livvic"/>
                        <a:ea typeface="Livvic"/>
                        <a:cs typeface="Livvic"/>
                        <a:sym typeface="Livvic"/>
                      </a:endParaRPr>
                    </a:p>
                  </a:txBody>
                  <a:tcPr marL="91425" marR="91425" marT="91425" marB="91425"/>
                </a:tc>
                <a:tc>
                  <a:txBody>
                    <a:bodyPr/>
                    <a:lstStyle/>
                    <a:p>
                      <a:pPr marL="0" lvl="0" indent="0" algn="l" rtl="0">
                        <a:spcBef>
                          <a:spcPts val="0"/>
                        </a:spcBef>
                        <a:spcAft>
                          <a:spcPts val="0"/>
                        </a:spcAft>
                        <a:buNone/>
                      </a:pPr>
                      <a:r>
                        <a:rPr lang="en">
                          <a:latin typeface="Livvic"/>
                          <a:ea typeface="Livvic"/>
                          <a:cs typeface="Livvic"/>
                          <a:sym typeface="Livvic"/>
                        </a:rPr>
                        <a:t>Display data using ArcGIS</a:t>
                      </a:r>
                      <a:endParaRPr>
                        <a:latin typeface="Livvic"/>
                        <a:ea typeface="Livvic"/>
                        <a:cs typeface="Livvic"/>
                        <a:sym typeface="Livvic"/>
                      </a:endParaRPr>
                    </a:p>
                  </a:txBody>
                  <a:tcPr marL="91425" marR="91425" marT="91425" marB="91425"/>
                </a:tc>
                <a:extLst>
                  <a:ext uri="{0D108BD9-81ED-4DB2-BD59-A6C34878D82A}">
                    <a16:rowId xmlns:a16="http://schemas.microsoft.com/office/drawing/2014/main" val="10002"/>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9"/>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4</a:t>
            </a:fld>
            <a:endParaRPr>
              <a:latin typeface="Livvic"/>
              <a:ea typeface="Livvic"/>
              <a:cs typeface="Livvic"/>
              <a:sym typeface="Livvic"/>
            </a:endParaRPr>
          </a:p>
        </p:txBody>
      </p:sp>
      <p:sp>
        <p:nvSpPr>
          <p:cNvPr id="116" name="Google Shape;116;p19"/>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latin typeface="Livvic"/>
                <a:ea typeface="Livvic"/>
                <a:cs typeface="Livvic"/>
                <a:sym typeface="Livvic"/>
              </a:rPr>
              <a:t>Purpose</a:t>
            </a:r>
            <a:endParaRPr sz="2800" b="1">
              <a:solidFill>
                <a:srgbClr val="FFFFFF"/>
              </a:solidFill>
              <a:latin typeface="Livvic"/>
              <a:ea typeface="Livvic"/>
              <a:cs typeface="Livvic"/>
              <a:sym typeface="Livvic"/>
            </a:endParaRPr>
          </a:p>
        </p:txBody>
      </p:sp>
      <p:pic>
        <p:nvPicPr>
          <p:cNvPr id="117" name="Google Shape;117;p19"/>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sp>
        <p:nvSpPr>
          <p:cNvPr id="118" name="Google Shape;118;p19"/>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119" name="Google Shape;119;p19"/>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120" name="Google Shape;120;p19"/>
          <p:cNvSpPr/>
          <p:nvPr/>
        </p:nvSpPr>
        <p:spPr>
          <a:xfrm>
            <a:off x="3370367"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121" name="Google Shape;121;p19"/>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122" name="Google Shape;122;p19"/>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123" name="Google Shape;123;p19"/>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lt1"/>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124" name="Google Shape;124;p19"/>
          <p:cNvSpPr/>
          <p:nvPr/>
        </p:nvSpPr>
        <p:spPr>
          <a:xfrm>
            <a:off x="7777350" y="4777075"/>
            <a:ext cx="10701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sp>
        <p:nvSpPr>
          <p:cNvPr id="125" name="Google Shape;125;p19"/>
          <p:cNvSpPr/>
          <p:nvPr/>
        </p:nvSpPr>
        <p:spPr>
          <a:xfrm>
            <a:off x="65575" y="4777075"/>
            <a:ext cx="1270200" cy="327300"/>
          </a:xfrm>
          <a:prstGeom prst="homePlate">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126" name="Google Shape;126;p19"/>
          <p:cNvSpPr txBox="1"/>
          <p:nvPr/>
        </p:nvSpPr>
        <p:spPr>
          <a:xfrm>
            <a:off x="1945350" y="1088700"/>
            <a:ext cx="5253300" cy="2966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1800" b="1">
                <a:solidFill>
                  <a:srgbClr val="434343"/>
                </a:solidFill>
                <a:latin typeface="Livvic"/>
                <a:ea typeface="Livvic"/>
                <a:cs typeface="Livvic"/>
                <a:sym typeface="Livvic"/>
              </a:rPr>
              <a:t>Mission Statement:</a:t>
            </a:r>
            <a:endParaRPr sz="1800" b="1">
              <a:solidFill>
                <a:srgbClr val="434343"/>
              </a:solidFill>
              <a:latin typeface="Livvic"/>
              <a:ea typeface="Livvic"/>
              <a:cs typeface="Livvic"/>
              <a:sym typeface="Livvic"/>
            </a:endParaRPr>
          </a:p>
          <a:p>
            <a:pPr marL="0" lvl="0" indent="0" algn="l" rtl="0">
              <a:lnSpc>
                <a:spcPct val="115000"/>
              </a:lnSpc>
              <a:spcBef>
                <a:spcPts val="1600"/>
              </a:spcBef>
              <a:spcAft>
                <a:spcPts val="0"/>
              </a:spcAft>
              <a:buClr>
                <a:schemeClr val="dk1"/>
              </a:buClr>
              <a:buSzPts val="1100"/>
              <a:buFont typeface="Arial"/>
              <a:buNone/>
            </a:pPr>
            <a:r>
              <a:rPr lang="en" sz="1800">
                <a:solidFill>
                  <a:srgbClr val="434343"/>
                </a:solidFill>
                <a:latin typeface="Livvic"/>
                <a:ea typeface="Livvic"/>
                <a:cs typeface="Livvic"/>
                <a:sym typeface="Livvic"/>
              </a:rPr>
              <a:t>The SIMBA team will design a </a:t>
            </a:r>
            <a:r>
              <a:rPr lang="en" sz="1800" b="1">
                <a:solidFill>
                  <a:srgbClr val="434343"/>
                </a:solidFill>
                <a:latin typeface="Livvic"/>
                <a:ea typeface="Livvic"/>
                <a:cs typeface="Livvic"/>
                <a:sym typeface="Livvic"/>
              </a:rPr>
              <a:t>land based </a:t>
            </a:r>
            <a:r>
              <a:rPr lang="en" sz="1800">
                <a:solidFill>
                  <a:srgbClr val="434343"/>
                </a:solidFill>
                <a:latin typeface="Livvic"/>
                <a:ea typeface="Livvic"/>
                <a:cs typeface="Livvic"/>
                <a:sym typeface="Livvic"/>
              </a:rPr>
              <a:t>sensor package to </a:t>
            </a:r>
            <a:r>
              <a:rPr lang="en" sz="1800" b="1">
                <a:solidFill>
                  <a:srgbClr val="434343"/>
                </a:solidFill>
                <a:latin typeface="Livvic"/>
                <a:ea typeface="Livvic"/>
                <a:cs typeface="Livvic"/>
                <a:sym typeface="Livvic"/>
              </a:rPr>
              <a:t>remotely</a:t>
            </a:r>
            <a:r>
              <a:rPr lang="en" sz="1800">
                <a:solidFill>
                  <a:srgbClr val="434343"/>
                </a:solidFill>
                <a:latin typeface="Livvic"/>
                <a:ea typeface="Livvic"/>
                <a:cs typeface="Livvic"/>
                <a:sym typeface="Livvic"/>
              </a:rPr>
              <a:t> sense snow depth to within </a:t>
            </a:r>
            <a:r>
              <a:rPr lang="en" sz="1800" b="1">
                <a:solidFill>
                  <a:srgbClr val="434343"/>
                </a:solidFill>
                <a:latin typeface="Livvic"/>
                <a:ea typeface="Livvic"/>
                <a:cs typeface="Livvic"/>
                <a:sym typeface="Livvic"/>
              </a:rPr>
              <a:t>± 10 cm</a:t>
            </a:r>
            <a:r>
              <a:rPr lang="en" sz="1800">
                <a:solidFill>
                  <a:srgbClr val="434343"/>
                </a:solidFill>
                <a:latin typeface="Livvic"/>
                <a:ea typeface="Livvic"/>
                <a:cs typeface="Livvic"/>
                <a:sym typeface="Livvic"/>
              </a:rPr>
              <a:t> accuracy in avalanche prone areas of Copper Mountain Ski Resort.</a:t>
            </a:r>
            <a:endParaRPr sz="2500">
              <a:solidFill>
                <a:schemeClr val="dk1"/>
              </a:solidFill>
              <a:latin typeface="Livvic"/>
              <a:ea typeface="Livvic"/>
              <a:cs typeface="Livvic"/>
              <a:sym typeface="Livvic"/>
            </a:endParaRPr>
          </a:p>
          <a:p>
            <a:pPr marL="0" lvl="0" indent="0" algn="l" rtl="0">
              <a:lnSpc>
                <a:spcPct val="115000"/>
              </a:lnSpc>
              <a:spcBef>
                <a:spcPts val="1600"/>
              </a:spcBef>
              <a:spcAft>
                <a:spcPts val="1600"/>
              </a:spcAft>
              <a:buClr>
                <a:schemeClr val="dk1"/>
              </a:buClr>
              <a:buSzPts val="1100"/>
              <a:buFont typeface="Arial"/>
              <a:buNone/>
            </a:pPr>
            <a:endParaRPr sz="1800">
              <a:solidFill>
                <a:srgbClr val="434343"/>
              </a:solidFill>
              <a:latin typeface="Livvic"/>
              <a:ea typeface="Livvic"/>
              <a:cs typeface="Livvic"/>
              <a:sym typeface="Livvic"/>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pic>
        <p:nvPicPr>
          <p:cNvPr id="820" name="Google Shape;820;p55"/>
          <p:cNvPicPr preferRelativeResize="0"/>
          <p:nvPr/>
        </p:nvPicPr>
        <p:blipFill rotWithShape="1">
          <a:blip r:embed="rId3" cstate="print">
            <a:alphaModFix/>
            <a:extLst>
              <a:ext uri="{28A0092B-C50C-407E-A947-70E740481C1C}">
                <a14:useLocalDpi xmlns:a14="http://schemas.microsoft.com/office/drawing/2010/main"/>
              </a:ext>
            </a:extLst>
          </a:blip>
          <a:srcRect l="10379" r="10387"/>
          <a:stretch/>
        </p:blipFill>
        <p:spPr>
          <a:xfrm flipH="1">
            <a:off x="2214590" y="3850"/>
            <a:ext cx="6929408" cy="5143496"/>
          </a:xfrm>
          <a:prstGeom prst="rect">
            <a:avLst/>
          </a:prstGeom>
          <a:noFill/>
          <a:ln>
            <a:noFill/>
          </a:ln>
        </p:spPr>
      </p:pic>
      <p:sp>
        <p:nvSpPr>
          <p:cNvPr id="821" name="Google Shape;821;p55"/>
          <p:cNvSpPr/>
          <p:nvPr/>
        </p:nvSpPr>
        <p:spPr>
          <a:xfrm>
            <a:off x="0" y="2111250"/>
            <a:ext cx="5364000" cy="921000"/>
          </a:xfrm>
          <a:prstGeom prst="rect">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400" b="1">
                <a:solidFill>
                  <a:srgbClr val="FFFFFF"/>
                </a:solidFill>
                <a:latin typeface="Livvic"/>
                <a:ea typeface="Livvic"/>
                <a:cs typeface="Livvic"/>
                <a:sym typeface="Livvic"/>
              </a:rPr>
              <a:t>Risks</a:t>
            </a:r>
            <a:endParaRPr sz="3400" b="1">
              <a:solidFill>
                <a:srgbClr val="FFFFFF"/>
              </a:solidFill>
              <a:latin typeface="Livvic"/>
              <a:ea typeface="Livvic"/>
              <a:cs typeface="Livvic"/>
              <a:sym typeface="Livvic"/>
            </a:endParaRPr>
          </a:p>
        </p:txBody>
      </p:sp>
      <p:pic>
        <p:nvPicPr>
          <p:cNvPr id="822" name="Google Shape;822;p55"/>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5364000" y="3862"/>
            <a:ext cx="4242424" cy="4236425"/>
          </a:xfrm>
          <a:prstGeom prst="rect">
            <a:avLst/>
          </a:prstGeom>
          <a:noFill/>
          <a:ln>
            <a:noFill/>
          </a:ln>
        </p:spPr>
      </p:pic>
      <p:sp>
        <p:nvSpPr>
          <p:cNvPr id="823" name="Google Shape;823;p55"/>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824" name="Google Shape;824;p55"/>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825" name="Google Shape;825;p55"/>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826" name="Google Shape;826;p55"/>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lt1"/>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827" name="Google Shape;827;p55"/>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828" name="Google Shape;828;p55"/>
          <p:cNvSpPr/>
          <p:nvPr/>
        </p:nvSpPr>
        <p:spPr>
          <a:xfrm>
            <a:off x="3370367"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829" name="Google Shape;829;p55"/>
          <p:cNvSpPr/>
          <p:nvPr/>
        </p:nvSpPr>
        <p:spPr>
          <a:xfrm>
            <a:off x="4475234" y="4777075"/>
            <a:ext cx="12702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830" name="Google Shape;830;p55"/>
          <p:cNvSpPr/>
          <p:nvPr/>
        </p:nvSpPr>
        <p:spPr>
          <a:xfrm>
            <a:off x="7777350" y="4777075"/>
            <a:ext cx="10701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sp>
        <p:nvSpPr>
          <p:cNvPr id="835" name="Google Shape;835;p56"/>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41</a:t>
            </a:fld>
            <a:endParaRPr>
              <a:latin typeface="Livvic"/>
              <a:ea typeface="Livvic"/>
              <a:cs typeface="Livvic"/>
              <a:sym typeface="Livvic"/>
            </a:endParaRPr>
          </a:p>
        </p:txBody>
      </p:sp>
      <p:sp>
        <p:nvSpPr>
          <p:cNvPr id="836" name="Google Shape;836;p56"/>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latin typeface="Livvic"/>
                <a:ea typeface="Livvic"/>
                <a:cs typeface="Livvic"/>
                <a:sym typeface="Livvic"/>
              </a:rPr>
              <a:t>Risk Evaluation Methods</a:t>
            </a:r>
            <a:endParaRPr sz="2800" b="1">
              <a:solidFill>
                <a:srgbClr val="FFFFFF"/>
              </a:solidFill>
              <a:latin typeface="Livvic"/>
              <a:ea typeface="Livvic"/>
              <a:cs typeface="Livvic"/>
              <a:sym typeface="Livvic"/>
            </a:endParaRPr>
          </a:p>
        </p:txBody>
      </p:sp>
      <p:pic>
        <p:nvPicPr>
          <p:cNvPr id="837" name="Google Shape;837;p56"/>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sp>
        <p:nvSpPr>
          <p:cNvPr id="838" name="Google Shape;838;p56"/>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839" name="Google Shape;839;p56"/>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840" name="Google Shape;840;p56"/>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841" name="Google Shape;841;p56"/>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lt1"/>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842" name="Google Shape;842;p56"/>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843" name="Google Shape;843;p56"/>
          <p:cNvSpPr/>
          <p:nvPr/>
        </p:nvSpPr>
        <p:spPr>
          <a:xfrm>
            <a:off x="3370367"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844" name="Google Shape;844;p56"/>
          <p:cNvSpPr/>
          <p:nvPr/>
        </p:nvSpPr>
        <p:spPr>
          <a:xfrm>
            <a:off x="4475234" y="4777075"/>
            <a:ext cx="12702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845" name="Google Shape;845;p56"/>
          <p:cNvSpPr/>
          <p:nvPr/>
        </p:nvSpPr>
        <p:spPr>
          <a:xfrm>
            <a:off x="7777350" y="4777075"/>
            <a:ext cx="10701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graphicFrame>
        <p:nvGraphicFramePr>
          <p:cNvPr id="846" name="Google Shape;846;p56"/>
          <p:cNvGraphicFramePr/>
          <p:nvPr/>
        </p:nvGraphicFramePr>
        <p:xfrm>
          <a:off x="126225" y="1122125"/>
          <a:ext cx="3000000" cy="3000000"/>
        </p:xfrm>
        <a:graphic>
          <a:graphicData uri="http://schemas.openxmlformats.org/drawingml/2006/table">
            <a:tbl>
              <a:tblPr>
                <a:noFill/>
                <a:tableStyleId>{66FF5306-B495-4C76-AE99-407321AC30EA}</a:tableStyleId>
              </a:tblPr>
              <a:tblGrid>
                <a:gridCol w="1504450">
                  <a:extLst>
                    <a:ext uri="{9D8B030D-6E8A-4147-A177-3AD203B41FA5}">
                      <a16:colId xmlns:a16="http://schemas.microsoft.com/office/drawing/2014/main" val="20000"/>
                    </a:ext>
                  </a:extLst>
                </a:gridCol>
                <a:gridCol w="2854825">
                  <a:extLst>
                    <a:ext uri="{9D8B030D-6E8A-4147-A177-3AD203B41FA5}">
                      <a16:colId xmlns:a16="http://schemas.microsoft.com/office/drawing/2014/main" val="20001"/>
                    </a:ext>
                  </a:extLst>
                </a:gridCol>
              </a:tblGrid>
              <a:tr h="456900">
                <a:tc>
                  <a:txBody>
                    <a:bodyPr/>
                    <a:lstStyle/>
                    <a:p>
                      <a:pPr marL="0" lvl="0" indent="0" algn="l" rtl="0">
                        <a:spcBef>
                          <a:spcPts val="0"/>
                        </a:spcBef>
                        <a:spcAft>
                          <a:spcPts val="0"/>
                        </a:spcAft>
                        <a:buNone/>
                      </a:pPr>
                      <a:r>
                        <a:rPr lang="en" sz="1600">
                          <a:solidFill>
                            <a:schemeClr val="lt2"/>
                          </a:solidFill>
                          <a:latin typeface="Livvic"/>
                          <a:ea typeface="Livvic"/>
                          <a:cs typeface="Livvic"/>
                          <a:sym typeface="Livvic"/>
                        </a:rPr>
                        <a:t>Severity Level</a:t>
                      </a:r>
                      <a:endParaRPr sz="1600">
                        <a:solidFill>
                          <a:schemeClr val="lt2"/>
                        </a:solidFill>
                        <a:latin typeface="Livvic"/>
                        <a:ea typeface="Livvic"/>
                        <a:cs typeface="Livvic"/>
                        <a:sym typeface="Livvic"/>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dk2"/>
                    </a:solidFill>
                  </a:tcPr>
                </a:tc>
                <a:tc>
                  <a:txBody>
                    <a:bodyPr/>
                    <a:lstStyle/>
                    <a:p>
                      <a:pPr marL="457200" lvl="0" indent="0" algn="l" rtl="0">
                        <a:lnSpc>
                          <a:spcPct val="115000"/>
                        </a:lnSpc>
                        <a:spcBef>
                          <a:spcPts val="0"/>
                        </a:spcBef>
                        <a:spcAft>
                          <a:spcPts val="0"/>
                        </a:spcAft>
                        <a:buNone/>
                      </a:pPr>
                      <a:r>
                        <a:rPr lang="en" sz="1600">
                          <a:solidFill>
                            <a:schemeClr val="lt1"/>
                          </a:solidFill>
                          <a:latin typeface="Livvic"/>
                          <a:ea typeface="Livvic"/>
                          <a:cs typeface="Livvic"/>
                          <a:sym typeface="Livvic"/>
                        </a:rPr>
                        <a:t>Severity of Risk</a:t>
                      </a:r>
                      <a:endParaRPr sz="1600">
                        <a:solidFill>
                          <a:schemeClr val="lt1"/>
                        </a:solidFill>
                        <a:latin typeface="Livvic"/>
                        <a:ea typeface="Livvic"/>
                        <a:cs typeface="Livvic"/>
                        <a:sym typeface="Livvic"/>
                      </a:endParaRPr>
                    </a:p>
                  </a:txBody>
                  <a:tcPr marL="91425" marR="91425" marT="91425" marB="91425">
                    <a:lnL w="9525" cap="flat" cmpd="sng">
                      <a:solidFill>
                        <a:srgbClr val="999999"/>
                      </a:solidFill>
                      <a:prstDash val="solid"/>
                      <a:round/>
                      <a:headEnd type="none" w="sm" len="sm"/>
                      <a:tailEnd type="none" w="sm" len="sm"/>
                    </a:lnL>
                    <a:solidFill>
                      <a:schemeClr val="dk2"/>
                    </a:solidFill>
                  </a:tcPr>
                </a:tc>
                <a:extLst>
                  <a:ext uri="{0D108BD9-81ED-4DB2-BD59-A6C34878D82A}">
                    <a16:rowId xmlns:a16="http://schemas.microsoft.com/office/drawing/2014/main" val="10000"/>
                  </a:ext>
                </a:extLst>
              </a:tr>
              <a:tr h="435275">
                <a:tc>
                  <a:txBody>
                    <a:bodyPr/>
                    <a:lstStyle/>
                    <a:p>
                      <a:pPr marL="0" lvl="0" indent="0" algn="l" rtl="0">
                        <a:lnSpc>
                          <a:spcPct val="100000"/>
                        </a:lnSpc>
                        <a:spcBef>
                          <a:spcPts val="0"/>
                        </a:spcBef>
                        <a:spcAft>
                          <a:spcPts val="0"/>
                        </a:spcAft>
                        <a:buNone/>
                      </a:pPr>
                      <a:r>
                        <a:rPr lang="en" sz="1600">
                          <a:solidFill>
                            <a:schemeClr val="lt2"/>
                          </a:solidFill>
                          <a:latin typeface="Livvic"/>
                          <a:ea typeface="Livvic"/>
                          <a:cs typeface="Livvic"/>
                          <a:sym typeface="Livvic"/>
                        </a:rPr>
                        <a:t>1: Negligible</a:t>
                      </a:r>
                      <a:endParaRPr sz="1600">
                        <a:solidFill>
                          <a:schemeClr val="lt2"/>
                        </a:solidFill>
                        <a:latin typeface="Livvic"/>
                        <a:ea typeface="Livvic"/>
                        <a:cs typeface="Livvic"/>
                        <a:sym typeface="Livvic"/>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accent3"/>
                    </a:solidFill>
                  </a:tcPr>
                </a:tc>
                <a:tc>
                  <a:txBody>
                    <a:bodyPr/>
                    <a:lstStyle/>
                    <a:p>
                      <a:pPr marL="0" lvl="0" indent="0" algn="l" rtl="0">
                        <a:lnSpc>
                          <a:spcPct val="100000"/>
                        </a:lnSpc>
                        <a:spcBef>
                          <a:spcPts val="0"/>
                        </a:spcBef>
                        <a:spcAft>
                          <a:spcPts val="0"/>
                        </a:spcAft>
                        <a:buNone/>
                      </a:pPr>
                      <a:r>
                        <a:rPr lang="en" sz="1600">
                          <a:latin typeface="Livvic"/>
                          <a:ea typeface="Livvic"/>
                          <a:cs typeface="Livvic"/>
                          <a:sym typeface="Livvic"/>
                        </a:rPr>
                        <a:t>No effect to project success</a:t>
                      </a:r>
                      <a:endParaRPr sz="1600">
                        <a:latin typeface="Livvic"/>
                        <a:ea typeface="Livvic"/>
                        <a:cs typeface="Livvic"/>
                        <a:sym typeface="Livvic"/>
                      </a:endParaRPr>
                    </a:p>
                  </a:txBody>
                  <a:tcPr marL="91425" marR="91425" marT="91425" marB="91425">
                    <a:lnL w="9525" cap="flat" cmpd="sng">
                      <a:solidFill>
                        <a:srgbClr val="999999"/>
                      </a:solidFill>
                      <a:prstDash val="solid"/>
                      <a:round/>
                      <a:headEnd type="none" w="sm" len="sm"/>
                      <a:tailEnd type="none" w="sm" len="sm"/>
                    </a:lnL>
                    <a:solidFill>
                      <a:schemeClr val="lt2"/>
                    </a:solidFill>
                  </a:tcPr>
                </a:tc>
                <a:extLst>
                  <a:ext uri="{0D108BD9-81ED-4DB2-BD59-A6C34878D82A}">
                    <a16:rowId xmlns:a16="http://schemas.microsoft.com/office/drawing/2014/main" val="10001"/>
                  </a:ext>
                </a:extLst>
              </a:tr>
              <a:tr h="410025">
                <a:tc>
                  <a:txBody>
                    <a:bodyPr/>
                    <a:lstStyle/>
                    <a:p>
                      <a:pPr marL="0" lvl="0" indent="0" algn="l" rtl="0">
                        <a:spcBef>
                          <a:spcPts val="0"/>
                        </a:spcBef>
                        <a:spcAft>
                          <a:spcPts val="0"/>
                        </a:spcAft>
                        <a:buNone/>
                      </a:pPr>
                      <a:r>
                        <a:rPr lang="en" sz="1600">
                          <a:solidFill>
                            <a:schemeClr val="lt2"/>
                          </a:solidFill>
                          <a:latin typeface="Livvic"/>
                          <a:ea typeface="Livvic"/>
                          <a:cs typeface="Livvic"/>
                          <a:sym typeface="Livvic"/>
                        </a:rPr>
                        <a:t>2: Minor</a:t>
                      </a:r>
                      <a:endParaRPr sz="1600">
                        <a:solidFill>
                          <a:schemeClr val="lt2"/>
                        </a:solidFill>
                        <a:latin typeface="Livvic"/>
                        <a:ea typeface="Livvic"/>
                        <a:cs typeface="Livvic"/>
                        <a:sym typeface="Livvic"/>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accent3"/>
                    </a:solidFill>
                  </a:tcPr>
                </a:tc>
                <a:tc>
                  <a:txBody>
                    <a:bodyPr/>
                    <a:lstStyle/>
                    <a:p>
                      <a:pPr marL="0" lvl="0" indent="0" algn="l" rtl="0">
                        <a:lnSpc>
                          <a:spcPct val="115000"/>
                        </a:lnSpc>
                        <a:spcBef>
                          <a:spcPts val="0"/>
                        </a:spcBef>
                        <a:spcAft>
                          <a:spcPts val="0"/>
                        </a:spcAft>
                        <a:buNone/>
                      </a:pPr>
                      <a:r>
                        <a:rPr lang="en" sz="1600">
                          <a:latin typeface="Livvic"/>
                          <a:ea typeface="Livvic"/>
                          <a:cs typeface="Livvic"/>
                          <a:sym typeface="Livvic"/>
                        </a:rPr>
                        <a:t>Not critical to project success</a:t>
                      </a:r>
                      <a:endParaRPr sz="1600">
                        <a:latin typeface="Livvic"/>
                        <a:ea typeface="Livvic"/>
                        <a:cs typeface="Livvic"/>
                        <a:sym typeface="Livvic"/>
                      </a:endParaRPr>
                    </a:p>
                  </a:txBody>
                  <a:tcPr marL="91425" marR="91425" marT="91425" marB="91425">
                    <a:lnL w="9525" cap="flat" cmpd="sng">
                      <a:solidFill>
                        <a:srgbClr val="999999"/>
                      </a:solidFill>
                      <a:prstDash val="solid"/>
                      <a:round/>
                      <a:headEnd type="none" w="sm" len="sm"/>
                      <a:tailEnd type="none" w="sm" len="sm"/>
                    </a:lnL>
                    <a:solidFill>
                      <a:schemeClr val="lt2"/>
                    </a:solidFill>
                  </a:tcPr>
                </a:tc>
                <a:extLst>
                  <a:ext uri="{0D108BD9-81ED-4DB2-BD59-A6C34878D82A}">
                    <a16:rowId xmlns:a16="http://schemas.microsoft.com/office/drawing/2014/main" val="10002"/>
                  </a:ext>
                </a:extLst>
              </a:tr>
              <a:tr h="381400">
                <a:tc>
                  <a:txBody>
                    <a:bodyPr/>
                    <a:lstStyle/>
                    <a:p>
                      <a:pPr marL="0" lvl="0" indent="0" algn="l" rtl="0">
                        <a:spcBef>
                          <a:spcPts val="0"/>
                        </a:spcBef>
                        <a:spcAft>
                          <a:spcPts val="0"/>
                        </a:spcAft>
                        <a:buNone/>
                      </a:pPr>
                      <a:r>
                        <a:rPr lang="en" sz="1600">
                          <a:solidFill>
                            <a:schemeClr val="lt2"/>
                          </a:solidFill>
                          <a:latin typeface="Livvic"/>
                          <a:ea typeface="Livvic"/>
                          <a:cs typeface="Livvic"/>
                          <a:sym typeface="Livvic"/>
                        </a:rPr>
                        <a:t>3: Moderate</a:t>
                      </a:r>
                      <a:endParaRPr sz="1600">
                        <a:solidFill>
                          <a:schemeClr val="lt2"/>
                        </a:solidFill>
                        <a:latin typeface="Livvic"/>
                        <a:ea typeface="Livvic"/>
                        <a:cs typeface="Livvic"/>
                        <a:sym typeface="Livvic"/>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accent3"/>
                    </a:solidFill>
                  </a:tcPr>
                </a:tc>
                <a:tc>
                  <a:txBody>
                    <a:bodyPr/>
                    <a:lstStyle/>
                    <a:p>
                      <a:pPr marL="0" lvl="0" indent="0" algn="l" rtl="0">
                        <a:lnSpc>
                          <a:spcPct val="115000"/>
                        </a:lnSpc>
                        <a:spcBef>
                          <a:spcPts val="0"/>
                        </a:spcBef>
                        <a:spcAft>
                          <a:spcPts val="0"/>
                        </a:spcAft>
                        <a:buNone/>
                      </a:pPr>
                      <a:r>
                        <a:rPr lang="en" sz="1600">
                          <a:latin typeface="Livvic"/>
                          <a:ea typeface="Livvic"/>
                          <a:cs typeface="Livvic"/>
                          <a:sym typeface="Livvic"/>
                        </a:rPr>
                        <a:t>Risk will impede project success</a:t>
                      </a:r>
                      <a:endParaRPr sz="1600">
                        <a:latin typeface="Livvic"/>
                        <a:ea typeface="Livvic"/>
                        <a:cs typeface="Livvic"/>
                        <a:sym typeface="Livvic"/>
                      </a:endParaRPr>
                    </a:p>
                  </a:txBody>
                  <a:tcPr marL="91425" marR="91425" marT="91425" marB="91425">
                    <a:lnL w="9525" cap="flat" cmpd="sng">
                      <a:solidFill>
                        <a:srgbClr val="999999"/>
                      </a:solidFill>
                      <a:prstDash val="solid"/>
                      <a:round/>
                      <a:headEnd type="none" w="sm" len="sm"/>
                      <a:tailEnd type="none" w="sm" len="sm"/>
                    </a:lnL>
                    <a:solidFill>
                      <a:schemeClr val="lt2"/>
                    </a:solidFill>
                  </a:tcPr>
                </a:tc>
                <a:extLst>
                  <a:ext uri="{0D108BD9-81ED-4DB2-BD59-A6C34878D82A}">
                    <a16:rowId xmlns:a16="http://schemas.microsoft.com/office/drawing/2014/main" val="10003"/>
                  </a:ext>
                </a:extLst>
              </a:tr>
              <a:tr h="381400">
                <a:tc>
                  <a:txBody>
                    <a:bodyPr/>
                    <a:lstStyle/>
                    <a:p>
                      <a:pPr marL="0" lvl="0" indent="0" algn="l" rtl="0">
                        <a:spcBef>
                          <a:spcPts val="0"/>
                        </a:spcBef>
                        <a:spcAft>
                          <a:spcPts val="0"/>
                        </a:spcAft>
                        <a:buNone/>
                      </a:pPr>
                      <a:r>
                        <a:rPr lang="en" sz="1600">
                          <a:solidFill>
                            <a:schemeClr val="lt2"/>
                          </a:solidFill>
                          <a:latin typeface="Livvic"/>
                          <a:ea typeface="Livvic"/>
                          <a:cs typeface="Livvic"/>
                          <a:sym typeface="Livvic"/>
                        </a:rPr>
                        <a:t>4: Significant</a:t>
                      </a:r>
                      <a:endParaRPr sz="1600">
                        <a:solidFill>
                          <a:schemeClr val="lt2"/>
                        </a:solidFill>
                        <a:latin typeface="Livvic"/>
                        <a:ea typeface="Livvic"/>
                        <a:cs typeface="Livvic"/>
                        <a:sym typeface="Livvic"/>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accent3"/>
                    </a:solidFill>
                  </a:tcPr>
                </a:tc>
                <a:tc>
                  <a:txBody>
                    <a:bodyPr/>
                    <a:lstStyle/>
                    <a:p>
                      <a:pPr marL="0" lvl="0" indent="0" algn="l" rtl="0">
                        <a:lnSpc>
                          <a:spcPct val="115000"/>
                        </a:lnSpc>
                        <a:spcBef>
                          <a:spcPts val="0"/>
                        </a:spcBef>
                        <a:spcAft>
                          <a:spcPts val="0"/>
                        </a:spcAft>
                        <a:buNone/>
                      </a:pPr>
                      <a:r>
                        <a:rPr lang="en" sz="1600">
                          <a:latin typeface="Livvic"/>
                          <a:ea typeface="Livvic"/>
                          <a:cs typeface="Livvic"/>
                          <a:sym typeface="Livvic"/>
                        </a:rPr>
                        <a:t>Failure to meet one element of project success</a:t>
                      </a:r>
                      <a:endParaRPr sz="1600">
                        <a:latin typeface="Livvic"/>
                        <a:ea typeface="Livvic"/>
                        <a:cs typeface="Livvic"/>
                        <a:sym typeface="Livvic"/>
                      </a:endParaRPr>
                    </a:p>
                  </a:txBody>
                  <a:tcPr marL="91425" marR="91425" marT="91425" marB="91425">
                    <a:lnL w="9525" cap="flat" cmpd="sng">
                      <a:solidFill>
                        <a:srgbClr val="999999"/>
                      </a:solidFill>
                      <a:prstDash val="solid"/>
                      <a:round/>
                      <a:headEnd type="none" w="sm" len="sm"/>
                      <a:tailEnd type="none" w="sm" len="sm"/>
                    </a:lnL>
                    <a:solidFill>
                      <a:schemeClr val="lt2"/>
                    </a:solidFill>
                  </a:tcPr>
                </a:tc>
                <a:extLst>
                  <a:ext uri="{0D108BD9-81ED-4DB2-BD59-A6C34878D82A}">
                    <a16:rowId xmlns:a16="http://schemas.microsoft.com/office/drawing/2014/main" val="10004"/>
                  </a:ext>
                </a:extLst>
              </a:tr>
              <a:tr h="558575">
                <a:tc>
                  <a:txBody>
                    <a:bodyPr/>
                    <a:lstStyle/>
                    <a:p>
                      <a:pPr marL="0" lvl="0" indent="0" algn="l" rtl="0">
                        <a:spcBef>
                          <a:spcPts val="0"/>
                        </a:spcBef>
                        <a:spcAft>
                          <a:spcPts val="0"/>
                        </a:spcAft>
                        <a:buNone/>
                      </a:pPr>
                      <a:r>
                        <a:rPr lang="en" sz="1600">
                          <a:solidFill>
                            <a:schemeClr val="lt2"/>
                          </a:solidFill>
                          <a:latin typeface="Livvic"/>
                          <a:ea typeface="Livvic"/>
                          <a:cs typeface="Livvic"/>
                          <a:sym typeface="Livvic"/>
                        </a:rPr>
                        <a:t>5: Severe</a:t>
                      </a:r>
                      <a:endParaRPr sz="1600">
                        <a:solidFill>
                          <a:schemeClr val="lt2"/>
                        </a:solidFill>
                        <a:latin typeface="Livvic"/>
                        <a:ea typeface="Livvic"/>
                        <a:cs typeface="Livvic"/>
                        <a:sym typeface="Livvic"/>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accent3"/>
                    </a:solidFill>
                  </a:tcPr>
                </a:tc>
                <a:tc>
                  <a:txBody>
                    <a:bodyPr/>
                    <a:lstStyle/>
                    <a:p>
                      <a:pPr marL="0" lvl="0" indent="0" algn="l" rtl="0">
                        <a:lnSpc>
                          <a:spcPct val="115000"/>
                        </a:lnSpc>
                        <a:spcBef>
                          <a:spcPts val="0"/>
                        </a:spcBef>
                        <a:spcAft>
                          <a:spcPts val="0"/>
                        </a:spcAft>
                        <a:buNone/>
                      </a:pPr>
                      <a:r>
                        <a:rPr lang="en" sz="1600">
                          <a:latin typeface="Livvic"/>
                          <a:ea typeface="Livvic"/>
                          <a:cs typeface="Livvic"/>
                          <a:sym typeface="Livvic"/>
                        </a:rPr>
                        <a:t>Failure to meet multiple elements of project success</a:t>
                      </a:r>
                      <a:endParaRPr sz="1600">
                        <a:latin typeface="Livvic"/>
                        <a:ea typeface="Livvic"/>
                        <a:cs typeface="Livvic"/>
                        <a:sym typeface="Livvic"/>
                      </a:endParaRPr>
                    </a:p>
                  </a:txBody>
                  <a:tcPr marL="91425" marR="91425" marT="91425" marB="91425">
                    <a:lnL w="9525" cap="flat" cmpd="sng">
                      <a:solidFill>
                        <a:srgbClr val="999999"/>
                      </a:solidFill>
                      <a:prstDash val="solid"/>
                      <a:round/>
                      <a:headEnd type="none" w="sm" len="sm"/>
                      <a:tailEnd type="none" w="sm" len="sm"/>
                    </a:lnL>
                    <a:solidFill>
                      <a:schemeClr val="lt2"/>
                    </a:solidFill>
                  </a:tcPr>
                </a:tc>
                <a:extLst>
                  <a:ext uri="{0D108BD9-81ED-4DB2-BD59-A6C34878D82A}">
                    <a16:rowId xmlns:a16="http://schemas.microsoft.com/office/drawing/2014/main" val="10005"/>
                  </a:ext>
                </a:extLst>
              </a:tr>
            </a:tbl>
          </a:graphicData>
        </a:graphic>
      </p:graphicFrame>
      <p:graphicFrame>
        <p:nvGraphicFramePr>
          <p:cNvPr id="847" name="Google Shape;847;p56"/>
          <p:cNvGraphicFramePr/>
          <p:nvPr/>
        </p:nvGraphicFramePr>
        <p:xfrm>
          <a:off x="4640575" y="1122125"/>
          <a:ext cx="3000000" cy="3000000"/>
        </p:xfrm>
        <a:graphic>
          <a:graphicData uri="http://schemas.openxmlformats.org/drawingml/2006/table">
            <a:tbl>
              <a:tblPr>
                <a:noFill/>
                <a:tableStyleId>{66FF5306-B495-4C76-AE99-407321AC30EA}</a:tableStyleId>
              </a:tblPr>
              <a:tblGrid>
                <a:gridCol w="1764975">
                  <a:extLst>
                    <a:ext uri="{9D8B030D-6E8A-4147-A177-3AD203B41FA5}">
                      <a16:colId xmlns:a16="http://schemas.microsoft.com/office/drawing/2014/main" val="20000"/>
                    </a:ext>
                  </a:extLst>
                </a:gridCol>
                <a:gridCol w="2594300">
                  <a:extLst>
                    <a:ext uri="{9D8B030D-6E8A-4147-A177-3AD203B41FA5}">
                      <a16:colId xmlns:a16="http://schemas.microsoft.com/office/drawing/2014/main" val="20001"/>
                    </a:ext>
                  </a:extLst>
                </a:gridCol>
              </a:tblGrid>
              <a:tr h="486800">
                <a:tc>
                  <a:txBody>
                    <a:bodyPr/>
                    <a:lstStyle/>
                    <a:p>
                      <a:pPr marL="0" lvl="0" indent="0" algn="l" rtl="0">
                        <a:spcBef>
                          <a:spcPts val="0"/>
                        </a:spcBef>
                        <a:spcAft>
                          <a:spcPts val="0"/>
                        </a:spcAft>
                        <a:buNone/>
                      </a:pPr>
                      <a:r>
                        <a:rPr lang="en" sz="1600">
                          <a:solidFill>
                            <a:schemeClr val="lt2"/>
                          </a:solidFill>
                          <a:latin typeface="Livvic"/>
                          <a:ea typeface="Livvic"/>
                          <a:cs typeface="Livvic"/>
                          <a:sym typeface="Livvic"/>
                        </a:rPr>
                        <a:t>Likelihood Level</a:t>
                      </a:r>
                      <a:endParaRPr sz="1600">
                        <a:solidFill>
                          <a:schemeClr val="lt2"/>
                        </a:solidFill>
                        <a:latin typeface="Livvic"/>
                        <a:ea typeface="Livvic"/>
                        <a:cs typeface="Livvic"/>
                        <a:sym typeface="Livvic"/>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dk2"/>
                    </a:solidFill>
                  </a:tcPr>
                </a:tc>
                <a:tc>
                  <a:txBody>
                    <a:bodyPr/>
                    <a:lstStyle/>
                    <a:p>
                      <a:pPr marL="0" lvl="0" indent="0" algn="ctr" rtl="0">
                        <a:lnSpc>
                          <a:spcPct val="115000"/>
                        </a:lnSpc>
                        <a:spcBef>
                          <a:spcPts val="0"/>
                        </a:spcBef>
                        <a:spcAft>
                          <a:spcPts val="0"/>
                        </a:spcAft>
                        <a:buNone/>
                      </a:pPr>
                      <a:r>
                        <a:rPr lang="en" sz="1600">
                          <a:solidFill>
                            <a:schemeClr val="lt1"/>
                          </a:solidFill>
                          <a:latin typeface="Livvic"/>
                          <a:ea typeface="Livvic"/>
                          <a:cs typeface="Livvic"/>
                          <a:sym typeface="Livvic"/>
                        </a:rPr>
                        <a:t> Likelihood of Risk</a:t>
                      </a:r>
                      <a:endParaRPr sz="1600">
                        <a:solidFill>
                          <a:schemeClr val="lt1"/>
                        </a:solidFill>
                        <a:latin typeface="Livvic"/>
                        <a:ea typeface="Livvic"/>
                        <a:cs typeface="Livvic"/>
                        <a:sym typeface="Livvic"/>
                      </a:endParaRPr>
                    </a:p>
                  </a:txBody>
                  <a:tcPr marL="91425" marR="91425" marT="91425" marB="91425">
                    <a:lnL w="9525" cap="flat" cmpd="sng">
                      <a:solidFill>
                        <a:srgbClr val="999999"/>
                      </a:solidFill>
                      <a:prstDash val="solid"/>
                      <a:round/>
                      <a:headEnd type="none" w="sm" len="sm"/>
                      <a:tailEnd type="none" w="sm" len="sm"/>
                    </a:lnL>
                    <a:solidFill>
                      <a:schemeClr val="dk2"/>
                    </a:solidFill>
                  </a:tcPr>
                </a:tc>
                <a:extLst>
                  <a:ext uri="{0D108BD9-81ED-4DB2-BD59-A6C34878D82A}">
                    <a16:rowId xmlns:a16="http://schemas.microsoft.com/office/drawing/2014/main" val="10000"/>
                  </a:ext>
                </a:extLst>
              </a:tr>
              <a:tr h="779725">
                <a:tc>
                  <a:txBody>
                    <a:bodyPr/>
                    <a:lstStyle/>
                    <a:p>
                      <a:pPr marL="0" lvl="0" indent="0" algn="ctr" rtl="0">
                        <a:spcBef>
                          <a:spcPts val="0"/>
                        </a:spcBef>
                        <a:spcAft>
                          <a:spcPts val="0"/>
                        </a:spcAft>
                        <a:buNone/>
                      </a:pPr>
                      <a:r>
                        <a:rPr lang="en" sz="1600">
                          <a:solidFill>
                            <a:schemeClr val="lt2"/>
                          </a:solidFill>
                          <a:latin typeface="Livvic"/>
                          <a:ea typeface="Livvic"/>
                          <a:cs typeface="Livvic"/>
                          <a:sym typeface="Livvic"/>
                        </a:rPr>
                        <a:t>1: Very Unlikely</a:t>
                      </a:r>
                      <a:endParaRPr sz="1600">
                        <a:solidFill>
                          <a:schemeClr val="lt2"/>
                        </a:solidFill>
                        <a:latin typeface="Livvic"/>
                        <a:ea typeface="Livvic"/>
                        <a:cs typeface="Livvic"/>
                        <a:sym typeface="Livvic"/>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accent3"/>
                    </a:solidFill>
                  </a:tcPr>
                </a:tc>
                <a:tc>
                  <a:txBody>
                    <a:bodyPr/>
                    <a:lstStyle/>
                    <a:p>
                      <a:pPr marL="0" lvl="0" indent="0" algn="l" rtl="0">
                        <a:lnSpc>
                          <a:spcPct val="115000"/>
                        </a:lnSpc>
                        <a:spcBef>
                          <a:spcPts val="0"/>
                        </a:spcBef>
                        <a:spcAft>
                          <a:spcPts val="0"/>
                        </a:spcAft>
                        <a:buNone/>
                      </a:pPr>
                      <a:r>
                        <a:rPr lang="en" sz="1600">
                          <a:solidFill>
                            <a:schemeClr val="dk1"/>
                          </a:solidFill>
                          <a:latin typeface="Livvic"/>
                          <a:ea typeface="Livvic"/>
                          <a:cs typeface="Livvic"/>
                          <a:sym typeface="Livvic"/>
                        </a:rPr>
                        <a:t>We do not expect risk to occur</a:t>
                      </a:r>
                      <a:endParaRPr sz="1600">
                        <a:latin typeface="Livvic"/>
                        <a:ea typeface="Livvic"/>
                        <a:cs typeface="Livvic"/>
                        <a:sym typeface="Livvic"/>
                      </a:endParaRPr>
                    </a:p>
                  </a:txBody>
                  <a:tcPr marL="91425" marR="91425" marT="91425" marB="91425">
                    <a:lnL w="9525" cap="flat" cmpd="sng">
                      <a:solidFill>
                        <a:srgbClr val="999999"/>
                      </a:solidFill>
                      <a:prstDash val="solid"/>
                      <a:round/>
                      <a:headEnd type="none" w="sm" len="sm"/>
                      <a:tailEnd type="none" w="sm" len="sm"/>
                    </a:lnL>
                    <a:solidFill>
                      <a:schemeClr val="lt2"/>
                    </a:solidFill>
                  </a:tcPr>
                </a:tc>
                <a:extLst>
                  <a:ext uri="{0D108BD9-81ED-4DB2-BD59-A6C34878D82A}">
                    <a16:rowId xmlns:a16="http://schemas.microsoft.com/office/drawing/2014/main" val="10001"/>
                  </a:ext>
                </a:extLst>
              </a:tr>
              <a:tr h="456500">
                <a:tc>
                  <a:txBody>
                    <a:bodyPr/>
                    <a:lstStyle/>
                    <a:p>
                      <a:pPr marL="0" lvl="0" indent="0" algn="ctr" rtl="0">
                        <a:spcBef>
                          <a:spcPts val="0"/>
                        </a:spcBef>
                        <a:spcAft>
                          <a:spcPts val="0"/>
                        </a:spcAft>
                        <a:buNone/>
                      </a:pPr>
                      <a:r>
                        <a:rPr lang="en" sz="1600">
                          <a:solidFill>
                            <a:schemeClr val="lt2"/>
                          </a:solidFill>
                          <a:latin typeface="Livvic"/>
                          <a:ea typeface="Livvic"/>
                          <a:cs typeface="Livvic"/>
                          <a:sym typeface="Livvic"/>
                        </a:rPr>
                        <a:t>2: Unlikely</a:t>
                      </a:r>
                      <a:endParaRPr sz="1600">
                        <a:solidFill>
                          <a:schemeClr val="lt2"/>
                        </a:solidFill>
                        <a:latin typeface="Livvic"/>
                        <a:ea typeface="Livvic"/>
                        <a:cs typeface="Livvic"/>
                        <a:sym typeface="Livvic"/>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accent3"/>
                    </a:solidFill>
                  </a:tcPr>
                </a:tc>
                <a:tc>
                  <a:txBody>
                    <a:bodyPr/>
                    <a:lstStyle/>
                    <a:p>
                      <a:pPr marL="457200" lvl="0" indent="0" algn="l" rtl="0">
                        <a:lnSpc>
                          <a:spcPct val="115000"/>
                        </a:lnSpc>
                        <a:spcBef>
                          <a:spcPts val="0"/>
                        </a:spcBef>
                        <a:spcAft>
                          <a:spcPts val="0"/>
                        </a:spcAft>
                        <a:buNone/>
                      </a:pPr>
                      <a:endParaRPr sz="1600">
                        <a:latin typeface="Livvic"/>
                        <a:ea typeface="Livvic"/>
                        <a:cs typeface="Livvic"/>
                        <a:sym typeface="Livvic"/>
                      </a:endParaRPr>
                    </a:p>
                  </a:txBody>
                  <a:tcPr marL="91425" marR="91425" marT="91425" marB="91425">
                    <a:lnL w="9525" cap="flat" cmpd="sng">
                      <a:solidFill>
                        <a:srgbClr val="999999"/>
                      </a:solidFill>
                      <a:prstDash val="solid"/>
                      <a:round/>
                      <a:headEnd type="none" w="sm" len="sm"/>
                      <a:tailEnd type="none" w="sm" len="sm"/>
                    </a:lnL>
                    <a:solidFill>
                      <a:schemeClr val="lt2"/>
                    </a:solidFill>
                  </a:tcPr>
                </a:tc>
                <a:extLst>
                  <a:ext uri="{0D108BD9-81ED-4DB2-BD59-A6C34878D82A}">
                    <a16:rowId xmlns:a16="http://schemas.microsoft.com/office/drawing/2014/main" val="10002"/>
                  </a:ext>
                </a:extLst>
              </a:tr>
              <a:tr h="779725">
                <a:tc>
                  <a:txBody>
                    <a:bodyPr/>
                    <a:lstStyle/>
                    <a:p>
                      <a:pPr marL="0" lvl="0" indent="0" algn="ctr" rtl="0">
                        <a:spcBef>
                          <a:spcPts val="0"/>
                        </a:spcBef>
                        <a:spcAft>
                          <a:spcPts val="0"/>
                        </a:spcAft>
                        <a:buNone/>
                      </a:pPr>
                      <a:r>
                        <a:rPr lang="en" sz="1600">
                          <a:solidFill>
                            <a:schemeClr val="lt2"/>
                          </a:solidFill>
                          <a:latin typeface="Livvic"/>
                          <a:ea typeface="Livvic"/>
                          <a:cs typeface="Livvic"/>
                          <a:sym typeface="Livvic"/>
                        </a:rPr>
                        <a:t>3: Possible</a:t>
                      </a:r>
                      <a:endParaRPr sz="1600">
                        <a:solidFill>
                          <a:schemeClr val="lt2"/>
                        </a:solidFill>
                        <a:latin typeface="Livvic"/>
                        <a:ea typeface="Livvic"/>
                        <a:cs typeface="Livvic"/>
                        <a:sym typeface="Livvic"/>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accent3"/>
                    </a:solidFill>
                  </a:tcPr>
                </a:tc>
                <a:tc>
                  <a:txBody>
                    <a:bodyPr/>
                    <a:lstStyle/>
                    <a:p>
                      <a:pPr marL="0" lvl="0" indent="0" algn="l" rtl="0">
                        <a:lnSpc>
                          <a:spcPct val="115000"/>
                        </a:lnSpc>
                        <a:spcBef>
                          <a:spcPts val="0"/>
                        </a:spcBef>
                        <a:spcAft>
                          <a:spcPts val="0"/>
                        </a:spcAft>
                        <a:buNone/>
                      </a:pPr>
                      <a:r>
                        <a:rPr lang="en" sz="1600">
                          <a:solidFill>
                            <a:schemeClr val="dk1"/>
                          </a:solidFill>
                          <a:latin typeface="Livvic"/>
                          <a:ea typeface="Livvic"/>
                          <a:cs typeface="Livvic"/>
                          <a:sym typeface="Livvic"/>
                        </a:rPr>
                        <a:t>Risk is realistic and previously documented</a:t>
                      </a:r>
                      <a:endParaRPr sz="1600">
                        <a:solidFill>
                          <a:schemeClr val="dk1"/>
                        </a:solidFill>
                        <a:latin typeface="Livvic"/>
                        <a:ea typeface="Livvic"/>
                        <a:cs typeface="Livvic"/>
                        <a:sym typeface="Livvic"/>
                      </a:endParaRPr>
                    </a:p>
                  </a:txBody>
                  <a:tcPr marL="91425" marR="91425" marT="91425" marB="91425">
                    <a:lnL w="9525" cap="flat" cmpd="sng">
                      <a:solidFill>
                        <a:srgbClr val="999999"/>
                      </a:solidFill>
                      <a:prstDash val="solid"/>
                      <a:round/>
                      <a:headEnd type="none" w="sm" len="sm"/>
                      <a:tailEnd type="none" w="sm" len="sm"/>
                    </a:lnL>
                    <a:solidFill>
                      <a:schemeClr val="lt2"/>
                    </a:solidFill>
                  </a:tcPr>
                </a:tc>
                <a:extLst>
                  <a:ext uri="{0D108BD9-81ED-4DB2-BD59-A6C34878D82A}">
                    <a16:rowId xmlns:a16="http://schemas.microsoft.com/office/drawing/2014/main" val="10003"/>
                  </a:ext>
                </a:extLst>
              </a:tr>
              <a:tr h="456500">
                <a:tc>
                  <a:txBody>
                    <a:bodyPr/>
                    <a:lstStyle/>
                    <a:p>
                      <a:pPr marL="0" lvl="0" indent="0" algn="ctr" rtl="0">
                        <a:spcBef>
                          <a:spcPts val="0"/>
                        </a:spcBef>
                        <a:spcAft>
                          <a:spcPts val="0"/>
                        </a:spcAft>
                        <a:buNone/>
                      </a:pPr>
                      <a:r>
                        <a:rPr lang="en" sz="1600">
                          <a:solidFill>
                            <a:schemeClr val="lt2"/>
                          </a:solidFill>
                          <a:latin typeface="Livvic"/>
                          <a:ea typeface="Livvic"/>
                          <a:cs typeface="Livvic"/>
                          <a:sym typeface="Livvic"/>
                        </a:rPr>
                        <a:t>4: Likely</a:t>
                      </a:r>
                      <a:endParaRPr sz="1600">
                        <a:solidFill>
                          <a:schemeClr val="lt2"/>
                        </a:solidFill>
                        <a:latin typeface="Livvic"/>
                        <a:ea typeface="Livvic"/>
                        <a:cs typeface="Livvic"/>
                        <a:sym typeface="Livvic"/>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accent3"/>
                    </a:solidFill>
                  </a:tcPr>
                </a:tc>
                <a:tc>
                  <a:txBody>
                    <a:bodyPr/>
                    <a:lstStyle/>
                    <a:p>
                      <a:pPr marL="0" lvl="0" indent="0" algn="ctr" rtl="0">
                        <a:lnSpc>
                          <a:spcPct val="115000"/>
                        </a:lnSpc>
                        <a:spcBef>
                          <a:spcPts val="0"/>
                        </a:spcBef>
                        <a:spcAft>
                          <a:spcPts val="0"/>
                        </a:spcAft>
                        <a:buNone/>
                      </a:pPr>
                      <a:endParaRPr sz="1600">
                        <a:latin typeface="Livvic"/>
                        <a:ea typeface="Livvic"/>
                        <a:cs typeface="Livvic"/>
                        <a:sym typeface="Livvic"/>
                      </a:endParaRPr>
                    </a:p>
                  </a:txBody>
                  <a:tcPr marL="91425" marR="91425" marT="91425" marB="91425">
                    <a:lnL w="9525" cap="flat" cmpd="sng">
                      <a:solidFill>
                        <a:srgbClr val="999999"/>
                      </a:solidFill>
                      <a:prstDash val="solid"/>
                      <a:round/>
                      <a:headEnd type="none" w="sm" len="sm"/>
                      <a:tailEnd type="none" w="sm" len="sm"/>
                    </a:lnL>
                    <a:solidFill>
                      <a:schemeClr val="lt2"/>
                    </a:solidFill>
                  </a:tcPr>
                </a:tc>
                <a:extLst>
                  <a:ext uri="{0D108BD9-81ED-4DB2-BD59-A6C34878D82A}">
                    <a16:rowId xmlns:a16="http://schemas.microsoft.com/office/drawing/2014/main" val="10004"/>
                  </a:ext>
                </a:extLst>
              </a:tr>
              <a:tr h="566700">
                <a:tc>
                  <a:txBody>
                    <a:bodyPr/>
                    <a:lstStyle/>
                    <a:p>
                      <a:pPr marL="0" lvl="0" indent="0" algn="ctr" rtl="0">
                        <a:spcBef>
                          <a:spcPts val="0"/>
                        </a:spcBef>
                        <a:spcAft>
                          <a:spcPts val="0"/>
                        </a:spcAft>
                        <a:buNone/>
                      </a:pPr>
                      <a:r>
                        <a:rPr lang="en" sz="1600">
                          <a:solidFill>
                            <a:schemeClr val="lt2"/>
                          </a:solidFill>
                          <a:latin typeface="Livvic"/>
                          <a:ea typeface="Livvic"/>
                          <a:cs typeface="Livvic"/>
                          <a:sym typeface="Livvic"/>
                        </a:rPr>
                        <a:t>5: Very Likely</a:t>
                      </a:r>
                      <a:endParaRPr sz="1600">
                        <a:solidFill>
                          <a:schemeClr val="lt2"/>
                        </a:solidFill>
                        <a:latin typeface="Livvic"/>
                        <a:ea typeface="Livvic"/>
                        <a:cs typeface="Livvic"/>
                        <a:sym typeface="Livvic"/>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accent3"/>
                    </a:solidFill>
                  </a:tcPr>
                </a:tc>
                <a:tc>
                  <a:txBody>
                    <a:bodyPr/>
                    <a:lstStyle/>
                    <a:p>
                      <a:pPr marL="0" lvl="0" indent="0" algn="l" rtl="0">
                        <a:lnSpc>
                          <a:spcPct val="115000"/>
                        </a:lnSpc>
                        <a:spcBef>
                          <a:spcPts val="0"/>
                        </a:spcBef>
                        <a:spcAft>
                          <a:spcPts val="0"/>
                        </a:spcAft>
                        <a:buNone/>
                      </a:pPr>
                      <a:r>
                        <a:rPr lang="en" sz="1600">
                          <a:solidFill>
                            <a:schemeClr val="dk1"/>
                          </a:solidFill>
                          <a:latin typeface="Livvic"/>
                          <a:ea typeface="Livvic"/>
                          <a:cs typeface="Livvic"/>
                          <a:sym typeface="Livvic"/>
                        </a:rPr>
                        <a:t>We expect risk to occur</a:t>
                      </a:r>
                      <a:endParaRPr sz="1600">
                        <a:latin typeface="Livvic"/>
                        <a:ea typeface="Livvic"/>
                        <a:cs typeface="Livvic"/>
                        <a:sym typeface="Livvic"/>
                      </a:endParaRPr>
                    </a:p>
                  </a:txBody>
                  <a:tcPr marL="91425" marR="91425" marT="91425" marB="91425">
                    <a:lnL w="9525" cap="flat" cmpd="sng">
                      <a:solidFill>
                        <a:srgbClr val="999999"/>
                      </a:solidFill>
                      <a:prstDash val="solid"/>
                      <a:round/>
                      <a:headEnd type="none" w="sm" len="sm"/>
                      <a:tailEnd type="none" w="sm" len="sm"/>
                    </a:lnL>
                    <a:solidFill>
                      <a:schemeClr val="lt2"/>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Google Shape;852;p57"/>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42</a:t>
            </a:fld>
            <a:endParaRPr>
              <a:latin typeface="Livvic"/>
              <a:ea typeface="Livvic"/>
              <a:cs typeface="Livvic"/>
              <a:sym typeface="Livvic"/>
            </a:endParaRPr>
          </a:p>
        </p:txBody>
      </p:sp>
      <p:sp>
        <p:nvSpPr>
          <p:cNvPr id="853" name="Google Shape;853;p57"/>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latin typeface="Livvic"/>
                <a:ea typeface="Livvic"/>
                <a:cs typeface="Livvic"/>
                <a:sym typeface="Livvic"/>
              </a:rPr>
              <a:t>Overall Risk Matrix</a:t>
            </a:r>
            <a:endParaRPr sz="2800" b="1">
              <a:solidFill>
                <a:srgbClr val="FFFFFF"/>
              </a:solidFill>
              <a:latin typeface="Livvic"/>
              <a:ea typeface="Livvic"/>
              <a:cs typeface="Livvic"/>
              <a:sym typeface="Livvic"/>
            </a:endParaRPr>
          </a:p>
        </p:txBody>
      </p:sp>
      <p:pic>
        <p:nvPicPr>
          <p:cNvPr id="854" name="Google Shape;854;p57"/>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sp>
        <p:nvSpPr>
          <p:cNvPr id="855" name="Google Shape;855;p57"/>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856" name="Google Shape;856;p57"/>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857" name="Google Shape;857;p57"/>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858" name="Google Shape;858;p57"/>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lt1"/>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859" name="Google Shape;859;p57"/>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860" name="Google Shape;860;p57"/>
          <p:cNvSpPr/>
          <p:nvPr/>
        </p:nvSpPr>
        <p:spPr>
          <a:xfrm>
            <a:off x="3370367"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861" name="Google Shape;861;p57"/>
          <p:cNvSpPr/>
          <p:nvPr/>
        </p:nvSpPr>
        <p:spPr>
          <a:xfrm>
            <a:off x="4475234" y="4777075"/>
            <a:ext cx="12702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862" name="Google Shape;862;p57"/>
          <p:cNvSpPr/>
          <p:nvPr/>
        </p:nvSpPr>
        <p:spPr>
          <a:xfrm>
            <a:off x="7777350" y="4777075"/>
            <a:ext cx="10701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graphicFrame>
        <p:nvGraphicFramePr>
          <p:cNvPr id="863" name="Google Shape;863;p57"/>
          <p:cNvGraphicFramePr/>
          <p:nvPr/>
        </p:nvGraphicFramePr>
        <p:xfrm>
          <a:off x="5252700" y="1648372"/>
          <a:ext cx="3000000" cy="3000000"/>
        </p:xfrm>
        <a:graphic>
          <a:graphicData uri="http://schemas.openxmlformats.org/drawingml/2006/table">
            <a:tbl>
              <a:tblPr>
                <a:noFill/>
                <a:tableStyleId>{66FF5306-B495-4C76-AE99-407321AC30EA}</a:tableStyleId>
              </a:tblPr>
              <a:tblGrid>
                <a:gridCol w="599125">
                  <a:extLst>
                    <a:ext uri="{9D8B030D-6E8A-4147-A177-3AD203B41FA5}">
                      <a16:colId xmlns:a16="http://schemas.microsoft.com/office/drawing/2014/main" val="20000"/>
                    </a:ext>
                  </a:extLst>
                </a:gridCol>
                <a:gridCol w="599125">
                  <a:extLst>
                    <a:ext uri="{9D8B030D-6E8A-4147-A177-3AD203B41FA5}">
                      <a16:colId xmlns:a16="http://schemas.microsoft.com/office/drawing/2014/main" val="20001"/>
                    </a:ext>
                  </a:extLst>
                </a:gridCol>
                <a:gridCol w="599125">
                  <a:extLst>
                    <a:ext uri="{9D8B030D-6E8A-4147-A177-3AD203B41FA5}">
                      <a16:colId xmlns:a16="http://schemas.microsoft.com/office/drawing/2014/main" val="20002"/>
                    </a:ext>
                  </a:extLst>
                </a:gridCol>
                <a:gridCol w="599125">
                  <a:extLst>
                    <a:ext uri="{9D8B030D-6E8A-4147-A177-3AD203B41FA5}">
                      <a16:colId xmlns:a16="http://schemas.microsoft.com/office/drawing/2014/main" val="20003"/>
                    </a:ext>
                  </a:extLst>
                </a:gridCol>
                <a:gridCol w="599125">
                  <a:extLst>
                    <a:ext uri="{9D8B030D-6E8A-4147-A177-3AD203B41FA5}">
                      <a16:colId xmlns:a16="http://schemas.microsoft.com/office/drawing/2014/main" val="20004"/>
                    </a:ext>
                  </a:extLst>
                </a:gridCol>
                <a:gridCol w="599125">
                  <a:extLst>
                    <a:ext uri="{9D8B030D-6E8A-4147-A177-3AD203B41FA5}">
                      <a16:colId xmlns:a16="http://schemas.microsoft.com/office/drawing/2014/main" val="20005"/>
                    </a:ext>
                  </a:extLst>
                </a:gridCol>
              </a:tblGrid>
              <a:tr h="396250">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lnL w="9525" cap="flat" cmpd="sng">
                      <a:solidFill>
                        <a:srgbClr val="9E9E9E">
                          <a:alpha val="0"/>
                        </a:srgbClr>
                      </a:solidFill>
                      <a:prstDash val="solid"/>
                      <a:round/>
                      <a:headEnd type="none" w="sm" len="sm"/>
                      <a:tailEnd type="none" w="sm" len="sm"/>
                    </a:lnL>
                    <a:lnT w="9525" cap="flat" cmpd="sng">
                      <a:solidFill>
                        <a:srgbClr val="9E9E9E">
                          <a:alpha val="0"/>
                        </a:srgbClr>
                      </a:solidFill>
                      <a:prstDash val="solid"/>
                      <a:round/>
                      <a:headEnd type="none" w="sm" len="sm"/>
                      <a:tailEnd type="none" w="sm" len="sm"/>
                    </a:lnT>
                  </a:tcPr>
                </a:tc>
                <a:tc>
                  <a:txBody>
                    <a:bodyPr/>
                    <a:lstStyle/>
                    <a:p>
                      <a:pPr marL="0" lvl="0" indent="0" algn="ctr" rtl="0">
                        <a:spcBef>
                          <a:spcPts val="0"/>
                        </a:spcBef>
                        <a:spcAft>
                          <a:spcPts val="0"/>
                        </a:spcAft>
                        <a:buNone/>
                      </a:pPr>
                      <a:r>
                        <a:rPr lang="en" b="1">
                          <a:latin typeface="Livvic"/>
                          <a:ea typeface="Livvic"/>
                          <a:cs typeface="Livvic"/>
                          <a:sym typeface="Livvic"/>
                        </a:rPr>
                        <a:t>1</a:t>
                      </a:r>
                      <a:endParaRPr b="1">
                        <a:latin typeface="Livvic"/>
                        <a:ea typeface="Livvic"/>
                        <a:cs typeface="Livvic"/>
                        <a:sym typeface="Livvic"/>
                      </a:endParaRPr>
                    </a:p>
                  </a:txBody>
                  <a:tcPr marL="91425" marR="91425" marT="91425" marB="91425"/>
                </a:tc>
                <a:tc>
                  <a:txBody>
                    <a:bodyPr/>
                    <a:lstStyle/>
                    <a:p>
                      <a:pPr marL="0" lvl="0" indent="0" algn="ctr" rtl="0">
                        <a:spcBef>
                          <a:spcPts val="0"/>
                        </a:spcBef>
                        <a:spcAft>
                          <a:spcPts val="0"/>
                        </a:spcAft>
                        <a:buNone/>
                      </a:pPr>
                      <a:r>
                        <a:rPr lang="en" b="1">
                          <a:latin typeface="Livvic"/>
                          <a:ea typeface="Livvic"/>
                          <a:cs typeface="Livvic"/>
                          <a:sym typeface="Livvic"/>
                        </a:rPr>
                        <a:t>2</a:t>
                      </a:r>
                      <a:endParaRPr b="1">
                        <a:latin typeface="Livvic"/>
                        <a:ea typeface="Livvic"/>
                        <a:cs typeface="Livvic"/>
                        <a:sym typeface="Livvic"/>
                      </a:endParaRPr>
                    </a:p>
                  </a:txBody>
                  <a:tcPr marL="91425" marR="91425" marT="91425" marB="91425"/>
                </a:tc>
                <a:tc>
                  <a:txBody>
                    <a:bodyPr/>
                    <a:lstStyle/>
                    <a:p>
                      <a:pPr marL="0" lvl="0" indent="0" algn="ctr" rtl="0">
                        <a:spcBef>
                          <a:spcPts val="0"/>
                        </a:spcBef>
                        <a:spcAft>
                          <a:spcPts val="0"/>
                        </a:spcAft>
                        <a:buNone/>
                      </a:pPr>
                      <a:r>
                        <a:rPr lang="en" b="1">
                          <a:latin typeface="Livvic"/>
                          <a:ea typeface="Livvic"/>
                          <a:cs typeface="Livvic"/>
                          <a:sym typeface="Livvic"/>
                        </a:rPr>
                        <a:t>3</a:t>
                      </a:r>
                      <a:endParaRPr b="1">
                        <a:latin typeface="Livvic"/>
                        <a:ea typeface="Livvic"/>
                        <a:cs typeface="Livvic"/>
                        <a:sym typeface="Livvic"/>
                      </a:endParaRPr>
                    </a:p>
                  </a:txBody>
                  <a:tcPr marL="91425" marR="91425" marT="91425" marB="91425"/>
                </a:tc>
                <a:tc>
                  <a:txBody>
                    <a:bodyPr/>
                    <a:lstStyle/>
                    <a:p>
                      <a:pPr marL="0" lvl="0" indent="0" algn="ctr" rtl="0">
                        <a:spcBef>
                          <a:spcPts val="0"/>
                        </a:spcBef>
                        <a:spcAft>
                          <a:spcPts val="0"/>
                        </a:spcAft>
                        <a:buNone/>
                      </a:pPr>
                      <a:r>
                        <a:rPr lang="en" b="1">
                          <a:latin typeface="Livvic"/>
                          <a:ea typeface="Livvic"/>
                          <a:cs typeface="Livvic"/>
                          <a:sym typeface="Livvic"/>
                        </a:rPr>
                        <a:t>4</a:t>
                      </a:r>
                      <a:endParaRPr b="1">
                        <a:latin typeface="Livvic"/>
                        <a:ea typeface="Livvic"/>
                        <a:cs typeface="Livvic"/>
                        <a:sym typeface="Livvic"/>
                      </a:endParaRPr>
                    </a:p>
                  </a:txBody>
                  <a:tcPr marL="91425" marR="91425" marT="91425" marB="91425"/>
                </a:tc>
                <a:tc>
                  <a:txBody>
                    <a:bodyPr/>
                    <a:lstStyle/>
                    <a:p>
                      <a:pPr marL="0" lvl="0" indent="0" algn="ctr" rtl="0">
                        <a:spcBef>
                          <a:spcPts val="0"/>
                        </a:spcBef>
                        <a:spcAft>
                          <a:spcPts val="0"/>
                        </a:spcAft>
                        <a:buNone/>
                      </a:pPr>
                      <a:r>
                        <a:rPr lang="en" b="1">
                          <a:latin typeface="Livvic"/>
                          <a:ea typeface="Livvic"/>
                          <a:cs typeface="Livvic"/>
                          <a:sym typeface="Livvic"/>
                        </a:rPr>
                        <a:t>5</a:t>
                      </a:r>
                      <a:endParaRPr b="1">
                        <a:latin typeface="Livvic"/>
                        <a:ea typeface="Livvic"/>
                        <a:cs typeface="Livvic"/>
                        <a:sym typeface="Livvic"/>
                      </a:endParaRPr>
                    </a:p>
                  </a:txBody>
                  <a:tcPr marL="91425" marR="91425" marT="91425" marB="91425"/>
                </a:tc>
                <a:extLst>
                  <a:ext uri="{0D108BD9-81ED-4DB2-BD59-A6C34878D82A}">
                    <a16:rowId xmlns:a16="http://schemas.microsoft.com/office/drawing/2014/main" val="10000"/>
                  </a:ext>
                </a:extLst>
              </a:tr>
              <a:tr h="396250">
                <a:tc>
                  <a:txBody>
                    <a:bodyPr/>
                    <a:lstStyle/>
                    <a:p>
                      <a:pPr marL="0" lvl="0" indent="0" algn="ctr" rtl="0">
                        <a:spcBef>
                          <a:spcPts val="0"/>
                        </a:spcBef>
                        <a:spcAft>
                          <a:spcPts val="0"/>
                        </a:spcAft>
                        <a:buNone/>
                      </a:pPr>
                      <a:r>
                        <a:rPr lang="en" b="1">
                          <a:latin typeface="Livvic"/>
                          <a:ea typeface="Livvic"/>
                          <a:cs typeface="Livvic"/>
                          <a:sym typeface="Livvic"/>
                        </a:rPr>
                        <a:t>5</a:t>
                      </a:r>
                      <a:endParaRPr b="1">
                        <a:latin typeface="Livvic"/>
                        <a:ea typeface="Livvic"/>
                        <a:cs typeface="Livvic"/>
                        <a:sym typeface="Livvic"/>
                      </a:endParaRPr>
                    </a:p>
                  </a:txBody>
                  <a:tcPr marL="91425" marR="91425" marT="91425" marB="91425"/>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solidFill>
                      <a:srgbClr val="FFFF00"/>
                    </a:solidFill>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solidFill>
                      <a:srgbClr val="FF9900"/>
                    </a:solidFill>
                  </a:tcPr>
                </a:tc>
                <a:tc>
                  <a:txBody>
                    <a:bodyPr/>
                    <a:lstStyle/>
                    <a:p>
                      <a:pPr marL="0" lvl="0" indent="0" algn="ctr" rtl="0">
                        <a:spcBef>
                          <a:spcPts val="0"/>
                        </a:spcBef>
                        <a:spcAft>
                          <a:spcPts val="0"/>
                        </a:spcAft>
                        <a:buNone/>
                      </a:pPr>
                      <a:endParaRPr b="1">
                        <a:latin typeface="Livvic"/>
                        <a:ea typeface="Livvic"/>
                        <a:cs typeface="Livvic"/>
                        <a:sym typeface="Livvic"/>
                      </a:endParaRPr>
                    </a:p>
                  </a:txBody>
                  <a:tcPr marL="91425" marR="91425" marT="91425" marB="91425">
                    <a:solidFill>
                      <a:srgbClr val="FF9900"/>
                    </a:solidFill>
                  </a:tcPr>
                </a:tc>
                <a:tc>
                  <a:txBody>
                    <a:bodyPr/>
                    <a:lstStyle/>
                    <a:p>
                      <a:pPr marL="0" lvl="0" indent="0" algn="ctr" rtl="0">
                        <a:spcBef>
                          <a:spcPts val="0"/>
                        </a:spcBef>
                        <a:spcAft>
                          <a:spcPts val="0"/>
                        </a:spcAft>
                        <a:buNone/>
                      </a:pPr>
                      <a:r>
                        <a:rPr lang="en" b="1">
                          <a:latin typeface="Livvic"/>
                          <a:ea typeface="Livvic"/>
                          <a:cs typeface="Livvic"/>
                          <a:sym typeface="Livvic"/>
                        </a:rPr>
                        <a:t>R7</a:t>
                      </a:r>
                      <a:endParaRPr b="1">
                        <a:latin typeface="Livvic"/>
                        <a:ea typeface="Livvic"/>
                        <a:cs typeface="Livvic"/>
                        <a:sym typeface="Livvic"/>
                      </a:endParaRPr>
                    </a:p>
                  </a:txBody>
                  <a:tcPr marL="91425" marR="91425" marT="91425" marB="91425">
                    <a:solidFill>
                      <a:srgbClr val="FF0000"/>
                    </a:solidFill>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solidFill>
                      <a:srgbClr val="FF0000"/>
                    </a:solidFill>
                  </a:tcPr>
                </a:tc>
                <a:extLst>
                  <a:ext uri="{0D108BD9-81ED-4DB2-BD59-A6C34878D82A}">
                    <a16:rowId xmlns:a16="http://schemas.microsoft.com/office/drawing/2014/main" val="10001"/>
                  </a:ext>
                </a:extLst>
              </a:tr>
              <a:tr h="396250">
                <a:tc>
                  <a:txBody>
                    <a:bodyPr/>
                    <a:lstStyle/>
                    <a:p>
                      <a:pPr marL="0" lvl="0" indent="0" algn="ctr" rtl="0">
                        <a:spcBef>
                          <a:spcPts val="0"/>
                        </a:spcBef>
                        <a:spcAft>
                          <a:spcPts val="0"/>
                        </a:spcAft>
                        <a:buNone/>
                      </a:pPr>
                      <a:r>
                        <a:rPr lang="en" b="1">
                          <a:latin typeface="Livvic"/>
                          <a:ea typeface="Livvic"/>
                          <a:cs typeface="Livvic"/>
                          <a:sym typeface="Livvic"/>
                        </a:rPr>
                        <a:t>4</a:t>
                      </a:r>
                      <a:endParaRPr b="1">
                        <a:latin typeface="Livvic"/>
                        <a:ea typeface="Livvic"/>
                        <a:cs typeface="Livvic"/>
                        <a:sym typeface="Livvic"/>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lnB w="9525" cap="flat" cmpd="sng">
                      <a:solidFill>
                        <a:srgbClr val="9E9E9E"/>
                      </a:solidFill>
                      <a:prstDash val="solid"/>
                      <a:round/>
                      <a:headEnd type="none" w="sm" len="sm"/>
                      <a:tailEnd type="none" w="sm" len="sm"/>
                    </a:lnB>
                    <a:solidFill>
                      <a:srgbClr val="00FF00"/>
                    </a:solidFill>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lnB w="9525" cap="flat" cmpd="sng">
                      <a:solidFill>
                        <a:srgbClr val="9E9E9E"/>
                      </a:solidFill>
                      <a:prstDash val="solid"/>
                      <a:round/>
                      <a:headEnd type="none" w="sm" len="sm"/>
                      <a:tailEnd type="none" w="sm" len="sm"/>
                    </a:lnB>
                    <a:solidFill>
                      <a:srgbClr val="FFFF00"/>
                    </a:solidFill>
                  </a:tcPr>
                </a:tc>
                <a:tc>
                  <a:txBody>
                    <a:bodyPr/>
                    <a:lstStyle/>
                    <a:p>
                      <a:pPr marL="0" lvl="0" indent="0" algn="ctr" rtl="0">
                        <a:spcBef>
                          <a:spcPts val="0"/>
                        </a:spcBef>
                        <a:spcAft>
                          <a:spcPts val="0"/>
                        </a:spcAft>
                        <a:buNone/>
                      </a:pPr>
                      <a:r>
                        <a:rPr lang="en" b="1">
                          <a:latin typeface="Livvic"/>
                          <a:ea typeface="Livvic"/>
                          <a:cs typeface="Livvic"/>
                          <a:sym typeface="Livvic"/>
                        </a:rPr>
                        <a:t>R5</a:t>
                      </a:r>
                      <a:endParaRPr b="1">
                        <a:latin typeface="Livvic"/>
                        <a:ea typeface="Livvic"/>
                        <a:cs typeface="Livvic"/>
                        <a:sym typeface="Livvic"/>
                      </a:endParaRPr>
                    </a:p>
                  </a:txBody>
                  <a:tcPr marL="91425" marR="91425" marT="91425" marB="91425">
                    <a:solidFill>
                      <a:srgbClr val="FF9900"/>
                    </a:solidFill>
                  </a:tcPr>
                </a:tc>
                <a:tc>
                  <a:txBody>
                    <a:bodyPr/>
                    <a:lstStyle/>
                    <a:p>
                      <a:pPr marL="0" lvl="0" indent="0" algn="ctr" rtl="0">
                        <a:spcBef>
                          <a:spcPts val="0"/>
                        </a:spcBef>
                        <a:spcAft>
                          <a:spcPts val="0"/>
                        </a:spcAft>
                        <a:buNone/>
                      </a:pPr>
                      <a:r>
                        <a:rPr lang="en" b="1">
                          <a:latin typeface="Livvic"/>
                          <a:ea typeface="Livvic"/>
                          <a:cs typeface="Livvic"/>
                          <a:sym typeface="Livvic"/>
                        </a:rPr>
                        <a:t>R2</a:t>
                      </a:r>
                      <a:endParaRPr b="1">
                        <a:latin typeface="Livvic"/>
                        <a:ea typeface="Livvic"/>
                        <a:cs typeface="Livvic"/>
                        <a:sym typeface="Livvic"/>
                      </a:endParaRPr>
                    </a:p>
                  </a:txBody>
                  <a:tcPr marL="91425" marR="91425" marT="91425" marB="91425">
                    <a:solidFill>
                      <a:srgbClr val="FF9900"/>
                    </a:solidFill>
                  </a:tcPr>
                </a:tc>
                <a:tc>
                  <a:txBody>
                    <a:bodyPr/>
                    <a:lstStyle/>
                    <a:p>
                      <a:pPr marL="0" lvl="0" indent="0" algn="l" rtl="0">
                        <a:spcBef>
                          <a:spcPts val="0"/>
                        </a:spcBef>
                        <a:spcAft>
                          <a:spcPts val="0"/>
                        </a:spcAft>
                        <a:buNone/>
                      </a:pPr>
                      <a:r>
                        <a:rPr lang="en" b="1">
                          <a:latin typeface="Livvic"/>
                          <a:ea typeface="Livvic"/>
                          <a:cs typeface="Livvic"/>
                          <a:sym typeface="Livvic"/>
                        </a:rPr>
                        <a:t>R4</a:t>
                      </a:r>
                      <a:endParaRPr b="1">
                        <a:latin typeface="Livvic"/>
                        <a:ea typeface="Livvic"/>
                        <a:cs typeface="Livvic"/>
                        <a:sym typeface="Livvic"/>
                      </a:endParaRPr>
                    </a:p>
                  </a:txBody>
                  <a:tcPr marL="91425" marR="91425" marT="91425" marB="91425">
                    <a:solidFill>
                      <a:srgbClr val="FF0000"/>
                    </a:solidFill>
                  </a:tcPr>
                </a:tc>
                <a:extLst>
                  <a:ext uri="{0D108BD9-81ED-4DB2-BD59-A6C34878D82A}">
                    <a16:rowId xmlns:a16="http://schemas.microsoft.com/office/drawing/2014/main" val="10002"/>
                  </a:ext>
                </a:extLst>
              </a:tr>
              <a:tr h="396250">
                <a:tc>
                  <a:txBody>
                    <a:bodyPr/>
                    <a:lstStyle/>
                    <a:p>
                      <a:pPr marL="0" lvl="0" indent="0" algn="ctr" rtl="0">
                        <a:spcBef>
                          <a:spcPts val="0"/>
                        </a:spcBef>
                        <a:spcAft>
                          <a:spcPts val="0"/>
                        </a:spcAft>
                        <a:buNone/>
                      </a:pPr>
                      <a:r>
                        <a:rPr lang="en" b="1">
                          <a:latin typeface="Livvic"/>
                          <a:ea typeface="Livvic"/>
                          <a:cs typeface="Livvic"/>
                          <a:sym typeface="Livvic"/>
                        </a:rPr>
                        <a:t>3</a:t>
                      </a:r>
                      <a:endParaRPr b="1">
                        <a:latin typeface="Livvic"/>
                        <a:ea typeface="Livvic"/>
                        <a:cs typeface="Livvic"/>
                        <a:sym typeface="Livvic"/>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FF00"/>
                    </a:solidFill>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FF00"/>
                    </a:solidFill>
                  </a:tcPr>
                </a:tc>
                <a:tc>
                  <a:txBody>
                    <a:bodyPr/>
                    <a:lstStyle/>
                    <a:p>
                      <a:pPr marL="0" lvl="0" indent="0" algn="ctr" rtl="0">
                        <a:spcBef>
                          <a:spcPts val="0"/>
                        </a:spcBef>
                        <a:spcAft>
                          <a:spcPts val="0"/>
                        </a:spcAft>
                        <a:buNone/>
                      </a:pPr>
                      <a:r>
                        <a:rPr lang="en" b="1">
                          <a:latin typeface="Livvic"/>
                          <a:ea typeface="Livvic"/>
                          <a:cs typeface="Livvic"/>
                          <a:sym typeface="Livvic"/>
                        </a:rPr>
                        <a:t>R6</a:t>
                      </a:r>
                      <a:endParaRPr b="1">
                        <a:latin typeface="Livvic"/>
                        <a:ea typeface="Livvic"/>
                        <a:cs typeface="Livvic"/>
                        <a:sym typeface="Livvic"/>
                      </a:endParaRPr>
                    </a:p>
                  </a:txBody>
                  <a:tcPr marL="91425" marR="91425" marT="91425" marB="91425">
                    <a:lnL w="9525" cap="flat" cmpd="sng">
                      <a:solidFill>
                        <a:srgbClr val="9E9E9E"/>
                      </a:solidFill>
                      <a:prstDash val="solid"/>
                      <a:round/>
                      <a:headEnd type="none" w="sm" len="sm"/>
                      <a:tailEnd type="none" w="sm" len="sm"/>
                    </a:lnL>
                    <a:solidFill>
                      <a:srgbClr val="FFFF00"/>
                    </a:solidFill>
                  </a:tcPr>
                </a:tc>
                <a:tc>
                  <a:txBody>
                    <a:bodyPr/>
                    <a:lstStyle/>
                    <a:p>
                      <a:pPr marL="0" lvl="0" indent="0" algn="ctr" rtl="0">
                        <a:spcBef>
                          <a:spcPts val="0"/>
                        </a:spcBef>
                        <a:spcAft>
                          <a:spcPts val="0"/>
                        </a:spcAft>
                        <a:buNone/>
                      </a:pPr>
                      <a:r>
                        <a:rPr lang="en" b="1">
                          <a:latin typeface="Livvic"/>
                          <a:ea typeface="Livvic"/>
                          <a:cs typeface="Livvic"/>
                          <a:sym typeface="Livvic"/>
                        </a:rPr>
                        <a:t>R3</a:t>
                      </a:r>
                      <a:endParaRPr b="1">
                        <a:latin typeface="Livvic"/>
                        <a:ea typeface="Livvic"/>
                        <a:cs typeface="Livvic"/>
                        <a:sym typeface="Livvic"/>
                      </a:endParaRPr>
                    </a:p>
                  </a:txBody>
                  <a:tcPr marL="91425" marR="91425" marT="91425" marB="91425">
                    <a:solidFill>
                      <a:srgbClr val="FF9900"/>
                    </a:solidFill>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solidFill>
                      <a:srgbClr val="FF9900"/>
                    </a:solidFill>
                  </a:tcPr>
                </a:tc>
                <a:extLst>
                  <a:ext uri="{0D108BD9-81ED-4DB2-BD59-A6C34878D82A}">
                    <a16:rowId xmlns:a16="http://schemas.microsoft.com/office/drawing/2014/main" val="10003"/>
                  </a:ext>
                </a:extLst>
              </a:tr>
              <a:tr h="396250">
                <a:tc>
                  <a:txBody>
                    <a:bodyPr/>
                    <a:lstStyle/>
                    <a:p>
                      <a:pPr marL="0" lvl="0" indent="0" algn="ctr" rtl="0">
                        <a:spcBef>
                          <a:spcPts val="0"/>
                        </a:spcBef>
                        <a:spcAft>
                          <a:spcPts val="0"/>
                        </a:spcAft>
                        <a:buNone/>
                      </a:pPr>
                      <a:r>
                        <a:rPr lang="en" b="1">
                          <a:latin typeface="Livvic"/>
                          <a:ea typeface="Livvic"/>
                          <a:cs typeface="Livvic"/>
                          <a:sym typeface="Livvic"/>
                        </a:rPr>
                        <a:t>2</a:t>
                      </a:r>
                      <a:endParaRPr b="1">
                        <a:latin typeface="Livvic"/>
                        <a:ea typeface="Livvic"/>
                        <a:cs typeface="Livvic"/>
                        <a:sym typeface="Livvic"/>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lnT w="9525" cap="flat" cmpd="sng">
                      <a:solidFill>
                        <a:srgbClr val="9E9E9E"/>
                      </a:solidFill>
                      <a:prstDash val="solid"/>
                      <a:round/>
                      <a:headEnd type="none" w="sm" len="sm"/>
                      <a:tailEnd type="none" w="sm" len="sm"/>
                    </a:lnT>
                    <a:solidFill>
                      <a:srgbClr val="1CBA01"/>
                    </a:solidFill>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lnT w="9525" cap="flat" cmpd="sng">
                      <a:solidFill>
                        <a:srgbClr val="9E9E9E"/>
                      </a:solidFill>
                      <a:prstDash val="solid"/>
                      <a:round/>
                      <a:headEnd type="none" w="sm" len="sm"/>
                      <a:tailEnd type="none" w="sm" len="sm"/>
                    </a:lnT>
                    <a:solidFill>
                      <a:srgbClr val="00FF00"/>
                    </a:solidFill>
                  </a:tcPr>
                </a:tc>
                <a:tc>
                  <a:txBody>
                    <a:bodyPr/>
                    <a:lstStyle/>
                    <a:p>
                      <a:pPr marL="0" lvl="0" indent="0" algn="ctr" rtl="0">
                        <a:spcBef>
                          <a:spcPts val="0"/>
                        </a:spcBef>
                        <a:spcAft>
                          <a:spcPts val="0"/>
                        </a:spcAft>
                        <a:buNone/>
                      </a:pPr>
                      <a:endParaRPr b="1">
                        <a:latin typeface="Livvic"/>
                        <a:ea typeface="Livvic"/>
                        <a:cs typeface="Livvic"/>
                        <a:sym typeface="Livvic"/>
                      </a:endParaRPr>
                    </a:p>
                  </a:txBody>
                  <a:tcPr marL="91425" marR="91425" marT="91425" marB="91425">
                    <a:solidFill>
                      <a:srgbClr val="00FF00"/>
                    </a:solidFill>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solidFill>
                      <a:srgbClr val="FFFF00"/>
                    </a:solidFill>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solidFill>
                      <a:srgbClr val="FF9900"/>
                    </a:solidFill>
                  </a:tcPr>
                </a:tc>
                <a:extLst>
                  <a:ext uri="{0D108BD9-81ED-4DB2-BD59-A6C34878D82A}">
                    <a16:rowId xmlns:a16="http://schemas.microsoft.com/office/drawing/2014/main" val="10004"/>
                  </a:ext>
                </a:extLst>
              </a:tr>
              <a:tr h="396250">
                <a:tc>
                  <a:txBody>
                    <a:bodyPr/>
                    <a:lstStyle/>
                    <a:p>
                      <a:pPr marL="0" lvl="0" indent="0" algn="ctr" rtl="0">
                        <a:spcBef>
                          <a:spcPts val="0"/>
                        </a:spcBef>
                        <a:spcAft>
                          <a:spcPts val="0"/>
                        </a:spcAft>
                        <a:buNone/>
                      </a:pPr>
                      <a:r>
                        <a:rPr lang="en" b="1">
                          <a:latin typeface="Livvic"/>
                          <a:ea typeface="Livvic"/>
                          <a:cs typeface="Livvic"/>
                          <a:sym typeface="Livvic"/>
                        </a:rPr>
                        <a:t>1</a:t>
                      </a:r>
                      <a:endParaRPr b="1">
                        <a:latin typeface="Livvic"/>
                        <a:ea typeface="Livvic"/>
                        <a:cs typeface="Livvic"/>
                        <a:sym typeface="Livvic"/>
                      </a:endParaRPr>
                    </a:p>
                  </a:txBody>
                  <a:tcPr marL="91425" marR="91425" marT="91425" marB="91425"/>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solidFill>
                      <a:srgbClr val="1CBA01"/>
                    </a:solidFill>
                  </a:tcPr>
                </a:tc>
                <a:tc>
                  <a:txBody>
                    <a:bodyPr/>
                    <a:lstStyle/>
                    <a:p>
                      <a:pPr marL="0" lvl="0" indent="0" algn="ctr" rtl="0">
                        <a:spcBef>
                          <a:spcPts val="0"/>
                        </a:spcBef>
                        <a:spcAft>
                          <a:spcPts val="0"/>
                        </a:spcAft>
                        <a:buNone/>
                      </a:pPr>
                      <a:r>
                        <a:rPr lang="en" b="1">
                          <a:latin typeface="Livvic"/>
                          <a:ea typeface="Livvic"/>
                          <a:cs typeface="Livvic"/>
                          <a:sym typeface="Livvic"/>
                        </a:rPr>
                        <a:t>R1</a:t>
                      </a:r>
                      <a:endParaRPr b="1">
                        <a:latin typeface="Livvic"/>
                        <a:ea typeface="Livvic"/>
                        <a:cs typeface="Livvic"/>
                        <a:sym typeface="Livvic"/>
                      </a:endParaRPr>
                    </a:p>
                  </a:txBody>
                  <a:tcPr marL="91425" marR="91425" marT="91425" marB="91425">
                    <a:solidFill>
                      <a:srgbClr val="1CBA01"/>
                    </a:solidFill>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solidFill>
                      <a:srgbClr val="00FF00"/>
                    </a:solidFill>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solidFill>
                      <a:srgbClr val="00FF00"/>
                    </a:solidFill>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solidFill>
                      <a:srgbClr val="FFFF00"/>
                    </a:solidFill>
                  </a:tcPr>
                </a:tc>
                <a:extLst>
                  <a:ext uri="{0D108BD9-81ED-4DB2-BD59-A6C34878D82A}">
                    <a16:rowId xmlns:a16="http://schemas.microsoft.com/office/drawing/2014/main" val="10005"/>
                  </a:ext>
                </a:extLst>
              </a:tr>
            </a:tbl>
          </a:graphicData>
        </a:graphic>
      </p:graphicFrame>
      <p:sp>
        <p:nvSpPr>
          <p:cNvPr id="864" name="Google Shape;864;p57"/>
          <p:cNvSpPr txBox="1"/>
          <p:nvPr/>
        </p:nvSpPr>
        <p:spPr>
          <a:xfrm>
            <a:off x="6880150" y="1274925"/>
            <a:ext cx="10701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t>Severity</a:t>
            </a:r>
            <a:endParaRPr sz="1800"/>
          </a:p>
        </p:txBody>
      </p:sp>
      <p:sp>
        <p:nvSpPr>
          <p:cNvPr id="865" name="Google Shape;865;p57"/>
          <p:cNvSpPr txBox="1"/>
          <p:nvPr/>
        </p:nvSpPr>
        <p:spPr>
          <a:xfrm rot="-5400000">
            <a:off x="4484375" y="2762625"/>
            <a:ext cx="1270200" cy="46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t>Likelihood</a:t>
            </a:r>
            <a:endParaRPr sz="1800"/>
          </a:p>
        </p:txBody>
      </p:sp>
      <p:graphicFrame>
        <p:nvGraphicFramePr>
          <p:cNvPr id="866" name="Google Shape;866;p57"/>
          <p:cNvGraphicFramePr/>
          <p:nvPr/>
        </p:nvGraphicFramePr>
        <p:xfrm>
          <a:off x="312563" y="1124225"/>
          <a:ext cx="3000000" cy="3000000"/>
        </p:xfrm>
        <a:graphic>
          <a:graphicData uri="http://schemas.openxmlformats.org/drawingml/2006/table">
            <a:tbl>
              <a:tblPr>
                <a:noFill/>
                <a:tableStyleId>{66FF5306-B495-4C76-AE99-407321AC30EA}</a:tableStyleId>
              </a:tblPr>
              <a:tblGrid>
                <a:gridCol w="505950">
                  <a:extLst>
                    <a:ext uri="{9D8B030D-6E8A-4147-A177-3AD203B41FA5}">
                      <a16:colId xmlns:a16="http://schemas.microsoft.com/office/drawing/2014/main" val="20000"/>
                    </a:ext>
                  </a:extLst>
                </a:gridCol>
                <a:gridCol w="4069050">
                  <a:extLst>
                    <a:ext uri="{9D8B030D-6E8A-4147-A177-3AD203B41FA5}">
                      <a16:colId xmlns:a16="http://schemas.microsoft.com/office/drawing/2014/main" val="20001"/>
                    </a:ext>
                  </a:extLst>
                </a:gridCol>
              </a:tblGrid>
              <a:tr h="510500">
                <a:tc>
                  <a:txBody>
                    <a:bodyPr/>
                    <a:lstStyle/>
                    <a:p>
                      <a:pPr marL="0" lvl="0" indent="0" algn="ctr" rtl="0">
                        <a:spcBef>
                          <a:spcPts val="0"/>
                        </a:spcBef>
                        <a:spcAft>
                          <a:spcPts val="0"/>
                        </a:spcAft>
                        <a:buNone/>
                      </a:pPr>
                      <a:r>
                        <a:rPr lang="en" sz="1200">
                          <a:solidFill>
                            <a:schemeClr val="lt2"/>
                          </a:solidFill>
                          <a:latin typeface="Livvic"/>
                          <a:ea typeface="Livvic"/>
                          <a:cs typeface="Livvic"/>
                          <a:sym typeface="Livvic"/>
                        </a:rPr>
                        <a:t>R1</a:t>
                      </a:r>
                      <a:endParaRPr sz="1200">
                        <a:solidFill>
                          <a:schemeClr val="lt2"/>
                        </a:solidFill>
                        <a:latin typeface="Livvic"/>
                        <a:ea typeface="Livvic"/>
                        <a:cs typeface="Livvic"/>
                        <a:sym typeface="Livvic"/>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accent3"/>
                    </a:solidFill>
                  </a:tcPr>
                </a:tc>
                <a:tc>
                  <a:txBody>
                    <a:bodyPr/>
                    <a:lstStyle/>
                    <a:p>
                      <a:pPr marL="457200" lvl="0" indent="0" algn="l" rtl="0">
                        <a:lnSpc>
                          <a:spcPct val="115000"/>
                        </a:lnSpc>
                        <a:spcBef>
                          <a:spcPts val="0"/>
                        </a:spcBef>
                        <a:spcAft>
                          <a:spcPts val="0"/>
                        </a:spcAft>
                        <a:buNone/>
                      </a:pPr>
                      <a:r>
                        <a:rPr lang="en" sz="1200">
                          <a:solidFill>
                            <a:schemeClr val="dk1"/>
                          </a:solidFill>
                          <a:highlight>
                            <a:srgbClr val="1CBA01"/>
                          </a:highlight>
                          <a:latin typeface="Livvic"/>
                          <a:ea typeface="Livvic"/>
                          <a:cs typeface="Livvic"/>
                          <a:sym typeface="Livvic"/>
                        </a:rPr>
                        <a:t>Thermal Drift in Potentiometer</a:t>
                      </a:r>
                      <a:endParaRPr sz="1200">
                        <a:highlight>
                          <a:srgbClr val="1CBA01"/>
                        </a:highlight>
                        <a:latin typeface="Livvic"/>
                        <a:ea typeface="Livvic"/>
                        <a:cs typeface="Livvic"/>
                        <a:sym typeface="Livvic"/>
                      </a:endParaRPr>
                    </a:p>
                  </a:txBody>
                  <a:tcPr marL="45700" marR="45700" marT="45700" marB="45700">
                    <a:lnL w="9525" cap="flat" cmpd="sng">
                      <a:solidFill>
                        <a:srgbClr val="999999"/>
                      </a:solidFill>
                      <a:prstDash val="solid"/>
                      <a:round/>
                      <a:headEnd type="none" w="sm" len="sm"/>
                      <a:tailEnd type="none" w="sm" len="sm"/>
                    </a:lnL>
                    <a:solidFill>
                      <a:schemeClr val="lt2"/>
                    </a:solidFill>
                  </a:tcPr>
                </a:tc>
                <a:extLst>
                  <a:ext uri="{0D108BD9-81ED-4DB2-BD59-A6C34878D82A}">
                    <a16:rowId xmlns:a16="http://schemas.microsoft.com/office/drawing/2014/main" val="10000"/>
                  </a:ext>
                </a:extLst>
              </a:tr>
              <a:tr h="510500">
                <a:tc>
                  <a:txBody>
                    <a:bodyPr/>
                    <a:lstStyle/>
                    <a:p>
                      <a:pPr marL="0" lvl="0" indent="0" algn="ctr" rtl="0">
                        <a:spcBef>
                          <a:spcPts val="0"/>
                        </a:spcBef>
                        <a:spcAft>
                          <a:spcPts val="0"/>
                        </a:spcAft>
                        <a:buNone/>
                      </a:pPr>
                      <a:r>
                        <a:rPr lang="en" sz="1200">
                          <a:solidFill>
                            <a:schemeClr val="lt2"/>
                          </a:solidFill>
                          <a:latin typeface="Livvic"/>
                          <a:ea typeface="Livvic"/>
                          <a:cs typeface="Livvic"/>
                          <a:sym typeface="Livvic"/>
                        </a:rPr>
                        <a:t>R2</a:t>
                      </a:r>
                      <a:endParaRPr sz="1200">
                        <a:solidFill>
                          <a:schemeClr val="lt2"/>
                        </a:solidFill>
                        <a:latin typeface="Livvic"/>
                        <a:ea typeface="Livvic"/>
                        <a:cs typeface="Livvic"/>
                        <a:sym typeface="Livvic"/>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accent3"/>
                    </a:solidFill>
                  </a:tcPr>
                </a:tc>
                <a:tc>
                  <a:txBody>
                    <a:bodyPr/>
                    <a:lstStyle/>
                    <a:p>
                      <a:pPr marL="457200" lvl="0" indent="0" algn="l" rtl="0">
                        <a:lnSpc>
                          <a:spcPct val="115000"/>
                        </a:lnSpc>
                        <a:spcBef>
                          <a:spcPts val="0"/>
                        </a:spcBef>
                        <a:spcAft>
                          <a:spcPts val="0"/>
                        </a:spcAft>
                        <a:buNone/>
                      </a:pPr>
                      <a:r>
                        <a:rPr lang="en" sz="1200">
                          <a:solidFill>
                            <a:schemeClr val="dk1"/>
                          </a:solidFill>
                          <a:highlight>
                            <a:srgbClr val="FFAB40"/>
                          </a:highlight>
                          <a:latin typeface="Livvic"/>
                          <a:ea typeface="Livvic"/>
                          <a:cs typeface="Livvic"/>
                          <a:sym typeface="Livvic"/>
                        </a:rPr>
                        <a:t>Water Damage </a:t>
                      </a:r>
                      <a:endParaRPr sz="1200">
                        <a:highlight>
                          <a:srgbClr val="FFAB40"/>
                        </a:highlight>
                        <a:latin typeface="Livvic"/>
                        <a:ea typeface="Livvic"/>
                        <a:cs typeface="Livvic"/>
                        <a:sym typeface="Livvic"/>
                      </a:endParaRPr>
                    </a:p>
                  </a:txBody>
                  <a:tcPr marL="45700" marR="45700" marT="45700" marB="45700">
                    <a:lnL w="9525" cap="flat" cmpd="sng">
                      <a:solidFill>
                        <a:srgbClr val="999999"/>
                      </a:solidFill>
                      <a:prstDash val="solid"/>
                      <a:round/>
                      <a:headEnd type="none" w="sm" len="sm"/>
                      <a:tailEnd type="none" w="sm" len="sm"/>
                    </a:lnL>
                    <a:solidFill>
                      <a:schemeClr val="lt2"/>
                    </a:solidFill>
                  </a:tcPr>
                </a:tc>
                <a:extLst>
                  <a:ext uri="{0D108BD9-81ED-4DB2-BD59-A6C34878D82A}">
                    <a16:rowId xmlns:a16="http://schemas.microsoft.com/office/drawing/2014/main" val="10001"/>
                  </a:ext>
                </a:extLst>
              </a:tr>
              <a:tr h="510500">
                <a:tc>
                  <a:txBody>
                    <a:bodyPr/>
                    <a:lstStyle/>
                    <a:p>
                      <a:pPr marL="0" lvl="0" indent="0" algn="ctr" rtl="0">
                        <a:spcBef>
                          <a:spcPts val="0"/>
                        </a:spcBef>
                        <a:spcAft>
                          <a:spcPts val="0"/>
                        </a:spcAft>
                        <a:buNone/>
                      </a:pPr>
                      <a:r>
                        <a:rPr lang="en" sz="1200">
                          <a:solidFill>
                            <a:schemeClr val="lt2"/>
                          </a:solidFill>
                          <a:latin typeface="Livvic"/>
                          <a:ea typeface="Livvic"/>
                          <a:cs typeface="Livvic"/>
                          <a:sym typeface="Livvic"/>
                        </a:rPr>
                        <a:t>R3</a:t>
                      </a:r>
                      <a:endParaRPr sz="1200">
                        <a:solidFill>
                          <a:schemeClr val="lt2"/>
                        </a:solidFill>
                        <a:latin typeface="Livvic"/>
                        <a:ea typeface="Livvic"/>
                        <a:cs typeface="Livvic"/>
                        <a:sym typeface="Livvic"/>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accent3"/>
                    </a:solidFill>
                  </a:tcPr>
                </a:tc>
                <a:tc>
                  <a:txBody>
                    <a:bodyPr/>
                    <a:lstStyle/>
                    <a:p>
                      <a:pPr marL="457200" lvl="0" indent="0" algn="l" rtl="0">
                        <a:lnSpc>
                          <a:spcPct val="115000"/>
                        </a:lnSpc>
                        <a:spcBef>
                          <a:spcPts val="0"/>
                        </a:spcBef>
                        <a:spcAft>
                          <a:spcPts val="0"/>
                        </a:spcAft>
                        <a:buNone/>
                      </a:pPr>
                      <a:r>
                        <a:rPr lang="en" sz="1200">
                          <a:solidFill>
                            <a:schemeClr val="dk1"/>
                          </a:solidFill>
                          <a:highlight>
                            <a:srgbClr val="FFAB40"/>
                          </a:highlight>
                          <a:latin typeface="Livvic"/>
                          <a:ea typeface="Livvic"/>
                          <a:cs typeface="Livvic"/>
                          <a:sym typeface="Livvic"/>
                        </a:rPr>
                        <a:t>Fogging of sensor</a:t>
                      </a:r>
                      <a:endParaRPr sz="1200">
                        <a:highlight>
                          <a:srgbClr val="FFAB40"/>
                        </a:highlight>
                        <a:latin typeface="Livvic"/>
                        <a:ea typeface="Livvic"/>
                        <a:cs typeface="Livvic"/>
                        <a:sym typeface="Livvic"/>
                      </a:endParaRPr>
                    </a:p>
                  </a:txBody>
                  <a:tcPr marL="45700" marR="45700" marT="45700" marB="45700">
                    <a:lnL w="9525" cap="flat" cmpd="sng">
                      <a:solidFill>
                        <a:srgbClr val="999999"/>
                      </a:solidFill>
                      <a:prstDash val="solid"/>
                      <a:round/>
                      <a:headEnd type="none" w="sm" len="sm"/>
                      <a:tailEnd type="none" w="sm" len="sm"/>
                    </a:lnL>
                    <a:solidFill>
                      <a:schemeClr val="lt2"/>
                    </a:solidFill>
                  </a:tcPr>
                </a:tc>
                <a:extLst>
                  <a:ext uri="{0D108BD9-81ED-4DB2-BD59-A6C34878D82A}">
                    <a16:rowId xmlns:a16="http://schemas.microsoft.com/office/drawing/2014/main" val="10002"/>
                  </a:ext>
                </a:extLst>
              </a:tr>
              <a:tr h="510500">
                <a:tc>
                  <a:txBody>
                    <a:bodyPr/>
                    <a:lstStyle/>
                    <a:p>
                      <a:pPr marL="0" lvl="0" indent="0" algn="ctr" rtl="0">
                        <a:spcBef>
                          <a:spcPts val="0"/>
                        </a:spcBef>
                        <a:spcAft>
                          <a:spcPts val="0"/>
                        </a:spcAft>
                        <a:buNone/>
                      </a:pPr>
                      <a:r>
                        <a:rPr lang="en" sz="1200">
                          <a:solidFill>
                            <a:schemeClr val="lt2"/>
                          </a:solidFill>
                          <a:latin typeface="Livvic"/>
                          <a:ea typeface="Livvic"/>
                          <a:cs typeface="Livvic"/>
                          <a:sym typeface="Livvic"/>
                        </a:rPr>
                        <a:t>R4</a:t>
                      </a:r>
                      <a:endParaRPr sz="1200">
                        <a:solidFill>
                          <a:schemeClr val="lt2"/>
                        </a:solidFill>
                        <a:latin typeface="Livvic"/>
                        <a:ea typeface="Livvic"/>
                        <a:cs typeface="Livvic"/>
                        <a:sym typeface="Livvic"/>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accent3"/>
                    </a:solidFill>
                  </a:tcPr>
                </a:tc>
                <a:tc>
                  <a:txBody>
                    <a:bodyPr/>
                    <a:lstStyle/>
                    <a:p>
                      <a:pPr marL="457200" lvl="0" indent="0" algn="l" rtl="0">
                        <a:lnSpc>
                          <a:spcPct val="115000"/>
                        </a:lnSpc>
                        <a:spcBef>
                          <a:spcPts val="0"/>
                        </a:spcBef>
                        <a:spcAft>
                          <a:spcPts val="0"/>
                        </a:spcAft>
                        <a:buNone/>
                      </a:pPr>
                      <a:r>
                        <a:rPr lang="en" sz="1200">
                          <a:solidFill>
                            <a:schemeClr val="dk1"/>
                          </a:solidFill>
                          <a:highlight>
                            <a:srgbClr val="FF0000"/>
                          </a:highlight>
                          <a:latin typeface="Livvic"/>
                          <a:ea typeface="Livvic"/>
                          <a:cs typeface="Livvic"/>
                          <a:sym typeface="Livvic"/>
                        </a:rPr>
                        <a:t>Raspberry Pi causes software crash due to bugs</a:t>
                      </a:r>
                      <a:endParaRPr sz="1200">
                        <a:highlight>
                          <a:srgbClr val="FF0000"/>
                        </a:highlight>
                        <a:latin typeface="Livvic"/>
                        <a:ea typeface="Livvic"/>
                        <a:cs typeface="Livvic"/>
                        <a:sym typeface="Livvic"/>
                      </a:endParaRPr>
                    </a:p>
                  </a:txBody>
                  <a:tcPr marL="45700" marR="45700" marT="45700" marB="45700">
                    <a:lnL w="9525" cap="flat" cmpd="sng">
                      <a:solidFill>
                        <a:srgbClr val="999999"/>
                      </a:solidFill>
                      <a:prstDash val="solid"/>
                      <a:round/>
                      <a:headEnd type="none" w="sm" len="sm"/>
                      <a:tailEnd type="none" w="sm" len="sm"/>
                    </a:lnL>
                    <a:solidFill>
                      <a:schemeClr val="lt2"/>
                    </a:solidFill>
                  </a:tcPr>
                </a:tc>
                <a:extLst>
                  <a:ext uri="{0D108BD9-81ED-4DB2-BD59-A6C34878D82A}">
                    <a16:rowId xmlns:a16="http://schemas.microsoft.com/office/drawing/2014/main" val="10003"/>
                  </a:ext>
                </a:extLst>
              </a:tr>
              <a:tr h="510500">
                <a:tc>
                  <a:txBody>
                    <a:bodyPr/>
                    <a:lstStyle/>
                    <a:p>
                      <a:pPr marL="0" lvl="0" indent="0" algn="ctr" rtl="0">
                        <a:spcBef>
                          <a:spcPts val="0"/>
                        </a:spcBef>
                        <a:spcAft>
                          <a:spcPts val="0"/>
                        </a:spcAft>
                        <a:buNone/>
                      </a:pPr>
                      <a:r>
                        <a:rPr lang="en" sz="1200">
                          <a:solidFill>
                            <a:schemeClr val="lt2"/>
                          </a:solidFill>
                          <a:latin typeface="Livvic"/>
                          <a:ea typeface="Livvic"/>
                          <a:cs typeface="Livvic"/>
                          <a:sym typeface="Livvic"/>
                        </a:rPr>
                        <a:t>R5</a:t>
                      </a:r>
                      <a:endParaRPr sz="1200">
                        <a:solidFill>
                          <a:schemeClr val="lt2"/>
                        </a:solidFill>
                        <a:latin typeface="Livvic"/>
                        <a:ea typeface="Livvic"/>
                        <a:cs typeface="Livvic"/>
                        <a:sym typeface="Livvic"/>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accent3"/>
                    </a:solidFill>
                  </a:tcPr>
                </a:tc>
                <a:tc>
                  <a:txBody>
                    <a:bodyPr/>
                    <a:lstStyle/>
                    <a:p>
                      <a:pPr marL="457200" lvl="0" indent="0" algn="l" rtl="0">
                        <a:lnSpc>
                          <a:spcPct val="115000"/>
                        </a:lnSpc>
                        <a:spcBef>
                          <a:spcPts val="0"/>
                        </a:spcBef>
                        <a:spcAft>
                          <a:spcPts val="0"/>
                        </a:spcAft>
                        <a:buNone/>
                      </a:pPr>
                      <a:r>
                        <a:rPr lang="en" sz="1200">
                          <a:solidFill>
                            <a:schemeClr val="dk1"/>
                          </a:solidFill>
                          <a:highlight>
                            <a:srgbClr val="FFAB40"/>
                          </a:highlight>
                          <a:latin typeface="Livvic"/>
                          <a:ea typeface="Livvic"/>
                          <a:cs typeface="Livvic"/>
                          <a:sym typeface="Livvic"/>
                        </a:rPr>
                        <a:t>Tripod deflection</a:t>
                      </a:r>
                      <a:endParaRPr sz="1200">
                        <a:highlight>
                          <a:srgbClr val="FFAB40"/>
                        </a:highlight>
                        <a:latin typeface="Livvic"/>
                        <a:ea typeface="Livvic"/>
                        <a:cs typeface="Livvic"/>
                        <a:sym typeface="Livvic"/>
                      </a:endParaRPr>
                    </a:p>
                  </a:txBody>
                  <a:tcPr marL="45700" marR="45700" marT="45700" marB="45700">
                    <a:lnL w="9525" cap="flat" cmpd="sng">
                      <a:solidFill>
                        <a:srgbClr val="999999"/>
                      </a:solidFill>
                      <a:prstDash val="solid"/>
                      <a:round/>
                      <a:headEnd type="none" w="sm" len="sm"/>
                      <a:tailEnd type="none" w="sm" len="sm"/>
                    </a:lnL>
                    <a:solidFill>
                      <a:schemeClr val="lt2"/>
                    </a:solidFill>
                  </a:tcPr>
                </a:tc>
                <a:extLst>
                  <a:ext uri="{0D108BD9-81ED-4DB2-BD59-A6C34878D82A}">
                    <a16:rowId xmlns:a16="http://schemas.microsoft.com/office/drawing/2014/main" val="10004"/>
                  </a:ext>
                </a:extLst>
              </a:tr>
              <a:tr h="510500">
                <a:tc>
                  <a:txBody>
                    <a:bodyPr/>
                    <a:lstStyle/>
                    <a:p>
                      <a:pPr marL="0" lvl="0" indent="0" algn="ctr" rtl="0">
                        <a:spcBef>
                          <a:spcPts val="0"/>
                        </a:spcBef>
                        <a:spcAft>
                          <a:spcPts val="0"/>
                        </a:spcAft>
                        <a:buNone/>
                      </a:pPr>
                      <a:r>
                        <a:rPr lang="en" sz="1200">
                          <a:solidFill>
                            <a:schemeClr val="lt2"/>
                          </a:solidFill>
                          <a:latin typeface="Livvic"/>
                          <a:ea typeface="Livvic"/>
                          <a:cs typeface="Livvic"/>
                          <a:sym typeface="Livvic"/>
                        </a:rPr>
                        <a:t>R6</a:t>
                      </a:r>
                      <a:endParaRPr sz="1200">
                        <a:solidFill>
                          <a:schemeClr val="lt2"/>
                        </a:solidFill>
                        <a:latin typeface="Livvic"/>
                        <a:ea typeface="Livvic"/>
                        <a:cs typeface="Livvic"/>
                        <a:sym typeface="Livvic"/>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accent3"/>
                    </a:solidFill>
                  </a:tcPr>
                </a:tc>
                <a:tc>
                  <a:txBody>
                    <a:bodyPr/>
                    <a:lstStyle/>
                    <a:p>
                      <a:pPr marL="457200" lvl="0" indent="0" algn="l" rtl="0">
                        <a:lnSpc>
                          <a:spcPct val="115000"/>
                        </a:lnSpc>
                        <a:spcBef>
                          <a:spcPts val="0"/>
                        </a:spcBef>
                        <a:spcAft>
                          <a:spcPts val="0"/>
                        </a:spcAft>
                        <a:buNone/>
                      </a:pPr>
                      <a:r>
                        <a:rPr lang="en" sz="1200">
                          <a:solidFill>
                            <a:schemeClr val="dk1"/>
                          </a:solidFill>
                          <a:highlight>
                            <a:srgbClr val="FFFF00"/>
                          </a:highlight>
                          <a:latin typeface="Livvic"/>
                          <a:ea typeface="Livvic"/>
                          <a:cs typeface="Livvic"/>
                          <a:sym typeface="Livvic"/>
                        </a:rPr>
                        <a:t>Error in sensor due to reflectivity of snow/ direct sunlight to sensor</a:t>
                      </a:r>
                      <a:endParaRPr sz="1200">
                        <a:highlight>
                          <a:srgbClr val="FFFF00"/>
                        </a:highlight>
                        <a:latin typeface="Livvic"/>
                        <a:ea typeface="Livvic"/>
                        <a:cs typeface="Livvic"/>
                        <a:sym typeface="Livvic"/>
                      </a:endParaRPr>
                    </a:p>
                  </a:txBody>
                  <a:tcPr marL="45700" marR="45700" marT="45700" marB="45700">
                    <a:lnL w="9525" cap="flat" cmpd="sng">
                      <a:solidFill>
                        <a:srgbClr val="999999"/>
                      </a:solidFill>
                      <a:prstDash val="solid"/>
                      <a:round/>
                      <a:headEnd type="none" w="sm" len="sm"/>
                      <a:tailEnd type="none" w="sm" len="sm"/>
                    </a:lnL>
                    <a:solidFill>
                      <a:schemeClr val="lt2"/>
                    </a:solidFill>
                  </a:tcPr>
                </a:tc>
                <a:extLst>
                  <a:ext uri="{0D108BD9-81ED-4DB2-BD59-A6C34878D82A}">
                    <a16:rowId xmlns:a16="http://schemas.microsoft.com/office/drawing/2014/main" val="10005"/>
                  </a:ext>
                </a:extLst>
              </a:tr>
              <a:tr h="510500">
                <a:tc>
                  <a:txBody>
                    <a:bodyPr/>
                    <a:lstStyle/>
                    <a:p>
                      <a:pPr marL="0" lvl="0" indent="0" algn="ctr" rtl="0">
                        <a:spcBef>
                          <a:spcPts val="0"/>
                        </a:spcBef>
                        <a:spcAft>
                          <a:spcPts val="0"/>
                        </a:spcAft>
                        <a:buNone/>
                      </a:pPr>
                      <a:r>
                        <a:rPr lang="en" sz="1200">
                          <a:solidFill>
                            <a:schemeClr val="lt2"/>
                          </a:solidFill>
                          <a:latin typeface="Livvic"/>
                          <a:ea typeface="Livvic"/>
                          <a:cs typeface="Livvic"/>
                          <a:sym typeface="Livvic"/>
                        </a:rPr>
                        <a:t>R7</a:t>
                      </a:r>
                      <a:endParaRPr sz="1200">
                        <a:solidFill>
                          <a:schemeClr val="lt2"/>
                        </a:solidFill>
                        <a:latin typeface="Livvic"/>
                        <a:ea typeface="Livvic"/>
                        <a:cs typeface="Livvic"/>
                        <a:sym typeface="Livvic"/>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accent3"/>
                    </a:solidFill>
                  </a:tcPr>
                </a:tc>
                <a:tc>
                  <a:txBody>
                    <a:bodyPr/>
                    <a:lstStyle/>
                    <a:p>
                      <a:pPr marL="457200" lvl="0" indent="0" algn="l" rtl="0">
                        <a:lnSpc>
                          <a:spcPct val="115000"/>
                        </a:lnSpc>
                        <a:spcBef>
                          <a:spcPts val="0"/>
                        </a:spcBef>
                        <a:spcAft>
                          <a:spcPts val="0"/>
                        </a:spcAft>
                        <a:buNone/>
                      </a:pPr>
                      <a:r>
                        <a:rPr lang="en" sz="1200">
                          <a:solidFill>
                            <a:schemeClr val="dk1"/>
                          </a:solidFill>
                          <a:highlight>
                            <a:srgbClr val="FF0000"/>
                          </a:highlight>
                          <a:latin typeface="Livvic"/>
                          <a:ea typeface="Livvic"/>
                          <a:cs typeface="Livvic"/>
                          <a:sym typeface="Livvic"/>
                        </a:rPr>
                        <a:t>Potentiometer backlash</a:t>
                      </a:r>
                      <a:endParaRPr sz="1200">
                        <a:solidFill>
                          <a:schemeClr val="dk1"/>
                        </a:solidFill>
                        <a:highlight>
                          <a:srgbClr val="FF0000"/>
                        </a:highlight>
                        <a:latin typeface="Livvic"/>
                        <a:ea typeface="Livvic"/>
                        <a:cs typeface="Livvic"/>
                        <a:sym typeface="Livvic"/>
                      </a:endParaRPr>
                    </a:p>
                  </a:txBody>
                  <a:tcPr marL="45700" marR="45700" marT="45700" marB="45700">
                    <a:lnL w="9525" cap="flat" cmpd="sng">
                      <a:solidFill>
                        <a:srgbClr val="999999"/>
                      </a:solidFill>
                      <a:prstDash val="solid"/>
                      <a:round/>
                      <a:headEnd type="none" w="sm" len="sm"/>
                      <a:tailEnd type="none" w="sm" len="sm"/>
                    </a:lnL>
                    <a:solidFill>
                      <a:schemeClr val="lt2"/>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871" name="Google Shape;871;p58"/>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43</a:t>
            </a:fld>
            <a:endParaRPr>
              <a:latin typeface="Livvic"/>
              <a:ea typeface="Livvic"/>
              <a:cs typeface="Livvic"/>
              <a:sym typeface="Livvic"/>
            </a:endParaRPr>
          </a:p>
        </p:txBody>
      </p:sp>
      <p:sp>
        <p:nvSpPr>
          <p:cNvPr id="872" name="Google Shape;872;p58"/>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latin typeface="Livvic"/>
                <a:ea typeface="Livvic"/>
                <a:cs typeface="Livvic"/>
                <a:sym typeface="Livvic"/>
              </a:rPr>
              <a:t>Risk Mitigations</a:t>
            </a:r>
            <a:endParaRPr sz="2800" b="1">
              <a:solidFill>
                <a:srgbClr val="FFFFFF"/>
              </a:solidFill>
              <a:latin typeface="Livvic"/>
              <a:ea typeface="Livvic"/>
              <a:cs typeface="Livvic"/>
              <a:sym typeface="Livvic"/>
            </a:endParaRPr>
          </a:p>
        </p:txBody>
      </p:sp>
      <p:pic>
        <p:nvPicPr>
          <p:cNvPr id="873" name="Google Shape;873;p58"/>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sp>
        <p:nvSpPr>
          <p:cNvPr id="874" name="Google Shape;874;p58"/>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875" name="Google Shape;875;p58"/>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876" name="Google Shape;876;p58"/>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877" name="Google Shape;877;p58"/>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lt1"/>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878" name="Google Shape;878;p58"/>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879" name="Google Shape;879;p58"/>
          <p:cNvSpPr/>
          <p:nvPr/>
        </p:nvSpPr>
        <p:spPr>
          <a:xfrm>
            <a:off x="3370367"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880" name="Google Shape;880;p58"/>
          <p:cNvSpPr/>
          <p:nvPr/>
        </p:nvSpPr>
        <p:spPr>
          <a:xfrm>
            <a:off x="4475234" y="4777075"/>
            <a:ext cx="12702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881" name="Google Shape;881;p58"/>
          <p:cNvSpPr/>
          <p:nvPr/>
        </p:nvSpPr>
        <p:spPr>
          <a:xfrm>
            <a:off x="7777350" y="4777075"/>
            <a:ext cx="10701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graphicFrame>
        <p:nvGraphicFramePr>
          <p:cNvPr id="882" name="Google Shape;882;p58"/>
          <p:cNvGraphicFramePr/>
          <p:nvPr/>
        </p:nvGraphicFramePr>
        <p:xfrm>
          <a:off x="430700" y="2327373"/>
          <a:ext cx="3000000" cy="3000000"/>
        </p:xfrm>
        <a:graphic>
          <a:graphicData uri="http://schemas.openxmlformats.org/drawingml/2006/table">
            <a:tbl>
              <a:tblPr>
                <a:noFill/>
                <a:tableStyleId>{66FF5306-B495-4C76-AE99-407321AC30EA}</a:tableStyleId>
              </a:tblPr>
              <a:tblGrid>
                <a:gridCol w="599125">
                  <a:extLst>
                    <a:ext uri="{9D8B030D-6E8A-4147-A177-3AD203B41FA5}">
                      <a16:colId xmlns:a16="http://schemas.microsoft.com/office/drawing/2014/main" val="20000"/>
                    </a:ext>
                  </a:extLst>
                </a:gridCol>
                <a:gridCol w="599125">
                  <a:extLst>
                    <a:ext uri="{9D8B030D-6E8A-4147-A177-3AD203B41FA5}">
                      <a16:colId xmlns:a16="http://schemas.microsoft.com/office/drawing/2014/main" val="20001"/>
                    </a:ext>
                  </a:extLst>
                </a:gridCol>
                <a:gridCol w="599125">
                  <a:extLst>
                    <a:ext uri="{9D8B030D-6E8A-4147-A177-3AD203B41FA5}">
                      <a16:colId xmlns:a16="http://schemas.microsoft.com/office/drawing/2014/main" val="20002"/>
                    </a:ext>
                  </a:extLst>
                </a:gridCol>
                <a:gridCol w="599125">
                  <a:extLst>
                    <a:ext uri="{9D8B030D-6E8A-4147-A177-3AD203B41FA5}">
                      <a16:colId xmlns:a16="http://schemas.microsoft.com/office/drawing/2014/main" val="20003"/>
                    </a:ext>
                  </a:extLst>
                </a:gridCol>
                <a:gridCol w="599125">
                  <a:extLst>
                    <a:ext uri="{9D8B030D-6E8A-4147-A177-3AD203B41FA5}">
                      <a16:colId xmlns:a16="http://schemas.microsoft.com/office/drawing/2014/main" val="20004"/>
                    </a:ext>
                  </a:extLst>
                </a:gridCol>
                <a:gridCol w="599125">
                  <a:extLst>
                    <a:ext uri="{9D8B030D-6E8A-4147-A177-3AD203B41FA5}">
                      <a16:colId xmlns:a16="http://schemas.microsoft.com/office/drawing/2014/main" val="20005"/>
                    </a:ext>
                  </a:extLst>
                </a:gridCol>
              </a:tblGrid>
              <a:tr h="396250">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lnL w="9525" cap="flat" cmpd="sng">
                      <a:solidFill>
                        <a:srgbClr val="9E9E9E">
                          <a:alpha val="0"/>
                        </a:srgbClr>
                      </a:solidFill>
                      <a:prstDash val="solid"/>
                      <a:round/>
                      <a:headEnd type="none" w="sm" len="sm"/>
                      <a:tailEnd type="none" w="sm" len="sm"/>
                    </a:lnL>
                    <a:lnT w="9525" cap="flat" cmpd="sng">
                      <a:solidFill>
                        <a:srgbClr val="9E9E9E">
                          <a:alpha val="0"/>
                        </a:srgbClr>
                      </a:solidFill>
                      <a:prstDash val="solid"/>
                      <a:round/>
                      <a:headEnd type="none" w="sm" len="sm"/>
                      <a:tailEnd type="none" w="sm" len="sm"/>
                    </a:lnT>
                  </a:tcPr>
                </a:tc>
                <a:tc>
                  <a:txBody>
                    <a:bodyPr/>
                    <a:lstStyle/>
                    <a:p>
                      <a:pPr marL="0" lvl="0" indent="0" algn="ctr" rtl="0">
                        <a:spcBef>
                          <a:spcPts val="0"/>
                        </a:spcBef>
                        <a:spcAft>
                          <a:spcPts val="0"/>
                        </a:spcAft>
                        <a:buNone/>
                      </a:pPr>
                      <a:r>
                        <a:rPr lang="en" b="1">
                          <a:latin typeface="Livvic"/>
                          <a:ea typeface="Livvic"/>
                          <a:cs typeface="Livvic"/>
                          <a:sym typeface="Livvic"/>
                        </a:rPr>
                        <a:t>1</a:t>
                      </a:r>
                      <a:endParaRPr b="1">
                        <a:latin typeface="Livvic"/>
                        <a:ea typeface="Livvic"/>
                        <a:cs typeface="Livvic"/>
                        <a:sym typeface="Livvic"/>
                      </a:endParaRPr>
                    </a:p>
                  </a:txBody>
                  <a:tcPr marL="91425" marR="91425" marT="91425" marB="91425"/>
                </a:tc>
                <a:tc>
                  <a:txBody>
                    <a:bodyPr/>
                    <a:lstStyle/>
                    <a:p>
                      <a:pPr marL="0" lvl="0" indent="0" algn="ctr" rtl="0">
                        <a:spcBef>
                          <a:spcPts val="0"/>
                        </a:spcBef>
                        <a:spcAft>
                          <a:spcPts val="0"/>
                        </a:spcAft>
                        <a:buNone/>
                      </a:pPr>
                      <a:r>
                        <a:rPr lang="en" b="1">
                          <a:latin typeface="Livvic"/>
                          <a:ea typeface="Livvic"/>
                          <a:cs typeface="Livvic"/>
                          <a:sym typeface="Livvic"/>
                        </a:rPr>
                        <a:t>2</a:t>
                      </a:r>
                      <a:endParaRPr b="1">
                        <a:latin typeface="Livvic"/>
                        <a:ea typeface="Livvic"/>
                        <a:cs typeface="Livvic"/>
                        <a:sym typeface="Livvic"/>
                      </a:endParaRPr>
                    </a:p>
                  </a:txBody>
                  <a:tcPr marL="91425" marR="91425" marT="91425" marB="91425"/>
                </a:tc>
                <a:tc>
                  <a:txBody>
                    <a:bodyPr/>
                    <a:lstStyle/>
                    <a:p>
                      <a:pPr marL="0" lvl="0" indent="0" algn="ctr" rtl="0">
                        <a:spcBef>
                          <a:spcPts val="0"/>
                        </a:spcBef>
                        <a:spcAft>
                          <a:spcPts val="0"/>
                        </a:spcAft>
                        <a:buNone/>
                      </a:pPr>
                      <a:r>
                        <a:rPr lang="en" b="1">
                          <a:latin typeface="Livvic"/>
                          <a:ea typeface="Livvic"/>
                          <a:cs typeface="Livvic"/>
                          <a:sym typeface="Livvic"/>
                        </a:rPr>
                        <a:t>3</a:t>
                      </a:r>
                      <a:endParaRPr b="1">
                        <a:latin typeface="Livvic"/>
                        <a:ea typeface="Livvic"/>
                        <a:cs typeface="Livvic"/>
                        <a:sym typeface="Livvic"/>
                      </a:endParaRPr>
                    </a:p>
                  </a:txBody>
                  <a:tcPr marL="91425" marR="91425" marT="91425" marB="91425"/>
                </a:tc>
                <a:tc>
                  <a:txBody>
                    <a:bodyPr/>
                    <a:lstStyle/>
                    <a:p>
                      <a:pPr marL="0" lvl="0" indent="0" algn="ctr" rtl="0">
                        <a:spcBef>
                          <a:spcPts val="0"/>
                        </a:spcBef>
                        <a:spcAft>
                          <a:spcPts val="0"/>
                        </a:spcAft>
                        <a:buNone/>
                      </a:pPr>
                      <a:r>
                        <a:rPr lang="en" b="1">
                          <a:latin typeface="Livvic"/>
                          <a:ea typeface="Livvic"/>
                          <a:cs typeface="Livvic"/>
                          <a:sym typeface="Livvic"/>
                        </a:rPr>
                        <a:t>4</a:t>
                      </a:r>
                      <a:endParaRPr b="1">
                        <a:latin typeface="Livvic"/>
                        <a:ea typeface="Livvic"/>
                        <a:cs typeface="Livvic"/>
                        <a:sym typeface="Livvic"/>
                      </a:endParaRPr>
                    </a:p>
                  </a:txBody>
                  <a:tcPr marL="91425" marR="91425" marT="91425" marB="91425"/>
                </a:tc>
                <a:tc>
                  <a:txBody>
                    <a:bodyPr/>
                    <a:lstStyle/>
                    <a:p>
                      <a:pPr marL="0" lvl="0" indent="0" algn="ctr" rtl="0">
                        <a:spcBef>
                          <a:spcPts val="0"/>
                        </a:spcBef>
                        <a:spcAft>
                          <a:spcPts val="0"/>
                        </a:spcAft>
                        <a:buNone/>
                      </a:pPr>
                      <a:r>
                        <a:rPr lang="en" b="1">
                          <a:latin typeface="Livvic"/>
                          <a:ea typeface="Livvic"/>
                          <a:cs typeface="Livvic"/>
                          <a:sym typeface="Livvic"/>
                        </a:rPr>
                        <a:t>5</a:t>
                      </a:r>
                      <a:endParaRPr b="1">
                        <a:latin typeface="Livvic"/>
                        <a:ea typeface="Livvic"/>
                        <a:cs typeface="Livvic"/>
                        <a:sym typeface="Livvic"/>
                      </a:endParaRPr>
                    </a:p>
                  </a:txBody>
                  <a:tcPr marL="91425" marR="91425" marT="91425" marB="91425"/>
                </a:tc>
                <a:extLst>
                  <a:ext uri="{0D108BD9-81ED-4DB2-BD59-A6C34878D82A}">
                    <a16:rowId xmlns:a16="http://schemas.microsoft.com/office/drawing/2014/main" val="10000"/>
                  </a:ext>
                </a:extLst>
              </a:tr>
              <a:tr h="396250">
                <a:tc>
                  <a:txBody>
                    <a:bodyPr/>
                    <a:lstStyle/>
                    <a:p>
                      <a:pPr marL="0" lvl="0" indent="0" algn="ctr" rtl="0">
                        <a:spcBef>
                          <a:spcPts val="0"/>
                        </a:spcBef>
                        <a:spcAft>
                          <a:spcPts val="0"/>
                        </a:spcAft>
                        <a:buNone/>
                      </a:pPr>
                      <a:r>
                        <a:rPr lang="en" b="1">
                          <a:latin typeface="Livvic"/>
                          <a:ea typeface="Livvic"/>
                          <a:cs typeface="Livvic"/>
                          <a:sym typeface="Livvic"/>
                        </a:rPr>
                        <a:t>5</a:t>
                      </a:r>
                      <a:endParaRPr b="1">
                        <a:latin typeface="Livvic"/>
                        <a:ea typeface="Livvic"/>
                        <a:cs typeface="Livvic"/>
                        <a:sym typeface="Livvic"/>
                      </a:endParaRPr>
                    </a:p>
                  </a:txBody>
                  <a:tcPr marL="91425" marR="91425" marT="91425" marB="91425"/>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solidFill>
                      <a:srgbClr val="FFFF00"/>
                    </a:solidFill>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solidFill>
                      <a:srgbClr val="FF9900"/>
                    </a:solidFill>
                  </a:tcPr>
                </a:tc>
                <a:tc>
                  <a:txBody>
                    <a:bodyPr/>
                    <a:lstStyle/>
                    <a:p>
                      <a:pPr marL="0" lvl="0" indent="0" algn="ctr" rtl="0">
                        <a:spcBef>
                          <a:spcPts val="0"/>
                        </a:spcBef>
                        <a:spcAft>
                          <a:spcPts val="0"/>
                        </a:spcAft>
                        <a:buNone/>
                      </a:pPr>
                      <a:endParaRPr b="1">
                        <a:latin typeface="Livvic"/>
                        <a:ea typeface="Livvic"/>
                        <a:cs typeface="Livvic"/>
                        <a:sym typeface="Livvic"/>
                      </a:endParaRPr>
                    </a:p>
                  </a:txBody>
                  <a:tcPr marL="91425" marR="91425" marT="91425" marB="91425">
                    <a:solidFill>
                      <a:srgbClr val="FF9900"/>
                    </a:solidFill>
                  </a:tcPr>
                </a:tc>
                <a:tc>
                  <a:txBody>
                    <a:bodyPr/>
                    <a:lstStyle/>
                    <a:p>
                      <a:pPr marL="0" lvl="0" indent="0" algn="ctr" rtl="0">
                        <a:spcBef>
                          <a:spcPts val="0"/>
                        </a:spcBef>
                        <a:spcAft>
                          <a:spcPts val="0"/>
                        </a:spcAft>
                        <a:buNone/>
                      </a:pPr>
                      <a:endParaRPr b="1">
                        <a:latin typeface="Livvic"/>
                        <a:ea typeface="Livvic"/>
                        <a:cs typeface="Livvic"/>
                        <a:sym typeface="Livvic"/>
                      </a:endParaRPr>
                    </a:p>
                  </a:txBody>
                  <a:tcPr marL="91425" marR="91425" marT="91425" marB="91425">
                    <a:solidFill>
                      <a:srgbClr val="FF0000"/>
                    </a:solidFill>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solidFill>
                      <a:srgbClr val="FF0000"/>
                    </a:solidFill>
                  </a:tcPr>
                </a:tc>
                <a:extLst>
                  <a:ext uri="{0D108BD9-81ED-4DB2-BD59-A6C34878D82A}">
                    <a16:rowId xmlns:a16="http://schemas.microsoft.com/office/drawing/2014/main" val="10001"/>
                  </a:ext>
                </a:extLst>
              </a:tr>
              <a:tr h="396250">
                <a:tc>
                  <a:txBody>
                    <a:bodyPr/>
                    <a:lstStyle/>
                    <a:p>
                      <a:pPr marL="0" lvl="0" indent="0" algn="ctr" rtl="0">
                        <a:spcBef>
                          <a:spcPts val="0"/>
                        </a:spcBef>
                        <a:spcAft>
                          <a:spcPts val="0"/>
                        </a:spcAft>
                        <a:buNone/>
                      </a:pPr>
                      <a:r>
                        <a:rPr lang="en" b="1">
                          <a:latin typeface="Livvic"/>
                          <a:ea typeface="Livvic"/>
                          <a:cs typeface="Livvic"/>
                          <a:sym typeface="Livvic"/>
                        </a:rPr>
                        <a:t>4</a:t>
                      </a:r>
                      <a:endParaRPr b="1">
                        <a:latin typeface="Livvic"/>
                        <a:ea typeface="Livvic"/>
                        <a:cs typeface="Livvic"/>
                        <a:sym typeface="Livvic"/>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lnB w="9525" cap="flat" cmpd="sng">
                      <a:solidFill>
                        <a:srgbClr val="9E9E9E"/>
                      </a:solidFill>
                      <a:prstDash val="solid"/>
                      <a:round/>
                      <a:headEnd type="none" w="sm" len="sm"/>
                      <a:tailEnd type="none" w="sm" len="sm"/>
                    </a:lnB>
                    <a:solidFill>
                      <a:srgbClr val="00FF00"/>
                    </a:solidFill>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lnB w="9525" cap="flat" cmpd="sng">
                      <a:solidFill>
                        <a:srgbClr val="9E9E9E"/>
                      </a:solidFill>
                      <a:prstDash val="solid"/>
                      <a:round/>
                      <a:headEnd type="none" w="sm" len="sm"/>
                      <a:tailEnd type="none" w="sm" len="sm"/>
                    </a:lnB>
                    <a:solidFill>
                      <a:srgbClr val="FFFF00"/>
                    </a:solidFill>
                  </a:tcPr>
                </a:tc>
                <a:tc>
                  <a:txBody>
                    <a:bodyPr/>
                    <a:lstStyle/>
                    <a:p>
                      <a:pPr marL="0" lvl="0" indent="0" algn="ctr" rtl="0">
                        <a:spcBef>
                          <a:spcPts val="0"/>
                        </a:spcBef>
                        <a:spcAft>
                          <a:spcPts val="0"/>
                        </a:spcAft>
                        <a:buNone/>
                      </a:pPr>
                      <a:endParaRPr b="1">
                        <a:latin typeface="Livvic"/>
                        <a:ea typeface="Livvic"/>
                        <a:cs typeface="Livvic"/>
                        <a:sym typeface="Livvic"/>
                      </a:endParaRPr>
                    </a:p>
                  </a:txBody>
                  <a:tcPr marL="91425" marR="91425" marT="91425" marB="91425">
                    <a:solidFill>
                      <a:srgbClr val="FF9900"/>
                    </a:solidFill>
                  </a:tcPr>
                </a:tc>
                <a:tc>
                  <a:txBody>
                    <a:bodyPr/>
                    <a:lstStyle/>
                    <a:p>
                      <a:pPr marL="0" lvl="0" indent="0" algn="ctr" rtl="0">
                        <a:spcBef>
                          <a:spcPts val="0"/>
                        </a:spcBef>
                        <a:spcAft>
                          <a:spcPts val="0"/>
                        </a:spcAft>
                        <a:buNone/>
                      </a:pPr>
                      <a:endParaRPr b="1">
                        <a:latin typeface="Livvic"/>
                        <a:ea typeface="Livvic"/>
                        <a:cs typeface="Livvic"/>
                        <a:sym typeface="Livvic"/>
                      </a:endParaRPr>
                    </a:p>
                  </a:txBody>
                  <a:tcPr marL="91425" marR="91425" marT="91425" marB="91425">
                    <a:solidFill>
                      <a:srgbClr val="FF9900"/>
                    </a:solidFill>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solidFill>
                      <a:srgbClr val="FF0000"/>
                    </a:solidFill>
                  </a:tcPr>
                </a:tc>
                <a:extLst>
                  <a:ext uri="{0D108BD9-81ED-4DB2-BD59-A6C34878D82A}">
                    <a16:rowId xmlns:a16="http://schemas.microsoft.com/office/drawing/2014/main" val="10002"/>
                  </a:ext>
                </a:extLst>
              </a:tr>
              <a:tr h="396250">
                <a:tc>
                  <a:txBody>
                    <a:bodyPr/>
                    <a:lstStyle/>
                    <a:p>
                      <a:pPr marL="0" lvl="0" indent="0" algn="ctr" rtl="0">
                        <a:spcBef>
                          <a:spcPts val="0"/>
                        </a:spcBef>
                        <a:spcAft>
                          <a:spcPts val="0"/>
                        </a:spcAft>
                        <a:buNone/>
                      </a:pPr>
                      <a:r>
                        <a:rPr lang="en" b="1">
                          <a:latin typeface="Livvic"/>
                          <a:ea typeface="Livvic"/>
                          <a:cs typeface="Livvic"/>
                          <a:sym typeface="Livvic"/>
                        </a:rPr>
                        <a:t>3</a:t>
                      </a:r>
                      <a:endParaRPr b="1">
                        <a:latin typeface="Livvic"/>
                        <a:ea typeface="Livvic"/>
                        <a:cs typeface="Livvic"/>
                        <a:sym typeface="Livvic"/>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FF00"/>
                    </a:solidFill>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FF00"/>
                    </a:solidFill>
                  </a:tcPr>
                </a:tc>
                <a:tc>
                  <a:txBody>
                    <a:bodyPr/>
                    <a:lstStyle/>
                    <a:p>
                      <a:pPr marL="0" lvl="0" indent="0" algn="ctr" rtl="0">
                        <a:spcBef>
                          <a:spcPts val="0"/>
                        </a:spcBef>
                        <a:spcAft>
                          <a:spcPts val="0"/>
                        </a:spcAft>
                        <a:buNone/>
                      </a:pPr>
                      <a:endParaRPr b="1">
                        <a:latin typeface="Livvic"/>
                        <a:ea typeface="Livvic"/>
                        <a:cs typeface="Livvic"/>
                        <a:sym typeface="Livvic"/>
                      </a:endParaRPr>
                    </a:p>
                  </a:txBody>
                  <a:tcPr marL="91425" marR="91425" marT="91425" marB="91425">
                    <a:lnL w="9525" cap="flat" cmpd="sng">
                      <a:solidFill>
                        <a:srgbClr val="9E9E9E"/>
                      </a:solidFill>
                      <a:prstDash val="solid"/>
                      <a:round/>
                      <a:headEnd type="none" w="sm" len="sm"/>
                      <a:tailEnd type="none" w="sm" len="sm"/>
                    </a:lnL>
                    <a:solidFill>
                      <a:srgbClr val="FFFF00"/>
                    </a:solidFill>
                  </a:tcPr>
                </a:tc>
                <a:tc>
                  <a:txBody>
                    <a:bodyPr/>
                    <a:lstStyle/>
                    <a:p>
                      <a:pPr marL="0" lvl="0" indent="0" algn="ctr" rtl="0">
                        <a:spcBef>
                          <a:spcPts val="0"/>
                        </a:spcBef>
                        <a:spcAft>
                          <a:spcPts val="0"/>
                        </a:spcAft>
                        <a:buNone/>
                      </a:pPr>
                      <a:endParaRPr b="1">
                        <a:latin typeface="Livvic"/>
                        <a:ea typeface="Livvic"/>
                        <a:cs typeface="Livvic"/>
                        <a:sym typeface="Livvic"/>
                      </a:endParaRPr>
                    </a:p>
                  </a:txBody>
                  <a:tcPr marL="91425" marR="91425" marT="91425" marB="91425">
                    <a:solidFill>
                      <a:srgbClr val="FF9900"/>
                    </a:solidFill>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solidFill>
                      <a:srgbClr val="FF9900"/>
                    </a:solidFill>
                  </a:tcPr>
                </a:tc>
                <a:extLst>
                  <a:ext uri="{0D108BD9-81ED-4DB2-BD59-A6C34878D82A}">
                    <a16:rowId xmlns:a16="http://schemas.microsoft.com/office/drawing/2014/main" val="10003"/>
                  </a:ext>
                </a:extLst>
              </a:tr>
              <a:tr h="396250">
                <a:tc>
                  <a:txBody>
                    <a:bodyPr/>
                    <a:lstStyle/>
                    <a:p>
                      <a:pPr marL="0" lvl="0" indent="0" algn="ctr" rtl="0">
                        <a:spcBef>
                          <a:spcPts val="0"/>
                        </a:spcBef>
                        <a:spcAft>
                          <a:spcPts val="0"/>
                        </a:spcAft>
                        <a:buNone/>
                      </a:pPr>
                      <a:r>
                        <a:rPr lang="en" b="1">
                          <a:latin typeface="Livvic"/>
                          <a:ea typeface="Livvic"/>
                          <a:cs typeface="Livvic"/>
                          <a:sym typeface="Livvic"/>
                        </a:rPr>
                        <a:t>2</a:t>
                      </a:r>
                      <a:endParaRPr b="1">
                        <a:latin typeface="Livvic"/>
                        <a:ea typeface="Livvic"/>
                        <a:cs typeface="Livvic"/>
                        <a:sym typeface="Livvic"/>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lnT w="9525" cap="flat" cmpd="sng">
                      <a:solidFill>
                        <a:srgbClr val="9E9E9E"/>
                      </a:solidFill>
                      <a:prstDash val="solid"/>
                      <a:round/>
                      <a:headEnd type="none" w="sm" len="sm"/>
                      <a:tailEnd type="none" w="sm" len="sm"/>
                    </a:lnT>
                    <a:solidFill>
                      <a:srgbClr val="1CBA01"/>
                    </a:solidFill>
                  </a:tcPr>
                </a:tc>
                <a:tc>
                  <a:txBody>
                    <a:bodyPr/>
                    <a:lstStyle/>
                    <a:p>
                      <a:pPr marL="0" lvl="0" indent="0" algn="l" rtl="0">
                        <a:spcBef>
                          <a:spcPts val="0"/>
                        </a:spcBef>
                        <a:spcAft>
                          <a:spcPts val="0"/>
                        </a:spcAft>
                        <a:buNone/>
                      </a:pPr>
                      <a:endParaRPr b="1">
                        <a:solidFill>
                          <a:srgbClr val="0000FF"/>
                        </a:solidFill>
                        <a:latin typeface="Livvic"/>
                        <a:ea typeface="Livvic"/>
                        <a:cs typeface="Livvic"/>
                        <a:sym typeface="Livvic"/>
                      </a:endParaRPr>
                    </a:p>
                  </a:txBody>
                  <a:tcPr marL="91425" marR="91425" marT="91425" marB="91425">
                    <a:lnT w="9525" cap="flat" cmpd="sng">
                      <a:solidFill>
                        <a:srgbClr val="9E9E9E"/>
                      </a:solidFill>
                      <a:prstDash val="solid"/>
                      <a:round/>
                      <a:headEnd type="none" w="sm" len="sm"/>
                      <a:tailEnd type="none" w="sm" len="sm"/>
                    </a:lnT>
                    <a:solidFill>
                      <a:srgbClr val="00FF00"/>
                    </a:solidFill>
                  </a:tcPr>
                </a:tc>
                <a:tc>
                  <a:txBody>
                    <a:bodyPr/>
                    <a:lstStyle/>
                    <a:p>
                      <a:pPr marL="0" lvl="0" indent="0" algn="ctr" rtl="0">
                        <a:spcBef>
                          <a:spcPts val="0"/>
                        </a:spcBef>
                        <a:spcAft>
                          <a:spcPts val="0"/>
                        </a:spcAft>
                        <a:buNone/>
                      </a:pPr>
                      <a:endParaRPr b="1">
                        <a:latin typeface="Livvic"/>
                        <a:ea typeface="Livvic"/>
                        <a:cs typeface="Livvic"/>
                        <a:sym typeface="Livvic"/>
                      </a:endParaRPr>
                    </a:p>
                  </a:txBody>
                  <a:tcPr marL="91425" marR="91425" marT="91425" marB="91425">
                    <a:solidFill>
                      <a:srgbClr val="00FF00"/>
                    </a:solidFill>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solidFill>
                      <a:srgbClr val="FFFF00"/>
                    </a:solidFill>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solidFill>
                      <a:srgbClr val="FF9900"/>
                    </a:solidFill>
                  </a:tcPr>
                </a:tc>
                <a:extLst>
                  <a:ext uri="{0D108BD9-81ED-4DB2-BD59-A6C34878D82A}">
                    <a16:rowId xmlns:a16="http://schemas.microsoft.com/office/drawing/2014/main" val="10004"/>
                  </a:ext>
                </a:extLst>
              </a:tr>
              <a:tr h="396250">
                <a:tc>
                  <a:txBody>
                    <a:bodyPr/>
                    <a:lstStyle/>
                    <a:p>
                      <a:pPr marL="0" lvl="0" indent="0" algn="ctr" rtl="0">
                        <a:spcBef>
                          <a:spcPts val="0"/>
                        </a:spcBef>
                        <a:spcAft>
                          <a:spcPts val="0"/>
                        </a:spcAft>
                        <a:buNone/>
                      </a:pPr>
                      <a:r>
                        <a:rPr lang="en" b="1">
                          <a:latin typeface="Livvic"/>
                          <a:ea typeface="Livvic"/>
                          <a:cs typeface="Livvic"/>
                          <a:sym typeface="Livvic"/>
                        </a:rPr>
                        <a:t>1</a:t>
                      </a:r>
                      <a:endParaRPr b="1">
                        <a:latin typeface="Livvic"/>
                        <a:ea typeface="Livvic"/>
                        <a:cs typeface="Livvic"/>
                        <a:sym typeface="Livvic"/>
                      </a:endParaRPr>
                    </a:p>
                  </a:txBody>
                  <a:tcPr marL="91425" marR="91425" marT="91425" marB="91425"/>
                </a:tc>
                <a:tc>
                  <a:txBody>
                    <a:bodyPr/>
                    <a:lstStyle/>
                    <a:p>
                      <a:pPr marL="0" lvl="0" indent="0" algn="ctr" rtl="0">
                        <a:spcBef>
                          <a:spcPts val="0"/>
                        </a:spcBef>
                        <a:spcAft>
                          <a:spcPts val="0"/>
                        </a:spcAft>
                        <a:buClr>
                          <a:schemeClr val="dk1"/>
                        </a:buClr>
                        <a:buSzPts val="1100"/>
                        <a:buFont typeface="Arial"/>
                        <a:buNone/>
                      </a:pPr>
                      <a:r>
                        <a:rPr lang="en" b="1">
                          <a:solidFill>
                            <a:srgbClr val="0000FF"/>
                          </a:solidFill>
                          <a:latin typeface="Livvic"/>
                          <a:ea typeface="Livvic"/>
                          <a:cs typeface="Livvic"/>
                          <a:sym typeface="Livvic"/>
                        </a:rPr>
                        <a:t>R1</a:t>
                      </a:r>
                      <a:endParaRPr b="1">
                        <a:solidFill>
                          <a:srgbClr val="0000FF"/>
                        </a:solidFill>
                        <a:latin typeface="Livvic"/>
                        <a:ea typeface="Livvic"/>
                        <a:cs typeface="Livvic"/>
                        <a:sym typeface="Livvic"/>
                      </a:endParaRPr>
                    </a:p>
                  </a:txBody>
                  <a:tcPr marL="91425" marR="91425" marT="91425" marB="91425">
                    <a:solidFill>
                      <a:srgbClr val="1CBA01"/>
                    </a:solidFill>
                  </a:tcPr>
                </a:tc>
                <a:tc>
                  <a:txBody>
                    <a:bodyPr/>
                    <a:lstStyle/>
                    <a:p>
                      <a:pPr marL="0" lvl="0" indent="0" algn="ctr" rtl="0">
                        <a:spcBef>
                          <a:spcPts val="0"/>
                        </a:spcBef>
                        <a:spcAft>
                          <a:spcPts val="0"/>
                        </a:spcAft>
                        <a:buNone/>
                      </a:pPr>
                      <a:r>
                        <a:rPr lang="en" b="1">
                          <a:latin typeface="Livvic"/>
                          <a:ea typeface="Livvic"/>
                          <a:cs typeface="Livvic"/>
                          <a:sym typeface="Livvic"/>
                        </a:rPr>
                        <a:t>R1</a:t>
                      </a:r>
                      <a:endParaRPr b="1">
                        <a:latin typeface="Livvic"/>
                        <a:ea typeface="Livvic"/>
                        <a:cs typeface="Livvic"/>
                        <a:sym typeface="Livvic"/>
                      </a:endParaRPr>
                    </a:p>
                  </a:txBody>
                  <a:tcPr marL="91425" marR="91425" marT="91425" marB="91425">
                    <a:solidFill>
                      <a:srgbClr val="1CBA01"/>
                    </a:solidFill>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solidFill>
                      <a:srgbClr val="00FF00"/>
                    </a:solidFill>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solidFill>
                      <a:srgbClr val="00FF00"/>
                    </a:solidFill>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solidFill>
                      <a:srgbClr val="FFFF00"/>
                    </a:solidFill>
                  </a:tcPr>
                </a:tc>
                <a:extLst>
                  <a:ext uri="{0D108BD9-81ED-4DB2-BD59-A6C34878D82A}">
                    <a16:rowId xmlns:a16="http://schemas.microsoft.com/office/drawing/2014/main" val="10005"/>
                  </a:ext>
                </a:extLst>
              </a:tr>
            </a:tbl>
          </a:graphicData>
        </a:graphic>
      </p:graphicFrame>
      <p:sp>
        <p:nvSpPr>
          <p:cNvPr id="883" name="Google Shape;883;p58"/>
          <p:cNvSpPr txBox="1"/>
          <p:nvPr/>
        </p:nvSpPr>
        <p:spPr>
          <a:xfrm>
            <a:off x="2058150" y="1953925"/>
            <a:ext cx="10701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t>Severity</a:t>
            </a:r>
            <a:endParaRPr sz="1800"/>
          </a:p>
        </p:txBody>
      </p:sp>
      <p:sp>
        <p:nvSpPr>
          <p:cNvPr id="884" name="Google Shape;884;p58"/>
          <p:cNvSpPr txBox="1"/>
          <p:nvPr/>
        </p:nvSpPr>
        <p:spPr>
          <a:xfrm rot="-5400000">
            <a:off x="-337625" y="3441625"/>
            <a:ext cx="1270200" cy="46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t>Likelihood</a:t>
            </a:r>
            <a:endParaRPr sz="1800"/>
          </a:p>
        </p:txBody>
      </p:sp>
      <p:graphicFrame>
        <p:nvGraphicFramePr>
          <p:cNvPr id="885" name="Google Shape;885;p58"/>
          <p:cNvGraphicFramePr/>
          <p:nvPr/>
        </p:nvGraphicFramePr>
        <p:xfrm>
          <a:off x="65563" y="1044875"/>
          <a:ext cx="3000000" cy="3000000"/>
        </p:xfrm>
        <a:graphic>
          <a:graphicData uri="http://schemas.openxmlformats.org/drawingml/2006/table">
            <a:tbl>
              <a:tblPr>
                <a:noFill/>
                <a:tableStyleId>{66FF5306-B495-4C76-AE99-407321AC30EA}</a:tableStyleId>
              </a:tblPr>
              <a:tblGrid>
                <a:gridCol w="1090275">
                  <a:extLst>
                    <a:ext uri="{9D8B030D-6E8A-4147-A177-3AD203B41FA5}">
                      <a16:colId xmlns:a16="http://schemas.microsoft.com/office/drawing/2014/main" val="20000"/>
                    </a:ext>
                  </a:extLst>
                </a:gridCol>
                <a:gridCol w="3484725">
                  <a:extLst>
                    <a:ext uri="{9D8B030D-6E8A-4147-A177-3AD203B41FA5}">
                      <a16:colId xmlns:a16="http://schemas.microsoft.com/office/drawing/2014/main" val="20001"/>
                    </a:ext>
                  </a:extLst>
                </a:gridCol>
              </a:tblGrid>
              <a:tr h="392425">
                <a:tc>
                  <a:txBody>
                    <a:bodyPr/>
                    <a:lstStyle/>
                    <a:p>
                      <a:pPr marL="0" lvl="0" indent="0" algn="ctr" rtl="0">
                        <a:spcBef>
                          <a:spcPts val="0"/>
                        </a:spcBef>
                        <a:spcAft>
                          <a:spcPts val="0"/>
                        </a:spcAft>
                        <a:buNone/>
                      </a:pPr>
                      <a:r>
                        <a:rPr lang="en" sz="1200">
                          <a:solidFill>
                            <a:schemeClr val="lt2"/>
                          </a:solidFill>
                          <a:latin typeface="Livvic"/>
                          <a:ea typeface="Livvic"/>
                          <a:cs typeface="Livvic"/>
                          <a:sym typeface="Livvic"/>
                        </a:rPr>
                        <a:t>R1</a:t>
                      </a:r>
                      <a:endParaRPr sz="1200">
                        <a:solidFill>
                          <a:schemeClr val="lt2"/>
                        </a:solidFill>
                        <a:latin typeface="Livvic"/>
                        <a:ea typeface="Livvic"/>
                        <a:cs typeface="Livvic"/>
                        <a:sym typeface="Livvic"/>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accent3"/>
                    </a:solidFill>
                  </a:tcPr>
                </a:tc>
                <a:tc>
                  <a:txBody>
                    <a:bodyPr/>
                    <a:lstStyle/>
                    <a:p>
                      <a:pPr marL="0" lvl="0" indent="0" algn="l" rtl="0">
                        <a:lnSpc>
                          <a:spcPct val="115000"/>
                        </a:lnSpc>
                        <a:spcBef>
                          <a:spcPts val="0"/>
                        </a:spcBef>
                        <a:spcAft>
                          <a:spcPts val="0"/>
                        </a:spcAft>
                        <a:buNone/>
                      </a:pPr>
                      <a:r>
                        <a:rPr lang="en" sz="1200">
                          <a:solidFill>
                            <a:schemeClr val="dk1"/>
                          </a:solidFill>
                          <a:latin typeface="Livvic"/>
                          <a:ea typeface="Livvic"/>
                          <a:cs typeface="Livvic"/>
                          <a:sym typeface="Livvic"/>
                        </a:rPr>
                        <a:t>Thermal Drift in Potentiometers</a:t>
                      </a:r>
                      <a:endParaRPr sz="1200">
                        <a:latin typeface="Livvic"/>
                        <a:ea typeface="Livvic"/>
                        <a:cs typeface="Livvic"/>
                        <a:sym typeface="Livvic"/>
                      </a:endParaRPr>
                    </a:p>
                  </a:txBody>
                  <a:tcPr marL="45700" marR="45700" marT="45700" marB="45700">
                    <a:lnL w="9525" cap="flat" cmpd="sng">
                      <a:solidFill>
                        <a:srgbClr val="999999"/>
                      </a:solidFill>
                      <a:prstDash val="solid"/>
                      <a:round/>
                      <a:headEnd type="none" w="sm" len="sm"/>
                      <a:tailEnd type="none" w="sm" len="sm"/>
                    </a:lnL>
                    <a:solidFill>
                      <a:schemeClr val="lt2"/>
                    </a:solidFill>
                  </a:tcPr>
                </a:tc>
                <a:extLst>
                  <a:ext uri="{0D108BD9-81ED-4DB2-BD59-A6C34878D82A}">
                    <a16:rowId xmlns:a16="http://schemas.microsoft.com/office/drawing/2014/main" val="10000"/>
                  </a:ext>
                </a:extLst>
              </a:tr>
              <a:tr h="392425">
                <a:tc>
                  <a:txBody>
                    <a:bodyPr/>
                    <a:lstStyle/>
                    <a:p>
                      <a:pPr marL="0" lvl="0" indent="0" algn="ctr" rtl="0">
                        <a:spcBef>
                          <a:spcPts val="0"/>
                        </a:spcBef>
                        <a:spcAft>
                          <a:spcPts val="0"/>
                        </a:spcAft>
                        <a:buNone/>
                      </a:pPr>
                      <a:r>
                        <a:rPr lang="en" sz="1200">
                          <a:solidFill>
                            <a:schemeClr val="lt2"/>
                          </a:solidFill>
                          <a:latin typeface="Livvic"/>
                          <a:ea typeface="Livvic"/>
                          <a:cs typeface="Livvic"/>
                          <a:sym typeface="Livvic"/>
                        </a:rPr>
                        <a:t>Mitigation</a:t>
                      </a:r>
                      <a:endParaRPr sz="1200">
                        <a:solidFill>
                          <a:schemeClr val="lt2"/>
                        </a:solidFill>
                        <a:latin typeface="Livvic"/>
                        <a:ea typeface="Livvic"/>
                        <a:cs typeface="Livvic"/>
                        <a:sym typeface="Livvic"/>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accent3"/>
                    </a:solidFill>
                  </a:tcPr>
                </a:tc>
                <a:tc>
                  <a:txBody>
                    <a:bodyPr/>
                    <a:lstStyle/>
                    <a:p>
                      <a:pPr marL="0" lvl="0" indent="0" algn="l" rtl="0">
                        <a:lnSpc>
                          <a:spcPct val="115000"/>
                        </a:lnSpc>
                        <a:spcBef>
                          <a:spcPts val="0"/>
                        </a:spcBef>
                        <a:spcAft>
                          <a:spcPts val="0"/>
                        </a:spcAft>
                        <a:buNone/>
                      </a:pPr>
                      <a:r>
                        <a:rPr lang="en" sz="1200">
                          <a:latin typeface="Livvic"/>
                          <a:ea typeface="Livvic"/>
                          <a:cs typeface="Livvic"/>
                          <a:sym typeface="Livvic"/>
                        </a:rPr>
                        <a:t>Sensors enclosed in an insulated enclosure</a:t>
                      </a:r>
                      <a:endParaRPr sz="1200">
                        <a:latin typeface="Livvic"/>
                        <a:ea typeface="Livvic"/>
                        <a:cs typeface="Livvic"/>
                        <a:sym typeface="Livvic"/>
                      </a:endParaRPr>
                    </a:p>
                  </a:txBody>
                  <a:tcPr marL="45700" marR="45700" marT="45700" marB="45700">
                    <a:lnL w="9525" cap="flat" cmpd="sng">
                      <a:solidFill>
                        <a:srgbClr val="999999"/>
                      </a:solidFill>
                      <a:prstDash val="solid"/>
                      <a:round/>
                      <a:headEnd type="none" w="sm" len="sm"/>
                      <a:tailEnd type="none" w="sm" len="sm"/>
                    </a:lnL>
                    <a:solidFill>
                      <a:schemeClr val="lt2"/>
                    </a:solidFill>
                  </a:tcPr>
                </a:tc>
                <a:extLst>
                  <a:ext uri="{0D108BD9-81ED-4DB2-BD59-A6C34878D82A}">
                    <a16:rowId xmlns:a16="http://schemas.microsoft.com/office/drawing/2014/main" val="10001"/>
                  </a:ext>
                </a:extLst>
              </a:tr>
            </a:tbl>
          </a:graphicData>
        </a:graphic>
      </p:graphicFrame>
      <p:graphicFrame>
        <p:nvGraphicFramePr>
          <p:cNvPr id="886" name="Google Shape;886;p58"/>
          <p:cNvGraphicFramePr/>
          <p:nvPr/>
        </p:nvGraphicFramePr>
        <p:xfrm>
          <a:off x="5043500" y="2327373"/>
          <a:ext cx="3000000" cy="3000000"/>
        </p:xfrm>
        <a:graphic>
          <a:graphicData uri="http://schemas.openxmlformats.org/drawingml/2006/table">
            <a:tbl>
              <a:tblPr>
                <a:noFill/>
                <a:tableStyleId>{66FF5306-B495-4C76-AE99-407321AC30EA}</a:tableStyleId>
              </a:tblPr>
              <a:tblGrid>
                <a:gridCol w="599125">
                  <a:extLst>
                    <a:ext uri="{9D8B030D-6E8A-4147-A177-3AD203B41FA5}">
                      <a16:colId xmlns:a16="http://schemas.microsoft.com/office/drawing/2014/main" val="20000"/>
                    </a:ext>
                  </a:extLst>
                </a:gridCol>
                <a:gridCol w="599125">
                  <a:extLst>
                    <a:ext uri="{9D8B030D-6E8A-4147-A177-3AD203B41FA5}">
                      <a16:colId xmlns:a16="http://schemas.microsoft.com/office/drawing/2014/main" val="20001"/>
                    </a:ext>
                  </a:extLst>
                </a:gridCol>
                <a:gridCol w="599125">
                  <a:extLst>
                    <a:ext uri="{9D8B030D-6E8A-4147-A177-3AD203B41FA5}">
                      <a16:colId xmlns:a16="http://schemas.microsoft.com/office/drawing/2014/main" val="20002"/>
                    </a:ext>
                  </a:extLst>
                </a:gridCol>
                <a:gridCol w="599125">
                  <a:extLst>
                    <a:ext uri="{9D8B030D-6E8A-4147-A177-3AD203B41FA5}">
                      <a16:colId xmlns:a16="http://schemas.microsoft.com/office/drawing/2014/main" val="20003"/>
                    </a:ext>
                  </a:extLst>
                </a:gridCol>
                <a:gridCol w="599125">
                  <a:extLst>
                    <a:ext uri="{9D8B030D-6E8A-4147-A177-3AD203B41FA5}">
                      <a16:colId xmlns:a16="http://schemas.microsoft.com/office/drawing/2014/main" val="20004"/>
                    </a:ext>
                  </a:extLst>
                </a:gridCol>
                <a:gridCol w="599125">
                  <a:extLst>
                    <a:ext uri="{9D8B030D-6E8A-4147-A177-3AD203B41FA5}">
                      <a16:colId xmlns:a16="http://schemas.microsoft.com/office/drawing/2014/main" val="20005"/>
                    </a:ext>
                  </a:extLst>
                </a:gridCol>
              </a:tblGrid>
              <a:tr h="396250">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lnL w="9525" cap="flat" cmpd="sng">
                      <a:solidFill>
                        <a:srgbClr val="9E9E9E">
                          <a:alpha val="0"/>
                        </a:srgbClr>
                      </a:solidFill>
                      <a:prstDash val="solid"/>
                      <a:round/>
                      <a:headEnd type="none" w="sm" len="sm"/>
                      <a:tailEnd type="none" w="sm" len="sm"/>
                    </a:lnL>
                    <a:lnT w="9525" cap="flat" cmpd="sng">
                      <a:solidFill>
                        <a:srgbClr val="9E9E9E">
                          <a:alpha val="0"/>
                        </a:srgbClr>
                      </a:solidFill>
                      <a:prstDash val="solid"/>
                      <a:round/>
                      <a:headEnd type="none" w="sm" len="sm"/>
                      <a:tailEnd type="none" w="sm" len="sm"/>
                    </a:lnT>
                  </a:tcPr>
                </a:tc>
                <a:tc>
                  <a:txBody>
                    <a:bodyPr/>
                    <a:lstStyle/>
                    <a:p>
                      <a:pPr marL="0" lvl="0" indent="0" algn="ctr" rtl="0">
                        <a:spcBef>
                          <a:spcPts val="0"/>
                        </a:spcBef>
                        <a:spcAft>
                          <a:spcPts val="0"/>
                        </a:spcAft>
                        <a:buNone/>
                      </a:pPr>
                      <a:r>
                        <a:rPr lang="en" b="1">
                          <a:latin typeface="Livvic"/>
                          <a:ea typeface="Livvic"/>
                          <a:cs typeface="Livvic"/>
                          <a:sym typeface="Livvic"/>
                        </a:rPr>
                        <a:t>1</a:t>
                      </a:r>
                      <a:endParaRPr b="1">
                        <a:latin typeface="Livvic"/>
                        <a:ea typeface="Livvic"/>
                        <a:cs typeface="Livvic"/>
                        <a:sym typeface="Livvic"/>
                      </a:endParaRPr>
                    </a:p>
                  </a:txBody>
                  <a:tcPr marL="91425" marR="91425" marT="91425" marB="91425"/>
                </a:tc>
                <a:tc>
                  <a:txBody>
                    <a:bodyPr/>
                    <a:lstStyle/>
                    <a:p>
                      <a:pPr marL="0" lvl="0" indent="0" algn="ctr" rtl="0">
                        <a:spcBef>
                          <a:spcPts val="0"/>
                        </a:spcBef>
                        <a:spcAft>
                          <a:spcPts val="0"/>
                        </a:spcAft>
                        <a:buNone/>
                      </a:pPr>
                      <a:r>
                        <a:rPr lang="en" b="1">
                          <a:latin typeface="Livvic"/>
                          <a:ea typeface="Livvic"/>
                          <a:cs typeface="Livvic"/>
                          <a:sym typeface="Livvic"/>
                        </a:rPr>
                        <a:t>2</a:t>
                      </a:r>
                      <a:endParaRPr b="1">
                        <a:latin typeface="Livvic"/>
                        <a:ea typeface="Livvic"/>
                        <a:cs typeface="Livvic"/>
                        <a:sym typeface="Livvic"/>
                      </a:endParaRPr>
                    </a:p>
                  </a:txBody>
                  <a:tcPr marL="91425" marR="91425" marT="91425" marB="91425"/>
                </a:tc>
                <a:tc>
                  <a:txBody>
                    <a:bodyPr/>
                    <a:lstStyle/>
                    <a:p>
                      <a:pPr marL="0" lvl="0" indent="0" algn="ctr" rtl="0">
                        <a:spcBef>
                          <a:spcPts val="0"/>
                        </a:spcBef>
                        <a:spcAft>
                          <a:spcPts val="0"/>
                        </a:spcAft>
                        <a:buNone/>
                      </a:pPr>
                      <a:r>
                        <a:rPr lang="en" b="1">
                          <a:latin typeface="Livvic"/>
                          <a:ea typeface="Livvic"/>
                          <a:cs typeface="Livvic"/>
                          <a:sym typeface="Livvic"/>
                        </a:rPr>
                        <a:t>3</a:t>
                      </a:r>
                      <a:endParaRPr b="1">
                        <a:latin typeface="Livvic"/>
                        <a:ea typeface="Livvic"/>
                        <a:cs typeface="Livvic"/>
                        <a:sym typeface="Livvic"/>
                      </a:endParaRPr>
                    </a:p>
                  </a:txBody>
                  <a:tcPr marL="91425" marR="91425" marT="91425" marB="91425"/>
                </a:tc>
                <a:tc>
                  <a:txBody>
                    <a:bodyPr/>
                    <a:lstStyle/>
                    <a:p>
                      <a:pPr marL="0" lvl="0" indent="0" algn="ctr" rtl="0">
                        <a:spcBef>
                          <a:spcPts val="0"/>
                        </a:spcBef>
                        <a:spcAft>
                          <a:spcPts val="0"/>
                        </a:spcAft>
                        <a:buNone/>
                      </a:pPr>
                      <a:r>
                        <a:rPr lang="en" b="1">
                          <a:latin typeface="Livvic"/>
                          <a:ea typeface="Livvic"/>
                          <a:cs typeface="Livvic"/>
                          <a:sym typeface="Livvic"/>
                        </a:rPr>
                        <a:t>4</a:t>
                      </a:r>
                      <a:endParaRPr b="1">
                        <a:latin typeface="Livvic"/>
                        <a:ea typeface="Livvic"/>
                        <a:cs typeface="Livvic"/>
                        <a:sym typeface="Livvic"/>
                      </a:endParaRPr>
                    </a:p>
                  </a:txBody>
                  <a:tcPr marL="91425" marR="91425" marT="91425" marB="91425"/>
                </a:tc>
                <a:tc>
                  <a:txBody>
                    <a:bodyPr/>
                    <a:lstStyle/>
                    <a:p>
                      <a:pPr marL="0" lvl="0" indent="0" algn="ctr" rtl="0">
                        <a:spcBef>
                          <a:spcPts val="0"/>
                        </a:spcBef>
                        <a:spcAft>
                          <a:spcPts val="0"/>
                        </a:spcAft>
                        <a:buNone/>
                      </a:pPr>
                      <a:r>
                        <a:rPr lang="en" b="1">
                          <a:latin typeface="Livvic"/>
                          <a:ea typeface="Livvic"/>
                          <a:cs typeface="Livvic"/>
                          <a:sym typeface="Livvic"/>
                        </a:rPr>
                        <a:t>5</a:t>
                      </a:r>
                      <a:endParaRPr b="1">
                        <a:latin typeface="Livvic"/>
                        <a:ea typeface="Livvic"/>
                        <a:cs typeface="Livvic"/>
                        <a:sym typeface="Livvic"/>
                      </a:endParaRPr>
                    </a:p>
                  </a:txBody>
                  <a:tcPr marL="91425" marR="91425" marT="91425" marB="91425"/>
                </a:tc>
                <a:extLst>
                  <a:ext uri="{0D108BD9-81ED-4DB2-BD59-A6C34878D82A}">
                    <a16:rowId xmlns:a16="http://schemas.microsoft.com/office/drawing/2014/main" val="10000"/>
                  </a:ext>
                </a:extLst>
              </a:tr>
              <a:tr h="396250">
                <a:tc>
                  <a:txBody>
                    <a:bodyPr/>
                    <a:lstStyle/>
                    <a:p>
                      <a:pPr marL="0" lvl="0" indent="0" algn="ctr" rtl="0">
                        <a:spcBef>
                          <a:spcPts val="0"/>
                        </a:spcBef>
                        <a:spcAft>
                          <a:spcPts val="0"/>
                        </a:spcAft>
                        <a:buNone/>
                      </a:pPr>
                      <a:r>
                        <a:rPr lang="en" b="1">
                          <a:latin typeface="Livvic"/>
                          <a:ea typeface="Livvic"/>
                          <a:cs typeface="Livvic"/>
                          <a:sym typeface="Livvic"/>
                        </a:rPr>
                        <a:t>5</a:t>
                      </a:r>
                      <a:endParaRPr b="1">
                        <a:latin typeface="Livvic"/>
                        <a:ea typeface="Livvic"/>
                        <a:cs typeface="Livvic"/>
                        <a:sym typeface="Livvic"/>
                      </a:endParaRPr>
                    </a:p>
                  </a:txBody>
                  <a:tcPr marL="91425" marR="91425" marT="91425" marB="91425"/>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solidFill>
                      <a:srgbClr val="FFFF00"/>
                    </a:solidFill>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solidFill>
                      <a:srgbClr val="FF9900"/>
                    </a:solidFill>
                  </a:tcPr>
                </a:tc>
                <a:tc>
                  <a:txBody>
                    <a:bodyPr/>
                    <a:lstStyle/>
                    <a:p>
                      <a:pPr marL="0" lvl="0" indent="0" algn="ctr" rtl="0">
                        <a:spcBef>
                          <a:spcPts val="0"/>
                        </a:spcBef>
                        <a:spcAft>
                          <a:spcPts val="0"/>
                        </a:spcAft>
                        <a:buNone/>
                      </a:pPr>
                      <a:endParaRPr b="1">
                        <a:latin typeface="Livvic"/>
                        <a:ea typeface="Livvic"/>
                        <a:cs typeface="Livvic"/>
                        <a:sym typeface="Livvic"/>
                      </a:endParaRPr>
                    </a:p>
                  </a:txBody>
                  <a:tcPr marL="91425" marR="91425" marT="91425" marB="91425">
                    <a:solidFill>
                      <a:srgbClr val="FF9900"/>
                    </a:solidFill>
                  </a:tcPr>
                </a:tc>
                <a:tc>
                  <a:txBody>
                    <a:bodyPr/>
                    <a:lstStyle/>
                    <a:p>
                      <a:pPr marL="0" lvl="0" indent="0" algn="ctr" rtl="0">
                        <a:spcBef>
                          <a:spcPts val="0"/>
                        </a:spcBef>
                        <a:spcAft>
                          <a:spcPts val="0"/>
                        </a:spcAft>
                        <a:buNone/>
                      </a:pPr>
                      <a:endParaRPr b="1">
                        <a:latin typeface="Livvic"/>
                        <a:ea typeface="Livvic"/>
                        <a:cs typeface="Livvic"/>
                        <a:sym typeface="Livvic"/>
                      </a:endParaRPr>
                    </a:p>
                  </a:txBody>
                  <a:tcPr marL="91425" marR="91425" marT="91425" marB="91425">
                    <a:solidFill>
                      <a:srgbClr val="FF0000"/>
                    </a:solidFill>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solidFill>
                      <a:srgbClr val="FF0000"/>
                    </a:solidFill>
                  </a:tcPr>
                </a:tc>
                <a:extLst>
                  <a:ext uri="{0D108BD9-81ED-4DB2-BD59-A6C34878D82A}">
                    <a16:rowId xmlns:a16="http://schemas.microsoft.com/office/drawing/2014/main" val="10001"/>
                  </a:ext>
                </a:extLst>
              </a:tr>
              <a:tr h="396250">
                <a:tc>
                  <a:txBody>
                    <a:bodyPr/>
                    <a:lstStyle/>
                    <a:p>
                      <a:pPr marL="0" lvl="0" indent="0" algn="ctr" rtl="0">
                        <a:spcBef>
                          <a:spcPts val="0"/>
                        </a:spcBef>
                        <a:spcAft>
                          <a:spcPts val="0"/>
                        </a:spcAft>
                        <a:buNone/>
                      </a:pPr>
                      <a:r>
                        <a:rPr lang="en" b="1">
                          <a:latin typeface="Livvic"/>
                          <a:ea typeface="Livvic"/>
                          <a:cs typeface="Livvic"/>
                          <a:sym typeface="Livvic"/>
                        </a:rPr>
                        <a:t>4</a:t>
                      </a:r>
                      <a:endParaRPr b="1">
                        <a:latin typeface="Livvic"/>
                        <a:ea typeface="Livvic"/>
                        <a:cs typeface="Livvic"/>
                        <a:sym typeface="Livvic"/>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lnB w="9525" cap="flat" cmpd="sng">
                      <a:solidFill>
                        <a:srgbClr val="9E9E9E"/>
                      </a:solidFill>
                      <a:prstDash val="solid"/>
                      <a:round/>
                      <a:headEnd type="none" w="sm" len="sm"/>
                      <a:tailEnd type="none" w="sm" len="sm"/>
                    </a:lnB>
                    <a:solidFill>
                      <a:srgbClr val="00FF00"/>
                    </a:solidFill>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lnB w="9525" cap="flat" cmpd="sng">
                      <a:solidFill>
                        <a:srgbClr val="9E9E9E"/>
                      </a:solidFill>
                      <a:prstDash val="solid"/>
                      <a:round/>
                      <a:headEnd type="none" w="sm" len="sm"/>
                      <a:tailEnd type="none" w="sm" len="sm"/>
                    </a:lnB>
                    <a:solidFill>
                      <a:srgbClr val="FFFF00"/>
                    </a:solidFill>
                  </a:tcPr>
                </a:tc>
                <a:tc>
                  <a:txBody>
                    <a:bodyPr/>
                    <a:lstStyle/>
                    <a:p>
                      <a:pPr marL="0" lvl="0" indent="0" algn="ctr" rtl="0">
                        <a:spcBef>
                          <a:spcPts val="0"/>
                        </a:spcBef>
                        <a:spcAft>
                          <a:spcPts val="0"/>
                        </a:spcAft>
                        <a:buNone/>
                      </a:pPr>
                      <a:endParaRPr b="1">
                        <a:latin typeface="Livvic"/>
                        <a:ea typeface="Livvic"/>
                        <a:cs typeface="Livvic"/>
                        <a:sym typeface="Livvic"/>
                      </a:endParaRPr>
                    </a:p>
                  </a:txBody>
                  <a:tcPr marL="91425" marR="91425" marT="91425" marB="91425">
                    <a:solidFill>
                      <a:srgbClr val="FF9900"/>
                    </a:solidFill>
                  </a:tcPr>
                </a:tc>
                <a:tc>
                  <a:txBody>
                    <a:bodyPr/>
                    <a:lstStyle/>
                    <a:p>
                      <a:pPr marL="0" lvl="0" indent="0" algn="ctr" rtl="0">
                        <a:spcBef>
                          <a:spcPts val="0"/>
                        </a:spcBef>
                        <a:spcAft>
                          <a:spcPts val="0"/>
                        </a:spcAft>
                        <a:buNone/>
                      </a:pPr>
                      <a:r>
                        <a:rPr lang="en" b="1">
                          <a:latin typeface="Livvic"/>
                          <a:ea typeface="Livvic"/>
                          <a:cs typeface="Livvic"/>
                          <a:sym typeface="Livvic"/>
                        </a:rPr>
                        <a:t>R2</a:t>
                      </a:r>
                      <a:endParaRPr b="1">
                        <a:latin typeface="Livvic"/>
                        <a:ea typeface="Livvic"/>
                        <a:cs typeface="Livvic"/>
                        <a:sym typeface="Livvic"/>
                      </a:endParaRPr>
                    </a:p>
                  </a:txBody>
                  <a:tcPr marL="91425" marR="91425" marT="91425" marB="91425">
                    <a:solidFill>
                      <a:srgbClr val="FF9900"/>
                    </a:solidFill>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solidFill>
                      <a:srgbClr val="FF0000"/>
                    </a:solidFill>
                  </a:tcPr>
                </a:tc>
                <a:extLst>
                  <a:ext uri="{0D108BD9-81ED-4DB2-BD59-A6C34878D82A}">
                    <a16:rowId xmlns:a16="http://schemas.microsoft.com/office/drawing/2014/main" val="10002"/>
                  </a:ext>
                </a:extLst>
              </a:tr>
              <a:tr h="396250">
                <a:tc>
                  <a:txBody>
                    <a:bodyPr/>
                    <a:lstStyle/>
                    <a:p>
                      <a:pPr marL="0" lvl="0" indent="0" algn="ctr" rtl="0">
                        <a:spcBef>
                          <a:spcPts val="0"/>
                        </a:spcBef>
                        <a:spcAft>
                          <a:spcPts val="0"/>
                        </a:spcAft>
                        <a:buNone/>
                      </a:pPr>
                      <a:r>
                        <a:rPr lang="en" b="1">
                          <a:latin typeface="Livvic"/>
                          <a:ea typeface="Livvic"/>
                          <a:cs typeface="Livvic"/>
                          <a:sym typeface="Livvic"/>
                        </a:rPr>
                        <a:t>3</a:t>
                      </a:r>
                      <a:endParaRPr b="1">
                        <a:latin typeface="Livvic"/>
                        <a:ea typeface="Livvic"/>
                        <a:cs typeface="Livvic"/>
                        <a:sym typeface="Livvic"/>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FF00"/>
                    </a:solidFill>
                  </a:tcPr>
                </a:tc>
                <a:tc>
                  <a:txBody>
                    <a:bodyPr/>
                    <a:lstStyle/>
                    <a:p>
                      <a:pPr marL="0" lvl="0" indent="0" algn="ctr" rtl="0">
                        <a:spcBef>
                          <a:spcPts val="0"/>
                        </a:spcBef>
                        <a:spcAft>
                          <a:spcPts val="0"/>
                        </a:spcAft>
                        <a:buNone/>
                      </a:pPr>
                      <a:r>
                        <a:rPr lang="en" b="1">
                          <a:solidFill>
                            <a:srgbClr val="0000FF"/>
                          </a:solidFill>
                          <a:latin typeface="Livvic"/>
                          <a:ea typeface="Livvic"/>
                          <a:cs typeface="Livvic"/>
                          <a:sym typeface="Livvic"/>
                        </a:rPr>
                        <a:t>R2</a:t>
                      </a:r>
                      <a:endParaRPr b="1">
                        <a:solidFill>
                          <a:srgbClr val="0000FF"/>
                        </a:solidFill>
                        <a:latin typeface="Livvic"/>
                        <a:ea typeface="Livvic"/>
                        <a:cs typeface="Livvic"/>
                        <a:sym typeface="Livvic"/>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FF00"/>
                    </a:solidFill>
                  </a:tcPr>
                </a:tc>
                <a:tc>
                  <a:txBody>
                    <a:bodyPr/>
                    <a:lstStyle/>
                    <a:p>
                      <a:pPr marL="0" lvl="0" indent="0" algn="ctr" rtl="0">
                        <a:spcBef>
                          <a:spcPts val="0"/>
                        </a:spcBef>
                        <a:spcAft>
                          <a:spcPts val="0"/>
                        </a:spcAft>
                        <a:buNone/>
                      </a:pPr>
                      <a:endParaRPr b="1">
                        <a:latin typeface="Livvic"/>
                        <a:ea typeface="Livvic"/>
                        <a:cs typeface="Livvic"/>
                        <a:sym typeface="Livvic"/>
                      </a:endParaRPr>
                    </a:p>
                  </a:txBody>
                  <a:tcPr marL="91425" marR="91425" marT="91425" marB="91425">
                    <a:lnL w="9525" cap="flat" cmpd="sng">
                      <a:solidFill>
                        <a:srgbClr val="9E9E9E"/>
                      </a:solidFill>
                      <a:prstDash val="solid"/>
                      <a:round/>
                      <a:headEnd type="none" w="sm" len="sm"/>
                      <a:tailEnd type="none" w="sm" len="sm"/>
                    </a:lnL>
                    <a:solidFill>
                      <a:srgbClr val="FFFF00"/>
                    </a:solidFill>
                  </a:tcPr>
                </a:tc>
                <a:tc>
                  <a:txBody>
                    <a:bodyPr/>
                    <a:lstStyle/>
                    <a:p>
                      <a:pPr marL="0" lvl="0" indent="0" algn="ctr" rtl="0">
                        <a:spcBef>
                          <a:spcPts val="0"/>
                        </a:spcBef>
                        <a:spcAft>
                          <a:spcPts val="0"/>
                        </a:spcAft>
                        <a:buNone/>
                      </a:pPr>
                      <a:endParaRPr b="1">
                        <a:latin typeface="Livvic"/>
                        <a:ea typeface="Livvic"/>
                        <a:cs typeface="Livvic"/>
                        <a:sym typeface="Livvic"/>
                      </a:endParaRPr>
                    </a:p>
                  </a:txBody>
                  <a:tcPr marL="91425" marR="91425" marT="91425" marB="91425">
                    <a:solidFill>
                      <a:srgbClr val="FF9900"/>
                    </a:solidFill>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solidFill>
                      <a:srgbClr val="FF9900"/>
                    </a:solidFill>
                  </a:tcPr>
                </a:tc>
                <a:extLst>
                  <a:ext uri="{0D108BD9-81ED-4DB2-BD59-A6C34878D82A}">
                    <a16:rowId xmlns:a16="http://schemas.microsoft.com/office/drawing/2014/main" val="10003"/>
                  </a:ext>
                </a:extLst>
              </a:tr>
              <a:tr h="396250">
                <a:tc>
                  <a:txBody>
                    <a:bodyPr/>
                    <a:lstStyle/>
                    <a:p>
                      <a:pPr marL="0" lvl="0" indent="0" algn="ctr" rtl="0">
                        <a:spcBef>
                          <a:spcPts val="0"/>
                        </a:spcBef>
                        <a:spcAft>
                          <a:spcPts val="0"/>
                        </a:spcAft>
                        <a:buNone/>
                      </a:pPr>
                      <a:r>
                        <a:rPr lang="en" b="1">
                          <a:latin typeface="Livvic"/>
                          <a:ea typeface="Livvic"/>
                          <a:cs typeface="Livvic"/>
                          <a:sym typeface="Livvic"/>
                        </a:rPr>
                        <a:t>2</a:t>
                      </a:r>
                      <a:endParaRPr b="1">
                        <a:latin typeface="Livvic"/>
                        <a:ea typeface="Livvic"/>
                        <a:cs typeface="Livvic"/>
                        <a:sym typeface="Livvic"/>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lnT w="9525" cap="flat" cmpd="sng">
                      <a:solidFill>
                        <a:srgbClr val="9E9E9E"/>
                      </a:solidFill>
                      <a:prstDash val="solid"/>
                      <a:round/>
                      <a:headEnd type="none" w="sm" len="sm"/>
                      <a:tailEnd type="none" w="sm" len="sm"/>
                    </a:lnT>
                    <a:solidFill>
                      <a:srgbClr val="1CBA01"/>
                    </a:solidFill>
                  </a:tcPr>
                </a:tc>
                <a:tc>
                  <a:txBody>
                    <a:bodyPr/>
                    <a:lstStyle/>
                    <a:p>
                      <a:pPr marL="0" lvl="0" indent="0" algn="l" rtl="0">
                        <a:spcBef>
                          <a:spcPts val="0"/>
                        </a:spcBef>
                        <a:spcAft>
                          <a:spcPts val="0"/>
                        </a:spcAft>
                        <a:buNone/>
                      </a:pPr>
                      <a:endParaRPr b="1">
                        <a:solidFill>
                          <a:srgbClr val="0000FF"/>
                        </a:solidFill>
                        <a:latin typeface="Livvic"/>
                        <a:ea typeface="Livvic"/>
                        <a:cs typeface="Livvic"/>
                        <a:sym typeface="Livvic"/>
                      </a:endParaRPr>
                    </a:p>
                  </a:txBody>
                  <a:tcPr marL="91425" marR="91425" marT="91425" marB="91425">
                    <a:lnT w="9525" cap="flat" cmpd="sng">
                      <a:solidFill>
                        <a:srgbClr val="9E9E9E"/>
                      </a:solidFill>
                      <a:prstDash val="solid"/>
                      <a:round/>
                      <a:headEnd type="none" w="sm" len="sm"/>
                      <a:tailEnd type="none" w="sm" len="sm"/>
                    </a:lnT>
                    <a:solidFill>
                      <a:srgbClr val="00FF00"/>
                    </a:solidFill>
                  </a:tcPr>
                </a:tc>
                <a:tc>
                  <a:txBody>
                    <a:bodyPr/>
                    <a:lstStyle/>
                    <a:p>
                      <a:pPr marL="0" lvl="0" indent="0" algn="ctr" rtl="0">
                        <a:spcBef>
                          <a:spcPts val="0"/>
                        </a:spcBef>
                        <a:spcAft>
                          <a:spcPts val="0"/>
                        </a:spcAft>
                        <a:buNone/>
                      </a:pPr>
                      <a:endParaRPr b="1">
                        <a:latin typeface="Livvic"/>
                        <a:ea typeface="Livvic"/>
                        <a:cs typeface="Livvic"/>
                        <a:sym typeface="Livvic"/>
                      </a:endParaRPr>
                    </a:p>
                  </a:txBody>
                  <a:tcPr marL="91425" marR="91425" marT="91425" marB="91425">
                    <a:solidFill>
                      <a:srgbClr val="00FF00"/>
                    </a:solidFill>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solidFill>
                      <a:srgbClr val="FFFF00"/>
                    </a:solidFill>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solidFill>
                      <a:srgbClr val="FF9900"/>
                    </a:solidFill>
                  </a:tcPr>
                </a:tc>
                <a:extLst>
                  <a:ext uri="{0D108BD9-81ED-4DB2-BD59-A6C34878D82A}">
                    <a16:rowId xmlns:a16="http://schemas.microsoft.com/office/drawing/2014/main" val="10004"/>
                  </a:ext>
                </a:extLst>
              </a:tr>
              <a:tr h="396250">
                <a:tc>
                  <a:txBody>
                    <a:bodyPr/>
                    <a:lstStyle/>
                    <a:p>
                      <a:pPr marL="0" lvl="0" indent="0" algn="ctr" rtl="0">
                        <a:spcBef>
                          <a:spcPts val="0"/>
                        </a:spcBef>
                        <a:spcAft>
                          <a:spcPts val="0"/>
                        </a:spcAft>
                        <a:buNone/>
                      </a:pPr>
                      <a:r>
                        <a:rPr lang="en" b="1">
                          <a:latin typeface="Livvic"/>
                          <a:ea typeface="Livvic"/>
                          <a:cs typeface="Livvic"/>
                          <a:sym typeface="Livvic"/>
                        </a:rPr>
                        <a:t>1</a:t>
                      </a:r>
                      <a:endParaRPr b="1">
                        <a:latin typeface="Livvic"/>
                        <a:ea typeface="Livvic"/>
                        <a:cs typeface="Livvic"/>
                        <a:sym typeface="Livvic"/>
                      </a:endParaRPr>
                    </a:p>
                  </a:txBody>
                  <a:tcPr marL="91425" marR="91425" marT="91425" marB="91425"/>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solidFill>
                      <a:srgbClr val="1CBA01"/>
                    </a:solidFill>
                  </a:tcPr>
                </a:tc>
                <a:tc>
                  <a:txBody>
                    <a:bodyPr/>
                    <a:lstStyle/>
                    <a:p>
                      <a:pPr marL="0" lvl="0" indent="0" algn="ctr" rtl="0">
                        <a:spcBef>
                          <a:spcPts val="0"/>
                        </a:spcBef>
                        <a:spcAft>
                          <a:spcPts val="0"/>
                        </a:spcAft>
                        <a:buNone/>
                      </a:pPr>
                      <a:endParaRPr b="1">
                        <a:latin typeface="Livvic"/>
                        <a:ea typeface="Livvic"/>
                        <a:cs typeface="Livvic"/>
                        <a:sym typeface="Livvic"/>
                      </a:endParaRPr>
                    </a:p>
                  </a:txBody>
                  <a:tcPr marL="91425" marR="91425" marT="91425" marB="91425">
                    <a:solidFill>
                      <a:srgbClr val="1CBA01"/>
                    </a:solidFill>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solidFill>
                      <a:srgbClr val="00FF00"/>
                    </a:solidFill>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solidFill>
                      <a:srgbClr val="00FF00"/>
                    </a:solidFill>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solidFill>
                      <a:srgbClr val="FFFF00"/>
                    </a:solidFill>
                  </a:tcPr>
                </a:tc>
                <a:extLst>
                  <a:ext uri="{0D108BD9-81ED-4DB2-BD59-A6C34878D82A}">
                    <a16:rowId xmlns:a16="http://schemas.microsoft.com/office/drawing/2014/main" val="10005"/>
                  </a:ext>
                </a:extLst>
              </a:tr>
            </a:tbl>
          </a:graphicData>
        </a:graphic>
      </p:graphicFrame>
      <p:sp>
        <p:nvSpPr>
          <p:cNvPr id="887" name="Google Shape;887;p58"/>
          <p:cNvSpPr txBox="1"/>
          <p:nvPr/>
        </p:nvSpPr>
        <p:spPr>
          <a:xfrm>
            <a:off x="6670950" y="1953925"/>
            <a:ext cx="10701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t>Severity</a:t>
            </a:r>
            <a:endParaRPr sz="1800"/>
          </a:p>
        </p:txBody>
      </p:sp>
      <p:sp>
        <p:nvSpPr>
          <p:cNvPr id="888" name="Google Shape;888;p58"/>
          <p:cNvSpPr txBox="1"/>
          <p:nvPr/>
        </p:nvSpPr>
        <p:spPr>
          <a:xfrm rot="-5400000">
            <a:off x="4275175" y="3441625"/>
            <a:ext cx="1270200" cy="46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t>Likelihood</a:t>
            </a:r>
            <a:endParaRPr sz="1800"/>
          </a:p>
        </p:txBody>
      </p:sp>
      <p:graphicFrame>
        <p:nvGraphicFramePr>
          <p:cNvPr id="889" name="Google Shape;889;p58"/>
          <p:cNvGraphicFramePr/>
          <p:nvPr/>
        </p:nvGraphicFramePr>
        <p:xfrm>
          <a:off x="4678363" y="1044875"/>
          <a:ext cx="3000000" cy="3000000"/>
        </p:xfrm>
        <a:graphic>
          <a:graphicData uri="http://schemas.openxmlformats.org/drawingml/2006/table">
            <a:tbl>
              <a:tblPr>
                <a:noFill/>
                <a:tableStyleId>{66FF5306-B495-4C76-AE99-407321AC30EA}</a:tableStyleId>
              </a:tblPr>
              <a:tblGrid>
                <a:gridCol w="1090275">
                  <a:extLst>
                    <a:ext uri="{9D8B030D-6E8A-4147-A177-3AD203B41FA5}">
                      <a16:colId xmlns:a16="http://schemas.microsoft.com/office/drawing/2014/main" val="20000"/>
                    </a:ext>
                  </a:extLst>
                </a:gridCol>
                <a:gridCol w="3323225">
                  <a:extLst>
                    <a:ext uri="{9D8B030D-6E8A-4147-A177-3AD203B41FA5}">
                      <a16:colId xmlns:a16="http://schemas.microsoft.com/office/drawing/2014/main" val="20001"/>
                    </a:ext>
                  </a:extLst>
                </a:gridCol>
              </a:tblGrid>
              <a:tr h="392425">
                <a:tc>
                  <a:txBody>
                    <a:bodyPr/>
                    <a:lstStyle/>
                    <a:p>
                      <a:pPr marL="0" lvl="0" indent="0" algn="ctr" rtl="0">
                        <a:spcBef>
                          <a:spcPts val="0"/>
                        </a:spcBef>
                        <a:spcAft>
                          <a:spcPts val="0"/>
                        </a:spcAft>
                        <a:buNone/>
                      </a:pPr>
                      <a:r>
                        <a:rPr lang="en" sz="1200">
                          <a:solidFill>
                            <a:schemeClr val="lt2"/>
                          </a:solidFill>
                          <a:latin typeface="Livvic"/>
                          <a:ea typeface="Livvic"/>
                          <a:cs typeface="Livvic"/>
                          <a:sym typeface="Livvic"/>
                        </a:rPr>
                        <a:t>R2</a:t>
                      </a:r>
                      <a:endParaRPr sz="1200">
                        <a:solidFill>
                          <a:schemeClr val="lt2"/>
                        </a:solidFill>
                        <a:latin typeface="Livvic"/>
                        <a:ea typeface="Livvic"/>
                        <a:cs typeface="Livvic"/>
                        <a:sym typeface="Livvic"/>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accent3"/>
                    </a:solidFill>
                  </a:tcPr>
                </a:tc>
                <a:tc>
                  <a:txBody>
                    <a:bodyPr/>
                    <a:lstStyle/>
                    <a:p>
                      <a:pPr marL="0" lvl="0" indent="0" algn="l" rtl="0">
                        <a:lnSpc>
                          <a:spcPct val="115000"/>
                        </a:lnSpc>
                        <a:spcBef>
                          <a:spcPts val="0"/>
                        </a:spcBef>
                        <a:spcAft>
                          <a:spcPts val="0"/>
                        </a:spcAft>
                        <a:buNone/>
                      </a:pPr>
                      <a:r>
                        <a:rPr lang="en" sz="1200">
                          <a:solidFill>
                            <a:schemeClr val="dk1"/>
                          </a:solidFill>
                          <a:latin typeface="Livvic"/>
                          <a:ea typeface="Livvic"/>
                          <a:cs typeface="Livvic"/>
                          <a:sym typeface="Livvic"/>
                        </a:rPr>
                        <a:t>Water Damage</a:t>
                      </a:r>
                      <a:endParaRPr sz="1200">
                        <a:latin typeface="Livvic"/>
                        <a:ea typeface="Livvic"/>
                        <a:cs typeface="Livvic"/>
                        <a:sym typeface="Livvic"/>
                      </a:endParaRPr>
                    </a:p>
                  </a:txBody>
                  <a:tcPr marL="45700" marR="45700" marT="45700" marB="45700">
                    <a:lnL w="9525" cap="flat" cmpd="sng">
                      <a:solidFill>
                        <a:srgbClr val="999999"/>
                      </a:solidFill>
                      <a:prstDash val="solid"/>
                      <a:round/>
                      <a:headEnd type="none" w="sm" len="sm"/>
                      <a:tailEnd type="none" w="sm" len="sm"/>
                    </a:lnL>
                    <a:solidFill>
                      <a:schemeClr val="lt2"/>
                    </a:solidFill>
                  </a:tcPr>
                </a:tc>
                <a:extLst>
                  <a:ext uri="{0D108BD9-81ED-4DB2-BD59-A6C34878D82A}">
                    <a16:rowId xmlns:a16="http://schemas.microsoft.com/office/drawing/2014/main" val="10000"/>
                  </a:ext>
                </a:extLst>
              </a:tr>
              <a:tr h="392425">
                <a:tc>
                  <a:txBody>
                    <a:bodyPr/>
                    <a:lstStyle/>
                    <a:p>
                      <a:pPr marL="0" lvl="0" indent="0" algn="ctr" rtl="0">
                        <a:spcBef>
                          <a:spcPts val="0"/>
                        </a:spcBef>
                        <a:spcAft>
                          <a:spcPts val="0"/>
                        </a:spcAft>
                        <a:buNone/>
                      </a:pPr>
                      <a:r>
                        <a:rPr lang="en" sz="1200">
                          <a:solidFill>
                            <a:schemeClr val="lt2"/>
                          </a:solidFill>
                          <a:latin typeface="Livvic"/>
                          <a:ea typeface="Livvic"/>
                          <a:cs typeface="Livvic"/>
                          <a:sym typeface="Livvic"/>
                        </a:rPr>
                        <a:t>Mitigation</a:t>
                      </a:r>
                      <a:endParaRPr sz="1200">
                        <a:solidFill>
                          <a:schemeClr val="lt2"/>
                        </a:solidFill>
                        <a:latin typeface="Livvic"/>
                        <a:ea typeface="Livvic"/>
                        <a:cs typeface="Livvic"/>
                        <a:sym typeface="Livvic"/>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accent3"/>
                    </a:solidFill>
                  </a:tcPr>
                </a:tc>
                <a:tc>
                  <a:txBody>
                    <a:bodyPr/>
                    <a:lstStyle/>
                    <a:p>
                      <a:pPr marL="0" lvl="0" indent="0" algn="l" rtl="0">
                        <a:lnSpc>
                          <a:spcPct val="115000"/>
                        </a:lnSpc>
                        <a:spcBef>
                          <a:spcPts val="0"/>
                        </a:spcBef>
                        <a:spcAft>
                          <a:spcPts val="0"/>
                        </a:spcAft>
                        <a:buNone/>
                      </a:pPr>
                      <a:r>
                        <a:rPr lang="en" sz="1200">
                          <a:latin typeface="Livvic"/>
                          <a:ea typeface="Livvic"/>
                          <a:cs typeface="Livvic"/>
                          <a:sym typeface="Livvic"/>
                        </a:rPr>
                        <a:t>Sensor Package Enclosure</a:t>
                      </a:r>
                      <a:endParaRPr sz="1200">
                        <a:latin typeface="Livvic"/>
                        <a:ea typeface="Livvic"/>
                        <a:cs typeface="Livvic"/>
                        <a:sym typeface="Livvic"/>
                      </a:endParaRPr>
                    </a:p>
                  </a:txBody>
                  <a:tcPr marL="45700" marR="45700" marT="45700" marB="45700">
                    <a:lnL w="9525" cap="flat" cmpd="sng">
                      <a:solidFill>
                        <a:srgbClr val="999999"/>
                      </a:solidFill>
                      <a:prstDash val="solid"/>
                      <a:round/>
                      <a:headEnd type="none" w="sm" len="sm"/>
                      <a:tailEnd type="none" w="sm" len="sm"/>
                    </a:lnL>
                    <a:solidFill>
                      <a:schemeClr val="lt2"/>
                    </a:solidFill>
                  </a:tcPr>
                </a:tc>
                <a:extLst>
                  <a:ext uri="{0D108BD9-81ED-4DB2-BD59-A6C34878D82A}">
                    <a16:rowId xmlns:a16="http://schemas.microsoft.com/office/drawing/2014/main" val="10001"/>
                  </a:ext>
                </a:extLst>
              </a:tr>
            </a:tbl>
          </a:graphicData>
        </a:graphic>
      </p:graphicFrame>
      <p:cxnSp>
        <p:nvCxnSpPr>
          <p:cNvPr id="890" name="Google Shape;890;p58"/>
          <p:cNvCxnSpPr/>
          <p:nvPr/>
        </p:nvCxnSpPr>
        <p:spPr>
          <a:xfrm flipH="1">
            <a:off x="6724575" y="3381375"/>
            <a:ext cx="885900" cy="238200"/>
          </a:xfrm>
          <a:prstGeom prst="straightConnector1">
            <a:avLst/>
          </a:prstGeom>
          <a:noFill/>
          <a:ln w="28575" cap="flat" cmpd="sng">
            <a:solidFill>
              <a:schemeClr val="dk2"/>
            </a:solidFill>
            <a:prstDash val="dash"/>
            <a:round/>
            <a:headEnd type="none" w="med" len="med"/>
            <a:tailEnd type="triangle" w="med" len="med"/>
          </a:ln>
        </p:spPr>
      </p:cxnSp>
      <p:cxnSp>
        <p:nvCxnSpPr>
          <p:cNvPr id="891" name="Google Shape;891;p58"/>
          <p:cNvCxnSpPr/>
          <p:nvPr/>
        </p:nvCxnSpPr>
        <p:spPr>
          <a:xfrm rot="10800000">
            <a:off x="1466250" y="4509450"/>
            <a:ext cx="328200" cy="3300"/>
          </a:xfrm>
          <a:prstGeom prst="straightConnector1">
            <a:avLst/>
          </a:prstGeom>
          <a:noFill/>
          <a:ln w="28575" cap="flat" cmpd="sng">
            <a:solidFill>
              <a:schemeClr val="dk2"/>
            </a:solidFill>
            <a:prstDash val="dash"/>
            <a:round/>
            <a:headEnd type="none" w="med" len="med"/>
            <a:tailEnd type="triangle" w="med" len="med"/>
          </a:ln>
        </p:spPr>
      </p:cxn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p59"/>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44</a:t>
            </a:fld>
            <a:endParaRPr>
              <a:latin typeface="Livvic"/>
              <a:ea typeface="Livvic"/>
              <a:cs typeface="Livvic"/>
              <a:sym typeface="Livvic"/>
            </a:endParaRPr>
          </a:p>
        </p:txBody>
      </p:sp>
      <p:sp>
        <p:nvSpPr>
          <p:cNvPr id="897" name="Google Shape;897;p59"/>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latin typeface="Livvic"/>
                <a:ea typeface="Livvic"/>
                <a:cs typeface="Livvic"/>
                <a:sym typeface="Livvic"/>
              </a:rPr>
              <a:t>Risk Mitigations</a:t>
            </a:r>
            <a:endParaRPr sz="2800" b="1">
              <a:solidFill>
                <a:srgbClr val="FFFFFF"/>
              </a:solidFill>
              <a:latin typeface="Livvic"/>
              <a:ea typeface="Livvic"/>
              <a:cs typeface="Livvic"/>
              <a:sym typeface="Livvic"/>
            </a:endParaRPr>
          </a:p>
        </p:txBody>
      </p:sp>
      <p:pic>
        <p:nvPicPr>
          <p:cNvPr id="898" name="Google Shape;898;p59"/>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sp>
        <p:nvSpPr>
          <p:cNvPr id="899" name="Google Shape;899;p59"/>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900" name="Google Shape;900;p59"/>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901" name="Google Shape;901;p59"/>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902" name="Google Shape;902;p59"/>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lt1"/>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903" name="Google Shape;903;p59"/>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904" name="Google Shape;904;p59"/>
          <p:cNvSpPr/>
          <p:nvPr/>
        </p:nvSpPr>
        <p:spPr>
          <a:xfrm>
            <a:off x="3370367"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905" name="Google Shape;905;p59"/>
          <p:cNvSpPr/>
          <p:nvPr/>
        </p:nvSpPr>
        <p:spPr>
          <a:xfrm>
            <a:off x="4475234" y="4777075"/>
            <a:ext cx="12702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906" name="Google Shape;906;p59"/>
          <p:cNvSpPr/>
          <p:nvPr/>
        </p:nvSpPr>
        <p:spPr>
          <a:xfrm>
            <a:off x="7777350" y="4777075"/>
            <a:ext cx="10701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graphicFrame>
        <p:nvGraphicFramePr>
          <p:cNvPr id="907" name="Google Shape;907;p59"/>
          <p:cNvGraphicFramePr/>
          <p:nvPr/>
        </p:nvGraphicFramePr>
        <p:xfrm>
          <a:off x="430700" y="2327373"/>
          <a:ext cx="3000000" cy="3000000"/>
        </p:xfrm>
        <a:graphic>
          <a:graphicData uri="http://schemas.openxmlformats.org/drawingml/2006/table">
            <a:tbl>
              <a:tblPr>
                <a:noFill/>
                <a:tableStyleId>{66FF5306-B495-4C76-AE99-407321AC30EA}</a:tableStyleId>
              </a:tblPr>
              <a:tblGrid>
                <a:gridCol w="599125">
                  <a:extLst>
                    <a:ext uri="{9D8B030D-6E8A-4147-A177-3AD203B41FA5}">
                      <a16:colId xmlns:a16="http://schemas.microsoft.com/office/drawing/2014/main" val="20000"/>
                    </a:ext>
                  </a:extLst>
                </a:gridCol>
                <a:gridCol w="599125">
                  <a:extLst>
                    <a:ext uri="{9D8B030D-6E8A-4147-A177-3AD203B41FA5}">
                      <a16:colId xmlns:a16="http://schemas.microsoft.com/office/drawing/2014/main" val="20001"/>
                    </a:ext>
                  </a:extLst>
                </a:gridCol>
                <a:gridCol w="599125">
                  <a:extLst>
                    <a:ext uri="{9D8B030D-6E8A-4147-A177-3AD203B41FA5}">
                      <a16:colId xmlns:a16="http://schemas.microsoft.com/office/drawing/2014/main" val="20002"/>
                    </a:ext>
                  </a:extLst>
                </a:gridCol>
                <a:gridCol w="599125">
                  <a:extLst>
                    <a:ext uri="{9D8B030D-6E8A-4147-A177-3AD203B41FA5}">
                      <a16:colId xmlns:a16="http://schemas.microsoft.com/office/drawing/2014/main" val="20003"/>
                    </a:ext>
                  </a:extLst>
                </a:gridCol>
                <a:gridCol w="599125">
                  <a:extLst>
                    <a:ext uri="{9D8B030D-6E8A-4147-A177-3AD203B41FA5}">
                      <a16:colId xmlns:a16="http://schemas.microsoft.com/office/drawing/2014/main" val="20004"/>
                    </a:ext>
                  </a:extLst>
                </a:gridCol>
                <a:gridCol w="599125">
                  <a:extLst>
                    <a:ext uri="{9D8B030D-6E8A-4147-A177-3AD203B41FA5}">
                      <a16:colId xmlns:a16="http://schemas.microsoft.com/office/drawing/2014/main" val="20005"/>
                    </a:ext>
                  </a:extLst>
                </a:gridCol>
              </a:tblGrid>
              <a:tr h="396250">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lnL w="9525" cap="flat" cmpd="sng">
                      <a:solidFill>
                        <a:srgbClr val="9E9E9E">
                          <a:alpha val="0"/>
                        </a:srgbClr>
                      </a:solidFill>
                      <a:prstDash val="solid"/>
                      <a:round/>
                      <a:headEnd type="none" w="sm" len="sm"/>
                      <a:tailEnd type="none" w="sm" len="sm"/>
                    </a:lnL>
                    <a:lnT w="9525" cap="flat" cmpd="sng">
                      <a:solidFill>
                        <a:srgbClr val="9E9E9E">
                          <a:alpha val="0"/>
                        </a:srgbClr>
                      </a:solidFill>
                      <a:prstDash val="solid"/>
                      <a:round/>
                      <a:headEnd type="none" w="sm" len="sm"/>
                      <a:tailEnd type="none" w="sm" len="sm"/>
                    </a:lnT>
                  </a:tcPr>
                </a:tc>
                <a:tc>
                  <a:txBody>
                    <a:bodyPr/>
                    <a:lstStyle/>
                    <a:p>
                      <a:pPr marL="0" lvl="0" indent="0" algn="ctr" rtl="0">
                        <a:spcBef>
                          <a:spcPts val="0"/>
                        </a:spcBef>
                        <a:spcAft>
                          <a:spcPts val="0"/>
                        </a:spcAft>
                        <a:buNone/>
                      </a:pPr>
                      <a:r>
                        <a:rPr lang="en" b="1">
                          <a:latin typeface="Livvic"/>
                          <a:ea typeface="Livvic"/>
                          <a:cs typeface="Livvic"/>
                          <a:sym typeface="Livvic"/>
                        </a:rPr>
                        <a:t>1</a:t>
                      </a:r>
                      <a:endParaRPr b="1">
                        <a:latin typeface="Livvic"/>
                        <a:ea typeface="Livvic"/>
                        <a:cs typeface="Livvic"/>
                        <a:sym typeface="Livvic"/>
                      </a:endParaRPr>
                    </a:p>
                  </a:txBody>
                  <a:tcPr marL="91425" marR="91425" marT="91425" marB="91425"/>
                </a:tc>
                <a:tc>
                  <a:txBody>
                    <a:bodyPr/>
                    <a:lstStyle/>
                    <a:p>
                      <a:pPr marL="0" lvl="0" indent="0" algn="ctr" rtl="0">
                        <a:spcBef>
                          <a:spcPts val="0"/>
                        </a:spcBef>
                        <a:spcAft>
                          <a:spcPts val="0"/>
                        </a:spcAft>
                        <a:buNone/>
                      </a:pPr>
                      <a:r>
                        <a:rPr lang="en" b="1">
                          <a:latin typeface="Livvic"/>
                          <a:ea typeface="Livvic"/>
                          <a:cs typeface="Livvic"/>
                          <a:sym typeface="Livvic"/>
                        </a:rPr>
                        <a:t>2</a:t>
                      </a:r>
                      <a:endParaRPr b="1">
                        <a:latin typeface="Livvic"/>
                        <a:ea typeface="Livvic"/>
                        <a:cs typeface="Livvic"/>
                        <a:sym typeface="Livvic"/>
                      </a:endParaRPr>
                    </a:p>
                  </a:txBody>
                  <a:tcPr marL="91425" marR="91425" marT="91425" marB="91425"/>
                </a:tc>
                <a:tc>
                  <a:txBody>
                    <a:bodyPr/>
                    <a:lstStyle/>
                    <a:p>
                      <a:pPr marL="0" lvl="0" indent="0" algn="ctr" rtl="0">
                        <a:spcBef>
                          <a:spcPts val="0"/>
                        </a:spcBef>
                        <a:spcAft>
                          <a:spcPts val="0"/>
                        </a:spcAft>
                        <a:buNone/>
                      </a:pPr>
                      <a:r>
                        <a:rPr lang="en" b="1">
                          <a:latin typeface="Livvic"/>
                          <a:ea typeface="Livvic"/>
                          <a:cs typeface="Livvic"/>
                          <a:sym typeface="Livvic"/>
                        </a:rPr>
                        <a:t>3</a:t>
                      </a:r>
                      <a:endParaRPr b="1">
                        <a:latin typeface="Livvic"/>
                        <a:ea typeface="Livvic"/>
                        <a:cs typeface="Livvic"/>
                        <a:sym typeface="Livvic"/>
                      </a:endParaRPr>
                    </a:p>
                  </a:txBody>
                  <a:tcPr marL="91425" marR="91425" marT="91425" marB="91425"/>
                </a:tc>
                <a:tc>
                  <a:txBody>
                    <a:bodyPr/>
                    <a:lstStyle/>
                    <a:p>
                      <a:pPr marL="0" lvl="0" indent="0" algn="ctr" rtl="0">
                        <a:spcBef>
                          <a:spcPts val="0"/>
                        </a:spcBef>
                        <a:spcAft>
                          <a:spcPts val="0"/>
                        </a:spcAft>
                        <a:buNone/>
                      </a:pPr>
                      <a:r>
                        <a:rPr lang="en" b="1">
                          <a:latin typeface="Livvic"/>
                          <a:ea typeface="Livvic"/>
                          <a:cs typeface="Livvic"/>
                          <a:sym typeface="Livvic"/>
                        </a:rPr>
                        <a:t>4</a:t>
                      </a:r>
                      <a:endParaRPr b="1">
                        <a:latin typeface="Livvic"/>
                        <a:ea typeface="Livvic"/>
                        <a:cs typeface="Livvic"/>
                        <a:sym typeface="Livvic"/>
                      </a:endParaRPr>
                    </a:p>
                  </a:txBody>
                  <a:tcPr marL="91425" marR="91425" marT="91425" marB="91425"/>
                </a:tc>
                <a:tc>
                  <a:txBody>
                    <a:bodyPr/>
                    <a:lstStyle/>
                    <a:p>
                      <a:pPr marL="0" lvl="0" indent="0" algn="ctr" rtl="0">
                        <a:spcBef>
                          <a:spcPts val="0"/>
                        </a:spcBef>
                        <a:spcAft>
                          <a:spcPts val="0"/>
                        </a:spcAft>
                        <a:buNone/>
                      </a:pPr>
                      <a:r>
                        <a:rPr lang="en" b="1">
                          <a:latin typeface="Livvic"/>
                          <a:ea typeface="Livvic"/>
                          <a:cs typeface="Livvic"/>
                          <a:sym typeface="Livvic"/>
                        </a:rPr>
                        <a:t>5</a:t>
                      </a:r>
                      <a:endParaRPr b="1">
                        <a:latin typeface="Livvic"/>
                        <a:ea typeface="Livvic"/>
                        <a:cs typeface="Livvic"/>
                        <a:sym typeface="Livvic"/>
                      </a:endParaRPr>
                    </a:p>
                  </a:txBody>
                  <a:tcPr marL="91425" marR="91425" marT="91425" marB="91425"/>
                </a:tc>
                <a:extLst>
                  <a:ext uri="{0D108BD9-81ED-4DB2-BD59-A6C34878D82A}">
                    <a16:rowId xmlns:a16="http://schemas.microsoft.com/office/drawing/2014/main" val="10000"/>
                  </a:ext>
                </a:extLst>
              </a:tr>
              <a:tr h="396250">
                <a:tc>
                  <a:txBody>
                    <a:bodyPr/>
                    <a:lstStyle/>
                    <a:p>
                      <a:pPr marL="0" lvl="0" indent="0" algn="ctr" rtl="0">
                        <a:spcBef>
                          <a:spcPts val="0"/>
                        </a:spcBef>
                        <a:spcAft>
                          <a:spcPts val="0"/>
                        </a:spcAft>
                        <a:buNone/>
                      </a:pPr>
                      <a:r>
                        <a:rPr lang="en" b="1">
                          <a:latin typeface="Livvic"/>
                          <a:ea typeface="Livvic"/>
                          <a:cs typeface="Livvic"/>
                          <a:sym typeface="Livvic"/>
                        </a:rPr>
                        <a:t>5</a:t>
                      </a:r>
                      <a:endParaRPr b="1">
                        <a:latin typeface="Livvic"/>
                        <a:ea typeface="Livvic"/>
                        <a:cs typeface="Livvic"/>
                        <a:sym typeface="Livvic"/>
                      </a:endParaRPr>
                    </a:p>
                  </a:txBody>
                  <a:tcPr marL="91425" marR="91425" marT="91425" marB="91425"/>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solidFill>
                      <a:srgbClr val="FFFF00"/>
                    </a:solidFill>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solidFill>
                      <a:srgbClr val="FF9900"/>
                    </a:solidFill>
                  </a:tcPr>
                </a:tc>
                <a:tc>
                  <a:txBody>
                    <a:bodyPr/>
                    <a:lstStyle/>
                    <a:p>
                      <a:pPr marL="0" lvl="0" indent="0" algn="ctr" rtl="0">
                        <a:spcBef>
                          <a:spcPts val="0"/>
                        </a:spcBef>
                        <a:spcAft>
                          <a:spcPts val="0"/>
                        </a:spcAft>
                        <a:buNone/>
                      </a:pPr>
                      <a:endParaRPr b="1">
                        <a:latin typeface="Livvic"/>
                        <a:ea typeface="Livvic"/>
                        <a:cs typeface="Livvic"/>
                        <a:sym typeface="Livvic"/>
                      </a:endParaRPr>
                    </a:p>
                  </a:txBody>
                  <a:tcPr marL="91425" marR="91425" marT="91425" marB="91425">
                    <a:solidFill>
                      <a:srgbClr val="FF9900"/>
                    </a:solidFill>
                  </a:tcPr>
                </a:tc>
                <a:tc>
                  <a:txBody>
                    <a:bodyPr/>
                    <a:lstStyle/>
                    <a:p>
                      <a:pPr marL="0" lvl="0" indent="0" algn="ctr" rtl="0">
                        <a:spcBef>
                          <a:spcPts val="0"/>
                        </a:spcBef>
                        <a:spcAft>
                          <a:spcPts val="0"/>
                        </a:spcAft>
                        <a:buNone/>
                      </a:pPr>
                      <a:endParaRPr b="1">
                        <a:latin typeface="Livvic"/>
                        <a:ea typeface="Livvic"/>
                        <a:cs typeface="Livvic"/>
                        <a:sym typeface="Livvic"/>
                      </a:endParaRPr>
                    </a:p>
                  </a:txBody>
                  <a:tcPr marL="91425" marR="91425" marT="91425" marB="91425">
                    <a:solidFill>
                      <a:srgbClr val="FF0000"/>
                    </a:solidFill>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solidFill>
                      <a:srgbClr val="FF0000"/>
                    </a:solidFill>
                  </a:tcPr>
                </a:tc>
                <a:extLst>
                  <a:ext uri="{0D108BD9-81ED-4DB2-BD59-A6C34878D82A}">
                    <a16:rowId xmlns:a16="http://schemas.microsoft.com/office/drawing/2014/main" val="10001"/>
                  </a:ext>
                </a:extLst>
              </a:tr>
              <a:tr h="396250">
                <a:tc>
                  <a:txBody>
                    <a:bodyPr/>
                    <a:lstStyle/>
                    <a:p>
                      <a:pPr marL="0" lvl="0" indent="0" algn="ctr" rtl="0">
                        <a:spcBef>
                          <a:spcPts val="0"/>
                        </a:spcBef>
                        <a:spcAft>
                          <a:spcPts val="0"/>
                        </a:spcAft>
                        <a:buNone/>
                      </a:pPr>
                      <a:r>
                        <a:rPr lang="en" b="1">
                          <a:latin typeface="Livvic"/>
                          <a:ea typeface="Livvic"/>
                          <a:cs typeface="Livvic"/>
                          <a:sym typeface="Livvic"/>
                        </a:rPr>
                        <a:t>4</a:t>
                      </a:r>
                      <a:endParaRPr b="1">
                        <a:latin typeface="Livvic"/>
                        <a:ea typeface="Livvic"/>
                        <a:cs typeface="Livvic"/>
                        <a:sym typeface="Livvic"/>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lnB w="9525" cap="flat" cmpd="sng">
                      <a:solidFill>
                        <a:srgbClr val="9E9E9E"/>
                      </a:solidFill>
                      <a:prstDash val="solid"/>
                      <a:round/>
                      <a:headEnd type="none" w="sm" len="sm"/>
                      <a:tailEnd type="none" w="sm" len="sm"/>
                    </a:lnB>
                    <a:solidFill>
                      <a:srgbClr val="00FF00"/>
                    </a:solidFill>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lnB w="9525" cap="flat" cmpd="sng">
                      <a:solidFill>
                        <a:srgbClr val="9E9E9E"/>
                      </a:solidFill>
                      <a:prstDash val="solid"/>
                      <a:round/>
                      <a:headEnd type="none" w="sm" len="sm"/>
                      <a:tailEnd type="none" w="sm" len="sm"/>
                    </a:lnB>
                    <a:solidFill>
                      <a:srgbClr val="FFFF00"/>
                    </a:solidFill>
                  </a:tcPr>
                </a:tc>
                <a:tc>
                  <a:txBody>
                    <a:bodyPr/>
                    <a:lstStyle/>
                    <a:p>
                      <a:pPr marL="0" lvl="0" indent="0" algn="ctr" rtl="0">
                        <a:spcBef>
                          <a:spcPts val="0"/>
                        </a:spcBef>
                        <a:spcAft>
                          <a:spcPts val="0"/>
                        </a:spcAft>
                        <a:buNone/>
                      </a:pPr>
                      <a:endParaRPr b="1">
                        <a:latin typeface="Livvic"/>
                        <a:ea typeface="Livvic"/>
                        <a:cs typeface="Livvic"/>
                        <a:sym typeface="Livvic"/>
                      </a:endParaRPr>
                    </a:p>
                  </a:txBody>
                  <a:tcPr marL="91425" marR="91425" marT="91425" marB="91425">
                    <a:solidFill>
                      <a:srgbClr val="FF9900"/>
                    </a:solidFill>
                  </a:tcPr>
                </a:tc>
                <a:tc>
                  <a:txBody>
                    <a:bodyPr/>
                    <a:lstStyle/>
                    <a:p>
                      <a:pPr marL="0" lvl="0" indent="0" algn="ctr" rtl="0">
                        <a:spcBef>
                          <a:spcPts val="0"/>
                        </a:spcBef>
                        <a:spcAft>
                          <a:spcPts val="0"/>
                        </a:spcAft>
                        <a:buNone/>
                      </a:pPr>
                      <a:endParaRPr b="1">
                        <a:latin typeface="Livvic"/>
                        <a:ea typeface="Livvic"/>
                        <a:cs typeface="Livvic"/>
                        <a:sym typeface="Livvic"/>
                      </a:endParaRPr>
                    </a:p>
                  </a:txBody>
                  <a:tcPr marL="91425" marR="91425" marT="91425" marB="91425">
                    <a:solidFill>
                      <a:srgbClr val="FF9900"/>
                    </a:solidFill>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solidFill>
                      <a:srgbClr val="FF0000"/>
                    </a:solidFill>
                  </a:tcPr>
                </a:tc>
                <a:extLst>
                  <a:ext uri="{0D108BD9-81ED-4DB2-BD59-A6C34878D82A}">
                    <a16:rowId xmlns:a16="http://schemas.microsoft.com/office/drawing/2014/main" val="10002"/>
                  </a:ext>
                </a:extLst>
              </a:tr>
              <a:tr h="396250">
                <a:tc>
                  <a:txBody>
                    <a:bodyPr/>
                    <a:lstStyle/>
                    <a:p>
                      <a:pPr marL="0" lvl="0" indent="0" algn="ctr" rtl="0">
                        <a:spcBef>
                          <a:spcPts val="0"/>
                        </a:spcBef>
                        <a:spcAft>
                          <a:spcPts val="0"/>
                        </a:spcAft>
                        <a:buNone/>
                      </a:pPr>
                      <a:r>
                        <a:rPr lang="en" b="1">
                          <a:latin typeface="Livvic"/>
                          <a:ea typeface="Livvic"/>
                          <a:cs typeface="Livvic"/>
                          <a:sym typeface="Livvic"/>
                        </a:rPr>
                        <a:t>3</a:t>
                      </a:r>
                      <a:endParaRPr b="1">
                        <a:latin typeface="Livvic"/>
                        <a:ea typeface="Livvic"/>
                        <a:cs typeface="Livvic"/>
                        <a:sym typeface="Livvic"/>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FF00"/>
                    </a:solidFill>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FF00"/>
                    </a:solidFill>
                  </a:tcPr>
                </a:tc>
                <a:tc>
                  <a:txBody>
                    <a:bodyPr/>
                    <a:lstStyle/>
                    <a:p>
                      <a:pPr marL="0" lvl="0" indent="0" algn="ctr" rtl="0">
                        <a:spcBef>
                          <a:spcPts val="0"/>
                        </a:spcBef>
                        <a:spcAft>
                          <a:spcPts val="0"/>
                        </a:spcAft>
                        <a:buNone/>
                      </a:pPr>
                      <a:endParaRPr b="1">
                        <a:latin typeface="Livvic"/>
                        <a:ea typeface="Livvic"/>
                        <a:cs typeface="Livvic"/>
                        <a:sym typeface="Livvic"/>
                      </a:endParaRPr>
                    </a:p>
                  </a:txBody>
                  <a:tcPr marL="91425" marR="91425" marT="91425" marB="91425">
                    <a:lnL w="9525" cap="flat" cmpd="sng">
                      <a:solidFill>
                        <a:srgbClr val="9E9E9E"/>
                      </a:solidFill>
                      <a:prstDash val="solid"/>
                      <a:round/>
                      <a:headEnd type="none" w="sm" len="sm"/>
                      <a:tailEnd type="none" w="sm" len="sm"/>
                    </a:lnL>
                    <a:solidFill>
                      <a:srgbClr val="FFFF00"/>
                    </a:solidFill>
                  </a:tcPr>
                </a:tc>
                <a:tc>
                  <a:txBody>
                    <a:bodyPr/>
                    <a:lstStyle/>
                    <a:p>
                      <a:pPr marL="0" lvl="0" indent="0" algn="ctr" rtl="0">
                        <a:spcBef>
                          <a:spcPts val="0"/>
                        </a:spcBef>
                        <a:spcAft>
                          <a:spcPts val="0"/>
                        </a:spcAft>
                        <a:buNone/>
                      </a:pPr>
                      <a:r>
                        <a:rPr lang="en" b="1">
                          <a:latin typeface="Livvic"/>
                          <a:ea typeface="Livvic"/>
                          <a:cs typeface="Livvic"/>
                          <a:sym typeface="Livvic"/>
                        </a:rPr>
                        <a:t>R3</a:t>
                      </a:r>
                      <a:endParaRPr b="1">
                        <a:latin typeface="Livvic"/>
                        <a:ea typeface="Livvic"/>
                        <a:cs typeface="Livvic"/>
                        <a:sym typeface="Livvic"/>
                      </a:endParaRPr>
                    </a:p>
                  </a:txBody>
                  <a:tcPr marL="91425" marR="91425" marT="91425" marB="91425">
                    <a:solidFill>
                      <a:srgbClr val="FF9900"/>
                    </a:solidFill>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solidFill>
                      <a:srgbClr val="FF9900"/>
                    </a:solidFill>
                  </a:tcPr>
                </a:tc>
                <a:extLst>
                  <a:ext uri="{0D108BD9-81ED-4DB2-BD59-A6C34878D82A}">
                    <a16:rowId xmlns:a16="http://schemas.microsoft.com/office/drawing/2014/main" val="10003"/>
                  </a:ext>
                </a:extLst>
              </a:tr>
              <a:tr h="396250">
                <a:tc>
                  <a:txBody>
                    <a:bodyPr/>
                    <a:lstStyle/>
                    <a:p>
                      <a:pPr marL="0" lvl="0" indent="0" algn="ctr" rtl="0">
                        <a:spcBef>
                          <a:spcPts val="0"/>
                        </a:spcBef>
                        <a:spcAft>
                          <a:spcPts val="0"/>
                        </a:spcAft>
                        <a:buNone/>
                      </a:pPr>
                      <a:r>
                        <a:rPr lang="en" b="1">
                          <a:latin typeface="Livvic"/>
                          <a:ea typeface="Livvic"/>
                          <a:cs typeface="Livvic"/>
                          <a:sym typeface="Livvic"/>
                        </a:rPr>
                        <a:t>2</a:t>
                      </a:r>
                      <a:endParaRPr b="1">
                        <a:latin typeface="Livvic"/>
                        <a:ea typeface="Livvic"/>
                        <a:cs typeface="Livvic"/>
                        <a:sym typeface="Livvic"/>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lnT w="9525" cap="flat" cmpd="sng">
                      <a:solidFill>
                        <a:srgbClr val="9E9E9E"/>
                      </a:solidFill>
                      <a:prstDash val="solid"/>
                      <a:round/>
                      <a:headEnd type="none" w="sm" len="sm"/>
                      <a:tailEnd type="none" w="sm" len="sm"/>
                    </a:lnT>
                    <a:solidFill>
                      <a:srgbClr val="1CBA01"/>
                    </a:solidFill>
                  </a:tcPr>
                </a:tc>
                <a:tc>
                  <a:txBody>
                    <a:bodyPr/>
                    <a:lstStyle/>
                    <a:p>
                      <a:pPr marL="0" lvl="0" indent="0" algn="l" rtl="0">
                        <a:spcBef>
                          <a:spcPts val="0"/>
                        </a:spcBef>
                        <a:spcAft>
                          <a:spcPts val="0"/>
                        </a:spcAft>
                        <a:buNone/>
                      </a:pPr>
                      <a:endParaRPr b="1">
                        <a:solidFill>
                          <a:srgbClr val="0000FF"/>
                        </a:solidFill>
                        <a:latin typeface="Livvic"/>
                        <a:ea typeface="Livvic"/>
                        <a:cs typeface="Livvic"/>
                        <a:sym typeface="Livvic"/>
                      </a:endParaRPr>
                    </a:p>
                  </a:txBody>
                  <a:tcPr marL="91425" marR="91425" marT="91425" marB="91425">
                    <a:lnT w="9525" cap="flat" cmpd="sng">
                      <a:solidFill>
                        <a:srgbClr val="9E9E9E"/>
                      </a:solidFill>
                      <a:prstDash val="solid"/>
                      <a:round/>
                      <a:headEnd type="none" w="sm" len="sm"/>
                      <a:tailEnd type="none" w="sm" len="sm"/>
                    </a:lnT>
                    <a:solidFill>
                      <a:srgbClr val="00FF00"/>
                    </a:solidFill>
                  </a:tcPr>
                </a:tc>
                <a:tc>
                  <a:txBody>
                    <a:bodyPr/>
                    <a:lstStyle/>
                    <a:p>
                      <a:pPr marL="0" lvl="0" indent="0" algn="ctr" rtl="0">
                        <a:spcBef>
                          <a:spcPts val="0"/>
                        </a:spcBef>
                        <a:spcAft>
                          <a:spcPts val="0"/>
                        </a:spcAft>
                        <a:buNone/>
                      </a:pPr>
                      <a:endParaRPr b="1">
                        <a:latin typeface="Livvic"/>
                        <a:ea typeface="Livvic"/>
                        <a:cs typeface="Livvic"/>
                        <a:sym typeface="Livvic"/>
                      </a:endParaRPr>
                    </a:p>
                  </a:txBody>
                  <a:tcPr marL="91425" marR="91425" marT="91425" marB="91425">
                    <a:solidFill>
                      <a:srgbClr val="00FF00"/>
                    </a:solidFill>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solidFill>
                      <a:srgbClr val="FFFF00"/>
                    </a:solidFill>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solidFill>
                      <a:srgbClr val="FF9900"/>
                    </a:solidFill>
                  </a:tcPr>
                </a:tc>
                <a:extLst>
                  <a:ext uri="{0D108BD9-81ED-4DB2-BD59-A6C34878D82A}">
                    <a16:rowId xmlns:a16="http://schemas.microsoft.com/office/drawing/2014/main" val="10004"/>
                  </a:ext>
                </a:extLst>
              </a:tr>
              <a:tr h="396250">
                <a:tc>
                  <a:txBody>
                    <a:bodyPr/>
                    <a:lstStyle/>
                    <a:p>
                      <a:pPr marL="0" lvl="0" indent="0" algn="ctr" rtl="0">
                        <a:spcBef>
                          <a:spcPts val="0"/>
                        </a:spcBef>
                        <a:spcAft>
                          <a:spcPts val="0"/>
                        </a:spcAft>
                        <a:buNone/>
                      </a:pPr>
                      <a:r>
                        <a:rPr lang="en" b="1">
                          <a:latin typeface="Livvic"/>
                          <a:ea typeface="Livvic"/>
                          <a:cs typeface="Livvic"/>
                          <a:sym typeface="Livvic"/>
                        </a:rPr>
                        <a:t>1</a:t>
                      </a:r>
                      <a:endParaRPr b="1">
                        <a:latin typeface="Livvic"/>
                        <a:ea typeface="Livvic"/>
                        <a:cs typeface="Livvic"/>
                        <a:sym typeface="Livvic"/>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endParaRPr b="1">
                        <a:latin typeface="Livvic"/>
                        <a:ea typeface="Livvic"/>
                        <a:cs typeface="Livvic"/>
                        <a:sym typeface="Livvic"/>
                      </a:endParaRPr>
                    </a:p>
                  </a:txBody>
                  <a:tcPr marL="91425" marR="91425" marT="91425" marB="91425">
                    <a:solidFill>
                      <a:srgbClr val="1CBA01"/>
                    </a:solidFill>
                  </a:tcPr>
                </a:tc>
                <a:tc>
                  <a:txBody>
                    <a:bodyPr/>
                    <a:lstStyle/>
                    <a:p>
                      <a:pPr marL="0" lvl="0" indent="0" algn="ctr" rtl="0">
                        <a:spcBef>
                          <a:spcPts val="0"/>
                        </a:spcBef>
                        <a:spcAft>
                          <a:spcPts val="0"/>
                        </a:spcAft>
                        <a:buNone/>
                      </a:pPr>
                      <a:endParaRPr b="1">
                        <a:latin typeface="Livvic"/>
                        <a:ea typeface="Livvic"/>
                        <a:cs typeface="Livvic"/>
                        <a:sym typeface="Livvic"/>
                      </a:endParaRPr>
                    </a:p>
                  </a:txBody>
                  <a:tcPr marL="91425" marR="91425" marT="91425" marB="91425">
                    <a:solidFill>
                      <a:srgbClr val="1CBA01"/>
                    </a:solidFill>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solidFill>
                      <a:srgbClr val="00FF00"/>
                    </a:solidFill>
                  </a:tcPr>
                </a:tc>
                <a:tc>
                  <a:txBody>
                    <a:bodyPr/>
                    <a:lstStyle/>
                    <a:p>
                      <a:pPr marL="0" lvl="0" indent="0" algn="ctr" rtl="0">
                        <a:spcBef>
                          <a:spcPts val="0"/>
                        </a:spcBef>
                        <a:spcAft>
                          <a:spcPts val="0"/>
                        </a:spcAft>
                        <a:buNone/>
                      </a:pPr>
                      <a:r>
                        <a:rPr lang="en" b="1">
                          <a:solidFill>
                            <a:srgbClr val="0000FF"/>
                          </a:solidFill>
                          <a:latin typeface="Livvic"/>
                          <a:ea typeface="Livvic"/>
                          <a:cs typeface="Livvic"/>
                          <a:sym typeface="Livvic"/>
                        </a:rPr>
                        <a:t>R3</a:t>
                      </a:r>
                      <a:endParaRPr b="1">
                        <a:solidFill>
                          <a:srgbClr val="0000FF"/>
                        </a:solidFill>
                        <a:latin typeface="Livvic"/>
                        <a:ea typeface="Livvic"/>
                        <a:cs typeface="Livvic"/>
                        <a:sym typeface="Livvic"/>
                      </a:endParaRPr>
                    </a:p>
                  </a:txBody>
                  <a:tcPr marL="91425" marR="91425" marT="91425" marB="91425">
                    <a:solidFill>
                      <a:srgbClr val="00FF00"/>
                    </a:solidFill>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solidFill>
                      <a:srgbClr val="FFFF00"/>
                    </a:solidFill>
                  </a:tcPr>
                </a:tc>
                <a:extLst>
                  <a:ext uri="{0D108BD9-81ED-4DB2-BD59-A6C34878D82A}">
                    <a16:rowId xmlns:a16="http://schemas.microsoft.com/office/drawing/2014/main" val="10005"/>
                  </a:ext>
                </a:extLst>
              </a:tr>
            </a:tbl>
          </a:graphicData>
        </a:graphic>
      </p:graphicFrame>
      <p:sp>
        <p:nvSpPr>
          <p:cNvPr id="908" name="Google Shape;908;p59"/>
          <p:cNvSpPr txBox="1"/>
          <p:nvPr/>
        </p:nvSpPr>
        <p:spPr>
          <a:xfrm>
            <a:off x="2058150" y="1953925"/>
            <a:ext cx="10701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t>Severity</a:t>
            </a:r>
            <a:endParaRPr sz="1800"/>
          </a:p>
        </p:txBody>
      </p:sp>
      <p:sp>
        <p:nvSpPr>
          <p:cNvPr id="909" name="Google Shape;909;p59"/>
          <p:cNvSpPr txBox="1"/>
          <p:nvPr/>
        </p:nvSpPr>
        <p:spPr>
          <a:xfrm rot="-5400000">
            <a:off x="-337625" y="3441625"/>
            <a:ext cx="1270200" cy="46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t>Likelihood</a:t>
            </a:r>
            <a:endParaRPr sz="1800"/>
          </a:p>
        </p:txBody>
      </p:sp>
      <p:graphicFrame>
        <p:nvGraphicFramePr>
          <p:cNvPr id="910" name="Google Shape;910;p59"/>
          <p:cNvGraphicFramePr/>
          <p:nvPr/>
        </p:nvGraphicFramePr>
        <p:xfrm>
          <a:off x="65563" y="1044875"/>
          <a:ext cx="3000000" cy="3000000"/>
        </p:xfrm>
        <a:graphic>
          <a:graphicData uri="http://schemas.openxmlformats.org/drawingml/2006/table">
            <a:tbl>
              <a:tblPr>
                <a:noFill/>
                <a:tableStyleId>{66FF5306-B495-4C76-AE99-407321AC30EA}</a:tableStyleId>
              </a:tblPr>
              <a:tblGrid>
                <a:gridCol w="1090275">
                  <a:extLst>
                    <a:ext uri="{9D8B030D-6E8A-4147-A177-3AD203B41FA5}">
                      <a16:colId xmlns:a16="http://schemas.microsoft.com/office/drawing/2014/main" val="20000"/>
                    </a:ext>
                  </a:extLst>
                </a:gridCol>
                <a:gridCol w="3484725">
                  <a:extLst>
                    <a:ext uri="{9D8B030D-6E8A-4147-A177-3AD203B41FA5}">
                      <a16:colId xmlns:a16="http://schemas.microsoft.com/office/drawing/2014/main" val="20001"/>
                    </a:ext>
                  </a:extLst>
                </a:gridCol>
              </a:tblGrid>
              <a:tr h="392425">
                <a:tc>
                  <a:txBody>
                    <a:bodyPr/>
                    <a:lstStyle/>
                    <a:p>
                      <a:pPr marL="0" lvl="0" indent="0" algn="ctr" rtl="0">
                        <a:spcBef>
                          <a:spcPts val="0"/>
                        </a:spcBef>
                        <a:spcAft>
                          <a:spcPts val="0"/>
                        </a:spcAft>
                        <a:buNone/>
                      </a:pPr>
                      <a:r>
                        <a:rPr lang="en" sz="1200">
                          <a:solidFill>
                            <a:schemeClr val="lt2"/>
                          </a:solidFill>
                          <a:latin typeface="Livvic"/>
                          <a:ea typeface="Livvic"/>
                          <a:cs typeface="Livvic"/>
                          <a:sym typeface="Livvic"/>
                        </a:rPr>
                        <a:t>R3</a:t>
                      </a:r>
                      <a:endParaRPr sz="1200">
                        <a:solidFill>
                          <a:schemeClr val="lt2"/>
                        </a:solidFill>
                        <a:latin typeface="Livvic"/>
                        <a:ea typeface="Livvic"/>
                        <a:cs typeface="Livvic"/>
                        <a:sym typeface="Livvic"/>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accent3"/>
                    </a:solidFill>
                  </a:tcPr>
                </a:tc>
                <a:tc>
                  <a:txBody>
                    <a:bodyPr/>
                    <a:lstStyle/>
                    <a:p>
                      <a:pPr marL="0" lvl="0" indent="0" algn="l" rtl="0">
                        <a:lnSpc>
                          <a:spcPct val="115000"/>
                        </a:lnSpc>
                        <a:spcBef>
                          <a:spcPts val="0"/>
                        </a:spcBef>
                        <a:spcAft>
                          <a:spcPts val="0"/>
                        </a:spcAft>
                        <a:buNone/>
                      </a:pPr>
                      <a:r>
                        <a:rPr lang="en" sz="1200">
                          <a:solidFill>
                            <a:schemeClr val="dk1"/>
                          </a:solidFill>
                          <a:latin typeface="Livvic"/>
                          <a:ea typeface="Livvic"/>
                          <a:cs typeface="Livvic"/>
                          <a:sym typeface="Livvic"/>
                        </a:rPr>
                        <a:t>Fogging of sensor</a:t>
                      </a:r>
                      <a:endParaRPr sz="1200">
                        <a:latin typeface="Livvic"/>
                        <a:ea typeface="Livvic"/>
                        <a:cs typeface="Livvic"/>
                        <a:sym typeface="Livvic"/>
                      </a:endParaRPr>
                    </a:p>
                  </a:txBody>
                  <a:tcPr marL="45700" marR="45700" marT="45700" marB="45700">
                    <a:lnL w="9525" cap="flat" cmpd="sng">
                      <a:solidFill>
                        <a:srgbClr val="999999"/>
                      </a:solidFill>
                      <a:prstDash val="solid"/>
                      <a:round/>
                      <a:headEnd type="none" w="sm" len="sm"/>
                      <a:tailEnd type="none" w="sm" len="sm"/>
                    </a:lnL>
                    <a:solidFill>
                      <a:schemeClr val="lt2"/>
                    </a:solidFill>
                  </a:tcPr>
                </a:tc>
                <a:extLst>
                  <a:ext uri="{0D108BD9-81ED-4DB2-BD59-A6C34878D82A}">
                    <a16:rowId xmlns:a16="http://schemas.microsoft.com/office/drawing/2014/main" val="10000"/>
                  </a:ext>
                </a:extLst>
              </a:tr>
              <a:tr h="392425">
                <a:tc>
                  <a:txBody>
                    <a:bodyPr/>
                    <a:lstStyle/>
                    <a:p>
                      <a:pPr marL="0" lvl="0" indent="0" algn="ctr" rtl="0">
                        <a:spcBef>
                          <a:spcPts val="0"/>
                        </a:spcBef>
                        <a:spcAft>
                          <a:spcPts val="0"/>
                        </a:spcAft>
                        <a:buNone/>
                      </a:pPr>
                      <a:r>
                        <a:rPr lang="en" sz="1200">
                          <a:solidFill>
                            <a:schemeClr val="lt2"/>
                          </a:solidFill>
                          <a:latin typeface="Livvic"/>
                          <a:ea typeface="Livvic"/>
                          <a:cs typeface="Livvic"/>
                          <a:sym typeface="Livvic"/>
                        </a:rPr>
                        <a:t>Mitigation</a:t>
                      </a:r>
                      <a:endParaRPr sz="1200">
                        <a:solidFill>
                          <a:schemeClr val="lt2"/>
                        </a:solidFill>
                        <a:latin typeface="Livvic"/>
                        <a:ea typeface="Livvic"/>
                        <a:cs typeface="Livvic"/>
                        <a:sym typeface="Livvic"/>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accent3"/>
                    </a:solidFill>
                  </a:tcPr>
                </a:tc>
                <a:tc>
                  <a:txBody>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Livvic"/>
                          <a:ea typeface="Livvic"/>
                          <a:cs typeface="Livvic"/>
                          <a:sym typeface="Livvic"/>
                        </a:rPr>
                        <a:t>Consistent transport temp. &amp; letting temp. settle before data collection</a:t>
                      </a:r>
                      <a:endParaRPr>
                        <a:latin typeface="Livvic"/>
                        <a:ea typeface="Livvic"/>
                        <a:cs typeface="Livvic"/>
                        <a:sym typeface="Livvic"/>
                      </a:endParaRPr>
                    </a:p>
                  </a:txBody>
                  <a:tcPr marL="45700" marR="45700" marT="45700" marB="45700">
                    <a:lnL w="9525" cap="flat" cmpd="sng">
                      <a:solidFill>
                        <a:srgbClr val="999999"/>
                      </a:solidFill>
                      <a:prstDash val="solid"/>
                      <a:round/>
                      <a:headEnd type="none" w="sm" len="sm"/>
                      <a:tailEnd type="none" w="sm" len="sm"/>
                    </a:lnL>
                    <a:solidFill>
                      <a:schemeClr val="lt2"/>
                    </a:solidFill>
                  </a:tcPr>
                </a:tc>
                <a:extLst>
                  <a:ext uri="{0D108BD9-81ED-4DB2-BD59-A6C34878D82A}">
                    <a16:rowId xmlns:a16="http://schemas.microsoft.com/office/drawing/2014/main" val="10001"/>
                  </a:ext>
                </a:extLst>
              </a:tr>
            </a:tbl>
          </a:graphicData>
        </a:graphic>
      </p:graphicFrame>
      <p:graphicFrame>
        <p:nvGraphicFramePr>
          <p:cNvPr id="911" name="Google Shape;911;p59"/>
          <p:cNvGraphicFramePr/>
          <p:nvPr/>
        </p:nvGraphicFramePr>
        <p:xfrm>
          <a:off x="5043500" y="2327373"/>
          <a:ext cx="3000000" cy="3000000"/>
        </p:xfrm>
        <a:graphic>
          <a:graphicData uri="http://schemas.openxmlformats.org/drawingml/2006/table">
            <a:tbl>
              <a:tblPr>
                <a:noFill/>
                <a:tableStyleId>{66FF5306-B495-4C76-AE99-407321AC30EA}</a:tableStyleId>
              </a:tblPr>
              <a:tblGrid>
                <a:gridCol w="599125">
                  <a:extLst>
                    <a:ext uri="{9D8B030D-6E8A-4147-A177-3AD203B41FA5}">
                      <a16:colId xmlns:a16="http://schemas.microsoft.com/office/drawing/2014/main" val="20000"/>
                    </a:ext>
                  </a:extLst>
                </a:gridCol>
                <a:gridCol w="599125">
                  <a:extLst>
                    <a:ext uri="{9D8B030D-6E8A-4147-A177-3AD203B41FA5}">
                      <a16:colId xmlns:a16="http://schemas.microsoft.com/office/drawing/2014/main" val="20001"/>
                    </a:ext>
                  </a:extLst>
                </a:gridCol>
                <a:gridCol w="599125">
                  <a:extLst>
                    <a:ext uri="{9D8B030D-6E8A-4147-A177-3AD203B41FA5}">
                      <a16:colId xmlns:a16="http://schemas.microsoft.com/office/drawing/2014/main" val="20002"/>
                    </a:ext>
                  </a:extLst>
                </a:gridCol>
                <a:gridCol w="599125">
                  <a:extLst>
                    <a:ext uri="{9D8B030D-6E8A-4147-A177-3AD203B41FA5}">
                      <a16:colId xmlns:a16="http://schemas.microsoft.com/office/drawing/2014/main" val="20003"/>
                    </a:ext>
                  </a:extLst>
                </a:gridCol>
                <a:gridCol w="599125">
                  <a:extLst>
                    <a:ext uri="{9D8B030D-6E8A-4147-A177-3AD203B41FA5}">
                      <a16:colId xmlns:a16="http://schemas.microsoft.com/office/drawing/2014/main" val="20004"/>
                    </a:ext>
                  </a:extLst>
                </a:gridCol>
                <a:gridCol w="599125">
                  <a:extLst>
                    <a:ext uri="{9D8B030D-6E8A-4147-A177-3AD203B41FA5}">
                      <a16:colId xmlns:a16="http://schemas.microsoft.com/office/drawing/2014/main" val="20005"/>
                    </a:ext>
                  </a:extLst>
                </a:gridCol>
              </a:tblGrid>
              <a:tr h="396250">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lnL w="9525" cap="flat" cmpd="sng">
                      <a:solidFill>
                        <a:srgbClr val="9E9E9E">
                          <a:alpha val="0"/>
                        </a:srgbClr>
                      </a:solidFill>
                      <a:prstDash val="solid"/>
                      <a:round/>
                      <a:headEnd type="none" w="sm" len="sm"/>
                      <a:tailEnd type="none" w="sm" len="sm"/>
                    </a:lnL>
                    <a:lnT w="9525" cap="flat" cmpd="sng">
                      <a:solidFill>
                        <a:srgbClr val="9E9E9E">
                          <a:alpha val="0"/>
                        </a:srgbClr>
                      </a:solidFill>
                      <a:prstDash val="solid"/>
                      <a:round/>
                      <a:headEnd type="none" w="sm" len="sm"/>
                      <a:tailEnd type="none" w="sm" len="sm"/>
                    </a:lnT>
                  </a:tcPr>
                </a:tc>
                <a:tc>
                  <a:txBody>
                    <a:bodyPr/>
                    <a:lstStyle/>
                    <a:p>
                      <a:pPr marL="0" lvl="0" indent="0" algn="ctr" rtl="0">
                        <a:spcBef>
                          <a:spcPts val="0"/>
                        </a:spcBef>
                        <a:spcAft>
                          <a:spcPts val="0"/>
                        </a:spcAft>
                        <a:buNone/>
                      </a:pPr>
                      <a:r>
                        <a:rPr lang="en" b="1">
                          <a:latin typeface="Livvic"/>
                          <a:ea typeface="Livvic"/>
                          <a:cs typeface="Livvic"/>
                          <a:sym typeface="Livvic"/>
                        </a:rPr>
                        <a:t>1</a:t>
                      </a:r>
                      <a:endParaRPr b="1">
                        <a:latin typeface="Livvic"/>
                        <a:ea typeface="Livvic"/>
                        <a:cs typeface="Livvic"/>
                        <a:sym typeface="Livvic"/>
                      </a:endParaRPr>
                    </a:p>
                  </a:txBody>
                  <a:tcPr marL="91425" marR="91425" marT="91425" marB="91425"/>
                </a:tc>
                <a:tc>
                  <a:txBody>
                    <a:bodyPr/>
                    <a:lstStyle/>
                    <a:p>
                      <a:pPr marL="0" lvl="0" indent="0" algn="ctr" rtl="0">
                        <a:spcBef>
                          <a:spcPts val="0"/>
                        </a:spcBef>
                        <a:spcAft>
                          <a:spcPts val="0"/>
                        </a:spcAft>
                        <a:buNone/>
                      </a:pPr>
                      <a:r>
                        <a:rPr lang="en" b="1">
                          <a:latin typeface="Livvic"/>
                          <a:ea typeface="Livvic"/>
                          <a:cs typeface="Livvic"/>
                          <a:sym typeface="Livvic"/>
                        </a:rPr>
                        <a:t>2</a:t>
                      </a:r>
                      <a:endParaRPr b="1">
                        <a:latin typeface="Livvic"/>
                        <a:ea typeface="Livvic"/>
                        <a:cs typeface="Livvic"/>
                        <a:sym typeface="Livvic"/>
                      </a:endParaRPr>
                    </a:p>
                  </a:txBody>
                  <a:tcPr marL="91425" marR="91425" marT="91425" marB="91425"/>
                </a:tc>
                <a:tc>
                  <a:txBody>
                    <a:bodyPr/>
                    <a:lstStyle/>
                    <a:p>
                      <a:pPr marL="0" lvl="0" indent="0" algn="ctr" rtl="0">
                        <a:spcBef>
                          <a:spcPts val="0"/>
                        </a:spcBef>
                        <a:spcAft>
                          <a:spcPts val="0"/>
                        </a:spcAft>
                        <a:buNone/>
                      </a:pPr>
                      <a:r>
                        <a:rPr lang="en" b="1">
                          <a:latin typeface="Livvic"/>
                          <a:ea typeface="Livvic"/>
                          <a:cs typeface="Livvic"/>
                          <a:sym typeface="Livvic"/>
                        </a:rPr>
                        <a:t>3</a:t>
                      </a:r>
                      <a:endParaRPr b="1">
                        <a:latin typeface="Livvic"/>
                        <a:ea typeface="Livvic"/>
                        <a:cs typeface="Livvic"/>
                        <a:sym typeface="Livvic"/>
                      </a:endParaRPr>
                    </a:p>
                  </a:txBody>
                  <a:tcPr marL="91425" marR="91425" marT="91425" marB="91425"/>
                </a:tc>
                <a:tc>
                  <a:txBody>
                    <a:bodyPr/>
                    <a:lstStyle/>
                    <a:p>
                      <a:pPr marL="0" lvl="0" indent="0" algn="ctr" rtl="0">
                        <a:spcBef>
                          <a:spcPts val="0"/>
                        </a:spcBef>
                        <a:spcAft>
                          <a:spcPts val="0"/>
                        </a:spcAft>
                        <a:buNone/>
                      </a:pPr>
                      <a:r>
                        <a:rPr lang="en" b="1">
                          <a:latin typeface="Livvic"/>
                          <a:ea typeface="Livvic"/>
                          <a:cs typeface="Livvic"/>
                          <a:sym typeface="Livvic"/>
                        </a:rPr>
                        <a:t>4</a:t>
                      </a:r>
                      <a:endParaRPr b="1">
                        <a:latin typeface="Livvic"/>
                        <a:ea typeface="Livvic"/>
                        <a:cs typeface="Livvic"/>
                        <a:sym typeface="Livvic"/>
                      </a:endParaRPr>
                    </a:p>
                  </a:txBody>
                  <a:tcPr marL="91425" marR="91425" marT="91425" marB="91425"/>
                </a:tc>
                <a:tc>
                  <a:txBody>
                    <a:bodyPr/>
                    <a:lstStyle/>
                    <a:p>
                      <a:pPr marL="0" lvl="0" indent="0" algn="ctr" rtl="0">
                        <a:spcBef>
                          <a:spcPts val="0"/>
                        </a:spcBef>
                        <a:spcAft>
                          <a:spcPts val="0"/>
                        </a:spcAft>
                        <a:buNone/>
                      </a:pPr>
                      <a:r>
                        <a:rPr lang="en" b="1">
                          <a:latin typeface="Livvic"/>
                          <a:ea typeface="Livvic"/>
                          <a:cs typeface="Livvic"/>
                          <a:sym typeface="Livvic"/>
                        </a:rPr>
                        <a:t>5</a:t>
                      </a:r>
                      <a:endParaRPr b="1">
                        <a:latin typeface="Livvic"/>
                        <a:ea typeface="Livvic"/>
                        <a:cs typeface="Livvic"/>
                        <a:sym typeface="Livvic"/>
                      </a:endParaRPr>
                    </a:p>
                  </a:txBody>
                  <a:tcPr marL="91425" marR="91425" marT="91425" marB="91425"/>
                </a:tc>
                <a:extLst>
                  <a:ext uri="{0D108BD9-81ED-4DB2-BD59-A6C34878D82A}">
                    <a16:rowId xmlns:a16="http://schemas.microsoft.com/office/drawing/2014/main" val="10000"/>
                  </a:ext>
                </a:extLst>
              </a:tr>
              <a:tr h="396250">
                <a:tc>
                  <a:txBody>
                    <a:bodyPr/>
                    <a:lstStyle/>
                    <a:p>
                      <a:pPr marL="0" lvl="0" indent="0" algn="ctr" rtl="0">
                        <a:spcBef>
                          <a:spcPts val="0"/>
                        </a:spcBef>
                        <a:spcAft>
                          <a:spcPts val="0"/>
                        </a:spcAft>
                        <a:buNone/>
                      </a:pPr>
                      <a:r>
                        <a:rPr lang="en" b="1">
                          <a:latin typeface="Livvic"/>
                          <a:ea typeface="Livvic"/>
                          <a:cs typeface="Livvic"/>
                          <a:sym typeface="Livvic"/>
                        </a:rPr>
                        <a:t>5</a:t>
                      </a:r>
                      <a:endParaRPr b="1">
                        <a:latin typeface="Livvic"/>
                        <a:ea typeface="Livvic"/>
                        <a:cs typeface="Livvic"/>
                        <a:sym typeface="Livvic"/>
                      </a:endParaRPr>
                    </a:p>
                  </a:txBody>
                  <a:tcPr marL="91425" marR="91425" marT="91425" marB="91425"/>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solidFill>
                      <a:srgbClr val="FFFF00"/>
                    </a:solidFill>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solidFill>
                      <a:srgbClr val="FF9900"/>
                    </a:solidFill>
                  </a:tcPr>
                </a:tc>
                <a:tc>
                  <a:txBody>
                    <a:bodyPr/>
                    <a:lstStyle/>
                    <a:p>
                      <a:pPr marL="0" lvl="0" indent="0" algn="ctr" rtl="0">
                        <a:spcBef>
                          <a:spcPts val="0"/>
                        </a:spcBef>
                        <a:spcAft>
                          <a:spcPts val="0"/>
                        </a:spcAft>
                        <a:buNone/>
                      </a:pPr>
                      <a:endParaRPr b="1">
                        <a:latin typeface="Livvic"/>
                        <a:ea typeface="Livvic"/>
                        <a:cs typeface="Livvic"/>
                        <a:sym typeface="Livvic"/>
                      </a:endParaRPr>
                    </a:p>
                  </a:txBody>
                  <a:tcPr marL="91425" marR="91425" marT="91425" marB="91425">
                    <a:solidFill>
                      <a:srgbClr val="FF9900"/>
                    </a:solidFill>
                  </a:tcPr>
                </a:tc>
                <a:tc>
                  <a:txBody>
                    <a:bodyPr/>
                    <a:lstStyle/>
                    <a:p>
                      <a:pPr marL="0" lvl="0" indent="0" algn="ctr" rtl="0">
                        <a:spcBef>
                          <a:spcPts val="0"/>
                        </a:spcBef>
                        <a:spcAft>
                          <a:spcPts val="0"/>
                        </a:spcAft>
                        <a:buNone/>
                      </a:pPr>
                      <a:endParaRPr b="1">
                        <a:latin typeface="Livvic"/>
                        <a:ea typeface="Livvic"/>
                        <a:cs typeface="Livvic"/>
                        <a:sym typeface="Livvic"/>
                      </a:endParaRPr>
                    </a:p>
                  </a:txBody>
                  <a:tcPr marL="91425" marR="91425" marT="91425" marB="91425">
                    <a:solidFill>
                      <a:srgbClr val="FF0000"/>
                    </a:solidFill>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solidFill>
                      <a:srgbClr val="FF0000"/>
                    </a:solidFill>
                  </a:tcPr>
                </a:tc>
                <a:extLst>
                  <a:ext uri="{0D108BD9-81ED-4DB2-BD59-A6C34878D82A}">
                    <a16:rowId xmlns:a16="http://schemas.microsoft.com/office/drawing/2014/main" val="10001"/>
                  </a:ext>
                </a:extLst>
              </a:tr>
              <a:tr h="396250">
                <a:tc>
                  <a:txBody>
                    <a:bodyPr/>
                    <a:lstStyle/>
                    <a:p>
                      <a:pPr marL="0" lvl="0" indent="0" algn="ctr" rtl="0">
                        <a:spcBef>
                          <a:spcPts val="0"/>
                        </a:spcBef>
                        <a:spcAft>
                          <a:spcPts val="0"/>
                        </a:spcAft>
                        <a:buNone/>
                      </a:pPr>
                      <a:r>
                        <a:rPr lang="en" b="1">
                          <a:latin typeface="Livvic"/>
                          <a:ea typeface="Livvic"/>
                          <a:cs typeface="Livvic"/>
                          <a:sym typeface="Livvic"/>
                        </a:rPr>
                        <a:t>4</a:t>
                      </a:r>
                      <a:endParaRPr b="1">
                        <a:latin typeface="Livvic"/>
                        <a:ea typeface="Livvic"/>
                        <a:cs typeface="Livvic"/>
                        <a:sym typeface="Livvic"/>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lnB w="9525" cap="flat" cmpd="sng">
                      <a:solidFill>
                        <a:srgbClr val="9E9E9E"/>
                      </a:solidFill>
                      <a:prstDash val="solid"/>
                      <a:round/>
                      <a:headEnd type="none" w="sm" len="sm"/>
                      <a:tailEnd type="none" w="sm" len="sm"/>
                    </a:lnB>
                    <a:solidFill>
                      <a:srgbClr val="00FF00"/>
                    </a:solidFill>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lnB w="9525" cap="flat" cmpd="sng">
                      <a:solidFill>
                        <a:srgbClr val="9E9E9E"/>
                      </a:solidFill>
                      <a:prstDash val="solid"/>
                      <a:round/>
                      <a:headEnd type="none" w="sm" len="sm"/>
                      <a:tailEnd type="none" w="sm" len="sm"/>
                    </a:lnB>
                    <a:solidFill>
                      <a:srgbClr val="FFFF00"/>
                    </a:solidFill>
                  </a:tcPr>
                </a:tc>
                <a:tc>
                  <a:txBody>
                    <a:bodyPr/>
                    <a:lstStyle/>
                    <a:p>
                      <a:pPr marL="0" lvl="0" indent="0" algn="ctr" rtl="0">
                        <a:spcBef>
                          <a:spcPts val="0"/>
                        </a:spcBef>
                        <a:spcAft>
                          <a:spcPts val="0"/>
                        </a:spcAft>
                        <a:buNone/>
                      </a:pPr>
                      <a:endParaRPr b="1">
                        <a:latin typeface="Livvic"/>
                        <a:ea typeface="Livvic"/>
                        <a:cs typeface="Livvic"/>
                        <a:sym typeface="Livvic"/>
                      </a:endParaRPr>
                    </a:p>
                  </a:txBody>
                  <a:tcPr marL="91425" marR="91425" marT="91425" marB="91425">
                    <a:solidFill>
                      <a:srgbClr val="FF9900"/>
                    </a:solidFill>
                  </a:tcPr>
                </a:tc>
                <a:tc>
                  <a:txBody>
                    <a:bodyPr/>
                    <a:lstStyle/>
                    <a:p>
                      <a:pPr marL="0" lvl="0" indent="0" algn="ctr" rtl="0">
                        <a:spcBef>
                          <a:spcPts val="0"/>
                        </a:spcBef>
                        <a:spcAft>
                          <a:spcPts val="0"/>
                        </a:spcAft>
                        <a:buNone/>
                      </a:pPr>
                      <a:endParaRPr b="1">
                        <a:latin typeface="Livvic"/>
                        <a:ea typeface="Livvic"/>
                        <a:cs typeface="Livvic"/>
                        <a:sym typeface="Livvic"/>
                      </a:endParaRPr>
                    </a:p>
                  </a:txBody>
                  <a:tcPr marL="91425" marR="91425" marT="91425" marB="91425">
                    <a:solidFill>
                      <a:srgbClr val="FF9900"/>
                    </a:solidFill>
                  </a:tcPr>
                </a:tc>
                <a:tc>
                  <a:txBody>
                    <a:bodyPr/>
                    <a:lstStyle/>
                    <a:p>
                      <a:pPr marL="0" lvl="0" indent="0" algn="ctr" rtl="0">
                        <a:spcBef>
                          <a:spcPts val="0"/>
                        </a:spcBef>
                        <a:spcAft>
                          <a:spcPts val="0"/>
                        </a:spcAft>
                        <a:buNone/>
                      </a:pPr>
                      <a:r>
                        <a:rPr lang="en" b="1">
                          <a:latin typeface="Livvic"/>
                          <a:ea typeface="Livvic"/>
                          <a:cs typeface="Livvic"/>
                          <a:sym typeface="Livvic"/>
                        </a:rPr>
                        <a:t>R4</a:t>
                      </a:r>
                      <a:endParaRPr b="1">
                        <a:latin typeface="Livvic"/>
                        <a:ea typeface="Livvic"/>
                        <a:cs typeface="Livvic"/>
                        <a:sym typeface="Livvic"/>
                      </a:endParaRPr>
                    </a:p>
                  </a:txBody>
                  <a:tcPr marL="91425" marR="91425" marT="91425" marB="91425">
                    <a:solidFill>
                      <a:srgbClr val="FF0000"/>
                    </a:solidFill>
                  </a:tcPr>
                </a:tc>
                <a:extLst>
                  <a:ext uri="{0D108BD9-81ED-4DB2-BD59-A6C34878D82A}">
                    <a16:rowId xmlns:a16="http://schemas.microsoft.com/office/drawing/2014/main" val="10002"/>
                  </a:ext>
                </a:extLst>
              </a:tr>
              <a:tr h="396250">
                <a:tc>
                  <a:txBody>
                    <a:bodyPr/>
                    <a:lstStyle/>
                    <a:p>
                      <a:pPr marL="0" lvl="0" indent="0" algn="ctr" rtl="0">
                        <a:spcBef>
                          <a:spcPts val="0"/>
                        </a:spcBef>
                        <a:spcAft>
                          <a:spcPts val="0"/>
                        </a:spcAft>
                        <a:buNone/>
                      </a:pPr>
                      <a:r>
                        <a:rPr lang="en" b="1">
                          <a:latin typeface="Livvic"/>
                          <a:ea typeface="Livvic"/>
                          <a:cs typeface="Livvic"/>
                          <a:sym typeface="Livvic"/>
                        </a:rPr>
                        <a:t>3</a:t>
                      </a:r>
                      <a:endParaRPr b="1">
                        <a:latin typeface="Livvic"/>
                        <a:ea typeface="Livvic"/>
                        <a:cs typeface="Livvic"/>
                        <a:sym typeface="Livvic"/>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FF00"/>
                    </a:solidFill>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FF00"/>
                    </a:solidFill>
                  </a:tcPr>
                </a:tc>
                <a:tc>
                  <a:txBody>
                    <a:bodyPr/>
                    <a:lstStyle/>
                    <a:p>
                      <a:pPr marL="0" lvl="0" indent="0" algn="ctr" rtl="0">
                        <a:spcBef>
                          <a:spcPts val="0"/>
                        </a:spcBef>
                        <a:spcAft>
                          <a:spcPts val="0"/>
                        </a:spcAft>
                        <a:buNone/>
                      </a:pPr>
                      <a:endParaRPr b="1">
                        <a:latin typeface="Livvic"/>
                        <a:ea typeface="Livvic"/>
                        <a:cs typeface="Livvic"/>
                        <a:sym typeface="Livvic"/>
                      </a:endParaRPr>
                    </a:p>
                  </a:txBody>
                  <a:tcPr marL="91425" marR="91425" marT="91425" marB="91425">
                    <a:lnL w="9525" cap="flat" cmpd="sng">
                      <a:solidFill>
                        <a:srgbClr val="9E9E9E"/>
                      </a:solidFill>
                      <a:prstDash val="solid"/>
                      <a:round/>
                      <a:headEnd type="none" w="sm" len="sm"/>
                      <a:tailEnd type="none" w="sm" len="sm"/>
                    </a:lnL>
                    <a:solidFill>
                      <a:srgbClr val="FFFF00"/>
                    </a:solidFill>
                  </a:tcPr>
                </a:tc>
                <a:tc>
                  <a:txBody>
                    <a:bodyPr/>
                    <a:lstStyle/>
                    <a:p>
                      <a:pPr marL="0" lvl="0" indent="0" algn="ctr" rtl="0">
                        <a:spcBef>
                          <a:spcPts val="0"/>
                        </a:spcBef>
                        <a:spcAft>
                          <a:spcPts val="0"/>
                        </a:spcAft>
                        <a:buNone/>
                      </a:pPr>
                      <a:endParaRPr b="1">
                        <a:latin typeface="Livvic"/>
                        <a:ea typeface="Livvic"/>
                        <a:cs typeface="Livvic"/>
                        <a:sym typeface="Livvic"/>
                      </a:endParaRPr>
                    </a:p>
                  </a:txBody>
                  <a:tcPr marL="91425" marR="91425" marT="91425" marB="91425">
                    <a:solidFill>
                      <a:srgbClr val="FF9900"/>
                    </a:solidFill>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solidFill>
                      <a:srgbClr val="FF9900"/>
                    </a:solidFill>
                  </a:tcPr>
                </a:tc>
                <a:extLst>
                  <a:ext uri="{0D108BD9-81ED-4DB2-BD59-A6C34878D82A}">
                    <a16:rowId xmlns:a16="http://schemas.microsoft.com/office/drawing/2014/main" val="10003"/>
                  </a:ext>
                </a:extLst>
              </a:tr>
              <a:tr h="396250">
                <a:tc>
                  <a:txBody>
                    <a:bodyPr/>
                    <a:lstStyle/>
                    <a:p>
                      <a:pPr marL="0" lvl="0" indent="0" algn="ctr" rtl="0">
                        <a:spcBef>
                          <a:spcPts val="0"/>
                        </a:spcBef>
                        <a:spcAft>
                          <a:spcPts val="0"/>
                        </a:spcAft>
                        <a:buNone/>
                      </a:pPr>
                      <a:r>
                        <a:rPr lang="en" b="1">
                          <a:latin typeface="Livvic"/>
                          <a:ea typeface="Livvic"/>
                          <a:cs typeface="Livvic"/>
                          <a:sym typeface="Livvic"/>
                        </a:rPr>
                        <a:t>2</a:t>
                      </a:r>
                      <a:endParaRPr b="1">
                        <a:latin typeface="Livvic"/>
                        <a:ea typeface="Livvic"/>
                        <a:cs typeface="Livvic"/>
                        <a:sym typeface="Livvic"/>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lnT w="9525" cap="flat" cmpd="sng">
                      <a:solidFill>
                        <a:srgbClr val="9E9E9E"/>
                      </a:solidFill>
                      <a:prstDash val="solid"/>
                      <a:round/>
                      <a:headEnd type="none" w="sm" len="sm"/>
                      <a:tailEnd type="none" w="sm" len="sm"/>
                    </a:lnT>
                    <a:solidFill>
                      <a:srgbClr val="1CBA01"/>
                    </a:solidFill>
                  </a:tcPr>
                </a:tc>
                <a:tc>
                  <a:txBody>
                    <a:bodyPr/>
                    <a:lstStyle/>
                    <a:p>
                      <a:pPr marL="0" lvl="0" indent="0" algn="l" rtl="0">
                        <a:spcBef>
                          <a:spcPts val="0"/>
                        </a:spcBef>
                        <a:spcAft>
                          <a:spcPts val="0"/>
                        </a:spcAft>
                        <a:buNone/>
                      </a:pPr>
                      <a:endParaRPr b="1">
                        <a:solidFill>
                          <a:srgbClr val="0000FF"/>
                        </a:solidFill>
                        <a:latin typeface="Livvic"/>
                        <a:ea typeface="Livvic"/>
                        <a:cs typeface="Livvic"/>
                        <a:sym typeface="Livvic"/>
                      </a:endParaRPr>
                    </a:p>
                  </a:txBody>
                  <a:tcPr marL="91425" marR="91425" marT="91425" marB="91425">
                    <a:lnT w="9525" cap="flat" cmpd="sng">
                      <a:solidFill>
                        <a:srgbClr val="9E9E9E"/>
                      </a:solidFill>
                      <a:prstDash val="solid"/>
                      <a:round/>
                      <a:headEnd type="none" w="sm" len="sm"/>
                      <a:tailEnd type="none" w="sm" len="sm"/>
                    </a:lnT>
                    <a:solidFill>
                      <a:srgbClr val="00FF00"/>
                    </a:solidFill>
                  </a:tcPr>
                </a:tc>
                <a:tc>
                  <a:txBody>
                    <a:bodyPr/>
                    <a:lstStyle/>
                    <a:p>
                      <a:pPr marL="0" lvl="0" indent="0" algn="ctr" rtl="0">
                        <a:spcBef>
                          <a:spcPts val="0"/>
                        </a:spcBef>
                        <a:spcAft>
                          <a:spcPts val="0"/>
                        </a:spcAft>
                        <a:buClr>
                          <a:schemeClr val="dk1"/>
                        </a:buClr>
                        <a:buSzPts val="1100"/>
                        <a:buFont typeface="Arial"/>
                        <a:buNone/>
                      </a:pPr>
                      <a:r>
                        <a:rPr lang="en" b="1">
                          <a:solidFill>
                            <a:srgbClr val="0000FF"/>
                          </a:solidFill>
                          <a:latin typeface="Livvic"/>
                          <a:ea typeface="Livvic"/>
                          <a:cs typeface="Livvic"/>
                          <a:sym typeface="Livvic"/>
                        </a:rPr>
                        <a:t>R4</a:t>
                      </a:r>
                      <a:endParaRPr b="1">
                        <a:latin typeface="Livvic"/>
                        <a:ea typeface="Livvic"/>
                        <a:cs typeface="Livvic"/>
                        <a:sym typeface="Livvic"/>
                      </a:endParaRPr>
                    </a:p>
                  </a:txBody>
                  <a:tcPr marL="91425" marR="91425" marT="91425" marB="91425">
                    <a:solidFill>
                      <a:srgbClr val="00FF00"/>
                    </a:solidFill>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solidFill>
                      <a:srgbClr val="FFFF00"/>
                    </a:solidFill>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solidFill>
                      <a:srgbClr val="FF9900"/>
                    </a:solidFill>
                  </a:tcPr>
                </a:tc>
                <a:extLst>
                  <a:ext uri="{0D108BD9-81ED-4DB2-BD59-A6C34878D82A}">
                    <a16:rowId xmlns:a16="http://schemas.microsoft.com/office/drawing/2014/main" val="10004"/>
                  </a:ext>
                </a:extLst>
              </a:tr>
              <a:tr h="396250">
                <a:tc>
                  <a:txBody>
                    <a:bodyPr/>
                    <a:lstStyle/>
                    <a:p>
                      <a:pPr marL="0" lvl="0" indent="0" algn="ctr" rtl="0">
                        <a:spcBef>
                          <a:spcPts val="0"/>
                        </a:spcBef>
                        <a:spcAft>
                          <a:spcPts val="0"/>
                        </a:spcAft>
                        <a:buNone/>
                      </a:pPr>
                      <a:r>
                        <a:rPr lang="en" b="1">
                          <a:latin typeface="Livvic"/>
                          <a:ea typeface="Livvic"/>
                          <a:cs typeface="Livvic"/>
                          <a:sym typeface="Livvic"/>
                        </a:rPr>
                        <a:t>1</a:t>
                      </a:r>
                      <a:endParaRPr b="1">
                        <a:latin typeface="Livvic"/>
                        <a:ea typeface="Livvic"/>
                        <a:cs typeface="Livvic"/>
                        <a:sym typeface="Livvic"/>
                      </a:endParaRPr>
                    </a:p>
                  </a:txBody>
                  <a:tcPr marL="91425" marR="91425" marT="91425" marB="91425"/>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solidFill>
                      <a:srgbClr val="1CBA01"/>
                    </a:solidFill>
                  </a:tcPr>
                </a:tc>
                <a:tc>
                  <a:txBody>
                    <a:bodyPr/>
                    <a:lstStyle/>
                    <a:p>
                      <a:pPr marL="0" lvl="0" indent="0" algn="ctr" rtl="0">
                        <a:spcBef>
                          <a:spcPts val="0"/>
                        </a:spcBef>
                        <a:spcAft>
                          <a:spcPts val="0"/>
                        </a:spcAft>
                        <a:buNone/>
                      </a:pPr>
                      <a:endParaRPr b="1">
                        <a:solidFill>
                          <a:srgbClr val="0000FF"/>
                        </a:solidFill>
                        <a:latin typeface="Livvic"/>
                        <a:ea typeface="Livvic"/>
                        <a:cs typeface="Livvic"/>
                        <a:sym typeface="Livvic"/>
                      </a:endParaRPr>
                    </a:p>
                  </a:txBody>
                  <a:tcPr marL="91425" marR="91425" marT="91425" marB="91425">
                    <a:solidFill>
                      <a:srgbClr val="1CBA01"/>
                    </a:solidFill>
                  </a:tcPr>
                </a:tc>
                <a:tc>
                  <a:txBody>
                    <a:bodyPr/>
                    <a:lstStyle/>
                    <a:p>
                      <a:pPr marL="0" lvl="0" indent="0" algn="ctr" rtl="0">
                        <a:spcBef>
                          <a:spcPts val="0"/>
                        </a:spcBef>
                        <a:spcAft>
                          <a:spcPts val="0"/>
                        </a:spcAft>
                        <a:buNone/>
                      </a:pPr>
                      <a:endParaRPr b="1">
                        <a:solidFill>
                          <a:srgbClr val="0000FF"/>
                        </a:solidFill>
                        <a:latin typeface="Livvic"/>
                        <a:ea typeface="Livvic"/>
                        <a:cs typeface="Livvic"/>
                        <a:sym typeface="Livvic"/>
                      </a:endParaRPr>
                    </a:p>
                  </a:txBody>
                  <a:tcPr marL="91425" marR="91425" marT="91425" marB="91425">
                    <a:solidFill>
                      <a:srgbClr val="00FF00"/>
                    </a:solidFill>
                  </a:tcPr>
                </a:tc>
                <a:tc>
                  <a:txBody>
                    <a:bodyPr/>
                    <a:lstStyle/>
                    <a:p>
                      <a:pPr marL="0" lvl="0" indent="0" algn="ctr" rtl="0">
                        <a:spcBef>
                          <a:spcPts val="0"/>
                        </a:spcBef>
                        <a:spcAft>
                          <a:spcPts val="0"/>
                        </a:spcAft>
                        <a:buNone/>
                      </a:pPr>
                      <a:endParaRPr b="1">
                        <a:solidFill>
                          <a:srgbClr val="0000FF"/>
                        </a:solidFill>
                        <a:latin typeface="Livvic"/>
                        <a:ea typeface="Livvic"/>
                        <a:cs typeface="Livvic"/>
                        <a:sym typeface="Livvic"/>
                      </a:endParaRPr>
                    </a:p>
                  </a:txBody>
                  <a:tcPr marL="91425" marR="91425" marT="91425" marB="91425">
                    <a:solidFill>
                      <a:srgbClr val="00FF00"/>
                    </a:solidFill>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solidFill>
                      <a:srgbClr val="FFFF00"/>
                    </a:solidFill>
                  </a:tcPr>
                </a:tc>
                <a:extLst>
                  <a:ext uri="{0D108BD9-81ED-4DB2-BD59-A6C34878D82A}">
                    <a16:rowId xmlns:a16="http://schemas.microsoft.com/office/drawing/2014/main" val="10005"/>
                  </a:ext>
                </a:extLst>
              </a:tr>
            </a:tbl>
          </a:graphicData>
        </a:graphic>
      </p:graphicFrame>
      <p:sp>
        <p:nvSpPr>
          <p:cNvPr id="912" name="Google Shape;912;p59"/>
          <p:cNvSpPr txBox="1"/>
          <p:nvPr/>
        </p:nvSpPr>
        <p:spPr>
          <a:xfrm>
            <a:off x="6670950" y="1953925"/>
            <a:ext cx="10701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t>Severity</a:t>
            </a:r>
            <a:endParaRPr sz="1800"/>
          </a:p>
        </p:txBody>
      </p:sp>
      <p:sp>
        <p:nvSpPr>
          <p:cNvPr id="913" name="Google Shape;913;p59"/>
          <p:cNvSpPr txBox="1"/>
          <p:nvPr/>
        </p:nvSpPr>
        <p:spPr>
          <a:xfrm rot="-5400000">
            <a:off x="4275175" y="3441625"/>
            <a:ext cx="1270200" cy="46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t>Likelihood</a:t>
            </a:r>
            <a:endParaRPr sz="1800"/>
          </a:p>
        </p:txBody>
      </p:sp>
      <p:graphicFrame>
        <p:nvGraphicFramePr>
          <p:cNvPr id="914" name="Google Shape;914;p59"/>
          <p:cNvGraphicFramePr/>
          <p:nvPr/>
        </p:nvGraphicFramePr>
        <p:xfrm>
          <a:off x="4678363" y="1044875"/>
          <a:ext cx="3000000" cy="3000000"/>
        </p:xfrm>
        <a:graphic>
          <a:graphicData uri="http://schemas.openxmlformats.org/drawingml/2006/table">
            <a:tbl>
              <a:tblPr>
                <a:noFill/>
                <a:tableStyleId>{66FF5306-B495-4C76-AE99-407321AC30EA}</a:tableStyleId>
              </a:tblPr>
              <a:tblGrid>
                <a:gridCol w="1090275">
                  <a:extLst>
                    <a:ext uri="{9D8B030D-6E8A-4147-A177-3AD203B41FA5}">
                      <a16:colId xmlns:a16="http://schemas.microsoft.com/office/drawing/2014/main" val="20000"/>
                    </a:ext>
                  </a:extLst>
                </a:gridCol>
                <a:gridCol w="3323225">
                  <a:extLst>
                    <a:ext uri="{9D8B030D-6E8A-4147-A177-3AD203B41FA5}">
                      <a16:colId xmlns:a16="http://schemas.microsoft.com/office/drawing/2014/main" val="20001"/>
                    </a:ext>
                  </a:extLst>
                </a:gridCol>
              </a:tblGrid>
              <a:tr h="392425">
                <a:tc>
                  <a:txBody>
                    <a:bodyPr/>
                    <a:lstStyle/>
                    <a:p>
                      <a:pPr marL="0" lvl="0" indent="0" algn="ctr" rtl="0">
                        <a:spcBef>
                          <a:spcPts val="0"/>
                        </a:spcBef>
                        <a:spcAft>
                          <a:spcPts val="0"/>
                        </a:spcAft>
                        <a:buNone/>
                      </a:pPr>
                      <a:r>
                        <a:rPr lang="en" sz="1200">
                          <a:solidFill>
                            <a:schemeClr val="lt2"/>
                          </a:solidFill>
                          <a:latin typeface="Livvic"/>
                          <a:ea typeface="Livvic"/>
                          <a:cs typeface="Livvic"/>
                          <a:sym typeface="Livvic"/>
                        </a:rPr>
                        <a:t>R4</a:t>
                      </a:r>
                      <a:endParaRPr sz="1200">
                        <a:solidFill>
                          <a:schemeClr val="lt2"/>
                        </a:solidFill>
                        <a:latin typeface="Livvic"/>
                        <a:ea typeface="Livvic"/>
                        <a:cs typeface="Livvic"/>
                        <a:sym typeface="Livvic"/>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accent3"/>
                    </a:solidFill>
                  </a:tcPr>
                </a:tc>
                <a:tc>
                  <a:txBody>
                    <a:bodyPr/>
                    <a:lstStyle/>
                    <a:p>
                      <a:pPr marL="0" lvl="0" indent="0" algn="l" rtl="0">
                        <a:lnSpc>
                          <a:spcPct val="115000"/>
                        </a:lnSpc>
                        <a:spcBef>
                          <a:spcPts val="0"/>
                        </a:spcBef>
                        <a:spcAft>
                          <a:spcPts val="0"/>
                        </a:spcAft>
                        <a:buNone/>
                      </a:pPr>
                      <a:r>
                        <a:rPr lang="en" sz="1200">
                          <a:solidFill>
                            <a:schemeClr val="dk1"/>
                          </a:solidFill>
                          <a:latin typeface="Livvic"/>
                          <a:ea typeface="Livvic"/>
                          <a:cs typeface="Livvic"/>
                          <a:sym typeface="Livvic"/>
                        </a:rPr>
                        <a:t>Raspberry Pi causes software crash due to bugs</a:t>
                      </a:r>
                      <a:endParaRPr sz="1200">
                        <a:latin typeface="Livvic"/>
                        <a:ea typeface="Livvic"/>
                        <a:cs typeface="Livvic"/>
                        <a:sym typeface="Livvic"/>
                      </a:endParaRPr>
                    </a:p>
                  </a:txBody>
                  <a:tcPr marL="45700" marR="45700" marT="45700" marB="45700">
                    <a:lnL w="9525" cap="flat" cmpd="sng">
                      <a:solidFill>
                        <a:srgbClr val="999999"/>
                      </a:solidFill>
                      <a:prstDash val="solid"/>
                      <a:round/>
                      <a:headEnd type="none" w="sm" len="sm"/>
                      <a:tailEnd type="none" w="sm" len="sm"/>
                    </a:lnL>
                    <a:solidFill>
                      <a:schemeClr val="lt2"/>
                    </a:solidFill>
                  </a:tcPr>
                </a:tc>
                <a:extLst>
                  <a:ext uri="{0D108BD9-81ED-4DB2-BD59-A6C34878D82A}">
                    <a16:rowId xmlns:a16="http://schemas.microsoft.com/office/drawing/2014/main" val="10000"/>
                  </a:ext>
                </a:extLst>
              </a:tr>
              <a:tr h="392425">
                <a:tc>
                  <a:txBody>
                    <a:bodyPr/>
                    <a:lstStyle/>
                    <a:p>
                      <a:pPr marL="0" lvl="0" indent="0" algn="ctr" rtl="0">
                        <a:spcBef>
                          <a:spcPts val="0"/>
                        </a:spcBef>
                        <a:spcAft>
                          <a:spcPts val="0"/>
                        </a:spcAft>
                        <a:buNone/>
                      </a:pPr>
                      <a:r>
                        <a:rPr lang="en" sz="1200">
                          <a:solidFill>
                            <a:schemeClr val="lt2"/>
                          </a:solidFill>
                          <a:latin typeface="Livvic"/>
                          <a:ea typeface="Livvic"/>
                          <a:cs typeface="Livvic"/>
                          <a:sym typeface="Livvic"/>
                        </a:rPr>
                        <a:t>Mitigation</a:t>
                      </a:r>
                      <a:endParaRPr sz="1200">
                        <a:solidFill>
                          <a:schemeClr val="lt2"/>
                        </a:solidFill>
                        <a:latin typeface="Livvic"/>
                        <a:ea typeface="Livvic"/>
                        <a:cs typeface="Livvic"/>
                        <a:sym typeface="Livvic"/>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accent3"/>
                    </a:solidFill>
                  </a:tcPr>
                </a:tc>
                <a:tc>
                  <a:txBody>
                    <a:bodyPr/>
                    <a:lstStyle/>
                    <a:p>
                      <a:pPr marL="0" lvl="0" indent="0" algn="l" rtl="0">
                        <a:lnSpc>
                          <a:spcPct val="115000"/>
                        </a:lnSpc>
                        <a:spcBef>
                          <a:spcPts val="0"/>
                        </a:spcBef>
                        <a:spcAft>
                          <a:spcPts val="0"/>
                        </a:spcAft>
                        <a:buNone/>
                      </a:pPr>
                      <a:r>
                        <a:rPr lang="en" sz="1200">
                          <a:latin typeface="Livvic"/>
                          <a:ea typeface="Livvic"/>
                          <a:cs typeface="Livvic"/>
                          <a:sym typeface="Livvic"/>
                        </a:rPr>
                        <a:t>Testing and validating different scenarios to account for different bugs.</a:t>
                      </a:r>
                      <a:endParaRPr sz="1200">
                        <a:latin typeface="Livvic"/>
                        <a:ea typeface="Livvic"/>
                        <a:cs typeface="Livvic"/>
                        <a:sym typeface="Livvic"/>
                      </a:endParaRPr>
                    </a:p>
                  </a:txBody>
                  <a:tcPr marL="45700" marR="45700" marT="45700" marB="45700">
                    <a:lnL w="9525" cap="flat" cmpd="sng">
                      <a:solidFill>
                        <a:srgbClr val="999999"/>
                      </a:solidFill>
                      <a:prstDash val="solid"/>
                      <a:round/>
                      <a:headEnd type="none" w="sm" len="sm"/>
                      <a:tailEnd type="none" w="sm" len="sm"/>
                    </a:lnL>
                    <a:solidFill>
                      <a:schemeClr val="lt2"/>
                    </a:solidFill>
                  </a:tcPr>
                </a:tc>
                <a:extLst>
                  <a:ext uri="{0D108BD9-81ED-4DB2-BD59-A6C34878D82A}">
                    <a16:rowId xmlns:a16="http://schemas.microsoft.com/office/drawing/2014/main" val="10001"/>
                  </a:ext>
                </a:extLst>
              </a:tr>
            </a:tbl>
          </a:graphicData>
        </a:graphic>
      </p:graphicFrame>
      <p:cxnSp>
        <p:nvCxnSpPr>
          <p:cNvPr id="915" name="Google Shape;915;p59"/>
          <p:cNvCxnSpPr/>
          <p:nvPr/>
        </p:nvCxnSpPr>
        <p:spPr>
          <a:xfrm flipH="1">
            <a:off x="7370175" y="3438525"/>
            <a:ext cx="773700" cy="588000"/>
          </a:xfrm>
          <a:prstGeom prst="straightConnector1">
            <a:avLst/>
          </a:prstGeom>
          <a:noFill/>
          <a:ln w="28575" cap="flat" cmpd="sng">
            <a:solidFill>
              <a:schemeClr val="dk2"/>
            </a:solidFill>
            <a:prstDash val="dash"/>
            <a:round/>
            <a:headEnd type="none" w="med" len="med"/>
            <a:tailEnd type="triangle" w="med" len="med"/>
          </a:ln>
        </p:spPr>
      </p:cxnSp>
      <p:cxnSp>
        <p:nvCxnSpPr>
          <p:cNvPr id="916" name="Google Shape;916;p59"/>
          <p:cNvCxnSpPr/>
          <p:nvPr/>
        </p:nvCxnSpPr>
        <p:spPr>
          <a:xfrm>
            <a:off x="3128250" y="3808900"/>
            <a:ext cx="4800" cy="590400"/>
          </a:xfrm>
          <a:prstGeom prst="straightConnector1">
            <a:avLst/>
          </a:prstGeom>
          <a:noFill/>
          <a:ln w="28575" cap="flat" cmpd="sng">
            <a:solidFill>
              <a:schemeClr val="dk2"/>
            </a:solidFill>
            <a:prstDash val="dash"/>
            <a:round/>
            <a:headEnd type="none" w="med" len="med"/>
            <a:tailEnd type="triangle" w="med" len="med"/>
          </a:ln>
        </p:spPr>
      </p:cxn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sp>
        <p:nvSpPr>
          <p:cNvPr id="921" name="Google Shape;921;p60"/>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45</a:t>
            </a:fld>
            <a:endParaRPr>
              <a:latin typeface="Livvic"/>
              <a:ea typeface="Livvic"/>
              <a:cs typeface="Livvic"/>
              <a:sym typeface="Livvic"/>
            </a:endParaRPr>
          </a:p>
        </p:txBody>
      </p:sp>
      <p:sp>
        <p:nvSpPr>
          <p:cNvPr id="922" name="Google Shape;922;p60"/>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latin typeface="Livvic"/>
                <a:ea typeface="Livvic"/>
                <a:cs typeface="Livvic"/>
                <a:sym typeface="Livvic"/>
              </a:rPr>
              <a:t>Risk Mitigations</a:t>
            </a:r>
            <a:endParaRPr sz="2800" b="1">
              <a:solidFill>
                <a:srgbClr val="FFFFFF"/>
              </a:solidFill>
              <a:latin typeface="Livvic"/>
              <a:ea typeface="Livvic"/>
              <a:cs typeface="Livvic"/>
              <a:sym typeface="Livvic"/>
            </a:endParaRPr>
          </a:p>
        </p:txBody>
      </p:sp>
      <p:pic>
        <p:nvPicPr>
          <p:cNvPr id="923" name="Google Shape;923;p60"/>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sp>
        <p:nvSpPr>
          <p:cNvPr id="924" name="Google Shape;924;p60"/>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925" name="Google Shape;925;p60"/>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926" name="Google Shape;926;p60"/>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927" name="Google Shape;927;p60"/>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lt1"/>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928" name="Google Shape;928;p60"/>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929" name="Google Shape;929;p60"/>
          <p:cNvSpPr/>
          <p:nvPr/>
        </p:nvSpPr>
        <p:spPr>
          <a:xfrm>
            <a:off x="3370367"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930" name="Google Shape;930;p60"/>
          <p:cNvSpPr/>
          <p:nvPr/>
        </p:nvSpPr>
        <p:spPr>
          <a:xfrm>
            <a:off x="4475234" y="4777075"/>
            <a:ext cx="12702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931" name="Google Shape;931;p60"/>
          <p:cNvSpPr/>
          <p:nvPr/>
        </p:nvSpPr>
        <p:spPr>
          <a:xfrm>
            <a:off x="7777350" y="4777075"/>
            <a:ext cx="10701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graphicFrame>
        <p:nvGraphicFramePr>
          <p:cNvPr id="932" name="Google Shape;932;p60"/>
          <p:cNvGraphicFramePr/>
          <p:nvPr/>
        </p:nvGraphicFramePr>
        <p:xfrm>
          <a:off x="430700" y="2327373"/>
          <a:ext cx="3000000" cy="3000000"/>
        </p:xfrm>
        <a:graphic>
          <a:graphicData uri="http://schemas.openxmlformats.org/drawingml/2006/table">
            <a:tbl>
              <a:tblPr>
                <a:noFill/>
                <a:tableStyleId>{66FF5306-B495-4C76-AE99-407321AC30EA}</a:tableStyleId>
              </a:tblPr>
              <a:tblGrid>
                <a:gridCol w="599125">
                  <a:extLst>
                    <a:ext uri="{9D8B030D-6E8A-4147-A177-3AD203B41FA5}">
                      <a16:colId xmlns:a16="http://schemas.microsoft.com/office/drawing/2014/main" val="20000"/>
                    </a:ext>
                  </a:extLst>
                </a:gridCol>
                <a:gridCol w="599125">
                  <a:extLst>
                    <a:ext uri="{9D8B030D-6E8A-4147-A177-3AD203B41FA5}">
                      <a16:colId xmlns:a16="http://schemas.microsoft.com/office/drawing/2014/main" val="20001"/>
                    </a:ext>
                  </a:extLst>
                </a:gridCol>
                <a:gridCol w="599125">
                  <a:extLst>
                    <a:ext uri="{9D8B030D-6E8A-4147-A177-3AD203B41FA5}">
                      <a16:colId xmlns:a16="http://schemas.microsoft.com/office/drawing/2014/main" val="20002"/>
                    </a:ext>
                  </a:extLst>
                </a:gridCol>
                <a:gridCol w="599125">
                  <a:extLst>
                    <a:ext uri="{9D8B030D-6E8A-4147-A177-3AD203B41FA5}">
                      <a16:colId xmlns:a16="http://schemas.microsoft.com/office/drawing/2014/main" val="20003"/>
                    </a:ext>
                  </a:extLst>
                </a:gridCol>
                <a:gridCol w="599125">
                  <a:extLst>
                    <a:ext uri="{9D8B030D-6E8A-4147-A177-3AD203B41FA5}">
                      <a16:colId xmlns:a16="http://schemas.microsoft.com/office/drawing/2014/main" val="20004"/>
                    </a:ext>
                  </a:extLst>
                </a:gridCol>
                <a:gridCol w="599125">
                  <a:extLst>
                    <a:ext uri="{9D8B030D-6E8A-4147-A177-3AD203B41FA5}">
                      <a16:colId xmlns:a16="http://schemas.microsoft.com/office/drawing/2014/main" val="20005"/>
                    </a:ext>
                  </a:extLst>
                </a:gridCol>
              </a:tblGrid>
              <a:tr h="396250">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lnL w="9525" cap="flat" cmpd="sng">
                      <a:solidFill>
                        <a:srgbClr val="9E9E9E">
                          <a:alpha val="0"/>
                        </a:srgbClr>
                      </a:solidFill>
                      <a:prstDash val="solid"/>
                      <a:round/>
                      <a:headEnd type="none" w="sm" len="sm"/>
                      <a:tailEnd type="none" w="sm" len="sm"/>
                    </a:lnL>
                    <a:lnT w="9525" cap="flat" cmpd="sng">
                      <a:solidFill>
                        <a:srgbClr val="9E9E9E">
                          <a:alpha val="0"/>
                        </a:srgbClr>
                      </a:solidFill>
                      <a:prstDash val="solid"/>
                      <a:round/>
                      <a:headEnd type="none" w="sm" len="sm"/>
                      <a:tailEnd type="none" w="sm" len="sm"/>
                    </a:lnT>
                  </a:tcPr>
                </a:tc>
                <a:tc>
                  <a:txBody>
                    <a:bodyPr/>
                    <a:lstStyle/>
                    <a:p>
                      <a:pPr marL="0" lvl="0" indent="0" algn="ctr" rtl="0">
                        <a:spcBef>
                          <a:spcPts val="0"/>
                        </a:spcBef>
                        <a:spcAft>
                          <a:spcPts val="0"/>
                        </a:spcAft>
                        <a:buNone/>
                      </a:pPr>
                      <a:r>
                        <a:rPr lang="en" b="1">
                          <a:latin typeface="Livvic"/>
                          <a:ea typeface="Livvic"/>
                          <a:cs typeface="Livvic"/>
                          <a:sym typeface="Livvic"/>
                        </a:rPr>
                        <a:t>1</a:t>
                      </a:r>
                      <a:endParaRPr b="1">
                        <a:latin typeface="Livvic"/>
                        <a:ea typeface="Livvic"/>
                        <a:cs typeface="Livvic"/>
                        <a:sym typeface="Livvic"/>
                      </a:endParaRPr>
                    </a:p>
                  </a:txBody>
                  <a:tcPr marL="91425" marR="91425" marT="91425" marB="91425"/>
                </a:tc>
                <a:tc>
                  <a:txBody>
                    <a:bodyPr/>
                    <a:lstStyle/>
                    <a:p>
                      <a:pPr marL="0" lvl="0" indent="0" algn="ctr" rtl="0">
                        <a:spcBef>
                          <a:spcPts val="0"/>
                        </a:spcBef>
                        <a:spcAft>
                          <a:spcPts val="0"/>
                        </a:spcAft>
                        <a:buNone/>
                      </a:pPr>
                      <a:r>
                        <a:rPr lang="en" b="1">
                          <a:latin typeface="Livvic"/>
                          <a:ea typeface="Livvic"/>
                          <a:cs typeface="Livvic"/>
                          <a:sym typeface="Livvic"/>
                        </a:rPr>
                        <a:t>2</a:t>
                      </a:r>
                      <a:endParaRPr b="1">
                        <a:latin typeface="Livvic"/>
                        <a:ea typeface="Livvic"/>
                        <a:cs typeface="Livvic"/>
                        <a:sym typeface="Livvic"/>
                      </a:endParaRPr>
                    </a:p>
                  </a:txBody>
                  <a:tcPr marL="91425" marR="91425" marT="91425" marB="91425"/>
                </a:tc>
                <a:tc>
                  <a:txBody>
                    <a:bodyPr/>
                    <a:lstStyle/>
                    <a:p>
                      <a:pPr marL="0" lvl="0" indent="0" algn="ctr" rtl="0">
                        <a:spcBef>
                          <a:spcPts val="0"/>
                        </a:spcBef>
                        <a:spcAft>
                          <a:spcPts val="0"/>
                        </a:spcAft>
                        <a:buNone/>
                      </a:pPr>
                      <a:r>
                        <a:rPr lang="en" b="1">
                          <a:latin typeface="Livvic"/>
                          <a:ea typeface="Livvic"/>
                          <a:cs typeface="Livvic"/>
                          <a:sym typeface="Livvic"/>
                        </a:rPr>
                        <a:t>3</a:t>
                      </a:r>
                      <a:endParaRPr b="1">
                        <a:latin typeface="Livvic"/>
                        <a:ea typeface="Livvic"/>
                        <a:cs typeface="Livvic"/>
                        <a:sym typeface="Livvic"/>
                      </a:endParaRPr>
                    </a:p>
                  </a:txBody>
                  <a:tcPr marL="91425" marR="91425" marT="91425" marB="91425"/>
                </a:tc>
                <a:tc>
                  <a:txBody>
                    <a:bodyPr/>
                    <a:lstStyle/>
                    <a:p>
                      <a:pPr marL="0" lvl="0" indent="0" algn="ctr" rtl="0">
                        <a:spcBef>
                          <a:spcPts val="0"/>
                        </a:spcBef>
                        <a:spcAft>
                          <a:spcPts val="0"/>
                        </a:spcAft>
                        <a:buNone/>
                      </a:pPr>
                      <a:r>
                        <a:rPr lang="en" b="1">
                          <a:latin typeface="Livvic"/>
                          <a:ea typeface="Livvic"/>
                          <a:cs typeface="Livvic"/>
                          <a:sym typeface="Livvic"/>
                        </a:rPr>
                        <a:t>4</a:t>
                      </a:r>
                      <a:endParaRPr b="1">
                        <a:latin typeface="Livvic"/>
                        <a:ea typeface="Livvic"/>
                        <a:cs typeface="Livvic"/>
                        <a:sym typeface="Livvic"/>
                      </a:endParaRPr>
                    </a:p>
                  </a:txBody>
                  <a:tcPr marL="91425" marR="91425" marT="91425" marB="91425"/>
                </a:tc>
                <a:tc>
                  <a:txBody>
                    <a:bodyPr/>
                    <a:lstStyle/>
                    <a:p>
                      <a:pPr marL="0" lvl="0" indent="0" algn="ctr" rtl="0">
                        <a:spcBef>
                          <a:spcPts val="0"/>
                        </a:spcBef>
                        <a:spcAft>
                          <a:spcPts val="0"/>
                        </a:spcAft>
                        <a:buNone/>
                      </a:pPr>
                      <a:r>
                        <a:rPr lang="en" b="1">
                          <a:latin typeface="Livvic"/>
                          <a:ea typeface="Livvic"/>
                          <a:cs typeface="Livvic"/>
                          <a:sym typeface="Livvic"/>
                        </a:rPr>
                        <a:t>5</a:t>
                      </a:r>
                      <a:endParaRPr b="1">
                        <a:latin typeface="Livvic"/>
                        <a:ea typeface="Livvic"/>
                        <a:cs typeface="Livvic"/>
                        <a:sym typeface="Livvic"/>
                      </a:endParaRPr>
                    </a:p>
                  </a:txBody>
                  <a:tcPr marL="91425" marR="91425" marT="91425" marB="91425"/>
                </a:tc>
                <a:extLst>
                  <a:ext uri="{0D108BD9-81ED-4DB2-BD59-A6C34878D82A}">
                    <a16:rowId xmlns:a16="http://schemas.microsoft.com/office/drawing/2014/main" val="10000"/>
                  </a:ext>
                </a:extLst>
              </a:tr>
              <a:tr h="396250">
                <a:tc>
                  <a:txBody>
                    <a:bodyPr/>
                    <a:lstStyle/>
                    <a:p>
                      <a:pPr marL="0" lvl="0" indent="0" algn="ctr" rtl="0">
                        <a:spcBef>
                          <a:spcPts val="0"/>
                        </a:spcBef>
                        <a:spcAft>
                          <a:spcPts val="0"/>
                        </a:spcAft>
                        <a:buNone/>
                      </a:pPr>
                      <a:r>
                        <a:rPr lang="en" b="1">
                          <a:latin typeface="Livvic"/>
                          <a:ea typeface="Livvic"/>
                          <a:cs typeface="Livvic"/>
                          <a:sym typeface="Livvic"/>
                        </a:rPr>
                        <a:t>5</a:t>
                      </a:r>
                      <a:endParaRPr b="1">
                        <a:latin typeface="Livvic"/>
                        <a:ea typeface="Livvic"/>
                        <a:cs typeface="Livvic"/>
                        <a:sym typeface="Livvic"/>
                      </a:endParaRPr>
                    </a:p>
                  </a:txBody>
                  <a:tcPr marL="91425" marR="91425" marT="91425" marB="91425"/>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solidFill>
                      <a:srgbClr val="FFFF00"/>
                    </a:solidFill>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solidFill>
                      <a:srgbClr val="FF9900"/>
                    </a:solidFill>
                  </a:tcPr>
                </a:tc>
                <a:tc>
                  <a:txBody>
                    <a:bodyPr/>
                    <a:lstStyle/>
                    <a:p>
                      <a:pPr marL="0" lvl="0" indent="0" algn="ctr" rtl="0">
                        <a:spcBef>
                          <a:spcPts val="0"/>
                        </a:spcBef>
                        <a:spcAft>
                          <a:spcPts val="0"/>
                        </a:spcAft>
                        <a:buNone/>
                      </a:pPr>
                      <a:endParaRPr b="1">
                        <a:latin typeface="Livvic"/>
                        <a:ea typeface="Livvic"/>
                        <a:cs typeface="Livvic"/>
                        <a:sym typeface="Livvic"/>
                      </a:endParaRPr>
                    </a:p>
                  </a:txBody>
                  <a:tcPr marL="91425" marR="91425" marT="91425" marB="91425">
                    <a:solidFill>
                      <a:srgbClr val="FF9900"/>
                    </a:solidFill>
                  </a:tcPr>
                </a:tc>
                <a:tc>
                  <a:txBody>
                    <a:bodyPr/>
                    <a:lstStyle/>
                    <a:p>
                      <a:pPr marL="0" lvl="0" indent="0" algn="ctr" rtl="0">
                        <a:spcBef>
                          <a:spcPts val="0"/>
                        </a:spcBef>
                        <a:spcAft>
                          <a:spcPts val="0"/>
                        </a:spcAft>
                        <a:buNone/>
                      </a:pPr>
                      <a:endParaRPr b="1">
                        <a:latin typeface="Livvic"/>
                        <a:ea typeface="Livvic"/>
                        <a:cs typeface="Livvic"/>
                        <a:sym typeface="Livvic"/>
                      </a:endParaRPr>
                    </a:p>
                  </a:txBody>
                  <a:tcPr marL="91425" marR="91425" marT="91425" marB="91425">
                    <a:solidFill>
                      <a:srgbClr val="FF0000"/>
                    </a:solidFill>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solidFill>
                      <a:srgbClr val="FF0000"/>
                    </a:solidFill>
                  </a:tcPr>
                </a:tc>
                <a:extLst>
                  <a:ext uri="{0D108BD9-81ED-4DB2-BD59-A6C34878D82A}">
                    <a16:rowId xmlns:a16="http://schemas.microsoft.com/office/drawing/2014/main" val="10001"/>
                  </a:ext>
                </a:extLst>
              </a:tr>
              <a:tr h="396250">
                <a:tc>
                  <a:txBody>
                    <a:bodyPr/>
                    <a:lstStyle/>
                    <a:p>
                      <a:pPr marL="0" lvl="0" indent="0" algn="ctr" rtl="0">
                        <a:spcBef>
                          <a:spcPts val="0"/>
                        </a:spcBef>
                        <a:spcAft>
                          <a:spcPts val="0"/>
                        </a:spcAft>
                        <a:buNone/>
                      </a:pPr>
                      <a:r>
                        <a:rPr lang="en" b="1">
                          <a:latin typeface="Livvic"/>
                          <a:ea typeface="Livvic"/>
                          <a:cs typeface="Livvic"/>
                          <a:sym typeface="Livvic"/>
                        </a:rPr>
                        <a:t>4</a:t>
                      </a:r>
                      <a:endParaRPr b="1">
                        <a:latin typeface="Livvic"/>
                        <a:ea typeface="Livvic"/>
                        <a:cs typeface="Livvic"/>
                        <a:sym typeface="Livvic"/>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0000FF"/>
                          </a:solidFill>
                          <a:latin typeface="Livvic"/>
                          <a:ea typeface="Livvic"/>
                          <a:cs typeface="Livvic"/>
                          <a:sym typeface="Livvic"/>
                        </a:rPr>
                        <a:t>R5</a:t>
                      </a:r>
                      <a:endParaRPr b="1">
                        <a:solidFill>
                          <a:srgbClr val="0000FF"/>
                        </a:solidFill>
                        <a:latin typeface="Livvic"/>
                        <a:ea typeface="Livvic"/>
                        <a:cs typeface="Livvic"/>
                        <a:sym typeface="Livvic"/>
                      </a:endParaRPr>
                    </a:p>
                  </a:txBody>
                  <a:tcPr marL="91425" marR="91425" marT="91425" marB="91425">
                    <a:lnB w="9525" cap="flat" cmpd="sng">
                      <a:solidFill>
                        <a:srgbClr val="9E9E9E"/>
                      </a:solidFill>
                      <a:prstDash val="solid"/>
                      <a:round/>
                      <a:headEnd type="none" w="sm" len="sm"/>
                      <a:tailEnd type="none" w="sm" len="sm"/>
                    </a:lnB>
                    <a:solidFill>
                      <a:srgbClr val="00FF00"/>
                    </a:solidFill>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lnB w="9525" cap="flat" cmpd="sng">
                      <a:solidFill>
                        <a:srgbClr val="9E9E9E"/>
                      </a:solidFill>
                      <a:prstDash val="solid"/>
                      <a:round/>
                      <a:headEnd type="none" w="sm" len="sm"/>
                      <a:tailEnd type="none" w="sm" len="sm"/>
                    </a:lnB>
                    <a:solidFill>
                      <a:srgbClr val="FFFF00"/>
                    </a:solidFill>
                  </a:tcPr>
                </a:tc>
                <a:tc>
                  <a:txBody>
                    <a:bodyPr/>
                    <a:lstStyle/>
                    <a:p>
                      <a:pPr marL="0" lvl="0" indent="0" algn="ctr" rtl="0">
                        <a:spcBef>
                          <a:spcPts val="0"/>
                        </a:spcBef>
                        <a:spcAft>
                          <a:spcPts val="0"/>
                        </a:spcAft>
                        <a:buNone/>
                      </a:pPr>
                      <a:r>
                        <a:rPr lang="en" b="1">
                          <a:latin typeface="Livvic"/>
                          <a:ea typeface="Livvic"/>
                          <a:cs typeface="Livvic"/>
                          <a:sym typeface="Livvic"/>
                        </a:rPr>
                        <a:t>R5</a:t>
                      </a:r>
                      <a:endParaRPr b="1">
                        <a:latin typeface="Livvic"/>
                        <a:ea typeface="Livvic"/>
                        <a:cs typeface="Livvic"/>
                        <a:sym typeface="Livvic"/>
                      </a:endParaRPr>
                    </a:p>
                  </a:txBody>
                  <a:tcPr marL="91425" marR="91425" marT="91425" marB="91425">
                    <a:solidFill>
                      <a:srgbClr val="FF9900"/>
                    </a:solidFill>
                  </a:tcPr>
                </a:tc>
                <a:tc>
                  <a:txBody>
                    <a:bodyPr/>
                    <a:lstStyle/>
                    <a:p>
                      <a:pPr marL="0" lvl="0" indent="0" algn="ctr" rtl="0">
                        <a:spcBef>
                          <a:spcPts val="0"/>
                        </a:spcBef>
                        <a:spcAft>
                          <a:spcPts val="0"/>
                        </a:spcAft>
                        <a:buNone/>
                      </a:pPr>
                      <a:endParaRPr b="1">
                        <a:latin typeface="Livvic"/>
                        <a:ea typeface="Livvic"/>
                        <a:cs typeface="Livvic"/>
                        <a:sym typeface="Livvic"/>
                      </a:endParaRPr>
                    </a:p>
                  </a:txBody>
                  <a:tcPr marL="91425" marR="91425" marT="91425" marB="91425">
                    <a:solidFill>
                      <a:srgbClr val="FF9900"/>
                    </a:solidFill>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solidFill>
                      <a:srgbClr val="FF0000"/>
                    </a:solidFill>
                  </a:tcPr>
                </a:tc>
                <a:extLst>
                  <a:ext uri="{0D108BD9-81ED-4DB2-BD59-A6C34878D82A}">
                    <a16:rowId xmlns:a16="http://schemas.microsoft.com/office/drawing/2014/main" val="10002"/>
                  </a:ext>
                </a:extLst>
              </a:tr>
              <a:tr h="396250">
                <a:tc>
                  <a:txBody>
                    <a:bodyPr/>
                    <a:lstStyle/>
                    <a:p>
                      <a:pPr marL="0" lvl="0" indent="0" algn="ctr" rtl="0">
                        <a:spcBef>
                          <a:spcPts val="0"/>
                        </a:spcBef>
                        <a:spcAft>
                          <a:spcPts val="0"/>
                        </a:spcAft>
                        <a:buNone/>
                      </a:pPr>
                      <a:r>
                        <a:rPr lang="en" b="1">
                          <a:latin typeface="Livvic"/>
                          <a:ea typeface="Livvic"/>
                          <a:cs typeface="Livvic"/>
                          <a:sym typeface="Livvic"/>
                        </a:rPr>
                        <a:t>3</a:t>
                      </a:r>
                      <a:endParaRPr b="1">
                        <a:latin typeface="Livvic"/>
                        <a:ea typeface="Livvic"/>
                        <a:cs typeface="Livvic"/>
                        <a:sym typeface="Livvic"/>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FF00"/>
                    </a:solidFill>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FF00"/>
                    </a:solidFill>
                  </a:tcPr>
                </a:tc>
                <a:tc>
                  <a:txBody>
                    <a:bodyPr/>
                    <a:lstStyle/>
                    <a:p>
                      <a:pPr marL="0" lvl="0" indent="0" algn="ctr" rtl="0">
                        <a:spcBef>
                          <a:spcPts val="0"/>
                        </a:spcBef>
                        <a:spcAft>
                          <a:spcPts val="0"/>
                        </a:spcAft>
                        <a:buNone/>
                      </a:pPr>
                      <a:endParaRPr b="1">
                        <a:latin typeface="Livvic"/>
                        <a:ea typeface="Livvic"/>
                        <a:cs typeface="Livvic"/>
                        <a:sym typeface="Livvic"/>
                      </a:endParaRPr>
                    </a:p>
                  </a:txBody>
                  <a:tcPr marL="91425" marR="91425" marT="91425" marB="91425">
                    <a:lnL w="9525" cap="flat" cmpd="sng">
                      <a:solidFill>
                        <a:srgbClr val="9E9E9E"/>
                      </a:solidFill>
                      <a:prstDash val="solid"/>
                      <a:round/>
                      <a:headEnd type="none" w="sm" len="sm"/>
                      <a:tailEnd type="none" w="sm" len="sm"/>
                    </a:lnL>
                    <a:solidFill>
                      <a:srgbClr val="FFFF00"/>
                    </a:solidFill>
                  </a:tcPr>
                </a:tc>
                <a:tc>
                  <a:txBody>
                    <a:bodyPr/>
                    <a:lstStyle/>
                    <a:p>
                      <a:pPr marL="0" lvl="0" indent="0" algn="ctr" rtl="0">
                        <a:spcBef>
                          <a:spcPts val="0"/>
                        </a:spcBef>
                        <a:spcAft>
                          <a:spcPts val="0"/>
                        </a:spcAft>
                        <a:buNone/>
                      </a:pPr>
                      <a:endParaRPr b="1">
                        <a:latin typeface="Livvic"/>
                        <a:ea typeface="Livvic"/>
                        <a:cs typeface="Livvic"/>
                        <a:sym typeface="Livvic"/>
                      </a:endParaRPr>
                    </a:p>
                  </a:txBody>
                  <a:tcPr marL="91425" marR="91425" marT="91425" marB="91425">
                    <a:solidFill>
                      <a:srgbClr val="FF9900"/>
                    </a:solidFill>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solidFill>
                      <a:srgbClr val="FF9900"/>
                    </a:solidFill>
                  </a:tcPr>
                </a:tc>
                <a:extLst>
                  <a:ext uri="{0D108BD9-81ED-4DB2-BD59-A6C34878D82A}">
                    <a16:rowId xmlns:a16="http://schemas.microsoft.com/office/drawing/2014/main" val="10003"/>
                  </a:ext>
                </a:extLst>
              </a:tr>
              <a:tr h="396250">
                <a:tc>
                  <a:txBody>
                    <a:bodyPr/>
                    <a:lstStyle/>
                    <a:p>
                      <a:pPr marL="0" lvl="0" indent="0" algn="ctr" rtl="0">
                        <a:spcBef>
                          <a:spcPts val="0"/>
                        </a:spcBef>
                        <a:spcAft>
                          <a:spcPts val="0"/>
                        </a:spcAft>
                        <a:buNone/>
                      </a:pPr>
                      <a:r>
                        <a:rPr lang="en" b="1">
                          <a:latin typeface="Livvic"/>
                          <a:ea typeface="Livvic"/>
                          <a:cs typeface="Livvic"/>
                          <a:sym typeface="Livvic"/>
                        </a:rPr>
                        <a:t>2</a:t>
                      </a:r>
                      <a:endParaRPr b="1">
                        <a:latin typeface="Livvic"/>
                        <a:ea typeface="Livvic"/>
                        <a:cs typeface="Livvic"/>
                        <a:sym typeface="Livvic"/>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lnT w="9525" cap="flat" cmpd="sng">
                      <a:solidFill>
                        <a:srgbClr val="9E9E9E"/>
                      </a:solidFill>
                      <a:prstDash val="solid"/>
                      <a:round/>
                      <a:headEnd type="none" w="sm" len="sm"/>
                      <a:tailEnd type="none" w="sm" len="sm"/>
                    </a:lnT>
                    <a:solidFill>
                      <a:srgbClr val="1CBA01"/>
                    </a:solidFill>
                  </a:tcPr>
                </a:tc>
                <a:tc>
                  <a:txBody>
                    <a:bodyPr/>
                    <a:lstStyle/>
                    <a:p>
                      <a:pPr marL="0" lvl="0" indent="0" algn="l" rtl="0">
                        <a:spcBef>
                          <a:spcPts val="0"/>
                        </a:spcBef>
                        <a:spcAft>
                          <a:spcPts val="0"/>
                        </a:spcAft>
                        <a:buNone/>
                      </a:pPr>
                      <a:endParaRPr b="1">
                        <a:solidFill>
                          <a:srgbClr val="0000FF"/>
                        </a:solidFill>
                        <a:latin typeface="Livvic"/>
                        <a:ea typeface="Livvic"/>
                        <a:cs typeface="Livvic"/>
                        <a:sym typeface="Livvic"/>
                      </a:endParaRPr>
                    </a:p>
                  </a:txBody>
                  <a:tcPr marL="91425" marR="91425" marT="91425" marB="91425">
                    <a:lnT w="9525" cap="flat" cmpd="sng">
                      <a:solidFill>
                        <a:srgbClr val="9E9E9E"/>
                      </a:solidFill>
                      <a:prstDash val="solid"/>
                      <a:round/>
                      <a:headEnd type="none" w="sm" len="sm"/>
                      <a:tailEnd type="none" w="sm" len="sm"/>
                    </a:lnT>
                    <a:solidFill>
                      <a:srgbClr val="00FF00"/>
                    </a:solidFill>
                  </a:tcPr>
                </a:tc>
                <a:tc>
                  <a:txBody>
                    <a:bodyPr/>
                    <a:lstStyle/>
                    <a:p>
                      <a:pPr marL="0" lvl="0" indent="0" algn="ctr" rtl="0">
                        <a:spcBef>
                          <a:spcPts val="0"/>
                        </a:spcBef>
                        <a:spcAft>
                          <a:spcPts val="0"/>
                        </a:spcAft>
                        <a:buNone/>
                      </a:pPr>
                      <a:endParaRPr b="1">
                        <a:latin typeface="Livvic"/>
                        <a:ea typeface="Livvic"/>
                        <a:cs typeface="Livvic"/>
                        <a:sym typeface="Livvic"/>
                      </a:endParaRPr>
                    </a:p>
                  </a:txBody>
                  <a:tcPr marL="91425" marR="91425" marT="91425" marB="91425">
                    <a:solidFill>
                      <a:srgbClr val="00FF00"/>
                    </a:solidFill>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solidFill>
                      <a:srgbClr val="FFFF00"/>
                    </a:solidFill>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solidFill>
                      <a:srgbClr val="FF9900"/>
                    </a:solidFill>
                  </a:tcPr>
                </a:tc>
                <a:extLst>
                  <a:ext uri="{0D108BD9-81ED-4DB2-BD59-A6C34878D82A}">
                    <a16:rowId xmlns:a16="http://schemas.microsoft.com/office/drawing/2014/main" val="10004"/>
                  </a:ext>
                </a:extLst>
              </a:tr>
              <a:tr h="396250">
                <a:tc>
                  <a:txBody>
                    <a:bodyPr/>
                    <a:lstStyle/>
                    <a:p>
                      <a:pPr marL="0" lvl="0" indent="0" algn="ctr" rtl="0">
                        <a:spcBef>
                          <a:spcPts val="0"/>
                        </a:spcBef>
                        <a:spcAft>
                          <a:spcPts val="0"/>
                        </a:spcAft>
                        <a:buNone/>
                      </a:pPr>
                      <a:r>
                        <a:rPr lang="en" b="1">
                          <a:latin typeface="Livvic"/>
                          <a:ea typeface="Livvic"/>
                          <a:cs typeface="Livvic"/>
                          <a:sym typeface="Livvic"/>
                        </a:rPr>
                        <a:t>1</a:t>
                      </a:r>
                      <a:endParaRPr b="1">
                        <a:latin typeface="Livvic"/>
                        <a:ea typeface="Livvic"/>
                        <a:cs typeface="Livvic"/>
                        <a:sym typeface="Livvic"/>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endParaRPr b="1">
                        <a:latin typeface="Livvic"/>
                        <a:ea typeface="Livvic"/>
                        <a:cs typeface="Livvic"/>
                        <a:sym typeface="Livvic"/>
                      </a:endParaRPr>
                    </a:p>
                  </a:txBody>
                  <a:tcPr marL="91425" marR="91425" marT="91425" marB="91425">
                    <a:solidFill>
                      <a:srgbClr val="1CBA01"/>
                    </a:solidFill>
                  </a:tcPr>
                </a:tc>
                <a:tc>
                  <a:txBody>
                    <a:bodyPr/>
                    <a:lstStyle/>
                    <a:p>
                      <a:pPr marL="0" lvl="0" indent="0" algn="ctr" rtl="0">
                        <a:spcBef>
                          <a:spcPts val="0"/>
                        </a:spcBef>
                        <a:spcAft>
                          <a:spcPts val="0"/>
                        </a:spcAft>
                        <a:buNone/>
                      </a:pPr>
                      <a:endParaRPr b="1">
                        <a:latin typeface="Livvic"/>
                        <a:ea typeface="Livvic"/>
                        <a:cs typeface="Livvic"/>
                        <a:sym typeface="Livvic"/>
                      </a:endParaRPr>
                    </a:p>
                  </a:txBody>
                  <a:tcPr marL="91425" marR="91425" marT="91425" marB="91425">
                    <a:solidFill>
                      <a:srgbClr val="1CBA01"/>
                    </a:solidFill>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solidFill>
                      <a:srgbClr val="00FF00"/>
                    </a:solidFill>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solidFill>
                      <a:srgbClr val="00FF00"/>
                    </a:solidFill>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solidFill>
                      <a:srgbClr val="FFFF00"/>
                    </a:solidFill>
                  </a:tcPr>
                </a:tc>
                <a:extLst>
                  <a:ext uri="{0D108BD9-81ED-4DB2-BD59-A6C34878D82A}">
                    <a16:rowId xmlns:a16="http://schemas.microsoft.com/office/drawing/2014/main" val="10005"/>
                  </a:ext>
                </a:extLst>
              </a:tr>
            </a:tbl>
          </a:graphicData>
        </a:graphic>
      </p:graphicFrame>
      <p:sp>
        <p:nvSpPr>
          <p:cNvPr id="933" name="Google Shape;933;p60"/>
          <p:cNvSpPr txBox="1"/>
          <p:nvPr/>
        </p:nvSpPr>
        <p:spPr>
          <a:xfrm>
            <a:off x="2058150" y="1953925"/>
            <a:ext cx="10701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t>Severity</a:t>
            </a:r>
            <a:endParaRPr sz="1800"/>
          </a:p>
        </p:txBody>
      </p:sp>
      <p:sp>
        <p:nvSpPr>
          <p:cNvPr id="934" name="Google Shape;934;p60"/>
          <p:cNvSpPr txBox="1"/>
          <p:nvPr/>
        </p:nvSpPr>
        <p:spPr>
          <a:xfrm rot="-5400000">
            <a:off x="-337625" y="3441625"/>
            <a:ext cx="1270200" cy="46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t>Likelihood</a:t>
            </a:r>
            <a:endParaRPr sz="1800"/>
          </a:p>
        </p:txBody>
      </p:sp>
      <p:graphicFrame>
        <p:nvGraphicFramePr>
          <p:cNvPr id="935" name="Google Shape;935;p60"/>
          <p:cNvGraphicFramePr/>
          <p:nvPr/>
        </p:nvGraphicFramePr>
        <p:xfrm>
          <a:off x="65563" y="1044875"/>
          <a:ext cx="3000000" cy="3000000"/>
        </p:xfrm>
        <a:graphic>
          <a:graphicData uri="http://schemas.openxmlformats.org/drawingml/2006/table">
            <a:tbl>
              <a:tblPr>
                <a:noFill/>
                <a:tableStyleId>{66FF5306-B495-4C76-AE99-407321AC30EA}</a:tableStyleId>
              </a:tblPr>
              <a:tblGrid>
                <a:gridCol w="1090275">
                  <a:extLst>
                    <a:ext uri="{9D8B030D-6E8A-4147-A177-3AD203B41FA5}">
                      <a16:colId xmlns:a16="http://schemas.microsoft.com/office/drawing/2014/main" val="20000"/>
                    </a:ext>
                  </a:extLst>
                </a:gridCol>
                <a:gridCol w="3484725">
                  <a:extLst>
                    <a:ext uri="{9D8B030D-6E8A-4147-A177-3AD203B41FA5}">
                      <a16:colId xmlns:a16="http://schemas.microsoft.com/office/drawing/2014/main" val="20001"/>
                    </a:ext>
                  </a:extLst>
                </a:gridCol>
              </a:tblGrid>
              <a:tr h="485350">
                <a:tc>
                  <a:txBody>
                    <a:bodyPr/>
                    <a:lstStyle/>
                    <a:p>
                      <a:pPr marL="0" lvl="0" indent="0" algn="ctr" rtl="0">
                        <a:spcBef>
                          <a:spcPts val="0"/>
                        </a:spcBef>
                        <a:spcAft>
                          <a:spcPts val="0"/>
                        </a:spcAft>
                        <a:buNone/>
                      </a:pPr>
                      <a:r>
                        <a:rPr lang="en" sz="1200">
                          <a:solidFill>
                            <a:schemeClr val="lt2"/>
                          </a:solidFill>
                          <a:latin typeface="Livvic"/>
                          <a:ea typeface="Livvic"/>
                          <a:cs typeface="Livvic"/>
                          <a:sym typeface="Livvic"/>
                        </a:rPr>
                        <a:t>R5</a:t>
                      </a:r>
                      <a:endParaRPr sz="1200">
                        <a:solidFill>
                          <a:schemeClr val="lt2"/>
                        </a:solidFill>
                        <a:latin typeface="Livvic"/>
                        <a:ea typeface="Livvic"/>
                        <a:cs typeface="Livvic"/>
                        <a:sym typeface="Livvic"/>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accent3"/>
                    </a:solidFill>
                  </a:tcPr>
                </a:tc>
                <a:tc>
                  <a:txBody>
                    <a:bodyPr/>
                    <a:lstStyle/>
                    <a:p>
                      <a:pPr marL="0" lvl="0" indent="0" algn="l" rtl="0">
                        <a:lnSpc>
                          <a:spcPct val="115000"/>
                        </a:lnSpc>
                        <a:spcBef>
                          <a:spcPts val="0"/>
                        </a:spcBef>
                        <a:spcAft>
                          <a:spcPts val="0"/>
                        </a:spcAft>
                        <a:buNone/>
                      </a:pPr>
                      <a:r>
                        <a:rPr lang="en" sz="1200">
                          <a:solidFill>
                            <a:schemeClr val="dk1"/>
                          </a:solidFill>
                          <a:latin typeface="Livvic"/>
                          <a:ea typeface="Livvic"/>
                          <a:cs typeface="Livvic"/>
                          <a:sym typeface="Livvic"/>
                        </a:rPr>
                        <a:t>Tripod Deflection</a:t>
                      </a:r>
                      <a:endParaRPr sz="1200">
                        <a:latin typeface="Livvic"/>
                        <a:ea typeface="Livvic"/>
                        <a:cs typeface="Livvic"/>
                        <a:sym typeface="Livvic"/>
                      </a:endParaRPr>
                    </a:p>
                  </a:txBody>
                  <a:tcPr marL="45700" marR="45700" marT="45700" marB="45700">
                    <a:lnL w="9525" cap="flat" cmpd="sng">
                      <a:solidFill>
                        <a:srgbClr val="999999"/>
                      </a:solidFill>
                      <a:prstDash val="solid"/>
                      <a:round/>
                      <a:headEnd type="none" w="sm" len="sm"/>
                      <a:tailEnd type="none" w="sm" len="sm"/>
                    </a:lnL>
                    <a:solidFill>
                      <a:schemeClr val="lt2"/>
                    </a:solidFill>
                  </a:tcPr>
                </a:tc>
                <a:extLst>
                  <a:ext uri="{0D108BD9-81ED-4DB2-BD59-A6C34878D82A}">
                    <a16:rowId xmlns:a16="http://schemas.microsoft.com/office/drawing/2014/main" val="10000"/>
                  </a:ext>
                </a:extLst>
              </a:tr>
              <a:tr h="535650">
                <a:tc>
                  <a:txBody>
                    <a:bodyPr/>
                    <a:lstStyle/>
                    <a:p>
                      <a:pPr marL="0" lvl="0" indent="0" algn="ctr" rtl="0">
                        <a:spcBef>
                          <a:spcPts val="0"/>
                        </a:spcBef>
                        <a:spcAft>
                          <a:spcPts val="0"/>
                        </a:spcAft>
                        <a:buNone/>
                      </a:pPr>
                      <a:r>
                        <a:rPr lang="en" sz="1200">
                          <a:solidFill>
                            <a:schemeClr val="lt2"/>
                          </a:solidFill>
                          <a:latin typeface="Livvic"/>
                          <a:ea typeface="Livvic"/>
                          <a:cs typeface="Livvic"/>
                          <a:sym typeface="Livvic"/>
                        </a:rPr>
                        <a:t>Mitigation</a:t>
                      </a:r>
                      <a:endParaRPr sz="1200">
                        <a:solidFill>
                          <a:schemeClr val="lt2"/>
                        </a:solidFill>
                        <a:latin typeface="Livvic"/>
                        <a:ea typeface="Livvic"/>
                        <a:cs typeface="Livvic"/>
                        <a:sym typeface="Livvic"/>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accent3"/>
                    </a:solidFill>
                  </a:tcPr>
                </a:tc>
                <a:tc>
                  <a:txBody>
                    <a:bodyPr/>
                    <a:lstStyle/>
                    <a:p>
                      <a:pPr marL="0" lvl="0" indent="0" algn="l" rtl="0">
                        <a:lnSpc>
                          <a:spcPct val="115000"/>
                        </a:lnSpc>
                        <a:spcBef>
                          <a:spcPts val="0"/>
                        </a:spcBef>
                        <a:spcAft>
                          <a:spcPts val="0"/>
                        </a:spcAft>
                        <a:buNone/>
                      </a:pPr>
                      <a:r>
                        <a:rPr lang="en" sz="1200">
                          <a:solidFill>
                            <a:schemeClr val="dk1"/>
                          </a:solidFill>
                          <a:latin typeface="Livvic"/>
                          <a:ea typeface="Livvic"/>
                          <a:cs typeface="Livvic"/>
                          <a:sym typeface="Livvic"/>
                        </a:rPr>
                        <a:t>Add guy wires to support structure</a:t>
                      </a:r>
                      <a:endParaRPr>
                        <a:latin typeface="Livvic"/>
                        <a:ea typeface="Livvic"/>
                        <a:cs typeface="Livvic"/>
                        <a:sym typeface="Livvic"/>
                      </a:endParaRPr>
                    </a:p>
                  </a:txBody>
                  <a:tcPr marL="45700" marR="45700" marT="45700" marB="45700">
                    <a:lnL w="9525" cap="flat" cmpd="sng">
                      <a:solidFill>
                        <a:srgbClr val="999999"/>
                      </a:solidFill>
                      <a:prstDash val="solid"/>
                      <a:round/>
                      <a:headEnd type="none" w="sm" len="sm"/>
                      <a:tailEnd type="none" w="sm" len="sm"/>
                    </a:lnL>
                    <a:solidFill>
                      <a:schemeClr val="lt2"/>
                    </a:solidFill>
                  </a:tcPr>
                </a:tc>
                <a:extLst>
                  <a:ext uri="{0D108BD9-81ED-4DB2-BD59-A6C34878D82A}">
                    <a16:rowId xmlns:a16="http://schemas.microsoft.com/office/drawing/2014/main" val="10001"/>
                  </a:ext>
                </a:extLst>
              </a:tr>
            </a:tbl>
          </a:graphicData>
        </a:graphic>
      </p:graphicFrame>
      <p:graphicFrame>
        <p:nvGraphicFramePr>
          <p:cNvPr id="936" name="Google Shape;936;p60"/>
          <p:cNvGraphicFramePr/>
          <p:nvPr/>
        </p:nvGraphicFramePr>
        <p:xfrm>
          <a:off x="5043500" y="2327373"/>
          <a:ext cx="3000000" cy="3000000"/>
        </p:xfrm>
        <a:graphic>
          <a:graphicData uri="http://schemas.openxmlformats.org/drawingml/2006/table">
            <a:tbl>
              <a:tblPr>
                <a:noFill/>
                <a:tableStyleId>{66FF5306-B495-4C76-AE99-407321AC30EA}</a:tableStyleId>
              </a:tblPr>
              <a:tblGrid>
                <a:gridCol w="599125">
                  <a:extLst>
                    <a:ext uri="{9D8B030D-6E8A-4147-A177-3AD203B41FA5}">
                      <a16:colId xmlns:a16="http://schemas.microsoft.com/office/drawing/2014/main" val="20000"/>
                    </a:ext>
                  </a:extLst>
                </a:gridCol>
                <a:gridCol w="599125">
                  <a:extLst>
                    <a:ext uri="{9D8B030D-6E8A-4147-A177-3AD203B41FA5}">
                      <a16:colId xmlns:a16="http://schemas.microsoft.com/office/drawing/2014/main" val="20001"/>
                    </a:ext>
                  </a:extLst>
                </a:gridCol>
                <a:gridCol w="599125">
                  <a:extLst>
                    <a:ext uri="{9D8B030D-6E8A-4147-A177-3AD203B41FA5}">
                      <a16:colId xmlns:a16="http://schemas.microsoft.com/office/drawing/2014/main" val="20002"/>
                    </a:ext>
                  </a:extLst>
                </a:gridCol>
                <a:gridCol w="599125">
                  <a:extLst>
                    <a:ext uri="{9D8B030D-6E8A-4147-A177-3AD203B41FA5}">
                      <a16:colId xmlns:a16="http://schemas.microsoft.com/office/drawing/2014/main" val="20003"/>
                    </a:ext>
                  </a:extLst>
                </a:gridCol>
                <a:gridCol w="599125">
                  <a:extLst>
                    <a:ext uri="{9D8B030D-6E8A-4147-A177-3AD203B41FA5}">
                      <a16:colId xmlns:a16="http://schemas.microsoft.com/office/drawing/2014/main" val="20004"/>
                    </a:ext>
                  </a:extLst>
                </a:gridCol>
                <a:gridCol w="599125">
                  <a:extLst>
                    <a:ext uri="{9D8B030D-6E8A-4147-A177-3AD203B41FA5}">
                      <a16:colId xmlns:a16="http://schemas.microsoft.com/office/drawing/2014/main" val="20005"/>
                    </a:ext>
                  </a:extLst>
                </a:gridCol>
              </a:tblGrid>
              <a:tr h="396250">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lnL w="9525" cap="flat" cmpd="sng">
                      <a:solidFill>
                        <a:srgbClr val="9E9E9E">
                          <a:alpha val="0"/>
                        </a:srgbClr>
                      </a:solidFill>
                      <a:prstDash val="solid"/>
                      <a:round/>
                      <a:headEnd type="none" w="sm" len="sm"/>
                      <a:tailEnd type="none" w="sm" len="sm"/>
                    </a:lnL>
                    <a:lnT w="9525" cap="flat" cmpd="sng">
                      <a:solidFill>
                        <a:srgbClr val="9E9E9E">
                          <a:alpha val="0"/>
                        </a:srgbClr>
                      </a:solidFill>
                      <a:prstDash val="solid"/>
                      <a:round/>
                      <a:headEnd type="none" w="sm" len="sm"/>
                      <a:tailEnd type="none" w="sm" len="sm"/>
                    </a:lnT>
                  </a:tcPr>
                </a:tc>
                <a:tc>
                  <a:txBody>
                    <a:bodyPr/>
                    <a:lstStyle/>
                    <a:p>
                      <a:pPr marL="0" lvl="0" indent="0" algn="ctr" rtl="0">
                        <a:spcBef>
                          <a:spcPts val="0"/>
                        </a:spcBef>
                        <a:spcAft>
                          <a:spcPts val="0"/>
                        </a:spcAft>
                        <a:buNone/>
                      </a:pPr>
                      <a:r>
                        <a:rPr lang="en" b="1">
                          <a:latin typeface="Livvic"/>
                          <a:ea typeface="Livvic"/>
                          <a:cs typeface="Livvic"/>
                          <a:sym typeface="Livvic"/>
                        </a:rPr>
                        <a:t>1</a:t>
                      </a:r>
                      <a:endParaRPr b="1">
                        <a:latin typeface="Livvic"/>
                        <a:ea typeface="Livvic"/>
                        <a:cs typeface="Livvic"/>
                        <a:sym typeface="Livvic"/>
                      </a:endParaRPr>
                    </a:p>
                  </a:txBody>
                  <a:tcPr marL="91425" marR="91425" marT="91425" marB="91425"/>
                </a:tc>
                <a:tc>
                  <a:txBody>
                    <a:bodyPr/>
                    <a:lstStyle/>
                    <a:p>
                      <a:pPr marL="0" lvl="0" indent="0" algn="ctr" rtl="0">
                        <a:spcBef>
                          <a:spcPts val="0"/>
                        </a:spcBef>
                        <a:spcAft>
                          <a:spcPts val="0"/>
                        </a:spcAft>
                        <a:buNone/>
                      </a:pPr>
                      <a:r>
                        <a:rPr lang="en" b="1">
                          <a:latin typeface="Livvic"/>
                          <a:ea typeface="Livvic"/>
                          <a:cs typeface="Livvic"/>
                          <a:sym typeface="Livvic"/>
                        </a:rPr>
                        <a:t>2</a:t>
                      </a:r>
                      <a:endParaRPr b="1">
                        <a:latin typeface="Livvic"/>
                        <a:ea typeface="Livvic"/>
                        <a:cs typeface="Livvic"/>
                        <a:sym typeface="Livvic"/>
                      </a:endParaRPr>
                    </a:p>
                  </a:txBody>
                  <a:tcPr marL="91425" marR="91425" marT="91425" marB="91425"/>
                </a:tc>
                <a:tc>
                  <a:txBody>
                    <a:bodyPr/>
                    <a:lstStyle/>
                    <a:p>
                      <a:pPr marL="0" lvl="0" indent="0" algn="ctr" rtl="0">
                        <a:spcBef>
                          <a:spcPts val="0"/>
                        </a:spcBef>
                        <a:spcAft>
                          <a:spcPts val="0"/>
                        </a:spcAft>
                        <a:buNone/>
                      </a:pPr>
                      <a:r>
                        <a:rPr lang="en" b="1">
                          <a:latin typeface="Livvic"/>
                          <a:ea typeface="Livvic"/>
                          <a:cs typeface="Livvic"/>
                          <a:sym typeface="Livvic"/>
                        </a:rPr>
                        <a:t>3</a:t>
                      </a:r>
                      <a:endParaRPr b="1">
                        <a:latin typeface="Livvic"/>
                        <a:ea typeface="Livvic"/>
                        <a:cs typeface="Livvic"/>
                        <a:sym typeface="Livvic"/>
                      </a:endParaRPr>
                    </a:p>
                  </a:txBody>
                  <a:tcPr marL="91425" marR="91425" marT="91425" marB="91425"/>
                </a:tc>
                <a:tc>
                  <a:txBody>
                    <a:bodyPr/>
                    <a:lstStyle/>
                    <a:p>
                      <a:pPr marL="0" lvl="0" indent="0" algn="ctr" rtl="0">
                        <a:spcBef>
                          <a:spcPts val="0"/>
                        </a:spcBef>
                        <a:spcAft>
                          <a:spcPts val="0"/>
                        </a:spcAft>
                        <a:buNone/>
                      </a:pPr>
                      <a:r>
                        <a:rPr lang="en" b="1">
                          <a:latin typeface="Livvic"/>
                          <a:ea typeface="Livvic"/>
                          <a:cs typeface="Livvic"/>
                          <a:sym typeface="Livvic"/>
                        </a:rPr>
                        <a:t>4</a:t>
                      </a:r>
                      <a:endParaRPr b="1">
                        <a:latin typeface="Livvic"/>
                        <a:ea typeface="Livvic"/>
                        <a:cs typeface="Livvic"/>
                        <a:sym typeface="Livvic"/>
                      </a:endParaRPr>
                    </a:p>
                  </a:txBody>
                  <a:tcPr marL="91425" marR="91425" marT="91425" marB="91425"/>
                </a:tc>
                <a:tc>
                  <a:txBody>
                    <a:bodyPr/>
                    <a:lstStyle/>
                    <a:p>
                      <a:pPr marL="0" lvl="0" indent="0" algn="ctr" rtl="0">
                        <a:spcBef>
                          <a:spcPts val="0"/>
                        </a:spcBef>
                        <a:spcAft>
                          <a:spcPts val="0"/>
                        </a:spcAft>
                        <a:buNone/>
                      </a:pPr>
                      <a:r>
                        <a:rPr lang="en" b="1">
                          <a:latin typeface="Livvic"/>
                          <a:ea typeface="Livvic"/>
                          <a:cs typeface="Livvic"/>
                          <a:sym typeface="Livvic"/>
                        </a:rPr>
                        <a:t>5</a:t>
                      </a:r>
                      <a:endParaRPr b="1">
                        <a:latin typeface="Livvic"/>
                        <a:ea typeface="Livvic"/>
                        <a:cs typeface="Livvic"/>
                        <a:sym typeface="Livvic"/>
                      </a:endParaRPr>
                    </a:p>
                  </a:txBody>
                  <a:tcPr marL="91425" marR="91425" marT="91425" marB="91425"/>
                </a:tc>
                <a:extLst>
                  <a:ext uri="{0D108BD9-81ED-4DB2-BD59-A6C34878D82A}">
                    <a16:rowId xmlns:a16="http://schemas.microsoft.com/office/drawing/2014/main" val="10000"/>
                  </a:ext>
                </a:extLst>
              </a:tr>
              <a:tr h="396250">
                <a:tc>
                  <a:txBody>
                    <a:bodyPr/>
                    <a:lstStyle/>
                    <a:p>
                      <a:pPr marL="0" lvl="0" indent="0" algn="ctr" rtl="0">
                        <a:spcBef>
                          <a:spcPts val="0"/>
                        </a:spcBef>
                        <a:spcAft>
                          <a:spcPts val="0"/>
                        </a:spcAft>
                        <a:buNone/>
                      </a:pPr>
                      <a:r>
                        <a:rPr lang="en" b="1">
                          <a:latin typeface="Livvic"/>
                          <a:ea typeface="Livvic"/>
                          <a:cs typeface="Livvic"/>
                          <a:sym typeface="Livvic"/>
                        </a:rPr>
                        <a:t>5</a:t>
                      </a:r>
                      <a:endParaRPr b="1">
                        <a:latin typeface="Livvic"/>
                        <a:ea typeface="Livvic"/>
                        <a:cs typeface="Livvic"/>
                        <a:sym typeface="Livvic"/>
                      </a:endParaRPr>
                    </a:p>
                  </a:txBody>
                  <a:tcPr marL="91425" marR="91425" marT="91425" marB="91425"/>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solidFill>
                      <a:srgbClr val="FFFF00"/>
                    </a:solidFill>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solidFill>
                      <a:srgbClr val="FF9900"/>
                    </a:solidFill>
                  </a:tcPr>
                </a:tc>
                <a:tc>
                  <a:txBody>
                    <a:bodyPr/>
                    <a:lstStyle/>
                    <a:p>
                      <a:pPr marL="0" lvl="0" indent="0" algn="ctr" rtl="0">
                        <a:spcBef>
                          <a:spcPts val="0"/>
                        </a:spcBef>
                        <a:spcAft>
                          <a:spcPts val="0"/>
                        </a:spcAft>
                        <a:buNone/>
                      </a:pPr>
                      <a:endParaRPr b="1">
                        <a:latin typeface="Livvic"/>
                        <a:ea typeface="Livvic"/>
                        <a:cs typeface="Livvic"/>
                        <a:sym typeface="Livvic"/>
                      </a:endParaRPr>
                    </a:p>
                  </a:txBody>
                  <a:tcPr marL="91425" marR="91425" marT="91425" marB="91425">
                    <a:solidFill>
                      <a:srgbClr val="FF9900"/>
                    </a:solidFill>
                  </a:tcPr>
                </a:tc>
                <a:tc>
                  <a:txBody>
                    <a:bodyPr/>
                    <a:lstStyle/>
                    <a:p>
                      <a:pPr marL="0" lvl="0" indent="0" algn="ctr" rtl="0">
                        <a:spcBef>
                          <a:spcPts val="0"/>
                        </a:spcBef>
                        <a:spcAft>
                          <a:spcPts val="0"/>
                        </a:spcAft>
                        <a:buNone/>
                      </a:pPr>
                      <a:endParaRPr b="1">
                        <a:latin typeface="Livvic"/>
                        <a:ea typeface="Livvic"/>
                        <a:cs typeface="Livvic"/>
                        <a:sym typeface="Livvic"/>
                      </a:endParaRPr>
                    </a:p>
                  </a:txBody>
                  <a:tcPr marL="91425" marR="91425" marT="91425" marB="91425">
                    <a:solidFill>
                      <a:srgbClr val="FF0000"/>
                    </a:solidFill>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solidFill>
                      <a:srgbClr val="FF0000"/>
                    </a:solidFill>
                  </a:tcPr>
                </a:tc>
                <a:extLst>
                  <a:ext uri="{0D108BD9-81ED-4DB2-BD59-A6C34878D82A}">
                    <a16:rowId xmlns:a16="http://schemas.microsoft.com/office/drawing/2014/main" val="10001"/>
                  </a:ext>
                </a:extLst>
              </a:tr>
              <a:tr h="396250">
                <a:tc>
                  <a:txBody>
                    <a:bodyPr/>
                    <a:lstStyle/>
                    <a:p>
                      <a:pPr marL="0" lvl="0" indent="0" algn="ctr" rtl="0">
                        <a:spcBef>
                          <a:spcPts val="0"/>
                        </a:spcBef>
                        <a:spcAft>
                          <a:spcPts val="0"/>
                        </a:spcAft>
                        <a:buNone/>
                      </a:pPr>
                      <a:r>
                        <a:rPr lang="en" b="1">
                          <a:latin typeface="Livvic"/>
                          <a:ea typeface="Livvic"/>
                          <a:cs typeface="Livvic"/>
                          <a:sym typeface="Livvic"/>
                        </a:rPr>
                        <a:t>4</a:t>
                      </a:r>
                      <a:endParaRPr b="1">
                        <a:latin typeface="Livvic"/>
                        <a:ea typeface="Livvic"/>
                        <a:cs typeface="Livvic"/>
                        <a:sym typeface="Livvic"/>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lnB w="9525" cap="flat" cmpd="sng">
                      <a:solidFill>
                        <a:srgbClr val="9E9E9E"/>
                      </a:solidFill>
                      <a:prstDash val="solid"/>
                      <a:round/>
                      <a:headEnd type="none" w="sm" len="sm"/>
                      <a:tailEnd type="none" w="sm" len="sm"/>
                    </a:lnB>
                    <a:solidFill>
                      <a:srgbClr val="00FF00"/>
                    </a:solidFill>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lnB w="9525" cap="flat" cmpd="sng">
                      <a:solidFill>
                        <a:srgbClr val="9E9E9E"/>
                      </a:solidFill>
                      <a:prstDash val="solid"/>
                      <a:round/>
                      <a:headEnd type="none" w="sm" len="sm"/>
                      <a:tailEnd type="none" w="sm" len="sm"/>
                    </a:lnB>
                    <a:solidFill>
                      <a:srgbClr val="FFFF00"/>
                    </a:solidFill>
                  </a:tcPr>
                </a:tc>
                <a:tc>
                  <a:txBody>
                    <a:bodyPr/>
                    <a:lstStyle/>
                    <a:p>
                      <a:pPr marL="0" lvl="0" indent="0" algn="ctr" rtl="0">
                        <a:spcBef>
                          <a:spcPts val="0"/>
                        </a:spcBef>
                        <a:spcAft>
                          <a:spcPts val="0"/>
                        </a:spcAft>
                        <a:buNone/>
                      </a:pPr>
                      <a:endParaRPr b="1">
                        <a:latin typeface="Livvic"/>
                        <a:ea typeface="Livvic"/>
                        <a:cs typeface="Livvic"/>
                        <a:sym typeface="Livvic"/>
                      </a:endParaRPr>
                    </a:p>
                  </a:txBody>
                  <a:tcPr marL="91425" marR="91425" marT="91425" marB="91425">
                    <a:solidFill>
                      <a:srgbClr val="FF9900"/>
                    </a:solidFill>
                  </a:tcPr>
                </a:tc>
                <a:tc>
                  <a:txBody>
                    <a:bodyPr/>
                    <a:lstStyle/>
                    <a:p>
                      <a:pPr marL="0" lvl="0" indent="0" algn="ctr" rtl="0">
                        <a:spcBef>
                          <a:spcPts val="0"/>
                        </a:spcBef>
                        <a:spcAft>
                          <a:spcPts val="0"/>
                        </a:spcAft>
                        <a:buNone/>
                      </a:pPr>
                      <a:endParaRPr b="1">
                        <a:latin typeface="Livvic"/>
                        <a:ea typeface="Livvic"/>
                        <a:cs typeface="Livvic"/>
                        <a:sym typeface="Livvic"/>
                      </a:endParaRPr>
                    </a:p>
                  </a:txBody>
                  <a:tcPr marL="91425" marR="91425" marT="91425" marB="91425">
                    <a:solidFill>
                      <a:srgbClr val="FF9900"/>
                    </a:solidFill>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solidFill>
                      <a:srgbClr val="FF0000"/>
                    </a:solidFill>
                  </a:tcPr>
                </a:tc>
                <a:extLst>
                  <a:ext uri="{0D108BD9-81ED-4DB2-BD59-A6C34878D82A}">
                    <a16:rowId xmlns:a16="http://schemas.microsoft.com/office/drawing/2014/main" val="10002"/>
                  </a:ext>
                </a:extLst>
              </a:tr>
              <a:tr h="396250">
                <a:tc>
                  <a:txBody>
                    <a:bodyPr/>
                    <a:lstStyle/>
                    <a:p>
                      <a:pPr marL="0" lvl="0" indent="0" algn="ctr" rtl="0">
                        <a:spcBef>
                          <a:spcPts val="0"/>
                        </a:spcBef>
                        <a:spcAft>
                          <a:spcPts val="0"/>
                        </a:spcAft>
                        <a:buNone/>
                      </a:pPr>
                      <a:r>
                        <a:rPr lang="en" b="1">
                          <a:latin typeface="Livvic"/>
                          <a:ea typeface="Livvic"/>
                          <a:cs typeface="Livvic"/>
                          <a:sym typeface="Livvic"/>
                        </a:rPr>
                        <a:t>3</a:t>
                      </a:r>
                      <a:endParaRPr b="1">
                        <a:latin typeface="Livvic"/>
                        <a:ea typeface="Livvic"/>
                        <a:cs typeface="Livvic"/>
                        <a:sym typeface="Livvic"/>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0000FF"/>
                          </a:solidFill>
                          <a:latin typeface="Livvic"/>
                          <a:ea typeface="Livvic"/>
                          <a:cs typeface="Livvic"/>
                          <a:sym typeface="Livvic"/>
                        </a:rPr>
                        <a:t>R6</a:t>
                      </a:r>
                      <a:endParaRPr b="1">
                        <a:solidFill>
                          <a:srgbClr val="0000FF"/>
                        </a:solidFill>
                        <a:latin typeface="Livvic"/>
                        <a:ea typeface="Livvic"/>
                        <a:cs typeface="Livvic"/>
                        <a:sym typeface="Livvic"/>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FF00"/>
                    </a:solidFill>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FF00"/>
                    </a:solidFill>
                  </a:tcPr>
                </a:tc>
                <a:tc>
                  <a:txBody>
                    <a:bodyPr/>
                    <a:lstStyle/>
                    <a:p>
                      <a:pPr marL="0" lvl="0" indent="0" algn="ctr" rtl="0">
                        <a:spcBef>
                          <a:spcPts val="0"/>
                        </a:spcBef>
                        <a:spcAft>
                          <a:spcPts val="0"/>
                        </a:spcAft>
                        <a:buNone/>
                      </a:pPr>
                      <a:r>
                        <a:rPr lang="en" b="1">
                          <a:latin typeface="Livvic"/>
                          <a:ea typeface="Livvic"/>
                          <a:cs typeface="Livvic"/>
                          <a:sym typeface="Livvic"/>
                        </a:rPr>
                        <a:t>R6</a:t>
                      </a:r>
                      <a:endParaRPr b="1">
                        <a:latin typeface="Livvic"/>
                        <a:ea typeface="Livvic"/>
                        <a:cs typeface="Livvic"/>
                        <a:sym typeface="Livvic"/>
                      </a:endParaRPr>
                    </a:p>
                  </a:txBody>
                  <a:tcPr marL="91425" marR="91425" marT="91425" marB="91425">
                    <a:lnL w="9525" cap="flat" cmpd="sng">
                      <a:solidFill>
                        <a:srgbClr val="9E9E9E"/>
                      </a:solidFill>
                      <a:prstDash val="solid"/>
                      <a:round/>
                      <a:headEnd type="none" w="sm" len="sm"/>
                      <a:tailEnd type="none" w="sm" len="sm"/>
                    </a:lnL>
                    <a:solidFill>
                      <a:srgbClr val="FFFF00"/>
                    </a:solidFill>
                  </a:tcPr>
                </a:tc>
                <a:tc>
                  <a:txBody>
                    <a:bodyPr/>
                    <a:lstStyle/>
                    <a:p>
                      <a:pPr marL="0" lvl="0" indent="0" algn="ctr" rtl="0">
                        <a:spcBef>
                          <a:spcPts val="0"/>
                        </a:spcBef>
                        <a:spcAft>
                          <a:spcPts val="0"/>
                        </a:spcAft>
                        <a:buNone/>
                      </a:pPr>
                      <a:endParaRPr b="1">
                        <a:latin typeface="Livvic"/>
                        <a:ea typeface="Livvic"/>
                        <a:cs typeface="Livvic"/>
                        <a:sym typeface="Livvic"/>
                      </a:endParaRPr>
                    </a:p>
                  </a:txBody>
                  <a:tcPr marL="91425" marR="91425" marT="91425" marB="91425">
                    <a:solidFill>
                      <a:srgbClr val="FF9900"/>
                    </a:solidFill>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solidFill>
                      <a:srgbClr val="FF9900"/>
                    </a:solidFill>
                  </a:tcPr>
                </a:tc>
                <a:extLst>
                  <a:ext uri="{0D108BD9-81ED-4DB2-BD59-A6C34878D82A}">
                    <a16:rowId xmlns:a16="http://schemas.microsoft.com/office/drawing/2014/main" val="10003"/>
                  </a:ext>
                </a:extLst>
              </a:tr>
              <a:tr h="396250">
                <a:tc>
                  <a:txBody>
                    <a:bodyPr/>
                    <a:lstStyle/>
                    <a:p>
                      <a:pPr marL="0" lvl="0" indent="0" algn="ctr" rtl="0">
                        <a:spcBef>
                          <a:spcPts val="0"/>
                        </a:spcBef>
                        <a:spcAft>
                          <a:spcPts val="0"/>
                        </a:spcAft>
                        <a:buNone/>
                      </a:pPr>
                      <a:r>
                        <a:rPr lang="en" b="1">
                          <a:latin typeface="Livvic"/>
                          <a:ea typeface="Livvic"/>
                          <a:cs typeface="Livvic"/>
                          <a:sym typeface="Livvic"/>
                        </a:rPr>
                        <a:t>2</a:t>
                      </a:r>
                      <a:endParaRPr b="1">
                        <a:latin typeface="Livvic"/>
                        <a:ea typeface="Livvic"/>
                        <a:cs typeface="Livvic"/>
                        <a:sym typeface="Livvic"/>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lnT w="9525" cap="flat" cmpd="sng">
                      <a:solidFill>
                        <a:srgbClr val="9E9E9E"/>
                      </a:solidFill>
                      <a:prstDash val="solid"/>
                      <a:round/>
                      <a:headEnd type="none" w="sm" len="sm"/>
                      <a:tailEnd type="none" w="sm" len="sm"/>
                    </a:lnT>
                    <a:solidFill>
                      <a:srgbClr val="1CBA01"/>
                    </a:solidFill>
                  </a:tcPr>
                </a:tc>
                <a:tc>
                  <a:txBody>
                    <a:bodyPr/>
                    <a:lstStyle/>
                    <a:p>
                      <a:pPr marL="0" lvl="0" indent="0" algn="l" rtl="0">
                        <a:spcBef>
                          <a:spcPts val="0"/>
                        </a:spcBef>
                        <a:spcAft>
                          <a:spcPts val="0"/>
                        </a:spcAft>
                        <a:buNone/>
                      </a:pPr>
                      <a:endParaRPr b="1">
                        <a:solidFill>
                          <a:srgbClr val="0000FF"/>
                        </a:solidFill>
                        <a:latin typeface="Livvic"/>
                        <a:ea typeface="Livvic"/>
                        <a:cs typeface="Livvic"/>
                        <a:sym typeface="Livvic"/>
                      </a:endParaRPr>
                    </a:p>
                  </a:txBody>
                  <a:tcPr marL="91425" marR="91425" marT="91425" marB="91425">
                    <a:lnT w="9525" cap="flat" cmpd="sng">
                      <a:solidFill>
                        <a:srgbClr val="9E9E9E"/>
                      </a:solidFill>
                      <a:prstDash val="solid"/>
                      <a:round/>
                      <a:headEnd type="none" w="sm" len="sm"/>
                      <a:tailEnd type="none" w="sm" len="sm"/>
                    </a:lnT>
                    <a:solidFill>
                      <a:srgbClr val="00FF00"/>
                    </a:solidFill>
                  </a:tcPr>
                </a:tc>
                <a:tc>
                  <a:txBody>
                    <a:bodyPr/>
                    <a:lstStyle/>
                    <a:p>
                      <a:pPr marL="0" lvl="0" indent="0" algn="ctr" rtl="0">
                        <a:spcBef>
                          <a:spcPts val="0"/>
                        </a:spcBef>
                        <a:spcAft>
                          <a:spcPts val="0"/>
                        </a:spcAft>
                        <a:buNone/>
                      </a:pPr>
                      <a:endParaRPr b="1">
                        <a:latin typeface="Livvic"/>
                        <a:ea typeface="Livvic"/>
                        <a:cs typeface="Livvic"/>
                        <a:sym typeface="Livvic"/>
                      </a:endParaRPr>
                    </a:p>
                  </a:txBody>
                  <a:tcPr marL="91425" marR="91425" marT="91425" marB="91425">
                    <a:solidFill>
                      <a:srgbClr val="00FF00"/>
                    </a:solidFill>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solidFill>
                      <a:srgbClr val="FFFF00"/>
                    </a:solidFill>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solidFill>
                      <a:srgbClr val="FF9900"/>
                    </a:solidFill>
                  </a:tcPr>
                </a:tc>
                <a:extLst>
                  <a:ext uri="{0D108BD9-81ED-4DB2-BD59-A6C34878D82A}">
                    <a16:rowId xmlns:a16="http://schemas.microsoft.com/office/drawing/2014/main" val="10004"/>
                  </a:ext>
                </a:extLst>
              </a:tr>
              <a:tr h="396250">
                <a:tc>
                  <a:txBody>
                    <a:bodyPr/>
                    <a:lstStyle/>
                    <a:p>
                      <a:pPr marL="0" lvl="0" indent="0" algn="ctr" rtl="0">
                        <a:spcBef>
                          <a:spcPts val="0"/>
                        </a:spcBef>
                        <a:spcAft>
                          <a:spcPts val="0"/>
                        </a:spcAft>
                        <a:buNone/>
                      </a:pPr>
                      <a:r>
                        <a:rPr lang="en" b="1">
                          <a:latin typeface="Livvic"/>
                          <a:ea typeface="Livvic"/>
                          <a:cs typeface="Livvic"/>
                          <a:sym typeface="Livvic"/>
                        </a:rPr>
                        <a:t>1</a:t>
                      </a:r>
                      <a:endParaRPr b="1">
                        <a:latin typeface="Livvic"/>
                        <a:ea typeface="Livvic"/>
                        <a:cs typeface="Livvic"/>
                        <a:sym typeface="Livvic"/>
                      </a:endParaRPr>
                    </a:p>
                  </a:txBody>
                  <a:tcPr marL="91425" marR="91425" marT="91425" marB="91425"/>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solidFill>
                      <a:srgbClr val="1CBA01"/>
                    </a:solidFill>
                  </a:tcPr>
                </a:tc>
                <a:tc>
                  <a:txBody>
                    <a:bodyPr/>
                    <a:lstStyle/>
                    <a:p>
                      <a:pPr marL="0" lvl="0" indent="0" algn="ctr" rtl="0">
                        <a:spcBef>
                          <a:spcPts val="0"/>
                        </a:spcBef>
                        <a:spcAft>
                          <a:spcPts val="0"/>
                        </a:spcAft>
                        <a:buNone/>
                      </a:pPr>
                      <a:endParaRPr b="1">
                        <a:latin typeface="Livvic"/>
                        <a:ea typeface="Livvic"/>
                        <a:cs typeface="Livvic"/>
                        <a:sym typeface="Livvic"/>
                      </a:endParaRPr>
                    </a:p>
                  </a:txBody>
                  <a:tcPr marL="91425" marR="91425" marT="91425" marB="91425">
                    <a:solidFill>
                      <a:srgbClr val="1CBA01"/>
                    </a:solidFill>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solidFill>
                      <a:srgbClr val="00FF00"/>
                    </a:solidFill>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solidFill>
                      <a:srgbClr val="00FF00"/>
                    </a:solidFill>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solidFill>
                      <a:srgbClr val="FFFF00"/>
                    </a:solidFill>
                  </a:tcPr>
                </a:tc>
                <a:extLst>
                  <a:ext uri="{0D108BD9-81ED-4DB2-BD59-A6C34878D82A}">
                    <a16:rowId xmlns:a16="http://schemas.microsoft.com/office/drawing/2014/main" val="10005"/>
                  </a:ext>
                </a:extLst>
              </a:tr>
            </a:tbl>
          </a:graphicData>
        </a:graphic>
      </p:graphicFrame>
      <p:sp>
        <p:nvSpPr>
          <p:cNvPr id="937" name="Google Shape;937;p60"/>
          <p:cNvSpPr txBox="1"/>
          <p:nvPr/>
        </p:nvSpPr>
        <p:spPr>
          <a:xfrm>
            <a:off x="6670950" y="1953925"/>
            <a:ext cx="10701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t>Severity</a:t>
            </a:r>
            <a:endParaRPr sz="1800"/>
          </a:p>
        </p:txBody>
      </p:sp>
      <p:sp>
        <p:nvSpPr>
          <p:cNvPr id="938" name="Google Shape;938;p60"/>
          <p:cNvSpPr txBox="1"/>
          <p:nvPr/>
        </p:nvSpPr>
        <p:spPr>
          <a:xfrm rot="-5400000">
            <a:off x="4275175" y="3441625"/>
            <a:ext cx="1270200" cy="46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t>Likelihood</a:t>
            </a:r>
            <a:endParaRPr sz="1800"/>
          </a:p>
        </p:txBody>
      </p:sp>
      <p:graphicFrame>
        <p:nvGraphicFramePr>
          <p:cNvPr id="939" name="Google Shape;939;p60"/>
          <p:cNvGraphicFramePr/>
          <p:nvPr/>
        </p:nvGraphicFramePr>
        <p:xfrm>
          <a:off x="4678363" y="1044875"/>
          <a:ext cx="3000000" cy="3000000"/>
        </p:xfrm>
        <a:graphic>
          <a:graphicData uri="http://schemas.openxmlformats.org/drawingml/2006/table">
            <a:tbl>
              <a:tblPr>
                <a:noFill/>
                <a:tableStyleId>{66FF5306-B495-4C76-AE99-407321AC30EA}</a:tableStyleId>
              </a:tblPr>
              <a:tblGrid>
                <a:gridCol w="1090275">
                  <a:extLst>
                    <a:ext uri="{9D8B030D-6E8A-4147-A177-3AD203B41FA5}">
                      <a16:colId xmlns:a16="http://schemas.microsoft.com/office/drawing/2014/main" val="20000"/>
                    </a:ext>
                  </a:extLst>
                </a:gridCol>
                <a:gridCol w="3323225">
                  <a:extLst>
                    <a:ext uri="{9D8B030D-6E8A-4147-A177-3AD203B41FA5}">
                      <a16:colId xmlns:a16="http://schemas.microsoft.com/office/drawing/2014/main" val="20001"/>
                    </a:ext>
                  </a:extLst>
                </a:gridCol>
              </a:tblGrid>
              <a:tr h="392425">
                <a:tc>
                  <a:txBody>
                    <a:bodyPr/>
                    <a:lstStyle/>
                    <a:p>
                      <a:pPr marL="0" lvl="0" indent="0" algn="ctr" rtl="0">
                        <a:spcBef>
                          <a:spcPts val="0"/>
                        </a:spcBef>
                        <a:spcAft>
                          <a:spcPts val="0"/>
                        </a:spcAft>
                        <a:buNone/>
                      </a:pPr>
                      <a:r>
                        <a:rPr lang="en" sz="1200">
                          <a:solidFill>
                            <a:schemeClr val="lt2"/>
                          </a:solidFill>
                          <a:latin typeface="Livvic"/>
                          <a:ea typeface="Livvic"/>
                          <a:cs typeface="Livvic"/>
                          <a:sym typeface="Livvic"/>
                        </a:rPr>
                        <a:t>R6</a:t>
                      </a:r>
                      <a:endParaRPr sz="1200">
                        <a:solidFill>
                          <a:schemeClr val="lt2"/>
                        </a:solidFill>
                        <a:latin typeface="Livvic"/>
                        <a:ea typeface="Livvic"/>
                        <a:cs typeface="Livvic"/>
                        <a:sym typeface="Livvic"/>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accent3"/>
                    </a:solidFill>
                  </a:tcPr>
                </a:tc>
                <a:tc>
                  <a:txBody>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Livvic"/>
                          <a:ea typeface="Livvic"/>
                          <a:cs typeface="Livvic"/>
                          <a:sym typeface="Livvic"/>
                        </a:rPr>
                        <a:t>Error in sensor due to reflectivity of snow/ direct sunlight to sensor</a:t>
                      </a:r>
                      <a:endParaRPr sz="800">
                        <a:latin typeface="Livvic"/>
                        <a:ea typeface="Livvic"/>
                        <a:cs typeface="Livvic"/>
                        <a:sym typeface="Livvic"/>
                      </a:endParaRPr>
                    </a:p>
                  </a:txBody>
                  <a:tcPr marL="45700" marR="45700" marT="45700" marB="45700">
                    <a:lnL w="9525" cap="flat" cmpd="sng">
                      <a:solidFill>
                        <a:srgbClr val="999999"/>
                      </a:solidFill>
                      <a:prstDash val="solid"/>
                      <a:round/>
                      <a:headEnd type="none" w="sm" len="sm"/>
                      <a:tailEnd type="none" w="sm" len="sm"/>
                    </a:lnL>
                    <a:solidFill>
                      <a:schemeClr val="lt2"/>
                    </a:solidFill>
                  </a:tcPr>
                </a:tc>
                <a:extLst>
                  <a:ext uri="{0D108BD9-81ED-4DB2-BD59-A6C34878D82A}">
                    <a16:rowId xmlns:a16="http://schemas.microsoft.com/office/drawing/2014/main" val="10000"/>
                  </a:ext>
                </a:extLst>
              </a:tr>
              <a:tr h="392425">
                <a:tc>
                  <a:txBody>
                    <a:bodyPr/>
                    <a:lstStyle/>
                    <a:p>
                      <a:pPr marL="0" lvl="0" indent="0" algn="ctr" rtl="0">
                        <a:spcBef>
                          <a:spcPts val="0"/>
                        </a:spcBef>
                        <a:spcAft>
                          <a:spcPts val="0"/>
                        </a:spcAft>
                        <a:buNone/>
                      </a:pPr>
                      <a:r>
                        <a:rPr lang="en" sz="1200">
                          <a:solidFill>
                            <a:schemeClr val="lt2"/>
                          </a:solidFill>
                          <a:latin typeface="Livvic"/>
                          <a:ea typeface="Livvic"/>
                          <a:cs typeface="Livvic"/>
                          <a:sym typeface="Livvic"/>
                        </a:rPr>
                        <a:t>Mitigation</a:t>
                      </a:r>
                      <a:endParaRPr sz="1200">
                        <a:solidFill>
                          <a:schemeClr val="lt2"/>
                        </a:solidFill>
                        <a:latin typeface="Livvic"/>
                        <a:ea typeface="Livvic"/>
                        <a:cs typeface="Livvic"/>
                        <a:sym typeface="Livvic"/>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accent3"/>
                    </a:solidFill>
                  </a:tcPr>
                </a:tc>
                <a:tc>
                  <a:txBody>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Livvic"/>
                          <a:ea typeface="Livvic"/>
                          <a:cs typeface="Livvic"/>
                          <a:sym typeface="Livvic"/>
                        </a:rPr>
                        <a:t>“TruTargeting” provides quality flag point of read &amp; time of day, uses 4 measurements</a:t>
                      </a:r>
                      <a:endParaRPr sz="1200">
                        <a:latin typeface="Livvic"/>
                        <a:ea typeface="Livvic"/>
                        <a:cs typeface="Livvic"/>
                        <a:sym typeface="Livvic"/>
                      </a:endParaRPr>
                    </a:p>
                  </a:txBody>
                  <a:tcPr marL="45700" marR="45700" marT="45700" marB="45700">
                    <a:lnL w="9525" cap="flat" cmpd="sng">
                      <a:solidFill>
                        <a:srgbClr val="999999"/>
                      </a:solidFill>
                      <a:prstDash val="solid"/>
                      <a:round/>
                      <a:headEnd type="none" w="sm" len="sm"/>
                      <a:tailEnd type="none" w="sm" len="sm"/>
                    </a:lnL>
                    <a:solidFill>
                      <a:schemeClr val="lt2"/>
                    </a:solidFill>
                  </a:tcPr>
                </a:tc>
                <a:extLst>
                  <a:ext uri="{0D108BD9-81ED-4DB2-BD59-A6C34878D82A}">
                    <a16:rowId xmlns:a16="http://schemas.microsoft.com/office/drawing/2014/main" val="10001"/>
                  </a:ext>
                </a:extLst>
              </a:tr>
            </a:tbl>
          </a:graphicData>
        </a:graphic>
      </p:graphicFrame>
      <p:cxnSp>
        <p:nvCxnSpPr>
          <p:cNvPr id="940" name="Google Shape;940;p60"/>
          <p:cNvCxnSpPr/>
          <p:nvPr/>
        </p:nvCxnSpPr>
        <p:spPr>
          <a:xfrm rot="10800000">
            <a:off x="6162525" y="3724275"/>
            <a:ext cx="781200" cy="0"/>
          </a:xfrm>
          <a:prstGeom prst="straightConnector1">
            <a:avLst/>
          </a:prstGeom>
          <a:noFill/>
          <a:ln w="28575" cap="flat" cmpd="sng">
            <a:solidFill>
              <a:schemeClr val="dk2"/>
            </a:solidFill>
            <a:prstDash val="dash"/>
            <a:round/>
            <a:headEnd type="none" w="med" len="med"/>
            <a:tailEnd type="triangle" w="med" len="med"/>
          </a:ln>
        </p:spPr>
      </p:cxnSp>
      <p:cxnSp>
        <p:nvCxnSpPr>
          <p:cNvPr id="941" name="Google Shape;941;p60"/>
          <p:cNvCxnSpPr/>
          <p:nvPr/>
        </p:nvCxnSpPr>
        <p:spPr>
          <a:xfrm flipH="1">
            <a:off x="1511300" y="3304625"/>
            <a:ext cx="851700" cy="4800"/>
          </a:xfrm>
          <a:prstGeom prst="straightConnector1">
            <a:avLst/>
          </a:prstGeom>
          <a:noFill/>
          <a:ln w="28575" cap="flat" cmpd="sng">
            <a:solidFill>
              <a:schemeClr val="dk2"/>
            </a:solidFill>
            <a:prstDash val="dash"/>
            <a:round/>
            <a:headEnd type="none" w="med" len="med"/>
            <a:tailEnd type="triangle" w="med" len="med"/>
          </a:ln>
        </p:spPr>
      </p:cxn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45"/>
        <p:cNvGrpSpPr/>
        <p:nvPr/>
      </p:nvGrpSpPr>
      <p:grpSpPr>
        <a:xfrm>
          <a:off x="0" y="0"/>
          <a:ext cx="0" cy="0"/>
          <a:chOff x="0" y="0"/>
          <a:chExt cx="0" cy="0"/>
        </a:xfrm>
      </p:grpSpPr>
      <p:sp>
        <p:nvSpPr>
          <p:cNvPr id="946" name="Google Shape;946;p61"/>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46</a:t>
            </a:fld>
            <a:endParaRPr>
              <a:latin typeface="Livvic"/>
              <a:ea typeface="Livvic"/>
              <a:cs typeface="Livvic"/>
              <a:sym typeface="Livvic"/>
            </a:endParaRPr>
          </a:p>
        </p:txBody>
      </p:sp>
      <p:sp>
        <p:nvSpPr>
          <p:cNvPr id="947" name="Google Shape;947;p61"/>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latin typeface="Livvic"/>
                <a:ea typeface="Livvic"/>
                <a:cs typeface="Livvic"/>
                <a:sym typeface="Livvic"/>
              </a:rPr>
              <a:t>Risk Mitigations</a:t>
            </a:r>
            <a:endParaRPr sz="2800" b="1">
              <a:solidFill>
                <a:srgbClr val="FFFFFF"/>
              </a:solidFill>
              <a:latin typeface="Livvic"/>
              <a:ea typeface="Livvic"/>
              <a:cs typeface="Livvic"/>
              <a:sym typeface="Livvic"/>
            </a:endParaRPr>
          </a:p>
        </p:txBody>
      </p:sp>
      <p:pic>
        <p:nvPicPr>
          <p:cNvPr id="948" name="Google Shape;948;p61"/>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sp>
        <p:nvSpPr>
          <p:cNvPr id="949" name="Google Shape;949;p61"/>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950" name="Google Shape;950;p61"/>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951" name="Google Shape;951;p61"/>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952" name="Google Shape;952;p61"/>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lt1"/>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953" name="Google Shape;953;p61"/>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954" name="Google Shape;954;p61"/>
          <p:cNvSpPr/>
          <p:nvPr/>
        </p:nvSpPr>
        <p:spPr>
          <a:xfrm>
            <a:off x="3370367"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955" name="Google Shape;955;p61"/>
          <p:cNvSpPr/>
          <p:nvPr/>
        </p:nvSpPr>
        <p:spPr>
          <a:xfrm>
            <a:off x="4475234" y="4777075"/>
            <a:ext cx="12702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956" name="Google Shape;956;p61"/>
          <p:cNvSpPr/>
          <p:nvPr/>
        </p:nvSpPr>
        <p:spPr>
          <a:xfrm>
            <a:off x="7777350" y="4777075"/>
            <a:ext cx="10701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graphicFrame>
        <p:nvGraphicFramePr>
          <p:cNvPr id="957" name="Google Shape;957;p61"/>
          <p:cNvGraphicFramePr/>
          <p:nvPr/>
        </p:nvGraphicFramePr>
        <p:xfrm>
          <a:off x="3020250" y="2301373"/>
          <a:ext cx="3000000" cy="3000000"/>
        </p:xfrm>
        <a:graphic>
          <a:graphicData uri="http://schemas.openxmlformats.org/drawingml/2006/table">
            <a:tbl>
              <a:tblPr>
                <a:noFill/>
                <a:tableStyleId>{66FF5306-B495-4C76-AE99-407321AC30EA}</a:tableStyleId>
              </a:tblPr>
              <a:tblGrid>
                <a:gridCol w="599125">
                  <a:extLst>
                    <a:ext uri="{9D8B030D-6E8A-4147-A177-3AD203B41FA5}">
                      <a16:colId xmlns:a16="http://schemas.microsoft.com/office/drawing/2014/main" val="20000"/>
                    </a:ext>
                  </a:extLst>
                </a:gridCol>
                <a:gridCol w="599125">
                  <a:extLst>
                    <a:ext uri="{9D8B030D-6E8A-4147-A177-3AD203B41FA5}">
                      <a16:colId xmlns:a16="http://schemas.microsoft.com/office/drawing/2014/main" val="20001"/>
                    </a:ext>
                  </a:extLst>
                </a:gridCol>
                <a:gridCol w="599125">
                  <a:extLst>
                    <a:ext uri="{9D8B030D-6E8A-4147-A177-3AD203B41FA5}">
                      <a16:colId xmlns:a16="http://schemas.microsoft.com/office/drawing/2014/main" val="20002"/>
                    </a:ext>
                  </a:extLst>
                </a:gridCol>
                <a:gridCol w="599125">
                  <a:extLst>
                    <a:ext uri="{9D8B030D-6E8A-4147-A177-3AD203B41FA5}">
                      <a16:colId xmlns:a16="http://schemas.microsoft.com/office/drawing/2014/main" val="20003"/>
                    </a:ext>
                  </a:extLst>
                </a:gridCol>
                <a:gridCol w="599125">
                  <a:extLst>
                    <a:ext uri="{9D8B030D-6E8A-4147-A177-3AD203B41FA5}">
                      <a16:colId xmlns:a16="http://schemas.microsoft.com/office/drawing/2014/main" val="20004"/>
                    </a:ext>
                  </a:extLst>
                </a:gridCol>
                <a:gridCol w="599125">
                  <a:extLst>
                    <a:ext uri="{9D8B030D-6E8A-4147-A177-3AD203B41FA5}">
                      <a16:colId xmlns:a16="http://schemas.microsoft.com/office/drawing/2014/main" val="20005"/>
                    </a:ext>
                  </a:extLst>
                </a:gridCol>
              </a:tblGrid>
              <a:tr h="396250">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lnL w="9525" cap="flat" cmpd="sng">
                      <a:solidFill>
                        <a:srgbClr val="9E9E9E">
                          <a:alpha val="0"/>
                        </a:srgbClr>
                      </a:solidFill>
                      <a:prstDash val="solid"/>
                      <a:round/>
                      <a:headEnd type="none" w="sm" len="sm"/>
                      <a:tailEnd type="none" w="sm" len="sm"/>
                    </a:lnL>
                    <a:lnT w="9525" cap="flat" cmpd="sng">
                      <a:solidFill>
                        <a:srgbClr val="9E9E9E">
                          <a:alpha val="0"/>
                        </a:srgbClr>
                      </a:solidFill>
                      <a:prstDash val="solid"/>
                      <a:round/>
                      <a:headEnd type="none" w="sm" len="sm"/>
                      <a:tailEnd type="none" w="sm" len="sm"/>
                    </a:lnT>
                  </a:tcPr>
                </a:tc>
                <a:tc>
                  <a:txBody>
                    <a:bodyPr/>
                    <a:lstStyle/>
                    <a:p>
                      <a:pPr marL="0" lvl="0" indent="0" algn="ctr" rtl="0">
                        <a:spcBef>
                          <a:spcPts val="0"/>
                        </a:spcBef>
                        <a:spcAft>
                          <a:spcPts val="0"/>
                        </a:spcAft>
                        <a:buNone/>
                      </a:pPr>
                      <a:r>
                        <a:rPr lang="en" b="1">
                          <a:latin typeface="Livvic"/>
                          <a:ea typeface="Livvic"/>
                          <a:cs typeface="Livvic"/>
                          <a:sym typeface="Livvic"/>
                        </a:rPr>
                        <a:t>1</a:t>
                      </a:r>
                      <a:endParaRPr b="1">
                        <a:latin typeface="Livvic"/>
                        <a:ea typeface="Livvic"/>
                        <a:cs typeface="Livvic"/>
                        <a:sym typeface="Livvic"/>
                      </a:endParaRPr>
                    </a:p>
                  </a:txBody>
                  <a:tcPr marL="91425" marR="91425" marT="91425" marB="91425"/>
                </a:tc>
                <a:tc>
                  <a:txBody>
                    <a:bodyPr/>
                    <a:lstStyle/>
                    <a:p>
                      <a:pPr marL="0" lvl="0" indent="0" algn="ctr" rtl="0">
                        <a:spcBef>
                          <a:spcPts val="0"/>
                        </a:spcBef>
                        <a:spcAft>
                          <a:spcPts val="0"/>
                        </a:spcAft>
                        <a:buNone/>
                      </a:pPr>
                      <a:r>
                        <a:rPr lang="en" b="1">
                          <a:latin typeface="Livvic"/>
                          <a:ea typeface="Livvic"/>
                          <a:cs typeface="Livvic"/>
                          <a:sym typeface="Livvic"/>
                        </a:rPr>
                        <a:t>2</a:t>
                      </a:r>
                      <a:endParaRPr b="1">
                        <a:latin typeface="Livvic"/>
                        <a:ea typeface="Livvic"/>
                        <a:cs typeface="Livvic"/>
                        <a:sym typeface="Livvic"/>
                      </a:endParaRPr>
                    </a:p>
                  </a:txBody>
                  <a:tcPr marL="91425" marR="91425" marT="91425" marB="91425"/>
                </a:tc>
                <a:tc>
                  <a:txBody>
                    <a:bodyPr/>
                    <a:lstStyle/>
                    <a:p>
                      <a:pPr marL="0" lvl="0" indent="0" algn="ctr" rtl="0">
                        <a:spcBef>
                          <a:spcPts val="0"/>
                        </a:spcBef>
                        <a:spcAft>
                          <a:spcPts val="0"/>
                        </a:spcAft>
                        <a:buNone/>
                      </a:pPr>
                      <a:r>
                        <a:rPr lang="en" b="1">
                          <a:latin typeface="Livvic"/>
                          <a:ea typeface="Livvic"/>
                          <a:cs typeface="Livvic"/>
                          <a:sym typeface="Livvic"/>
                        </a:rPr>
                        <a:t>3</a:t>
                      </a:r>
                      <a:endParaRPr b="1">
                        <a:latin typeface="Livvic"/>
                        <a:ea typeface="Livvic"/>
                        <a:cs typeface="Livvic"/>
                        <a:sym typeface="Livvic"/>
                      </a:endParaRPr>
                    </a:p>
                  </a:txBody>
                  <a:tcPr marL="91425" marR="91425" marT="91425" marB="91425"/>
                </a:tc>
                <a:tc>
                  <a:txBody>
                    <a:bodyPr/>
                    <a:lstStyle/>
                    <a:p>
                      <a:pPr marL="0" lvl="0" indent="0" algn="ctr" rtl="0">
                        <a:spcBef>
                          <a:spcPts val="0"/>
                        </a:spcBef>
                        <a:spcAft>
                          <a:spcPts val="0"/>
                        </a:spcAft>
                        <a:buNone/>
                      </a:pPr>
                      <a:r>
                        <a:rPr lang="en" b="1">
                          <a:latin typeface="Livvic"/>
                          <a:ea typeface="Livvic"/>
                          <a:cs typeface="Livvic"/>
                          <a:sym typeface="Livvic"/>
                        </a:rPr>
                        <a:t>4</a:t>
                      </a:r>
                      <a:endParaRPr b="1">
                        <a:latin typeface="Livvic"/>
                        <a:ea typeface="Livvic"/>
                        <a:cs typeface="Livvic"/>
                        <a:sym typeface="Livvic"/>
                      </a:endParaRPr>
                    </a:p>
                  </a:txBody>
                  <a:tcPr marL="91425" marR="91425" marT="91425" marB="91425"/>
                </a:tc>
                <a:tc>
                  <a:txBody>
                    <a:bodyPr/>
                    <a:lstStyle/>
                    <a:p>
                      <a:pPr marL="0" lvl="0" indent="0" algn="ctr" rtl="0">
                        <a:spcBef>
                          <a:spcPts val="0"/>
                        </a:spcBef>
                        <a:spcAft>
                          <a:spcPts val="0"/>
                        </a:spcAft>
                        <a:buNone/>
                      </a:pPr>
                      <a:r>
                        <a:rPr lang="en" b="1">
                          <a:latin typeface="Livvic"/>
                          <a:ea typeface="Livvic"/>
                          <a:cs typeface="Livvic"/>
                          <a:sym typeface="Livvic"/>
                        </a:rPr>
                        <a:t>5</a:t>
                      </a:r>
                      <a:endParaRPr b="1">
                        <a:latin typeface="Livvic"/>
                        <a:ea typeface="Livvic"/>
                        <a:cs typeface="Livvic"/>
                        <a:sym typeface="Livvic"/>
                      </a:endParaRPr>
                    </a:p>
                  </a:txBody>
                  <a:tcPr marL="91425" marR="91425" marT="91425" marB="91425"/>
                </a:tc>
                <a:extLst>
                  <a:ext uri="{0D108BD9-81ED-4DB2-BD59-A6C34878D82A}">
                    <a16:rowId xmlns:a16="http://schemas.microsoft.com/office/drawing/2014/main" val="10000"/>
                  </a:ext>
                </a:extLst>
              </a:tr>
              <a:tr h="396250">
                <a:tc>
                  <a:txBody>
                    <a:bodyPr/>
                    <a:lstStyle/>
                    <a:p>
                      <a:pPr marL="0" lvl="0" indent="0" algn="ctr" rtl="0">
                        <a:spcBef>
                          <a:spcPts val="0"/>
                        </a:spcBef>
                        <a:spcAft>
                          <a:spcPts val="0"/>
                        </a:spcAft>
                        <a:buNone/>
                      </a:pPr>
                      <a:r>
                        <a:rPr lang="en" b="1">
                          <a:latin typeface="Livvic"/>
                          <a:ea typeface="Livvic"/>
                          <a:cs typeface="Livvic"/>
                          <a:sym typeface="Livvic"/>
                        </a:rPr>
                        <a:t>5</a:t>
                      </a:r>
                      <a:endParaRPr b="1">
                        <a:latin typeface="Livvic"/>
                        <a:ea typeface="Livvic"/>
                        <a:cs typeface="Livvic"/>
                        <a:sym typeface="Livvic"/>
                      </a:endParaRPr>
                    </a:p>
                  </a:txBody>
                  <a:tcPr marL="91425" marR="91425" marT="91425" marB="91425"/>
                </a:tc>
                <a:tc>
                  <a:txBody>
                    <a:bodyPr/>
                    <a:lstStyle/>
                    <a:p>
                      <a:pPr marL="0" lvl="0" indent="0" algn="ctr" rtl="0">
                        <a:spcBef>
                          <a:spcPts val="0"/>
                        </a:spcBef>
                        <a:spcAft>
                          <a:spcPts val="0"/>
                        </a:spcAft>
                        <a:buNone/>
                      </a:pPr>
                      <a:r>
                        <a:rPr lang="en" b="1">
                          <a:solidFill>
                            <a:srgbClr val="0000FF"/>
                          </a:solidFill>
                          <a:latin typeface="Livvic"/>
                          <a:ea typeface="Livvic"/>
                          <a:cs typeface="Livvic"/>
                          <a:sym typeface="Livvic"/>
                        </a:rPr>
                        <a:t>R7</a:t>
                      </a:r>
                      <a:endParaRPr b="1">
                        <a:solidFill>
                          <a:srgbClr val="0000FF"/>
                        </a:solidFill>
                        <a:latin typeface="Livvic"/>
                        <a:ea typeface="Livvic"/>
                        <a:cs typeface="Livvic"/>
                        <a:sym typeface="Livvic"/>
                      </a:endParaRPr>
                    </a:p>
                  </a:txBody>
                  <a:tcPr marL="91425" marR="91425" marT="91425" marB="91425">
                    <a:solidFill>
                      <a:srgbClr val="FFFF00"/>
                    </a:solidFill>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solidFill>
                      <a:srgbClr val="FF9900"/>
                    </a:solidFill>
                  </a:tcPr>
                </a:tc>
                <a:tc>
                  <a:txBody>
                    <a:bodyPr/>
                    <a:lstStyle/>
                    <a:p>
                      <a:pPr marL="0" lvl="0" indent="0" algn="ctr" rtl="0">
                        <a:spcBef>
                          <a:spcPts val="0"/>
                        </a:spcBef>
                        <a:spcAft>
                          <a:spcPts val="0"/>
                        </a:spcAft>
                        <a:buNone/>
                      </a:pPr>
                      <a:endParaRPr b="1">
                        <a:latin typeface="Livvic"/>
                        <a:ea typeface="Livvic"/>
                        <a:cs typeface="Livvic"/>
                        <a:sym typeface="Livvic"/>
                      </a:endParaRPr>
                    </a:p>
                  </a:txBody>
                  <a:tcPr marL="91425" marR="91425" marT="91425" marB="91425">
                    <a:solidFill>
                      <a:srgbClr val="FF9900"/>
                    </a:solidFill>
                  </a:tcPr>
                </a:tc>
                <a:tc>
                  <a:txBody>
                    <a:bodyPr/>
                    <a:lstStyle/>
                    <a:p>
                      <a:pPr marL="0" lvl="0" indent="0" algn="ctr" rtl="0">
                        <a:spcBef>
                          <a:spcPts val="0"/>
                        </a:spcBef>
                        <a:spcAft>
                          <a:spcPts val="0"/>
                        </a:spcAft>
                        <a:buNone/>
                      </a:pPr>
                      <a:r>
                        <a:rPr lang="en" b="1">
                          <a:latin typeface="Livvic"/>
                          <a:ea typeface="Livvic"/>
                          <a:cs typeface="Livvic"/>
                          <a:sym typeface="Livvic"/>
                        </a:rPr>
                        <a:t>R7</a:t>
                      </a:r>
                      <a:endParaRPr b="1">
                        <a:latin typeface="Livvic"/>
                        <a:ea typeface="Livvic"/>
                        <a:cs typeface="Livvic"/>
                        <a:sym typeface="Livvic"/>
                      </a:endParaRPr>
                    </a:p>
                  </a:txBody>
                  <a:tcPr marL="91425" marR="91425" marT="91425" marB="91425">
                    <a:solidFill>
                      <a:srgbClr val="FF0000"/>
                    </a:solidFill>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solidFill>
                      <a:srgbClr val="FF0000"/>
                    </a:solidFill>
                  </a:tcPr>
                </a:tc>
                <a:extLst>
                  <a:ext uri="{0D108BD9-81ED-4DB2-BD59-A6C34878D82A}">
                    <a16:rowId xmlns:a16="http://schemas.microsoft.com/office/drawing/2014/main" val="10001"/>
                  </a:ext>
                </a:extLst>
              </a:tr>
              <a:tr h="396250">
                <a:tc>
                  <a:txBody>
                    <a:bodyPr/>
                    <a:lstStyle/>
                    <a:p>
                      <a:pPr marL="0" lvl="0" indent="0" algn="ctr" rtl="0">
                        <a:spcBef>
                          <a:spcPts val="0"/>
                        </a:spcBef>
                        <a:spcAft>
                          <a:spcPts val="0"/>
                        </a:spcAft>
                        <a:buNone/>
                      </a:pPr>
                      <a:r>
                        <a:rPr lang="en" b="1">
                          <a:latin typeface="Livvic"/>
                          <a:ea typeface="Livvic"/>
                          <a:cs typeface="Livvic"/>
                          <a:sym typeface="Livvic"/>
                        </a:rPr>
                        <a:t>4</a:t>
                      </a:r>
                      <a:endParaRPr b="1">
                        <a:latin typeface="Livvic"/>
                        <a:ea typeface="Livvic"/>
                        <a:cs typeface="Livvic"/>
                        <a:sym typeface="Livvic"/>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lnB w="9525" cap="flat" cmpd="sng">
                      <a:solidFill>
                        <a:srgbClr val="9E9E9E"/>
                      </a:solidFill>
                      <a:prstDash val="solid"/>
                      <a:round/>
                      <a:headEnd type="none" w="sm" len="sm"/>
                      <a:tailEnd type="none" w="sm" len="sm"/>
                    </a:lnB>
                    <a:solidFill>
                      <a:srgbClr val="00FF00"/>
                    </a:solidFill>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lnB w="9525" cap="flat" cmpd="sng">
                      <a:solidFill>
                        <a:srgbClr val="9E9E9E"/>
                      </a:solidFill>
                      <a:prstDash val="solid"/>
                      <a:round/>
                      <a:headEnd type="none" w="sm" len="sm"/>
                      <a:tailEnd type="none" w="sm" len="sm"/>
                    </a:lnB>
                    <a:solidFill>
                      <a:srgbClr val="FFFF00"/>
                    </a:solidFill>
                  </a:tcPr>
                </a:tc>
                <a:tc>
                  <a:txBody>
                    <a:bodyPr/>
                    <a:lstStyle/>
                    <a:p>
                      <a:pPr marL="0" lvl="0" indent="0" algn="ctr" rtl="0">
                        <a:spcBef>
                          <a:spcPts val="0"/>
                        </a:spcBef>
                        <a:spcAft>
                          <a:spcPts val="0"/>
                        </a:spcAft>
                        <a:buNone/>
                      </a:pPr>
                      <a:endParaRPr b="1">
                        <a:latin typeface="Livvic"/>
                        <a:ea typeface="Livvic"/>
                        <a:cs typeface="Livvic"/>
                        <a:sym typeface="Livvic"/>
                      </a:endParaRPr>
                    </a:p>
                  </a:txBody>
                  <a:tcPr marL="91425" marR="91425" marT="91425" marB="91425">
                    <a:solidFill>
                      <a:srgbClr val="FF9900"/>
                    </a:solidFill>
                  </a:tcPr>
                </a:tc>
                <a:tc>
                  <a:txBody>
                    <a:bodyPr/>
                    <a:lstStyle/>
                    <a:p>
                      <a:pPr marL="0" lvl="0" indent="0" algn="ctr" rtl="0">
                        <a:spcBef>
                          <a:spcPts val="0"/>
                        </a:spcBef>
                        <a:spcAft>
                          <a:spcPts val="0"/>
                        </a:spcAft>
                        <a:buNone/>
                      </a:pPr>
                      <a:endParaRPr b="1">
                        <a:latin typeface="Livvic"/>
                        <a:ea typeface="Livvic"/>
                        <a:cs typeface="Livvic"/>
                        <a:sym typeface="Livvic"/>
                      </a:endParaRPr>
                    </a:p>
                  </a:txBody>
                  <a:tcPr marL="91425" marR="91425" marT="91425" marB="91425">
                    <a:solidFill>
                      <a:srgbClr val="FF9900"/>
                    </a:solidFill>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solidFill>
                      <a:srgbClr val="FF0000"/>
                    </a:solidFill>
                  </a:tcPr>
                </a:tc>
                <a:extLst>
                  <a:ext uri="{0D108BD9-81ED-4DB2-BD59-A6C34878D82A}">
                    <a16:rowId xmlns:a16="http://schemas.microsoft.com/office/drawing/2014/main" val="10002"/>
                  </a:ext>
                </a:extLst>
              </a:tr>
              <a:tr h="396250">
                <a:tc>
                  <a:txBody>
                    <a:bodyPr/>
                    <a:lstStyle/>
                    <a:p>
                      <a:pPr marL="0" lvl="0" indent="0" algn="ctr" rtl="0">
                        <a:spcBef>
                          <a:spcPts val="0"/>
                        </a:spcBef>
                        <a:spcAft>
                          <a:spcPts val="0"/>
                        </a:spcAft>
                        <a:buNone/>
                      </a:pPr>
                      <a:r>
                        <a:rPr lang="en" b="1">
                          <a:latin typeface="Livvic"/>
                          <a:ea typeface="Livvic"/>
                          <a:cs typeface="Livvic"/>
                          <a:sym typeface="Livvic"/>
                        </a:rPr>
                        <a:t>3</a:t>
                      </a:r>
                      <a:endParaRPr b="1">
                        <a:latin typeface="Livvic"/>
                        <a:ea typeface="Livvic"/>
                        <a:cs typeface="Livvic"/>
                        <a:sym typeface="Livvic"/>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FF00"/>
                    </a:solidFill>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FF00"/>
                    </a:solidFill>
                  </a:tcPr>
                </a:tc>
                <a:tc>
                  <a:txBody>
                    <a:bodyPr/>
                    <a:lstStyle/>
                    <a:p>
                      <a:pPr marL="0" lvl="0" indent="0" algn="ctr" rtl="0">
                        <a:spcBef>
                          <a:spcPts val="0"/>
                        </a:spcBef>
                        <a:spcAft>
                          <a:spcPts val="0"/>
                        </a:spcAft>
                        <a:buNone/>
                      </a:pPr>
                      <a:endParaRPr b="1">
                        <a:latin typeface="Livvic"/>
                        <a:ea typeface="Livvic"/>
                        <a:cs typeface="Livvic"/>
                        <a:sym typeface="Livvic"/>
                      </a:endParaRPr>
                    </a:p>
                  </a:txBody>
                  <a:tcPr marL="91425" marR="91425" marT="91425" marB="91425">
                    <a:lnL w="9525" cap="flat" cmpd="sng">
                      <a:solidFill>
                        <a:srgbClr val="9E9E9E"/>
                      </a:solidFill>
                      <a:prstDash val="solid"/>
                      <a:round/>
                      <a:headEnd type="none" w="sm" len="sm"/>
                      <a:tailEnd type="none" w="sm" len="sm"/>
                    </a:lnL>
                    <a:solidFill>
                      <a:srgbClr val="FFFF00"/>
                    </a:solidFill>
                  </a:tcPr>
                </a:tc>
                <a:tc>
                  <a:txBody>
                    <a:bodyPr/>
                    <a:lstStyle/>
                    <a:p>
                      <a:pPr marL="0" lvl="0" indent="0" algn="ctr" rtl="0">
                        <a:spcBef>
                          <a:spcPts val="0"/>
                        </a:spcBef>
                        <a:spcAft>
                          <a:spcPts val="0"/>
                        </a:spcAft>
                        <a:buNone/>
                      </a:pPr>
                      <a:endParaRPr b="1">
                        <a:latin typeface="Livvic"/>
                        <a:ea typeface="Livvic"/>
                        <a:cs typeface="Livvic"/>
                        <a:sym typeface="Livvic"/>
                      </a:endParaRPr>
                    </a:p>
                  </a:txBody>
                  <a:tcPr marL="91425" marR="91425" marT="91425" marB="91425">
                    <a:solidFill>
                      <a:srgbClr val="FF9900"/>
                    </a:solidFill>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solidFill>
                      <a:srgbClr val="FF9900"/>
                    </a:solidFill>
                  </a:tcPr>
                </a:tc>
                <a:extLst>
                  <a:ext uri="{0D108BD9-81ED-4DB2-BD59-A6C34878D82A}">
                    <a16:rowId xmlns:a16="http://schemas.microsoft.com/office/drawing/2014/main" val="10003"/>
                  </a:ext>
                </a:extLst>
              </a:tr>
              <a:tr h="396250">
                <a:tc>
                  <a:txBody>
                    <a:bodyPr/>
                    <a:lstStyle/>
                    <a:p>
                      <a:pPr marL="0" lvl="0" indent="0" algn="ctr" rtl="0">
                        <a:spcBef>
                          <a:spcPts val="0"/>
                        </a:spcBef>
                        <a:spcAft>
                          <a:spcPts val="0"/>
                        </a:spcAft>
                        <a:buNone/>
                      </a:pPr>
                      <a:r>
                        <a:rPr lang="en" b="1">
                          <a:latin typeface="Livvic"/>
                          <a:ea typeface="Livvic"/>
                          <a:cs typeface="Livvic"/>
                          <a:sym typeface="Livvic"/>
                        </a:rPr>
                        <a:t>2</a:t>
                      </a:r>
                      <a:endParaRPr b="1">
                        <a:latin typeface="Livvic"/>
                        <a:ea typeface="Livvic"/>
                        <a:cs typeface="Livvic"/>
                        <a:sym typeface="Livvic"/>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lnT w="9525" cap="flat" cmpd="sng">
                      <a:solidFill>
                        <a:srgbClr val="9E9E9E"/>
                      </a:solidFill>
                      <a:prstDash val="solid"/>
                      <a:round/>
                      <a:headEnd type="none" w="sm" len="sm"/>
                      <a:tailEnd type="none" w="sm" len="sm"/>
                    </a:lnT>
                    <a:solidFill>
                      <a:srgbClr val="1CBA01"/>
                    </a:solidFill>
                  </a:tcPr>
                </a:tc>
                <a:tc>
                  <a:txBody>
                    <a:bodyPr/>
                    <a:lstStyle/>
                    <a:p>
                      <a:pPr marL="0" lvl="0" indent="0" algn="l" rtl="0">
                        <a:spcBef>
                          <a:spcPts val="0"/>
                        </a:spcBef>
                        <a:spcAft>
                          <a:spcPts val="0"/>
                        </a:spcAft>
                        <a:buNone/>
                      </a:pPr>
                      <a:endParaRPr b="1">
                        <a:solidFill>
                          <a:srgbClr val="0000FF"/>
                        </a:solidFill>
                        <a:latin typeface="Livvic"/>
                        <a:ea typeface="Livvic"/>
                        <a:cs typeface="Livvic"/>
                        <a:sym typeface="Livvic"/>
                      </a:endParaRPr>
                    </a:p>
                  </a:txBody>
                  <a:tcPr marL="91425" marR="91425" marT="91425" marB="91425">
                    <a:lnT w="9525" cap="flat" cmpd="sng">
                      <a:solidFill>
                        <a:srgbClr val="9E9E9E"/>
                      </a:solidFill>
                      <a:prstDash val="solid"/>
                      <a:round/>
                      <a:headEnd type="none" w="sm" len="sm"/>
                      <a:tailEnd type="none" w="sm" len="sm"/>
                    </a:lnT>
                    <a:solidFill>
                      <a:srgbClr val="00FF00"/>
                    </a:solidFill>
                  </a:tcPr>
                </a:tc>
                <a:tc>
                  <a:txBody>
                    <a:bodyPr/>
                    <a:lstStyle/>
                    <a:p>
                      <a:pPr marL="0" lvl="0" indent="0" algn="ctr" rtl="0">
                        <a:spcBef>
                          <a:spcPts val="0"/>
                        </a:spcBef>
                        <a:spcAft>
                          <a:spcPts val="0"/>
                        </a:spcAft>
                        <a:buNone/>
                      </a:pPr>
                      <a:endParaRPr b="1">
                        <a:latin typeface="Livvic"/>
                        <a:ea typeface="Livvic"/>
                        <a:cs typeface="Livvic"/>
                        <a:sym typeface="Livvic"/>
                      </a:endParaRPr>
                    </a:p>
                  </a:txBody>
                  <a:tcPr marL="91425" marR="91425" marT="91425" marB="91425">
                    <a:solidFill>
                      <a:srgbClr val="00FF00"/>
                    </a:solidFill>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solidFill>
                      <a:srgbClr val="FFFF00"/>
                    </a:solidFill>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solidFill>
                      <a:srgbClr val="FF9900"/>
                    </a:solidFill>
                  </a:tcPr>
                </a:tc>
                <a:extLst>
                  <a:ext uri="{0D108BD9-81ED-4DB2-BD59-A6C34878D82A}">
                    <a16:rowId xmlns:a16="http://schemas.microsoft.com/office/drawing/2014/main" val="10004"/>
                  </a:ext>
                </a:extLst>
              </a:tr>
              <a:tr h="396250">
                <a:tc>
                  <a:txBody>
                    <a:bodyPr/>
                    <a:lstStyle/>
                    <a:p>
                      <a:pPr marL="0" lvl="0" indent="0" algn="ctr" rtl="0">
                        <a:spcBef>
                          <a:spcPts val="0"/>
                        </a:spcBef>
                        <a:spcAft>
                          <a:spcPts val="0"/>
                        </a:spcAft>
                        <a:buNone/>
                      </a:pPr>
                      <a:r>
                        <a:rPr lang="en" b="1">
                          <a:latin typeface="Livvic"/>
                          <a:ea typeface="Livvic"/>
                          <a:cs typeface="Livvic"/>
                          <a:sym typeface="Livvic"/>
                        </a:rPr>
                        <a:t>1</a:t>
                      </a:r>
                      <a:endParaRPr b="1">
                        <a:latin typeface="Livvic"/>
                        <a:ea typeface="Livvic"/>
                        <a:cs typeface="Livvic"/>
                        <a:sym typeface="Livvic"/>
                      </a:endParaRPr>
                    </a:p>
                  </a:txBody>
                  <a:tcPr marL="91425" marR="91425" marT="91425" marB="91425"/>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solidFill>
                      <a:srgbClr val="1CBA01"/>
                    </a:solidFill>
                  </a:tcPr>
                </a:tc>
                <a:tc>
                  <a:txBody>
                    <a:bodyPr/>
                    <a:lstStyle/>
                    <a:p>
                      <a:pPr marL="0" lvl="0" indent="0" algn="ctr" rtl="0">
                        <a:spcBef>
                          <a:spcPts val="0"/>
                        </a:spcBef>
                        <a:spcAft>
                          <a:spcPts val="0"/>
                        </a:spcAft>
                        <a:buNone/>
                      </a:pPr>
                      <a:endParaRPr b="1">
                        <a:latin typeface="Livvic"/>
                        <a:ea typeface="Livvic"/>
                        <a:cs typeface="Livvic"/>
                        <a:sym typeface="Livvic"/>
                      </a:endParaRPr>
                    </a:p>
                  </a:txBody>
                  <a:tcPr marL="91425" marR="91425" marT="91425" marB="91425">
                    <a:solidFill>
                      <a:srgbClr val="1CBA01"/>
                    </a:solidFill>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solidFill>
                      <a:srgbClr val="00FF00"/>
                    </a:solidFill>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solidFill>
                      <a:srgbClr val="00FF00"/>
                    </a:solidFill>
                  </a:tcPr>
                </a:tc>
                <a:tc>
                  <a:txBody>
                    <a:bodyPr/>
                    <a:lstStyle/>
                    <a:p>
                      <a:pPr marL="0" lvl="0" indent="0" algn="l" rtl="0">
                        <a:spcBef>
                          <a:spcPts val="0"/>
                        </a:spcBef>
                        <a:spcAft>
                          <a:spcPts val="0"/>
                        </a:spcAft>
                        <a:buNone/>
                      </a:pPr>
                      <a:endParaRPr b="1">
                        <a:latin typeface="Livvic"/>
                        <a:ea typeface="Livvic"/>
                        <a:cs typeface="Livvic"/>
                        <a:sym typeface="Livvic"/>
                      </a:endParaRPr>
                    </a:p>
                  </a:txBody>
                  <a:tcPr marL="91425" marR="91425" marT="91425" marB="91425">
                    <a:solidFill>
                      <a:srgbClr val="FFFF00"/>
                    </a:solidFill>
                  </a:tcPr>
                </a:tc>
                <a:extLst>
                  <a:ext uri="{0D108BD9-81ED-4DB2-BD59-A6C34878D82A}">
                    <a16:rowId xmlns:a16="http://schemas.microsoft.com/office/drawing/2014/main" val="10005"/>
                  </a:ext>
                </a:extLst>
              </a:tr>
            </a:tbl>
          </a:graphicData>
        </a:graphic>
      </p:graphicFrame>
      <p:sp>
        <p:nvSpPr>
          <p:cNvPr id="958" name="Google Shape;958;p61"/>
          <p:cNvSpPr txBox="1"/>
          <p:nvPr/>
        </p:nvSpPr>
        <p:spPr>
          <a:xfrm>
            <a:off x="4647700" y="1927925"/>
            <a:ext cx="10701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t>Severity</a:t>
            </a:r>
            <a:endParaRPr sz="1800"/>
          </a:p>
        </p:txBody>
      </p:sp>
      <p:sp>
        <p:nvSpPr>
          <p:cNvPr id="959" name="Google Shape;959;p61"/>
          <p:cNvSpPr txBox="1"/>
          <p:nvPr/>
        </p:nvSpPr>
        <p:spPr>
          <a:xfrm rot="-5400000">
            <a:off x="2251925" y="3415625"/>
            <a:ext cx="1270200" cy="46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t>Likelihood</a:t>
            </a:r>
            <a:endParaRPr sz="1800"/>
          </a:p>
        </p:txBody>
      </p:sp>
      <p:graphicFrame>
        <p:nvGraphicFramePr>
          <p:cNvPr id="960" name="Google Shape;960;p61"/>
          <p:cNvGraphicFramePr/>
          <p:nvPr/>
        </p:nvGraphicFramePr>
        <p:xfrm>
          <a:off x="2437038" y="1044875"/>
          <a:ext cx="3000000" cy="3000000"/>
        </p:xfrm>
        <a:graphic>
          <a:graphicData uri="http://schemas.openxmlformats.org/drawingml/2006/table">
            <a:tbl>
              <a:tblPr>
                <a:noFill/>
                <a:tableStyleId>{66FF5306-B495-4C76-AE99-407321AC30EA}</a:tableStyleId>
              </a:tblPr>
              <a:tblGrid>
                <a:gridCol w="1176150">
                  <a:extLst>
                    <a:ext uri="{9D8B030D-6E8A-4147-A177-3AD203B41FA5}">
                      <a16:colId xmlns:a16="http://schemas.microsoft.com/office/drawing/2014/main" val="20000"/>
                    </a:ext>
                  </a:extLst>
                </a:gridCol>
                <a:gridCol w="3585000">
                  <a:extLst>
                    <a:ext uri="{9D8B030D-6E8A-4147-A177-3AD203B41FA5}">
                      <a16:colId xmlns:a16="http://schemas.microsoft.com/office/drawing/2014/main" val="20001"/>
                    </a:ext>
                  </a:extLst>
                </a:gridCol>
              </a:tblGrid>
              <a:tr h="392425">
                <a:tc>
                  <a:txBody>
                    <a:bodyPr/>
                    <a:lstStyle/>
                    <a:p>
                      <a:pPr marL="0" lvl="0" indent="0" algn="ctr" rtl="0">
                        <a:spcBef>
                          <a:spcPts val="0"/>
                        </a:spcBef>
                        <a:spcAft>
                          <a:spcPts val="0"/>
                        </a:spcAft>
                        <a:buNone/>
                      </a:pPr>
                      <a:r>
                        <a:rPr lang="en" sz="1200">
                          <a:solidFill>
                            <a:schemeClr val="lt2"/>
                          </a:solidFill>
                          <a:latin typeface="Livvic"/>
                          <a:ea typeface="Livvic"/>
                          <a:cs typeface="Livvic"/>
                          <a:sym typeface="Livvic"/>
                        </a:rPr>
                        <a:t>R7</a:t>
                      </a:r>
                      <a:endParaRPr sz="1200">
                        <a:solidFill>
                          <a:schemeClr val="lt2"/>
                        </a:solidFill>
                        <a:latin typeface="Livvic"/>
                        <a:ea typeface="Livvic"/>
                        <a:cs typeface="Livvic"/>
                        <a:sym typeface="Livvic"/>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accent3"/>
                    </a:solidFill>
                  </a:tcPr>
                </a:tc>
                <a:tc>
                  <a:txBody>
                    <a:bodyPr/>
                    <a:lstStyle/>
                    <a:p>
                      <a:pPr marL="0" lvl="0" indent="0" algn="l" rtl="0">
                        <a:lnSpc>
                          <a:spcPct val="115000"/>
                        </a:lnSpc>
                        <a:spcBef>
                          <a:spcPts val="0"/>
                        </a:spcBef>
                        <a:spcAft>
                          <a:spcPts val="0"/>
                        </a:spcAft>
                        <a:buNone/>
                      </a:pPr>
                      <a:r>
                        <a:rPr lang="en" sz="1200">
                          <a:solidFill>
                            <a:schemeClr val="dk1"/>
                          </a:solidFill>
                          <a:latin typeface="Livvic"/>
                          <a:ea typeface="Livvic"/>
                          <a:cs typeface="Livvic"/>
                          <a:sym typeface="Livvic"/>
                        </a:rPr>
                        <a:t>Potentiometer Backlash</a:t>
                      </a:r>
                      <a:endParaRPr sz="1200">
                        <a:latin typeface="Livvic"/>
                        <a:ea typeface="Livvic"/>
                        <a:cs typeface="Livvic"/>
                        <a:sym typeface="Livvic"/>
                      </a:endParaRPr>
                    </a:p>
                  </a:txBody>
                  <a:tcPr marL="45700" marR="45700" marT="45700" marB="45700">
                    <a:lnL w="9525" cap="flat" cmpd="sng">
                      <a:solidFill>
                        <a:srgbClr val="999999"/>
                      </a:solidFill>
                      <a:prstDash val="solid"/>
                      <a:round/>
                      <a:headEnd type="none" w="sm" len="sm"/>
                      <a:tailEnd type="none" w="sm" len="sm"/>
                    </a:lnL>
                    <a:solidFill>
                      <a:schemeClr val="lt2"/>
                    </a:solidFill>
                  </a:tcPr>
                </a:tc>
                <a:extLst>
                  <a:ext uri="{0D108BD9-81ED-4DB2-BD59-A6C34878D82A}">
                    <a16:rowId xmlns:a16="http://schemas.microsoft.com/office/drawing/2014/main" val="10000"/>
                  </a:ext>
                </a:extLst>
              </a:tr>
              <a:tr h="392425">
                <a:tc>
                  <a:txBody>
                    <a:bodyPr/>
                    <a:lstStyle/>
                    <a:p>
                      <a:pPr marL="0" lvl="0" indent="0" algn="ctr" rtl="0">
                        <a:spcBef>
                          <a:spcPts val="0"/>
                        </a:spcBef>
                        <a:spcAft>
                          <a:spcPts val="0"/>
                        </a:spcAft>
                        <a:buNone/>
                      </a:pPr>
                      <a:r>
                        <a:rPr lang="en" sz="1200">
                          <a:solidFill>
                            <a:schemeClr val="lt2"/>
                          </a:solidFill>
                          <a:latin typeface="Livvic"/>
                          <a:ea typeface="Livvic"/>
                          <a:cs typeface="Livvic"/>
                          <a:sym typeface="Livvic"/>
                        </a:rPr>
                        <a:t>Mitigation</a:t>
                      </a:r>
                      <a:endParaRPr sz="1200">
                        <a:solidFill>
                          <a:schemeClr val="lt2"/>
                        </a:solidFill>
                        <a:latin typeface="Livvic"/>
                        <a:ea typeface="Livvic"/>
                        <a:cs typeface="Livvic"/>
                        <a:sym typeface="Livvic"/>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accent3"/>
                    </a:solidFill>
                  </a:tcPr>
                </a:tc>
                <a:tc>
                  <a:txBody>
                    <a:bodyPr/>
                    <a:lstStyle/>
                    <a:p>
                      <a:pPr marL="0" lvl="0" indent="0" algn="l" rtl="0">
                        <a:lnSpc>
                          <a:spcPct val="115000"/>
                        </a:lnSpc>
                        <a:spcBef>
                          <a:spcPts val="0"/>
                        </a:spcBef>
                        <a:spcAft>
                          <a:spcPts val="0"/>
                        </a:spcAft>
                        <a:buClr>
                          <a:schemeClr val="dk1"/>
                        </a:buClr>
                        <a:buSzPts val="1100"/>
                        <a:buFont typeface="Arial"/>
                        <a:buNone/>
                      </a:pPr>
                      <a:r>
                        <a:rPr lang="en" sz="1200">
                          <a:latin typeface="Livvic"/>
                          <a:ea typeface="Livvic"/>
                          <a:cs typeface="Livvic"/>
                          <a:sym typeface="Livvic"/>
                        </a:rPr>
                        <a:t>Realign voltage every change of elevation in scan. Still will be present, but will have minimal effect.</a:t>
                      </a:r>
                      <a:endParaRPr sz="1200">
                        <a:latin typeface="Livvic"/>
                        <a:ea typeface="Livvic"/>
                        <a:cs typeface="Livvic"/>
                        <a:sym typeface="Livvic"/>
                      </a:endParaRPr>
                    </a:p>
                  </a:txBody>
                  <a:tcPr marL="45700" marR="45700" marT="45700" marB="45700">
                    <a:lnL w="9525" cap="flat" cmpd="sng">
                      <a:solidFill>
                        <a:srgbClr val="999999"/>
                      </a:solidFill>
                      <a:prstDash val="solid"/>
                      <a:round/>
                      <a:headEnd type="none" w="sm" len="sm"/>
                      <a:tailEnd type="none" w="sm" len="sm"/>
                    </a:lnL>
                    <a:solidFill>
                      <a:schemeClr val="lt2"/>
                    </a:solidFill>
                  </a:tcPr>
                </a:tc>
                <a:extLst>
                  <a:ext uri="{0D108BD9-81ED-4DB2-BD59-A6C34878D82A}">
                    <a16:rowId xmlns:a16="http://schemas.microsoft.com/office/drawing/2014/main" val="10001"/>
                  </a:ext>
                </a:extLst>
              </a:tr>
            </a:tbl>
          </a:graphicData>
        </a:graphic>
      </p:graphicFrame>
      <p:cxnSp>
        <p:nvCxnSpPr>
          <p:cNvPr id="961" name="Google Shape;961;p61"/>
          <p:cNvCxnSpPr/>
          <p:nvPr/>
        </p:nvCxnSpPr>
        <p:spPr>
          <a:xfrm rot="10800000">
            <a:off x="4068625" y="2878300"/>
            <a:ext cx="1483500" cy="17700"/>
          </a:xfrm>
          <a:prstGeom prst="straightConnector1">
            <a:avLst/>
          </a:prstGeom>
          <a:noFill/>
          <a:ln w="28575" cap="flat" cmpd="sng">
            <a:solidFill>
              <a:schemeClr val="dk2"/>
            </a:solidFill>
            <a:prstDash val="dash"/>
            <a:round/>
            <a:headEnd type="none" w="med" len="med"/>
            <a:tailEnd type="triangle" w="med" len="med"/>
          </a:ln>
        </p:spPr>
      </p:cxn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pic>
        <p:nvPicPr>
          <p:cNvPr id="966" name="Google Shape;966;p62"/>
          <p:cNvPicPr preferRelativeResize="0"/>
          <p:nvPr/>
        </p:nvPicPr>
        <p:blipFill rotWithShape="1">
          <a:blip r:embed="rId3" cstate="print">
            <a:alphaModFix/>
            <a:extLst>
              <a:ext uri="{28A0092B-C50C-407E-A947-70E740481C1C}">
                <a14:useLocalDpi xmlns:a14="http://schemas.microsoft.com/office/drawing/2010/main"/>
              </a:ext>
            </a:extLst>
          </a:blip>
          <a:srcRect l="10379" r="10387"/>
          <a:stretch/>
        </p:blipFill>
        <p:spPr>
          <a:xfrm flipH="1">
            <a:off x="2214590" y="0"/>
            <a:ext cx="6929408" cy="5143496"/>
          </a:xfrm>
          <a:prstGeom prst="rect">
            <a:avLst/>
          </a:prstGeom>
          <a:noFill/>
          <a:ln>
            <a:noFill/>
          </a:ln>
        </p:spPr>
      </p:pic>
      <p:sp>
        <p:nvSpPr>
          <p:cNvPr id="967" name="Google Shape;967;p62"/>
          <p:cNvSpPr/>
          <p:nvPr/>
        </p:nvSpPr>
        <p:spPr>
          <a:xfrm>
            <a:off x="0" y="2111250"/>
            <a:ext cx="5364000" cy="921000"/>
          </a:xfrm>
          <a:prstGeom prst="rect">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400" b="1">
                <a:solidFill>
                  <a:srgbClr val="FFFFFF"/>
                </a:solidFill>
                <a:latin typeface="Livvic"/>
                <a:ea typeface="Livvic"/>
                <a:cs typeface="Livvic"/>
                <a:sym typeface="Livvic"/>
              </a:rPr>
              <a:t>Verification and Validation</a:t>
            </a:r>
            <a:endParaRPr sz="3400" b="1">
              <a:solidFill>
                <a:srgbClr val="FFFFFF"/>
              </a:solidFill>
              <a:latin typeface="Livvic"/>
              <a:ea typeface="Livvic"/>
              <a:cs typeface="Livvic"/>
              <a:sym typeface="Livvic"/>
            </a:endParaRPr>
          </a:p>
        </p:txBody>
      </p:sp>
      <p:pic>
        <p:nvPicPr>
          <p:cNvPr id="968" name="Google Shape;968;p62"/>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5364000" y="3862"/>
            <a:ext cx="4242424" cy="4236425"/>
          </a:xfrm>
          <a:prstGeom prst="rect">
            <a:avLst/>
          </a:prstGeom>
          <a:noFill/>
          <a:ln>
            <a:noFill/>
          </a:ln>
        </p:spPr>
      </p:pic>
      <p:sp>
        <p:nvSpPr>
          <p:cNvPr id="969" name="Google Shape;969;p62"/>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970" name="Google Shape;970;p62"/>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971" name="Google Shape;971;p62"/>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972" name="Google Shape;972;p62"/>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lt1"/>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973" name="Google Shape;973;p62"/>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974" name="Google Shape;974;p62"/>
          <p:cNvSpPr/>
          <p:nvPr/>
        </p:nvSpPr>
        <p:spPr>
          <a:xfrm>
            <a:off x="3370367"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975" name="Google Shape;975;p62"/>
          <p:cNvSpPr/>
          <p:nvPr/>
        </p:nvSpPr>
        <p:spPr>
          <a:xfrm>
            <a:off x="5567639" y="4777075"/>
            <a:ext cx="12702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976" name="Google Shape;976;p62"/>
          <p:cNvSpPr/>
          <p:nvPr/>
        </p:nvSpPr>
        <p:spPr>
          <a:xfrm>
            <a:off x="7777350" y="4777075"/>
            <a:ext cx="10701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sp>
        <p:nvSpPr>
          <p:cNvPr id="981" name="Google Shape;981;p63"/>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latin typeface="Livvic"/>
                <a:ea typeface="Livvic"/>
                <a:cs typeface="Livvic"/>
                <a:sym typeface="Livvic"/>
              </a:rPr>
              <a:t>Verification and Validation Overview</a:t>
            </a:r>
            <a:endParaRPr sz="2800" b="1">
              <a:solidFill>
                <a:srgbClr val="FFFFFF"/>
              </a:solidFill>
              <a:latin typeface="Livvic"/>
              <a:ea typeface="Livvic"/>
              <a:cs typeface="Livvic"/>
              <a:sym typeface="Livvic"/>
            </a:endParaRPr>
          </a:p>
        </p:txBody>
      </p:sp>
      <p:pic>
        <p:nvPicPr>
          <p:cNvPr id="982" name="Google Shape;982;p63"/>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sp>
        <p:nvSpPr>
          <p:cNvPr id="983" name="Google Shape;983;p63"/>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984" name="Google Shape;984;p63"/>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985" name="Google Shape;985;p63"/>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986" name="Google Shape;986;p63"/>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lt1"/>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987" name="Google Shape;987;p63"/>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988" name="Google Shape;988;p63"/>
          <p:cNvSpPr/>
          <p:nvPr/>
        </p:nvSpPr>
        <p:spPr>
          <a:xfrm>
            <a:off x="3370367"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989" name="Google Shape;989;p63"/>
          <p:cNvSpPr/>
          <p:nvPr/>
        </p:nvSpPr>
        <p:spPr>
          <a:xfrm>
            <a:off x="5567639" y="4777075"/>
            <a:ext cx="12702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990" name="Google Shape;990;p63"/>
          <p:cNvSpPr/>
          <p:nvPr/>
        </p:nvSpPr>
        <p:spPr>
          <a:xfrm>
            <a:off x="7777350" y="4777075"/>
            <a:ext cx="10701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sp>
        <p:nvSpPr>
          <p:cNvPr id="991" name="Google Shape;991;p63"/>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48</a:t>
            </a:fld>
            <a:endParaRPr>
              <a:latin typeface="Livvic"/>
              <a:ea typeface="Livvic"/>
              <a:cs typeface="Livvic"/>
              <a:sym typeface="Livvic"/>
            </a:endParaRPr>
          </a:p>
        </p:txBody>
      </p:sp>
      <p:sp>
        <p:nvSpPr>
          <p:cNvPr id="992" name="Google Shape;992;p63"/>
          <p:cNvSpPr txBox="1"/>
          <p:nvPr/>
        </p:nvSpPr>
        <p:spPr>
          <a:xfrm>
            <a:off x="519600" y="1199475"/>
            <a:ext cx="8104800" cy="342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latin typeface="Livvic"/>
              <a:ea typeface="Livvic"/>
              <a:cs typeface="Livvic"/>
              <a:sym typeface="Livvic"/>
            </a:endParaRPr>
          </a:p>
        </p:txBody>
      </p:sp>
      <p:graphicFrame>
        <p:nvGraphicFramePr>
          <p:cNvPr id="993" name="Google Shape;993;p63"/>
          <p:cNvGraphicFramePr/>
          <p:nvPr/>
        </p:nvGraphicFramePr>
        <p:xfrm>
          <a:off x="946075" y="1199475"/>
          <a:ext cx="3000000" cy="3000000"/>
        </p:xfrm>
        <a:graphic>
          <a:graphicData uri="http://schemas.openxmlformats.org/drawingml/2006/table">
            <a:tbl>
              <a:tblPr>
                <a:noFill/>
                <a:tableStyleId>{66FF5306-B495-4C76-AE99-407321AC30EA}</a:tableStyleId>
              </a:tblPr>
              <a:tblGrid>
                <a:gridCol w="3619500">
                  <a:extLst>
                    <a:ext uri="{9D8B030D-6E8A-4147-A177-3AD203B41FA5}">
                      <a16:colId xmlns:a16="http://schemas.microsoft.com/office/drawing/2014/main" val="20000"/>
                    </a:ext>
                  </a:extLst>
                </a:gridCol>
                <a:gridCol w="361950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b="1">
                          <a:latin typeface="Livvic"/>
                          <a:ea typeface="Livvic"/>
                          <a:cs typeface="Livvic"/>
                          <a:sym typeface="Livvic"/>
                        </a:rPr>
                        <a:t>Test</a:t>
                      </a:r>
                      <a:endParaRPr b="1">
                        <a:latin typeface="Livvic"/>
                        <a:ea typeface="Livvic"/>
                        <a:cs typeface="Livvic"/>
                        <a:sym typeface="Livvic"/>
                      </a:endParaRPr>
                    </a:p>
                  </a:txBody>
                  <a:tcPr marL="91425" marR="91425" marT="91425" marB="91425">
                    <a:solidFill>
                      <a:srgbClr val="CCCCCC"/>
                    </a:solidFill>
                  </a:tcPr>
                </a:tc>
                <a:tc>
                  <a:txBody>
                    <a:bodyPr/>
                    <a:lstStyle/>
                    <a:p>
                      <a:pPr marL="0" lvl="0" indent="0" algn="l" rtl="0">
                        <a:spcBef>
                          <a:spcPts val="0"/>
                        </a:spcBef>
                        <a:spcAft>
                          <a:spcPts val="0"/>
                        </a:spcAft>
                        <a:buNone/>
                      </a:pPr>
                      <a:r>
                        <a:rPr lang="en" b="1">
                          <a:latin typeface="Livvic"/>
                          <a:ea typeface="Livvic"/>
                          <a:cs typeface="Livvic"/>
                          <a:sym typeface="Livvic"/>
                        </a:rPr>
                        <a:t>Component Being Tested</a:t>
                      </a:r>
                      <a:endParaRPr b="1">
                        <a:latin typeface="Livvic"/>
                        <a:ea typeface="Livvic"/>
                        <a:cs typeface="Livvic"/>
                        <a:sym typeface="Livvic"/>
                      </a:endParaRPr>
                    </a:p>
                  </a:txBody>
                  <a:tcPr marL="91425" marR="91425" marT="91425" marB="91425">
                    <a:solidFill>
                      <a:srgbClr val="CCCCCC"/>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a:latin typeface="Livvic"/>
                          <a:ea typeface="Livvic"/>
                          <a:cs typeface="Livvic"/>
                          <a:sym typeface="Livvic"/>
                        </a:rPr>
                        <a:t>Range Test</a:t>
                      </a:r>
                      <a:endParaRPr>
                        <a:latin typeface="Livvic"/>
                        <a:ea typeface="Livvic"/>
                        <a:cs typeface="Livvic"/>
                        <a:sym typeface="Livvic"/>
                      </a:endParaRPr>
                    </a:p>
                  </a:txBody>
                  <a:tcPr marL="91425" marR="91425" marT="91425" marB="91425"/>
                </a:tc>
                <a:tc>
                  <a:txBody>
                    <a:bodyPr/>
                    <a:lstStyle/>
                    <a:p>
                      <a:pPr marL="0" lvl="0" indent="0" algn="l" rtl="0">
                        <a:spcBef>
                          <a:spcPts val="0"/>
                        </a:spcBef>
                        <a:spcAft>
                          <a:spcPts val="0"/>
                        </a:spcAft>
                        <a:buNone/>
                      </a:pPr>
                      <a:r>
                        <a:rPr lang="en">
                          <a:latin typeface="Livvic"/>
                          <a:ea typeface="Livvic"/>
                          <a:cs typeface="Livvic"/>
                          <a:sym typeface="Livvic"/>
                        </a:rPr>
                        <a:t>Laser Range Finder</a:t>
                      </a:r>
                      <a:endParaRPr>
                        <a:latin typeface="Livvic"/>
                        <a:ea typeface="Livvic"/>
                        <a:cs typeface="Livvic"/>
                        <a:sym typeface="Livvic"/>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a:latin typeface="Livvic"/>
                          <a:ea typeface="Livvic"/>
                          <a:cs typeface="Livvic"/>
                          <a:sym typeface="Livvic"/>
                        </a:rPr>
                        <a:t>Incident Angle Test</a:t>
                      </a:r>
                      <a:endParaRPr>
                        <a:latin typeface="Livvic"/>
                        <a:ea typeface="Livvic"/>
                        <a:cs typeface="Livvic"/>
                        <a:sym typeface="Livvic"/>
                      </a:endParaRPr>
                    </a:p>
                  </a:txBody>
                  <a:tcPr marL="91425" marR="91425" marT="91425" marB="91425"/>
                </a:tc>
                <a:tc>
                  <a:txBody>
                    <a:bodyPr/>
                    <a:lstStyle/>
                    <a:p>
                      <a:pPr marL="0" lvl="0" indent="0" algn="l" rtl="0">
                        <a:spcBef>
                          <a:spcPts val="0"/>
                        </a:spcBef>
                        <a:spcAft>
                          <a:spcPts val="0"/>
                        </a:spcAft>
                        <a:buNone/>
                      </a:pPr>
                      <a:r>
                        <a:rPr lang="en">
                          <a:latin typeface="Livvic"/>
                          <a:ea typeface="Livvic"/>
                          <a:cs typeface="Livvic"/>
                          <a:sym typeface="Livvic"/>
                        </a:rPr>
                        <a:t>Laser Range Finder</a:t>
                      </a:r>
                      <a:endParaRPr>
                        <a:latin typeface="Livvic"/>
                        <a:ea typeface="Livvic"/>
                        <a:cs typeface="Livvic"/>
                        <a:sym typeface="Livvic"/>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a:latin typeface="Livvic"/>
                          <a:ea typeface="Livvic"/>
                          <a:cs typeface="Livvic"/>
                          <a:sym typeface="Livvic"/>
                        </a:rPr>
                        <a:t>Reflectivity Test</a:t>
                      </a:r>
                      <a:endParaRPr>
                        <a:latin typeface="Livvic"/>
                        <a:ea typeface="Livvic"/>
                        <a:cs typeface="Livvic"/>
                        <a:sym typeface="Livvic"/>
                      </a:endParaRPr>
                    </a:p>
                  </a:txBody>
                  <a:tcPr marL="91425" marR="91425" marT="91425" marB="91425"/>
                </a:tc>
                <a:tc>
                  <a:txBody>
                    <a:bodyPr/>
                    <a:lstStyle/>
                    <a:p>
                      <a:pPr marL="0" lvl="0" indent="0" algn="l" rtl="0">
                        <a:spcBef>
                          <a:spcPts val="0"/>
                        </a:spcBef>
                        <a:spcAft>
                          <a:spcPts val="0"/>
                        </a:spcAft>
                        <a:buNone/>
                      </a:pPr>
                      <a:r>
                        <a:rPr lang="en">
                          <a:latin typeface="Livvic"/>
                          <a:ea typeface="Livvic"/>
                          <a:cs typeface="Livvic"/>
                          <a:sym typeface="Livvic"/>
                        </a:rPr>
                        <a:t>Laser Range Finder</a:t>
                      </a:r>
                      <a:endParaRPr>
                        <a:latin typeface="Livvic"/>
                        <a:ea typeface="Livvic"/>
                        <a:cs typeface="Livvic"/>
                        <a:sym typeface="Livvic"/>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a:latin typeface="Livvic"/>
                          <a:ea typeface="Livvic"/>
                          <a:cs typeface="Livvic"/>
                          <a:sym typeface="Livvic"/>
                        </a:rPr>
                        <a:t>Actuator System Test</a:t>
                      </a:r>
                      <a:endParaRPr>
                        <a:latin typeface="Livvic"/>
                        <a:ea typeface="Livvic"/>
                        <a:cs typeface="Livvic"/>
                        <a:sym typeface="Livvic"/>
                      </a:endParaRPr>
                    </a:p>
                  </a:txBody>
                  <a:tcPr marL="91425" marR="91425" marT="91425" marB="91425"/>
                </a:tc>
                <a:tc>
                  <a:txBody>
                    <a:bodyPr/>
                    <a:lstStyle/>
                    <a:p>
                      <a:pPr marL="0" lvl="0" indent="0" algn="l" rtl="0">
                        <a:spcBef>
                          <a:spcPts val="0"/>
                        </a:spcBef>
                        <a:spcAft>
                          <a:spcPts val="0"/>
                        </a:spcAft>
                        <a:buNone/>
                      </a:pPr>
                      <a:r>
                        <a:rPr lang="en">
                          <a:latin typeface="Livvic"/>
                          <a:ea typeface="Livvic"/>
                          <a:cs typeface="Livvic"/>
                          <a:sym typeface="Livvic"/>
                        </a:rPr>
                        <a:t>Stepper Motors</a:t>
                      </a:r>
                      <a:endParaRPr>
                        <a:latin typeface="Livvic"/>
                        <a:ea typeface="Livvic"/>
                        <a:cs typeface="Livvic"/>
                        <a:sym typeface="Livvic"/>
                      </a:endParaRPr>
                    </a:p>
                  </a:txBody>
                  <a:tcPr marL="91425" marR="91425" marT="91425" marB="91425"/>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
                          <a:latin typeface="Livvic"/>
                          <a:ea typeface="Livvic"/>
                          <a:cs typeface="Livvic"/>
                          <a:sym typeface="Livvic"/>
                        </a:rPr>
                        <a:t>Potentiometer Test</a:t>
                      </a:r>
                      <a:endParaRPr>
                        <a:latin typeface="Livvic"/>
                        <a:ea typeface="Livvic"/>
                        <a:cs typeface="Livvic"/>
                        <a:sym typeface="Livvic"/>
                      </a:endParaRPr>
                    </a:p>
                  </a:txBody>
                  <a:tcPr marL="91425" marR="91425" marT="91425" marB="91425"/>
                </a:tc>
                <a:tc>
                  <a:txBody>
                    <a:bodyPr/>
                    <a:lstStyle/>
                    <a:p>
                      <a:pPr marL="0" lvl="0" indent="0" algn="l" rtl="0">
                        <a:spcBef>
                          <a:spcPts val="0"/>
                        </a:spcBef>
                        <a:spcAft>
                          <a:spcPts val="0"/>
                        </a:spcAft>
                        <a:buNone/>
                      </a:pPr>
                      <a:r>
                        <a:rPr lang="en">
                          <a:latin typeface="Livvic"/>
                          <a:ea typeface="Livvic"/>
                          <a:cs typeface="Livvic"/>
                          <a:sym typeface="Livvic"/>
                        </a:rPr>
                        <a:t>Potentiometer</a:t>
                      </a:r>
                      <a:endParaRPr>
                        <a:latin typeface="Livvic"/>
                        <a:ea typeface="Livvic"/>
                        <a:cs typeface="Livvic"/>
                        <a:sym typeface="Livvic"/>
                      </a:endParaRPr>
                    </a:p>
                  </a:txBody>
                  <a:tcPr marL="91425" marR="91425" marT="91425" marB="91425"/>
                </a:tc>
                <a:extLst>
                  <a:ext uri="{0D108BD9-81ED-4DB2-BD59-A6C34878D82A}">
                    <a16:rowId xmlns:a16="http://schemas.microsoft.com/office/drawing/2014/main" val="10005"/>
                  </a:ext>
                </a:extLst>
              </a:tr>
              <a:tr h="381000">
                <a:tc>
                  <a:txBody>
                    <a:bodyPr/>
                    <a:lstStyle/>
                    <a:p>
                      <a:pPr marL="0" lvl="0" indent="0" algn="l" rtl="0">
                        <a:spcBef>
                          <a:spcPts val="0"/>
                        </a:spcBef>
                        <a:spcAft>
                          <a:spcPts val="0"/>
                        </a:spcAft>
                        <a:buNone/>
                      </a:pPr>
                      <a:r>
                        <a:rPr lang="en">
                          <a:latin typeface="Livvic"/>
                          <a:ea typeface="Livvic"/>
                          <a:cs typeface="Livvic"/>
                          <a:sym typeface="Livvic"/>
                        </a:rPr>
                        <a:t>Data Visualization Test</a:t>
                      </a:r>
                      <a:endParaRPr>
                        <a:latin typeface="Livvic"/>
                        <a:ea typeface="Livvic"/>
                        <a:cs typeface="Livvic"/>
                        <a:sym typeface="Livvic"/>
                      </a:endParaRPr>
                    </a:p>
                  </a:txBody>
                  <a:tcPr marL="91425" marR="91425" marT="91425" marB="91425"/>
                </a:tc>
                <a:tc>
                  <a:txBody>
                    <a:bodyPr/>
                    <a:lstStyle/>
                    <a:p>
                      <a:pPr marL="0" lvl="0" indent="0" algn="l" rtl="0">
                        <a:spcBef>
                          <a:spcPts val="0"/>
                        </a:spcBef>
                        <a:spcAft>
                          <a:spcPts val="0"/>
                        </a:spcAft>
                        <a:buNone/>
                      </a:pPr>
                      <a:r>
                        <a:rPr lang="en">
                          <a:latin typeface="Livvic"/>
                          <a:ea typeface="Livvic"/>
                          <a:cs typeface="Livvic"/>
                          <a:sym typeface="Livvic"/>
                        </a:rPr>
                        <a:t>ArcGIS</a:t>
                      </a:r>
                      <a:endParaRPr>
                        <a:latin typeface="Livvic"/>
                        <a:ea typeface="Livvic"/>
                        <a:cs typeface="Livvic"/>
                        <a:sym typeface="Livvic"/>
                      </a:endParaRPr>
                    </a:p>
                  </a:txBody>
                  <a:tcPr marL="91425" marR="91425" marT="91425" marB="91425"/>
                </a:tc>
                <a:extLst>
                  <a:ext uri="{0D108BD9-81ED-4DB2-BD59-A6C34878D82A}">
                    <a16:rowId xmlns:a16="http://schemas.microsoft.com/office/drawing/2014/main" val="10006"/>
                  </a:ext>
                </a:extLst>
              </a:tr>
              <a:tr h="381000">
                <a:tc>
                  <a:txBody>
                    <a:bodyPr/>
                    <a:lstStyle/>
                    <a:p>
                      <a:pPr marL="0" lvl="0" indent="0" algn="l" rtl="0">
                        <a:spcBef>
                          <a:spcPts val="0"/>
                        </a:spcBef>
                        <a:spcAft>
                          <a:spcPts val="0"/>
                        </a:spcAft>
                        <a:buNone/>
                      </a:pPr>
                      <a:r>
                        <a:rPr lang="en">
                          <a:latin typeface="Livvic"/>
                          <a:ea typeface="Livvic"/>
                          <a:cs typeface="Livvic"/>
                          <a:sym typeface="Livvic"/>
                        </a:rPr>
                        <a:t>Whole System Test</a:t>
                      </a:r>
                      <a:endParaRPr>
                        <a:latin typeface="Livvic"/>
                        <a:ea typeface="Livvic"/>
                        <a:cs typeface="Livvic"/>
                        <a:sym typeface="Livvic"/>
                      </a:endParaRPr>
                    </a:p>
                  </a:txBody>
                  <a:tcPr marL="91425" marR="91425" marT="91425" marB="91425"/>
                </a:tc>
                <a:tc>
                  <a:txBody>
                    <a:bodyPr/>
                    <a:lstStyle/>
                    <a:p>
                      <a:pPr marL="0" lvl="0" indent="0" algn="l" rtl="0">
                        <a:spcBef>
                          <a:spcPts val="0"/>
                        </a:spcBef>
                        <a:spcAft>
                          <a:spcPts val="0"/>
                        </a:spcAft>
                        <a:buNone/>
                      </a:pPr>
                      <a:r>
                        <a:rPr lang="en">
                          <a:latin typeface="Livvic"/>
                          <a:ea typeface="Livvic"/>
                          <a:cs typeface="Livvic"/>
                          <a:sym typeface="Livvic"/>
                        </a:rPr>
                        <a:t>Whole System</a:t>
                      </a:r>
                      <a:endParaRPr>
                        <a:latin typeface="Livvic"/>
                        <a:ea typeface="Livvic"/>
                        <a:cs typeface="Livvic"/>
                        <a:sym typeface="Livvic"/>
                      </a:endParaRPr>
                    </a:p>
                  </a:txBody>
                  <a:tcPr marL="91425" marR="91425" marT="91425" marB="91425"/>
                </a:tc>
                <a:extLst>
                  <a:ext uri="{0D108BD9-81ED-4DB2-BD59-A6C34878D82A}">
                    <a16:rowId xmlns:a16="http://schemas.microsoft.com/office/drawing/2014/main" val="10007"/>
                  </a:ext>
                </a:extLst>
              </a:tr>
            </a:tbl>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sp>
        <p:nvSpPr>
          <p:cNvPr id="998" name="Google Shape;998;p64"/>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latin typeface="Livvic"/>
                <a:ea typeface="Livvic"/>
                <a:cs typeface="Livvic"/>
                <a:sym typeface="Livvic"/>
              </a:rPr>
              <a:t>Test Process: Sensor</a:t>
            </a:r>
            <a:endParaRPr sz="2800" b="1">
              <a:solidFill>
                <a:srgbClr val="FFFFFF"/>
              </a:solidFill>
              <a:latin typeface="Livvic"/>
              <a:ea typeface="Livvic"/>
              <a:cs typeface="Livvic"/>
              <a:sym typeface="Livvic"/>
            </a:endParaRPr>
          </a:p>
        </p:txBody>
      </p:sp>
      <p:pic>
        <p:nvPicPr>
          <p:cNvPr id="999" name="Google Shape;999;p64"/>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sp>
        <p:nvSpPr>
          <p:cNvPr id="1000" name="Google Shape;1000;p64"/>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1001" name="Google Shape;1001;p64"/>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1002" name="Google Shape;1002;p64"/>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1003" name="Google Shape;1003;p64"/>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lt1"/>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1004" name="Google Shape;1004;p64"/>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1005" name="Google Shape;1005;p64"/>
          <p:cNvSpPr/>
          <p:nvPr/>
        </p:nvSpPr>
        <p:spPr>
          <a:xfrm>
            <a:off x="3370367"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1006" name="Google Shape;1006;p64"/>
          <p:cNvSpPr/>
          <p:nvPr/>
        </p:nvSpPr>
        <p:spPr>
          <a:xfrm>
            <a:off x="5567639" y="4777075"/>
            <a:ext cx="12702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1007" name="Google Shape;1007;p64"/>
          <p:cNvSpPr/>
          <p:nvPr/>
        </p:nvSpPr>
        <p:spPr>
          <a:xfrm>
            <a:off x="7777350" y="4777075"/>
            <a:ext cx="10701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sp>
        <p:nvSpPr>
          <p:cNvPr id="1008" name="Google Shape;1008;p64"/>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49</a:t>
            </a:fld>
            <a:endParaRPr>
              <a:latin typeface="Livvic"/>
              <a:ea typeface="Livvic"/>
              <a:cs typeface="Livvic"/>
              <a:sym typeface="Livvic"/>
            </a:endParaRPr>
          </a:p>
        </p:txBody>
      </p:sp>
      <p:sp>
        <p:nvSpPr>
          <p:cNvPr id="1009" name="Google Shape;1009;p64"/>
          <p:cNvSpPr txBox="1"/>
          <p:nvPr/>
        </p:nvSpPr>
        <p:spPr>
          <a:xfrm>
            <a:off x="519600" y="1199475"/>
            <a:ext cx="8104800" cy="34230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Livvic"/>
              <a:buChar char="●"/>
            </a:pPr>
            <a:r>
              <a:rPr lang="en" sz="1800">
                <a:latin typeface="Livvic"/>
                <a:ea typeface="Livvic"/>
                <a:cs typeface="Livvic"/>
                <a:sym typeface="Livvic"/>
              </a:rPr>
              <a:t>Range Test:</a:t>
            </a:r>
            <a:endParaRPr sz="1800">
              <a:latin typeface="Livvic"/>
              <a:ea typeface="Livvic"/>
              <a:cs typeface="Livvic"/>
              <a:sym typeface="Livvic"/>
            </a:endParaRPr>
          </a:p>
          <a:p>
            <a:pPr marL="914400" lvl="1" indent="-342900" algn="l" rtl="0">
              <a:spcBef>
                <a:spcPts val="0"/>
              </a:spcBef>
              <a:spcAft>
                <a:spcPts val="0"/>
              </a:spcAft>
              <a:buSzPts val="1800"/>
              <a:buFont typeface="Livvic"/>
              <a:buChar char="○"/>
            </a:pPr>
            <a:r>
              <a:rPr lang="en" sz="1800">
                <a:solidFill>
                  <a:schemeClr val="dk1"/>
                </a:solidFill>
                <a:latin typeface="Livvic"/>
                <a:ea typeface="Livvic"/>
                <a:cs typeface="Livvic"/>
                <a:sym typeface="Livvic"/>
              </a:rPr>
              <a:t>FR 2</a:t>
            </a:r>
            <a:endParaRPr sz="1800">
              <a:latin typeface="Livvic"/>
              <a:ea typeface="Livvic"/>
              <a:cs typeface="Livvic"/>
              <a:sym typeface="Livvic"/>
            </a:endParaRPr>
          </a:p>
          <a:p>
            <a:pPr marL="914400" lvl="1" indent="-342900" algn="l" rtl="0">
              <a:spcBef>
                <a:spcPts val="0"/>
              </a:spcBef>
              <a:spcAft>
                <a:spcPts val="0"/>
              </a:spcAft>
              <a:buSzPts val="1800"/>
              <a:buFont typeface="Livvic"/>
              <a:buChar char="○"/>
            </a:pPr>
            <a:r>
              <a:rPr lang="en" sz="1800">
                <a:latin typeface="Livvic"/>
                <a:ea typeface="Livvic"/>
                <a:cs typeface="Livvic"/>
                <a:sym typeface="Livvic"/>
              </a:rPr>
              <a:t>Use the sensor to measure an object at a given distance</a:t>
            </a:r>
            <a:endParaRPr sz="1800">
              <a:latin typeface="Livvic"/>
              <a:ea typeface="Livvic"/>
              <a:cs typeface="Livvic"/>
              <a:sym typeface="Livvic"/>
            </a:endParaRPr>
          </a:p>
          <a:p>
            <a:pPr marL="914400" lvl="1" indent="-342900" algn="l" rtl="0">
              <a:spcBef>
                <a:spcPts val="0"/>
              </a:spcBef>
              <a:spcAft>
                <a:spcPts val="0"/>
              </a:spcAft>
              <a:buSzPts val="1800"/>
              <a:buFont typeface="Livvic"/>
              <a:buChar char="○"/>
            </a:pPr>
            <a:r>
              <a:rPr lang="en" sz="1800">
                <a:latin typeface="Livvic"/>
                <a:ea typeface="Livvic"/>
                <a:cs typeface="Livvic"/>
                <a:sym typeface="Livvic"/>
              </a:rPr>
              <a:t>Confirm range measurement using a 100 ft measuring tape along straight line</a:t>
            </a:r>
            <a:endParaRPr sz="1800">
              <a:latin typeface="Livvic"/>
              <a:ea typeface="Livvic"/>
              <a:cs typeface="Livvic"/>
              <a:sym typeface="Livvic"/>
            </a:endParaRPr>
          </a:p>
          <a:p>
            <a:pPr marL="914400" lvl="0" indent="0" algn="l" rtl="0">
              <a:spcBef>
                <a:spcPts val="0"/>
              </a:spcBef>
              <a:spcAft>
                <a:spcPts val="0"/>
              </a:spcAft>
              <a:buNone/>
            </a:pPr>
            <a:endParaRPr sz="1800">
              <a:latin typeface="Livvic"/>
              <a:ea typeface="Livvic"/>
              <a:cs typeface="Livvic"/>
              <a:sym typeface="Livvic"/>
            </a:endParaRPr>
          </a:p>
          <a:p>
            <a:pPr marL="457200" lvl="0" indent="-342900" algn="l" rtl="0">
              <a:spcBef>
                <a:spcPts val="0"/>
              </a:spcBef>
              <a:spcAft>
                <a:spcPts val="0"/>
              </a:spcAft>
              <a:buSzPts val="1800"/>
              <a:buFont typeface="Livvic"/>
              <a:buChar char="●"/>
            </a:pPr>
            <a:r>
              <a:rPr lang="en" sz="1800">
                <a:latin typeface="Livvic"/>
                <a:ea typeface="Livvic"/>
                <a:cs typeface="Livvic"/>
                <a:sym typeface="Livvic"/>
              </a:rPr>
              <a:t>Incident Angle Test:</a:t>
            </a:r>
            <a:endParaRPr sz="1800">
              <a:latin typeface="Livvic"/>
              <a:ea typeface="Livvic"/>
              <a:cs typeface="Livvic"/>
              <a:sym typeface="Livvic"/>
            </a:endParaRPr>
          </a:p>
          <a:p>
            <a:pPr marL="914400" lvl="1" indent="-342900" algn="l" rtl="0">
              <a:spcBef>
                <a:spcPts val="0"/>
              </a:spcBef>
              <a:spcAft>
                <a:spcPts val="0"/>
              </a:spcAft>
              <a:buSzPts val="1800"/>
              <a:buFont typeface="Livvic"/>
              <a:buChar char="○"/>
            </a:pPr>
            <a:r>
              <a:rPr lang="en" sz="1800">
                <a:latin typeface="Livvic"/>
                <a:ea typeface="Livvic"/>
                <a:cs typeface="Livvic"/>
                <a:sym typeface="Livvic"/>
              </a:rPr>
              <a:t>FR 6</a:t>
            </a:r>
            <a:endParaRPr sz="1800">
              <a:latin typeface="Livvic"/>
              <a:ea typeface="Livvic"/>
              <a:cs typeface="Livvic"/>
              <a:sym typeface="Livvic"/>
            </a:endParaRPr>
          </a:p>
          <a:p>
            <a:pPr marL="914400" lvl="1" indent="-342900" algn="l" rtl="0">
              <a:spcBef>
                <a:spcPts val="0"/>
              </a:spcBef>
              <a:spcAft>
                <a:spcPts val="0"/>
              </a:spcAft>
              <a:buSzPts val="1800"/>
              <a:buFont typeface="Livvic"/>
              <a:buChar char="○"/>
            </a:pPr>
            <a:r>
              <a:rPr lang="en" sz="1800">
                <a:latin typeface="Livvic"/>
                <a:ea typeface="Livvic"/>
                <a:cs typeface="Livvic"/>
                <a:sym typeface="Livvic"/>
              </a:rPr>
              <a:t>Measure a range distance of piece of plywood at a known distance </a:t>
            </a:r>
            <a:endParaRPr sz="1800">
              <a:latin typeface="Livvic"/>
              <a:ea typeface="Livvic"/>
              <a:cs typeface="Livvic"/>
              <a:sym typeface="Livvic"/>
            </a:endParaRPr>
          </a:p>
          <a:p>
            <a:pPr marL="914400" lvl="1" indent="-342900" algn="l" rtl="0">
              <a:spcBef>
                <a:spcPts val="0"/>
              </a:spcBef>
              <a:spcAft>
                <a:spcPts val="0"/>
              </a:spcAft>
              <a:buSzPts val="1800"/>
              <a:buFont typeface="Livvic"/>
              <a:buChar char="○"/>
            </a:pPr>
            <a:r>
              <a:rPr lang="en" sz="1800">
                <a:latin typeface="Livvic"/>
                <a:ea typeface="Livvic"/>
                <a:cs typeface="Livvic"/>
                <a:sym typeface="Livvic"/>
              </a:rPr>
              <a:t>Change the angle of the plywood to see impact on accuracy </a:t>
            </a:r>
            <a:endParaRPr sz="1800">
              <a:latin typeface="Livvic"/>
              <a:ea typeface="Livvic"/>
              <a:cs typeface="Livvic"/>
              <a:sym typeface="Livvic"/>
            </a:endParaRPr>
          </a:p>
          <a:p>
            <a:pPr marL="914400" lvl="1" indent="-342900" algn="l" rtl="0">
              <a:spcBef>
                <a:spcPts val="0"/>
              </a:spcBef>
              <a:spcAft>
                <a:spcPts val="0"/>
              </a:spcAft>
              <a:buSzPts val="1800"/>
              <a:buFont typeface="Livvic"/>
              <a:buChar char="○"/>
            </a:pPr>
            <a:r>
              <a:rPr lang="en" sz="1800">
                <a:latin typeface="Livvic"/>
                <a:ea typeface="Livvic"/>
                <a:cs typeface="Livvic"/>
                <a:sym typeface="Livvic"/>
              </a:rPr>
              <a:t>Find the incidence angles the sensor can measure</a:t>
            </a:r>
            <a:endParaRPr sz="18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0"/>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5</a:t>
            </a:fld>
            <a:endParaRPr>
              <a:latin typeface="Livvic"/>
              <a:ea typeface="Livvic"/>
              <a:cs typeface="Livvic"/>
              <a:sym typeface="Livvic"/>
            </a:endParaRPr>
          </a:p>
        </p:txBody>
      </p:sp>
      <p:sp>
        <p:nvSpPr>
          <p:cNvPr id="132" name="Google Shape;132;p20"/>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latin typeface="Livvic"/>
                <a:ea typeface="Livvic"/>
                <a:cs typeface="Livvic"/>
                <a:sym typeface="Livvic"/>
              </a:rPr>
              <a:t>Objectives</a:t>
            </a:r>
            <a:endParaRPr sz="2800" b="1">
              <a:solidFill>
                <a:srgbClr val="FFFFFF"/>
              </a:solidFill>
              <a:latin typeface="Livvic"/>
              <a:ea typeface="Livvic"/>
              <a:cs typeface="Livvic"/>
              <a:sym typeface="Livvic"/>
            </a:endParaRPr>
          </a:p>
        </p:txBody>
      </p:sp>
      <p:pic>
        <p:nvPicPr>
          <p:cNvPr id="133" name="Google Shape;133;p20"/>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sp>
        <p:nvSpPr>
          <p:cNvPr id="134" name="Google Shape;134;p20"/>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135" name="Google Shape;135;p20"/>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136" name="Google Shape;136;p20"/>
          <p:cNvSpPr/>
          <p:nvPr/>
        </p:nvSpPr>
        <p:spPr>
          <a:xfrm>
            <a:off x="3370367"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137" name="Google Shape;137;p20"/>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138" name="Google Shape;138;p20"/>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139" name="Google Shape;139;p20"/>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lt1"/>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140" name="Google Shape;140;p20"/>
          <p:cNvSpPr/>
          <p:nvPr/>
        </p:nvSpPr>
        <p:spPr>
          <a:xfrm>
            <a:off x="7777350" y="4777075"/>
            <a:ext cx="10701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sp>
        <p:nvSpPr>
          <p:cNvPr id="141" name="Google Shape;141;p20"/>
          <p:cNvSpPr/>
          <p:nvPr/>
        </p:nvSpPr>
        <p:spPr>
          <a:xfrm>
            <a:off x="65575" y="4777075"/>
            <a:ext cx="1270200" cy="327300"/>
          </a:xfrm>
          <a:prstGeom prst="homePlate">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142" name="Google Shape;142;p20"/>
          <p:cNvSpPr txBox="1"/>
          <p:nvPr/>
        </p:nvSpPr>
        <p:spPr>
          <a:xfrm>
            <a:off x="616350" y="968450"/>
            <a:ext cx="7911300" cy="354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800" b="1">
                <a:solidFill>
                  <a:srgbClr val="434343"/>
                </a:solidFill>
                <a:latin typeface="Livvic"/>
                <a:ea typeface="Livvic"/>
                <a:cs typeface="Livvic"/>
                <a:sym typeface="Livvic"/>
              </a:rPr>
              <a:t>Main Objectives:</a:t>
            </a:r>
            <a:endParaRPr sz="1800" b="1">
              <a:solidFill>
                <a:srgbClr val="434343"/>
              </a:solidFill>
              <a:latin typeface="Livvic"/>
              <a:ea typeface="Livvic"/>
              <a:cs typeface="Livvic"/>
              <a:sym typeface="Livvic"/>
            </a:endParaRPr>
          </a:p>
          <a:p>
            <a:pPr marL="457200" lvl="0" indent="-342900" algn="l" rtl="0">
              <a:spcBef>
                <a:spcPts val="1600"/>
              </a:spcBef>
              <a:spcAft>
                <a:spcPts val="0"/>
              </a:spcAft>
              <a:buClr>
                <a:schemeClr val="dk1"/>
              </a:buClr>
              <a:buSzPts val="1800"/>
              <a:buFont typeface="Livvic"/>
              <a:buChar char="●"/>
            </a:pPr>
            <a:r>
              <a:rPr lang="en" sz="1800">
                <a:solidFill>
                  <a:schemeClr val="dk1"/>
                </a:solidFill>
                <a:latin typeface="Livvic"/>
                <a:ea typeface="Livvic"/>
                <a:cs typeface="Livvic"/>
                <a:sym typeface="Livvic"/>
              </a:rPr>
              <a:t>Snow depth accurately measured to within ±10 cm at 400 m with 1 m spatial resolution</a:t>
            </a:r>
            <a:endParaRPr sz="1800">
              <a:solidFill>
                <a:schemeClr val="dk1"/>
              </a:solidFill>
              <a:latin typeface="Livvic"/>
              <a:ea typeface="Livvic"/>
              <a:cs typeface="Livvic"/>
              <a:sym typeface="Livvic"/>
            </a:endParaRPr>
          </a:p>
          <a:p>
            <a:pPr marL="457200" lvl="0" indent="0" algn="l" rtl="0">
              <a:spcBef>
                <a:spcPts val="0"/>
              </a:spcBef>
              <a:spcAft>
                <a:spcPts val="0"/>
              </a:spcAft>
              <a:buNone/>
            </a:pPr>
            <a:endParaRPr sz="1800">
              <a:solidFill>
                <a:schemeClr val="dk1"/>
              </a:solidFill>
              <a:latin typeface="Livvic"/>
              <a:ea typeface="Livvic"/>
              <a:cs typeface="Livvic"/>
              <a:sym typeface="Livvic"/>
            </a:endParaRPr>
          </a:p>
          <a:p>
            <a:pPr marL="457200" lvl="0" indent="-342900" algn="l" rtl="0">
              <a:spcBef>
                <a:spcPts val="0"/>
              </a:spcBef>
              <a:spcAft>
                <a:spcPts val="0"/>
              </a:spcAft>
              <a:buClr>
                <a:schemeClr val="dk1"/>
              </a:buClr>
              <a:buSzPts val="1800"/>
              <a:buFont typeface="Livvic"/>
              <a:buChar char="●"/>
            </a:pPr>
            <a:r>
              <a:rPr lang="en" sz="1800">
                <a:solidFill>
                  <a:schemeClr val="dk1"/>
                </a:solidFill>
                <a:latin typeface="Livvic"/>
                <a:ea typeface="Livvic"/>
                <a:cs typeface="Livvic"/>
                <a:sym typeface="Livvic"/>
              </a:rPr>
              <a:t>Produce heat map displaying snow depth</a:t>
            </a:r>
            <a:endParaRPr sz="1800">
              <a:solidFill>
                <a:schemeClr val="dk1"/>
              </a:solidFill>
              <a:latin typeface="Livvic"/>
              <a:ea typeface="Livvic"/>
              <a:cs typeface="Livvic"/>
              <a:sym typeface="Livvic"/>
            </a:endParaRPr>
          </a:p>
          <a:p>
            <a:pPr marL="457200" lvl="0" indent="0" algn="l" rtl="0">
              <a:spcBef>
                <a:spcPts val="0"/>
              </a:spcBef>
              <a:spcAft>
                <a:spcPts val="0"/>
              </a:spcAft>
              <a:buNone/>
            </a:pPr>
            <a:endParaRPr sz="1800">
              <a:solidFill>
                <a:schemeClr val="dk1"/>
              </a:solidFill>
              <a:latin typeface="Livvic"/>
              <a:ea typeface="Livvic"/>
              <a:cs typeface="Livvic"/>
              <a:sym typeface="Livvic"/>
            </a:endParaRPr>
          </a:p>
          <a:p>
            <a:pPr marL="457200" lvl="0" indent="-342900" algn="l" rtl="0">
              <a:spcBef>
                <a:spcPts val="0"/>
              </a:spcBef>
              <a:spcAft>
                <a:spcPts val="0"/>
              </a:spcAft>
              <a:buClr>
                <a:schemeClr val="dk1"/>
              </a:buClr>
              <a:buSzPts val="1800"/>
              <a:buFont typeface="Livvic"/>
              <a:buChar char="●"/>
            </a:pPr>
            <a:r>
              <a:rPr lang="en" sz="1800">
                <a:solidFill>
                  <a:schemeClr val="dk1"/>
                </a:solidFill>
                <a:latin typeface="Livvic"/>
                <a:ea typeface="Livvic"/>
                <a:cs typeface="Livvic"/>
                <a:sym typeface="Livvic"/>
              </a:rPr>
              <a:t>Operate at minimum temperature of -20°C  </a:t>
            </a:r>
            <a:endParaRPr sz="2500">
              <a:solidFill>
                <a:schemeClr val="dk1"/>
              </a:solidFill>
              <a:latin typeface="Livvic"/>
              <a:ea typeface="Livvic"/>
              <a:cs typeface="Livvic"/>
              <a:sym typeface="Livvic"/>
            </a:endParaRPr>
          </a:p>
          <a:p>
            <a:pPr marL="0" lvl="0" indent="0" algn="l" rtl="0">
              <a:lnSpc>
                <a:spcPct val="115000"/>
              </a:lnSpc>
              <a:spcBef>
                <a:spcPts val="0"/>
              </a:spcBef>
              <a:spcAft>
                <a:spcPts val="1600"/>
              </a:spcAft>
              <a:buClr>
                <a:schemeClr val="dk1"/>
              </a:buClr>
              <a:buSzPts val="1100"/>
              <a:buFont typeface="Arial"/>
              <a:buNone/>
            </a:pPr>
            <a:endParaRPr sz="1800">
              <a:solidFill>
                <a:srgbClr val="434343"/>
              </a:solidFill>
              <a:latin typeface="Livvic"/>
              <a:ea typeface="Livvic"/>
              <a:cs typeface="Livvic"/>
              <a:sym typeface="Livvic"/>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sp>
        <p:nvSpPr>
          <p:cNvPr id="1014" name="Google Shape;1014;p65"/>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latin typeface="Livvic"/>
                <a:ea typeface="Livvic"/>
                <a:cs typeface="Livvic"/>
                <a:sym typeface="Livvic"/>
              </a:rPr>
              <a:t>Test Process: Sensor</a:t>
            </a:r>
            <a:endParaRPr sz="2800" b="1">
              <a:solidFill>
                <a:srgbClr val="FFFFFF"/>
              </a:solidFill>
              <a:latin typeface="Livvic"/>
              <a:ea typeface="Livvic"/>
              <a:cs typeface="Livvic"/>
              <a:sym typeface="Livvic"/>
            </a:endParaRPr>
          </a:p>
        </p:txBody>
      </p:sp>
      <p:pic>
        <p:nvPicPr>
          <p:cNvPr id="1015" name="Google Shape;1015;p65"/>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sp>
        <p:nvSpPr>
          <p:cNvPr id="1016" name="Google Shape;1016;p65"/>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1017" name="Google Shape;1017;p65"/>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1018" name="Google Shape;1018;p65"/>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1019" name="Google Shape;1019;p65"/>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lt1"/>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1020" name="Google Shape;1020;p65"/>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1021" name="Google Shape;1021;p65"/>
          <p:cNvSpPr/>
          <p:nvPr/>
        </p:nvSpPr>
        <p:spPr>
          <a:xfrm>
            <a:off x="3370367"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1022" name="Google Shape;1022;p65"/>
          <p:cNvSpPr/>
          <p:nvPr/>
        </p:nvSpPr>
        <p:spPr>
          <a:xfrm>
            <a:off x="5567639" y="4777075"/>
            <a:ext cx="12702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1023" name="Google Shape;1023;p65"/>
          <p:cNvSpPr/>
          <p:nvPr/>
        </p:nvSpPr>
        <p:spPr>
          <a:xfrm>
            <a:off x="7777350" y="4777075"/>
            <a:ext cx="10701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sp>
        <p:nvSpPr>
          <p:cNvPr id="1024" name="Google Shape;1024;p65"/>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50</a:t>
            </a:fld>
            <a:endParaRPr>
              <a:latin typeface="Livvic"/>
              <a:ea typeface="Livvic"/>
              <a:cs typeface="Livvic"/>
              <a:sym typeface="Livvic"/>
            </a:endParaRPr>
          </a:p>
        </p:txBody>
      </p:sp>
      <p:sp>
        <p:nvSpPr>
          <p:cNvPr id="1025" name="Google Shape;1025;p65"/>
          <p:cNvSpPr txBox="1"/>
          <p:nvPr/>
        </p:nvSpPr>
        <p:spPr>
          <a:xfrm>
            <a:off x="519600" y="930325"/>
            <a:ext cx="8104800" cy="17502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Livvic"/>
              <a:buChar char="●"/>
            </a:pPr>
            <a:r>
              <a:rPr lang="en">
                <a:latin typeface="Livvic"/>
                <a:ea typeface="Livvic"/>
                <a:cs typeface="Livvic"/>
                <a:sym typeface="Livvic"/>
              </a:rPr>
              <a:t>Reflectivity Test:</a:t>
            </a:r>
            <a:endParaRPr>
              <a:latin typeface="Livvic"/>
              <a:ea typeface="Livvic"/>
              <a:cs typeface="Livvic"/>
              <a:sym typeface="Livvic"/>
            </a:endParaRPr>
          </a:p>
          <a:p>
            <a:pPr marL="914400" lvl="1" indent="-317500" algn="l" rtl="0">
              <a:spcBef>
                <a:spcPts val="0"/>
              </a:spcBef>
              <a:spcAft>
                <a:spcPts val="0"/>
              </a:spcAft>
              <a:buSzPts val="1400"/>
              <a:buFont typeface="Livvic"/>
              <a:buChar char="○"/>
            </a:pPr>
            <a:r>
              <a:rPr lang="en">
                <a:solidFill>
                  <a:schemeClr val="dk1"/>
                </a:solidFill>
                <a:latin typeface="Livvic"/>
                <a:ea typeface="Livvic"/>
                <a:cs typeface="Livvic"/>
                <a:sym typeface="Livvic"/>
              </a:rPr>
              <a:t>FR 6</a:t>
            </a:r>
            <a:endParaRPr>
              <a:latin typeface="Livvic"/>
              <a:ea typeface="Livvic"/>
              <a:cs typeface="Livvic"/>
              <a:sym typeface="Livvic"/>
            </a:endParaRPr>
          </a:p>
          <a:p>
            <a:pPr marL="914400" lvl="1" indent="-317500" algn="l" rtl="0">
              <a:spcBef>
                <a:spcPts val="0"/>
              </a:spcBef>
              <a:spcAft>
                <a:spcPts val="0"/>
              </a:spcAft>
              <a:buSzPts val="1400"/>
              <a:buFont typeface="Livvic"/>
              <a:buChar char="○"/>
            </a:pPr>
            <a:r>
              <a:rPr lang="en">
                <a:latin typeface="Livvic"/>
                <a:ea typeface="Livvic"/>
                <a:cs typeface="Livvic"/>
                <a:sym typeface="Livvic"/>
              </a:rPr>
              <a:t>Repeat the Incident Angle Test with a reflective surface covering the plywood </a:t>
            </a:r>
            <a:endParaRPr>
              <a:latin typeface="Livvic"/>
              <a:ea typeface="Livvic"/>
              <a:cs typeface="Livvic"/>
              <a:sym typeface="Livvic"/>
            </a:endParaRPr>
          </a:p>
          <a:p>
            <a:pPr marL="1371600" lvl="2" indent="-317500" algn="l" rtl="0">
              <a:spcBef>
                <a:spcPts val="0"/>
              </a:spcBef>
              <a:spcAft>
                <a:spcPts val="0"/>
              </a:spcAft>
              <a:buSzPts val="1400"/>
              <a:buFont typeface="Livvic"/>
              <a:buChar char="■"/>
            </a:pPr>
            <a:r>
              <a:rPr lang="en">
                <a:latin typeface="Livvic"/>
                <a:ea typeface="Livvic"/>
                <a:cs typeface="Livvic"/>
                <a:sym typeface="Livvic"/>
              </a:rPr>
              <a:t>Snow or white spray paint </a:t>
            </a:r>
            <a:endParaRPr>
              <a:latin typeface="Livvic"/>
              <a:ea typeface="Livvic"/>
              <a:cs typeface="Livvic"/>
              <a:sym typeface="Livvic"/>
            </a:endParaRPr>
          </a:p>
          <a:p>
            <a:pPr marL="914400" lvl="1" indent="-317500" algn="l" rtl="0">
              <a:spcBef>
                <a:spcPts val="0"/>
              </a:spcBef>
              <a:spcAft>
                <a:spcPts val="0"/>
              </a:spcAft>
              <a:buSzPts val="1400"/>
              <a:buFont typeface="Livvic"/>
              <a:buChar char="○"/>
            </a:pPr>
            <a:r>
              <a:rPr lang="en">
                <a:solidFill>
                  <a:schemeClr val="dk1"/>
                </a:solidFill>
                <a:latin typeface="Livvic"/>
                <a:ea typeface="Livvic"/>
                <a:cs typeface="Livvic"/>
                <a:sym typeface="Livvic"/>
              </a:rPr>
              <a:t>Do measurements with sun glare on snow</a:t>
            </a:r>
            <a:endParaRPr>
              <a:solidFill>
                <a:schemeClr val="dk1"/>
              </a:solidFill>
              <a:latin typeface="Livvic"/>
              <a:ea typeface="Livvic"/>
              <a:cs typeface="Livvic"/>
              <a:sym typeface="Livvic"/>
            </a:endParaRPr>
          </a:p>
          <a:p>
            <a:pPr marL="914400" lvl="1" indent="-317500" algn="l" rtl="0">
              <a:spcBef>
                <a:spcPts val="0"/>
              </a:spcBef>
              <a:spcAft>
                <a:spcPts val="0"/>
              </a:spcAft>
              <a:buClr>
                <a:schemeClr val="dk1"/>
              </a:buClr>
              <a:buSzPts val="1400"/>
              <a:buFont typeface="Livvic"/>
              <a:buChar char="○"/>
            </a:pPr>
            <a:r>
              <a:rPr lang="en">
                <a:solidFill>
                  <a:schemeClr val="dk1"/>
                </a:solidFill>
                <a:latin typeface="Livvic"/>
                <a:ea typeface="Livvic"/>
                <a:cs typeface="Livvic"/>
                <a:sym typeface="Livvic"/>
              </a:rPr>
              <a:t>Do measurements with sunlight directly at sensor</a:t>
            </a:r>
            <a:endParaRPr>
              <a:solidFill>
                <a:schemeClr val="dk1"/>
              </a:solidFill>
              <a:latin typeface="Livvic"/>
              <a:ea typeface="Livvic"/>
              <a:cs typeface="Livvic"/>
              <a:sym typeface="Livvic"/>
            </a:endParaRPr>
          </a:p>
          <a:p>
            <a:pPr marL="914400" lvl="1" indent="-317500" algn="l" rtl="0">
              <a:spcBef>
                <a:spcPts val="0"/>
              </a:spcBef>
              <a:spcAft>
                <a:spcPts val="0"/>
              </a:spcAft>
              <a:buClr>
                <a:schemeClr val="dk1"/>
              </a:buClr>
              <a:buSzPts val="1400"/>
              <a:buFont typeface="Livvic"/>
              <a:buChar char="○"/>
            </a:pPr>
            <a:r>
              <a:rPr lang="en">
                <a:solidFill>
                  <a:schemeClr val="dk1"/>
                </a:solidFill>
                <a:latin typeface="Livvic"/>
                <a:ea typeface="Livvic"/>
                <a:cs typeface="Livvic"/>
                <a:sym typeface="Livvic"/>
              </a:rPr>
              <a:t>Do measurements at night</a:t>
            </a:r>
            <a:endParaRPr>
              <a:solidFill>
                <a:schemeClr val="dk1"/>
              </a:solidFill>
              <a:latin typeface="Livvic"/>
              <a:ea typeface="Livvic"/>
              <a:cs typeface="Livvic"/>
              <a:sym typeface="Livvic"/>
            </a:endParaRPr>
          </a:p>
          <a:p>
            <a:pPr marL="914400" lvl="1" indent="-317500" algn="l" rtl="0">
              <a:spcBef>
                <a:spcPts val="0"/>
              </a:spcBef>
              <a:spcAft>
                <a:spcPts val="0"/>
              </a:spcAft>
              <a:buSzPts val="1400"/>
              <a:buFont typeface="Livvic"/>
              <a:buChar char="○"/>
            </a:pPr>
            <a:r>
              <a:rPr lang="en">
                <a:latin typeface="Livvic"/>
                <a:ea typeface="Livvic"/>
                <a:cs typeface="Livvic"/>
                <a:sym typeface="Livvic"/>
              </a:rPr>
              <a:t>Determine the effects of different lighting scenarios and reflectivity on sensor accuracy</a:t>
            </a:r>
            <a:endParaRPr>
              <a:latin typeface="Livvic"/>
              <a:ea typeface="Livvic"/>
              <a:cs typeface="Livvic"/>
              <a:sym typeface="Livvic"/>
            </a:endParaRPr>
          </a:p>
          <a:p>
            <a:pPr marL="914400" lvl="0" indent="0" algn="l" rtl="0">
              <a:spcBef>
                <a:spcPts val="0"/>
              </a:spcBef>
              <a:spcAft>
                <a:spcPts val="0"/>
              </a:spcAft>
              <a:buNone/>
            </a:pPr>
            <a:endParaRPr/>
          </a:p>
        </p:txBody>
      </p:sp>
      <p:sp>
        <p:nvSpPr>
          <p:cNvPr id="1026" name="Google Shape;1026;p65"/>
          <p:cNvSpPr/>
          <p:nvPr/>
        </p:nvSpPr>
        <p:spPr>
          <a:xfrm>
            <a:off x="455475" y="3640903"/>
            <a:ext cx="524400" cy="3543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27" name="Google Shape;1027;p65"/>
          <p:cNvCxnSpPr>
            <a:stCxn id="1026" idx="2"/>
          </p:cNvCxnSpPr>
          <p:nvPr/>
        </p:nvCxnSpPr>
        <p:spPr>
          <a:xfrm flipH="1">
            <a:off x="498075" y="3995203"/>
            <a:ext cx="219600" cy="424800"/>
          </a:xfrm>
          <a:prstGeom prst="straightConnector1">
            <a:avLst/>
          </a:prstGeom>
          <a:noFill/>
          <a:ln w="9525" cap="flat" cmpd="sng">
            <a:solidFill>
              <a:schemeClr val="dk2"/>
            </a:solidFill>
            <a:prstDash val="solid"/>
            <a:round/>
            <a:headEnd type="none" w="med" len="med"/>
            <a:tailEnd type="none" w="med" len="med"/>
          </a:ln>
        </p:spPr>
      </p:cxnSp>
      <p:cxnSp>
        <p:nvCxnSpPr>
          <p:cNvPr id="1028" name="Google Shape;1028;p65"/>
          <p:cNvCxnSpPr/>
          <p:nvPr/>
        </p:nvCxnSpPr>
        <p:spPr>
          <a:xfrm>
            <a:off x="717620" y="3995166"/>
            <a:ext cx="219600" cy="424800"/>
          </a:xfrm>
          <a:prstGeom prst="straightConnector1">
            <a:avLst/>
          </a:prstGeom>
          <a:noFill/>
          <a:ln w="9525" cap="flat" cmpd="sng">
            <a:solidFill>
              <a:schemeClr val="dk2"/>
            </a:solidFill>
            <a:prstDash val="solid"/>
            <a:round/>
            <a:headEnd type="none" w="med" len="med"/>
            <a:tailEnd type="none" w="med" len="med"/>
          </a:ln>
        </p:spPr>
      </p:cxnSp>
      <p:cxnSp>
        <p:nvCxnSpPr>
          <p:cNvPr id="1029" name="Google Shape;1029;p65"/>
          <p:cNvCxnSpPr>
            <a:stCxn id="1026" idx="3"/>
          </p:cNvCxnSpPr>
          <p:nvPr/>
        </p:nvCxnSpPr>
        <p:spPr>
          <a:xfrm rot="10800000" flipH="1">
            <a:off x="979875" y="3810853"/>
            <a:ext cx="5482500" cy="7200"/>
          </a:xfrm>
          <a:prstGeom prst="straightConnector1">
            <a:avLst/>
          </a:prstGeom>
          <a:noFill/>
          <a:ln w="9525" cap="flat" cmpd="sng">
            <a:solidFill>
              <a:srgbClr val="FF0000"/>
            </a:solidFill>
            <a:prstDash val="solid"/>
            <a:round/>
            <a:headEnd type="none" w="med" len="med"/>
            <a:tailEnd type="none" w="med" len="med"/>
          </a:ln>
        </p:spPr>
      </p:cxnSp>
      <p:cxnSp>
        <p:nvCxnSpPr>
          <p:cNvPr id="1030" name="Google Shape;1030;p65"/>
          <p:cNvCxnSpPr/>
          <p:nvPr/>
        </p:nvCxnSpPr>
        <p:spPr>
          <a:xfrm>
            <a:off x="303700" y="4431213"/>
            <a:ext cx="8396100" cy="0"/>
          </a:xfrm>
          <a:prstGeom prst="straightConnector1">
            <a:avLst/>
          </a:prstGeom>
          <a:noFill/>
          <a:ln w="9525" cap="flat" cmpd="sng">
            <a:solidFill>
              <a:schemeClr val="dk2"/>
            </a:solidFill>
            <a:prstDash val="solid"/>
            <a:round/>
            <a:headEnd type="none" w="med" len="med"/>
            <a:tailEnd type="none" w="med" len="med"/>
          </a:ln>
        </p:spPr>
      </p:cxnSp>
      <p:cxnSp>
        <p:nvCxnSpPr>
          <p:cNvPr id="1031" name="Google Shape;1031;p65"/>
          <p:cNvCxnSpPr/>
          <p:nvPr/>
        </p:nvCxnSpPr>
        <p:spPr>
          <a:xfrm rot="10800000" flipH="1">
            <a:off x="6462275" y="3078063"/>
            <a:ext cx="8400" cy="1361700"/>
          </a:xfrm>
          <a:prstGeom prst="straightConnector1">
            <a:avLst/>
          </a:prstGeom>
          <a:noFill/>
          <a:ln w="9525" cap="flat" cmpd="sng">
            <a:solidFill>
              <a:schemeClr val="dk2"/>
            </a:solidFill>
            <a:prstDash val="solid"/>
            <a:round/>
            <a:headEnd type="none" w="med" len="med"/>
            <a:tailEnd type="none" w="med" len="med"/>
          </a:ln>
        </p:spPr>
      </p:cxnSp>
      <p:cxnSp>
        <p:nvCxnSpPr>
          <p:cNvPr id="1032" name="Google Shape;1032;p65"/>
          <p:cNvCxnSpPr/>
          <p:nvPr/>
        </p:nvCxnSpPr>
        <p:spPr>
          <a:xfrm rot="10800000" flipH="1">
            <a:off x="6470675" y="3225488"/>
            <a:ext cx="529200" cy="1214400"/>
          </a:xfrm>
          <a:prstGeom prst="straightConnector1">
            <a:avLst/>
          </a:prstGeom>
          <a:noFill/>
          <a:ln w="9525" cap="flat" cmpd="sng">
            <a:solidFill>
              <a:schemeClr val="dk2"/>
            </a:solidFill>
            <a:prstDash val="solid"/>
            <a:round/>
            <a:headEnd type="none" w="med" len="med"/>
            <a:tailEnd type="none" w="med" len="med"/>
          </a:ln>
        </p:spPr>
      </p:cxnSp>
      <p:cxnSp>
        <p:nvCxnSpPr>
          <p:cNvPr id="1033" name="Google Shape;1033;p65"/>
          <p:cNvCxnSpPr/>
          <p:nvPr/>
        </p:nvCxnSpPr>
        <p:spPr>
          <a:xfrm rot="10800000" flipH="1">
            <a:off x="6462275" y="3520388"/>
            <a:ext cx="1118700" cy="923700"/>
          </a:xfrm>
          <a:prstGeom prst="straightConnector1">
            <a:avLst/>
          </a:prstGeom>
          <a:noFill/>
          <a:ln w="9525" cap="flat" cmpd="sng">
            <a:solidFill>
              <a:schemeClr val="dk2"/>
            </a:solidFill>
            <a:prstDash val="solid"/>
            <a:round/>
            <a:headEnd type="none" w="med" len="med"/>
            <a:tailEnd type="none" w="med" len="med"/>
          </a:ln>
        </p:spPr>
      </p:cxnSp>
      <p:cxnSp>
        <p:nvCxnSpPr>
          <p:cNvPr id="1034" name="Google Shape;1034;p65"/>
          <p:cNvCxnSpPr/>
          <p:nvPr/>
        </p:nvCxnSpPr>
        <p:spPr>
          <a:xfrm rot="10800000" flipH="1">
            <a:off x="6444650" y="3806663"/>
            <a:ext cx="798000" cy="8700"/>
          </a:xfrm>
          <a:prstGeom prst="straightConnector1">
            <a:avLst/>
          </a:prstGeom>
          <a:noFill/>
          <a:ln w="9525" cap="flat" cmpd="sng">
            <a:solidFill>
              <a:srgbClr val="FF0000"/>
            </a:solidFill>
            <a:prstDash val="dash"/>
            <a:round/>
            <a:headEnd type="none" w="med" len="med"/>
            <a:tailEnd type="none" w="med" len="med"/>
          </a:ln>
        </p:spPr>
      </p:cxnSp>
      <p:sp>
        <p:nvSpPr>
          <p:cNvPr id="1035" name="Google Shape;1035;p65"/>
          <p:cNvSpPr/>
          <p:nvPr/>
        </p:nvSpPr>
        <p:spPr>
          <a:xfrm>
            <a:off x="6557525" y="4225963"/>
            <a:ext cx="355500" cy="433800"/>
          </a:xfrm>
          <a:prstGeom prst="arc">
            <a:avLst>
              <a:gd name="adj1" fmla="val 16200000"/>
              <a:gd name="adj2" fmla="val 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65"/>
          <p:cNvSpPr txBox="1"/>
          <p:nvPr/>
        </p:nvSpPr>
        <p:spPr>
          <a:xfrm>
            <a:off x="6913025" y="4057113"/>
            <a:ext cx="512700" cy="30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ivvic"/>
                <a:ea typeface="Livvic"/>
                <a:cs typeface="Livvic"/>
                <a:sym typeface="Livvic"/>
              </a:rPr>
              <a:t>θ</a:t>
            </a:r>
            <a:endParaRPr>
              <a:latin typeface="Livvic"/>
              <a:ea typeface="Livvic"/>
              <a:cs typeface="Livvic"/>
              <a:sym typeface="Livvic"/>
            </a:endParaRPr>
          </a:p>
        </p:txBody>
      </p:sp>
      <p:sp>
        <p:nvSpPr>
          <p:cNvPr id="1037" name="Google Shape;1037;p65"/>
          <p:cNvSpPr txBox="1"/>
          <p:nvPr/>
        </p:nvSpPr>
        <p:spPr>
          <a:xfrm>
            <a:off x="5976275" y="2731538"/>
            <a:ext cx="1205700" cy="18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Livvic"/>
                <a:ea typeface="Livvic"/>
                <a:cs typeface="Livvic"/>
                <a:sym typeface="Livvic"/>
              </a:rPr>
              <a:t>Position 1</a:t>
            </a:r>
            <a:endParaRPr sz="1200">
              <a:latin typeface="Livvic"/>
              <a:ea typeface="Livvic"/>
              <a:cs typeface="Livvic"/>
              <a:sym typeface="Livvic"/>
            </a:endParaRPr>
          </a:p>
        </p:txBody>
      </p:sp>
      <p:sp>
        <p:nvSpPr>
          <p:cNvPr id="1038" name="Google Shape;1038;p65"/>
          <p:cNvSpPr txBox="1"/>
          <p:nvPr/>
        </p:nvSpPr>
        <p:spPr>
          <a:xfrm>
            <a:off x="6991429" y="2956763"/>
            <a:ext cx="219600" cy="22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Livvic"/>
                <a:ea typeface="Livvic"/>
                <a:cs typeface="Livvic"/>
                <a:sym typeface="Livvic"/>
              </a:rPr>
              <a:t>2</a:t>
            </a:r>
            <a:endParaRPr sz="1200">
              <a:latin typeface="Livvic"/>
              <a:ea typeface="Livvic"/>
              <a:cs typeface="Livvic"/>
              <a:sym typeface="Livvic"/>
            </a:endParaRPr>
          </a:p>
        </p:txBody>
      </p:sp>
      <p:sp>
        <p:nvSpPr>
          <p:cNvPr id="1039" name="Google Shape;1039;p65"/>
          <p:cNvSpPr txBox="1"/>
          <p:nvPr/>
        </p:nvSpPr>
        <p:spPr>
          <a:xfrm>
            <a:off x="7557750" y="3198876"/>
            <a:ext cx="219600" cy="35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Livvic"/>
                <a:ea typeface="Livvic"/>
                <a:cs typeface="Livvic"/>
                <a:sym typeface="Livvic"/>
              </a:rPr>
              <a:t>3</a:t>
            </a:r>
            <a:endParaRPr sz="1200">
              <a:latin typeface="Livvic"/>
              <a:ea typeface="Livvic"/>
              <a:cs typeface="Livvic"/>
              <a:sym typeface="Livvic"/>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sp>
        <p:nvSpPr>
          <p:cNvPr id="1044" name="Google Shape;1044;p66"/>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latin typeface="Livvic"/>
                <a:ea typeface="Livvic"/>
                <a:cs typeface="Livvic"/>
                <a:sym typeface="Livvic"/>
              </a:rPr>
              <a:t>Test Process: Actuator System</a:t>
            </a:r>
            <a:endParaRPr sz="2800" b="1">
              <a:solidFill>
                <a:srgbClr val="FFFFFF"/>
              </a:solidFill>
              <a:latin typeface="Livvic"/>
              <a:ea typeface="Livvic"/>
              <a:cs typeface="Livvic"/>
              <a:sym typeface="Livvic"/>
            </a:endParaRPr>
          </a:p>
        </p:txBody>
      </p:sp>
      <p:pic>
        <p:nvPicPr>
          <p:cNvPr id="1045" name="Google Shape;1045;p66"/>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sp>
        <p:nvSpPr>
          <p:cNvPr id="1046" name="Google Shape;1046;p66"/>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1047" name="Google Shape;1047;p66"/>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1048" name="Google Shape;1048;p66"/>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1049" name="Google Shape;1049;p66"/>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lt1"/>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1050" name="Google Shape;1050;p66"/>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1051" name="Google Shape;1051;p66"/>
          <p:cNvSpPr/>
          <p:nvPr/>
        </p:nvSpPr>
        <p:spPr>
          <a:xfrm>
            <a:off x="3370367"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1052" name="Google Shape;1052;p66"/>
          <p:cNvSpPr/>
          <p:nvPr/>
        </p:nvSpPr>
        <p:spPr>
          <a:xfrm>
            <a:off x="5567639" y="4777075"/>
            <a:ext cx="12702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1053" name="Google Shape;1053;p66"/>
          <p:cNvSpPr/>
          <p:nvPr/>
        </p:nvSpPr>
        <p:spPr>
          <a:xfrm>
            <a:off x="7777350" y="4777075"/>
            <a:ext cx="10701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sp>
        <p:nvSpPr>
          <p:cNvPr id="1054" name="Google Shape;1054;p66"/>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51</a:t>
            </a:fld>
            <a:endParaRPr>
              <a:latin typeface="Livvic"/>
              <a:ea typeface="Livvic"/>
              <a:cs typeface="Livvic"/>
              <a:sym typeface="Livvic"/>
            </a:endParaRPr>
          </a:p>
        </p:txBody>
      </p:sp>
      <p:sp>
        <p:nvSpPr>
          <p:cNvPr id="1055" name="Google Shape;1055;p66"/>
          <p:cNvSpPr txBox="1"/>
          <p:nvPr/>
        </p:nvSpPr>
        <p:spPr>
          <a:xfrm>
            <a:off x="793200" y="1172675"/>
            <a:ext cx="7557600" cy="3193200"/>
          </a:xfrm>
          <a:prstGeom prst="rect">
            <a:avLst/>
          </a:prstGeom>
          <a:noFill/>
          <a:ln>
            <a:noFill/>
          </a:ln>
        </p:spPr>
        <p:txBody>
          <a:bodyPr spcFirstLastPara="1" wrap="square" lIns="91425" tIns="91425" rIns="91425" bIns="91425" anchor="t" anchorCtr="0">
            <a:noAutofit/>
          </a:bodyPr>
          <a:lstStyle/>
          <a:p>
            <a:pPr marL="457200" lvl="0" indent="-336550" algn="l" rtl="0">
              <a:spcBef>
                <a:spcPts val="0"/>
              </a:spcBef>
              <a:spcAft>
                <a:spcPts val="0"/>
              </a:spcAft>
              <a:buSzPts val="1700"/>
              <a:buFont typeface="Livvic"/>
              <a:buChar char="●"/>
            </a:pPr>
            <a:r>
              <a:rPr lang="en" sz="1700">
                <a:latin typeface="Livvic"/>
                <a:ea typeface="Livvic"/>
                <a:cs typeface="Livvic"/>
                <a:sym typeface="Livvic"/>
              </a:rPr>
              <a:t>Range</a:t>
            </a:r>
            <a:endParaRPr sz="1700">
              <a:latin typeface="Livvic"/>
              <a:ea typeface="Livvic"/>
              <a:cs typeface="Livvic"/>
              <a:sym typeface="Livvic"/>
            </a:endParaRPr>
          </a:p>
          <a:p>
            <a:pPr marL="914400" lvl="1" indent="-336550" algn="l" rtl="0">
              <a:spcBef>
                <a:spcPts val="0"/>
              </a:spcBef>
              <a:spcAft>
                <a:spcPts val="0"/>
              </a:spcAft>
              <a:buSzPts val="1700"/>
              <a:buFont typeface="Livvic"/>
              <a:buChar char="○"/>
            </a:pPr>
            <a:r>
              <a:rPr lang="en" sz="1700">
                <a:latin typeface="Livvic"/>
                <a:ea typeface="Livvic"/>
                <a:cs typeface="Livvic"/>
                <a:sym typeface="Livvic"/>
              </a:rPr>
              <a:t>FR6</a:t>
            </a:r>
            <a:endParaRPr sz="1700">
              <a:latin typeface="Livvic"/>
              <a:ea typeface="Livvic"/>
              <a:cs typeface="Livvic"/>
              <a:sym typeface="Livvic"/>
            </a:endParaRPr>
          </a:p>
          <a:p>
            <a:pPr marL="914400" lvl="1" indent="-336550" algn="l" rtl="0">
              <a:lnSpc>
                <a:spcPct val="115000"/>
              </a:lnSpc>
              <a:spcBef>
                <a:spcPts val="0"/>
              </a:spcBef>
              <a:spcAft>
                <a:spcPts val="0"/>
              </a:spcAft>
              <a:buSzPts val="1700"/>
              <a:buFont typeface="Livvic"/>
              <a:buChar char="○"/>
            </a:pPr>
            <a:r>
              <a:rPr lang="en" sz="1700">
                <a:solidFill>
                  <a:schemeClr val="dk1"/>
                </a:solidFill>
                <a:latin typeface="Livvic"/>
                <a:ea typeface="Livvic"/>
                <a:cs typeface="Livvic"/>
                <a:sym typeface="Livvic"/>
              </a:rPr>
              <a:t>Test pitching and azimuth range</a:t>
            </a:r>
            <a:endParaRPr sz="1700">
              <a:solidFill>
                <a:schemeClr val="dk1"/>
              </a:solidFill>
              <a:latin typeface="Livvic"/>
              <a:ea typeface="Livvic"/>
              <a:cs typeface="Livvic"/>
              <a:sym typeface="Livvic"/>
            </a:endParaRPr>
          </a:p>
          <a:p>
            <a:pPr marL="457200" lvl="0" indent="-336550" algn="l" rtl="0">
              <a:lnSpc>
                <a:spcPct val="115000"/>
              </a:lnSpc>
              <a:spcBef>
                <a:spcPts val="0"/>
              </a:spcBef>
              <a:spcAft>
                <a:spcPts val="0"/>
              </a:spcAft>
              <a:buClr>
                <a:schemeClr val="dk1"/>
              </a:buClr>
              <a:buSzPts val="1700"/>
              <a:buFont typeface="Livvic"/>
              <a:buChar char="●"/>
            </a:pPr>
            <a:r>
              <a:rPr lang="en" sz="1700">
                <a:solidFill>
                  <a:schemeClr val="dk1"/>
                </a:solidFill>
                <a:latin typeface="Livvic"/>
                <a:ea typeface="Livvic"/>
                <a:cs typeface="Livvic"/>
                <a:sym typeface="Livvic"/>
              </a:rPr>
              <a:t>Pointing Resolution </a:t>
            </a:r>
            <a:endParaRPr sz="1700">
              <a:solidFill>
                <a:schemeClr val="dk1"/>
              </a:solidFill>
              <a:latin typeface="Livvic"/>
              <a:ea typeface="Livvic"/>
              <a:cs typeface="Livvic"/>
              <a:sym typeface="Livvic"/>
            </a:endParaRPr>
          </a:p>
          <a:p>
            <a:pPr marL="914400" lvl="1" indent="-336550" algn="l" rtl="0">
              <a:lnSpc>
                <a:spcPct val="115000"/>
              </a:lnSpc>
              <a:spcBef>
                <a:spcPts val="0"/>
              </a:spcBef>
              <a:spcAft>
                <a:spcPts val="0"/>
              </a:spcAft>
              <a:buClr>
                <a:schemeClr val="dk1"/>
              </a:buClr>
              <a:buSzPts val="1700"/>
              <a:buFont typeface="Livvic"/>
              <a:buChar char="○"/>
            </a:pPr>
            <a:r>
              <a:rPr lang="en" sz="1700">
                <a:solidFill>
                  <a:schemeClr val="dk1"/>
                </a:solidFill>
                <a:latin typeface="Livvic"/>
                <a:ea typeface="Livvic"/>
                <a:cs typeface="Livvic"/>
                <a:sym typeface="Livvic"/>
              </a:rPr>
              <a:t>FR6</a:t>
            </a:r>
            <a:endParaRPr sz="1700">
              <a:solidFill>
                <a:schemeClr val="dk1"/>
              </a:solidFill>
              <a:latin typeface="Livvic"/>
              <a:ea typeface="Livvic"/>
              <a:cs typeface="Livvic"/>
              <a:sym typeface="Livvic"/>
            </a:endParaRPr>
          </a:p>
          <a:p>
            <a:pPr marL="914400" lvl="1" indent="-336550" algn="l" rtl="0">
              <a:lnSpc>
                <a:spcPct val="115000"/>
              </a:lnSpc>
              <a:spcBef>
                <a:spcPts val="0"/>
              </a:spcBef>
              <a:spcAft>
                <a:spcPts val="0"/>
              </a:spcAft>
              <a:buClr>
                <a:schemeClr val="dk1"/>
              </a:buClr>
              <a:buSzPts val="1700"/>
              <a:buFont typeface="Livvic"/>
              <a:buChar char="○"/>
            </a:pPr>
            <a:r>
              <a:rPr lang="en" sz="1700">
                <a:solidFill>
                  <a:schemeClr val="dk1"/>
                </a:solidFill>
                <a:latin typeface="Livvic"/>
                <a:ea typeface="Livvic"/>
                <a:cs typeface="Livvic"/>
                <a:sym typeface="Livvic"/>
              </a:rPr>
              <a:t>Determine to minimum stepping angle of actuator system</a:t>
            </a:r>
            <a:endParaRPr sz="1700">
              <a:solidFill>
                <a:schemeClr val="dk1"/>
              </a:solidFill>
              <a:latin typeface="Livvic"/>
              <a:ea typeface="Livvic"/>
              <a:cs typeface="Livvic"/>
              <a:sym typeface="Livvic"/>
            </a:endParaRPr>
          </a:p>
          <a:p>
            <a:pPr marL="457200" lvl="0" indent="-336550" algn="l" rtl="0">
              <a:lnSpc>
                <a:spcPct val="115000"/>
              </a:lnSpc>
              <a:spcBef>
                <a:spcPts val="0"/>
              </a:spcBef>
              <a:spcAft>
                <a:spcPts val="0"/>
              </a:spcAft>
              <a:buClr>
                <a:schemeClr val="dk1"/>
              </a:buClr>
              <a:buSzPts val="1700"/>
              <a:buFont typeface="Livvic"/>
              <a:buChar char="●"/>
            </a:pPr>
            <a:r>
              <a:rPr lang="en" sz="1700">
                <a:solidFill>
                  <a:schemeClr val="dk1"/>
                </a:solidFill>
                <a:latin typeface="Livvic"/>
                <a:ea typeface="Livvic"/>
                <a:cs typeface="Livvic"/>
                <a:sym typeface="Livvic"/>
              </a:rPr>
              <a:t>Power Draw</a:t>
            </a:r>
            <a:endParaRPr sz="1700">
              <a:solidFill>
                <a:schemeClr val="dk1"/>
              </a:solidFill>
              <a:latin typeface="Livvic"/>
              <a:ea typeface="Livvic"/>
              <a:cs typeface="Livvic"/>
              <a:sym typeface="Livvic"/>
            </a:endParaRPr>
          </a:p>
          <a:p>
            <a:pPr marL="914400" lvl="1" indent="-336550" algn="l" rtl="0">
              <a:lnSpc>
                <a:spcPct val="115000"/>
              </a:lnSpc>
              <a:spcBef>
                <a:spcPts val="0"/>
              </a:spcBef>
              <a:spcAft>
                <a:spcPts val="0"/>
              </a:spcAft>
              <a:buClr>
                <a:schemeClr val="dk1"/>
              </a:buClr>
              <a:buSzPts val="1700"/>
              <a:buFont typeface="Livvic"/>
              <a:buChar char="○"/>
            </a:pPr>
            <a:r>
              <a:rPr lang="en" sz="1700">
                <a:solidFill>
                  <a:schemeClr val="dk1"/>
                </a:solidFill>
                <a:latin typeface="Livvic"/>
                <a:ea typeface="Livvic"/>
                <a:cs typeface="Livvic"/>
                <a:sym typeface="Livvic"/>
              </a:rPr>
              <a:t>FR6</a:t>
            </a:r>
            <a:endParaRPr sz="1700">
              <a:solidFill>
                <a:schemeClr val="dk1"/>
              </a:solidFill>
              <a:latin typeface="Livvic"/>
              <a:ea typeface="Livvic"/>
              <a:cs typeface="Livvic"/>
              <a:sym typeface="Livvic"/>
            </a:endParaRPr>
          </a:p>
          <a:p>
            <a:pPr marL="914400" lvl="1" indent="-336550" algn="l" rtl="0">
              <a:lnSpc>
                <a:spcPct val="115000"/>
              </a:lnSpc>
              <a:spcBef>
                <a:spcPts val="0"/>
              </a:spcBef>
              <a:spcAft>
                <a:spcPts val="0"/>
              </a:spcAft>
              <a:buClr>
                <a:schemeClr val="dk1"/>
              </a:buClr>
              <a:buSzPts val="1700"/>
              <a:buFont typeface="Livvic"/>
              <a:buChar char="○"/>
            </a:pPr>
            <a:r>
              <a:rPr lang="en" sz="1700">
                <a:solidFill>
                  <a:schemeClr val="dk1"/>
                </a:solidFill>
                <a:latin typeface="Livvic"/>
                <a:ea typeface="Livvic"/>
                <a:cs typeface="Livvic"/>
                <a:sym typeface="Livvic"/>
              </a:rPr>
              <a:t>Determine power draw for holding torque and moving the system</a:t>
            </a:r>
            <a:endParaRPr sz="1700">
              <a:solidFill>
                <a:schemeClr val="dk1"/>
              </a:solidFill>
              <a:latin typeface="Livvic"/>
              <a:ea typeface="Livvic"/>
              <a:cs typeface="Livvic"/>
              <a:sym typeface="Livvic"/>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59"/>
        <p:cNvGrpSpPr/>
        <p:nvPr/>
      </p:nvGrpSpPr>
      <p:grpSpPr>
        <a:xfrm>
          <a:off x="0" y="0"/>
          <a:ext cx="0" cy="0"/>
          <a:chOff x="0" y="0"/>
          <a:chExt cx="0" cy="0"/>
        </a:xfrm>
      </p:grpSpPr>
      <p:pic>
        <p:nvPicPr>
          <p:cNvPr id="1060" name="Google Shape;1060;p67"/>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rot="10427887">
            <a:off x="4169091" y="3314348"/>
            <a:ext cx="1070100" cy="1070100"/>
          </a:xfrm>
          <a:prstGeom prst="rect">
            <a:avLst/>
          </a:prstGeom>
          <a:noFill/>
          <a:ln>
            <a:noFill/>
          </a:ln>
        </p:spPr>
      </p:pic>
      <p:sp>
        <p:nvSpPr>
          <p:cNvPr id="1061" name="Google Shape;1061;p67"/>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latin typeface="Livvic"/>
                <a:ea typeface="Livvic"/>
                <a:cs typeface="Livvic"/>
                <a:sym typeface="Livvic"/>
              </a:rPr>
              <a:t>Test Process: Potentiometer</a:t>
            </a:r>
            <a:endParaRPr sz="2800" b="1">
              <a:solidFill>
                <a:srgbClr val="FFFFFF"/>
              </a:solidFill>
              <a:latin typeface="Livvic"/>
              <a:ea typeface="Livvic"/>
              <a:cs typeface="Livvic"/>
              <a:sym typeface="Livvic"/>
            </a:endParaRPr>
          </a:p>
        </p:txBody>
      </p:sp>
      <p:pic>
        <p:nvPicPr>
          <p:cNvPr id="1062" name="Google Shape;1062;p67"/>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sp>
        <p:nvSpPr>
          <p:cNvPr id="1063" name="Google Shape;1063;p67"/>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1064" name="Google Shape;1064;p67"/>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1065" name="Google Shape;1065;p67"/>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1066" name="Google Shape;1066;p67"/>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lt1"/>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1067" name="Google Shape;1067;p67"/>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1068" name="Google Shape;1068;p67"/>
          <p:cNvSpPr/>
          <p:nvPr/>
        </p:nvSpPr>
        <p:spPr>
          <a:xfrm>
            <a:off x="3370367"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1069" name="Google Shape;1069;p67"/>
          <p:cNvSpPr/>
          <p:nvPr/>
        </p:nvSpPr>
        <p:spPr>
          <a:xfrm>
            <a:off x="5567639" y="4777075"/>
            <a:ext cx="12702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1070" name="Google Shape;1070;p67"/>
          <p:cNvSpPr/>
          <p:nvPr/>
        </p:nvSpPr>
        <p:spPr>
          <a:xfrm>
            <a:off x="7777350" y="4777075"/>
            <a:ext cx="10701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sp>
        <p:nvSpPr>
          <p:cNvPr id="1071" name="Google Shape;1071;p67"/>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52</a:t>
            </a:fld>
            <a:endParaRPr>
              <a:latin typeface="Livvic"/>
              <a:ea typeface="Livvic"/>
              <a:cs typeface="Livvic"/>
              <a:sym typeface="Livvic"/>
            </a:endParaRPr>
          </a:p>
        </p:txBody>
      </p:sp>
      <p:sp>
        <p:nvSpPr>
          <p:cNvPr id="1072" name="Google Shape;1072;p67"/>
          <p:cNvSpPr txBox="1"/>
          <p:nvPr/>
        </p:nvSpPr>
        <p:spPr>
          <a:xfrm>
            <a:off x="449925" y="1218825"/>
            <a:ext cx="4073700" cy="29784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Livvic"/>
              <a:buChar char="●"/>
            </a:pPr>
            <a:r>
              <a:rPr lang="en" sz="1800">
                <a:latin typeface="Livvic"/>
                <a:ea typeface="Livvic"/>
                <a:cs typeface="Livvic"/>
                <a:sym typeface="Livvic"/>
              </a:rPr>
              <a:t>Potentiometer accuracy needs to be tested to 0.001 degrees</a:t>
            </a:r>
            <a:endParaRPr sz="1800">
              <a:latin typeface="Livvic"/>
              <a:ea typeface="Livvic"/>
              <a:cs typeface="Livvic"/>
              <a:sym typeface="Livvic"/>
            </a:endParaRPr>
          </a:p>
          <a:p>
            <a:pPr marL="457200" lvl="0" indent="-342900" algn="l" rtl="0">
              <a:spcBef>
                <a:spcPts val="0"/>
              </a:spcBef>
              <a:spcAft>
                <a:spcPts val="0"/>
              </a:spcAft>
              <a:buSzPts val="1800"/>
              <a:buFont typeface="Livvic"/>
              <a:buChar char="●"/>
            </a:pPr>
            <a:r>
              <a:rPr lang="en" sz="1800">
                <a:latin typeface="Livvic"/>
                <a:ea typeface="Livvic"/>
                <a:cs typeface="Livvic"/>
                <a:sym typeface="Livvic"/>
              </a:rPr>
              <a:t>FR 6</a:t>
            </a:r>
            <a:endParaRPr sz="1800">
              <a:latin typeface="Livvic"/>
              <a:ea typeface="Livvic"/>
              <a:cs typeface="Livvic"/>
              <a:sym typeface="Livvic"/>
            </a:endParaRPr>
          </a:p>
          <a:p>
            <a:pPr marL="914400" lvl="1" indent="-342900" algn="l" rtl="0">
              <a:spcBef>
                <a:spcPts val="0"/>
              </a:spcBef>
              <a:spcAft>
                <a:spcPts val="0"/>
              </a:spcAft>
              <a:buSzPts val="1800"/>
              <a:buFont typeface="Livvic"/>
              <a:buChar char="○"/>
            </a:pPr>
            <a:r>
              <a:rPr lang="en" sz="1800">
                <a:latin typeface="Livvic"/>
                <a:ea typeface="Livvic"/>
                <a:cs typeface="Livvic"/>
                <a:sym typeface="Livvic"/>
              </a:rPr>
              <a:t>Attach laser pointer to potentiometer and shine at graph paper</a:t>
            </a:r>
            <a:endParaRPr sz="1800">
              <a:latin typeface="Livvic"/>
              <a:ea typeface="Livvic"/>
              <a:cs typeface="Livvic"/>
              <a:sym typeface="Livvic"/>
            </a:endParaRPr>
          </a:p>
          <a:p>
            <a:pPr marL="914400" lvl="1" indent="-342900" algn="l" rtl="0">
              <a:spcBef>
                <a:spcPts val="0"/>
              </a:spcBef>
              <a:spcAft>
                <a:spcPts val="0"/>
              </a:spcAft>
              <a:buSzPts val="1800"/>
              <a:buFont typeface="Livvic"/>
              <a:buChar char="○"/>
            </a:pPr>
            <a:r>
              <a:rPr lang="en" sz="1800">
                <a:latin typeface="Livvic"/>
                <a:ea typeface="Livvic"/>
                <a:cs typeface="Livvic"/>
                <a:sym typeface="Livvic"/>
              </a:rPr>
              <a:t>If 1 cm graph paper is 0.175 meters away, one square represents 0.001 degrees</a:t>
            </a:r>
            <a:endParaRPr sz="1800">
              <a:latin typeface="Livvic"/>
              <a:ea typeface="Livvic"/>
              <a:cs typeface="Livvic"/>
              <a:sym typeface="Livvic"/>
            </a:endParaRPr>
          </a:p>
        </p:txBody>
      </p:sp>
      <p:graphicFrame>
        <p:nvGraphicFramePr>
          <p:cNvPr id="1073" name="Google Shape;1073;p67"/>
          <p:cNvGraphicFramePr/>
          <p:nvPr/>
        </p:nvGraphicFramePr>
        <p:xfrm>
          <a:off x="7316050" y="1426925"/>
          <a:ext cx="3000000" cy="3000000"/>
        </p:xfrm>
        <a:graphic>
          <a:graphicData uri="http://schemas.openxmlformats.org/drawingml/2006/table">
            <a:tbl>
              <a:tblPr>
                <a:noFill/>
                <a:tableStyleId>{66FF5306-B495-4C76-AE99-407321AC30EA}</a:tableStyleId>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gridCol w="382850">
                  <a:extLst>
                    <a:ext uri="{9D8B030D-6E8A-4147-A177-3AD203B41FA5}">
                      <a16:colId xmlns:a16="http://schemas.microsoft.com/office/drawing/2014/main" val="20002"/>
                    </a:ext>
                  </a:extLst>
                </a:gridCol>
                <a:gridCol w="382850">
                  <a:extLst>
                    <a:ext uri="{9D8B030D-6E8A-4147-A177-3AD203B41FA5}">
                      <a16:colId xmlns:a16="http://schemas.microsoft.com/office/drawing/2014/main" val="20003"/>
                    </a:ext>
                  </a:extLst>
                </a:gridCol>
              </a:tblGrid>
              <a:tr h="0">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1"/>
                  </a:ext>
                </a:extLst>
              </a:tr>
              <a:tr h="0">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2"/>
                  </a:ext>
                </a:extLst>
              </a:tr>
              <a:tr h="0">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3"/>
                  </a:ext>
                </a:extLst>
              </a:tr>
            </a:tbl>
          </a:graphicData>
        </a:graphic>
      </p:graphicFrame>
      <p:cxnSp>
        <p:nvCxnSpPr>
          <p:cNvPr id="1074" name="Google Shape;1074;p67"/>
          <p:cNvCxnSpPr/>
          <p:nvPr/>
        </p:nvCxnSpPr>
        <p:spPr>
          <a:xfrm rot="10800000" flipH="1">
            <a:off x="5200675" y="2154050"/>
            <a:ext cx="2118000" cy="1390800"/>
          </a:xfrm>
          <a:prstGeom prst="straightConnector1">
            <a:avLst/>
          </a:prstGeom>
          <a:noFill/>
          <a:ln w="19050" cap="flat" cmpd="sng">
            <a:solidFill>
              <a:srgbClr val="FF0000"/>
            </a:solidFill>
            <a:prstDash val="solid"/>
            <a:round/>
            <a:headEnd type="none" w="med" len="med"/>
            <a:tailEnd type="none" w="med" len="med"/>
          </a:ln>
        </p:spPr>
      </p:cxnSp>
      <p:cxnSp>
        <p:nvCxnSpPr>
          <p:cNvPr id="1075" name="Google Shape;1075;p67"/>
          <p:cNvCxnSpPr/>
          <p:nvPr/>
        </p:nvCxnSpPr>
        <p:spPr>
          <a:xfrm rot="10800000" flipH="1">
            <a:off x="5216600" y="2499050"/>
            <a:ext cx="2096700" cy="1045800"/>
          </a:xfrm>
          <a:prstGeom prst="straightConnector1">
            <a:avLst/>
          </a:prstGeom>
          <a:noFill/>
          <a:ln w="19050" cap="flat" cmpd="sng">
            <a:solidFill>
              <a:srgbClr val="FF0000"/>
            </a:solidFill>
            <a:prstDash val="solid"/>
            <a:round/>
            <a:headEnd type="none" w="med" len="med"/>
            <a:tailEnd type="none" w="med" len="med"/>
          </a:ln>
        </p:spPr>
      </p:cxnSp>
      <p:sp>
        <p:nvSpPr>
          <p:cNvPr id="1076" name="Google Shape;1076;p67"/>
          <p:cNvSpPr txBox="1"/>
          <p:nvPr/>
        </p:nvSpPr>
        <p:spPr>
          <a:xfrm>
            <a:off x="7280900" y="1092525"/>
            <a:ext cx="1601700" cy="35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ivvic"/>
                <a:ea typeface="Livvic"/>
                <a:cs typeface="Livvic"/>
                <a:sym typeface="Livvic"/>
              </a:rPr>
              <a:t>1 cm graph paper</a:t>
            </a:r>
            <a:endParaRPr>
              <a:latin typeface="Livvic"/>
              <a:ea typeface="Livvic"/>
              <a:cs typeface="Livvic"/>
              <a:sym typeface="Livvic"/>
            </a:endParaRPr>
          </a:p>
        </p:txBody>
      </p:sp>
      <p:sp>
        <p:nvSpPr>
          <p:cNvPr id="1077" name="Google Shape;1077;p67"/>
          <p:cNvSpPr txBox="1"/>
          <p:nvPr/>
        </p:nvSpPr>
        <p:spPr>
          <a:xfrm>
            <a:off x="5567650" y="2529675"/>
            <a:ext cx="857400" cy="35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ivvic"/>
                <a:ea typeface="Livvic"/>
                <a:cs typeface="Livvic"/>
                <a:sym typeface="Livvic"/>
              </a:rPr>
              <a:t>0.175 m</a:t>
            </a:r>
            <a:endParaRPr>
              <a:latin typeface="Livvic"/>
              <a:ea typeface="Livvic"/>
              <a:cs typeface="Livvic"/>
              <a:sym typeface="Livvic"/>
            </a:endParaRPr>
          </a:p>
        </p:txBody>
      </p:sp>
      <p:sp>
        <p:nvSpPr>
          <p:cNvPr id="1078" name="Google Shape;1078;p67"/>
          <p:cNvSpPr txBox="1"/>
          <p:nvPr/>
        </p:nvSpPr>
        <p:spPr>
          <a:xfrm>
            <a:off x="4739000" y="3889875"/>
            <a:ext cx="2003700" cy="35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ivvic"/>
                <a:ea typeface="Livvic"/>
                <a:cs typeface="Livvic"/>
                <a:sym typeface="Livvic"/>
              </a:rPr>
              <a:t>Laser pointer attached to potentiometer</a:t>
            </a:r>
            <a:endParaRPr>
              <a:latin typeface="Livvic"/>
              <a:ea typeface="Livvic"/>
              <a:cs typeface="Livvic"/>
              <a:sym typeface="Livvic"/>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082"/>
        <p:cNvGrpSpPr/>
        <p:nvPr/>
      </p:nvGrpSpPr>
      <p:grpSpPr>
        <a:xfrm>
          <a:off x="0" y="0"/>
          <a:ext cx="0" cy="0"/>
          <a:chOff x="0" y="0"/>
          <a:chExt cx="0" cy="0"/>
        </a:xfrm>
      </p:grpSpPr>
      <p:sp>
        <p:nvSpPr>
          <p:cNvPr id="1083" name="Google Shape;1083;p68"/>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latin typeface="Livvic"/>
                <a:ea typeface="Livvic"/>
                <a:cs typeface="Livvic"/>
                <a:sym typeface="Livvic"/>
              </a:rPr>
              <a:t>Test Process: Whole System</a:t>
            </a:r>
            <a:endParaRPr sz="2800" b="1">
              <a:solidFill>
                <a:srgbClr val="FFFFFF"/>
              </a:solidFill>
              <a:latin typeface="Livvic"/>
              <a:ea typeface="Livvic"/>
              <a:cs typeface="Livvic"/>
              <a:sym typeface="Livvic"/>
            </a:endParaRPr>
          </a:p>
        </p:txBody>
      </p:sp>
      <p:pic>
        <p:nvPicPr>
          <p:cNvPr id="1084" name="Google Shape;1084;p68"/>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sp>
        <p:nvSpPr>
          <p:cNvPr id="1085" name="Google Shape;1085;p68"/>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1086" name="Google Shape;1086;p68"/>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1087" name="Google Shape;1087;p68"/>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1088" name="Google Shape;1088;p68"/>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lt1"/>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1089" name="Google Shape;1089;p68"/>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1090" name="Google Shape;1090;p68"/>
          <p:cNvSpPr/>
          <p:nvPr/>
        </p:nvSpPr>
        <p:spPr>
          <a:xfrm>
            <a:off x="3370367"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1091" name="Google Shape;1091;p68"/>
          <p:cNvSpPr/>
          <p:nvPr/>
        </p:nvSpPr>
        <p:spPr>
          <a:xfrm>
            <a:off x="5567639" y="4777075"/>
            <a:ext cx="12702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1092" name="Google Shape;1092;p68"/>
          <p:cNvSpPr/>
          <p:nvPr/>
        </p:nvSpPr>
        <p:spPr>
          <a:xfrm>
            <a:off x="7777350" y="4777075"/>
            <a:ext cx="10701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sp>
        <p:nvSpPr>
          <p:cNvPr id="1093" name="Google Shape;1093;p68"/>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53</a:t>
            </a:fld>
            <a:endParaRPr>
              <a:latin typeface="Livvic"/>
              <a:ea typeface="Livvic"/>
              <a:cs typeface="Livvic"/>
              <a:sym typeface="Livvic"/>
            </a:endParaRPr>
          </a:p>
        </p:txBody>
      </p:sp>
      <p:sp>
        <p:nvSpPr>
          <p:cNvPr id="1094" name="Google Shape;1094;p68"/>
          <p:cNvSpPr txBox="1"/>
          <p:nvPr/>
        </p:nvSpPr>
        <p:spPr>
          <a:xfrm>
            <a:off x="619200" y="1285775"/>
            <a:ext cx="8228400" cy="26706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Livvic"/>
              <a:buChar char="●"/>
            </a:pPr>
            <a:r>
              <a:rPr lang="en" sz="1800">
                <a:latin typeface="Livvic"/>
                <a:ea typeface="Livvic"/>
                <a:cs typeface="Livvic"/>
                <a:sym typeface="Livvic"/>
              </a:rPr>
              <a:t>Test accuracy of whole system</a:t>
            </a:r>
            <a:endParaRPr sz="1800">
              <a:latin typeface="Livvic"/>
              <a:ea typeface="Livvic"/>
              <a:cs typeface="Livvic"/>
              <a:sym typeface="Livvic"/>
            </a:endParaRPr>
          </a:p>
          <a:p>
            <a:pPr marL="914400" lvl="1" indent="-342900" algn="l" rtl="0">
              <a:spcBef>
                <a:spcPts val="0"/>
              </a:spcBef>
              <a:spcAft>
                <a:spcPts val="0"/>
              </a:spcAft>
              <a:buSzPts val="1800"/>
              <a:buFont typeface="Livvic"/>
              <a:buChar char="○"/>
            </a:pPr>
            <a:r>
              <a:rPr lang="en" sz="1800">
                <a:latin typeface="Livvic"/>
                <a:ea typeface="Livvic"/>
                <a:cs typeface="Livvic"/>
                <a:sym typeface="Livvic"/>
              </a:rPr>
              <a:t>Measure before and after snowfall of a Boulder hill with known snow depths</a:t>
            </a:r>
            <a:endParaRPr sz="1800">
              <a:latin typeface="Livvic"/>
              <a:ea typeface="Livvic"/>
              <a:cs typeface="Livvic"/>
              <a:sym typeface="Livvic"/>
            </a:endParaRPr>
          </a:p>
          <a:p>
            <a:pPr marL="457200" lvl="0" indent="-342900" algn="l" rtl="0">
              <a:spcBef>
                <a:spcPts val="0"/>
              </a:spcBef>
              <a:spcAft>
                <a:spcPts val="0"/>
              </a:spcAft>
              <a:buSzPts val="1800"/>
              <a:buFont typeface="Livvic"/>
              <a:buChar char="●"/>
            </a:pPr>
            <a:r>
              <a:rPr lang="en" sz="1800">
                <a:latin typeface="Livvic"/>
                <a:ea typeface="Livvic"/>
                <a:cs typeface="Livvic"/>
                <a:sym typeface="Livvic"/>
              </a:rPr>
              <a:t>Test durability of whole system</a:t>
            </a:r>
            <a:endParaRPr sz="1800">
              <a:latin typeface="Livvic"/>
              <a:ea typeface="Livvic"/>
              <a:cs typeface="Livvic"/>
              <a:sym typeface="Livvic"/>
            </a:endParaRPr>
          </a:p>
          <a:p>
            <a:pPr marL="914400" lvl="1" indent="-342900" algn="l" rtl="0">
              <a:spcBef>
                <a:spcPts val="0"/>
              </a:spcBef>
              <a:spcAft>
                <a:spcPts val="0"/>
              </a:spcAft>
              <a:buSzPts val="1800"/>
              <a:buChar char="○"/>
            </a:pPr>
            <a:r>
              <a:rPr lang="en" sz="1800">
                <a:latin typeface="Livvic"/>
                <a:ea typeface="Livvic"/>
                <a:cs typeface="Livvic"/>
                <a:sym typeface="Livvic"/>
              </a:rPr>
              <a:t>FR3</a:t>
            </a:r>
            <a:r>
              <a:rPr lang="en" sz="1800" b="1">
                <a:latin typeface="Livvic"/>
                <a:ea typeface="Livvic"/>
                <a:cs typeface="Livvic"/>
                <a:sym typeface="Livvic"/>
              </a:rPr>
              <a:t> </a:t>
            </a:r>
            <a:r>
              <a:rPr lang="en" sz="1800">
                <a:latin typeface="Livvic"/>
                <a:ea typeface="Livvic"/>
                <a:cs typeface="Livvic"/>
                <a:sym typeface="Livvic"/>
              </a:rPr>
              <a:t>Elements/Weather Protection</a:t>
            </a:r>
            <a:endParaRPr sz="1800">
              <a:latin typeface="Livvic"/>
              <a:ea typeface="Livvic"/>
              <a:cs typeface="Livvic"/>
              <a:sym typeface="Livvic"/>
            </a:endParaRPr>
          </a:p>
          <a:p>
            <a:pPr marL="1371600" lvl="2" indent="-342900" algn="l" rtl="0">
              <a:spcBef>
                <a:spcPts val="0"/>
              </a:spcBef>
              <a:spcAft>
                <a:spcPts val="0"/>
              </a:spcAft>
              <a:buSzPts val="1800"/>
              <a:buFont typeface="Livvic"/>
              <a:buChar char="■"/>
            </a:pPr>
            <a:r>
              <a:rPr lang="en" sz="1800">
                <a:latin typeface="Livvic"/>
                <a:ea typeface="Livvic"/>
                <a:cs typeface="Livvic"/>
                <a:sym typeface="Livvic"/>
              </a:rPr>
              <a:t>Test in cold weather/cold chamber for function</a:t>
            </a:r>
            <a:endParaRPr sz="1800">
              <a:latin typeface="Livvic"/>
              <a:ea typeface="Livvic"/>
              <a:cs typeface="Livvic"/>
              <a:sym typeface="Livvic"/>
            </a:endParaRPr>
          </a:p>
          <a:p>
            <a:pPr marL="1371600" lvl="2" indent="-342900" algn="l" rtl="0">
              <a:spcBef>
                <a:spcPts val="0"/>
              </a:spcBef>
              <a:spcAft>
                <a:spcPts val="0"/>
              </a:spcAft>
              <a:buSzPts val="1800"/>
              <a:buFont typeface="Livvic"/>
              <a:buChar char="■"/>
            </a:pPr>
            <a:r>
              <a:rPr lang="en" sz="1800">
                <a:latin typeface="Livvic"/>
                <a:ea typeface="Livvic"/>
                <a:cs typeface="Livvic"/>
                <a:sym typeface="Livvic"/>
              </a:rPr>
              <a:t>Operation while spraying water and small debris to verify IP24 Rating</a:t>
            </a:r>
            <a:endParaRPr sz="1800">
              <a:latin typeface="Livvic"/>
              <a:ea typeface="Livvic"/>
              <a:cs typeface="Livvic"/>
              <a:sym typeface="Livvic"/>
            </a:endParaRPr>
          </a:p>
          <a:p>
            <a:pPr marL="914400" lvl="1" indent="-342900" algn="l" rtl="0">
              <a:spcBef>
                <a:spcPts val="0"/>
              </a:spcBef>
              <a:spcAft>
                <a:spcPts val="0"/>
              </a:spcAft>
              <a:buSzPts val="1800"/>
              <a:buFont typeface="Livvic"/>
              <a:buChar char="○"/>
            </a:pPr>
            <a:r>
              <a:rPr lang="en" sz="1800">
                <a:latin typeface="Livvic"/>
                <a:ea typeface="Livvic"/>
                <a:cs typeface="Livvic"/>
                <a:sym typeface="Livvic"/>
              </a:rPr>
              <a:t>Strength</a:t>
            </a:r>
            <a:endParaRPr sz="1800">
              <a:latin typeface="Livvic"/>
              <a:ea typeface="Livvic"/>
              <a:cs typeface="Livvic"/>
              <a:sym typeface="Livvic"/>
            </a:endParaRPr>
          </a:p>
          <a:p>
            <a:pPr marL="1371600" lvl="2" indent="-342900" algn="l" rtl="0">
              <a:spcBef>
                <a:spcPts val="0"/>
              </a:spcBef>
              <a:spcAft>
                <a:spcPts val="0"/>
              </a:spcAft>
              <a:buSzPts val="1800"/>
              <a:buFont typeface="Livvic"/>
              <a:buChar char="■"/>
            </a:pPr>
            <a:r>
              <a:rPr lang="en" sz="1800">
                <a:latin typeface="Livvic"/>
                <a:ea typeface="Livvic"/>
                <a:cs typeface="Livvic"/>
                <a:sym typeface="Livvic"/>
              </a:rPr>
              <a:t>Push system over to verify sensor package can withstand falls from operating height </a:t>
            </a:r>
            <a:endParaRPr sz="1800">
              <a:latin typeface="Livvic"/>
              <a:ea typeface="Livvic"/>
              <a:cs typeface="Livvic"/>
              <a:sym typeface="Livvic"/>
            </a:endParaRPr>
          </a:p>
          <a:p>
            <a:pPr marL="1371600" lvl="0" indent="0" algn="l" rtl="0">
              <a:spcBef>
                <a:spcPts val="0"/>
              </a:spcBef>
              <a:spcAft>
                <a:spcPts val="0"/>
              </a:spcAft>
              <a:buNone/>
            </a:pPr>
            <a:endParaRPr sz="1800">
              <a:latin typeface="Livvic"/>
              <a:ea typeface="Livvic"/>
              <a:cs typeface="Livvic"/>
              <a:sym typeface="Livvic"/>
            </a:endParaRPr>
          </a:p>
        </p:txBody>
      </p:sp>
      <p:pic>
        <p:nvPicPr>
          <p:cNvPr id="1095" name="Google Shape;1095;p68"/>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7006650" y="2053075"/>
            <a:ext cx="2137358" cy="86417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99"/>
        <p:cNvGrpSpPr/>
        <p:nvPr/>
      </p:nvGrpSpPr>
      <p:grpSpPr>
        <a:xfrm>
          <a:off x="0" y="0"/>
          <a:ext cx="0" cy="0"/>
          <a:chOff x="0" y="0"/>
          <a:chExt cx="0" cy="0"/>
        </a:xfrm>
      </p:grpSpPr>
      <p:sp>
        <p:nvSpPr>
          <p:cNvPr id="1100" name="Google Shape;1100;p69"/>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latin typeface="Livvic"/>
                <a:ea typeface="Livvic"/>
                <a:cs typeface="Livvic"/>
                <a:sym typeface="Livvic"/>
              </a:rPr>
              <a:t>Test Process: Data Visualization</a:t>
            </a:r>
            <a:endParaRPr sz="2800" b="1">
              <a:solidFill>
                <a:srgbClr val="FFFFFF"/>
              </a:solidFill>
              <a:latin typeface="Livvic"/>
              <a:ea typeface="Livvic"/>
              <a:cs typeface="Livvic"/>
              <a:sym typeface="Livvic"/>
            </a:endParaRPr>
          </a:p>
        </p:txBody>
      </p:sp>
      <p:pic>
        <p:nvPicPr>
          <p:cNvPr id="1101" name="Google Shape;1101;p69"/>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sp>
        <p:nvSpPr>
          <p:cNvPr id="1102" name="Google Shape;1102;p69"/>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1103" name="Google Shape;1103;p69"/>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1104" name="Google Shape;1104;p69"/>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1105" name="Google Shape;1105;p69"/>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lt1"/>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1106" name="Google Shape;1106;p69"/>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1107" name="Google Shape;1107;p69"/>
          <p:cNvSpPr/>
          <p:nvPr/>
        </p:nvSpPr>
        <p:spPr>
          <a:xfrm>
            <a:off x="3370367"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1108" name="Google Shape;1108;p69"/>
          <p:cNvSpPr/>
          <p:nvPr/>
        </p:nvSpPr>
        <p:spPr>
          <a:xfrm>
            <a:off x="5567639" y="4777075"/>
            <a:ext cx="12702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1109" name="Google Shape;1109;p69"/>
          <p:cNvSpPr/>
          <p:nvPr/>
        </p:nvSpPr>
        <p:spPr>
          <a:xfrm>
            <a:off x="7777350" y="4777075"/>
            <a:ext cx="10701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sp>
        <p:nvSpPr>
          <p:cNvPr id="1110" name="Google Shape;1110;p69"/>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54</a:t>
            </a:fld>
            <a:endParaRPr>
              <a:latin typeface="Livvic"/>
              <a:ea typeface="Livvic"/>
              <a:cs typeface="Livvic"/>
              <a:sym typeface="Livvic"/>
            </a:endParaRPr>
          </a:p>
        </p:txBody>
      </p:sp>
      <p:pic>
        <p:nvPicPr>
          <p:cNvPr id="1111" name="Google Shape;1111;p69"/>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3909050" y="1646150"/>
            <a:ext cx="4938400" cy="2549398"/>
          </a:xfrm>
          <a:prstGeom prst="rect">
            <a:avLst/>
          </a:prstGeom>
          <a:noFill/>
          <a:ln>
            <a:noFill/>
          </a:ln>
        </p:spPr>
      </p:pic>
      <p:pic>
        <p:nvPicPr>
          <p:cNvPr id="1112" name="Google Shape;1112;p69"/>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374550" y="1646150"/>
            <a:ext cx="2472900" cy="2549401"/>
          </a:xfrm>
          <a:prstGeom prst="rect">
            <a:avLst/>
          </a:prstGeom>
          <a:noFill/>
          <a:ln>
            <a:noFill/>
          </a:ln>
        </p:spPr>
      </p:pic>
      <p:sp>
        <p:nvSpPr>
          <p:cNvPr id="1113" name="Google Shape;1113;p69"/>
          <p:cNvSpPr txBox="1"/>
          <p:nvPr/>
        </p:nvSpPr>
        <p:spPr>
          <a:xfrm>
            <a:off x="127725" y="1268300"/>
            <a:ext cx="3996900" cy="33051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Livvic"/>
              <a:buChar char="●"/>
            </a:pPr>
            <a:r>
              <a:rPr lang="en">
                <a:latin typeface="Livvic"/>
                <a:ea typeface="Livvic"/>
                <a:cs typeface="Livvic"/>
                <a:sym typeface="Livvic"/>
              </a:rPr>
              <a:t>Test ability of program to plot data from whole system test</a:t>
            </a:r>
            <a:endParaRPr>
              <a:latin typeface="Livvic"/>
              <a:ea typeface="Livvic"/>
              <a:cs typeface="Livvic"/>
              <a:sym typeface="Livvic"/>
            </a:endParaRPr>
          </a:p>
          <a:p>
            <a:pPr marL="800100" marR="188508" lvl="1" indent="-317500" algn="l" rtl="0">
              <a:spcBef>
                <a:spcPts val="0"/>
              </a:spcBef>
              <a:spcAft>
                <a:spcPts val="0"/>
              </a:spcAft>
              <a:buSzPts val="1400"/>
              <a:buFont typeface="Livvic"/>
              <a:buChar char="○"/>
            </a:pPr>
            <a:r>
              <a:rPr lang="en">
                <a:latin typeface="Livvic"/>
                <a:ea typeface="Livvic"/>
                <a:cs typeface="Livvic"/>
                <a:sym typeface="Livvic"/>
              </a:rPr>
              <a:t>FR 5</a:t>
            </a:r>
            <a:endParaRPr>
              <a:latin typeface="Livvic"/>
              <a:ea typeface="Livvic"/>
              <a:cs typeface="Livvic"/>
              <a:sym typeface="Livvic"/>
            </a:endParaRPr>
          </a:p>
          <a:p>
            <a:pPr marL="457200" marR="188508" lvl="0" indent="-317500" algn="l" rtl="0">
              <a:spcBef>
                <a:spcPts val="0"/>
              </a:spcBef>
              <a:spcAft>
                <a:spcPts val="0"/>
              </a:spcAft>
              <a:buSzPts val="1400"/>
              <a:buFont typeface="Livvic"/>
              <a:buChar char="●"/>
            </a:pPr>
            <a:r>
              <a:rPr lang="en">
                <a:latin typeface="Livvic"/>
                <a:ea typeface="Livvic"/>
                <a:cs typeface="Livvic"/>
                <a:sym typeface="Livvic"/>
              </a:rPr>
              <a:t>Test ability of program to process and calculate data accurately</a:t>
            </a:r>
            <a:endParaRPr>
              <a:latin typeface="Livvic"/>
              <a:ea typeface="Livvic"/>
              <a:cs typeface="Livvic"/>
              <a:sym typeface="Livvic"/>
            </a:endParaRPr>
          </a:p>
          <a:p>
            <a:pPr marL="457200" marR="188508" lvl="0" indent="-317500" algn="l" rtl="0">
              <a:spcBef>
                <a:spcPts val="0"/>
              </a:spcBef>
              <a:spcAft>
                <a:spcPts val="0"/>
              </a:spcAft>
              <a:buSzPts val="1400"/>
              <a:buFont typeface="Livvic"/>
              <a:buChar char="●"/>
            </a:pPr>
            <a:r>
              <a:rPr lang="en">
                <a:latin typeface="Livvic"/>
                <a:ea typeface="Livvic"/>
                <a:cs typeface="Livvic"/>
                <a:sym typeface="Livvic"/>
              </a:rPr>
              <a:t>Test codes robustabillity</a:t>
            </a:r>
            <a:endParaRPr>
              <a:latin typeface="Livvic"/>
              <a:ea typeface="Livvic"/>
              <a:cs typeface="Livvic"/>
              <a:sym typeface="Livvic"/>
            </a:endParaRPr>
          </a:p>
          <a:p>
            <a:pPr marL="800100" marR="188508" lvl="1" indent="-317500" algn="l" rtl="0">
              <a:spcBef>
                <a:spcPts val="0"/>
              </a:spcBef>
              <a:spcAft>
                <a:spcPts val="0"/>
              </a:spcAft>
              <a:buSzPts val="1400"/>
              <a:buFont typeface="Livvic"/>
              <a:buChar char="○"/>
            </a:pPr>
            <a:r>
              <a:rPr lang="en">
                <a:latin typeface="Livvic"/>
                <a:ea typeface="Livvic"/>
                <a:cs typeface="Livvic"/>
                <a:sym typeface="Livvic"/>
              </a:rPr>
              <a:t>Add some “NaN” values to the dataset</a:t>
            </a:r>
            <a:endParaRPr>
              <a:latin typeface="Livvic"/>
              <a:ea typeface="Livvic"/>
              <a:cs typeface="Livvic"/>
              <a:sym typeface="Livvic"/>
            </a:endParaRPr>
          </a:p>
          <a:p>
            <a:pPr marL="0" marR="188508" lvl="0" indent="0" algn="l" rtl="0">
              <a:spcBef>
                <a:spcPts val="0"/>
              </a:spcBef>
              <a:spcAft>
                <a:spcPts val="0"/>
              </a:spcAft>
              <a:buNone/>
            </a:pPr>
            <a:endParaRPr>
              <a:latin typeface="Livvic"/>
              <a:ea typeface="Livvic"/>
              <a:cs typeface="Livvic"/>
              <a:sym typeface="Livvic"/>
            </a:endParaRPr>
          </a:p>
          <a:p>
            <a:pPr marL="0" marR="188508" lvl="0" indent="0" algn="l" rtl="0">
              <a:spcBef>
                <a:spcPts val="0"/>
              </a:spcBef>
              <a:spcAft>
                <a:spcPts val="0"/>
              </a:spcAft>
              <a:buNone/>
            </a:pPr>
            <a:r>
              <a:rPr lang="en">
                <a:latin typeface="Livvic"/>
                <a:ea typeface="Livvic"/>
                <a:cs typeface="Livvic"/>
                <a:sym typeface="Livvic"/>
              </a:rPr>
              <a:t>* Note, 1m x 1m elevation maps are available for testing data usability. However, these maps are accurate to 4m so it can not function as the formative depth map.</a:t>
            </a:r>
            <a:endParaRPr>
              <a:latin typeface="Livvic"/>
              <a:ea typeface="Livvic"/>
              <a:cs typeface="Livvic"/>
              <a:sym typeface="Livvic"/>
            </a:endParaRPr>
          </a:p>
          <a:p>
            <a:pPr marL="0" lvl="0" indent="0" algn="l" rtl="0">
              <a:spcBef>
                <a:spcPts val="0"/>
              </a:spcBef>
              <a:spcAft>
                <a:spcPts val="0"/>
              </a:spcAft>
              <a:buNone/>
            </a:pPr>
            <a:endParaRPr>
              <a:latin typeface="Livvic"/>
              <a:ea typeface="Livvic"/>
              <a:cs typeface="Livvic"/>
              <a:sym typeface="Livvic"/>
            </a:endParaRPr>
          </a:p>
          <a:p>
            <a:pPr marL="0" lvl="0" indent="0" algn="l" rtl="0">
              <a:spcBef>
                <a:spcPts val="0"/>
              </a:spcBef>
              <a:spcAft>
                <a:spcPts val="0"/>
              </a:spcAft>
              <a:buNone/>
            </a:pPr>
            <a:endParaRPr>
              <a:latin typeface="Livvic"/>
              <a:ea typeface="Livvic"/>
              <a:cs typeface="Livvic"/>
              <a:sym typeface="Livvic"/>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117"/>
        <p:cNvGrpSpPr/>
        <p:nvPr/>
      </p:nvGrpSpPr>
      <p:grpSpPr>
        <a:xfrm>
          <a:off x="0" y="0"/>
          <a:ext cx="0" cy="0"/>
          <a:chOff x="0" y="0"/>
          <a:chExt cx="0" cy="0"/>
        </a:xfrm>
      </p:grpSpPr>
      <p:pic>
        <p:nvPicPr>
          <p:cNvPr id="1118" name="Google Shape;1118;p70"/>
          <p:cNvPicPr preferRelativeResize="0"/>
          <p:nvPr/>
        </p:nvPicPr>
        <p:blipFill rotWithShape="1">
          <a:blip r:embed="rId3" cstate="print">
            <a:alphaModFix/>
            <a:extLst>
              <a:ext uri="{28A0092B-C50C-407E-A947-70E740481C1C}">
                <a14:useLocalDpi xmlns:a14="http://schemas.microsoft.com/office/drawing/2010/main"/>
              </a:ext>
            </a:extLst>
          </a:blip>
          <a:srcRect l="10379" r="10387"/>
          <a:stretch/>
        </p:blipFill>
        <p:spPr>
          <a:xfrm flipH="1">
            <a:off x="2214590" y="3850"/>
            <a:ext cx="6929408" cy="5143496"/>
          </a:xfrm>
          <a:prstGeom prst="rect">
            <a:avLst/>
          </a:prstGeom>
          <a:noFill/>
          <a:ln>
            <a:noFill/>
          </a:ln>
        </p:spPr>
      </p:pic>
      <p:sp>
        <p:nvSpPr>
          <p:cNvPr id="1119" name="Google Shape;1119;p70"/>
          <p:cNvSpPr/>
          <p:nvPr/>
        </p:nvSpPr>
        <p:spPr>
          <a:xfrm>
            <a:off x="0" y="2111250"/>
            <a:ext cx="5364000" cy="921000"/>
          </a:xfrm>
          <a:prstGeom prst="rect">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400" b="1">
                <a:solidFill>
                  <a:srgbClr val="FFFFFF"/>
                </a:solidFill>
                <a:latin typeface="Livvic"/>
                <a:ea typeface="Livvic"/>
                <a:cs typeface="Livvic"/>
                <a:sym typeface="Livvic"/>
              </a:rPr>
              <a:t>Project Planning</a:t>
            </a:r>
            <a:endParaRPr sz="3400" b="1">
              <a:solidFill>
                <a:srgbClr val="FFFFFF"/>
              </a:solidFill>
              <a:latin typeface="Livvic"/>
              <a:ea typeface="Livvic"/>
              <a:cs typeface="Livvic"/>
              <a:sym typeface="Livvic"/>
            </a:endParaRPr>
          </a:p>
        </p:txBody>
      </p:sp>
      <p:pic>
        <p:nvPicPr>
          <p:cNvPr id="1120" name="Google Shape;1120;p70"/>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5364000" y="3862"/>
            <a:ext cx="4242424" cy="4236425"/>
          </a:xfrm>
          <a:prstGeom prst="rect">
            <a:avLst/>
          </a:prstGeom>
          <a:noFill/>
          <a:ln>
            <a:noFill/>
          </a:ln>
        </p:spPr>
      </p:pic>
      <p:sp>
        <p:nvSpPr>
          <p:cNvPr id="1121" name="Google Shape;1121;p70"/>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1122" name="Google Shape;1122;p70"/>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1123" name="Google Shape;1123;p70"/>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1124" name="Google Shape;1124;p70"/>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1125" name="Google Shape;1125;p70"/>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1126" name="Google Shape;1126;p70"/>
          <p:cNvSpPr/>
          <p:nvPr/>
        </p:nvSpPr>
        <p:spPr>
          <a:xfrm>
            <a:off x="3370367"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1127" name="Google Shape;1127;p70"/>
          <p:cNvSpPr/>
          <p:nvPr/>
        </p:nvSpPr>
        <p:spPr>
          <a:xfrm>
            <a:off x="7777350" y="4777075"/>
            <a:ext cx="10701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sp>
        <p:nvSpPr>
          <p:cNvPr id="1128" name="Google Shape;1128;p70"/>
          <p:cNvSpPr/>
          <p:nvPr/>
        </p:nvSpPr>
        <p:spPr>
          <a:xfrm>
            <a:off x="6680046" y="4777075"/>
            <a:ext cx="12702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3" name="Google Shape;1133;p71"/>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latin typeface="Livvic"/>
                <a:ea typeface="Livvic"/>
                <a:cs typeface="Livvic"/>
                <a:sym typeface="Livvic"/>
              </a:rPr>
              <a:t>Organizational Chart</a:t>
            </a:r>
            <a:endParaRPr sz="2800" b="1">
              <a:solidFill>
                <a:srgbClr val="FFFFFF"/>
              </a:solidFill>
              <a:latin typeface="Livvic"/>
              <a:ea typeface="Livvic"/>
              <a:cs typeface="Livvic"/>
              <a:sym typeface="Livvic"/>
            </a:endParaRPr>
          </a:p>
        </p:txBody>
      </p:sp>
      <p:pic>
        <p:nvPicPr>
          <p:cNvPr id="1134" name="Google Shape;1134;p71"/>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sp>
        <p:nvSpPr>
          <p:cNvPr id="1135" name="Google Shape;1135;p71"/>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1136" name="Google Shape;1136;p71"/>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1137" name="Google Shape;1137;p71"/>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1138" name="Google Shape;1138;p71"/>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1139" name="Google Shape;1139;p71"/>
          <p:cNvSpPr/>
          <p:nvPr/>
        </p:nvSpPr>
        <p:spPr>
          <a:xfrm>
            <a:off x="3370367"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1140" name="Google Shape;1140;p71"/>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1141" name="Google Shape;1141;p71"/>
          <p:cNvSpPr/>
          <p:nvPr/>
        </p:nvSpPr>
        <p:spPr>
          <a:xfrm>
            <a:off x="7777350" y="4777075"/>
            <a:ext cx="10701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sp>
        <p:nvSpPr>
          <p:cNvPr id="1142" name="Google Shape;1142;p71"/>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56</a:t>
            </a:fld>
            <a:endParaRPr>
              <a:latin typeface="Livvic"/>
              <a:ea typeface="Livvic"/>
              <a:cs typeface="Livvic"/>
              <a:sym typeface="Livvic"/>
            </a:endParaRPr>
          </a:p>
        </p:txBody>
      </p:sp>
      <p:sp>
        <p:nvSpPr>
          <p:cNvPr id="1143" name="Google Shape;1143;p71"/>
          <p:cNvSpPr/>
          <p:nvPr/>
        </p:nvSpPr>
        <p:spPr>
          <a:xfrm>
            <a:off x="6680046" y="4777075"/>
            <a:ext cx="12702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lt1"/>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1144" name="Google Shape;1144;p71"/>
          <p:cNvSpPr/>
          <p:nvPr/>
        </p:nvSpPr>
        <p:spPr>
          <a:xfrm>
            <a:off x="889600" y="2375400"/>
            <a:ext cx="1695600" cy="645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Livvic"/>
                <a:ea typeface="Livvic"/>
                <a:cs typeface="Livvic"/>
                <a:sym typeface="Livvic"/>
              </a:rPr>
              <a:t>Project Manager</a:t>
            </a:r>
            <a:endParaRPr b="1">
              <a:latin typeface="Livvic"/>
              <a:ea typeface="Livvic"/>
              <a:cs typeface="Livvic"/>
              <a:sym typeface="Livvic"/>
            </a:endParaRPr>
          </a:p>
          <a:p>
            <a:pPr marL="0" lvl="0" indent="0" algn="ctr" rtl="0">
              <a:spcBef>
                <a:spcPts val="0"/>
              </a:spcBef>
              <a:spcAft>
                <a:spcPts val="0"/>
              </a:spcAft>
              <a:buNone/>
            </a:pPr>
            <a:r>
              <a:rPr lang="en">
                <a:latin typeface="Livvic"/>
                <a:ea typeface="Livvic"/>
                <a:cs typeface="Livvic"/>
                <a:sym typeface="Livvic"/>
              </a:rPr>
              <a:t>Stephen Peng</a:t>
            </a:r>
            <a:endParaRPr>
              <a:latin typeface="Livvic"/>
              <a:ea typeface="Livvic"/>
              <a:cs typeface="Livvic"/>
              <a:sym typeface="Livvic"/>
            </a:endParaRPr>
          </a:p>
        </p:txBody>
      </p:sp>
      <p:sp>
        <p:nvSpPr>
          <p:cNvPr id="1145" name="Google Shape;1145;p71"/>
          <p:cNvSpPr/>
          <p:nvPr/>
        </p:nvSpPr>
        <p:spPr>
          <a:xfrm>
            <a:off x="1335800" y="1162550"/>
            <a:ext cx="1841100" cy="595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Livvic"/>
                <a:ea typeface="Livvic"/>
                <a:cs typeface="Livvic"/>
                <a:sym typeface="Livvic"/>
              </a:rPr>
              <a:t>Customer</a:t>
            </a:r>
            <a:endParaRPr b="1">
              <a:latin typeface="Livvic"/>
              <a:ea typeface="Livvic"/>
              <a:cs typeface="Livvic"/>
              <a:sym typeface="Livvic"/>
            </a:endParaRPr>
          </a:p>
          <a:p>
            <a:pPr marL="0" lvl="0" indent="0" algn="ctr" rtl="0">
              <a:spcBef>
                <a:spcPts val="0"/>
              </a:spcBef>
              <a:spcAft>
                <a:spcPts val="0"/>
              </a:spcAft>
              <a:buNone/>
            </a:pPr>
            <a:r>
              <a:rPr lang="en">
                <a:latin typeface="Livvic"/>
                <a:ea typeface="Livvic"/>
                <a:cs typeface="Livvic"/>
                <a:sym typeface="Livvic"/>
              </a:rPr>
              <a:t>Hagen Lyle</a:t>
            </a:r>
            <a:endParaRPr>
              <a:latin typeface="Livvic"/>
              <a:ea typeface="Livvic"/>
              <a:cs typeface="Livvic"/>
              <a:sym typeface="Livvic"/>
            </a:endParaRPr>
          </a:p>
        </p:txBody>
      </p:sp>
      <p:sp>
        <p:nvSpPr>
          <p:cNvPr id="1146" name="Google Shape;1146;p71"/>
          <p:cNvSpPr/>
          <p:nvPr/>
        </p:nvSpPr>
        <p:spPr>
          <a:xfrm>
            <a:off x="5936250" y="1162550"/>
            <a:ext cx="1841100" cy="595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Livvic"/>
                <a:ea typeface="Livvic"/>
                <a:cs typeface="Livvic"/>
                <a:sym typeface="Livvic"/>
              </a:rPr>
              <a:t>Advisor</a:t>
            </a:r>
            <a:endParaRPr b="1">
              <a:latin typeface="Livvic"/>
              <a:ea typeface="Livvic"/>
              <a:cs typeface="Livvic"/>
              <a:sym typeface="Livvic"/>
            </a:endParaRPr>
          </a:p>
          <a:p>
            <a:pPr marL="0" lvl="0" indent="0" algn="ctr" rtl="0">
              <a:spcBef>
                <a:spcPts val="0"/>
              </a:spcBef>
              <a:spcAft>
                <a:spcPts val="0"/>
              </a:spcAft>
              <a:buNone/>
            </a:pPr>
            <a:r>
              <a:rPr lang="en">
                <a:latin typeface="Livvic"/>
                <a:ea typeface="Livvic"/>
                <a:cs typeface="Livvic"/>
                <a:sym typeface="Livvic"/>
              </a:rPr>
              <a:t>Zachary Sunberg</a:t>
            </a:r>
            <a:endParaRPr>
              <a:latin typeface="Livvic"/>
              <a:ea typeface="Livvic"/>
              <a:cs typeface="Livvic"/>
              <a:sym typeface="Livvic"/>
            </a:endParaRPr>
          </a:p>
        </p:txBody>
      </p:sp>
      <p:pic>
        <p:nvPicPr>
          <p:cNvPr id="1147" name="Google Shape;1147;p71"/>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162815" y="983075"/>
            <a:ext cx="818349" cy="954761"/>
          </a:xfrm>
          <a:prstGeom prst="rect">
            <a:avLst/>
          </a:prstGeom>
          <a:noFill/>
          <a:ln>
            <a:noFill/>
          </a:ln>
        </p:spPr>
      </p:pic>
      <p:sp>
        <p:nvSpPr>
          <p:cNvPr id="1148" name="Google Shape;1148;p71"/>
          <p:cNvSpPr/>
          <p:nvPr/>
        </p:nvSpPr>
        <p:spPr>
          <a:xfrm>
            <a:off x="2796588" y="2375400"/>
            <a:ext cx="1695600" cy="645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Livvic"/>
                <a:ea typeface="Livvic"/>
                <a:cs typeface="Livvic"/>
                <a:sym typeface="Livvic"/>
              </a:rPr>
              <a:t>Systems Engineer</a:t>
            </a:r>
            <a:endParaRPr b="1">
              <a:latin typeface="Livvic"/>
              <a:ea typeface="Livvic"/>
              <a:cs typeface="Livvic"/>
              <a:sym typeface="Livvic"/>
            </a:endParaRPr>
          </a:p>
          <a:p>
            <a:pPr marL="0" lvl="0" indent="0" algn="ctr" rtl="0">
              <a:spcBef>
                <a:spcPts val="0"/>
              </a:spcBef>
              <a:spcAft>
                <a:spcPts val="0"/>
              </a:spcAft>
              <a:buNone/>
            </a:pPr>
            <a:r>
              <a:rPr lang="en">
                <a:latin typeface="Livvic"/>
                <a:ea typeface="Livvic"/>
                <a:cs typeface="Livvic"/>
                <a:sym typeface="Livvic"/>
              </a:rPr>
              <a:t>Saad Syed</a:t>
            </a:r>
            <a:endParaRPr>
              <a:latin typeface="Livvic"/>
              <a:ea typeface="Livvic"/>
              <a:cs typeface="Livvic"/>
              <a:sym typeface="Livvic"/>
            </a:endParaRPr>
          </a:p>
        </p:txBody>
      </p:sp>
      <p:sp>
        <p:nvSpPr>
          <p:cNvPr id="1149" name="Google Shape;1149;p71"/>
          <p:cNvSpPr/>
          <p:nvPr/>
        </p:nvSpPr>
        <p:spPr>
          <a:xfrm>
            <a:off x="4703575" y="2375400"/>
            <a:ext cx="1695600" cy="645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Livvic"/>
                <a:ea typeface="Livvic"/>
                <a:cs typeface="Livvic"/>
                <a:sym typeface="Livvic"/>
              </a:rPr>
              <a:t>Financial Lead</a:t>
            </a:r>
            <a:endParaRPr b="1">
              <a:latin typeface="Livvic"/>
              <a:ea typeface="Livvic"/>
              <a:cs typeface="Livvic"/>
              <a:sym typeface="Livvic"/>
            </a:endParaRPr>
          </a:p>
          <a:p>
            <a:pPr marL="0" lvl="0" indent="0" algn="ctr" rtl="0">
              <a:spcBef>
                <a:spcPts val="0"/>
              </a:spcBef>
              <a:spcAft>
                <a:spcPts val="0"/>
              </a:spcAft>
              <a:buNone/>
            </a:pPr>
            <a:r>
              <a:rPr lang="en">
                <a:latin typeface="Livvic"/>
                <a:ea typeface="Livvic"/>
                <a:cs typeface="Livvic"/>
                <a:sym typeface="Livvic"/>
              </a:rPr>
              <a:t>Adam Gourmos</a:t>
            </a:r>
            <a:endParaRPr>
              <a:latin typeface="Livvic"/>
              <a:ea typeface="Livvic"/>
              <a:cs typeface="Livvic"/>
              <a:sym typeface="Livvic"/>
            </a:endParaRPr>
          </a:p>
        </p:txBody>
      </p:sp>
      <p:sp>
        <p:nvSpPr>
          <p:cNvPr id="1150" name="Google Shape;1150;p71"/>
          <p:cNvSpPr/>
          <p:nvPr/>
        </p:nvSpPr>
        <p:spPr>
          <a:xfrm>
            <a:off x="6584125" y="2375400"/>
            <a:ext cx="1695600" cy="645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Livvic"/>
                <a:ea typeface="Livvic"/>
                <a:cs typeface="Livvic"/>
                <a:sym typeface="Livvic"/>
              </a:rPr>
              <a:t>Manufacturing Lead</a:t>
            </a:r>
            <a:endParaRPr b="1">
              <a:latin typeface="Livvic"/>
              <a:ea typeface="Livvic"/>
              <a:cs typeface="Livvic"/>
              <a:sym typeface="Livvic"/>
            </a:endParaRPr>
          </a:p>
          <a:p>
            <a:pPr marL="0" lvl="0" indent="0" algn="ctr" rtl="0">
              <a:spcBef>
                <a:spcPts val="0"/>
              </a:spcBef>
              <a:spcAft>
                <a:spcPts val="0"/>
              </a:spcAft>
              <a:buNone/>
            </a:pPr>
            <a:r>
              <a:rPr lang="en">
                <a:latin typeface="Livvic"/>
                <a:ea typeface="Livvic"/>
                <a:cs typeface="Livvic"/>
                <a:sym typeface="Livvic"/>
              </a:rPr>
              <a:t>Sean Yoo</a:t>
            </a:r>
            <a:endParaRPr>
              <a:latin typeface="Livvic"/>
              <a:ea typeface="Livvic"/>
              <a:cs typeface="Livvic"/>
              <a:sym typeface="Livvic"/>
            </a:endParaRPr>
          </a:p>
        </p:txBody>
      </p:sp>
      <p:sp>
        <p:nvSpPr>
          <p:cNvPr id="1151" name="Google Shape;1151;p71"/>
          <p:cNvSpPr/>
          <p:nvPr/>
        </p:nvSpPr>
        <p:spPr>
          <a:xfrm>
            <a:off x="889600" y="3125075"/>
            <a:ext cx="1695600" cy="645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Livvic"/>
                <a:ea typeface="Livvic"/>
                <a:cs typeface="Livvic"/>
                <a:sym typeface="Livvic"/>
              </a:rPr>
              <a:t>Safety Lead</a:t>
            </a:r>
            <a:endParaRPr b="1">
              <a:latin typeface="Livvic"/>
              <a:ea typeface="Livvic"/>
              <a:cs typeface="Livvic"/>
              <a:sym typeface="Livvic"/>
            </a:endParaRPr>
          </a:p>
          <a:p>
            <a:pPr marL="0" lvl="0" indent="0" algn="ctr" rtl="0">
              <a:spcBef>
                <a:spcPts val="0"/>
              </a:spcBef>
              <a:spcAft>
                <a:spcPts val="0"/>
              </a:spcAft>
              <a:buNone/>
            </a:pPr>
            <a:r>
              <a:rPr lang="en">
                <a:latin typeface="Livvic"/>
                <a:ea typeface="Livvic"/>
                <a:cs typeface="Livvic"/>
                <a:sym typeface="Livvic"/>
              </a:rPr>
              <a:t>Max Fidler</a:t>
            </a:r>
            <a:endParaRPr>
              <a:latin typeface="Livvic"/>
              <a:ea typeface="Livvic"/>
              <a:cs typeface="Livvic"/>
              <a:sym typeface="Livvic"/>
            </a:endParaRPr>
          </a:p>
        </p:txBody>
      </p:sp>
      <p:sp>
        <p:nvSpPr>
          <p:cNvPr id="1152" name="Google Shape;1152;p71"/>
          <p:cNvSpPr/>
          <p:nvPr/>
        </p:nvSpPr>
        <p:spPr>
          <a:xfrm>
            <a:off x="2796600" y="3125075"/>
            <a:ext cx="1695600" cy="645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Livvic"/>
                <a:ea typeface="Livvic"/>
                <a:cs typeface="Livvic"/>
                <a:sym typeface="Livvic"/>
              </a:rPr>
              <a:t>Enclosure Lead</a:t>
            </a:r>
            <a:endParaRPr b="1">
              <a:latin typeface="Livvic"/>
              <a:ea typeface="Livvic"/>
              <a:cs typeface="Livvic"/>
              <a:sym typeface="Livvic"/>
            </a:endParaRPr>
          </a:p>
          <a:p>
            <a:pPr marL="0" lvl="0" indent="0" algn="ctr" rtl="0">
              <a:spcBef>
                <a:spcPts val="0"/>
              </a:spcBef>
              <a:spcAft>
                <a:spcPts val="0"/>
              </a:spcAft>
              <a:buNone/>
            </a:pPr>
            <a:r>
              <a:rPr lang="en">
                <a:latin typeface="Livvic"/>
                <a:ea typeface="Livvic"/>
                <a:cs typeface="Livvic"/>
                <a:sym typeface="Livvic"/>
              </a:rPr>
              <a:t>Jordan Walters</a:t>
            </a:r>
            <a:endParaRPr>
              <a:latin typeface="Livvic"/>
              <a:ea typeface="Livvic"/>
              <a:cs typeface="Livvic"/>
              <a:sym typeface="Livvic"/>
            </a:endParaRPr>
          </a:p>
        </p:txBody>
      </p:sp>
      <p:sp>
        <p:nvSpPr>
          <p:cNvPr id="1153" name="Google Shape;1153;p71"/>
          <p:cNvSpPr/>
          <p:nvPr/>
        </p:nvSpPr>
        <p:spPr>
          <a:xfrm>
            <a:off x="4703600" y="3125075"/>
            <a:ext cx="1695600" cy="645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Livvic"/>
                <a:ea typeface="Livvic"/>
                <a:cs typeface="Livvic"/>
                <a:sym typeface="Livvic"/>
              </a:rPr>
              <a:t>SW Systems Engineer</a:t>
            </a:r>
            <a:endParaRPr b="1">
              <a:latin typeface="Livvic"/>
              <a:ea typeface="Livvic"/>
              <a:cs typeface="Livvic"/>
              <a:sym typeface="Livvic"/>
            </a:endParaRPr>
          </a:p>
          <a:p>
            <a:pPr marL="0" lvl="0" indent="0" algn="ctr" rtl="0">
              <a:spcBef>
                <a:spcPts val="0"/>
              </a:spcBef>
              <a:spcAft>
                <a:spcPts val="0"/>
              </a:spcAft>
              <a:buNone/>
            </a:pPr>
            <a:r>
              <a:rPr lang="en">
                <a:latin typeface="Livvic"/>
                <a:ea typeface="Livvic"/>
                <a:cs typeface="Livvic"/>
                <a:sym typeface="Livvic"/>
              </a:rPr>
              <a:t>Brett Papenfuss</a:t>
            </a:r>
            <a:endParaRPr>
              <a:latin typeface="Livvic"/>
              <a:ea typeface="Livvic"/>
              <a:cs typeface="Livvic"/>
              <a:sym typeface="Livvic"/>
            </a:endParaRPr>
          </a:p>
        </p:txBody>
      </p:sp>
      <p:sp>
        <p:nvSpPr>
          <p:cNvPr id="1154" name="Google Shape;1154;p71"/>
          <p:cNvSpPr/>
          <p:nvPr/>
        </p:nvSpPr>
        <p:spPr>
          <a:xfrm>
            <a:off x="6584125" y="3125075"/>
            <a:ext cx="1695600" cy="645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Livvic"/>
                <a:ea typeface="Livvic"/>
                <a:cs typeface="Livvic"/>
                <a:sym typeface="Livvic"/>
              </a:rPr>
              <a:t>Modeling Lead</a:t>
            </a:r>
            <a:endParaRPr b="1">
              <a:latin typeface="Livvic"/>
              <a:ea typeface="Livvic"/>
              <a:cs typeface="Livvic"/>
              <a:sym typeface="Livvic"/>
            </a:endParaRPr>
          </a:p>
          <a:p>
            <a:pPr marL="0" lvl="0" indent="0" algn="ctr" rtl="0">
              <a:spcBef>
                <a:spcPts val="0"/>
              </a:spcBef>
              <a:spcAft>
                <a:spcPts val="0"/>
              </a:spcAft>
              <a:buNone/>
            </a:pPr>
            <a:r>
              <a:rPr lang="en">
                <a:latin typeface="Livvic"/>
                <a:ea typeface="Livvic"/>
                <a:cs typeface="Livvic"/>
                <a:sym typeface="Livvic"/>
              </a:rPr>
              <a:t>Aidan Sesnic</a:t>
            </a:r>
            <a:endParaRPr>
              <a:latin typeface="Livvic"/>
              <a:ea typeface="Livvic"/>
              <a:cs typeface="Livvic"/>
              <a:sym typeface="Livvic"/>
            </a:endParaRPr>
          </a:p>
        </p:txBody>
      </p:sp>
      <p:sp>
        <p:nvSpPr>
          <p:cNvPr id="1155" name="Google Shape;1155;p71"/>
          <p:cNvSpPr/>
          <p:nvPr/>
        </p:nvSpPr>
        <p:spPr>
          <a:xfrm>
            <a:off x="889600" y="3874750"/>
            <a:ext cx="1695600" cy="645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Livvic"/>
                <a:ea typeface="Livvic"/>
                <a:cs typeface="Livvic"/>
                <a:sym typeface="Livvic"/>
              </a:rPr>
              <a:t>Thermal Lead</a:t>
            </a:r>
            <a:endParaRPr b="1">
              <a:latin typeface="Livvic"/>
              <a:ea typeface="Livvic"/>
              <a:cs typeface="Livvic"/>
              <a:sym typeface="Livvic"/>
            </a:endParaRPr>
          </a:p>
          <a:p>
            <a:pPr marL="0" lvl="0" indent="0" algn="ctr" rtl="0">
              <a:spcBef>
                <a:spcPts val="0"/>
              </a:spcBef>
              <a:spcAft>
                <a:spcPts val="0"/>
              </a:spcAft>
              <a:buNone/>
            </a:pPr>
            <a:r>
              <a:rPr lang="en">
                <a:latin typeface="Livvic"/>
                <a:ea typeface="Livvic"/>
                <a:cs typeface="Livvic"/>
                <a:sym typeface="Livvic"/>
              </a:rPr>
              <a:t>Kevin Yevak</a:t>
            </a:r>
            <a:endParaRPr>
              <a:latin typeface="Livvic"/>
              <a:ea typeface="Livvic"/>
              <a:cs typeface="Livvic"/>
              <a:sym typeface="Livvic"/>
            </a:endParaRPr>
          </a:p>
        </p:txBody>
      </p:sp>
      <p:sp>
        <p:nvSpPr>
          <p:cNvPr id="1156" name="Google Shape;1156;p71"/>
          <p:cNvSpPr/>
          <p:nvPr/>
        </p:nvSpPr>
        <p:spPr>
          <a:xfrm>
            <a:off x="2796600" y="3874750"/>
            <a:ext cx="1695600" cy="645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Livvic"/>
                <a:ea typeface="Livvic"/>
                <a:cs typeface="Livvic"/>
                <a:sym typeface="Livvic"/>
              </a:rPr>
              <a:t>Sensor Lead</a:t>
            </a:r>
            <a:endParaRPr b="1">
              <a:latin typeface="Livvic"/>
              <a:ea typeface="Livvic"/>
              <a:cs typeface="Livvic"/>
              <a:sym typeface="Livvic"/>
            </a:endParaRPr>
          </a:p>
          <a:p>
            <a:pPr marL="0" lvl="0" indent="0" algn="ctr" rtl="0">
              <a:spcBef>
                <a:spcPts val="0"/>
              </a:spcBef>
              <a:spcAft>
                <a:spcPts val="0"/>
              </a:spcAft>
              <a:buNone/>
            </a:pPr>
            <a:r>
              <a:rPr lang="en">
                <a:latin typeface="Livvic"/>
                <a:ea typeface="Livvic"/>
                <a:cs typeface="Livvic"/>
                <a:sym typeface="Livvic"/>
              </a:rPr>
              <a:t>Luke Dickinson</a:t>
            </a:r>
            <a:endParaRPr>
              <a:latin typeface="Livvic"/>
              <a:ea typeface="Livvic"/>
              <a:cs typeface="Livvic"/>
              <a:sym typeface="Livvic"/>
            </a:endParaRPr>
          </a:p>
        </p:txBody>
      </p:sp>
      <p:sp>
        <p:nvSpPr>
          <p:cNvPr id="1157" name="Google Shape;1157;p71"/>
          <p:cNvSpPr/>
          <p:nvPr/>
        </p:nvSpPr>
        <p:spPr>
          <a:xfrm>
            <a:off x="4703600" y="3874750"/>
            <a:ext cx="1695600" cy="645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Livvic"/>
                <a:ea typeface="Livvic"/>
                <a:cs typeface="Livvic"/>
                <a:sym typeface="Livvic"/>
              </a:rPr>
              <a:t>Battery Lead</a:t>
            </a:r>
            <a:endParaRPr b="1">
              <a:latin typeface="Livvic"/>
              <a:ea typeface="Livvic"/>
              <a:cs typeface="Livvic"/>
              <a:sym typeface="Livvic"/>
            </a:endParaRPr>
          </a:p>
          <a:p>
            <a:pPr marL="0" lvl="0" indent="0" algn="ctr" rtl="0">
              <a:spcBef>
                <a:spcPts val="0"/>
              </a:spcBef>
              <a:spcAft>
                <a:spcPts val="0"/>
              </a:spcAft>
              <a:buNone/>
            </a:pPr>
            <a:r>
              <a:rPr lang="en">
                <a:latin typeface="Livvic"/>
                <a:ea typeface="Livvic"/>
                <a:cs typeface="Livvic"/>
                <a:sym typeface="Livvic"/>
              </a:rPr>
              <a:t>Devon Ricken</a:t>
            </a:r>
            <a:endParaRPr>
              <a:latin typeface="Livvic"/>
              <a:ea typeface="Livvic"/>
              <a:cs typeface="Livvic"/>
              <a:sym typeface="Livvic"/>
            </a:endParaRPr>
          </a:p>
        </p:txBody>
      </p:sp>
      <p:sp>
        <p:nvSpPr>
          <p:cNvPr id="1158" name="Google Shape;1158;p71"/>
          <p:cNvSpPr/>
          <p:nvPr/>
        </p:nvSpPr>
        <p:spPr>
          <a:xfrm>
            <a:off x="6584125" y="3874750"/>
            <a:ext cx="1695600" cy="645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Livvic"/>
                <a:ea typeface="Livvic"/>
                <a:cs typeface="Livvic"/>
                <a:sym typeface="Livvic"/>
              </a:rPr>
              <a:t>ADCS Lead</a:t>
            </a:r>
            <a:endParaRPr b="1">
              <a:latin typeface="Livvic"/>
              <a:ea typeface="Livvic"/>
              <a:cs typeface="Livvic"/>
              <a:sym typeface="Livvic"/>
            </a:endParaRPr>
          </a:p>
          <a:p>
            <a:pPr marL="0" lvl="0" indent="0" algn="ctr" rtl="0">
              <a:spcBef>
                <a:spcPts val="0"/>
              </a:spcBef>
              <a:spcAft>
                <a:spcPts val="0"/>
              </a:spcAft>
              <a:buNone/>
            </a:pPr>
            <a:r>
              <a:rPr lang="en">
                <a:latin typeface="Livvic"/>
                <a:ea typeface="Livvic"/>
                <a:cs typeface="Livvic"/>
                <a:sym typeface="Livvic"/>
              </a:rPr>
              <a:t>Travis Griffin</a:t>
            </a:r>
            <a:endParaRPr>
              <a:latin typeface="Livvic"/>
              <a:ea typeface="Livvic"/>
              <a:cs typeface="Livvic"/>
              <a:sym typeface="Livvic"/>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162"/>
        <p:cNvGrpSpPr/>
        <p:nvPr/>
      </p:nvGrpSpPr>
      <p:grpSpPr>
        <a:xfrm>
          <a:off x="0" y="0"/>
          <a:ext cx="0" cy="0"/>
          <a:chOff x="0" y="0"/>
          <a:chExt cx="0" cy="0"/>
        </a:xfrm>
      </p:grpSpPr>
      <p:pic>
        <p:nvPicPr>
          <p:cNvPr id="1163" name="Google Shape;1163;p72"/>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2182661" y="1129326"/>
            <a:ext cx="5358427" cy="3563300"/>
          </a:xfrm>
          <a:prstGeom prst="rect">
            <a:avLst/>
          </a:prstGeom>
          <a:noFill/>
          <a:ln>
            <a:noFill/>
          </a:ln>
        </p:spPr>
      </p:pic>
      <p:sp>
        <p:nvSpPr>
          <p:cNvPr id="1164" name="Google Shape;1164;p72"/>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latin typeface="Livvic"/>
                <a:ea typeface="Livvic"/>
                <a:cs typeface="Livvic"/>
                <a:sym typeface="Livvic"/>
              </a:rPr>
              <a:t>Work Breakdown Structure</a:t>
            </a:r>
            <a:endParaRPr sz="2800" b="1">
              <a:solidFill>
                <a:srgbClr val="FFFFFF"/>
              </a:solidFill>
              <a:latin typeface="Livvic"/>
              <a:ea typeface="Livvic"/>
              <a:cs typeface="Livvic"/>
              <a:sym typeface="Livvic"/>
            </a:endParaRPr>
          </a:p>
        </p:txBody>
      </p:sp>
      <p:pic>
        <p:nvPicPr>
          <p:cNvPr id="1165" name="Google Shape;1165;p72"/>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sp>
        <p:nvSpPr>
          <p:cNvPr id="1166" name="Google Shape;1166;p72"/>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1167" name="Google Shape;1167;p72"/>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1168" name="Google Shape;1168;p72"/>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1169" name="Google Shape;1169;p72"/>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1170" name="Google Shape;1170;p72"/>
          <p:cNvSpPr/>
          <p:nvPr/>
        </p:nvSpPr>
        <p:spPr>
          <a:xfrm>
            <a:off x="3370367"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1171" name="Google Shape;1171;p72"/>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1172" name="Google Shape;1172;p72"/>
          <p:cNvSpPr/>
          <p:nvPr/>
        </p:nvSpPr>
        <p:spPr>
          <a:xfrm>
            <a:off x="7777350" y="4777075"/>
            <a:ext cx="10701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sp>
        <p:nvSpPr>
          <p:cNvPr id="1173" name="Google Shape;1173;p72"/>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57</a:t>
            </a:fld>
            <a:endParaRPr>
              <a:latin typeface="Livvic"/>
              <a:ea typeface="Livvic"/>
              <a:cs typeface="Livvic"/>
              <a:sym typeface="Livvic"/>
            </a:endParaRPr>
          </a:p>
        </p:txBody>
      </p:sp>
      <p:sp>
        <p:nvSpPr>
          <p:cNvPr id="1174" name="Google Shape;1174;p72"/>
          <p:cNvSpPr/>
          <p:nvPr/>
        </p:nvSpPr>
        <p:spPr>
          <a:xfrm>
            <a:off x="6680046" y="4777075"/>
            <a:ext cx="12702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lt1"/>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1175" name="Google Shape;1175;p72"/>
          <p:cNvSpPr txBox="1"/>
          <p:nvPr/>
        </p:nvSpPr>
        <p:spPr>
          <a:xfrm>
            <a:off x="4210125" y="848000"/>
            <a:ext cx="1303500" cy="14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ivvic"/>
                <a:ea typeface="Livvic"/>
                <a:cs typeface="Livvic"/>
                <a:sym typeface="Livvic"/>
              </a:rPr>
              <a:t>Team SIMBA</a:t>
            </a:r>
            <a:endParaRPr>
              <a:latin typeface="Livvic"/>
              <a:ea typeface="Livvic"/>
              <a:cs typeface="Livvic"/>
              <a:sym typeface="Livvic"/>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179"/>
        <p:cNvGrpSpPr/>
        <p:nvPr/>
      </p:nvGrpSpPr>
      <p:grpSpPr>
        <a:xfrm>
          <a:off x="0" y="0"/>
          <a:ext cx="0" cy="0"/>
          <a:chOff x="0" y="0"/>
          <a:chExt cx="0" cy="0"/>
        </a:xfrm>
      </p:grpSpPr>
      <p:sp>
        <p:nvSpPr>
          <p:cNvPr id="1180" name="Google Shape;1180;p73"/>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58</a:t>
            </a:fld>
            <a:endParaRPr>
              <a:latin typeface="Livvic"/>
              <a:ea typeface="Livvic"/>
              <a:cs typeface="Livvic"/>
              <a:sym typeface="Livvic"/>
            </a:endParaRPr>
          </a:p>
        </p:txBody>
      </p:sp>
      <p:pic>
        <p:nvPicPr>
          <p:cNvPr id="1181" name="Google Shape;1181;p73"/>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46075" y="809900"/>
            <a:ext cx="7665051" cy="3967175"/>
          </a:xfrm>
          <a:prstGeom prst="rect">
            <a:avLst/>
          </a:prstGeom>
          <a:noFill/>
          <a:ln>
            <a:noFill/>
          </a:ln>
        </p:spPr>
      </p:pic>
      <p:sp>
        <p:nvSpPr>
          <p:cNvPr id="1182" name="Google Shape;1182;p73"/>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latin typeface="Livvic"/>
                <a:ea typeface="Livvic"/>
                <a:cs typeface="Livvic"/>
                <a:sym typeface="Livvic"/>
              </a:rPr>
              <a:t>Work Plan</a:t>
            </a:r>
            <a:endParaRPr sz="2800" b="1">
              <a:solidFill>
                <a:srgbClr val="FFFFFF"/>
              </a:solidFill>
              <a:latin typeface="Livvic"/>
              <a:ea typeface="Livvic"/>
              <a:cs typeface="Livvic"/>
              <a:sym typeface="Livvic"/>
            </a:endParaRPr>
          </a:p>
        </p:txBody>
      </p:sp>
      <p:pic>
        <p:nvPicPr>
          <p:cNvPr id="1183" name="Google Shape;1183;p73"/>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graphicFrame>
        <p:nvGraphicFramePr>
          <p:cNvPr id="1184" name="Google Shape;1184;p73"/>
          <p:cNvGraphicFramePr/>
          <p:nvPr/>
        </p:nvGraphicFramePr>
        <p:xfrm>
          <a:off x="6516025" y="2243975"/>
          <a:ext cx="3000000" cy="3000000"/>
        </p:xfrm>
        <a:graphic>
          <a:graphicData uri="http://schemas.openxmlformats.org/drawingml/2006/table">
            <a:tbl>
              <a:tblPr>
                <a:noFill/>
                <a:tableStyleId>{66FF5306-B495-4C76-AE99-407321AC30EA}</a:tableStyleId>
              </a:tblPr>
              <a:tblGrid>
                <a:gridCol w="1888900">
                  <a:extLst>
                    <a:ext uri="{9D8B030D-6E8A-4147-A177-3AD203B41FA5}">
                      <a16:colId xmlns:a16="http://schemas.microsoft.com/office/drawing/2014/main" val="20000"/>
                    </a:ext>
                  </a:extLst>
                </a:gridCol>
              </a:tblGrid>
              <a:tr h="490850">
                <a:tc>
                  <a:txBody>
                    <a:bodyPr/>
                    <a:lstStyle/>
                    <a:p>
                      <a:pPr marL="0" lvl="0" indent="0" algn="l" rtl="0">
                        <a:spcBef>
                          <a:spcPts val="0"/>
                        </a:spcBef>
                        <a:spcAft>
                          <a:spcPts val="0"/>
                        </a:spcAft>
                        <a:buNone/>
                      </a:pPr>
                      <a:r>
                        <a:rPr lang="en">
                          <a:highlight>
                            <a:srgbClr val="FF9900"/>
                          </a:highlight>
                          <a:latin typeface="Livvic"/>
                          <a:ea typeface="Livvic"/>
                          <a:cs typeface="Livvic"/>
                          <a:sym typeface="Livvic"/>
                        </a:rPr>
                        <a:t>Manufacturing Team</a:t>
                      </a:r>
                      <a:r>
                        <a:rPr lang="en">
                          <a:highlight>
                            <a:srgbClr val="FF5500"/>
                          </a:highlight>
                        </a:rPr>
                        <a:t> </a:t>
                      </a:r>
                      <a:endParaRPr>
                        <a:highlight>
                          <a:srgbClr val="FF5500"/>
                        </a:highlight>
                      </a:endParaRPr>
                    </a:p>
                  </a:txBody>
                  <a:tcPr marL="91425" marR="91425" marT="91425" marB="91425"/>
                </a:tc>
                <a:extLst>
                  <a:ext uri="{0D108BD9-81ED-4DB2-BD59-A6C34878D82A}">
                    <a16:rowId xmlns:a16="http://schemas.microsoft.com/office/drawing/2014/main" val="10000"/>
                  </a:ext>
                </a:extLst>
              </a:tr>
              <a:tr h="509125">
                <a:tc>
                  <a:txBody>
                    <a:bodyPr/>
                    <a:lstStyle/>
                    <a:p>
                      <a:pPr marL="0" lvl="0" indent="0" algn="l" rtl="0">
                        <a:spcBef>
                          <a:spcPts val="0"/>
                        </a:spcBef>
                        <a:spcAft>
                          <a:spcPts val="0"/>
                        </a:spcAft>
                        <a:buNone/>
                      </a:pPr>
                      <a:r>
                        <a:rPr lang="en">
                          <a:highlight>
                            <a:srgbClr val="1155CC"/>
                          </a:highlight>
                          <a:latin typeface="Livvic"/>
                          <a:ea typeface="Livvic"/>
                          <a:cs typeface="Livvic"/>
                          <a:sym typeface="Livvic"/>
                        </a:rPr>
                        <a:t>Sensor Team</a:t>
                      </a:r>
                      <a:endParaRPr>
                        <a:highlight>
                          <a:srgbClr val="1155CC"/>
                        </a:highlight>
                        <a:latin typeface="Livvic"/>
                        <a:ea typeface="Livvic"/>
                        <a:cs typeface="Livvic"/>
                        <a:sym typeface="Livvic"/>
                      </a:endParaRPr>
                    </a:p>
                  </a:txBody>
                  <a:tcPr marL="91425" marR="91425" marT="91425" marB="91425"/>
                </a:tc>
                <a:extLst>
                  <a:ext uri="{0D108BD9-81ED-4DB2-BD59-A6C34878D82A}">
                    <a16:rowId xmlns:a16="http://schemas.microsoft.com/office/drawing/2014/main" val="10001"/>
                  </a:ext>
                </a:extLst>
              </a:tr>
              <a:tr h="509125">
                <a:tc>
                  <a:txBody>
                    <a:bodyPr/>
                    <a:lstStyle/>
                    <a:p>
                      <a:pPr marL="0" lvl="0" indent="0" algn="l" rtl="0">
                        <a:spcBef>
                          <a:spcPts val="0"/>
                        </a:spcBef>
                        <a:spcAft>
                          <a:spcPts val="0"/>
                        </a:spcAft>
                        <a:buNone/>
                      </a:pPr>
                      <a:r>
                        <a:rPr lang="en">
                          <a:highlight>
                            <a:srgbClr val="00F67B"/>
                          </a:highlight>
                          <a:latin typeface="Livvic"/>
                          <a:ea typeface="Livvic"/>
                          <a:cs typeface="Livvic"/>
                          <a:sym typeface="Livvic"/>
                        </a:rPr>
                        <a:t>Software Team</a:t>
                      </a:r>
                      <a:endParaRPr>
                        <a:highlight>
                          <a:srgbClr val="00F67B"/>
                        </a:highlight>
                        <a:latin typeface="Livvic"/>
                        <a:ea typeface="Livvic"/>
                        <a:cs typeface="Livvic"/>
                        <a:sym typeface="Livvic"/>
                      </a:endParaRPr>
                    </a:p>
                  </a:txBody>
                  <a:tcPr marL="91425" marR="91425" marT="91425" marB="91425"/>
                </a:tc>
                <a:extLst>
                  <a:ext uri="{0D108BD9-81ED-4DB2-BD59-A6C34878D82A}">
                    <a16:rowId xmlns:a16="http://schemas.microsoft.com/office/drawing/2014/main" val="10002"/>
                  </a:ext>
                </a:extLst>
              </a:tr>
            </a:tbl>
          </a:graphicData>
        </a:graphic>
      </p:graphicFrame>
      <p:sp>
        <p:nvSpPr>
          <p:cNvPr id="1185" name="Google Shape;1185;p73"/>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1186" name="Google Shape;1186;p73"/>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1187" name="Google Shape;1187;p73"/>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1188" name="Google Shape;1188;p73"/>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1189" name="Google Shape;1189;p73"/>
          <p:cNvSpPr/>
          <p:nvPr/>
        </p:nvSpPr>
        <p:spPr>
          <a:xfrm>
            <a:off x="3370367"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1190" name="Google Shape;1190;p73"/>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1191" name="Google Shape;1191;p73"/>
          <p:cNvSpPr/>
          <p:nvPr/>
        </p:nvSpPr>
        <p:spPr>
          <a:xfrm>
            <a:off x="7777350" y="4777075"/>
            <a:ext cx="10701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sp>
        <p:nvSpPr>
          <p:cNvPr id="1192" name="Google Shape;1192;p73"/>
          <p:cNvSpPr/>
          <p:nvPr/>
        </p:nvSpPr>
        <p:spPr>
          <a:xfrm>
            <a:off x="6680046" y="4777075"/>
            <a:ext cx="12702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lt1"/>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196"/>
        <p:cNvGrpSpPr/>
        <p:nvPr/>
      </p:nvGrpSpPr>
      <p:grpSpPr>
        <a:xfrm>
          <a:off x="0" y="0"/>
          <a:ext cx="0" cy="0"/>
          <a:chOff x="0" y="0"/>
          <a:chExt cx="0" cy="0"/>
        </a:xfrm>
      </p:grpSpPr>
      <p:sp>
        <p:nvSpPr>
          <p:cNvPr id="1197" name="Google Shape;1197;p74"/>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59</a:t>
            </a:fld>
            <a:endParaRPr>
              <a:latin typeface="Livvic"/>
              <a:ea typeface="Livvic"/>
              <a:cs typeface="Livvic"/>
              <a:sym typeface="Livvic"/>
            </a:endParaRPr>
          </a:p>
        </p:txBody>
      </p:sp>
      <p:sp>
        <p:nvSpPr>
          <p:cNvPr id="1198" name="Google Shape;1198;p74"/>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latin typeface="Livvic"/>
                <a:ea typeface="Livvic"/>
                <a:cs typeface="Livvic"/>
                <a:sym typeface="Livvic"/>
              </a:rPr>
              <a:t>Testing Plan</a:t>
            </a:r>
            <a:endParaRPr sz="2800" b="1">
              <a:solidFill>
                <a:srgbClr val="FFFFFF"/>
              </a:solidFill>
              <a:latin typeface="Livvic"/>
              <a:ea typeface="Livvic"/>
              <a:cs typeface="Livvic"/>
              <a:sym typeface="Livvic"/>
            </a:endParaRPr>
          </a:p>
        </p:txBody>
      </p:sp>
      <p:pic>
        <p:nvPicPr>
          <p:cNvPr id="1199" name="Google Shape;1199;p74"/>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pic>
        <p:nvPicPr>
          <p:cNvPr id="1200" name="Google Shape;1200;p74"/>
          <p:cNvPicPr preferRelativeResize="0"/>
          <p:nvPr/>
        </p:nvPicPr>
        <p:blipFill>
          <a:blip r:embed="rId4">
            <a:alphaModFix/>
          </a:blip>
          <a:stretch>
            <a:fillRect/>
          </a:stretch>
        </p:blipFill>
        <p:spPr>
          <a:xfrm>
            <a:off x="1730100" y="964163"/>
            <a:ext cx="5784026" cy="3769425"/>
          </a:xfrm>
          <a:prstGeom prst="rect">
            <a:avLst/>
          </a:prstGeom>
          <a:noFill/>
          <a:ln>
            <a:noFill/>
          </a:ln>
        </p:spPr>
      </p:pic>
      <p:graphicFrame>
        <p:nvGraphicFramePr>
          <p:cNvPr id="1201" name="Google Shape;1201;p74"/>
          <p:cNvGraphicFramePr/>
          <p:nvPr/>
        </p:nvGraphicFramePr>
        <p:xfrm>
          <a:off x="5553800" y="3332200"/>
          <a:ext cx="3000000" cy="3000000"/>
        </p:xfrm>
        <a:graphic>
          <a:graphicData uri="http://schemas.openxmlformats.org/drawingml/2006/table">
            <a:tbl>
              <a:tblPr>
                <a:noFill/>
                <a:tableStyleId>{66FF5306-B495-4C76-AE99-407321AC30EA}</a:tableStyleId>
              </a:tblPr>
              <a:tblGrid>
                <a:gridCol w="1888900">
                  <a:extLst>
                    <a:ext uri="{9D8B030D-6E8A-4147-A177-3AD203B41FA5}">
                      <a16:colId xmlns:a16="http://schemas.microsoft.com/office/drawing/2014/main" val="20000"/>
                    </a:ext>
                  </a:extLst>
                </a:gridCol>
              </a:tblGrid>
              <a:tr h="490850">
                <a:tc>
                  <a:txBody>
                    <a:bodyPr/>
                    <a:lstStyle/>
                    <a:p>
                      <a:pPr marL="0" lvl="0" indent="0" algn="l" rtl="0">
                        <a:spcBef>
                          <a:spcPts val="0"/>
                        </a:spcBef>
                        <a:spcAft>
                          <a:spcPts val="0"/>
                        </a:spcAft>
                        <a:buNone/>
                      </a:pPr>
                      <a:r>
                        <a:rPr lang="en">
                          <a:highlight>
                            <a:srgbClr val="FF0000"/>
                          </a:highlight>
                          <a:latin typeface="Livvic"/>
                          <a:ea typeface="Livvic"/>
                          <a:cs typeface="Livvic"/>
                          <a:sym typeface="Livvic"/>
                        </a:rPr>
                        <a:t>Administrative Plan</a:t>
                      </a:r>
                      <a:endParaRPr>
                        <a:highlight>
                          <a:srgbClr val="FF0000"/>
                        </a:highlight>
                      </a:endParaRPr>
                    </a:p>
                  </a:txBody>
                  <a:tcPr marL="91425" marR="91425" marT="91425" marB="91425"/>
                </a:tc>
                <a:extLst>
                  <a:ext uri="{0D108BD9-81ED-4DB2-BD59-A6C34878D82A}">
                    <a16:rowId xmlns:a16="http://schemas.microsoft.com/office/drawing/2014/main" val="10000"/>
                  </a:ext>
                </a:extLst>
              </a:tr>
              <a:tr h="509125">
                <a:tc>
                  <a:txBody>
                    <a:bodyPr/>
                    <a:lstStyle/>
                    <a:p>
                      <a:pPr marL="0" lvl="0" indent="0" algn="l" rtl="0">
                        <a:spcBef>
                          <a:spcPts val="0"/>
                        </a:spcBef>
                        <a:spcAft>
                          <a:spcPts val="0"/>
                        </a:spcAft>
                        <a:buNone/>
                      </a:pPr>
                      <a:r>
                        <a:rPr lang="en">
                          <a:highlight>
                            <a:srgbClr val="674EA7"/>
                          </a:highlight>
                          <a:latin typeface="Livvic"/>
                          <a:ea typeface="Livvic"/>
                          <a:cs typeface="Livvic"/>
                          <a:sym typeface="Livvic"/>
                        </a:rPr>
                        <a:t>Integration &amp; Testing</a:t>
                      </a:r>
                      <a:endParaRPr>
                        <a:highlight>
                          <a:srgbClr val="674EA7"/>
                        </a:highlight>
                        <a:latin typeface="Livvic"/>
                        <a:ea typeface="Livvic"/>
                        <a:cs typeface="Livvic"/>
                        <a:sym typeface="Livvic"/>
                      </a:endParaRPr>
                    </a:p>
                  </a:txBody>
                  <a:tcPr marL="91425" marR="91425" marT="91425" marB="91425"/>
                </a:tc>
                <a:extLst>
                  <a:ext uri="{0D108BD9-81ED-4DB2-BD59-A6C34878D82A}">
                    <a16:rowId xmlns:a16="http://schemas.microsoft.com/office/drawing/2014/main" val="10001"/>
                  </a:ext>
                </a:extLst>
              </a:tr>
            </a:tbl>
          </a:graphicData>
        </a:graphic>
      </p:graphicFrame>
      <p:sp>
        <p:nvSpPr>
          <p:cNvPr id="1202" name="Google Shape;1202;p74"/>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1203" name="Google Shape;1203;p74"/>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1204" name="Google Shape;1204;p74"/>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1205" name="Google Shape;1205;p74"/>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1206" name="Google Shape;1206;p74"/>
          <p:cNvSpPr/>
          <p:nvPr/>
        </p:nvSpPr>
        <p:spPr>
          <a:xfrm>
            <a:off x="3370367"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1207" name="Google Shape;1207;p74"/>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1208" name="Google Shape;1208;p74"/>
          <p:cNvSpPr/>
          <p:nvPr/>
        </p:nvSpPr>
        <p:spPr>
          <a:xfrm>
            <a:off x="7777350" y="4777075"/>
            <a:ext cx="10701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sp>
        <p:nvSpPr>
          <p:cNvPr id="1209" name="Google Shape;1209;p74"/>
          <p:cNvSpPr/>
          <p:nvPr/>
        </p:nvSpPr>
        <p:spPr>
          <a:xfrm>
            <a:off x="6680046" y="4777075"/>
            <a:ext cx="12702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lt1"/>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1"/>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6</a:t>
            </a:fld>
            <a:endParaRPr>
              <a:latin typeface="Livvic"/>
              <a:ea typeface="Livvic"/>
              <a:cs typeface="Livvic"/>
              <a:sym typeface="Livvic"/>
            </a:endParaRPr>
          </a:p>
        </p:txBody>
      </p:sp>
      <p:sp>
        <p:nvSpPr>
          <p:cNvPr id="148" name="Google Shape;148;p21"/>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latin typeface="Livvic"/>
                <a:ea typeface="Livvic"/>
                <a:cs typeface="Livvic"/>
                <a:sym typeface="Livvic"/>
              </a:rPr>
              <a:t>CONOPS</a:t>
            </a:r>
            <a:endParaRPr sz="2800" b="1">
              <a:solidFill>
                <a:srgbClr val="FFFFFF"/>
              </a:solidFill>
              <a:latin typeface="Livvic"/>
              <a:ea typeface="Livvic"/>
              <a:cs typeface="Livvic"/>
              <a:sym typeface="Livvic"/>
            </a:endParaRPr>
          </a:p>
        </p:txBody>
      </p:sp>
      <p:pic>
        <p:nvPicPr>
          <p:cNvPr id="149" name="Google Shape;149;p21"/>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sp>
        <p:nvSpPr>
          <p:cNvPr id="150" name="Google Shape;150;p21"/>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151" name="Google Shape;151;p21"/>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152" name="Google Shape;152;p21"/>
          <p:cNvSpPr/>
          <p:nvPr/>
        </p:nvSpPr>
        <p:spPr>
          <a:xfrm>
            <a:off x="3370367"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153" name="Google Shape;153;p21"/>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154" name="Google Shape;154;p21"/>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155" name="Google Shape;155;p21"/>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lt1"/>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156" name="Google Shape;156;p21"/>
          <p:cNvSpPr/>
          <p:nvPr/>
        </p:nvSpPr>
        <p:spPr>
          <a:xfrm>
            <a:off x="7777350" y="4777075"/>
            <a:ext cx="10701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sp>
        <p:nvSpPr>
          <p:cNvPr id="157" name="Google Shape;157;p21"/>
          <p:cNvSpPr/>
          <p:nvPr/>
        </p:nvSpPr>
        <p:spPr>
          <a:xfrm>
            <a:off x="65575" y="4777075"/>
            <a:ext cx="1270200" cy="327300"/>
          </a:xfrm>
          <a:prstGeom prst="homePlate">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158" name="Google Shape;158;p21"/>
          <p:cNvSpPr txBox="1"/>
          <p:nvPr/>
        </p:nvSpPr>
        <p:spPr>
          <a:xfrm>
            <a:off x="631875" y="991300"/>
            <a:ext cx="7911300" cy="365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endParaRPr>
              <a:latin typeface="Livvic"/>
              <a:ea typeface="Livvic"/>
              <a:cs typeface="Livvic"/>
              <a:sym typeface="Livvic"/>
            </a:endParaRPr>
          </a:p>
        </p:txBody>
      </p:sp>
      <p:pic>
        <p:nvPicPr>
          <p:cNvPr id="159" name="Google Shape;159;p21"/>
          <p:cNvPicPr preferRelativeResize="0"/>
          <p:nvPr/>
        </p:nvPicPr>
        <p:blipFill>
          <a:blip r:embed="rId4">
            <a:alphaModFix/>
          </a:blip>
          <a:stretch>
            <a:fillRect/>
          </a:stretch>
        </p:blipFill>
        <p:spPr>
          <a:xfrm>
            <a:off x="926625" y="1020675"/>
            <a:ext cx="7321793" cy="3656399"/>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213"/>
        <p:cNvGrpSpPr/>
        <p:nvPr/>
      </p:nvGrpSpPr>
      <p:grpSpPr>
        <a:xfrm>
          <a:off x="0" y="0"/>
          <a:ext cx="0" cy="0"/>
          <a:chOff x="0" y="0"/>
          <a:chExt cx="0" cy="0"/>
        </a:xfrm>
      </p:grpSpPr>
      <p:sp>
        <p:nvSpPr>
          <p:cNvPr id="1214" name="Google Shape;1214;p75"/>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60</a:t>
            </a:fld>
            <a:endParaRPr>
              <a:latin typeface="Livvic"/>
              <a:ea typeface="Livvic"/>
              <a:cs typeface="Livvic"/>
              <a:sym typeface="Livvic"/>
            </a:endParaRPr>
          </a:p>
        </p:txBody>
      </p:sp>
      <p:sp>
        <p:nvSpPr>
          <p:cNvPr id="1215" name="Google Shape;1215;p75"/>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latin typeface="Livvic"/>
                <a:ea typeface="Livvic"/>
                <a:cs typeface="Livvic"/>
                <a:sym typeface="Livvic"/>
              </a:rPr>
              <a:t>Critical Project Path</a:t>
            </a:r>
            <a:endParaRPr sz="2800" b="1">
              <a:solidFill>
                <a:srgbClr val="FFFFFF"/>
              </a:solidFill>
              <a:latin typeface="Livvic"/>
              <a:ea typeface="Livvic"/>
              <a:cs typeface="Livvic"/>
              <a:sym typeface="Livvic"/>
            </a:endParaRPr>
          </a:p>
        </p:txBody>
      </p:sp>
      <p:pic>
        <p:nvPicPr>
          <p:cNvPr id="1216" name="Google Shape;1216;p75"/>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pic>
        <p:nvPicPr>
          <p:cNvPr id="1217" name="Google Shape;1217;p75"/>
          <p:cNvPicPr preferRelativeResize="0"/>
          <p:nvPr/>
        </p:nvPicPr>
        <p:blipFill>
          <a:blip r:embed="rId4">
            <a:alphaModFix/>
          </a:blip>
          <a:stretch>
            <a:fillRect/>
          </a:stretch>
        </p:blipFill>
        <p:spPr>
          <a:xfrm>
            <a:off x="888925" y="920675"/>
            <a:ext cx="7214299" cy="3737050"/>
          </a:xfrm>
          <a:prstGeom prst="rect">
            <a:avLst/>
          </a:prstGeom>
          <a:noFill/>
          <a:ln>
            <a:noFill/>
          </a:ln>
        </p:spPr>
      </p:pic>
      <p:sp>
        <p:nvSpPr>
          <p:cNvPr id="1218" name="Google Shape;1218;p75"/>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1219" name="Google Shape;1219;p75"/>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1220" name="Google Shape;1220;p75"/>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1221" name="Google Shape;1221;p75"/>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1222" name="Google Shape;1222;p75"/>
          <p:cNvSpPr/>
          <p:nvPr/>
        </p:nvSpPr>
        <p:spPr>
          <a:xfrm>
            <a:off x="3370367"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1223" name="Google Shape;1223;p75"/>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1224" name="Google Shape;1224;p75"/>
          <p:cNvSpPr/>
          <p:nvPr/>
        </p:nvSpPr>
        <p:spPr>
          <a:xfrm>
            <a:off x="7777350" y="4777075"/>
            <a:ext cx="10701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sp>
        <p:nvSpPr>
          <p:cNvPr id="1225" name="Google Shape;1225;p75"/>
          <p:cNvSpPr/>
          <p:nvPr/>
        </p:nvSpPr>
        <p:spPr>
          <a:xfrm>
            <a:off x="6680046" y="4777075"/>
            <a:ext cx="12702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lt1"/>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229"/>
        <p:cNvGrpSpPr/>
        <p:nvPr/>
      </p:nvGrpSpPr>
      <p:grpSpPr>
        <a:xfrm>
          <a:off x="0" y="0"/>
          <a:ext cx="0" cy="0"/>
          <a:chOff x="0" y="0"/>
          <a:chExt cx="0" cy="0"/>
        </a:xfrm>
      </p:grpSpPr>
      <p:sp>
        <p:nvSpPr>
          <p:cNvPr id="1230" name="Google Shape;1230;p76"/>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latin typeface="Livvic"/>
                <a:ea typeface="Livvic"/>
                <a:cs typeface="Livvic"/>
                <a:sym typeface="Livvic"/>
              </a:rPr>
              <a:t>Cost Plan</a:t>
            </a:r>
            <a:endParaRPr sz="2800" b="1">
              <a:solidFill>
                <a:srgbClr val="FFFFFF"/>
              </a:solidFill>
              <a:latin typeface="Livvic"/>
              <a:ea typeface="Livvic"/>
              <a:cs typeface="Livvic"/>
              <a:sym typeface="Livvic"/>
            </a:endParaRPr>
          </a:p>
        </p:txBody>
      </p:sp>
      <p:pic>
        <p:nvPicPr>
          <p:cNvPr id="1231" name="Google Shape;1231;p76"/>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sp>
        <p:nvSpPr>
          <p:cNvPr id="1232" name="Google Shape;1232;p76"/>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1233" name="Google Shape;1233;p76"/>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1234" name="Google Shape;1234;p76"/>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1235" name="Google Shape;1235;p76"/>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1236" name="Google Shape;1236;p76"/>
          <p:cNvSpPr/>
          <p:nvPr/>
        </p:nvSpPr>
        <p:spPr>
          <a:xfrm>
            <a:off x="3370367"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1237" name="Google Shape;1237;p76"/>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1238" name="Google Shape;1238;p76"/>
          <p:cNvSpPr/>
          <p:nvPr/>
        </p:nvSpPr>
        <p:spPr>
          <a:xfrm>
            <a:off x="7777350" y="4777075"/>
            <a:ext cx="10701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sp>
        <p:nvSpPr>
          <p:cNvPr id="1239" name="Google Shape;1239;p76"/>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61</a:t>
            </a:fld>
            <a:endParaRPr>
              <a:latin typeface="Livvic"/>
              <a:ea typeface="Livvic"/>
              <a:cs typeface="Livvic"/>
              <a:sym typeface="Livvic"/>
            </a:endParaRPr>
          </a:p>
        </p:txBody>
      </p:sp>
      <p:sp>
        <p:nvSpPr>
          <p:cNvPr id="1240" name="Google Shape;1240;p76"/>
          <p:cNvSpPr/>
          <p:nvPr/>
        </p:nvSpPr>
        <p:spPr>
          <a:xfrm>
            <a:off x="6680046" y="4777075"/>
            <a:ext cx="12702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lt1"/>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pic>
        <p:nvPicPr>
          <p:cNvPr id="1241" name="Google Shape;1241;p76" title="Chart"/>
          <p:cNvPicPr preferRelativeResize="0"/>
          <p:nvPr/>
        </p:nvPicPr>
        <p:blipFill>
          <a:blip r:embed="rId4">
            <a:alphaModFix/>
          </a:blip>
          <a:stretch>
            <a:fillRect/>
          </a:stretch>
        </p:blipFill>
        <p:spPr>
          <a:xfrm>
            <a:off x="65575" y="1168974"/>
            <a:ext cx="5024199" cy="3106626"/>
          </a:xfrm>
          <a:prstGeom prst="rect">
            <a:avLst/>
          </a:prstGeom>
          <a:noFill/>
          <a:ln>
            <a:noFill/>
          </a:ln>
        </p:spPr>
      </p:pic>
      <p:graphicFrame>
        <p:nvGraphicFramePr>
          <p:cNvPr id="1242" name="Google Shape;1242;p76"/>
          <p:cNvGraphicFramePr/>
          <p:nvPr/>
        </p:nvGraphicFramePr>
        <p:xfrm>
          <a:off x="5190750" y="1044925"/>
          <a:ext cx="3000000" cy="3000000"/>
        </p:xfrm>
        <a:graphic>
          <a:graphicData uri="http://schemas.openxmlformats.org/drawingml/2006/table">
            <a:tbl>
              <a:tblPr>
                <a:noFill/>
                <a:tableStyleId>{715B2017-4EB4-468A-B1FF-3F240CFDEF67}</a:tableStyleId>
              </a:tblPr>
              <a:tblGrid>
                <a:gridCol w="2052700">
                  <a:extLst>
                    <a:ext uri="{9D8B030D-6E8A-4147-A177-3AD203B41FA5}">
                      <a16:colId xmlns:a16="http://schemas.microsoft.com/office/drawing/2014/main" val="20000"/>
                    </a:ext>
                  </a:extLst>
                </a:gridCol>
                <a:gridCol w="1604000">
                  <a:extLst>
                    <a:ext uri="{9D8B030D-6E8A-4147-A177-3AD203B41FA5}">
                      <a16:colId xmlns:a16="http://schemas.microsoft.com/office/drawing/2014/main" val="20001"/>
                    </a:ext>
                  </a:extLst>
                </a:gridCol>
              </a:tblGrid>
              <a:tr h="267000">
                <a:tc>
                  <a:txBody>
                    <a:bodyPr/>
                    <a:lstStyle/>
                    <a:p>
                      <a:pPr marL="0" lvl="0" indent="0" algn="l" rtl="0">
                        <a:lnSpc>
                          <a:spcPct val="115000"/>
                        </a:lnSpc>
                        <a:spcBef>
                          <a:spcPts val="0"/>
                        </a:spcBef>
                        <a:spcAft>
                          <a:spcPts val="0"/>
                        </a:spcAft>
                        <a:buNone/>
                      </a:pPr>
                      <a:r>
                        <a:rPr lang="en" sz="1000" b="1">
                          <a:solidFill>
                            <a:srgbClr val="980000"/>
                          </a:solidFill>
                          <a:latin typeface="Livvic"/>
                          <a:ea typeface="Livvic"/>
                          <a:cs typeface="Livvic"/>
                          <a:sym typeface="Livvic"/>
                        </a:rPr>
                        <a:t>Manufacturing Package Total:</a:t>
                      </a:r>
                      <a:endParaRPr sz="1000" b="1">
                        <a:solidFill>
                          <a:srgbClr val="980000"/>
                        </a:solidFill>
                        <a:latin typeface="Livvic"/>
                        <a:ea typeface="Livvic"/>
                        <a:cs typeface="Livvic"/>
                        <a:sym typeface="Livvic"/>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latin typeface="Livvic"/>
                          <a:ea typeface="Livvic"/>
                          <a:cs typeface="Livvic"/>
                          <a:sym typeface="Livvic"/>
                        </a:rPr>
                        <a:t>$1,201.25</a:t>
                      </a:r>
                      <a:endParaRPr sz="1000">
                        <a:latin typeface="Livvic"/>
                        <a:ea typeface="Livvic"/>
                        <a:cs typeface="Livvic"/>
                        <a:sym typeface="Livvic"/>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0"/>
                  </a:ext>
                </a:extLst>
              </a:tr>
              <a:tr h="267000">
                <a:tc>
                  <a:txBody>
                    <a:bodyPr/>
                    <a:lstStyle/>
                    <a:p>
                      <a:pPr marL="0" lvl="0" indent="0" algn="l" rtl="0">
                        <a:lnSpc>
                          <a:spcPct val="115000"/>
                        </a:lnSpc>
                        <a:spcBef>
                          <a:spcPts val="0"/>
                        </a:spcBef>
                        <a:spcAft>
                          <a:spcPts val="0"/>
                        </a:spcAft>
                        <a:buNone/>
                      </a:pPr>
                      <a:r>
                        <a:rPr lang="en" sz="1000" b="1">
                          <a:solidFill>
                            <a:srgbClr val="FF0000"/>
                          </a:solidFill>
                          <a:latin typeface="Livvic"/>
                          <a:ea typeface="Livvic"/>
                          <a:cs typeface="Livvic"/>
                          <a:sym typeface="Livvic"/>
                        </a:rPr>
                        <a:t>Sensor Package Total:</a:t>
                      </a:r>
                      <a:endParaRPr sz="1000" b="1">
                        <a:solidFill>
                          <a:srgbClr val="FF0000"/>
                        </a:solidFill>
                        <a:latin typeface="Livvic"/>
                        <a:ea typeface="Livvic"/>
                        <a:cs typeface="Livvic"/>
                        <a:sym typeface="Livvic"/>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latin typeface="Livvic"/>
                          <a:ea typeface="Livvic"/>
                          <a:cs typeface="Livvic"/>
                          <a:sym typeface="Livvic"/>
                        </a:rPr>
                        <a:t>$2,423.94</a:t>
                      </a:r>
                      <a:endParaRPr sz="1000">
                        <a:latin typeface="Livvic"/>
                        <a:ea typeface="Livvic"/>
                        <a:cs typeface="Livvic"/>
                        <a:sym typeface="Livvic"/>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267000">
                <a:tc>
                  <a:txBody>
                    <a:bodyPr/>
                    <a:lstStyle/>
                    <a:p>
                      <a:pPr marL="0" lvl="0" indent="0" algn="l" rtl="0">
                        <a:lnSpc>
                          <a:spcPct val="115000"/>
                        </a:lnSpc>
                        <a:spcBef>
                          <a:spcPts val="0"/>
                        </a:spcBef>
                        <a:spcAft>
                          <a:spcPts val="0"/>
                        </a:spcAft>
                        <a:buNone/>
                      </a:pPr>
                      <a:r>
                        <a:rPr lang="en" sz="1000" b="1">
                          <a:solidFill>
                            <a:srgbClr val="FF9900"/>
                          </a:solidFill>
                          <a:latin typeface="Livvic"/>
                          <a:ea typeface="Livvic"/>
                          <a:cs typeface="Livvic"/>
                          <a:sym typeface="Livvic"/>
                        </a:rPr>
                        <a:t>Shipping Total:</a:t>
                      </a:r>
                      <a:endParaRPr sz="1000" b="1">
                        <a:solidFill>
                          <a:srgbClr val="FF9900"/>
                        </a:solidFill>
                        <a:latin typeface="Livvic"/>
                        <a:ea typeface="Livvic"/>
                        <a:cs typeface="Livvic"/>
                        <a:sym typeface="Livvic"/>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latin typeface="Livvic"/>
                          <a:ea typeface="Livvic"/>
                          <a:cs typeface="Livvic"/>
                          <a:sym typeface="Livvic"/>
                        </a:rPr>
                        <a:t>$286.73</a:t>
                      </a:r>
                      <a:endParaRPr sz="1000">
                        <a:latin typeface="Livvic"/>
                        <a:ea typeface="Livvic"/>
                        <a:cs typeface="Livvic"/>
                        <a:sym typeface="Livvic"/>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267000">
                <a:tc>
                  <a:txBody>
                    <a:bodyPr/>
                    <a:lstStyle/>
                    <a:p>
                      <a:pPr marL="0" lvl="0" indent="0" algn="l" rtl="0">
                        <a:lnSpc>
                          <a:spcPct val="115000"/>
                        </a:lnSpc>
                        <a:spcBef>
                          <a:spcPts val="0"/>
                        </a:spcBef>
                        <a:spcAft>
                          <a:spcPts val="0"/>
                        </a:spcAft>
                        <a:buNone/>
                      </a:pPr>
                      <a:r>
                        <a:rPr lang="en" sz="1000" b="1">
                          <a:solidFill>
                            <a:srgbClr val="FFFF00"/>
                          </a:solidFill>
                          <a:latin typeface="Livvic"/>
                          <a:ea typeface="Livvic"/>
                          <a:cs typeface="Livvic"/>
                          <a:sym typeface="Livvic"/>
                        </a:rPr>
                        <a:t>Software Pakage Total:</a:t>
                      </a:r>
                      <a:endParaRPr sz="1000" b="1">
                        <a:solidFill>
                          <a:srgbClr val="FFFF00"/>
                        </a:solidFill>
                        <a:latin typeface="Livvic"/>
                        <a:ea typeface="Livvic"/>
                        <a:cs typeface="Livvic"/>
                        <a:sym typeface="Livvic"/>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latin typeface="Livvic"/>
                          <a:ea typeface="Livvic"/>
                          <a:cs typeface="Livvic"/>
                          <a:sym typeface="Livvic"/>
                        </a:rPr>
                        <a:t>$145.66</a:t>
                      </a:r>
                      <a:endParaRPr sz="1000">
                        <a:latin typeface="Livvic"/>
                        <a:ea typeface="Livvic"/>
                        <a:cs typeface="Livvic"/>
                        <a:sym typeface="Livvic"/>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267000">
                <a:tc>
                  <a:txBody>
                    <a:bodyPr/>
                    <a:lstStyle/>
                    <a:p>
                      <a:pPr marL="0" lvl="0" indent="0" algn="l" rtl="0">
                        <a:lnSpc>
                          <a:spcPct val="115000"/>
                        </a:lnSpc>
                        <a:spcBef>
                          <a:spcPts val="0"/>
                        </a:spcBef>
                        <a:spcAft>
                          <a:spcPts val="0"/>
                        </a:spcAft>
                        <a:buNone/>
                      </a:pPr>
                      <a:r>
                        <a:rPr lang="en" sz="1000" b="1">
                          <a:solidFill>
                            <a:srgbClr val="00FF00"/>
                          </a:solidFill>
                          <a:latin typeface="Livvic"/>
                          <a:ea typeface="Livvic"/>
                          <a:cs typeface="Livvic"/>
                          <a:sym typeface="Livvic"/>
                        </a:rPr>
                        <a:t>Calibration Materials</a:t>
                      </a:r>
                      <a:endParaRPr sz="1000" b="1">
                        <a:solidFill>
                          <a:srgbClr val="00FF00"/>
                        </a:solidFill>
                        <a:latin typeface="Livvic"/>
                        <a:ea typeface="Livvic"/>
                        <a:cs typeface="Livvic"/>
                        <a:sym typeface="Livvic"/>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latin typeface="Livvic"/>
                          <a:ea typeface="Livvic"/>
                          <a:cs typeface="Livvic"/>
                          <a:sym typeface="Livvic"/>
                        </a:rPr>
                        <a:t>$90.83</a:t>
                      </a:r>
                      <a:endParaRPr sz="1000">
                        <a:latin typeface="Livvic"/>
                        <a:ea typeface="Livvic"/>
                        <a:cs typeface="Livvic"/>
                        <a:sym typeface="Livvic"/>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r h="267000">
                <a:tc>
                  <a:txBody>
                    <a:bodyPr/>
                    <a:lstStyle/>
                    <a:p>
                      <a:pPr marL="0" lvl="0" indent="0" algn="l" rtl="0">
                        <a:lnSpc>
                          <a:spcPct val="115000"/>
                        </a:lnSpc>
                        <a:spcBef>
                          <a:spcPts val="0"/>
                        </a:spcBef>
                        <a:spcAft>
                          <a:spcPts val="0"/>
                        </a:spcAft>
                        <a:buNone/>
                      </a:pPr>
                      <a:r>
                        <a:rPr lang="en" sz="1000" b="1">
                          <a:solidFill>
                            <a:schemeClr val="accent5"/>
                          </a:solidFill>
                          <a:latin typeface="Livvic"/>
                          <a:ea typeface="Livvic"/>
                          <a:cs typeface="Livvic"/>
                          <a:sym typeface="Livvic"/>
                        </a:rPr>
                        <a:t>Testing/ Verification Equipment</a:t>
                      </a:r>
                      <a:endParaRPr sz="1000" b="1">
                        <a:solidFill>
                          <a:schemeClr val="accent5"/>
                        </a:solidFill>
                        <a:latin typeface="Livvic"/>
                        <a:ea typeface="Livvic"/>
                        <a:cs typeface="Livvic"/>
                        <a:sym typeface="Livvic"/>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latin typeface="Livvic"/>
                          <a:ea typeface="Livvic"/>
                          <a:cs typeface="Livvic"/>
                          <a:sym typeface="Livvic"/>
                        </a:rPr>
                        <a:t>$288.74</a:t>
                      </a:r>
                      <a:endParaRPr sz="1000">
                        <a:latin typeface="Livvic"/>
                        <a:ea typeface="Livvic"/>
                        <a:cs typeface="Livvic"/>
                        <a:sym typeface="Livvic"/>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5"/>
                  </a:ext>
                </a:extLst>
              </a:tr>
              <a:tr h="267000">
                <a:tc>
                  <a:txBody>
                    <a:bodyPr/>
                    <a:lstStyle/>
                    <a:p>
                      <a:pPr marL="0" lvl="0" indent="0" algn="l" rtl="0">
                        <a:lnSpc>
                          <a:spcPct val="115000"/>
                        </a:lnSpc>
                        <a:spcBef>
                          <a:spcPts val="0"/>
                        </a:spcBef>
                        <a:spcAft>
                          <a:spcPts val="0"/>
                        </a:spcAft>
                        <a:buNone/>
                      </a:pPr>
                      <a:r>
                        <a:rPr lang="en" sz="1000" b="1">
                          <a:solidFill>
                            <a:srgbClr val="4A86E8"/>
                          </a:solidFill>
                          <a:latin typeface="Livvic"/>
                          <a:ea typeface="Livvic"/>
                          <a:cs typeface="Livvic"/>
                          <a:sym typeface="Livvic"/>
                        </a:rPr>
                        <a:t>Adminstrative</a:t>
                      </a:r>
                      <a:endParaRPr sz="1000" b="1">
                        <a:solidFill>
                          <a:srgbClr val="4A86E8"/>
                        </a:solidFill>
                        <a:latin typeface="Livvic"/>
                        <a:ea typeface="Livvic"/>
                        <a:cs typeface="Livvic"/>
                        <a:sym typeface="Livvic"/>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latin typeface="Livvic"/>
                          <a:ea typeface="Livvic"/>
                          <a:cs typeface="Livvic"/>
                          <a:sym typeface="Livvic"/>
                        </a:rPr>
                        <a:t>$60</a:t>
                      </a:r>
                      <a:endParaRPr sz="1000">
                        <a:latin typeface="Livvic"/>
                        <a:ea typeface="Livvic"/>
                        <a:cs typeface="Livvic"/>
                        <a:sym typeface="Livvic"/>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267000">
                <a:tc>
                  <a:txBody>
                    <a:bodyPr/>
                    <a:lstStyle/>
                    <a:p>
                      <a:pPr marL="0" lvl="0" indent="0" algn="l" rtl="0">
                        <a:lnSpc>
                          <a:spcPct val="115000"/>
                        </a:lnSpc>
                        <a:spcBef>
                          <a:spcPts val="0"/>
                        </a:spcBef>
                        <a:spcAft>
                          <a:spcPts val="0"/>
                        </a:spcAft>
                        <a:buNone/>
                      </a:pPr>
                      <a:r>
                        <a:rPr lang="en" sz="1000" b="1">
                          <a:latin typeface="Livvic"/>
                          <a:ea typeface="Livvic"/>
                          <a:cs typeface="Livvic"/>
                          <a:sym typeface="Livvic"/>
                        </a:rPr>
                        <a:t>Total w/ Margin:</a:t>
                      </a:r>
                      <a:endParaRPr sz="1000" b="1">
                        <a:latin typeface="Livvic"/>
                        <a:ea typeface="Livvic"/>
                        <a:cs typeface="Livvic"/>
                        <a:sym typeface="Livvic"/>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latin typeface="Livvic"/>
                          <a:ea typeface="Livvic"/>
                          <a:cs typeface="Livvic"/>
                          <a:sym typeface="Livvic"/>
                        </a:rPr>
                        <a:t>$4,497.14</a:t>
                      </a:r>
                      <a:endParaRPr sz="1000">
                        <a:latin typeface="Livvic"/>
                        <a:ea typeface="Livvic"/>
                        <a:cs typeface="Livvic"/>
                        <a:sym typeface="Livvic"/>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267000">
                <a:tc>
                  <a:txBody>
                    <a:bodyPr/>
                    <a:lstStyle/>
                    <a:p>
                      <a:pPr marL="0" lvl="0" indent="0" algn="l" rtl="0">
                        <a:lnSpc>
                          <a:spcPct val="115000"/>
                        </a:lnSpc>
                        <a:spcBef>
                          <a:spcPts val="0"/>
                        </a:spcBef>
                        <a:spcAft>
                          <a:spcPts val="0"/>
                        </a:spcAft>
                        <a:buNone/>
                      </a:pPr>
                      <a:r>
                        <a:rPr lang="en" sz="1000"/>
                        <a:t>Remaining Budget:</a:t>
                      </a:r>
                      <a:endParaRPr sz="1000" b="1">
                        <a:latin typeface="Livvic"/>
                        <a:ea typeface="Livvic"/>
                        <a:cs typeface="Livvic"/>
                        <a:sym typeface="Livvic"/>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$502.86</a:t>
                      </a:r>
                      <a:endParaRPr sz="1000">
                        <a:latin typeface="Livvic"/>
                        <a:ea typeface="Livvic"/>
                        <a:cs typeface="Livvic"/>
                        <a:sym typeface="Livvic"/>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1243" name="Google Shape;1243;p76"/>
          <p:cNvSpPr txBox="1"/>
          <p:nvPr/>
        </p:nvSpPr>
        <p:spPr>
          <a:xfrm>
            <a:off x="5190750" y="3509675"/>
            <a:ext cx="3656700" cy="120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ivvic"/>
                <a:ea typeface="Livvic"/>
                <a:cs typeface="Livvic"/>
                <a:sym typeface="Livvic"/>
              </a:rPr>
              <a:t>* 5% Margin applied to total to account for any costs not considered</a:t>
            </a:r>
            <a:endParaRPr>
              <a:latin typeface="Livvic"/>
              <a:ea typeface="Livvic"/>
              <a:cs typeface="Livvic"/>
              <a:sym typeface="Livvic"/>
            </a:endParaRPr>
          </a:p>
          <a:p>
            <a:pPr marL="0" lvl="0" indent="0" algn="l" rtl="0">
              <a:spcBef>
                <a:spcPts val="0"/>
              </a:spcBef>
              <a:spcAft>
                <a:spcPts val="0"/>
              </a:spcAft>
              <a:buNone/>
            </a:pPr>
            <a:endParaRPr>
              <a:latin typeface="Livvic"/>
              <a:ea typeface="Livvic"/>
              <a:cs typeface="Livvic"/>
              <a:sym typeface="Livvic"/>
            </a:endParaRPr>
          </a:p>
          <a:p>
            <a:pPr marL="0" lvl="0" indent="0" algn="l" rtl="0">
              <a:spcBef>
                <a:spcPts val="0"/>
              </a:spcBef>
              <a:spcAft>
                <a:spcPts val="0"/>
              </a:spcAft>
              <a:buNone/>
            </a:pPr>
            <a:r>
              <a:rPr lang="en">
                <a:latin typeface="Livvic"/>
                <a:ea typeface="Livvic"/>
                <a:cs typeface="Livvic"/>
                <a:sym typeface="Livvic"/>
              </a:rPr>
              <a:t>* More in depth chart given on “Comprehensive Financial Plan” slide</a:t>
            </a:r>
            <a:endParaRPr>
              <a:latin typeface="Livvic"/>
              <a:ea typeface="Livvic"/>
              <a:cs typeface="Livvic"/>
              <a:sym typeface="Livvic"/>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247"/>
        <p:cNvGrpSpPr/>
        <p:nvPr/>
      </p:nvGrpSpPr>
      <p:grpSpPr>
        <a:xfrm>
          <a:off x="0" y="0"/>
          <a:ext cx="0" cy="0"/>
          <a:chOff x="0" y="0"/>
          <a:chExt cx="0" cy="0"/>
        </a:xfrm>
      </p:grpSpPr>
      <p:sp>
        <p:nvSpPr>
          <p:cNvPr id="1248" name="Google Shape;1248;p77"/>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latin typeface="Livvic"/>
                <a:ea typeface="Livvic"/>
                <a:cs typeface="Livvic"/>
                <a:sym typeface="Livvic"/>
              </a:rPr>
              <a:t>Acknowledgements</a:t>
            </a:r>
            <a:endParaRPr sz="2800" b="1">
              <a:solidFill>
                <a:srgbClr val="FFFFFF"/>
              </a:solidFill>
              <a:latin typeface="Livvic"/>
              <a:ea typeface="Livvic"/>
              <a:cs typeface="Livvic"/>
              <a:sym typeface="Livvic"/>
            </a:endParaRPr>
          </a:p>
        </p:txBody>
      </p:sp>
      <p:pic>
        <p:nvPicPr>
          <p:cNvPr id="1249" name="Google Shape;1249;p77"/>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sp>
        <p:nvSpPr>
          <p:cNvPr id="1250" name="Google Shape;1250;p77"/>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1251" name="Google Shape;1251;p77"/>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1252" name="Google Shape;1252;p77"/>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1253" name="Google Shape;1253;p77"/>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1254" name="Google Shape;1254;p77"/>
          <p:cNvSpPr/>
          <p:nvPr/>
        </p:nvSpPr>
        <p:spPr>
          <a:xfrm>
            <a:off x="3370367"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1255" name="Google Shape;1255;p77"/>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1256" name="Google Shape;1256;p77"/>
          <p:cNvSpPr/>
          <p:nvPr/>
        </p:nvSpPr>
        <p:spPr>
          <a:xfrm>
            <a:off x="7777350" y="4777075"/>
            <a:ext cx="10701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sp>
        <p:nvSpPr>
          <p:cNvPr id="1257" name="Google Shape;1257;p77"/>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62</a:t>
            </a:fld>
            <a:endParaRPr>
              <a:latin typeface="Livvic"/>
              <a:ea typeface="Livvic"/>
              <a:cs typeface="Livvic"/>
              <a:sym typeface="Livvic"/>
            </a:endParaRPr>
          </a:p>
        </p:txBody>
      </p:sp>
      <p:sp>
        <p:nvSpPr>
          <p:cNvPr id="1258" name="Google Shape;1258;p77"/>
          <p:cNvSpPr/>
          <p:nvPr/>
        </p:nvSpPr>
        <p:spPr>
          <a:xfrm>
            <a:off x="6680046" y="4777075"/>
            <a:ext cx="12702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lt1"/>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1259" name="Google Shape;1259;p77"/>
          <p:cNvSpPr txBox="1"/>
          <p:nvPr/>
        </p:nvSpPr>
        <p:spPr>
          <a:xfrm>
            <a:off x="477050" y="1488150"/>
            <a:ext cx="8265900" cy="27864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434343"/>
              </a:buClr>
              <a:buSzPts val="1800"/>
              <a:buFont typeface="Livvic Light"/>
              <a:buChar char="●"/>
            </a:pPr>
            <a:r>
              <a:rPr lang="en" sz="1800">
                <a:solidFill>
                  <a:srgbClr val="434343"/>
                </a:solidFill>
                <a:latin typeface="Livvic Light"/>
                <a:ea typeface="Livvic Light"/>
                <a:cs typeface="Livvic Light"/>
                <a:sym typeface="Livvic Light"/>
              </a:rPr>
              <a:t>Thank you to Professor Sunberg for his guidance through this project</a:t>
            </a:r>
            <a:endParaRPr sz="1800">
              <a:solidFill>
                <a:srgbClr val="434343"/>
              </a:solidFill>
              <a:latin typeface="Livvic Light"/>
              <a:ea typeface="Livvic Light"/>
              <a:cs typeface="Livvic Light"/>
              <a:sym typeface="Livvic Light"/>
            </a:endParaRPr>
          </a:p>
          <a:p>
            <a:pPr marL="457200" lvl="0" indent="-342900" algn="l" rtl="0">
              <a:lnSpc>
                <a:spcPct val="115000"/>
              </a:lnSpc>
              <a:spcBef>
                <a:spcPts val="0"/>
              </a:spcBef>
              <a:spcAft>
                <a:spcPts val="0"/>
              </a:spcAft>
              <a:buClr>
                <a:srgbClr val="434343"/>
              </a:buClr>
              <a:buSzPts val="1800"/>
              <a:buFont typeface="Livvic Light"/>
              <a:buChar char="●"/>
            </a:pPr>
            <a:r>
              <a:rPr lang="en" sz="1800">
                <a:solidFill>
                  <a:srgbClr val="434343"/>
                </a:solidFill>
                <a:latin typeface="Livvic Light"/>
                <a:ea typeface="Livvic Light"/>
                <a:cs typeface="Livvic Light"/>
                <a:sym typeface="Livvic Light"/>
              </a:rPr>
              <a:t>Thank you to Collin for feedback on how to improve our presentation</a:t>
            </a:r>
            <a:endParaRPr sz="1800">
              <a:solidFill>
                <a:srgbClr val="434343"/>
              </a:solidFill>
              <a:latin typeface="Livvic Light"/>
              <a:ea typeface="Livvic Light"/>
              <a:cs typeface="Livvic Light"/>
              <a:sym typeface="Livvic Light"/>
            </a:endParaRPr>
          </a:p>
          <a:p>
            <a:pPr marL="457200" lvl="0" indent="-342900" algn="l" rtl="0">
              <a:lnSpc>
                <a:spcPct val="115000"/>
              </a:lnSpc>
              <a:spcBef>
                <a:spcPts val="0"/>
              </a:spcBef>
              <a:spcAft>
                <a:spcPts val="0"/>
              </a:spcAft>
              <a:buClr>
                <a:srgbClr val="434343"/>
              </a:buClr>
              <a:buSzPts val="1800"/>
              <a:buFont typeface="Livvic Light"/>
              <a:buChar char="●"/>
            </a:pPr>
            <a:r>
              <a:rPr lang="en" sz="1800">
                <a:solidFill>
                  <a:srgbClr val="434343"/>
                </a:solidFill>
                <a:latin typeface="Livvic Light"/>
                <a:ea typeface="Livvic Light"/>
                <a:cs typeface="Livvic Light"/>
                <a:sym typeface="Livvic Light"/>
              </a:rPr>
              <a:t>Thank you to the PAB for helping us get our project back on track</a:t>
            </a:r>
            <a:endParaRPr sz="1800">
              <a:solidFill>
                <a:srgbClr val="434343"/>
              </a:solidFill>
              <a:latin typeface="Livvic Light"/>
              <a:ea typeface="Livvic Light"/>
              <a:cs typeface="Livvic Light"/>
              <a:sym typeface="Livvic Light"/>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pic>
        <p:nvPicPr>
          <p:cNvPr id="1264" name="Google Shape;1264;p78"/>
          <p:cNvPicPr preferRelativeResize="0"/>
          <p:nvPr/>
        </p:nvPicPr>
        <p:blipFill rotWithShape="1">
          <a:blip r:embed="rId3" cstate="print">
            <a:alphaModFix/>
            <a:extLst>
              <a:ext uri="{28A0092B-C50C-407E-A947-70E740481C1C}">
                <a14:useLocalDpi xmlns:a14="http://schemas.microsoft.com/office/drawing/2010/main"/>
              </a:ext>
            </a:extLst>
          </a:blip>
          <a:srcRect l="10379" r="10387"/>
          <a:stretch/>
        </p:blipFill>
        <p:spPr>
          <a:xfrm flipH="1">
            <a:off x="2214590" y="3850"/>
            <a:ext cx="6929408" cy="5143496"/>
          </a:xfrm>
          <a:prstGeom prst="rect">
            <a:avLst/>
          </a:prstGeom>
          <a:noFill/>
          <a:ln>
            <a:noFill/>
          </a:ln>
        </p:spPr>
      </p:pic>
      <p:sp>
        <p:nvSpPr>
          <p:cNvPr id="1265" name="Google Shape;1265;p78"/>
          <p:cNvSpPr/>
          <p:nvPr/>
        </p:nvSpPr>
        <p:spPr>
          <a:xfrm>
            <a:off x="0" y="2111250"/>
            <a:ext cx="5364000" cy="921000"/>
          </a:xfrm>
          <a:prstGeom prst="rect">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400" b="1">
                <a:solidFill>
                  <a:srgbClr val="FFFFFF"/>
                </a:solidFill>
                <a:latin typeface="Livvic"/>
                <a:ea typeface="Livvic"/>
                <a:cs typeface="Livvic"/>
                <a:sym typeface="Livvic"/>
              </a:rPr>
              <a:t>Backup Slides: Design</a:t>
            </a:r>
            <a:endParaRPr sz="3400" b="1">
              <a:solidFill>
                <a:srgbClr val="FFFFFF"/>
              </a:solidFill>
              <a:latin typeface="Livvic"/>
              <a:ea typeface="Livvic"/>
              <a:cs typeface="Livvic"/>
              <a:sym typeface="Livvic"/>
            </a:endParaRPr>
          </a:p>
        </p:txBody>
      </p:sp>
      <p:pic>
        <p:nvPicPr>
          <p:cNvPr id="1266" name="Google Shape;1266;p78"/>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5364000" y="3862"/>
            <a:ext cx="4242424" cy="4236425"/>
          </a:xfrm>
          <a:prstGeom prst="rect">
            <a:avLst/>
          </a:prstGeom>
          <a:noFill/>
          <a:ln>
            <a:noFill/>
          </a:ln>
        </p:spPr>
      </p:pic>
      <p:sp>
        <p:nvSpPr>
          <p:cNvPr id="1267" name="Google Shape;1267;p78"/>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1268" name="Google Shape;1268;p78"/>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1269" name="Google Shape;1269;p78"/>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1270" name="Google Shape;1270;p78"/>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1271" name="Google Shape;1271;p78"/>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1272" name="Google Shape;1272;p78"/>
          <p:cNvSpPr/>
          <p:nvPr/>
        </p:nvSpPr>
        <p:spPr>
          <a:xfrm>
            <a:off x="3370367"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1273" name="Google Shape;1273;p78"/>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lt1"/>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1274" name="Google Shape;1274;p78"/>
          <p:cNvSpPr/>
          <p:nvPr/>
        </p:nvSpPr>
        <p:spPr>
          <a:xfrm>
            <a:off x="7777350" y="4777075"/>
            <a:ext cx="10701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278"/>
        <p:cNvGrpSpPr/>
        <p:nvPr/>
      </p:nvGrpSpPr>
      <p:grpSpPr>
        <a:xfrm>
          <a:off x="0" y="0"/>
          <a:ext cx="0" cy="0"/>
          <a:chOff x="0" y="0"/>
          <a:chExt cx="0" cy="0"/>
        </a:xfrm>
      </p:grpSpPr>
      <p:sp>
        <p:nvSpPr>
          <p:cNvPr id="1279" name="Google Shape;1279;p79"/>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latin typeface="Livvic"/>
                <a:ea typeface="Livvic"/>
                <a:cs typeface="Livvic"/>
                <a:sym typeface="Livvic"/>
              </a:rPr>
              <a:t>Raspberry Pi Pinout</a:t>
            </a:r>
            <a:endParaRPr sz="2800" b="1">
              <a:solidFill>
                <a:srgbClr val="FFFFFF"/>
              </a:solidFill>
              <a:latin typeface="Livvic"/>
              <a:ea typeface="Livvic"/>
              <a:cs typeface="Livvic"/>
              <a:sym typeface="Livvic"/>
            </a:endParaRPr>
          </a:p>
        </p:txBody>
      </p:sp>
      <p:pic>
        <p:nvPicPr>
          <p:cNvPr id="1280" name="Google Shape;1280;p79"/>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sp>
        <p:nvSpPr>
          <p:cNvPr id="1281" name="Google Shape;1281;p79"/>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1282" name="Google Shape;1282;p79"/>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1283" name="Google Shape;1283;p79"/>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1284" name="Google Shape;1284;p79"/>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1285" name="Google Shape;1285;p79"/>
          <p:cNvSpPr/>
          <p:nvPr/>
        </p:nvSpPr>
        <p:spPr>
          <a:xfrm>
            <a:off x="3370367"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1286" name="Google Shape;1286;p79"/>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1287" name="Google Shape;1287;p79"/>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64</a:t>
            </a:fld>
            <a:endParaRPr>
              <a:latin typeface="Livvic"/>
              <a:ea typeface="Livvic"/>
              <a:cs typeface="Livvic"/>
              <a:sym typeface="Livvic"/>
            </a:endParaRPr>
          </a:p>
        </p:txBody>
      </p:sp>
      <p:sp>
        <p:nvSpPr>
          <p:cNvPr id="1288" name="Google Shape;1288;p79"/>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1289" name="Google Shape;1289;p79"/>
          <p:cNvSpPr/>
          <p:nvPr/>
        </p:nvSpPr>
        <p:spPr>
          <a:xfrm>
            <a:off x="7777350" y="4777075"/>
            <a:ext cx="10701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pic>
        <p:nvPicPr>
          <p:cNvPr id="1290" name="Google Shape;1290;p79"/>
          <p:cNvPicPr preferRelativeResize="0"/>
          <p:nvPr/>
        </p:nvPicPr>
        <p:blipFill>
          <a:blip r:embed="rId4">
            <a:alphaModFix/>
          </a:blip>
          <a:stretch>
            <a:fillRect/>
          </a:stretch>
        </p:blipFill>
        <p:spPr>
          <a:xfrm>
            <a:off x="2366500" y="1091075"/>
            <a:ext cx="4411001" cy="3619701"/>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294"/>
        <p:cNvGrpSpPr/>
        <p:nvPr/>
      </p:nvGrpSpPr>
      <p:grpSpPr>
        <a:xfrm>
          <a:off x="0" y="0"/>
          <a:ext cx="0" cy="0"/>
          <a:chOff x="0" y="0"/>
          <a:chExt cx="0" cy="0"/>
        </a:xfrm>
      </p:grpSpPr>
      <p:sp>
        <p:nvSpPr>
          <p:cNvPr id="1295" name="Google Shape;1295;p80"/>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latin typeface="Livvic"/>
                <a:ea typeface="Livvic"/>
                <a:cs typeface="Livvic"/>
                <a:sym typeface="Livvic"/>
              </a:rPr>
              <a:t>Raspberry Pi Schematic</a:t>
            </a:r>
            <a:endParaRPr sz="2800" b="1">
              <a:solidFill>
                <a:srgbClr val="FFFFFF"/>
              </a:solidFill>
              <a:latin typeface="Livvic"/>
              <a:ea typeface="Livvic"/>
              <a:cs typeface="Livvic"/>
              <a:sym typeface="Livvic"/>
            </a:endParaRPr>
          </a:p>
        </p:txBody>
      </p:sp>
      <p:pic>
        <p:nvPicPr>
          <p:cNvPr id="1296" name="Google Shape;1296;p80"/>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sp>
        <p:nvSpPr>
          <p:cNvPr id="1297" name="Google Shape;1297;p80"/>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1298" name="Google Shape;1298;p80"/>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1299" name="Google Shape;1299;p80"/>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1300" name="Google Shape;1300;p80"/>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1301" name="Google Shape;1301;p80"/>
          <p:cNvSpPr/>
          <p:nvPr/>
        </p:nvSpPr>
        <p:spPr>
          <a:xfrm>
            <a:off x="3370367"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1302" name="Google Shape;1302;p80"/>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1303" name="Google Shape;1303;p80"/>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65</a:t>
            </a:fld>
            <a:endParaRPr>
              <a:latin typeface="Livvic"/>
              <a:ea typeface="Livvic"/>
              <a:cs typeface="Livvic"/>
              <a:sym typeface="Livvic"/>
            </a:endParaRPr>
          </a:p>
        </p:txBody>
      </p:sp>
      <p:sp>
        <p:nvSpPr>
          <p:cNvPr id="1304" name="Google Shape;1304;p80"/>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1305" name="Google Shape;1305;p80"/>
          <p:cNvSpPr/>
          <p:nvPr/>
        </p:nvSpPr>
        <p:spPr>
          <a:xfrm>
            <a:off x="7777350" y="4777075"/>
            <a:ext cx="10701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sp>
        <p:nvSpPr>
          <p:cNvPr id="1306" name="Google Shape;1306;p80"/>
          <p:cNvSpPr txBox="1"/>
          <p:nvPr/>
        </p:nvSpPr>
        <p:spPr>
          <a:xfrm>
            <a:off x="631875" y="1283575"/>
            <a:ext cx="3843300" cy="3567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Livvic"/>
              <a:buChar char="●"/>
            </a:pPr>
            <a:r>
              <a:rPr lang="en" sz="1800">
                <a:latin typeface="Livvic"/>
                <a:ea typeface="Livvic"/>
                <a:cs typeface="Livvic"/>
                <a:sym typeface="Livvic"/>
              </a:rPr>
              <a:t>Raspberry Pi 4 Model B</a:t>
            </a:r>
            <a:endParaRPr sz="1800">
              <a:latin typeface="Livvic"/>
              <a:ea typeface="Livvic"/>
              <a:cs typeface="Livvic"/>
              <a:sym typeface="Livvic"/>
            </a:endParaRPr>
          </a:p>
          <a:p>
            <a:pPr marL="457200" lvl="0" indent="0" algn="l" rtl="0">
              <a:spcBef>
                <a:spcPts val="0"/>
              </a:spcBef>
              <a:spcAft>
                <a:spcPts val="0"/>
              </a:spcAft>
              <a:buNone/>
            </a:pPr>
            <a:endParaRPr sz="1800">
              <a:latin typeface="Livvic"/>
              <a:ea typeface="Livvic"/>
              <a:cs typeface="Livvic"/>
              <a:sym typeface="Livvic"/>
            </a:endParaRPr>
          </a:p>
          <a:p>
            <a:pPr marL="457200" lvl="0" indent="-342900" algn="l" rtl="0">
              <a:spcBef>
                <a:spcPts val="0"/>
              </a:spcBef>
              <a:spcAft>
                <a:spcPts val="0"/>
              </a:spcAft>
              <a:buSzPts val="1800"/>
              <a:buFont typeface="Livvic"/>
              <a:buChar char="●"/>
            </a:pPr>
            <a:r>
              <a:rPr lang="en" sz="1800">
                <a:latin typeface="Livvic"/>
                <a:ea typeface="Livvic"/>
                <a:cs typeface="Livvic"/>
                <a:sym typeface="Livvic"/>
              </a:rPr>
              <a:t>Schematic of GPIO pinouts to the right</a:t>
            </a:r>
            <a:endParaRPr sz="1800">
              <a:latin typeface="Livvic"/>
              <a:ea typeface="Livvic"/>
              <a:cs typeface="Livvic"/>
              <a:sym typeface="Livvic"/>
            </a:endParaRPr>
          </a:p>
          <a:p>
            <a:pPr marL="457200" lvl="0" indent="0" algn="l" rtl="0">
              <a:spcBef>
                <a:spcPts val="0"/>
              </a:spcBef>
              <a:spcAft>
                <a:spcPts val="0"/>
              </a:spcAft>
              <a:buNone/>
            </a:pPr>
            <a:endParaRPr sz="1800">
              <a:latin typeface="Livvic"/>
              <a:ea typeface="Livvic"/>
              <a:cs typeface="Livvic"/>
              <a:sym typeface="Livvic"/>
            </a:endParaRPr>
          </a:p>
          <a:p>
            <a:pPr marL="457200" lvl="0" indent="-342900" algn="l" rtl="0">
              <a:spcBef>
                <a:spcPts val="0"/>
              </a:spcBef>
              <a:spcAft>
                <a:spcPts val="0"/>
              </a:spcAft>
              <a:buSzPts val="1800"/>
              <a:buFont typeface="Livvic"/>
              <a:buChar char="●"/>
            </a:pPr>
            <a:r>
              <a:rPr lang="en" sz="1800">
                <a:latin typeface="Livvic"/>
                <a:ea typeface="Livvic"/>
                <a:cs typeface="Livvic"/>
                <a:sym typeface="Livvic"/>
              </a:rPr>
              <a:t>Full schematics: </a:t>
            </a:r>
            <a:r>
              <a:rPr lang="en" sz="1800" u="sng">
                <a:solidFill>
                  <a:schemeClr val="hlink"/>
                </a:solidFill>
                <a:latin typeface="Livvic"/>
                <a:ea typeface="Livvic"/>
                <a:cs typeface="Livvic"/>
                <a:sym typeface="Livvic"/>
                <a:hlinkClick r:id="rId4"/>
              </a:rPr>
              <a:t>https://www.raspberrypi.org/app/uploads/2012/04/Raspberry-Pi-Schematics-R1.0.pdf</a:t>
            </a:r>
            <a:r>
              <a:rPr lang="en" sz="1800">
                <a:latin typeface="Livvic"/>
                <a:ea typeface="Livvic"/>
                <a:cs typeface="Livvic"/>
                <a:sym typeface="Livvic"/>
              </a:rPr>
              <a:t> </a:t>
            </a:r>
            <a:endParaRPr sz="1800">
              <a:latin typeface="Livvic"/>
              <a:ea typeface="Livvic"/>
              <a:cs typeface="Livvic"/>
              <a:sym typeface="Livvic"/>
            </a:endParaRPr>
          </a:p>
        </p:txBody>
      </p:sp>
      <p:pic>
        <p:nvPicPr>
          <p:cNvPr id="1307" name="Google Shape;1307;p80"/>
          <p:cNvPicPr preferRelativeResize="0"/>
          <p:nvPr/>
        </p:nvPicPr>
        <p:blipFill>
          <a:blip r:embed="rId5">
            <a:alphaModFix/>
          </a:blip>
          <a:stretch>
            <a:fillRect/>
          </a:stretch>
        </p:blipFill>
        <p:spPr>
          <a:xfrm>
            <a:off x="4640575" y="1073075"/>
            <a:ext cx="4075008" cy="3485292"/>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311"/>
        <p:cNvGrpSpPr/>
        <p:nvPr/>
      </p:nvGrpSpPr>
      <p:grpSpPr>
        <a:xfrm>
          <a:off x="0" y="0"/>
          <a:ext cx="0" cy="0"/>
          <a:chOff x="0" y="0"/>
          <a:chExt cx="0" cy="0"/>
        </a:xfrm>
      </p:grpSpPr>
      <p:sp>
        <p:nvSpPr>
          <p:cNvPr id="1312" name="Google Shape;1312;p81"/>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latin typeface="Livvic"/>
                <a:ea typeface="Livvic"/>
                <a:cs typeface="Livvic"/>
                <a:sym typeface="Livvic"/>
              </a:rPr>
              <a:t>Raspberry Pi Specs</a:t>
            </a:r>
            <a:endParaRPr sz="2800" b="1">
              <a:solidFill>
                <a:srgbClr val="FFFFFF"/>
              </a:solidFill>
              <a:latin typeface="Livvic"/>
              <a:ea typeface="Livvic"/>
              <a:cs typeface="Livvic"/>
              <a:sym typeface="Livvic"/>
            </a:endParaRPr>
          </a:p>
        </p:txBody>
      </p:sp>
      <p:pic>
        <p:nvPicPr>
          <p:cNvPr id="1313" name="Google Shape;1313;p81"/>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sp>
        <p:nvSpPr>
          <p:cNvPr id="1314" name="Google Shape;1314;p81"/>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1315" name="Google Shape;1315;p81"/>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1316" name="Google Shape;1316;p81"/>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1317" name="Google Shape;1317;p81"/>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1318" name="Google Shape;1318;p81"/>
          <p:cNvSpPr/>
          <p:nvPr/>
        </p:nvSpPr>
        <p:spPr>
          <a:xfrm>
            <a:off x="3370367"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1319" name="Google Shape;1319;p81"/>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1320" name="Google Shape;1320;p81"/>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66</a:t>
            </a:fld>
            <a:endParaRPr>
              <a:latin typeface="Livvic"/>
              <a:ea typeface="Livvic"/>
              <a:cs typeface="Livvic"/>
              <a:sym typeface="Livvic"/>
            </a:endParaRPr>
          </a:p>
        </p:txBody>
      </p:sp>
      <p:sp>
        <p:nvSpPr>
          <p:cNvPr id="1321" name="Google Shape;1321;p81"/>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1322" name="Google Shape;1322;p81"/>
          <p:cNvSpPr/>
          <p:nvPr/>
        </p:nvSpPr>
        <p:spPr>
          <a:xfrm>
            <a:off x="7777350" y="4777075"/>
            <a:ext cx="10701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sp>
        <p:nvSpPr>
          <p:cNvPr id="1323" name="Google Shape;1323;p81"/>
          <p:cNvSpPr txBox="1"/>
          <p:nvPr/>
        </p:nvSpPr>
        <p:spPr>
          <a:xfrm>
            <a:off x="275700" y="4329175"/>
            <a:ext cx="79689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434343"/>
              </a:buClr>
              <a:buSzPts val="1100"/>
              <a:buFont typeface="Arial"/>
              <a:buNone/>
            </a:pPr>
            <a:r>
              <a:rPr lang="en" sz="1200">
                <a:solidFill>
                  <a:srgbClr val="434343"/>
                </a:solidFill>
                <a:latin typeface="Livvic"/>
                <a:ea typeface="Livvic"/>
                <a:cs typeface="Livvic"/>
                <a:sym typeface="Livvic"/>
              </a:rPr>
              <a:t>*Specs from : </a:t>
            </a:r>
            <a:r>
              <a:rPr lang="en" sz="1200" u="sng">
                <a:solidFill>
                  <a:schemeClr val="hlink"/>
                </a:solidFill>
                <a:latin typeface="Livvic"/>
                <a:ea typeface="Livvic"/>
                <a:cs typeface="Livvic"/>
                <a:sym typeface="Livvic"/>
                <a:hlinkClick r:id="rId4"/>
              </a:rPr>
              <a:t>https://www.raspberrypi.org/products/raspberry-pi-4-model-b/specifications/?resellerType=home</a:t>
            </a:r>
            <a:r>
              <a:rPr lang="en" sz="1200">
                <a:solidFill>
                  <a:srgbClr val="434343"/>
                </a:solidFill>
                <a:latin typeface="Livvic"/>
                <a:ea typeface="Livvic"/>
                <a:cs typeface="Livvic"/>
                <a:sym typeface="Livvic"/>
              </a:rPr>
              <a:t> </a:t>
            </a:r>
            <a:endParaRPr sz="1200">
              <a:solidFill>
                <a:srgbClr val="434343"/>
              </a:solidFill>
              <a:latin typeface="Livvic"/>
              <a:ea typeface="Livvic"/>
              <a:cs typeface="Livvic"/>
              <a:sym typeface="Livvic"/>
            </a:endParaRPr>
          </a:p>
        </p:txBody>
      </p:sp>
      <p:pic>
        <p:nvPicPr>
          <p:cNvPr id="1324" name="Google Shape;1324;p81"/>
          <p:cNvPicPr preferRelativeResize="0"/>
          <p:nvPr/>
        </p:nvPicPr>
        <p:blipFill>
          <a:blip r:embed="rId5">
            <a:alphaModFix/>
          </a:blip>
          <a:stretch>
            <a:fillRect/>
          </a:stretch>
        </p:blipFill>
        <p:spPr>
          <a:xfrm>
            <a:off x="296950" y="967375"/>
            <a:ext cx="3125192" cy="3416141"/>
          </a:xfrm>
          <a:prstGeom prst="rect">
            <a:avLst/>
          </a:prstGeom>
          <a:noFill/>
          <a:ln>
            <a:noFill/>
          </a:ln>
        </p:spPr>
      </p:pic>
      <p:sp>
        <p:nvSpPr>
          <p:cNvPr id="1325" name="Google Shape;1325;p81"/>
          <p:cNvSpPr txBox="1"/>
          <p:nvPr/>
        </p:nvSpPr>
        <p:spPr>
          <a:xfrm>
            <a:off x="3422100" y="1187000"/>
            <a:ext cx="5436000" cy="29769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rgbClr val="434343"/>
              </a:buClr>
              <a:buSzPts val="1400"/>
              <a:buFont typeface="Livvic"/>
              <a:buChar char="●"/>
            </a:pPr>
            <a:r>
              <a:rPr lang="en">
                <a:solidFill>
                  <a:srgbClr val="434343"/>
                </a:solidFill>
                <a:latin typeface="Livvic"/>
                <a:ea typeface="Livvic"/>
                <a:cs typeface="Livvic"/>
                <a:sym typeface="Livvic"/>
              </a:rPr>
              <a:t>Raspberry Pi 4 has up to 8GiB of RAM, 64-bit ARM Cortex microprocessor: plenty of hardware resources to meet computation demands</a:t>
            </a:r>
            <a:endParaRPr>
              <a:solidFill>
                <a:srgbClr val="434343"/>
              </a:solidFill>
              <a:latin typeface="Livvic"/>
              <a:ea typeface="Livvic"/>
              <a:cs typeface="Livvic"/>
              <a:sym typeface="Livvic"/>
            </a:endParaRPr>
          </a:p>
          <a:p>
            <a:pPr marL="457200" lvl="0" indent="-317500" algn="l" rtl="0">
              <a:lnSpc>
                <a:spcPct val="115000"/>
              </a:lnSpc>
              <a:spcBef>
                <a:spcPts val="0"/>
              </a:spcBef>
              <a:spcAft>
                <a:spcPts val="0"/>
              </a:spcAft>
              <a:buClr>
                <a:srgbClr val="434343"/>
              </a:buClr>
              <a:buSzPts val="1400"/>
              <a:buFont typeface="Livvic"/>
              <a:buChar char="●"/>
            </a:pPr>
            <a:r>
              <a:rPr lang="en">
                <a:solidFill>
                  <a:srgbClr val="434343"/>
                </a:solidFill>
                <a:latin typeface="Livvic"/>
                <a:ea typeface="Livvic"/>
                <a:cs typeface="Livvic"/>
                <a:sym typeface="Livvic"/>
              </a:rPr>
              <a:t>Several USB ports to allow for writing of data to USB flash drives</a:t>
            </a:r>
            <a:endParaRPr>
              <a:solidFill>
                <a:srgbClr val="434343"/>
              </a:solidFill>
              <a:latin typeface="Livvic"/>
              <a:ea typeface="Livvic"/>
              <a:cs typeface="Livvic"/>
              <a:sym typeface="Livvic"/>
            </a:endParaRPr>
          </a:p>
          <a:p>
            <a:pPr marL="457200" lvl="0" indent="-317500" algn="l" rtl="0">
              <a:lnSpc>
                <a:spcPct val="115000"/>
              </a:lnSpc>
              <a:spcBef>
                <a:spcPts val="0"/>
              </a:spcBef>
              <a:spcAft>
                <a:spcPts val="0"/>
              </a:spcAft>
              <a:buClr>
                <a:srgbClr val="434343"/>
              </a:buClr>
              <a:buSzPts val="1400"/>
              <a:buFont typeface="Livvic"/>
              <a:buChar char="●"/>
            </a:pPr>
            <a:r>
              <a:rPr lang="en">
                <a:solidFill>
                  <a:srgbClr val="434343"/>
                </a:solidFill>
                <a:latin typeface="Livvic"/>
                <a:ea typeface="Livvic"/>
                <a:cs typeface="Livvic"/>
                <a:sym typeface="Livvic"/>
              </a:rPr>
              <a:t>Very low cost</a:t>
            </a:r>
            <a:endParaRPr>
              <a:solidFill>
                <a:srgbClr val="434343"/>
              </a:solidFill>
              <a:latin typeface="Livvic"/>
              <a:ea typeface="Livvic"/>
              <a:cs typeface="Livvic"/>
              <a:sym typeface="Livvic"/>
            </a:endParaRPr>
          </a:p>
          <a:p>
            <a:pPr marL="457200" lvl="0" indent="-317500" algn="l" rtl="0">
              <a:lnSpc>
                <a:spcPct val="115000"/>
              </a:lnSpc>
              <a:spcBef>
                <a:spcPts val="0"/>
              </a:spcBef>
              <a:spcAft>
                <a:spcPts val="0"/>
              </a:spcAft>
              <a:buClr>
                <a:srgbClr val="434343"/>
              </a:buClr>
              <a:buSzPts val="1400"/>
              <a:buFont typeface="Livvic"/>
              <a:buChar char="●"/>
            </a:pPr>
            <a:r>
              <a:rPr lang="en">
                <a:solidFill>
                  <a:srgbClr val="434343"/>
                </a:solidFill>
                <a:latin typeface="Livvic"/>
                <a:ea typeface="Livvic"/>
                <a:cs typeface="Livvic"/>
                <a:sym typeface="Livvic"/>
              </a:rPr>
              <a:t>Hardware-level floating point support (expect this to be helpful given required pointing precision)</a:t>
            </a:r>
            <a:endParaRPr>
              <a:solidFill>
                <a:srgbClr val="434343"/>
              </a:solidFill>
              <a:latin typeface="Livvic"/>
              <a:ea typeface="Livvic"/>
              <a:cs typeface="Livvic"/>
              <a:sym typeface="Livvic"/>
            </a:endParaRPr>
          </a:p>
          <a:p>
            <a:pPr marL="457200" lvl="0" indent="-317500" algn="l" rtl="0">
              <a:lnSpc>
                <a:spcPct val="115000"/>
              </a:lnSpc>
              <a:spcBef>
                <a:spcPts val="0"/>
              </a:spcBef>
              <a:spcAft>
                <a:spcPts val="0"/>
              </a:spcAft>
              <a:buClr>
                <a:srgbClr val="434343"/>
              </a:buClr>
              <a:buSzPts val="1400"/>
              <a:buFont typeface="Livvic"/>
              <a:buChar char="●"/>
            </a:pPr>
            <a:r>
              <a:rPr lang="en">
                <a:solidFill>
                  <a:srgbClr val="434343"/>
                </a:solidFill>
                <a:latin typeface="Livvic"/>
                <a:ea typeface="Livvic"/>
                <a:cs typeface="Livvic"/>
                <a:sym typeface="Livvic"/>
              </a:rPr>
              <a:t>Wide variety of add-on boards to support interfacing with RS-232, stepper motors, etc.</a:t>
            </a:r>
            <a:endParaRPr>
              <a:solidFill>
                <a:srgbClr val="434343"/>
              </a:solidFill>
              <a:latin typeface="Livvic"/>
              <a:ea typeface="Livvic"/>
              <a:cs typeface="Livvic"/>
              <a:sym typeface="Livvic"/>
            </a:endParaRPr>
          </a:p>
          <a:p>
            <a:pPr marL="457200" lvl="0" indent="-317500" algn="l" rtl="0">
              <a:lnSpc>
                <a:spcPct val="115000"/>
              </a:lnSpc>
              <a:spcBef>
                <a:spcPts val="0"/>
              </a:spcBef>
              <a:spcAft>
                <a:spcPts val="0"/>
              </a:spcAft>
              <a:buClr>
                <a:srgbClr val="434343"/>
              </a:buClr>
              <a:buSzPts val="1400"/>
              <a:buFont typeface="Livvic"/>
              <a:buChar char="●"/>
            </a:pPr>
            <a:r>
              <a:rPr lang="en">
                <a:solidFill>
                  <a:srgbClr val="434343"/>
                </a:solidFill>
                <a:latin typeface="Livvic"/>
                <a:ea typeface="Livvic"/>
                <a:cs typeface="Livvic"/>
                <a:sym typeface="Livvic"/>
              </a:rPr>
              <a:t>Extensive libraries, code made by other users available</a:t>
            </a:r>
            <a:endParaRPr>
              <a:latin typeface="Livvic"/>
              <a:ea typeface="Livvic"/>
              <a:cs typeface="Livvic"/>
              <a:sym typeface="Livvic"/>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329"/>
        <p:cNvGrpSpPr/>
        <p:nvPr/>
      </p:nvGrpSpPr>
      <p:grpSpPr>
        <a:xfrm>
          <a:off x="0" y="0"/>
          <a:ext cx="0" cy="0"/>
          <a:chOff x="0" y="0"/>
          <a:chExt cx="0" cy="0"/>
        </a:xfrm>
      </p:grpSpPr>
      <p:sp>
        <p:nvSpPr>
          <p:cNvPr id="1330" name="Google Shape;1330;p82"/>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latin typeface="Livvic"/>
                <a:ea typeface="Livvic"/>
                <a:cs typeface="Livvic"/>
                <a:sym typeface="Livvic"/>
              </a:rPr>
              <a:t>Serial Hat Schematic</a:t>
            </a:r>
            <a:endParaRPr sz="2800" b="1">
              <a:solidFill>
                <a:srgbClr val="FFFFFF"/>
              </a:solidFill>
              <a:latin typeface="Livvic"/>
              <a:ea typeface="Livvic"/>
              <a:cs typeface="Livvic"/>
              <a:sym typeface="Livvic"/>
            </a:endParaRPr>
          </a:p>
        </p:txBody>
      </p:sp>
      <p:pic>
        <p:nvPicPr>
          <p:cNvPr id="1331" name="Google Shape;1331;p82"/>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sp>
        <p:nvSpPr>
          <p:cNvPr id="1332" name="Google Shape;1332;p82"/>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1333" name="Google Shape;1333;p82"/>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1334" name="Google Shape;1334;p82"/>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1335" name="Google Shape;1335;p82"/>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1336" name="Google Shape;1336;p82"/>
          <p:cNvSpPr/>
          <p:nvPr/>
        </p:nvSpPr>
        <p:spPr>
          <a:xfrm>
            <a:off x="3370367"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1337" name="Google Shape;1337;p82"/>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1338" name="Google Shape;1338;p82"/>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67</a:t>
            </a:fld>
            <a:endParaRPr>
              <a:latin typeface="Livvic"/>
              <a:ea typeface="Livvic"/>
              <a:cs typeface="Livvic"/>
              <a:sym typeface="Livvic"/>
            </a:endParaRPr>
          </a:p>
        </p:txBody>
      </p:sp>
      <p:sp>
        <p:nvSpPr>
          <p:cNvPr id="1339" name="Google Shape;1339;p82"/>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1340" name="Google Shape;1340;p82"/>
          <p:cNvSpPr/>
          <p:nvPr/>
        </p:nvSpPr>
        <p:spPr>
          <a:xfrm>
            <a:off x="7777350" y="4777075"/>
            <a:ext cx="10701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sp>
        <p:nvSpPr>
          <p:cNvPr id="1341" name="Google Shape;1341;p82"/>
          <p:cNvSpPr txBox="1"/>
          <p:nvPr/>
        </p:nvSpPr>
        <p:spPr>
          <a:xfrm>
            <a:off x="631875" y="1283575"/>
            <a:ext cx="3843300" cy="3567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Livvic"/>
              <a:buChar char="●"/>
            </a:pPr>
            <a:r>
              <a:rPr lang="en" sz="1800">
                <a:latin typeface="Livvic"/>
                <a:ea typeface="Livvic"/>
                <a:cs typeface="Livvic"/>
                <a:sym typeface="Livvic"/>
              </a:rPr>
              <a:t>Waveshare 2-CH RS232 HAT</a:t>
            </a:r>
            <a:endParaRPr sz="1800">
              <a:latin typeface="Livvic"/>
              <a:ea typeface="Livvic"/>
              <a:cs typeface="Livvic"/>
              <a:sym typeface="Livvic"/>
            </a:endParaRPr>
          </a:p>
          <a:p>
            <a:pPr marL="0" lvl="0" indent="0" algn="l" rtl="0">
              <a:spcBef>
                <a:spcPts val="0"/>
              </a:spcBef>
              <a:spcAft>
                <a:spcPts val="0"/>
              </a:spcAft>
              <a:buNone/>
            </a:pPr>
            <a:endParaRPr sz="1800">
              <a:latin typeface="Livvic"/>
              <a:ea typeface="Livvic"/>
              <a:cs typeface="Livvic"/>
              <a:sym typeface="Livvic"/>
            </a:endParaRPr>
          </a:p>
          <a:p>
            <a:pPr marL="457200" lvl="0" indent="-342900" algn="l" rtl="0">
              <a:spcBef>
                <a:spcPts val="0"/>
              </a:spcBef>
              <a:spcAft>
                <a:spcPts val="0"/>
              </a:spcAft>
              <a:buSzPts val="1800"/>
              <a:buFont typeface="Livvic"/>
              <a:buChar char="●"/>
            </a:pPr>
            <a:r>
              <a:rPr lang="en" sz="1800">
                <a:latin typeface="Livvic"/>
                <a:ea typeface="Livvic"/>
                <a:cs typeface="Livvic"/>
                <a:sym typeface="Livvic"/>
              </a:rPr>
              <a:t>Full pinouts: </a:t>
            </a:r>
            <a:r>
              <a:rPr lang="en" sz="1800" u="sng">
                <a:solidFill>
                  <a:schemeClr val="hlink"/>
                </a:solidFill>
                <a:latin typeface="Livvic"/>
                <a:ea typeface="Livvic"/>
                <a:cs typeface="Livvic"/>
                <a:sym typeface="Livvic"/>
                <a:hlinkClick r:id="rId4"/>
              </a:rPr>
              <a:t>https://www.waveshare.com/w/upload/5/5a/2-CH_RS232_HAT_SchDoc.pdf</a:t>
            </a:r>
            <a:r>
              <a:rPr lang="en" sz="1800">
                <a:latin typeface="Livvic"/>
                <a:ea typeface="Livvic"/>
                <a:cs typeface="Livvic"/>
                <a:sym typeface="Livvic"/>
              </a:rPr>
              <a:t> </a:t>
            </a:r>
            <a:endParaRPr sz="1800">
              <a:latin typeface="Livvic"/>
              <a:ea typeface="Livvic"/>
              <a:cs typeface="Livvic"/>
              <a:sym typeface="Livvic"/>
            </a:endParaRPr>
          </a:p>
        </p:txBody>
      </p:sp>
      <p:pic>
        <p:nvPicPr>
          <p:cNvPr id="1342" name="Google Shape;1342;p82"/>
          <p:cNvPicPr preferRelativeResize="0"/>
          <p:nvPr/>
        </p:nvPicPr>
        <p:blipFill>
          <a:blip r:embed="rId5">
            <a:alphaModFix/>
          </a:blip>
          <a:stretch>
            <a:fillRect/>
          </a:stretch>
        </p:blipFill>
        <p:spPr>
          <a:xfrm>
            <a:off x="4627575" y="1073075"/>
            <a:ext cx="4078720" cy="348529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346"/>
        <p:cNvGrpSpPr/>
        <p:nvPr/>
      </p:nvGrpSpPr>
      <p:grpSpPr>
        <a:xfrm>
          <a:off x="0" y="0"/>
          <a:ext cx="0" cy="0"/>
          <a:chOff x="0" y="0"/>
          <a:chExt cx="0" cy="0"/>
        </a:xfrm>
      </p:grpSpPr>
      <p:sp>
        <p:nvSpPr>
          <p:cNvPr id="1347" name="Google Shape;1347;p83"/>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latin typeface="Livvic"/>
                <a:ea typeface="Livvic"/>
                <a:cs typeface="Livvic"/>
                <a:sym typeface="Livvic"/>
              </a:rPr>
              <a:t>ADC Schematic</a:t>
            </a:r>
            <a:endParaRPr sz="2800" b="1">
              <a:solidFill>
                <a:srgbClr val="FFFFFF"/>
              </a:solidFill>
              <a:latin typeface="Livvic"/>
              <a:ea typeface="Livvic"/>
              <a:cs typeface="Livvic"/>
              <a:sym typeface="Livvic"/>
            </a:endParaRPr>
          </a:p>
        </p:txBody>
      </p:sp>
      <p:pic>
        <p:nvPicPr>
          <p:cNvPr id="1348" name="Google Shape;1348;p83"/>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sp>
        <p:nvSpPr>
          <p:cNvPr id="1349" name="Google Shape;1349;p83"/>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1350" name="Google Shape;1350;p83"/>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1351" name="Google Shape;1351;p83"/>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1352" name="Google Shape;1352;p83"/>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1353" name="Google Shape;1353;p83"/>
          <p:cNvSpPr/>
          <p:nvPr/>
        </p:nvSpPr>
        <p:spPr>
          <a:xfrm>
            <a:off x="3370367"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1354" name="Google Shape;1354;p83"/>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1355" name="Google Shape;1355;p83"/>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68</a:t>
            </a:fld>
            <a:endParaRPr>
              <a:latin typeface="Livvic"/>
              <a:ea typeface="Livvic"/>
              <a:cs typeface="Livvic"/>
              <a:sym typeface="Livvic"/>
            </a:endParaRPr>
          </a:p>
        </p:txBody>
      </p:sp>
      <p:sp>
        <p:nvSpPr>
          <p:cNvPr id="1356" name="Google Shape;1356;p83"/>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1357" name="Google Shape;1357;p83"/>
          <p:cNvSpPr/>
          <p:nvPr/>
        </p:nvSpPr>
        <p:spPr>
          <a:xfrm>
            <a:off x="7777350" y="4777075"/>
            <a:ext cx="10701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sp>
        <p:nvSpPr>
          <p:cNvPr id="1358" name="Google Shape;1358;p83"/>
          <p:cNvSpPr txBox="1"/>
          <p:nvPr/>
        </p:nvSpPr>
        <p:spPr>
          <a:xfrm>
            <a:off x="631875" y="1283575"/>
            <a:ext cx="3843300" cy="3567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Livvic"/>
              <a:buChar char="●"/>
            </a:pPr>
            <a:r>
              <a:rPr lang="en" sz="1800">
                <a:latin typeface="Livvic"/>
                <a:ea typeface="Livvic"/>
                <a:cs typeface="Livvic"/>
                <a:sym typeface="Livvic"/>
              </a:rPr>
              <a:t>Seeed Technology Raspberry Pi High-Precision AD/D</a:t>
            </a:r>
            <a:endParaRPr sz="1800">
              <a:latin typeface="Livvic"/>
              <a:ea typeface="Livvic"/>
              <a:cs typeface="Livvic"/>
              <a:sym typeface="Livvic"/>
            </a:endParaRPr>
          </a:p>
          <a:p>
            <a:pPr marL="0" lvl="0" indent="0" algn="l" rtl="0">
              <a:spcBef>
                <a:spcPts val="0"/>
              </a:spcBef>
              <a:spcAft>
                <a:spcPts val="0"/>
              </a:spcAft>
              <a:buNone/>
            </a:pPr>
            <a:endParaRPr sz="1800">
              <a:latin typeface="Livvic"/>
              <a:ea typeface="Livvic"/>
              <a:cs typeface="Livvic"/>
              <a:sym typeface="Livvic"/>
            </a:endParaRPr>
          </a:p>
          <a:p>
            <a:pPr marL="457200" lvl="0" indent="-342900" algn="l" rtl="0">
              <a:spcBef>
                <a:spcPts val="0"/>
              </a:spcBef>
              <a:spcAft>
                <a:spcPts val="0"/>
              </a:spcAft>
              <a:buSzPts val="1800"/>
              <a:buFont typeface="Livvic"/>
              <a:buChar char="●"/>
            </a:pPr>
            <a:r>
              <a:rPr lang="en" sz="1800">
                <a:latin typeface="Livvic"/>
                <a:ea typeface="Livvic"/>
                <a:cs typeface="Livvic"/>
                <a:sym typeface="Livvic"/>
              </a:rPr>
              <a:t>Full pinouts: </a:t>
            </a:r>
            <a:r>
              <a:rPr lang="en" sz="1800" u="sng">
                <a:solidFill>
                  <a:schemeClr val="hlink"/>
                </a:solidFill>
                <a:latin typeface="Livvic"/>
                <a:ea typeface="Livvic"/>
                <a:cs typeface="Livvic"/>
                <a:sym typeface="Livvic"/>
                <a:hlinkClick r:id="rId4"/>
              </a:rPr>
              <a:t>https://www.waveshare.com/w/upload/2/29/High-Precision-AD-DA-board.pdf</a:t>
            </a:r>
            <a:r>
              <a:rPr lang="en" sz="1800">
                <a:latin typeface="Livvic"/>
                <a:ea typeface="Livvic"/>
                <a:cs typeface="Livvic"/>
                <a:sym typeface="Livvic"/>
              </a:rPr>
              <a:t> </a:t>
            </a:r>
            <a:endParaRPr sz="1800">
              <a:latin typeface="Livvic"/>
              <a:ea typeface="Livvic"/>
              <a:cs typeface="Livvic"/>
              <a:sym typeface="Livvic"/>
            </a:endParaRPr>
          </a:p>
        </p:txBody>
      </p:sp>
      <p:pic>
        <p:nvPicPr>
          <p:cNvPr id="1359" name="Google Shape;1359;p83"/>
          <p:cNvPicPr preferRelativeResize="0"/>
          <p:nvPr/>
        </p:nvPicPr>
        <p:blipFill>
          <a:blip r:embed="rId5">
            <a:alphaModFix/>
          </a:blip>
          <a:stretch>
            <a:fillRect/>
          </a:stretch>
        </p:blipFill>
        <p:spPr>
          <a:xfrm>
            <a:off x="4627575" y="1073075"/>
            <a:ext cx="4047720" cy="348529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363"/>
        <p:cNvGrpSpPr/>
        <p:nvPr/>
      </p:nvGrpSpPr>
      <p:grpSpPr>
        <a:xfrm>
          <a:off x="0" y="0"/>
          <a:ext cx="0" cy="0"/>
          <a:chOff x="0" y="0"/>
          <a:chExt cx="0" cy="0"/>
        </a:xfrm>
      </p:grpSpPr>
      <p:sp>
        <p:nvSpPr>
          <p:cNvPr id="1364" name="Google Shape;1364;p84"/>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latin typeface="Livvic"/>
                <a:ea typeface="Livvic"/>
                <a:cs typeface="Livvic"/>
                <a:sym typeface="Livvic"/>
              </a:rPr>
              <a:t>Stepper Motor Hat Schematic</a:t>
            </a:r>
            <a:endParaRPr sz="2800" b="1">
              <a:solidFill>
                <a:srgbClr val="FFFFFF"/>
              </a:solidFill>
              <a:latin typeface="Livvic"/>
              <a:ea typeface="Livvic"/>
              <a:cs typeface="Livvic"/>
              <a:sym typeface="Livvic"/>
            </a:endParaRPr>
          </a:p>
        </p:txBody>
      </p:sp>
      <p:pic>
        <p:nvPicPr>
          <p:cNvPr id="1365" name="Google Shape;1365;p84"/>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sp>
        <p:nvSpPr>
          <p:cNvPr id="1366" name="Google Shape;1366;p84"/>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1367" name="Google Shape;1367;p84"/>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1368" name="Google Shape;1368;p84"/>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1369" name="Google Shape;1369;p84"/>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1370" name="Google Shape;1370;p84"/>
          <p:cNvSpPr/>
          <p:nvPr/>
        </p:nvSpPr>
        <p:spPr>
          <a:xfrm>
            <a:off x="3370367"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1371" name="Google Shape;1371;p84"/>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1372" name="Google Shape;1372;p84"/>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69</a:t>
            </a:fld>
            <a:endParaRPr>
              <a:latin typeface="Livvic"/>
              <a:ea typeface="Livvic"/>
              <a:cs typeface="Livvic"/>
              <a:sym typeface="Livvic"/>
            </a:endParaRPr>
          </a:p>
        </p:txBody>
      </p:sp>
      <p:sp>
        <p:nvSpPr>
          <p:cNvPr id="1373" name="Google Shape;1373;p84"/>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1374" name="Google Shape;1374;p84"/>
          <p:cNvSpPr/>
          <p:nvPr/>
        </p:nvSpPr>
        <p:spPr>
          <a:xfrm>
            <a:off x="7777350" y="4777075"/>
            <a:ext cx="10701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sp>
        <p:nvSpPr>
          <p:cNvPr id="1375" name="Google Shape;1375;p84"/>
          <p:cNvSpPr txBox="1"/>
          <p:nvPr/>
        </p:nvSpPr>
        <p:spPr>
          <a:xfrm>
            <a:off x="631875" y="1283575"/>
            <a:ext cx="3843300" cy="3567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rgbClr val="333333"/>
              </a:buClr>
              <a:buSzPts val="1800"/>
              <a:buFont typeface="Livvic"/>
              <a:buChar char="●"/>
            </a:pPr>
            <a:r>
              <a:rPr lang="en" sz="1800">
                <a:solidFill>
                  <a:srgbClr val="333333"/>
                </a:solidFill>
                <a:highlight>
                  <a:srgbClr val="FFFFFF"/>
                </a:highlight>
                <a:latin typeface="Livvic"/>
                <a:ea typeface="Livvic"/>
                <a:cs typeface="Livvic"/>
                <a:sym typeface="Livvic"/>
              </a:rPr>
              <a:t>Adafruit DC and Stepper Motor HAT for Raspberry Pi</a:t>
            </a:r>
            <a:endParaRPr sz="1800">
              <a:latin typeface="Livvic"/>
              <a:ea typeface="Livvic"/>
              <a:cs typeface="Livvic"/>
              <a:sym typeface="Livvic"/>
            </a:endParaRPr>
          </a:p>
          <a:p>
            <a:pPr marL="0" lvl="0" indent="0" algn="l" rtl="0">
              <a:spcBef>
                <a:spcPts val="800"/>
              </a:spcBef>
              <a:spcAft>
                <a:spcPts val="0"/>
              </a:spcAft>
              <a:buNone/>
            </a:pPr>
            <a:endParaRPr sz="1800">
              <a:latin typeface="Livvic"/>
              <a:ea typeface="Livvic"/>
              <a:cs typeface="Livvic"/>
              <a:sym typeface="Livvic"/>
            </a:endParaRPr>
          </a:p>
          <a:p>
            <a:pPr marL="457200" lvl="0" indent="-342900" algn="l" rtl="0">
              <a:spcBef>
                <a:spcPts val="800"/>
              </a:spcBef>
              <a:spcAft>
                <a:spcPts val="0"/>
              </a:spcAft>
              <a:buSzPts val="1800"/>
              <a:buFont typeface="Livvic"/>
              <a:buChar char="●"/>
            </a:pPr>
            <a:r>
              <a:rPr lang="en" sz="1800">
                <a:latin typeface="Livvic"/>
                <a:ea typeface="Livvic"/>
                <a:cs typeface="Livvic"/>
                <a:sym typeface="Livvic"/>
              </a:rPr>
              <a:t>Full pinouts: </a:t>
            </a:r>
            <a:r>
              <a:rPr lang="en" sz="1800" u="sng">
                <a:solidFill>
                  <a:schemeClr val="hlink"/>
                </a:solidFill>
                <a:latin typeface="Livvic"/>
                <a:ea typeface="Livvic"/>
                <a:cs typeface="Livvic"/>
                <a:sym typeface="Livvic"/>
                <a:hlinkClick r:id="rId4"/>
              </a:rPr>
              <a:t>https://learn.adafruit.com/adafruit-dc-and-stepper-motor-hat-for-raspberry-pi/downloads</a:t>
            </a:r>
            <a:r>
              <a:rPr lang="en" sz="1800">
                <a:latin typeface="Livvic"/>
                <a:ea typeface="Livvic"/>
                <a:cs typeface="Livvic"/>
                <a:sym typeface="Livvic"/>
              </a:rPr>
              <a:t> </a:t>
            </a:r>
            <a:endParaRPr sz="1800">
              <a:latin typeface="Livvic"/>
              <a:ea typeface="Livvic"/>
              <a:cs typeface="Livvic"/>
              <a:sym typeface="Livvic"/>
            </a:endParaRPr>
          </a:p>
        </p:txBody>
      </p:sp>
      <p:pic>
        <p:nvPicPr>
          <p:cNvPr id="1376" name="Google Shape;1376;p84"/>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5216600" y="943650"/>
            <a:ext cx="3465828" cy="38003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22"/>
          <p:cNvPicPr preferRelativeResize="0"/>
          <p:nvPr/>
        </p:nvPicPr>
        <p:blipFill rotWithShape="1">
          <a:blip r:embed="rId3" cstate="print">
            <a:alphaModFix/>
            <a:extLst>
              <a:ext uri="{28A0092B-C50C-407E-A947-70E740481C1C}">
                <a14:useLocalDpi xmlns:a14="http://schemas.microsoft.com/office/drawing/2010/main"/>
              </a:ext>
            </a:extLst>
          </a:blip>
          <a:srcRect l="10379" r="10387"/>
          <a:stretch/>
        </p:blipFill>
        <p:spPr>
          <a:xfrm flipH="1">
            <a:off x="2214590" y="3850"/>
            <a:ext cx="6929408" cy="5143496"/>
          </a:xfrm>
          <a:prstGeom prst="rect">
            <a:avLst/>
          </a:prstGeom>
          <a:noFill/>
          <a:ln>
            <a:noFill/>
          </a:ln>
        </p:spPr>
      </p:pic>
      <p:sp>
        <p:nvSpPr>
          <p:cNvPr id="165" name="Google Shape;165;p22"/>
          <p:cNvSpPr/>
          <p:nvPr/>
        </p:nvSpPr>
        <p:spPr>
          <a:xfrm>
            <a:off x="0" y="2111250"/>
            <a:ext cx="5364000" cy="921000"/>
          </a:xfrm>
          <a:prstGeom prst="rect">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400" b="1">
                <a:solidFill>
                  <a:srgbClr val="FFFFFF"/>
                </a:solidFill>
                <a:latin typeface="Livvic"/>
                <a:ea typeface="Livvic"/>
                <a:cs typeface="Livvic"/>
                <a:sym typeface="Livvic"/>
              </a:rPr>
              <a:t>Design Solutions</a:t>
            </a:r>
            <a:endParaRPr sz="3400" b="1">
              <a:solidFill>
                <a:srgbClr val="FFFFFF"/>
              </a:solidFill>
              <a:latin typeface="Livvic"/>
              <a:ea typeface="Livvic"/>
              <a:cs typeface="Livvic"/>
              <a:sym typeface="Livvic"/>
            </a:endParaRPr>
          </a:p>
        </p:txBody>
      </p:sp>
      <p:pic>
        <p:nvPicPr>
          <p:cNvPr id="166" name="Google Shape;166;p22"/>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5364000" y="3862"/>
            <a:ext cx="4242424" cy="4236425"/>
          </a:xfrm>
          <a:prstGeom prst="rect">
            <a:avLst/>
          </a:prstGeom>
          <a:noFill/>
          <a:ln>
            <a:noFill/>
          </a:ln>
        </p:spPr>
      </p:pic>
      <p:sp>
        <p:nvSpPr>
          <p:cNvPr id="167" name="Google Shape;167;p22"/>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168" name="Google Shape;168;p22"/>
          <p:cNvSpPr/>
          <p:nvPr/>
        </p:nvSpPr>
        <p:spPr>
          <a:xfrm>
            <a:off x="3370367"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169" name="Google Shape;169;p22"/>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170" name="Google Shape;170;p22"/>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171" name="Google Shape;171;p22"/>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lt1"/>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172" name="Google Shape;172;p22"/>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173" name="Google Shape;173;p22"/>
          <p:cNvSpPr/>
          <p:nvPr/>
        </p:nvSpPr>
        <p:spPr>
          <a:xfrm>
            <a:off x="1173108" y="4777075"/>
            <a:ext cx="12702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174" name="Google Shape;174;p22"/>
          <p:cNvSpPr/>
          <p:nvPr/>
        </p:nvSpPr>
        <p:spPr>
          <a:xfrm>
            <a:off x="7777350" y="4777075"/>
            <a:ext cx="10701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380"/>
        <p:cNvGrpSpPr/>
        <p:nvPr/>
      </p:nvGrpSpPr>
      <p:grpSpPr>
        <a:xfrm>
          <a:off x="0" y="0"/>
          <a:ext cx="0" cy="0"/>
          <a:chOff x="0" y="0"/>
          <a:chExt cx="0" cy="0"/>
        </a:xfrm>
      </p:grpSpPr>
      <p:sp>
        <p:nvSpPr>
          <p:cNvPr id="1381" name="Google Shape;1381;p85"/>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latin typeface="Livvic"/>
                <a:ea typeface="Livvic"/>
                <a:cs typeface="Livvic"/>
                <a:sym typeface="Livvic"/>
              </a:rPr>
              <a:t>Sampling Rates and Data Size</a:t>
            </a:r>
            <a:endParaRPr sz="2800" b="1">
              <a:solidFill>
                <a:srgbClr val="FFFFFF"/>
              </a:solidFill>
              <a:latin typeface="Livvic"/>
              <a:ea typeface="Livvic"/>
              <a:cs typeface="Livvic"/>
              <a:sym typeface="Livvic"/>
            </a:endParaRPr>
          </a:p>
        </p:txBody>
      </p:sp>
      <p:pic>
        <p:nvPicPr>
          <p:cNvPr id="1382" name="Google Shape;1382;p85"/>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sp>
        <p:nvSpPr>
          <p:cNvPr id="1383" name="Google Shape;1383;p85"/>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1384" name="Google Shape;1384;p85"/>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1385" name="Google Shape;1385;p85"/>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1386" name="Google Shape;1386;p85"/>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1387" name="Google Shape;1387;p85"/>
          <p:cNvSpPr/>
          <p:nvPr/>
        </p:nvSpPr>
        <p:spPr>
          <a:xfrm>
            <a:off x="3370367"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1388" name="Google Shape;1388;p85"/>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1389" name="Google Shape;1389;p85"/>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70</a:t>
            </a:fld>
            <a:endParaRPr>
              <a:latin typeface="Livvic"/>
              <a:ea typeface="Livvic"/>
              <a:cs typeface="Livvic"/>
              <a:sym typeface="Livvic"/>
            </a:endParaRPr>
          </a:p>
        </p:txBody>
      </p:sp>
      <p:sp>
        <p:nvSpPr>
          <p:cNvPr id="1390" name="Google Shape;1390;p85"/>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1391" name="Google Shape;1391;p85"/>
          <p:cNvSpPr/>
          <p:nvPr/>
        </p:nvSpPr>
        <p:spPr>
          <a:xfrm>
            <a:off x="7777350" y="4777075"/>
            <a:ext cx="10701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sp>
        <p:nvSpPr>
          <p:cNvPr id="1392" name="Google Shape;1392;p85"/>
          <p:cNvSpPr txBox="1"/>
          <p:nvPr/>
        </p:nvSpPr>
        <p:spPr>
          <a:xfrm>
            <a:off x="552050" y="1262950"/>
            <a:ext cx="3894900" cy="197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Livvic"/>
                <a:ea typeface="Livvic"/>
                <a:cs typeface="Livvic"/>
                <a:sym typeface="Livvic"/>
              </a:rPr>
              <a:t>- Sampling rate (dry): 1-2 Hz</a:t>
            </a:r>
            <a:endParaRPr sz="1800">
              <a:latin typeface="Livvic"/>
              <a:ea typeface="Livvic"/>
              <a:cs typeface="Livvic"/>
              <a:sym typeface="Livvic"/>
            </a:endParaRPr>
          </a:p>
          <a:p>
            <a:pPr marL="0" lvl="0" indent="0" algn="l" rtl="0">
              <a:spcBef>
                <a:spcPts val="0"/>
              </a:spcBef>
              <a:spcAft>
                <a:spcPts val="0"/>
              </a:spcAft>
              <a:buNone/>
            </a:pPr>
            <a:r>
              <a:rPr lang="en" sz="1800">
                <a:latin typeface="Livvic"/>
                <a:ea typeface="Livvic"/>
                <a:cs typeface="Livvic"/>
                <a:sym typeface="Livvic"/>
              </a:rPr>
              <a:t>- Data size (dry): 15 MB</a:t>
            </a:r>
            <a:endParaRPr sz="1800">
              <a:latin typeface="Livvic"/>
              <a:ea typeface="Livvic"/>
              <a:cs typeface="Livvic"/>
              <a:sym typeface="Livvic"/>
            </a:endParaRPr>
          </a:p>
          <a:p>
            <a:pPr marL="0" lvl="0" indent="0" algn="l" rtl="0">
              <a:spcBef>
                <a:spcPts val="0"/>
              </a:spcBef>
              <a:spcAft>
                <a:spcPts val="0"/>
              </a:spcAft>
              <a:buNone/>
            </a:pPr>
            <a:r>
              <a:rPr lang="en" sz="1800">
                <a:latin typeface="Livvic"/>
                <a:ea typeface="Livvic"/>
                <a:cs typeface="Livvic"/>
                <a:sym typeface="Livvic"/>
              </a:rPr>
              <a:t>- Sampling rate (wet): 1-2 Hz</a:t>
            </a:r>
            <a:endParaRPr sz="1800">
              <a:latin typeface="Livvic"/>
              <a:ea typeface="Livvic"/>
              <a:cs typeface="Livvic"/>
              <a:sym typeface="Livvic"/>
            </a:endParaRPr>
          </a:p>
          <a:p>
            <a:pPr marL="0" lvl="0" indent="0" algn="l" rtl="0">
              <a:spcBef>
                <a:spcPts val="0"/>
              </a:spcBef>
              <a:spcAft>
                <a:spcPts val="0"/>
              </a:spcAft>
              <a:buNone/>
            </a:pPr>
            <a:r>
              <a:rPr lang="en" sz="1800">
                <a:latin typeface="Livvic"/>
                <a:ea typeface="Livvic"/>
                <a:cs typeface="Livvic"/>
                <a:sym typeface="Livvic"/>
              </a:rPr>
              <a:t>- Sampling size (wet): &lt;1 MB</a:t>
            </a:r>
            <a:endParaRPr sz="1800">
              <a:latin typeface="Livvic"/>
              <a:ea typeface="Livvic"/>
              <a:cs typeface="Livvic"/>
              <a:sym typeface="Livvic"/>
            </a:endParaRPr>
          </a:p>
          <a:p>
            <a:pPr marL="0" lvl="0" indent="0" algn="l" rtl="0">
              <a:spcBef>
                <a:spcPts val="0"/>
              </a:spcBef>
              <a:spcAft>
                <a:spcPts val="0"/>
              </a:spcAft>
              <a:buNone/>
            </a:pPr>
            <a:endParaRPr sz="1800">
              <a:latin typeface="Livvic"/>
              <a:ea typeface="Livvic"/>
              <a:cs typeface="Livvic"/>
              <a:sym typeface="Livvic"/>
            </a:endParaRPr>
          </a:p>
          <a:p>
            <a:pPr marL="0" lvl="0" indent="0" algn="l" rtl="0">
              <a:spcBef>
                <a:spcPts val="0"/>
              </a:spcBef>
              <a:spcAft>
                <a:spcPts val="0"/>
              </a:spcAft>
              <a:buNone/>
            </a:pPr>
            <a:r>
              <a:rPr lang="en" sz="1800">
                <a:latin typeface="Livvic"/>
                <a:ea typeface="Livvic"/>
                <a:cs typeface="Livvic"/>
                <a:sym typeface="Livvic"/>
              </a:rPr>
              <a:t>-Total Storage: 32 GB</a:t>
            </a:r>
            <a:endParaRPr sz="1800">
              <a:latin typeface="Livvic"/>
              <a:ea typeface="Livvic"/>
              <a:cs typeface="Livvic"/>
              <a:sym typeface="Livvic"/>
            </a:endParaRPr>
          </a:p>
          <a:p>
            <a:pPr marL="0" lvl="0" indent="0" algn="l" rtl="0">
              <a:spcBef>
                <a:spcPts val="0"/>
              </a:spcBef>
              <a:spcAft>
                <a:spcPts val="0"/>
              </a:spcAft>
              <a:buNone/>
            </a:pPr>
            <a:endParaRPr sz="1800">
              <a:latin typeface="Livvic"/>
              <a:ea typeface="Livvic"/>
              <a:cs typeface="Livvic"/>
              <a:sym typeface="Livvic"/>
            </a:endParaRPr>
          </a:p>
          <a:p>
            <a:pPr marL="0" lvl="0" indent="0" algn="l" rtl="0">
              <a:spcBef>
                <a:spcPts val="0"/>
              </a:spcBef>
              <a:spcAft>
                <a:spcPts val="0"/>
              </a:spcAft>
              <a:buNone/>
            </a:pPr>
            <a:endParaRPr sz="1800">
              <a:latin typeface="Livvic"/>
              <a:ea typeface="Livvic"/>
              <a:cs typeface="Livvic"/>
              <a:sym typeface="Livvic"/>
            </a:endParaRPr>
          </a:p>
          <a:p>
            <a:pPr marL="0" lvl="0" indent="0" algn="l" rtl="0">
              <a:spcBef>
                <a:spcPts val="0"/>
              </a:spcBef>
              <a:spcAft>
                <a:spcPts val="0"/>
              </a:spcAft>
              <a:buNone/>
            </a:pPr>
            <a:endParaRPr sz="1800">
              <a:latin typeface="Livvic"/>
              <a:ea typeface="Livvic"/>
              <a:cs typeface="Livvic"/>
              <a:sym typeface="Livvic"/>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396"/>
        <p:cNvGrpSpPr/>
        <p:nvPr/>
      </p:nvGrpSpPr>
      <p:grpSpPr>
        <a:xfrm>
          <a:off x="0" y="0"/>
          <a:ext cx="0" cy="0"/>
          <a:chOff x="0" y="0"/>
          <a:chExt cx="0" cy="0"/>
        </a:xfrm>
      </p:grpSpPr>
      <p:sp>
        <p:nvSpPr>
          <p:cNvPr id="1397" name="Google Shape;1397;p86"/>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latin typeface="Livvic"/>
                <a:ea typeface="Livvic"/>
                <a:cs typeface="Livvic"/>
                <a:sym typeface="Livvic"/>
              </a:rPr>
              <a:t>Microcontroller Power Cost</a:t>
            </a:r>
            <a:endParaRPr sz="2800" b="1">
              <a:solidFill>
                <a:srgbClr val="FFFFFF"/>
              </a:solidFill>
              <a:latin typeface="Livvic"/>
              <a:ea typeface="Livvic"/>
              <a:cs typeface="Livvic"/>
              <a:sym typeface="Livvic"/>
            </a:endParaRPr>
          </a:p>
        </p:txBody>
      </p:sp>
      <p:pic>
        <p:nvPicPr>
          <p:cNvPr id="1398" name="Google Shape;1398;p86"/>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sp>
        <p:nvSpPr>
          <p:cNvPr id="1399" name="Google Shape;1399;p86"/>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1400" name="Google Shape;1400;p86"/>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1401" name="Google Shape;1401;p86"/>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1402" name="Google Shape;1402;p86"/>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1403" name="Google Shape;1403;p86"/>
          <p:cNvSpPr/>
          <p:nvPr/>
        </p:nvSpPr>
        <p:spPr>
          <a:xfrm>
            <a:off x="3370367"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1404" name="Google Shape;1404;p86"/>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1405" name="Google Shape;1405;p86"/>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71</a:t>
            </a:fld>
            <a:endParaRPr>
              <a:latin typeface="Livvic"/>
              <a:ea typeface="Livvic"/>
              <a:cs typeface="Livvic"/>
              <a:sym typeface="Livvic"/>
            </a:endParaRPr>
          </a:p>
        </p:txBody>
      </p:sp>
      <p:sp>
        <p:nvSpPr>
          <p:cNvPr id="1406" name="Google Shape;1406;p86"/>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1407" name="Google Shape;1407;p86"/>
          <p:cNvSpPr/>
          <p:nvPr/>
        </p:nvSpPr>
        <p:spPr>
          <a:xfrm>
            <a:off x="7777350" y="4777075"/>
            <a:ext cx="10701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sp>
        <p:nvSpPr>
          <p:cNvPr id="1408" name="Google Shape;1408;p86"/>
          <p:cNvSpPr txBox="1"/>
          <p:nvPr/>
        </p:nvSpPr>
        <p:spPr>
          <a:xfrm>
            <a:off x="859075" y="2870700"/>
            <a:ext cx="7266600" cy="35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Livvic"/>
                <a:ea typeface="Livvic"/>
                <a:cs typeface="Livvic"/>
                <a:sym typeface="Livvic"/>
              </a:rPr>
              <a:t>Raspberry Pi power input is USB-C, the other boards draw power through Raspberry Pi’s GPIO pins</a:t>
            </a:r>
            <a:endParaRPr sz="1800">
              <a:latin typeface="Livvic"/>
              <a:ea typeface="Livvic"/>
              <a:cs typeface="Livvic"/>
              <a:sym typeface="Livvic"/>
            </a:endParaRPr>
          </a:p>
        </p:txBody>
      </p:sp>
      <p:sp>
        <p:nvSpPr>
          <p:cNvPr id="1409" name="Google Shape;1409;p86"/>
          <p:cNvSpPr txBox="1"/>
          <p:nvPr/>
        </p:nvSpPr>
        <p:spPr>
          <a:xfrm>
            <a:off x="890575" y="1251775"/>
            <a:ext cx="7388700" cy="35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Livvic"/>
                <a:ea typeface="Livvic"/>
                <a:cs typeface="Livvic"/>
                <a:sym typeface="Livvic"/>
              </a:rPr>
              <a:t>Raspberry Pi 4 Model B</a:t>
            </a:r>
            <a:endParaRPr sz="1800">
              <a:latin typeface="Livvic"/>
              <a:ea typeface="Livvic"/>
              <a:cs typeface="Livvic"/>
              <a:sym typeface="Livvic"/>
            </a:endParaRPr>
          </a:p>
          <a:p>
            <a:pPr marL="457200" lvl="0" indent="-342900" algn="l" rtl="0">
              <a:spcBef>
                <a:spcPts val="0"/>
              </a:spcBef>
              <a:spcAft>
                <a:spcPts val="0"/>
              </a:spcAft>
              <a:buSzPts val="1800"/>
              <a:buFont typeface="Livvic"/>
              <a:buChar char="●"/>
            </a:pPr>
            <a:r>
              <a:rPr lang="en" sz="1800">
                <a:latin typeface="Livvic"/>
                <a:ea typeface="Livvic"/>
                <a:cs typeface="Livvic"/>
                <a:sym typeface="Livvic"/>
              </a:rPr>
              <a:t>Voltage: 5.1V</a:t>
            </a:r>
            <a:endParaRPr sz="1800">
              <a:latin typeface="Livvic"/>
              <a:ea typeface="Livvic"/>
              <a:cs typeface="Livvic"/>
              <a:sym typeface="Livvic"/>
            </a:endParaRPr>
          </a:p>
          <a:p>
            <a:pPr marL="457200" lvl="0" indent="-342900" algn="l" rtl="0">
              <a:spcBef>
                <a:spcPts val="0"/>
              </a:spcBef>
              <a:spcAft>
                <a:spcPts val="0"/>
              </a:spcAft>
              <a:buSzPts val="1800"/>
              <a:buFont typeface="Livvic"/>
              <a:buChar char="●"/>
            </a:pPr>
            <a:r>
              <a:rPr lang="en" sz="1800">
                <a:latin typeface="Livvic"/>
                <a:ea typeface="Livvic"/>
                <a:cs typeface="Livvic"/>
                <a:sym typeface="Livvic"/>
              </a:rPr>
              <a:t>Active current draw with no hats: ~600mA</a:t>
            </a:r>
            <a:endParaRPr sz="1800">
              <a:latin typeface="Livvic"/>
              <a:ea typeface="Livvic"/>
              <a:cs typeface="Livvic"/>
              <a:sym typeface="Livvic"/>
            </a:endParaRPr>
          </a:p>
          <a:p>
            <a:pPr marL="457200" lvl="0" indent="-342900" algn="l" rtl="0">
              <a:spcBef>
                <a:spcPts val="0"/>
              </a:spcBef>
              <a:spcAft>
                <a:spcPts val="0"/>
              </a:spcAft>
              <a:buSzPts val="1800"/>
              <a:buFont typeface="Livvic"/>
              <a:buChar char="●"/>
            </a:pPr>
            <a:r>
              <a:rPr lang="en" sz="1800">
                <a:latin typeface="Livvic"/>
                <a:ea typeface="Livvic"/>
                <a:cs typeface="Livvic"/>
                <a:sym typeface="Livvic"/>
              </a:rPr>
              <a:t>Max active current draw of hats: 1.2 A</a:t>
            </a:r>
            <a:endParaRPr sz="1800">
              <a:latin typeface="Livvic"/>
              <a:ea typeface="Livvic"/>
              <a:cs typeface="Livvic"/>
              <a:sym typeface="Livvic"/>
            </a:endParaRPr>
          </a:p>
          <a:p>
            <a:pPr marL="457200" lvl="0" indent="-342900" algn="l" rtl="0">
              <a:spcBef>
                <a:spcPts val="0"/>
              </a:spcBef>
              <a:spcAft>
                <a:spcPts val="0"/>
              </a:spcAft>
              <a:buSzPts val="1800"/>
              <a:buFont typeface="Livvic"/>
              <a:buChar char="●"/>
            </a:pPr>
            <a:r>
              <a:rPr lang="en" sz="1800">
                <a:latin typeface="Livvic"/>
                <a:ea typeface="Livvic"/>
                <a:cs typeface="Livvic"/>
                <a:sym typeface="Livvic"/>
              </a:rPr>
              <a:t>Recommended max current capacity: 3 A </a:t>
            </a:r>
            <a:endParaRPr sz="1800">
              <a:latin typeface="Livvic"/>
              <a:ea typeface="Livvic"/>
              <a:cs typeface="Livvic"/>
              <a:sym typeface="Livvic"/>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413"/>
        <p:cNvGrpSpPr/>
        <p:nvPr/>
      </p:nvGrpSpPr>
      <p:grpSpPr>
        <a:xfrm>
          <a:off x="0" y="0"/>
          <a:ext cx="0" cy="0"/>
          <a:chOff x="0" y="0"/>
          <a:chExt cx="0" cy="0"/>
        </a:xfrm>
      </p:grpSpPr>
      <p:sp>
        <p:nvSpPr>
          <p:cNvPr id="1414" name="Google Shape;1414;p87"/>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latin typeface="Livvic"/>
                <a:ea typeface="Livvic"/>
                <a:cs typeface="Livvic"/>
                <a:sym typeface="Livvic"/>
              </a:rPr>
              <a:t>Enabling I2C for Raspberry Pi</a:t>
            </a:r>
            <a:endParaRPr sz="2800" b="1">
              <a:solidFill>
                <a:srgbClr val="FFFFFF"/>
              </a:solidFill>
              <a:latin typeface="Livvic"/>
              <a:ea typeface="Livvic"/>
              <a:cs typeface="Livvic"/>
              <a:sym typeface="Livvic"/>
            </a:endParaRPr>
          </a:p>
        </p:txBody>
      </p:sp>
      <p:pic>
        <p:nvPicPr>
          <p:cNvPr id="1415" name="Google Shape;1415;p87"/>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sp>
        <p:nvSpPr>
          <p:cNvPr id="1416" name="Google Shape;1416;p87"/>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1417" name="Google Shape;1417;p87"/>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1418" name="Google Shape;1418;p87"/>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1419" name="Google Shape;1419;p87"/>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1420" name="Google Shape;1420;p87"/>
          <p:cNvSpPr/>
          <p:nvPr/>
        </p:nvSpPr>
        <p:spPr>
          <a:xfrm>
            <a:off x="3370367"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1421" name="Google Shape;1421;p87"/>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1422" name="Google Shape;1422;p87"/>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72</a:t>
            </a:fld>
            <a:endParaRPr>
              <a:latin typeface="Livvic"/>
              <a:ea typeface="Livvic"/>
              <a:cs typeface="Livvic"/>
              <a:sym typeface="Livvic"/>
            </a:endParaRPr>
          </a:p>
        </p:txBody>
      </p:sp>
      <p:sp>
        <p:nvSpPr>
          <p:cNvPr id="1423" name="Google Shape;1423;p87"/>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1424" name="Google Shape;1424;p87"/>
          <p:cNvSpPr/>
          <p:nvPr/>
        </p:nvSpPr>
        <p:spPr>
          <a:xfrm>
            <a:off x="7777350" y="4777075"/>
            <a:ext cx="10701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sp>
        <p:nvSpPr>
          <p:cNvPr id="1425" name="Google Shape;1425;p87"/>
          <p:cNvSpPr txBox="1"/>
          <p:nvPr/>
        </p:nvSpPr>
        <p:spPr>
          <a:xfrm>
            <a:off x="890575" y="1251775"/>
            <a:ext cx="7388700" cy="35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Livvic"/>
                <a:ea typeface="Livvic"/>
                <a:cs typeface="Livvic"/>
                <a:sym typeface="Livvic"/>
              </a:rPr>
              <a:t>Some of the serial hats utilise I2C communication, which needs to be enabled on the Pi</a:t>
            </a:r>
            <a:endParaRPr sz="1800">
              <a:latin typeface="Livvic"/>
              <a:ea typeface="Livvic"/>
              <a:cs typeface="Livvic"/>
              <a:sym typeface="Livvic"/>
            </a:endParaRPr>
          </a:p>
          <a:p>
            <a:pPr marL="457200" lvl="0" indent="-342900" algn="l" rtl="0">
              <a:spcBef>
                <a:spcPts val="0"/>
              </a:spcBef>
              <a:spcAft>
                <a:spcPts val="0"/>
              </a:spcAft>
              <a:buSzPts val="1800"/>
              <a:buFont typeface="Livvic"/>
              <a:buChar char="●"/>
            </a:pPr>
            <a:r>
              <a:rPr lang="en" sz="1800">
                <a:latin typeface="Livvic"/>
                <a:ea typeface="Livvic"/>
                <a:cs typeface="Livvic"/>
                <a:sym typeface="Livvic"/>
              </a:rPr>
              <a:t>Run </a:t>
            </a:r>
            <a:r>
              <a:rPr lang="en" sz="1000">
                <a:solidFill>
                  <a:srgbClr val="333333"/>
                </a:solidFill>
                <a:highlight>
                  <a:srgbClr val="FFFFFF"/>
                </a:highlight>
                <a:latin typeface="Courier New"/>
                <a:ea typeface="Courier New"/>
                <a:cs typeface="Courier New"/>
                <a:sym typeface="Courier New"/>
              </a:rPr>
              <a:t>sudo apt-</a:t>
            </a:r>
            <a:r>
              <a:rPr lang="en" sz="1000">
                <a:solidFill>
                  <a:srgbClr val="A71D5D"/>
                </a:solidFill>
                <a:highlight>
                  <a:srgbClr val="FFFFFF"/>
                </a:highlight>
                <a:latin typeface="Courier New"/>
                <a:ea typeface="Courier New"/>
                <a:cs typeface="Courier New"/>
                <a:sym typeface="Courier New"/>
              </a:rPr>
              <a:t>get</a:t>
            </a:r>
            <a:r>
              <a:rPr lang="en" sz="1000">
                <a:solidFill>
                  <a:srgbClr val="333333"/>
                </a:solidFill>
                <a:highlight>
                  <a:srgbClr val="FFFFFF"/>
                </a:highlight>
                <a:latin typeface="Courier New"/>
                <a:ea typeface="Courier New"/>
                <a:cs typeface="Courier New"/>
                <a:sym typeface="Courier New"/>
              </a:rPr>
              <a:t> install -y python-smbus </a:t>
            </a:r>
            <a:r>
              <a:rPr lang="en" sz="1800">
                <a:solidFill>
                  <a:srgbClr val="333333"/>
                </a:solidFill>
                <a:highlight>
                  <a:srgbClr val="FFFFFF"/>
                </a:highlight>
                <a:latin typeface="Livvic"/>
                <a:ea typeface="Livvic"/>
                <a:cs typeface="Livvic"/>
                <a:sym typeface="Livvic"/>
              </a:rPr>
              <a:t>and</a:t>
            </a:r>
            <a:r>
              <a:rPr lang="en" sz="1000">
                <a:solidFill>
                  <a:srgbClr val="333333"/>
                </a:solidFill>
                <a:highlight>
                  <a:srgbClr val="FFFFFF"/>
                </a:highlight>
                <a:latin typeface="Courier New"/>
                <a:ea typeface="Courier New"/>
                <a:cs typeface="Courier New"/>
                <a:sym typeface="Courier New"/>
              </a:rPr>
              <a:t> sudo apt-</a:t>
            </a:r>
            <a:r>
              <a:rPr lang="en" sz="1000">
                <a:solidFill>
                  <a:srgbClr val="A71D5D"/>
                </a:solidFill>
                <a:highlight>
                  <a:srgbClr val="FFFFFF"/>
                </a:highlight>
                <a:latin typeface="Courier New"/>
                <a:ea typeface="Courier New"/>
                <a:cs typeface="Courier New"/>
                <a:sym typeface="Courier New"/>
              </a:rPr>
              <a:t>get</a:t>
            </a:r>
            <a:r>
              <a:rPr lang="en" sz="1000">
                <a:solidFill>
                  <a:srgbClr val="333333"/>
                </a:solidFill>
                <a:highlight>
                  <a:srgbClr val="FFFFFF"/>
                </a:highlight>
                <a:latin typeface="Courier New"/>
                <a:ea typeface="Courier New"/>
                <a:cs typeface="Courier New"/>
                <a:sym typeface="Courier New"/>
              </a:rPr>
              <a:t> install -y i2c-tools</a:t>
            </a:r>
            <a:endParaRPr sz="1800">
              <a:latin typeface="Livvic"/>
              <a:ea typeface="Livvic"/>
              <a:cs typeface="Livvic"/>
              <a:sym typeface="Livvic"/>
            </a:endParaRPr>
          </a:p>
          <a:p>
            <a:pPr marL="457200" lvl="0" indent="-342900" algn="l" rtl="0">
              <a:spcBef>
                <a:spcPts val="0"/>
              </a:spcBef>
              <a:spcAft>
                <a:spcPts val="0"/>
              </a:spcAft>
              <a:buSzPts val="1800"/>
              <a:buFont typeface="Livvic"/>
              <a:buChar char="●"/>
            </a:pPr>
            <a:r>
              <a:rPr lang="en" sz="1800">
                <a:latin typeface="Livvic"/>
                <a:ea typeface="Livvic"/>
                <a:cs typeface="Livvic"/>
                <a:sym typeface="Livvic"/>
              </a:rPr>
              <a:t>Run </a:t>
            </a:r>
            <a:r>
              <a:rPr lang="en" sz="1000">
                <a:solidFill>
                  <a:srgbClr val="333333"/>
                </a:solidFill>
                <a:highlight>
                  <a:srgbClr val="FFFFFF"/>
                </a:highlight>
                <a:latin typeface="Courier New"/>
                <a:ea typeface="Courier New"/>
                <a:cs typeface="Courier New"/>
                <a:sym typeface="Courier New"/>
              </a:rPr>
              <a:t>sudo raspi-config </a:t>
            </a:r>
            <a:r>
              <a:rPr lang="en" sz="1800">
                <a:solidFill>
                  <a:srgbClr val="333333"/>
                </a:solidFill>
                <a:highlight>
                  <a:srgbClr val="FFFFFF"/>
                </a:highlight>
                <a:latin typeface="Livvic"/>
                <a:ea typeface="Livvic"/>
                <a:cs typeface="Livvic"/>
                <a:sym typeface="Livvic"/>
              </a:rPr>
              <a:t>once the install is complete</a:t>
            </a:r>
            <a:endParaRPr sz="2600">
              <a:latin typeface="Livvic"/>
              <a:ea typeface="Livvic"/>
              <a:cs typeface="Livvic"/>
              <a:sym typeface="Livvic"/>
            </a:endParaRPr>
          </a:p>
          <a:p>
            <a:pPr marL="457200" lvl="0" indent="-342900" algn="l" rtl="0">
              <a:spcBef>
                <a:spcPts val="0"/>
              </a:spcBef>
              <a:spcAft>
                <a:spcPts val="0"/>
              </a:spcAft>
              <a:buSzPts val="1800"/>
              <a:buFont typeface="Livvic"/>
              <a:buChar char="●"/>
            </a:pPr>
            <a:r>
              <a:rPr lang="en" sz="1800">
                <a:latin typeface="Livvic"/>
                <a:ea typeface="Livvic"/>
                <a:cs typeface="Livvic"/>
                <a:sym typeface="Livvic"/>
              </a:rPr>
              <a:t>Go to interface options, then I2C and click enable</a:t>
            </a:r>
            <a:endParaRPr sz="1800">
              <a:latin typeface="Livvic"/>
              <a:ea typeface="Livvic"/>
              <a:cs typeface="Livvic"/>
              <a:sym typeface="Livvic"/>
            </a:endParaRPr>
          </a:p>
          <a:p>
            <a:pPr marL="457200" lvl="0" indent="-342900" algn="l" rtl="0">
              <a:spcBef>
                <a:spcPts val="0"/>
              </a:spcBef>
              <a:spcAft>
                <a:spcPts val="0"/>
              </a:spcAft>
              <a:buSzPts val="1800"/>
              <a:buFont typeface="Livvic"/>
              <a:buChar char="●"/>
            </a:pPr>
            <a:r>
              <a:rPr lang="en" sz="1800">
                <a:latin typeface="Livvic"/>
                <a:ea typeface="Livvic"/>
                <a:cs typeface="Livvic"/>
                <a:sym typeface="Livvic"/>
              </a:rPr>
              <a:t>Test using </a:t>
            </a:r>
            <a:r>
              <a:rPr lang="en" sz="1000">
                <a:solidFill>
                  <a:srgbClr val="333333"/>
                </a:solidFill>
                <a:highlight>
                  <a:srgbClr val="FFFFFF"/>
                </a:highlight>
                <a:latin typeface="Courier New"/>
                <a:ea typeface="Courier New"/>
                <a:cs typeface="Courier New"/>
                <a:sym typeface="Courier New"/>
              </a:rPr>
              <a:t>sudo i2cdetect -y </a:t>
            </a:r>
            <a:r>
              <a:rPr lang="en" sz="1000">
                <a:solidFill>
                  <a:srgbClr val="0086B3"/>
                </a:solidFill>
                <a:highlight>
                  <a:srgbClr val="FFFFFF"/>
                </a:highlight>
                <a:latin typeface="Courier New"/>
                <a:ea typeface="Courier New"/>
                <a:cs typeface="Courier New"/>
                <a:sym typeface="Courier New"/>
              </a:rPr>
              <a:t>1</a:t>
            </a:r>
            <a:endParaRPr sz="1000">
              <a:solidFill>
                <a:srgbClr val="0086B3"/>
              </a:solidFill>
              <a:highlight>
                <a:srgbClr val="FFFFFF"/>
              </a:highlight>
              <a:latin typeface="Courier New"/>
              <a:ea typeface="Courier New"/>
              <a:cs typeface="Courier New"/>
              <a:sym typeface="Courier New"/>
            </a:endParaRPr>
          </a:p>
          <a:p>
            <a:pPr marL="0" lvl="0" indent="0" algn="l" rtl="0">
              <a:spcBef>
                <a:spcPts val="0"/>
              </a:spcBef>
              <a:spcAft>
                <a:spcPts val="0"/>
              </a:spcAft>
              <a:buNone/>
            </a:pPr>
            <a:endParaRPr sz="1000">
              <a:solidFill>
                <a:srgbClr val="0086B3"/>
              </a:solidFill>
              <a:highlight>
                <a:srgbClr val="FFFFFF"/>
              </a:highlight>
              <a:latin typeface="Courier New"/>
              <a:ea typeface="Courier New"/>
              <a:cs typeface="Courier New"/>
              <a:sym typeface="Courier New"/>
            </a:endParaRPr>
          </a:p>
          <a:p>
            <a:pPr marL="0" lvl="0" indent="0" algn="l" rtl="0">
              <a:spcBef>
                <a:spcPts val="0"/>
              </a:spcBef>
              <a:spcAft>
                <a:spcPts val="0"/>
              </a:spcAft>
              <a:buNone/>
            </a:pPr>
            <a:r>
              <a:rPr lang="en" sz="1800" u="sng">
                <a:solidFill>
                  <a:schemeClr val="hlink"/>
                </a:solidFill>
                <a:highlight>
                  <a:srgbClr val="FFFFFF"/>
                </a:highlight>
                <a:latin typeface="Livvic"/>
                <a:ea typeface="Livvic"/>
                <a:cs typeface="Livvic"/>
                <a:sym typeface="Livvic"/>
                <a:hlinkClick r:id="rId4"/>
              </a:rPr>
              <a:t>https://learn.adafruit.com/adafruits-raspberry-pi-lesson-4-gpio-setup/configuring-i2c</a:t>
            </a:r>
            <a:r>
              <a:rPr lang="en" sz="1800">
                <a:highlight>
                  <a:srgbClr val="FFFFFF"/>
                </a:highlight>
                <a:latin typeface="Livvic"/>
                <a:ea typeface="Livvic"/>
                <a:cs typeface="Livvic"/>
                <a:sym typeface="Livvic"/>
              </a:rPr>
              <a:t> </a:t>
            </a:r>
            <a:endParaRPr sz="1800">
              <a:highlight>
                <a:srgbClr val="FFFFFF"/>
              </a:highlight>
              <a:latin typeface="Livvic"/>
              <a:ea typeface="Livvic"/>
              <a:cs typeface="Livvic"/>
              <a:sym typeface="Livvic"/>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429"/>
        <p:cNvGrpSpPr/>
        <p:nvPr/>
      </p:nvGrpSpPr>
      <p:grpSpPr>
        <a:xfrm>
          <a:off x="0" y="0"/>
          <a:ext cx="0" cy="0"/>
          <a:chOff x="0" y="0"/>
          <a:chExt cx="0" cy="0"/>
        </a:xfrm>
      </p:grpSpPr>
      <p:sp>
        <p:nvSpPr>
          <p:cNvPr id="1430" name="Google Shape;1430;p88"/>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73</a:t>
            </a:fld>
            <a:endParaRPr>
              <a:latin typeface="Livvic"/>
              <a:ea typeface="Livvic"/>
              <a:cs typeface="Livvic"/>
              <a:sym typeface="Livvic"/>
            </a:endParaRPr>
          </a:p>
        </p:txBody>
      </p:sp>
      <p:sp>
        <p:nvSpPr>
          <p:cNvPr id="1431" name="Google Shape;1431;p88"/>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latin typeface="Livvic"/>
                <a:ea typeface="Livvic"/>
                <a:cs typeface="Livvic"/>
                <a:sym typeface="Livvic"/>
              </a:rPr>
              <a:t>Calculating Stepping Angle</a:t>
            </a:r>
            <a:endParaRPr sz="2800" b="1">
              <a:solidFill>
                <a:srgbClr val="FFFFFF"/>
              </a:solidFill>
              <a:latin typeface="Livvic"/>
              <a:ea typeface="Livvic"/>
              <a:cs typeface="Livvic"/>
              <a:sym typeface="Livvic"/>
            </a:endParaRPr>
          </a:p>
        </p:txBody>
      </p:sp>
      <p:pic>
        <p:nvPicPr>
          <p:cNvPr id="1432" name="Google Shape;1432;p88"/>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sp>
        <p:nvSpPr>
          <p:cNvPr id="1433" name="Google Shape;1433;p88"/>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1434" name="Google Shape;1434;p88"/>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1435" name="Google Shape;1435;p88"/>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1436" name="Google Shape;1436;p88"/>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1437" name="Google Shape;1437;p88"/>
          <p:cNvSpPr/>
          <p:nvPr/>
        </p:nvSpPr>
        <p:spPr>
          <a:xfrm>
            <a:off x="3370367"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1438" name="Google Shape;1438;p88"/>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1439" name="Google Shape;1439;p88"/>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1440" name="Google Shape;1440;p88"/>
          <p:cNvSpPr/>
          <p:nvPr/>
        </p:nvSpPr>
        <p:spPr>
          <a:xfrm>
            <a:off x="7777350" y="4777075"/>
            <a:ext cx="10701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sp>
        <p:nvSpPr>
          <p:cNvPr id="1441" name="Google Shape;1441;p88"/>
          <p:cNvSpPr/>
          <p:nvPr/>
        </p:nvSpPr>
        <p:spPr>
          <a:xfrm>
            <a:off x="491675" y="1948300"/>
            <a:ext cx="1444808" cy="954728"/>
          </a:xfrm>
          <a:custGeom>
            <a:avLst/>
            <a:gdLst/>
            <a:ahLst/>
            <a:cxnLst/>
            <a:rect l="l" t="t" r="r" b="b"/>
            <a:pathLst>
              <a:path w="34345" h="37647" extrusionOk="0">
                <a:moveTo>
                  <a:pt x="0" y="37647"/>
                </a:moveTo>
                <a:cubicBezTo>
                  <a:pt x="826" y="35170"/>
                  <a:pt x="2256" y="25648"/>
                  <a:pt x="4953" y="22786"/>
                </a:cubicBezTo>
                <a:cubicBezTo>
                  <a:pt x="7650" y="19924"/>
                  <a:pt x="12549" y="21411"/>
                  <a:pt x="16182" y="20475"/>
                </a:cubicBezTo>
                <a:cubicBezTo>
                  <a:pt x="19815" y="19539"/>
                  <a:pt x="23887" y="18988"/>
                  <a:pt x="26749" y="17172"/>
                </a:cubicBezTo>
                <a:cubicBezTo>
                  <a:pt x="29611" y="15356"/>
                  <a:pt x="32088" y="12439"/>
                  <a:pt x="33354" y="9577"/>
                </a:cubicBezTo>
                <a:cubicBezTo>
                  <a:pt x="34620" y="6715"/>
                  <a:pt x="34180" y="1596"/>
                  <a:pt x="34345" y="0"/>
                </a:cubicBezTo>
              </a:path>
            </a:pathLst>
          </a:custGeom>
          <a:noFill/>
          <a:ln w="38100" cap="flat" cmpd="sng">
            <a:solidFill>
              <a:schemeClr val="dk2"/>
            </a:solidFill>
            <a:prstDash val="solid"/>
            <a:round/>
            <a:headEnd type="none" w="med" len="med"/>
            <a:tailEnd type="none" w="med" len="med"/>
          </a:ln>
        </p:spPr>
      </p:sp>
      <p:sp>
        <p:nvSpPr>
          <p:cNvPr id="1442" name="Google Shape;1442;p88"/>
          <p:cNvSpPr/>
          <p:nvPr/>
        </p:nvSpPr>
        <p:spPr>
          <a:xfrm>
            <a:off x="1168325" y="3972375"/>
            <a:ext cx="91500" cy="915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43" name="Google Shape;1443;p88"/>
          <p:cNvCxnSpPr>
            <a:stCxn id="1442" idx="0"/>
          </p:cNvCxnSpPr>
          <p:nvPr/>
        </p:nvCxnSpPr>
        <p:spPr>
          <a:xfrm rot="10800000">
            <a:off x="503075" y="2910975"/>
            <a:ext cx="711000" cy="1061400"/>
          </a:xfrm>
          <a:prstGeom prst="straightConnector1">
            <a:avLst/>
          </a:prstGeom>
          <a:noFill/>
          <a:ln w="9525" cap="flat" cmpd="sng">
            <a:solidFill>
              <a:schemeClr val="dk2"/>
            </a:solidFill>
            <a:prstDash val="dash"/>
            <a:round/>
            <a:headEnd type="none" w="med" len="med"/>
            <a:tailEnd type="none" w="med" len="med"/>
          </a:ln>
        </p:spPr>
      </p:cxnSp>
      <p:cxnSp>
        <p:nvCxnSpPr>
          <p:cNvPr id="1444" name="Google Shape;1444;p88"/>
          <p:cNvCxnSpPr>
            <a:stCxn id="1442" idx="0"/>
          </p:cNvCxnSpPr>
          <p:nvPr/>
        </p:nvCxnSpPr>
        <p:spPr>
          <a:xfrm rot="10800000">
            <a:off x="825275" y="2498475"/>
            <a:ext cx="388800" cy="1473900"/>
          </a:xfrm>
          <a:prstGeom prst="straightConnector1">
            <a:avLst/>
          </a:prstGeom>
          <a:noFill/>
          <a:ln w="9525" cap="flat" cmpd="sng">
            <a:solidFill>
              <a:schemeClr val="dk2"/>
            </a:solidFill>
            <a:prstDash val="dash"/>
            <a:round/>
            <a:headEnd type="none" w="med" len="med"/>
            <a:tailEnd type="none" w="med" len="med"/>
          </a:ln>
        </p:spPr>
      </p:cxnSp>
      <p:cxnSp>
        <p:nvCxnSpPr>
          <p:cNvPr id="1445" name="Google Shape;1445;p88"/>
          <p:cNvCxnSpPr/>
          <p:nvPr/>
        </p:nvCxnSpPr>
        <p:spPr>
          <a:xfrm rot="10800000" flipH="1">
            <a:off x="495050" y="2804025"/>
            <a:ext cx="412800" cy="99000"/>
          </a:xfrm>
          <a:prstGeom prst="straightConnector1">
            <a:avLst/>
          </a:prstGeom>
          <a:noFill/>
          <a:ln w="9525" cap="flat" cmpd="sng">
            <a:solidFill>
              <a:schemeClr val="dk2"/>
            </a:solidFill>
            <a:prstDash val="solid"/>
            <a:round/>
            <a:headEnd type="none" w="med" len="med"/>
            <a:tailEnd type="none" w="med" len="med"/>
          </a:ln>
        </p:spPr>
      </p:cxnSp>
      <p:cxnSp>
        <p:nvCxnSpPr>
          <p:cNvPr id="1446" name="Google Shape;1446;p88"/>
          <p:cNvCxnSpPr/>
          <p:nvPr/>
        </p:nvCxnSpPr>
        <p:spPr>
          <a:xfrm rot="10800000">
            <a:off x="817325" y="2498475"/>
            <a:ext cx="82500" cy="297300"/>
          </a:xfrm>
          <a:prstGeom prst="straightConnector1">
            <a:avLst/>
          </a:prstGeom>
          <a:noFill/>
          <a:ln w="9525" cap="flat" cmpd="sng">
            <a:solidFill>
              <a:schemeClr val="dk2"/>
            </a:solidFill>
            <a:prstDash val="solid"/>
            <a:round/>
            <a:headEnd type="none" w="med" len="med"/>
            <a:tailEnd type="none" w="med" len="med"/>
          </a:ln>
        </p:spPr>
      </p:cxnSp>
      <p:cxnSp>
        <p:nvCxnSpPr>
          <p:cNvPr id="1447" name="Google Shape;1447;p88"/>
          <p:cNvCxnSpPr>
            <a:stCxn id="1442" idx="0"/>
          </p:cNvCxnSpPr>
          <p:nvPr/>
        </p:nvCxnSpPr>
        <p:spPr>
          <a:xfrm rot="10800000" flipH="1">
            <a:off x="1214075" y="2457075"/>
            <a:ext cx="131400" cy="1515300"/>
          </a:xfrm>
          <a:prstGeom prst="straightConnector1">
            <a:avLst/>
          </a:prstGeom>
          <a:noFill/>
          <a:ln w="9525" cap="flat" cmpd="sng">
            <a:solidFill>
              <a:schemeClr val="dk2"/>
            </a:solidFill>
            <a:prstDash val="dash"/>
            <a:round/>
            <a:headEnd type="none" w="med" len="med"/>
            <a:tailEnd type="none" w="med" len="med"/>
          </a:ln>
        </p:spPr>
      </p:cxnSp>
      <p:cxnSp>
        <p:nvCxnSpPr>
          <p:cNvPr id="1448" name="Google Shape;1448;p88"/>
          <p:cNvCxnSpPr/>
          <p:nvPr/>
        </p:nvCxnSpPr>
        <p:spPr>
          <a:xfrm rot="10800000" flipH="1">
            <a:off x="833550" y="2482000"/>
            <a:ext cx="528300" cy="33000"/>
          </a:xfrm>
          <a:prstGeom prst="straightConnector1">
            <a:avLst/>
          </a:prstGeom>
          <a:noFill/>
          <a:ln w="9525" cap="flat" cmpd="sng">
            <a:solidFill>
              <a:schemeClr val="dk2"/>
            </a:solidFill>
            <a:prstDash val="solid"/>
            <a:round/>
            <a:headEnd type="none" w="med" len="med"/>
            <a:tailEnd type="none" w="med" len="med"/>
          </a:ln>
        </p:spPr>
      </p:cxnSp>
      <p:cxnSp>
        <p:nvCxnSpPr>
          <p:cNvPr id="1449" name="Google Shape;1449;p88"/>
          <p:cNvCxnSpPr>
            <a:stCxn id="1442" idx="0"/>
          </p:cNvCxnSpPr>
          <p:nvPr/>
        </p:nvCxnSpPr>
        <p:spPr>
          <a:xfrm rot="10800000" flipH="1">
            <a:off x="1214075" y="2217675"/>
            <a:ext cx="668100" cy="1754700"/>
          </a:xfrm>
          <a:prstGeom prst="straightConnector1">
            <a:avLst/>
          </a:prstGeom>
          <a:noFill/>
          <a:ln w="9525" cap="flat" cmpd="sng">
            <a:solidFill>
              <a:schemeClr val="dk2"/>
            </a:solidFill>
            <a:prstDash val="dash"/>
            <a:round/>
            <a:headEnd type="none" w="med" len="med"/>
            <a:tailEnd type="none" w="med" len="med"/>
          </a:ln>
        </p:spPr>
      </p:cxnSp>
      <p:cxnSp>
        <p:nvCxnSpPr>
          <p:cNvPr id="1450" name="Google Shape;1450;p88"/>
          <p:cNvCxnSpPr/>
          <p:nvPr/>
        </p:nvCxnSpPr>
        <p:spPr>
          <a:xfrm>
            <a:off x="1337525" y="2457075"/>
            <a:ext cx="421200" cy="66000"/>
          </a:xfrm>
          <a:prstGeom prst="straightConnector1">
            <a:avLst/>
          </a:prstGeom>
          <a:noFill/>
          <a:ln w="9525" cap="flat" cmpd="sng">
            <a:solidFill>
              <a:schemeClr val="dk2"/>
            </a:solidFill>
            <a:prstDash val="solid"/>
            <a:round/>
            <a:headEnd type="none" w="med" len="med"/>
            <a:tailEnd type="none" w="med" len="med"/>
          </a:ln>
        </p:spPr>
      </p:cxnSp>
      <p:cxnSp>
        <p:nvCxnSpPr>
          <p:cNvPr id="1451" name="Google Shape;1451;p88"/>
          <p:cNvCxnSpPr/>
          <p:nvPr/>
        </p:nvCxnSpPr>
        <p:spPr>
          <a:xfrm rot="10800000">
            <a:off x="2668875" y="2263375"/>
            <a:ext cx="503700" cy="1783200"/>
          </a:xfrm>
          <a:prstGeom prst="straightConnector1">
            <a:avLst/>
          </a:prstGeom>
          <a:noFill/>
          <a:ln w="9525" cap="flat" cmpd="sng">
            <a:solidFill>
              <a:schemeClr val="dk2"/>
            </a:solidFill>
            <a:prstDash val="solid"/>
            <a:round/>
            <a:headEnd type="none" w="med" len="med"/>
            <a:tailEnd type="none" w="med" len="med"/>
          </a:ln>
        </p:spPr>
      </p:cxnSp>
      <p:cxnSp>
        <p:nvCxnSpPr>
          <p:cNvPr id="1452" name="Google Shape;1452;p88"/>
          <p:cNvCxnSpPr/>
          <p:nvPr/>
        </p:nvCxnSpPr>
        <p:spPr>
          <a:xfrm rot="10800000" flipH="1">
            <a:off x="3172575" y="2259175"/>
            <a:ext cx="346800" cy="1791600"/>
          </a:xfrm>
          <a:prstGeom prst="straightConnector1">
            <a:avLst/>
          </a:prstGeom>
          <a:noFill/>
          <a:ln w="9525" cap="flat" cmpd="sng">
            <a:solidFill>
              <a:schemeClr val="dk2"/>
            </a:solidFill>
            <a:prstDash val="solid"/>
            <a:round/>
            <a:headEnd type="none" w="med" len="med"/>
            <a:tailEnd type="none" w="med" len="med"/>
          </a:ln>
        </p:spPr>
      </p:cxnSp>
      <p:cxnSp>
        <p:nvCxnSpPr>
          <p:cNvPr id="1453" name="Google Shape;1453;p88"/>
          <p:cNvCxnSpPr/>
          <p:nvPr/>
        </p:nvCxnSpPr>
        <p:spPr>
          <a:xfrm rot="10800000" flipH="1">
            <a:off x="2677250" y="2249725"/>
            <a:ext cx="850500" cy="16800"/>
          </a:xfrm>
          <a:prstGeom prst="straightConnector1">
            <a:avLst/>
          </a:prstGeom>
          <a:noFill/>
          <a:ln w="9525" cap="flat" cmpd="sng">
            <a:solidFill>
              <a:schemeClr val="dk2"/>
            </a:solidFill>
            <a:prstDash val="solid"/>
            <a:round/>
            <a:headEnd type="none" w="med" len="med"/>
            <a:tailEnd type="none" w="med" len="med"/>
          </a:ln>
        </p:spPr>
      </p:cxnSp>
      <p:sp>
        <p:nvSpPr>
          <p:cNvPr id="1454" name="Google Shape;1454;p88"/>
          <p:cNvSpPr/>
          <p:nvPr/>
        </p:nvSpPr>
        <p:spPr>
          <a:xfrm>
            <a:off x="2957950" y="3213910"/>
            <a:ext cx="371525" cy="68125"/>
          </a:xfrm>
          <a:custGeom>
            <a:avLst/>
            <a:gdLst/>
            <a:ahLst/>
            <a:cxnLst/>
            <a:rect l="l" t="t" r="r" b="b"/>
            <a:pathLst>
              <a:path w="14861" h="2725" extrusionOk="0">
                <a:moveTo>
                  <a:pt x="0" y="2725"/>
                </a:moveTo>
                <a:cubicBezTo>
                  <a:pt x="1046" y="2285"/>
                  <a:pt x="3798" y="248"/>
                  <a:pt x="6275" y="83"/>
                </a:cubicBezTo>
                <a:cubicBezTo>
                  <a:pt x="8752" y="-82"/>
                  <a:pt x="13430" y="1459"/>
                  <a:pt x="14861" y="1734"/>
                </a:cubicBezTo>
              </a:path>
            </a:pathLst>
          </a:custGeom>
          <a:noFill/>
          <a:ln w="9525" cap="flat" cmpd="sng">
            <a:solidFill>
              <a:schemeClr val="dk2"/>
            </a:solidFill>
            <a:prstDash val="solid"/>
            <a:round/>
            <a:headEnd type="none" w="med" len="med"/>
            <a:tailEnd type="none" w="med" len="med"/>
          </a:ln>
        </p:spPr>
      </p:sp>
      <p:cxnSp>
        <p:nvCxnSpPr>
          <p:cNvPr id="1455" name="Google Shape;1455;p88"/>
          <p:cNvCxnSpPr/>
          <p:nvPr/>
        </p:nvCxnSpPr>
        <p:spPr>
          <a:xfrm rot="10800000">
            <a:off x="395900" y="2754325"/>
            <a:ext cx="107400" cy="74400"/>
          </a:xfrm>
          <a:prstGeom prst="straightConnector1">
            <a:avLst/>
          </a:prstGeom>
          <a:noFill/>
          <a:ln w="9525" cap="flat" cmpd="sng">
            <a:solidFill>
              <a:schemeClr val="dk2"/>
            </a:solidFill>
            <a:prstDash val="solid"/>
            <a:round/>
            <a:headEnd type="none" w="med" len="med"/>
            <a:tailEnd type="none" w="med" len="med"/>
          </a:ln>
        </p:spPr>
      </p:cxnSp>
      <p:cxnSp>
        <p:nvCxnSpPr>
          <p:cNvPr id="1456" name="Google Shape;1456;p88"/>
          <p:cNvCxnSpPr/>
          <p:nvPr/>
        </p:nvCxnSpPr>
        <p:spPr>
          <a:xfrm rot="10800000">
            <a:off x="420250" y="2679925"/>
            <a:ext cx="107400" cy="74400"/>
          </a:xfrm>
          <a:prstGeom prst="straightConnector1">
            <a:avLst/>
          </a:prstGeom>
          <a:noFill/>
          <a:ln w="9525" cap="flat" cmpd="sng">
            <a:solidFill>
              <a:schemeClr val="dk2"/>
            </a:solidFill>
            <a:prstDash val="solid"/>
            <a:round/>
            <a:headEnd type="none" w="med" len="med"/>
            <a:tailEnd type="none" w="med" len="med"/>
          </a:ln>
        </p:spPr>
      </p:cxnSp>
      <p:cxnSp>
        <p:nvCxnSpPr>
          <p:cNvPr id="1457" name="Google Shape;1457;p88"/>
          <p:cNvCxnSpPr/>
          <p:nvPr/>
        </p:nvCxnSpPr>
        <p:spPr>
          <a:xfrm rot="10800000">
            <a:off x="453050" y="2609925"/>
            <a:ext cx="107400" cy="74400"/>
          </a:xfrm>
          <a:prstGeom prst="straightConnector1">
            <a:avLst/>
          </a:prstGeom>
          <a:noFill/>
          <a:ln w="9525" cap="flat" cmpd="sng">
            <a:solidFill>
              <a:schemeClr val="dk2"/>
            </a:solidFill>
            <a:prstDash val="solid"/>
            <a:round/>
            <a:headEnd type="none" w="med" len="med"/>
            <a:tailEnd type="none" w="med" len="med"/>
          </a:ln>
        </p:spPr>
      </p:cxnSp>
      <p:cxnSp>
        <p:nvCxnSpPr>
          <p:cNvPr id="1458" name="Google Shape;1458;p88"/>
          <p:cNvCxnSpPr/>
          <p:nvPr/>
        </p:nvCxnSpPr>
        <p:spPr>
          <a:xfrm rot="10800000">
            <a:off x="491675" y="2555825"/>
            <a:ext cx="107400" cy="74400"/>
          </a:xfrm>
          <a:prstGeom prst="straightConnector1">
            <a:avLst/>
          </a:prstGeom>
          <a:noFill/>
          <a:ln w="9525" cap="flat" cmpd="sng">
            <a:solidFill>
              <a:schemeClr val="dk2"/>
            </a:solidFill>
            <a:prstDash val="solid"/>
            <a:round/>
            <a:headEnd type="none" w="med" len="med"/>
            <a:tailEnd type="none" w="med" len="med"/>
          </a:ln>
        </p:spPr>
      </p:cxnSp>
      <p:cxnSp>
        <p:nvCxnSpPr>
          <p:cNvPr id="1459" name="Google Shape;1459;p88"/>
          <p:cNvCxnSpPr/>
          <p:nvPr/>
        </p:nvCxnSpPr>
        <p:spPr>
          <a:xfrm rot="10800000">
            <a:off x="527650" y="2498475"/>
            <a:ext cx="107400" cy="74400"/>
          </a:xfrm>
          <a:prstGeom prst="straightConnector1">
            <a:avLst/>
          </a:prstGeom>
          <a:noFill/>
          <a:ln w="9525" cap="flat" cmpd="sng">
            <a:solidFill>
              <a:schemeClr val="dk2"/>
            </a:solidFill>
            <a:prstDash val="solid"/>
            <a:round/>
            <a:headEnd type="none" w="med" len="med"/>
            <a:tailEnd type="none" w="med" len="med"/>
          </a:ln>
        </p:spPr>
      </p:cxnSp>
      <p:cxnSp>
        <p:nvCxnSpPr>
          <p:cNvPr id="1460" name="Google Shape;1460;p88"/>
          <p:cNvCxnSpPr/>
          <p:nvPr/>
        </p:nvCxnSpPr>
        <p:spPr>
          <a:xfrm rot="10800000">
            <a:off x="594425" y="2452875"/>
            <a:ext cx="107400" cy="74400"/>
          </a:xfrm>
          <a:prstGeom prst="straightConnector1">
            <a:avLst/>
          </a:prstGeom>
          <a:noFill/>
          <a:ln w="9525" cap="flat" cmpd="sng">
            <a:solidFill>
              <a:schemeClr val="dk2"/>
            </a:solidFill>
            <a:prstDash val="solid"/>
            <a:round/>
            <a:headEnd type="none" w="med" len="med"/>
            <a:tailEnd type="none" w="med" len="med"/>
          </a:ln>
        </p:spPr>
      </p:cxnSp>
      <p:cxnSp>
        <p:nvCxnSpPr>
          <p:cNvPr id="1461" name="Google Shape;1461;p88"/>
          <p:cNvCxnSpPr/>
          <p:nvPr/>
        </p:nvCxnSpPr>
        <p:spPr>
          <a:xfrm rot="10800000">
            <a:off x="647750" y="2424075"/>
            <a:ext cx="107400" cy="74400"/>
          </a:xfrm>
          <a:prstGeom prst="straightConnector1">
            <a:avLst/>
          </a:prstGeom>
          <a:noFill/>
          <a:ln w="9525" cap="flat" cmpd="sng">
            <a:solidFill>
              <a:schemeClr val="dk2"/>
            </a:solidFill>
            <a:prstDash val="solid"/>
            <a:round/>
            <a:headEnd type="none" w="med" len="med"/>
            <a:tailEnd type="none" w="med" len="med"/>
          </a:ln>
        </p:spPr>
      </p:cxnSp>
      <p:cxnSp>
        <p:nvCxnSpPr>
          <p:cNvPr id="1462" name="Google Shape;1462;p88"/>
          <p:cNvCxnSpPr/>
          <p:nvPr/>
        </p:nvCxnSpPr>
        <p:spPr>
          <a:xfrm rot="10800000">
            <a:off x="718700" y="2388463"/>
            <a:ext cx="107400" cy="74400"/>
          </a:xfrm>
          <a:prstGeom prst="straightConnector1">
            <a:avLst/>
          </a:prstGeom>
          <a:noFill/>
          <a:ln w="9525" cap="flat" cmpd="sng">
            <a:solidFill>
              <a:schemeClr val="dk2"/>
            </a:solidFill>
            <a:prstDash val="solid"/>
            <a:round/>
            <a:headEnd type="none" w="med" len="med"/>
            <a:tailEnd type="none" w="med" len="med"/>
          </a:ln>
        </p:spPr>
      </p:cxnSp>
      <p:cxnSp>
        <p:nvCxnSpPr>
          <p:cNvPr id="1463" name="Google Shape;1463;p88"/>
          <p:cNvCxnSpPr/>
          <p:nvPr/>
        </p:nvCxnSpPr>
        <p:spPr>
          <a:xfrm rot="10800000">
            <a:off x="833550" y="2388463"/>
            <a:ext cx="107400" cy="74400"/>
          </a:xfrm>
          <a:prstGeom prst="straightConnector1">
            <a:avLst/>
          </a:prstGeom>
          <a:noFill/>
          <a:ln w="9525" cap="flat" cmpd="sng">
            <a:solidFill>
              <a:schemeClr val="dk2"/>
            </a:solidFill>
            <a:prstDash val="solid"/>
            <a:round/>
            <a:headEnd type="none" w="med" len="med"/>
            <a:tailEnd type="none" w="med" len="med"/>
          </a:ln>
        </p:spPr>
      </p:cxnSp>
      <p:cxnSp>
        <p:nvCxnSpPr>
          <p:cNvPr id="1464" name="Google Shape;1464;p88"/>
          <p:cNvCxnSpPr/>
          <p:nvPr/>
        </p:nvCxnSpPr>
        <p:spPr>
          <a:xfrm rot="10800000">
            <a:off x="930913" y="2388475"/>
            <a:ext cx="107400" cy="74400"/>
          </a:xfrm>
          <a:prstGeom prst="straightConnector1">
            <a:avLst/>
          </a:prstGeom>
          <a:noFill/>
          <a:ln w="9525" cap="flat" cmpd="sng">
            <a:solidFill>
              <a:schemeClr val="dk2"/>
            </a:solidFill>
            <a:prstDash val="solid"/>
            <a:round/>
            <a:headEnd type="none" w="med" len="med"/>
            <a:tailEnd type="none" w="med" len="med"/>
          </a:ln>
        </p:spPr>
      </p:cxnSp>
      <p:cxnSp>
        <p:nvCxnSpPr>
          <p:cNvPr id="1465" name="Google Shape;1465;p88"/>
          <p:cNvCxnSpPr/>
          <p:nvPr/>
        </p:nvCxnSpPr>
        <p:spPr>
          <a:xfrm rot="10800000">
            <a:off x="1023813" y="2388463"/>
            <a:ext cx="107400" cy="74400"/>
          </a:xfrm>
          <a:prstGeom prst="straightConnector1">
            <a:avLst/>
          </a:prstGeom>
          <a:noFill/>
          <a:ln w="9525" cap="flat" cmpd="sng">
            <a:solidFill>
              <a:schemeClr val="dk2"/>
            </a:solidFill>
            <a:prstDash val="solid"/>
            <a:round/>
            <a:headEnd type="none" w="med" len="med"/>
            <a:tailEnd type="none" w="med" len="med"/>
          </a:ln>
        </p:spPr>
      </p:cxnSp>
      <p:cxnSp>
        <p:nvCxnSpPr>
          <p:cNvPr id="1466" name="Google Shape;1466;p88"/>
          <p:cNvCxnSpPr/>
          <p:nvPr/>
        </p:nvCxnSpPr>
        <p:spPr>
          <a:xfrm rot="10800000">
            <a:off x="1106675" y="2378475"/>
            <a:ext cx="107400" cy="74400"/>
          </a:xfrm>
          <a:prstGeom prst="straightConnector1">
            <a:avLst/>
          </a:prstGeom>
          <a:noFill/>
          <a:ln w="9525" cap="flat" cmpd="sng">
            <a:solidFill>
              <a:schemeClr val="dk2"/>
            </a:solidFill>
            <a:prstDash val="solid"/>
            <a:round/>
            <a:headEnd type="none" w="med" len="med"/>
            <a:tailEnd type="none" w="med" len="med"/>
          </a:ln>
        </p:spPr>
      </p:cxnSp>
      <p:cxnSp>
        <p:nvCxnSpPr>
          <p:cNvPr id="1467" name="Google Shape;1467;p88"/>
          <p:cNvCxnSpPr/>
          <p:nvPr/>
        </p:nvCxnSpPr>
        <p:spPr>
          <a:xfrm rot="10800000">
            <a:off x="1214100" y="2378475"/>
            <a:ext cx="107400" cy="74400"/>
          </a:xfrm>
          <a:prstGeom prst="straightConnector1">
            <a:avLst/>
          </a:prstGeom>
          <a:noFill/>
          <a:ln w="9525" cap="flat" cmpd="sng">
            <a:solidFill>
              <a:schemeClr val="dk2"/>
            </a:solidFill>
            <a:prstDash val="solid"/>
            <a:round/>
            <a:headEnd type="none" w="med" len="med"/>
            <a:tailEnd type="none" w="med" len="med"/>
          </a:ln>
        </p:spPr>
      </p:cxnSp>
      <p:cxnSp>
        <p:nvCxnSpPr>
          <p:cNvPr id="1468" name="Google Shape;1468;p88"/>
          <p:cNvCxnSpPr/>
          <p:nvPr/>
        </p:nvCxnSpPr>
        <p:spPr>
          <a:xfrm rot="10800000">
            <a:off x="1282425" y="2349675"/>
            <a:ext cx="107400" cy="74400"/>
          </a:xfrm>
          <a:prstGeom prst="straightConnector1">
            <a:avLst/>
          </a:prstGeom>
          <a:noFill/>
          <a:ln w="9525" cap="flat" cmpd="sng">
            <a:solidFill>
              <a:schemeClr val="dk2"/>
            </a:solidFill>
            <a:prstDash val="solid"/>
            <a:round/>
            <a:headEnd type="none" w="med" len="med"/>
            <a:tailEnd type="none" w="med" len="med"/>
          </a:ln>
        </p:spPr>
      </p:cxnSp>
      <p:cxnSp>
        <p:nvCxnSpPr>
          <p:cNvPr id="1469" name="Google Shape;1469;p88"/>
          <p:cNvCxnSpPr/>
          <p:nvPr/>
        </p:nvCxnSpPr>
        <p:spPr>
          <a:xfrm rot="10800000">
            <a:off x="1404375" y="2349675"/>
            <a:ext cx="107400" cy="74400"/>
          </a:xfrm>
          <a:prstGeom prst="straightConnector1">
            <a:avLst/>
          </a:prstGeom>
          <a:noFill/>
          <a:ln w="9525" cap="flat" cmpd="sng">
            <a:solidFill>
              <a:schemeClr val="dk2"/>
            </a:solidFill>
            <a:prstDash val="solid"/>
            <a:round/>
            <a:headEnd type="none" w="med" len="med"/>
            <a:tailEnd type="none" w="med" len="med"/>
          </a:ln>
        </p:spPr>
      </p:cxnSp>
      <p:cxnSp>
        <p:nvCxnSpPr>
          <p:cNvPr id="1470" name="Google Shape;1470;p88"/>
          <p:cNvCxnSpPr/>
          <p:nvPr/>
        </p:nvCxnSpPr>
        <p:spPr>
          <a:xfrm rot="10800000">
            <a:off x="1494425" y="2314075"/>
            <a:ext cx="107400" cy="74400"/>
          </a:xfrm>
          <a:prstGeom prst="straightConnector1">
            <a:avLst/>
          </a:prstGeom>
          <a:noFill/>
          <a:ln w="9525" cap="flat" cmpd="sng">
            <a:solidFill>
              <a:schemeClr val="dk2"/>
            </a:solidFill>
            <a:prstDash val="solid"/>
            <a:round/>
            <a:headEnd type="none" w="med" len="med"/>
            <a:tailEnd type="none" w="med" len="med"/>
          </a:ln>
        </p:spPr>
      </p:cxnSp>
      <p:cxnSp>
        <p:nvCxnSpPr>
          <p:cNvPr id="1471" name="Google Shape;1471;p88"/>
          <p:cNvCxnSpPr/>
          <p:nvPr/>
        </p:nvCxnSpPr>
        <p:spPr>
          <a:xfrm rot="10800000">
            <a:off x="1580150" y="2267025"/>
            <a:ext cx="107400" cy="74400"/>
          </a:xfrm>
          <a:prstGeom prst="straightConnector1">
            <a:avLst/>
          </a:prstGeom>
          <a:noFill/>
          <a:ln w="9525" cap="flat" cmpd="sng">
            <a:solidFill>
              <a:schemeClr val="dk2"/>
            </a:solidFill>
            <a:prstDash val="solid"/>
            <a:round/>
            <a:headEnd type="none" w="med" len="med"/>
            <a:tailEnd type="none" w="med" len="med"/>
          </a:ln>
        </p:spPr>
      </p:cxnSp>
      <p:cxnSp>
        <p:nvCxnSpPr>
          <p:cNvPr id="1472" name="Google Shape;1472;p88"/>
          <p:cNvCxnSpPr/>
          <p:nvPr/>
        </p:nvCxnSpPr>
        <p:spPr>
          <a:xfrm rot="10800000">
            <a:off x="1687550" y="2217675"/>
            <a:ext cx="107400" cy="74400"/>
          </a:xfrm>
          <a:prstGeom prst="straightConnector1">
            <a:avLst/>
          </a:prstGeom>
          <a:noFill/>
          <a:ln w="9525" cap="flat" cmpd="sng">
            <a:solidFill>
              <a:schemeClr val="dk2"/>
            </a:solidFill>
            <a:prstDash val="solid"/>
            <a:round/>
            <a:headEnd type="none" w="med" len="med"/>
            <a:tailEnd type="none" w="med" len="med"/>
          </a:ln>
        </p:spPr>
      </p:cxnSp>
      <p:cxnSp>
        <p:nvCxnSpPr>
          <p:cNvPr id="1473" name="Google Shape;1473;p88"/>
          <p:cNvCxnSpPr/>
          <p:nvPr/>
        </p:nvCxnSpPr>
        <p:spPr>
          <a:xfrm rot="10800000">
            <a:off x="1758725" y="2143275"/>
            <a:ext cx="107400" cy="74400"/>
          </a:xfrm>
          <a:prstGeom prst="straightConnector1">
            <a:avLst/>
          </a:prstGeom>
          <a:noFill/>
          <a:ln w="9525" cap="flat" cmpd="sng">
            <a:solidFill>
              <a:schemeClr val="dk2"/>
            </a:solidFill>
            <a:prstDash val="solid"/>
            <a:round/>
            <a:headEnd type="none" w="med" len="med"/>
            <a:tailEnd type="none" w="med" len="med"/>
          </a:ln>
        </p:spPr>
      </p:cxnSp>
      <p:cxnSp>
        <p:nvCxnSpPr>
          <p:cNvPr id="1474" name="Google Shape;1474;p88"/>
          <p:cNvCxnSpPr/>
          <p:nvPr/>
        </p:nvCxnSpPr>
        <p:spPr>
          <a:xfrm rot="10800000">
            <a:off x="1816000" y="2099750"/>
            <a:ext cx="107400" cy="74400"/>
          </a:xfrm>
          <a:prstGeom prst="straightConnector1">
            <a:avLst/>
          </a:prstGeom>
          <a:noFill/>
          <a:ln w="9525" cap="flat" cmpd="sng">
            <a:solidFill>
              <a:schemeClr val="dk2"/>
            </a:solidFill>
            <a:prstDash val="solid"/>
            <a:round/>
            <a:headEnd type="none" w="med" len="med"/>
            <a:tailEnd type="none" w="med" len="med"/>
          </a:ln>
        </p:spPr>
      </p:cxnSp>
      <p:cxnSp>
        <p:nvCxnSpPr>
          <p:cNvPr id="1475" name="Google Shape;1475;p88"/>
          <p:cNvCxnSpPr/>
          <p:nvPr/>
        </p:nvCxnSpPr>
        <p:spPr>
          <a:xfrm rot="10800000">
            <a:off x="1829075" y="2025350"/>
            <a:ext cx="107400" cy="74400"/>
          </a:xfrm>
          <a:prstGeom prst="straightConnector1">
            <a:avLst/>
          </a:prstGeom>
          <a:noFill/>
          <a:ln w="9525" cap="flat" cmpd="sng">
            <a:solidFill>
              <a:schemeClr val="dk2"/>
            </a:solidFill>
            <a:prstDash val="solid"/>
            <a:round/>
            <a:headEnd type="none" w="med" len="med"/>
            <a:tailEnd type="none" w="med" len="med"/>
          </a:ln>
        </p:spPr>
      </p:cxnSp>
      <p:cxnSp>
        <p:nvCxnSpPr>
          <p:cNvPr id="1476" name="Google Shape;1476;p88"/>
          <p:cNvCxnSpPr/>
          <p:nvPr/>
        </p:nvCxnSpPr>
        <p:spPr>
          <a:xfrm rot="10800000">
            <a:off x="1816000" y="1907425"/>
            <a:ext cx="107400" cy="74400"/>
          </a:xfrm>
          <a:prstGeom prst="straightConnector1">
            <a:avLst/>
          </a:prstGeom>
          <a:noFill/>
          <a:ln w="9525" cap="flat" cmpd="sng">
            <a:solidFill>
              <a:schemeClr val="dk2"/>
            </a:solidFill>
            <a:prstDash val="solid"/>
            <a:round/>
            <a:headEnd type="none" w="med" len="med"/>
            <a:tailEnd type="none" w="med" len="med"/>
          </a:ln>
        </p:spPr>
      </p:cxnSp>
      <p:sp>
        <p:nvSpPr>
          <p:cNvPr id="1477" name="Google Shape;1477;p88"/>
          <p:cNvSpPr txBox="1"/>
          <p:nvPr/>
        </p:nvSpPr>
        <p:spPr>
          <a:xfrm>
            <a:off x="2616163" y="1896138"/>
            <a:ext cx="910500" cy="342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ivvic"/>
                <a:ea typeface="Livvic"/>
                <a:cs typeface="Livvic"/>
                <a:sym typeface="Livvic"/>
              </a:rPr>
              <a:t>Δs = 1m</a:t>
            </a:r>
            <a:endParaRPr>
              <a:latin typeface="Livvic"/>
              <a:ea typeface="Livvic"/>
              <a:cs typeface="Livvic"/>
              <a:sym typeface="Livvic"/>
            </a:endParaRPr>
          </a:p>
        </p:txBody>
      </p:sp>
      <p:sp>
        <p:nvSpPr>
          <p:cNvPr id="1478" name="Google Shape;1478;p88"/>
          <p:cNvSpPr txBox="1"/>
          <p:nvPr/>
        </p:nvSpPr>
        <p:spPr>
          <a:xfrm>
            <a:off x="2461200" y="2665075"/>
            <a:ext cx="548700" cy="342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ivvic"/>
                <a:ea typeface="Livvic"/>
                <a:cs typeface="Livvic"/>
                <a:sym typeface="Livvic"/>
              </a:rPr>
              <a:t>d</a:t>
            </a:r>
            <a:r>
              <a:rPr lang="en" baseline="-25000">
                <a:latin typeface="Livvic"/>
                <a:ea typeface="Livvic"/>
                <a:cs typeface="Livvic"/>
                <a:sym typeface="Livvic"/>
              </a:rPr>
              <a:t>p</a:t>
            </a:r>
            <a:endParaRPr>
              <a:latin typeface="Livvic"/>
              <a:ea typeface="Livvic"/>
              <a:cs typeface="Livvic"/>
              <a:sym typeface="Livvic"/>
            </a:endParaRPr>
          </a:p>
        </p:txBody>
      </p:sp>
      <p:sp>
        <p:nvSpPr>
          <p:cNvPr id="1479" name="Google Shape;1479;p88"/>
          <p:cNvSpPr txBox="1"/>
          <p:nvPr/>
        </p:nvSpPr>
        <p:spPr>
          <a:xfrm>
            <a:off x="3329475" y="2665075"/>
            <a:ext cx="548700" cy="342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ivvic"/>
                <a:ea typeface="Livvic"/>
                <a:cs typeface="Livvic"/>
                <a:sym typeface="Livvic"/>
              </a:rPr>
              <a:t>d</a:t>
            </a:r>
            <a:r>
              <a:rPr lang="en" baseline="-25000">
                <a:latin typeface="Livvic"/>
                <a:ea typeface="Livvic"/>
                <a:cs typeface="Livvic"/>
                <a:sym typeface="Livvic"/>
              </a:rPr>
              <a:t>p</a:t>
            </a:r>
            <a:endParaRPr>
              <a:latin typeface="Livvic"/>
              <a:ea typeface="Livvic"/>
              <a:cs typeface="Livvic"/>
              <a:sym typeface="Livvic"/>
            </a:endParaRPr>
          </a:p>
        </p:txBody>
      </p:sp>
      <p:cxnSp>
        <p:nvCxnSpPr>
          <p:cNvPr id="1480" name="Google Shape;1480;p88"/>
          <p:cNvCxnSpPr>
            <a:stCxn id="1479" idx="0"/>
            <a:endCxn id="1481" idx="2"/>
          </p:cNvCxnSpPr>
          <p:nvPr/>
        </p:nvCxnSpPr>
        <p:spPr>
          <a:xfrm rot="10800000" flipH="1">
            <a:off x="3603825" y="1555075"/>
            <a:ext cx="462900" cy="1110000"/>
          </a:xfrm>
          <a:prstGeom prst="straightConnector1">
            <a:avLst/>
          </a:prstGeom>
          <a:noFill/>
          <a:ln w="9525" cap="flat" cmpd="sng">
            <a:solidFill>
              <a:schemeClr val="dk2"/>
            </a:solidFill>
            <a:prstDash val="solid"/>
            <a:round/>
            <a:headEnd type="none" w="med" len="med"/>
            <a:tailEnd type="none" w="med" len="med"/>
          </a:ln>
        </p:spPr>
      </p:cxnSp>
      <p:sp>
        <p:nvSpPr>
          <p:cNvPr id="1481" name="Google Shape;1481;p88"/>
          <p:cNvSpPr txBox="1"/>
          <p:nvPr/>
        </p:nvSpPr>
        <p:spPr>
          <a:xfrm>
            <a:off x="3552900" y="1227725"/>
            <a:ext cx="1027800" cy="327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ivvic"/>
                <a:ea typeface="Livvic"/>
                <a:cs typeface="Livvic"/>
                <a:sym typeface="Livvic"/>
              </a:rPr>
              <a:t>assumed</a:t>
            </a:r>
            <a:endParaRPr>
              <a:latin typeface="Livvic"/>
              <a:ea typeface="Livvic"/>
              <a:cs typeface="Livvic"/>
              <a:sym typeface="Livvic"/>
            </a:endParaRPr>
          </a:p>
        </p:txBody>
      </p:sp>
      <p:sp>
        <p:nvSpPr>
          <p:cNvPr id="1482" name="Google Shape;1482;p88"/>
          <p:cNvSpPr/>
          <p:nvPr/>
        </p:nvSpPr>
        <p:spPr>
          <a:xfrm>
            <a:off x="2199450" y="1886625"/>
            <a:ext cx="216300" cy="21375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88"/>
          <p:cNvSpPr txBox="1"/>
          <p:nvPr/>
        </p:nvSpPr>
        <p:spPr>
          <a:xfrm>
            <a:off x="2734500" y="2903025"/>
            <a:ext cx="818400" cy="342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ivvic"/>
                <a:ea typeface="Livvic"/>
                <a:cs typeface="Livvic"/>
                <a:sym typeface="Livvic"/>
              </a:rPr>
              <a:t>ɣ</a:t>
            </a:r>
            <a:endParaRPr>
              <a:latin typeface="Livvic"/>
              <a:ea typeface="Livvic"/>
              <a:cs typeface="Livvic"/>
              <a:sym typeface="Livvic"/>
            </a:endParaRPr>
          </a:p>
        </p:txBody>
      </p:sp>
      <p:sp>
        <p:nvSpPr>
          <p:cNvPr id="1484" name="Google Shape;1484;p88"/>
          <p:cNvSpPr txBox="1"/>
          <p:nvPr/>
        </p:nvSpPr>
        <p:spPr>
          <a:xfrm>
            <a:off x="5004400" y="1124025"/>
            <a:ext cx="3522000" cy="2261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u="sng">
                <a:latin typeface="Livvic"/>
                <a:ea typeface="Livvic"/>
                <a:cs typeface="Livvic"/>
                <a:sym typeface="Livvic"/>
              </a:rPr>
              <a:t>Law of Cosines</a:t>
            </a:r>
            <a:endParaRPr u="sng">
              <a:latin typeface="Livvic"/>
              <a:ea typeface="Livvic"/>
              <a:cs typeface="Livvic"/>
              <a:sym typeface="Livvic"/>
            </a:endParaRPr>
          </a:p>
          <a:p>
            <a:pPr marL="0" lvl="0" indent="0" algn="ctr" rtl="0">
              <a:spcBef>
                <a:spcPts val="0"/>
              </a:spcBef>
              <a:spcAft>
                <a:spcPts val="0"/>
              </a:spcAft>
              <a:buNone/>
            </a:pPr>
            <a:endParaRPr u="sng">
              <a:latin typeface="Livvic"/>
              <a:ea typeface="Livvic"/>
              <a:cs typeface="Livvic"/>
              <a:sym typeface="Livvic"/>
            </a:endParaRPr>
          </a:p>
          <a:p>
            <a:pPr marL="0" lvl="0" indent="0" algn="l" rtl="0">
              <a:spcBef>
                <a:spcPts val="0"/>
              </a:spcBef>
              <a:spcAft>
                <a:spcPts val="0"/>
              </a:spcAft>
              <a:buNone/>
            </a:pPr>
            <a:r>
              <a:rPr lang="en" sz="1800">
                <a:latin typeface="Livvic"/>
                <a:ea typeface="Livvic"/>
                <a:cs typeface="Livvic"/>
                <a:sym typeface="Livvic"/>
              </a:rPr>
              <a:t>a</a:t>
            </a:r>
            <a:r>
              <a:rPr lang="en" sz="1800" baseline="30000">
                <a:latin typeface="Livvic"/>
                <a:ea typeface="Livvic"/>
                <a:cs typeface="Livvic"/>
                <a:sym typeface="Livvic"/>
              </a:rPr>
              <a:t>2</a:t>
            </a:r>
            <a:r>
              <a:rPr lang="en" sz="1800">
                <a:latin typeface="Livvic"/>
                <a:ea typeface="Livvic"/>
                <a:cs typeface="Livvic"/>
                <a:sym typeface="Livvic"/>
              </a:rPr>
              <a:t> = b</a:t>
            </a:r>
            <a:r>
              <a:rPr lang="en" sz="1800" baseline="30000">
                <a:latin typeface="Livvic"/>
                <a:ea typeface="Livvic"/>
                <a:cs typeface="Livvic"/>
                <a:sym typeface="Livvic"/>
              </a:rPr>
              <a:t>2</a:t>
            </a:r>
            <a:r>
              <a:rPr lang="en" sz="1800">
                <a:latin typeface="Livvic"/>
                <a:ea typeface="Livvic"/>
                <a:cs typeface="Livvic"/>
                <a:sym typeface="Livvic"/>
              </a:rPr>
              <a:t> + c</a:t>
            </a:r>
            <a:r>
              <a:rPr lang="en" sz="1800" baseline="30000">
                <a:latin typeface="Livvic"/>
                <a:ea typeface="Livvic"/>
                <a:cs typeface="Livvic"/>
                <a:sym typeface="Livvic"/>
              </a:rPr>
              <a:t>2</a:t>
            </a:r>
            <a:r>
              <a:rPr lang="en" sz="1800">
                <a:latin typeface="Livvic"/>
                <a:ea typeface="Livvic"/>
                <a:cs typeface="Livvic"/>
                <a:sym typeface="Livvic"/>
              </a:rPr>
              <a:t> - 2bc cos(A)      *b=c</a:t>
            </a:r>
            <a:endParaRPr sz="1800">
              <a:latin typeface="Livvic"/>
              <a:ea typeface="Livvic"/>
              <a:cs typeface="Livvic"/>
              <a:sym typeface="Livvic"/>
            </a:endParaRPr>
          </a:p>
          <a:p>
            <a:pPr marL="0" lvl="0" indent="0" algn="l" rtl="0">
              <a:spcBef>
                <a:spcPts val="0"/>
              </a:spcBef>
              <a:spcAft>
                <a:spcPts val="0"/>
              </a:spcAft>
              <a:buNone/>
            </a:pPr>
            <a:endParaRPr sz="1800">
              <a:latin typeface="Livvic"/>
              <a:ea typeface="Livvic"/>
              <a:cs typeface="Livvic"/>
              <a:sym typeface="Livvic"/>
            </a:endParaRPr>
          </a:p>
          <a:p>
            <a:pPr marL="0" lvl="0" indent="0" algn="l" rtl="0">
              <a:spcBef>
                <a:spcPts val="0"/>
              </a:spcBef>
              <a:spcAft>
                <a:spcPts val="0"/>
              </a:spcAft>
              <a:buNone/>
            </a:pPr>
            <a:r>
              <a:rPr lang="en" sz="1800">
                <a:solidFill>
                  <a:schemeClr val="dk1"/>
                </a:solidFill>
                <a:latin typeface="Livvic"/>
                <a:ea typeface="Livvic"/>
                <a:cs typeface="Livvic"/>
                <a:sym typeface="Livvic"/>
              </a:rPr>
              <a:t>1 = 2d</a:t>
            </a:r>
            <a:r>
              <a:rPr lang="en" sz="1800" baseline="-25000">
                <a:solidFill>
                  <a:schemeClr val="dk1"/>
                </a:solidFill>
                <a:latin typeface="Livvic"/>
                <a:ea typeface="Livvic"/>
                <a:cs typeface="Livvic"/>
                <a:sym typeface="Livvic"/>
              </a:rPr>
              <a:t>p</a:t>
            </a:r>
            <a:r>
              <a:rPr lang="en" sz="1800" baseline="30000">
                <a:solidFill>
                  <a:schemeClr val="dk1"/>
                </a:solidFill>
                <a:latin typeface="Livvic"/>
                <a:ea typeface="Livvic"/>
                <a:cs typeface="Livvic"/>
                <a:sym typeface="Livvic"/>
              </a:rPr>
              <a:t>2</a:t>
            </a:r>
            <a:r>
              <a:rPr lang="en" sz="1800">
                <a:solidFill>
                  <a:schemeClr val="dk1"/>
                </a:solidFill>
                <a:latin typeface="Livvic"/>
                <a:ea typeface="Livvic"/>
                <a:cs typeface="Livvic"/>
                <a:sym typeface="Livvic"/>
              </a:rPr>
              <a:t> - 2d</a:t>
            </a:r>
            <a:r>
              <a:rPr lang="en" sz="1800" baseline="-25000">
                <a:solidFill>
                  <a:schemeClr val="dk1"/>
                </a:solidFill>
                <a:latin typeface="Livvic"/>
                <a:ea typeface="Livvic"/>
                <a:cs typeface="Livvic"/>
                <a:sym typeface="Livvic"/>
              </a:rPr>
              <a:t>p</a:t>
            </a:r>
            <a:r>
              <a:rPr lang="en" sz="1800" baseline="30000">
                <a:solidFill>
                  <a:schemeClr val="dk1"/>
                </a:solidFill>
                <a:latin typeface="Livvic"/>
                <a:ea typeface="Livvic"/>
                <a:cs typeface="Livvic"/>
                <a:sym typeface="Livvic"/>
              </a:rPr>
              <a:t>2</a:t>
            </a:r>
            <a:r>
              <a:rPr lang="en" sz="1800">
                <a:solidFill>
                  <a:schemeClr val="dk1"/>
                </a:solidFill>
                <a:latin typeface="Livvic"/>
                <a:ea typeface="Livvic"/>
                <a:cs typeface="Livvic"/>
                <a:sym typeface="Livvic"/>
              </a:rPr>
              <a:t> cos(ɣ)</a:t>
            </a:r>
            <a:endParaRPr sz="1800">
              <a:solidFill>
                <a:schemeClr val="dk1"/>
              </a:solidFill>
              <a:latin typeface="Livvic"/>
              <a:ea typeface="Livvic"/>
              <a:cs typeface="Livvic"/>
              <a:sym typeface="Livvic"/>
            </a:endParaRPr>
          </a:p>
          <a:p>
            <a:pPr marL="0" lvl="0" indent="0" algn="l" rtl="0">
              <a:spcBef>
                <a:spcPts val="0"/>
              </a:spcBef>
              <a:spcAft>
                <a:spcPts val="0"/>
              </a:spcAft>
              <a:buNone/>
            </a:pPr>
            <a:endParaRPr sz="1800">
              <a:solidFill>
                <a:schemeClr val="dk1"/>
              </a:solidFill>
              <a:latin typeface="Livvic"/>
              <a:ea typeface="Livvic"/>
              <a:cs typeface="Livvic"/>
              <a:sym typeface="Livvic"/>
            </a:endParaRPr>
          </a:p>
          <a:p>
            <a:pPr marL="0" lvl="0" indent="0" algn="l" rtl="0">
              <a:spcBef>
                <a:spcPts val="0"/>
              </a:spcBef>
              <a:spcAft>
                <a:spcPts val="0"/>
              </a:spcAft>
              <a:buClr>
                <a:schemeClr val="dk1"/>
              </a:buClr>
              <a:buSzPts val="1100"/>
              <a:buFont typeface="Arial"/>
              <a:buNone/>
            </a:pPr>
            <a:r>
              <a:rPr lang="en" sz="1800" b="1">
                <a:solidFill>
                  <a:schemeClr val="dk1"/>
                </a:solidFill>
                <a:latin typeface="Livvic"/>
                <a:ea typeface="Livvic"/>
                <a:cs typeface="Livvic"/>
                <a:sym typeface="Livvic"/>
              </a:rPr>
              <a:t>ɣ = cos</a:t>
            </a:r>
            <a:r>
              <a:rPr lang="en" sz="1800" b="1" baseline="30000">
                <a:solidFill>
                  <a:schemeClr val="dk1"/>
                </a:solidFill>
                <a:latin typeface="Livvic"/>
                <a:ea typeface="Livvic"/>
                <a:cs typeface="Livvic"/>
                <a:sym typeface="Livvic"/>
              </a:rPr>
              <a:t>-1</a:t>
            </a:r>
            <a:r>
              <a:rPr lang="en" sz="1800" b="1">
                <a:solidFill>
                  <a:schemeClr val="dk1"/>
                </a:solidFill>
                <a:latin typeface="Livvic"/>
                <a:ea typeface="Livvic"/>
                <a:cs typeface="Livvic"/>
                <a:sym typeface="Livvic"/>
              </a:rPr>
              <a:t>[1- (1/2d</a:t>
            </a:r>
            <a:r>
              <a:rPr lang="en" sz="1800" b="1" baseline="-25000">
                <a:solidFill>
                  <a:schemeClr val="dk1"/>
                </a:solidFill>
                <a:latin typeface="Livvic"/>
                <a:ea typeface="Livvic"/>
                <a:cs typeface="Livvic"/>
                <a:sym typeface="Livvic"/>
              </a:rPr>
              <a:t>p</a:t>
            </a:r>
            <a:r>
              <a:rPr lang="en" sz="1800" b="1" baseline="30000">
                <a:solidFill>
                  <a:schemeClr val="dk1"/>
                </a:solidFill>
                <a:latin typeface="Livvic"/>
                <a:ea typeface="Livvic"/>
                <a:cs typeface="Livvic"/>
                <a:sym typeface="Livvic"/>
              </a:rPr>
              <a:t>2</a:t>
            </a:r>
            <a:r>
              <a:rPr lang="en" sz="1800" b="1">
                <a:solidFill>
                  <a:schemeClr val="dk1"/>
                </a:solidFill>
                <a:latin typeface="Livvic"/>
                <a:ea typeface="Livvic"/>
                <a:cs typeface="Livvic"/>
                <a:sym typeface="Livvic"/>
              </a:rPr>
              <a:t>)]</a:t>
            </a:r>
            <a:endParaRPr sz="1800" b="1">
              <a:solidFill>
                <a:schemeClr val="dk1"/>
              </a:solidFill>
              <a:latin typeface="Livvic"/>
              <a:ea typeface="Livvic"/>
              <a:cs typeface="Livvic"/>
              <a:sym typeface="Livvic"/>
            </a:endParaRPr>
          </a:p>
        </p:txBody>
      </p:sp>
      <p:sp>
        <p:nvSpPr>
          <p:cNvPr id="1485" name="Google Shape;1485;p88"/>
          <p:cNvSpPr/>
          <p:nvPr/>
        </p:nvSpPr>
        <p:spPr>
          <a:xfrm>
            <a:off x="5004400" y="2675775"/>
            <a:ext cx="2310900" cy="476400"/>
          </a:xfrm>
          <a:prstGeom prst="rect">
            <a:avLst/>
          </a:prstGeom>
          <a:noFill/>
          <a:ln w="19050"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88"/>
          <p:cNvSpPr txBox="1"/>
          <p:nvPr/>
        </p:nvSpPr>
        <p:spPr>
          <a:xfrm>
            <a:off x="3657825" y="3231475"/>
            <a:ext cx="2647800" cy="132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u="sng">
                <a:latin typeface="Livvic"/>
                <a:ea typeface="Livvic"/>
                <a:cs typeface="Livvic"/>
                <a:sym typeface="Livvic"/>
              </a:rPr>
              <a:t>Pros</a:t>
            </a:r>
            <a:endParaRPr u="sng">
              <a:latin typeface="Livvic"/>
              <a:ea typeface="Livvic"/>
              <a:cs typeface="Livvic"/>
              <a:sym typeface="Livvic"/>
            </a:endParaRPr>
          </a:p>
          <a:p>
            <a:pPr marL="457200" lvl="0" indent="-317500" algn="l" rtl="0">
              <a:spcBef>
                <a:spcPts val="0"/>
              </a:spcBef>
              <a:spcAft>
                <a:spcPts val="0"/>
              </a:spcAft>
              <a:buSzPts val="1400"/>
              <a:buFont typeface="Livvic"/>
              <a:buChar char="●"/>
            </a:pPr>
            <a:r>
              <a:rPr lang="en">
                <a:latin typeface="Livvic"/>
                <a:ea typeface="Livvic"/>
                <a:cs typeface="Livvic"/>
                <a:sym typeface="Livvic"/>
              </a:rPr>
              <a:t>Maintains spatial resolution</a:t>
            </a:r>
            <a:endParaRPr>
              <a:latin typeface="Livvic"/>
              <a:ea typeface="Livvic"/>
              <a:cs typeface="Livvic"/>
              <a:sym typeface="Livvic"/>
            </a:endParaRPr>
          </a:p>
          <a:p>
            <a:pPr marL="457200" lvl="0" indent="-317500" algn="l" rtl="0">
              <a:spcBef>
                <a:spcPts val="0"/>
              </a:spcBef>
              <a:spcAft>
                <a:spcPts val="0"/>
              </a:spcAft>
              <a:buSzPts val="1400"/>
              <a:buFont typeface="Livvic"/>
              <a:buChar char="●"/>
            </a:pPr>
            <a:r>
              <a:rPr lang="en">
                <a:latin typeface="Livvic"/>
                <a:ea typeface="Livvic"/>
                <a:cs typeface="Livvic"/>
                <a:sym typeface="Livvic"/>
              </a:rPr>
              <a:t>Will never see an “elbow” when measuring elevation angle</a:t>
            </a:r>
            <a:endParaRPr>
              <a:latin typeface="Livvic"/>
              <a:ea typeface="Livvic"/>
              <a:cs typeface="Livvic"/>
              <a:sym typeface="Livvic"/>
            </a:endParaRPr>
          </a:p>
        </p:txBody>
      </p:sp>
      <p:sp>
        <p:nvSpPr>
          <p:cNvPr id="1487" name="Google Shape;1487;p88"/>
          <p:cNvSpPr txBox="1"/>
          <p:nvPr/>
        </p:nvSpPr>
        <p:spPr>
          <a:xfrm>
            <a:off x="6305625" y="3231475"/>
            <a:ext cx="2647800" cy="132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u="sng">
                <a:latin typeface="Livvic"/>
                <a:ea typeface="Livvic"/>
                <a:cs typeface="Livvic"/>
                <a:sym typeface="Livvic"/>
              </a:rPr>
              <a:t>Cons </a:t>
            </a:r>
            <a:endParaRPr u="sng">
              <a:latin typeface="Livvic"/>
              <a:ea typeface="Livvic"/>
              <a:cs typeface="Livvic"/>
              <a:sym typeface="Livvic"/>
            </a:endParaRPr>
          </a:p>
          <a:p>
            <a:pPr marL="457200" lvl="0" indent="-317500" algn="l" rtl="0">
              <a:spcBef>
                <a:spcPts val="0"/>
              </a:spcBef>
              <a:spcAft>
                <a:spcPts val="0"/>
              </a:spcAft>
              <a:buSzPts val="1400"/>
              <a:buFont typeface="Livvic"/>
              <a:buChar char="●"/>
            </a:pPr>
            <a:r>
              <a:rPr lang="en">
                <a:latin typeface="Livvic"/>
                <a:ea typeface="Livvic"/>
                <a:cs typeface="Livvic"/>
                <a:sym typeface="Livvic"/>
              </a:rPr>
              <a:t>Poor reading for “elbows” on surface</a:t>
            </a:r>
            <a:endParaRPr>
              <a:latin typeface="Livvic"/>
              <a:ea typeface="Livvic"/>
              <a:cs typeface="Livvic"/>
              <a:sym typeface="Livvic"/>
            </a:endParaRPr>
          </a:p>
          <a:p>
            <a:pPr marL="457200" lvl="0" indent="-317500" algn="l" rtl="0">
              <a:spcBef>
                <a:spcPts val="0"/>
              </a:spcBef>
              <a:spcAft>
                <a:spcPts val="0"/>
              </a:spcAft>
              <a:buSzPts val="1400"/>
              <a:buFont typeface="Livvic"/>
              <a:buChar char="●"/>
            </a:pPr>
            <a:r>
              <a:rPr lang="en">
                <a:latin typeface="Livvic"/>
                <a:ea typeface="Livvic"/>
                <a:cs typeface="Livvic"/>
                <a:sym typeface="Livvic"/>
              </a:rPr>
              <a:t>Adds more time to scanning </a:t>
            </a:r>
            <a:endParaRPr>
              <a:latin typeface="Livvic"/>
              <a:ea typeface="Livvic"/>
              <a:cs typeface="Livvic"/>
              <a:sym typeface="Livvic"/>
            </a:endParaRPr>
          </a:p>
        </p:txBody>
      </p:sp>
      <p:sp>
        <p:nvSpPr>
          <p:cNvPr id="1488" name="Google Shape;1488;p88"/>
          <p:cNvSpPr/>
          <p:nvPr/>
        </p:nvSpPr>
        <p:spPr>
          <a:xfrm>
            <a:off x="1485900" y="1771650"/>
            <a:ext cx="668100" cy="6168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89" name="Google Shape;1489;p88"/>
          <p:cNvCxnSpPr>
            <a:stCxn id="1488" idx="1"/>
          </p:cNvCxnSpPr>
          <p:nvPr/>
        </p:nvCxnSpPr>
        <p:spPr>
          <a:xfrm rot="10800000">
            <a:off x="1133441" y="1514578"/>
            <a:ext cx="450300" cy="347400"/>
          </a:xfrm>
          <a:prstGeom prst="straightConnector1">
            <a:avLst/>
          </a:prstGeom>
          <a:noFill/>
          <a:ln w="9525" cap="flat" cmpd="sng">
            <a:solidFill>
              <a:schemeClr val="dk2"/>
            </a:solidFill>
            <a:prstDash val="solid"/>
            <a:round/>
            <a:headEnd type="none" w="med" len="med"/>
            <a:tailEnd type="none" w="med" len="med"/>
          </a:ln>
        </p:spPr>
      </p:cxnSp>
      <p:sp>
        <p:nvSpPr>
          <p:cNvPr id="1490" name="Google Shape;1490;p88"/>
          <p:cNvSpPr txBox="1"/>
          <p:nvPr/>
        </p:nvSpPr>
        <p:spPr>
          <a:xfrm>
            <a:off x="258500" y="1227725"/>
            <a:ext cx="1027800" cy="327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ivvic"/>
                <a:ea typeface="Livvic"/>
                <a:cs typeface="Livvic"/>
                <a:sym typeface="Livvic"/>
              </a:rPr>
              <a:t>elbow</a:t>
            </a:r>
            <a:endParaRPr>
              <a:latin typeface="Livvic"/>
              <a:ea typeface="Livvic"/>
              <a:cs typeface="Livvic"/>
              <a:sym typeface="Livvic"/>
            </a:endParaRPr>
          </a:p>
        </p:txBody>
      </p:sp>
      <p:sp>
        <p:nvSpPr>
          <p:cNvPr id="1491" name="Google Shape;1491;p88"/>
          <p:cNvSpPr/>
          <p:nvPr/>
        </p:nvSpPr>
        <p:spPr>
          <a:xfrm>
            <a:off x="370225" y="2095075"/>
            <a:ext cx="668100" cy="6168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92" name="Google Shape;1492;p88"/>
          <p:cNvCxnSpPr>
            <a:stCxn id="1491" idx="0"/>
            <a:endCxn id="1490" idx="2"/>
          </p:cNvCxnSpPr>
          <p:nvPr/>
        </p:nvCxnSpPr>
        <p:spPr>
          <a:xfrm rot="10800000" flipH="1">
            <a:off x="704275" y="1555075"/>
            <a:ext cx="68100" cy="5400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496"/>
        <p:cNvGrpSpPr/>
        <p:nvPr/>
      </p:nvGrpSpPr>
      <p:grpSpPr>
        <a:xfrm>
          <a:off x="0" y="0"/>
          <a:ext cx="0" cy="0"/>
          <a:chOff x="0" y="0"/>
          <a:chExt cx="0" cy="0"/>
        </a:xfrm>
      </p:grpSpPr>
      <p:sp>
        <p:nvSpPr>
          <p:cNvPr id="1497" name="Google Shape;1497;p89"/>
          <p:cNvSpPr/>
          <p:nvPr/>
        </p:nvSpPr>
        <p:spPr>
          <a:xfrm>
            <a:off x="6463100" y="2036025"/>
            <a:ext cx="1270200" cy="845100"/>
          </a:xfrm>
          <a:prstGeom prst="parallelogram">
            <a:avLst>
              <a:gd name="adj" fmla="val 137664"/>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89"/>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74</a:t>
            </a:fld>
            <a:endParaRPr>
              <a:latin typeface="Livvic"/>
              <a:ea typeface="Livvic"/>
              <a:cs typeface="Livvic"/>
              <a:sym typeface="Livvic"/>
            </a:endParaRPr>
          </a:p>
        </p:txBody>
      </p:sp>
      <p:sp>
        <p:nvSpPr>
          <p:cNvPr id="1499" name="Google Shape;1499;p89"/>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latin typeface="Livvic"/>
                <a:ea typeface="Livvic"/>
                <a:cs typeface="Livvic"/>
                <a:sym typeface="Livvic"/>
              </a:rPr>
              <a:t>Geolocation Assignment</a:t>
            </a:r>
            <a:endParaRPr sz="2800" b="1">
              <a:solidFill>
                <a:srgbClr val="FFFFFF"/>
              </a:solidFill>
              <a:latin typeface="Livvic"/>
              <a:ea typeface="Livvic"/>
              <a:cs typeface="Livvic"/>
              <a:sym typeface="Livvic"/>
            </a:endParaRPr>
          </a:p>
        </p:txBody>
      </p:sp>
      <p:pic>
        <p:nvPicPr>
          <p:cNvPr id="1500" name="Google Shape;1500;p89"/>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sp>
        <p:nvSpPr>
          <p:cNvPr id="1501" name="Google Shape;1501;p89"/>
          <p:cNvSpPr/>
          <p:nvPr/>
        </p:nvSpPr>
        <p:spPr>
          <a:xfrm>
            <a:off x="556625" y="1258400"/>
            <a:ext cx="616500" cy="434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vvic"/>
              <a:ea typeface="Livvic"/>
              <a:cs typeface="Livvic"/>
              <a:sym typeface="Livvic"/>
            </a:endParaRPr>
          </a:p>
        </p:txBody>
      </p:sp>
      <p:sp>
        <p:nvSpPr>
          <p:cNvPr id="1502" name="Google Shape;1502;p89"/>
          <p:cNvSpPr/>
          <p:nvPr/>
        </p:nvSpPr>
        <p:spPr>
          <a:xfrm flipH="1">
            <a:off x="1089300" y="1693100"/>
            <a:ext cx="2451300" cy="2259600"/>
          </a:xfrm>
          <a:prstGeom prst="rtTriangl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Livvic"/>
                <a:ea typeface="Livvic"/>
                <a:cs typeface="Livvic"/>
                <a:sym typeface="Livvic"/>
              </a:rPr>
              <a:t>Bare Surface</a:t>
            </a:r>
            <a:endParaRPr>
              <a:latin typeface="Livvic"/>
              <a:ea typeface="Livvic"/>
              <a:cs typeface="Livvic"/>
              <a:sym typeface="Livvic"/>
            </a:endParaRPr>
          </a:p>
        </p:txBody>
      </p:sp>
      <p:cxnSp>
        <p:nvCxnSpPr>
          <p:cNvPr id="1503" name="Google Shape;1503;p89"/>
          <p:cNvCxnSpPr>
            <a:stCxn id="1501" idx="2"/>
          </p:cNvCxnSpPr>
          <p:nvPr/>
        </p:nvCxnSpPr>
        <p:spPr>
          <a:xfrm>
            <a:off x="864875" y="1693100"/>
            <a:ext cx="0" cy="0"/>
          </a:xfrm>
          <a:prstGeom prst="straightConnector1">
            <a:avLst/>
          </a:prstGeom>
          <a:noFill/>
          <a:ln w="9525" cap="flat" cmpd="sng">
            <a:solidFill>
              <a:schemeClr val="dk2"/>
            </a:solidFill>
            <a:prstDash val="solid"/>
            <a:round/>
            <a:headEnd type="none" w="med" len="med"/>
            <a:tailEnd type="none" w="med" len="med"/>
          </a:ln>
        </p:spPr>
      </p:cxnSp>
      <p:cxnSp>
        <p:nvCxnSpPr>
          <p:cNvPr id="1504" name="Google Shape;1504;p89"/>
          <p:cNvCxnSpPr/>
          <p:nvPr/>
        </p:nvCxnSpPr>
        <p:spPr>
          <a:xfrm>
            <a:off x="875025" y="1509450"/>
            <a:ext cx="998100" cy="1720500"/>
          </a:xfrm>
          <a:prstGeom prst="straightConnector1">
            <a:avLst/>
          </a:prstGeom>
          <a:noFill/>
          <a:ln w="9525" cap="flat" cmpd="sng">
            <a:solidFill>
              <a:schemeClr val="dk2"/>
            </a:solidFill>
            <a:prstDash val="solid"/>
            <a:round/>
            <a:headEnd type="none" w="med" len="med"/>
            <a:tailEnd type="none" w="med" len="med"/>
          </a:ln>
        </p:spPr>
      </p:cxnSp>
      <p:sp>
        <p:nvSpPr>
          <p:cNvPr id="1505" name="Google Shape;1505;p89"/>
          <p:cNvSpPr txBox="1"/>
          <p:nvPr/>
        </p:nvSpPr>
        <p:spPr>
          <a:xfrm>
            <a:off x="556650" y="930875"/>
            <a:ext cx="818400" cy="32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Livvic"/>
                <a:ea typeface="Livvic"/>
                <a:cs typeface="Livvic"/>
                <a:sym typeface="Livvic"/>
              </a:rPr>
              <a:t>Laser</a:t>
            </a:r>
            <a:endParaRPr sz="1200">
              <a:latin typeface="Livvic"/>
              <a:ea typeface="Livvic"/>
              <a:cs typeface="Livvic"/>
              <a:sym typeface="Livvic"/>
            </a:endParaRPr>
          </a:p>
        </p:txBody>
      </p:sp>
      <p:sp>
        <p:nvSpPr>
          <p:cNvPr id="1506" name="Google Shape;1506;p89"/>
          <p:cNvSpPr txBox="1"/>
          <p:nvPr/>
        </p:nvSpPr>
        <p:spPr>
          <a:xfrm>
            <a:off x="679075" y="4075075"/>
            <a:ext cx="2861400" cy="46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*Side View</a:t>
            </a:r>
            <a:endParaRPr/>
          </a:p>
        </p:txBody>
      </p:sp>
      <p:cxnSp>
        <p:nvCxnSpPr>
          <p:cNvPr id="1507" name="Google Shape;1507;p89"/>
          <p:cNvCxnSpPr>
            <a:endCxn id="1501" idx="2"/>
          </p:cNvCxnSpPr>
          <p:nvPr/>
        </p:nvCxnSpPr>
        <p:spPr>
          <a:xfrm flipH="1">
            <a:off x="864875" y="1475600"/>
            <a:ext cx="4200" cy="217500"/>
          </a:xfrm>
          <a:prstGeom prst="straightConnector1">
            <a:avLst/>
          </a:prstGeom>
          <a:noFill/>
          <a:ln w="9525" cap="flat" cmpd="sng">
            <a:solidFill>
              <a:schemeClr val="dk2"/>
            </a:solidFill>
            <a:prstDash val="solid"/>
            <a:round/>
            <a:headEnd type="none" w="med" len="med"/>
            <a:tailEnd type="triangle" w="med" len="med"/>
          </a:ln>
        </p:spPr>
      </p:cxnSp>
      <p:cxnSp>
        <p:nvCxnSpPr>
          <p:cNvPr id="1508" name="Google Shape;1508;p89"/>
          <p:cNvCxnSpPr>
            <a:endCxn id="1501" idx="3"/>
          </p:cNvCxnSpPr>
          <p:nvPr/>
        </p:nvCxnSpPr>
        <p:spPr>
          <a:xfrm rot="10800000" flipH="1">
            <a:off x="868925" y="1475750"/>
            <a:ext cx="304200" cy="3000"/>
          </a:xfrm>
          <a:prstGeom prst="straightConnector1">
            <a:avLst/>
          </a:prstGeom>
          <a:noFill/>
          <a:ln w="9525" cap="flat" cmpd="sng">
            <a:solidFill>
              <a:schemeClr val="dk2"/>
            </a:solidFill>
            <a:prstDash val="solid"/>
            <a:round/>
            <a:headEnd type="none" w="med" len="med"/>
            <a:tailEnd type="triangle" w="med" len="med"/>
          </a:ln>
        </p:spPr>
      </p:cxnSp>
      <p:sp>
        <p:nvSpPr>
          <p:cNvPr id="1509" name="Google Shape;1509;p89"/>
          <p:cNvSpPr txBox="1"/>
          <p:nvPr/>
        </p:nvSpPr>
        <p:spPr>
          <a:xfrm>
            <a:off x="864875" y="1270438"/>
            <a:ext cx="266700" cy="192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ivvic"/>
                <a:ea typeface="Livvic"/>
                <a:cs typeface="Livvic"/>
                <a:sym typeface="Livvic"/>
              </a:rPr>
              <a:t>z</a:t>
            </a:r>
            <a:endParaRPr>
              <a:latin typeface="Livvic"/>
              <a:ea typeface="Livvic"/>
              <a:cs typeface="Livvic"/>
              <a:sym typeface="Livvic"/>
            </a:endParaRPr>
          </a:p>
        </p:txBody>
      </p:sp>
      <p:sp>
        <p:nvSpPr>
          <p:cNvPr id="1510" name="Google Shape;1510;p89"/>
          <p:cNvSpPr txBox="1"/>
          <p:nvPr/>
        </p:nvSpPr>
        <p:spPr>
          <a:xfrm>
            <a:off x="733625" y="1693325"/>
            <a:ext cx="266700" cy="192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ivvic"/>
                <a:ea typeface="Livvic"/>
                <a:cs typeface="Livvic"/>
                <a:sym typeface="Livvic"/>
              </a:rPr>
              <a:t>y</a:t>
            </a:r>
            <a:endParaRPr>
              <a:latin typeface="Livvic"/>
              <a:ea typeface="Livvic"/>
              <a:cs typeface="Livvic"/>
              <a:sym typeface="Livvic"/>
            </a:endParaRPr>
          </a:p>
        </p:txBody>
      </p:sp>
      <p:sp>
        <p:nvSpPr>
          <p:cNvPr id="1511" name="Google Shape;1511;p89"/>
          <p:cNvSpPr/>
          <p:nvPr/>
        </p:nvSpPr>
        <p:spPr>
          <a:xfrm>
            <a:off x="4475225" y="1258300"/>
            <a:ext cx="616500" cy="434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vvic"/>
              <a:ea typeface="Livvic"/>
              <a:cs typeface="Livvic"/>
              <a:sym typeface="Livvic"/>
            </a:endParaRPr>
          </a:p>
        </p:txBody>
      </p:sp>
      <p:cxnSp>
        <p:nvCxnSpPr>
          <p:cNvPr id="1512" name="Google Shape;1512;p89"/>
          <p:cNvCxnSpPr/>
          <p:nvPr/>
        </p:nvCxnSpPr>
        <p:spPr>
          <a:xfrm>
            <a:off x="875013" y="1475625"/>
            <a:ext cx="20400" cy="1772700"/>
          </a:xfrm>
          <a:prstGeom prst="straightConnector1">
            <a:avLst/>
          </a:prstGeom>
          <a:noFill/>
          <a:ln w="9525" cap="flat" cmpd="sng">
            <a:solidFill>
              <a:schemeClr val="dk2"/>
            </a:solidFill>
            <a:prstDash val="dash"/>
            <a:round/>
            <a:headEnd type="none" w="med" len="med"/>
            <a:tailEnd type="none" w="med" len="med"/>
          </a:ln>
        </p:spPr>
      </p:cxnSp>
      <p:cxnSp>
        <p:nvCxnSpPr>
          <p:cNvPr id="1513" name="Google Shape;1513;p89"/>
          <p:cNvCxnSpPr/>
          <p:nvPr/>
        </p:nvCxnSpPr>
        <p:spPr>
          <a:xfrm flipH="1">
            <a:off x="899600" y="3230075"/>
            <a:ext cx="973500" cy="12300"/>
          </a:xfrm>
          <a:prstGeom prst="straightConnector1">
            <a:avLst/>
          </a:prstGeom>
          <a:noFill/>
          <a:ln w="9525" cap="flat" cmpd="sng">
            <a:solidFill>
              <a:schemeClr val="dk2"/>
            </a:solidFill>
            <a:prstDash val="dash"/>
            <a:round/>
            <a:headEnd type="none" w="med" len="med"/>
            <a:tailEnd type="none" w="med" len="med"/>
          </a:ln>
        </p:spPr>
      </p:cxnSp>
      <p:cxnSp>
        <p:nvCxnSpPr>
          <p:cNvPr id="1514" name="Google Shape;1514;p89"/>
          <p:cNvCxnSpPr/>
          <p:nvPr/>
        </p:nvCxnSpPr>
        <p:spPr>
          <a:xfrm>
            <a:off x="4830625" y="1503325"/>
            <a:ext cx="2179800" cy="1016400"/>
          </a:xfrm>
          <a:prstGeom prst="straightConnector1">
            <a:avLst/>
          </a:prstGeom>
          <a:noFill/>
          <a:ln w="9525" cap="flat" cmpd="sng">
            <a:solidFill>
              <a:schemeClr val="dk2"/>
            </a:solidFill>
            <a:prstDash val="solid"/>
            <a:round/>
            <a:headEnd type="none" w="med" len="med"/>
            <a:tailEnd type="none" w="med" len="med"/>
          </a:ln>
        </p:spPr>
      </p:cxnSp>
      <p:cxnSp>
        <p:nvCxnSpPr>
          <p:cNvPr id="1515" name="Google Shape;1515;p89"/>
          <p:cNvCxnSpPr/>
          <p:nvPr/>
        </p:nvCxnSpPr>
        <p:spPr>
          <a:xfrm flipH="1">
            <a:off x="4825025" y="1471075"/>
            <a:ext cx="4200" cy="217500"/>
          </a:xfrm>
          <a:prstGeom prst="straightConnector1">
            <a:avLst/>
          </a:prstGeom>
          <a:noFill/>
          <a:ln w="9525" cap="flat" cmpd="sng">
            <a:solidFill>
              <a:schemeClr val="dk2"/>
            </a:solidFill>
            <a:prstDash val="solid"/>
            <a:round/>
            <a:headEnd type="none" w="med" len="med"/>
            <a:tailEnd type="triangle" w="med" len="med"/>
          </a:ln>
        </p:spPr>
      </p:cxnSp>
      <p:sp>
        <p:nvSpPr>
          <p:cNvPr id="1516" name="Google Shape;1516;p89"/>
          <p:cNvSpPr txBox="1"/>
          <p:nvPr/>
        </p:nvSpPr>
        <p:spPr>
          <a:xfrm>
            <a:off x="4825025" y="1265913"/>
            <a:ext cx="266700" cy="192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ivvic"/>
                <a:ea typeface="Livvic"/>
                <a:cs typeface="Livvic"/>
                <a:sym typeface="Livvic"/>
              </a:rPr>
              <a:t>z</a:t>
            </a:r>
            <a:endParaRPr>
              <a:latin typeface="Livvic"/>
              <a:ea typeface="Livvic"/>
              <a:cs typeface="Livvic"/>
              <a:sym typeface="Livvic"/>
            </a:endParaRPr>
          </a:p>
        </p:txBody>
      </p:sp>
      <p:cxnSp>
        <p:nvCxnSpPr>
          <p:cNvPr id="1517" name="Google Shape;1517;p89"/>
          <p:cNvCxnSpPr/>
          <p:nvPr/>
        </p:nvCxnSpPr>
        <p:spPr>
          <a:xfrm rot="10800000" flipH="1">
            <a:off x="4830625" y="1475675"/>
            <a:ext cx="261300" cy="9300"/>
          </a:xfrm>
          <a:prstGeom prst="straightConnector1">
            <a:avLst/>
          </a:prstGeom>
          <a:noFill/>
          <a:ln w="9525" cap="flat" cmpd="sng">
            <a:solidFill>
              <a:schemeClr val="dk2"/>
            </a:solidFill>
            <a:prstDash val="solid"/>
            <a:round/>
            <a:headEnd type="none" w="med" len="med"/>
            <a:tailEnd type="triangle" w="med" len="med"/>
          </a:ln>
        </p:spPr>
      </p:cxnSp>
      <p:sp>
        <p:nvSpPr>
          <p:cNvPr id="1518" name="Google Shape;1518;p89"/>
          <p:cNvSpPr txBox="1"/>
          <p:nvPr/>
        </p:nvSpPr>
        <p:spPr>
          <a:xfrm>
            <a:off x="4693775" y="1729900"/>
            <a:ext cx="266700" cy="192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ivvic"/>
                <a:ea typeface="Livvic"/>
                <a:cs typeface="Livvic"/>
                <a:sym typeface="Livvic"/>
              </a:rPr>
              <a:t>x</a:t>
            </a:r>
            <a:endParaRPr>
              <a:latin typeface="Livvic"/>
              <a:ea typeface="Livvic"/>
              <a:cs typeface="Livvic"/>
              <a:sym typeface="Livvic"/>
            </a:endParaRPr>
          </a:p>
        </p:txBody>
      </p:sp>
      <p:cxnSp>
        <p:nvCxnSpPr>
          <p:cNvPr id="1519" name="Google Shape;1519;p89"/>
          <p:cNvCxnSpPr/>
          <p:nvPr/>
        </p:nvCxnSpPr>
        <p:spPr>
          <a:xfrm>
            <a:off x="342300" y="1478850"/>
            <a:ext cx="6000" cy="2467800"/>
          </a:xfrm>
          <a:prstGeom prst="straightConnector1">
            <a:avLst/>
          </a:prstGeom>
          <a:noFill/>
          <a:ln w="9525" cap="flat" cmpd="sng">
            <a:solidFill>
              <a:schemeClr val="dk2"/>
            </a:solidFill>
            <a:prstDash val="solid"/>
            <a:round/>
            <a:headEnd type="none" w="med" len="med"/>
            <a:tailEnd type="none" w="med" len="med"/>
          </a:ln>
        </p:spPr>
      </p:cxnSp>
      <p:cxnSp>
        <p:nvCxnSpPr>
          <p:cNvPr id="1520" name="Google Shape;1520;p89"/>
          <p:cNvCxnSpPr/>
          <p:nvPr/>
        </p:nvCxnSpPr>
        <p:spPr>
          <a:xfrm>
            <a:off x="250450" y="1466600"/>
            <a:ext cx="214200" cy="6000"/>
          </a:xfrm>
          <a:prstGeom prst="straightConnector1">
            <a:avLst/>
          </a:prstGeom>
          <a:noFill/>
          <a:ln w="9525" cap="flat" cmpd="sng">
            <a:solidFill>
              <a:schemeClr val="dk2"/>
            </a:solidFill>
            <a:prstDash val="solid"/>
            <a:round/>
            <a:headEnd type="none" w="med" len="med"/>
            <a:tailEnd type="none" w="med" len="med"/>
          </a:ln>
        </p:spPr>
      </p:cxnSp>
      <p:cxnSp>
        <p:nvCxnSpPr>
          <p:cNvPr id="1521" name="Google Shape;1521;p89"/>
          <p:cNvCxnSpPr/>
          <p:nvPr/>
        </p:nvCxnSpPr>
        <p:spPr>
          <a:xfrm>
            <a:off x="250450" y="3952900"/>
            <a:ext cx="214200" cy="6000"/>
          </a:xfrm>
          <a:prstGeom prst="straightConnector1">
            <a:avLst/>
          </a:prstGeom>
          <a:noFill/>
          <a:ln w="9525" cap="flat" cmpd="sng">
            <a:solidFill>
              <a:schemeClr val="dk2"/>
            </a:solidFill>
            <a:prstDash val="solid"/>
            <a:round/>
            <a:headEnd type="none" w="med" len="med"/>
            <a:tailEnd type="none" w="med" len="med"/>
          </a:ln>
        </p:spPr>
      </p:cxnSp>
      <p:sp>
        <p:nvSpPr>
          <p:cNvPr id="1522" name="Google Shape;1522;p89"/>
          <p:cNvSpPr txBox="1"/>
          <p:nvPr/>
        </p:nvSpPr>
        <p:spPr>
          <a:xfrm>
            <a:off x="403550" y="2616300"/>
            <a:ext cx="398100" cy="192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ivvic"/>
                <a:ea typeface="Livvic"/>
                <a:cs typeface="Livvic"/>
                <a:sym typeface="Livvic"/>
              </a:rPr>
              <a:t>Z</a:t>
            </a:r>
            <a:r>
              <a:rPr lang="en" baseline="-25000">
                <a:latin typeface="Livvic"/>
                <a:ea typeface="Livvic"/>
                <a:cs typeface="Livvic"/>
                <a:sym typeface="Livvic"/>
              </a:rPr>
              <a:t>o</a:t>
            </a:r>
            <a:endParaRPr baseline="-25000">
              <a:latin typeface="Livvic"/>
              <a:ea typeface="Livvic"/>
              <a:cs typeface="Livvic"/>
              <a:sym typeface="Livvic"/>
            </a:endParaRPr>
          </a:p>
        </p:txBody>
      </p:sp>
      <p:cxnSp>
        <p:nvCxnSpPr>
          <p:cNvPr id="1523" name="Google Shape;1523;p89"/>
          <p:cNvCxnSpPr/>
          <p:nvPr/>
        </p:nvCxnSpPr>
        <p:spPr>
          <a:xfrm>
            <a:off x="1971050" y="3233583"/>
            <a:ext cx="6000" cy="721800"/>
          </a:xfrm>
          <a:prstGeom prst="straightConnector1">
            <a:avLst/>
          </a:prstGeom>
          <a:noFill/>
          <a:ln w="9525" cap="flat" cmpd="sng">
            <a:solidFill>
              <a:schemeClr val="dk2"/>
            </a:solidFill>
            <a:prstDash val="solid"/>
            <a:round/>
            <a:headEnd type="none" w="med" len="med"/>
            <a:tailEnd type="none" w="med" len="med"/>
          </a:ln>
        </p:spPr>
      </p:cxnSp>
      <p:cxnSp>
        <p:nvCxnSpPr>
          <p:cNvPr id="1524" name="Google Shape;1524;p89"/>
          <p:cNvCxnSpPr/>
          <p:nvPr/>
        </p:nvCxnSpPr>
        <p:spPr>
          <a:xfrm>
            <a:off x="1879200" y="3230000"/>
            <a:ext cx="214200" cy="1800"/>
          </a:xfrm>
          <a:prstGeom prst="straightConnector1">
            <a:avLst/>
          </a:prstGeom>
          <a:noFill/>
          <a:ln w="9525" cap="flat" cmpd="sng">
            <a:solidFill>
              <a:schemeClr val="dk2"/>
            </a:solidFill>
            <a:prstDash val="solid"/>
            <a:round/>
            <a:headEnd type="none" w="med" len="med"/>
            <a:tailEnd type="none" w="med" len="med"/>
          </a:ln>
        </p:spPr>
      </p:cxnSp>
      <p:cxnSp>
        <p:nvCxnSpPr>
          <p:cNvPr id="1525" name="Google Shape;1525;p89"/>
          <p:cNvCxnSpPr/>
          <p:nvPr/>
        </p:nvCxnSpPr>
        <p:spPr>
          <a:xfrm>
            <a:off x="1879200" y="3957145"/>
            <a:ext cx="214200" cy="1800"/>
          </a:xfrm>
          <a:prstGeom prst="straightConnector1">
            <a:avLst/>
          </a:prstGeom>
          <a:noFill/>
          <a:ln w="9525" cap="flat" cmpd="sng">
            <a:solidFill>
              <a:schemeClr val="dk2"/>
            </a:solidFill>
            <a:prstDash val="solid"/>
            <a:round/>
            <a:headEnd type="none" w="med" len="med"/>
            <a:tailEnd type="none" w="med" len="med"/>
          </a:ln>
        </p:spPr>
      </p:cxnSp>
      <p:sp>
        <p:nvSpPr>
          <p:cNvPr id="1526" name="Google Shape;1526;p89"/>
          <p:cNvSpPr txBox="1"/>
          <p:nvPr/>
        </p:nvSpPr>
        <p:spPr>
          <a:xfrm>
            <a:off x="2032300" y="3566242"/>
            <a:ext cx="398100" cy="56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ivvic"/>
                <a:ea typeface="Livvic"/>
                <a:cs typeface="Livvic"/>
                <a:sym typeface="Livvic"/>
              </a:rPr>
              <a:t>Z</a:t>
            </a:r>
            <a:r>
              <a:rPr lang="en" baseline="-25000">
                <a:latin typeface="Livvic"/>
                <a:ea typeface="Livvic"/>
                <a:cs typeface="Livvic"/>
                <a:sym typeface="Livvic"/>
              </a:rPr>
              <a:t>c</a:t>
            </a:r>
            <a:endParaRPr baseline="-25000">
              <a:latin typeface="Livvic"/>
              <a:ea typeface="Livvic"/>
              <a:cs typeface="Livvic"/>
              <a:sym typeface="Livvic"/>
            </a:endParaRPr>
          </a:p>
        </p:txBody>
      </p:sp>
      <p:cxnSp>
        <p:nvCxnSpPr>
          <p:cNvPr id="1527" name="Google Shape;1527;p89"/>
          <p:cNvCxnSpPr/>
          <p:nvPr/>
        </p:nvCxnSpPr>
        <p:spPr>
          <a:xfrm>
            <a:off x="1187300" y="1478850"/>
            <a:ext cx="1377600" cy="0"/>
          </a:xfrm>
          <a:prstGeom prst="straightConnector1">
            <a:avLst/>
          </a:prstGeom>
          <a:noFill/>
          <a:ln w="9525" cap="flat" cmpd="sng">
            <a:solidFill>
              <a:schemeClr val="dk2"/>
            </a:solidFill>
            <a:prstDash val="dash"/>
            <a:round/>
            <a:headEnd type="none" w="med" len="med"/>
            <a:tailEnd type="none" w="med" len="med"/>
          </a:ln>
        </p:spPr>
      </p:cxnSp>
      <p:cxnSp>
        <p:nvCxnSpPr>
          <p:cNvPr id="1528" name="Google Shape;1528;p89"/>
          <p:cNvCxnSpPr/>
          <p:nvPr/>
        </p:nvCxnSpPr>
        <p:spPr>
          <a:xfrm rot="-5400000">
            <a:off x="994175" y="1500275"/>
            <a:ext cx="183600" cy="171300"/>
          </a:xfrm>
          <a:prstGeom prst="curvedConnector3">
            <a:avLst>
              <a:gd name="adj1" fmla="val 16694"/>
            </a:avLst>
          </a:prstGeom>
          <a:noFill/>
          <a:ln w="9525" cap="flat" cmpd="sng">
            <a:solidFill>
              <a:schemeClr val="dk2"/>
            </a:solidFill>
            <a:prstDash val="solid"/>
            <a:round/>
            <a:headEnd type="none" w="med" len="med"/>
            <a:tailEnd type="none" w="med" len="med"/>
          </a:ln>
        </p:spPr>
      </p:cxnSp>
      <p:sp>
        <p:nvSpPr>
          <p:cNvPr id="1529" name="Google Shape;1529;p89"/>
          <p:cNvSpPr txBox="1"/>
          <p:nvPr/>
        </p:nvSpPr>
        <p:spPr>
          <a:xfrm>
            <a:off x="1173125" y="1509450"/>
            <a:ext cx="304200" cy="251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a:solidFill>
                  <a:schemeClr val="dk1"/>
                </a:solidFill>
                <a:latin typeface="Livvic"/>
                <a:ea typeface="Livvic"/>
                <a:cs typeface="Livvic"/>
                <a:sym typeface="Livvic"/>
              </a:rPr>
              <a:t>Φ</a:t>
            </a:r>
            <a:endParaRPr/>
          </a:p>
        </p:txBody>
      </p:sp>
      <p:cxnSp>
        <p:nvCxnSpPr>
          <p:cNvPr id="1530" name="Google Shape;1530;p89"/>
          <p:cNvCxnSpPr/>
          <p:nvPr/>
        </p:nvCxnSpPr>
        <p:spPr>
          <a:xfrm rot="10800000">
            <a:off x="4818500" y="1068525"/>
            <a:ext cx="6000" cy="459300"/>
          </a:xfrm>
          <a:prstGeom prst="straightConnector1">
            <a:avLst/>
          </a:prstGeom>
          <a:noFill/>
          <a:ln w="9525" cap="flat" cmpd="sng">
            <a:solidFill>
              <a:schemeClr val="dk2"/>
            </a:solidFill>
            <a:prstDash val="solid"/>
            <a:round/>
            <a:headEnd type="none" w="med" len="med"/>
            <a:tailEnd type="triangle" w="med" len="med"/>
          </a:ln>
        </p:spPr>
      </p:cxnSp>
      <p:sp>
        <p:nvSpPr>
          <p:cNvPr id="1531" name="Google Shape;1531;p89"/>
          <p:cNvSpPr txBox="1"/>
          <p:nvPr/>
        </p:nvSpPr>
        <p:spPr>
          <a:xfrm>
            <a:off x="4640575" y="930875"/>
            <a:ext cx="1070100" cy="192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ivvic"/>
                <a:ea typeface="Livvic"/>
                <a:cs typeface="Livvic"/>
                <a:sym typeface="Livvic"/>
              </a:rPr>
              <a:t>North</a:t>
            </a:r>
            <a:endParaRPr>
              <a:latin typeface="Livvic"/>
              <a:ea typeface="Livvic"/>
              <a:cs typeface="Livvic"/>
              <a:sym typeface="Livvic"/>
            </a:endParaRPr>
          </a:p>
        </p:txBody>
      </p:sp>
      <p:cxnSp>
        <p:nvCxnSpPr>
          <p:cNvPr id="1532" name="Google Shape;1532;p89"/>
          <p:cNvCxnSpPr/>
          <p:nvPr/>
        </p:nvCxnSpPr>
        <p:spPr>
          <a:xfrm rot="-5400000" flipH="1">
            <a:off x="4796925" y="1279850"/>
            <a:ext cx="434700" cy="391800"/>
          </a:xfrm>
          <a:prstGeom prst="curvedConnector3">
            <a:avLst>
              <a:gd name="adj1" fmla="val 8454"/>
            </a:avLst>
          </a:prstGeom>
          <a:noFill/>
          <a:ln w="9525" cap="flat" cmpd="sng">
            <a:solidFill>
              <a:schemeClr val="dk2"/>
            </a:solidFill>
            <a:prstDash val="solid"/>
            <a:round/>
            <a:headEnd type="none" w="med" len="med"/>
            <a:tailEnd type="none" w="med" len="med"/>
          </a:ln>
        </p:spPr>
      </p:cxnSp>
      <p:sp>
        <p:nvSpPr>
          <p:cNvPr id="1533" name="Google Shape;1533;p89"/>
          <p:cNvSpPr txBox="1"/>
          <p:nvPr/>
        </p:nvSpPr>
        <p:spPr>
          <a:xfrm>
            <a:off x="5062700" y="1230700"/>
            <a:ext cx="429300" cy="27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solidFill>
                  <a:schemeClr val="dk1"/>
                </a:solidFill>
                <a:latin typeface="Livvic"/>
                <a:ea typeface="Livvic"/>
                <a:cs typeface="Livvic"/>
                <a:sym typeface="Livvic"/>
              </a:rPr>
              <a:t>ɣ</a:t>
            </a:r>
            <a:endParaRPr>
              <a:solidFill>
                <a:schemeClr val="dk1"/>
              </a:solidFill>
            </a:endParaRPr>
          </a:p>
        </p:txBody>
      </p:sp>
      <p:sp>
        <p:nvSpPr>
          <p:cNvPr id="1534" name="Google Shape;1534;p89"/>
          <p:cNvSpPr txBox="1"/>
          <p:nvPr/>
        </p:nvSpPr>
        <p:spPr>
          <a:xfrm>
            <a:off x="1541225" y="2151875"/>
            <a:ext cx="266700" cy="192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ivvic"/>
                <a:ea typeface="Livvic"/>
                <a:cs typeface="Livvic"/>
                <a:sym typeface="Livvic"/>
              </a:rPr>
              <a:t>d</a:t>
            </a:r>
            <a:endParaRPr>
              <a:latin typeface="Livvic"/>
              <a:ea typeface="Livvic"/>
              <a:cs typeface="Livvic"/>
              <a:sym typeface="Livvic"/>
            </a:endParaRPr>
          </a:p>
        </p:txBody>
      </p:sp>
      <p:sp>
        <p:nvSpPr>
          <p:cNvPr id="1535" name="Google Shape;1535;p89"/>
          <p:cNvSpPr txBox="1"/>
          <p:nvPr/>
        </p:nvSpPr>
        <p:spPr>
          <a:xfrm>
            <a:off x="1225350" y="3277875"/>
            <a:ext cx="360000" cy="192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ivvic"/>
                <a:ea typeface="Livvic"/>
                <a:cs typeface="Livvic"/>
                <a:sym typeface="Livvic"/>
              </a:rPr>
              <a:t>d</a:t>
            </a:r>
            <a:r>
              <a:rPr lang="en" baseline="-25000">
                <a:latin typeface="Livvic"/>
                <a:ea typeface="Livvic"/>
                <a:cs typeface="Livvic"/>
                <a:sym typeface="Livvic"/>
              </a:rPr>
              <a:t>p</a:t>
            </a:r>
            <a:endParaRPr baseline="-25000">
              <a:latin typeface="Livvic"/>
              <a:ea typeface="Livvic"/>
              <a:cs typeface="Livvic"/>
              <a:sym typeface="Livvic"/>
            </a:endParaRPr>
          </a:p>
        </p:txBody>
      </p:sp>
      <p:sp>
        <p:nvSpPr>
          <p:cNvPr id="1536" name="Google Shape;1536;p89"/>
          <p:cNvSpPr txBox="1"/>
          <p:nvPr/>
        </p:nvSpPr>
        <p:spPr>
          <a:xfrm>
            <a:off x="5842225" y="1785075"/>
            <a:ext cx="360000" cy="192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ivvic"/>
                <a:ea typeface="Livvic"/>
                <a:cs typeface="Livvic"/>
                <a:sym typeface="Livvic"/>
              </a:rPr>
              <a:t>d</a:t>
            </a:r>
            <a:r>
              <a:rPr lang="en" baseline="-25000">
                <a:latin typeface="Livvic"/>
                <a:ea typeface="Livvic"/>
                <a:cs typeface="Livvic"/>
                <a:sym typeface="Livvic"/>
              </a:rPr>
              <a:t>p</a:t>
            </a:r>
            <a:endParaRPr baseline="-25000">
              <a:latin typeface="Livvic"/>
              <a:ea typeface="Livvic"/>
              <a:cs typeface="Livvic"/>
              <a:sym typeface="Livvic"/>
            </a:endParaRPr>
          </a:p>
        </p:txBody>
      </p:sp>
      <p:sp>
        <p:nvSpPr>
          <p:cNvPr id="1537" name="Google Shape;1537;p89"/>
          <p:cNvSpPr txBox="1"/>
          <p:nvPr/>
        </p:nvSpPr>
        <p:spPr>
          <a:xfrm>
            <a:off x="4450975" y="3470775"/>
            <a:ext cx="4267800" cy="1239900"/>
          </a:xfrm>
          <a:prstGeom prst="rect">
            <a:avLst/>
          </a:prstGeom>
          <a:noFill/>
          <a:ln w="9525" cap="flat" cmpd="sng">
            <a:solidFill>
              <a:srgbClr val="000000"/>
            </a:solidFill>
            <a:prstDash val="dot"/>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dk1"/>
                </a:solidFill>
                <a:latin typeface="Livvic"/>
                <a:ea typeface="Livvic"/>
                <a:cs typeface="Livvic"/>
                <a:sym typeface="Livvic"/>
              </a:rPr>
              <a:t>Key</a:t>
            </a:r>
            <a:endParaRPr u="sng">
              <a:solidFill>
                <a:schemeClr val="dk1"/>
              </a:solidFill>
              <a:latin typeface="Livvic"/>
              <a:ea typeface="Livvic"/>
              <a:cs typeface="Livvic"/>
              <a:sym typeface="Livvic"/>
            </a:endParaRPr>
          </a:p>
          <a:p>
            <a:pPr marL="0" lvl="0" indent="0" algn="l" rtl="0">
              <a:spcBef>
                <a:spcPts val="0"/>
              </a:spcBef>
              <a:spcAft>
                <a:spcPts val="0"/>
              </a:spcAft>
              <a:buNone/>
            </a:pPr>
            <a:r>
              <a:rPr lang="en">
                <a:solidFill>
                  <a:schemeClr val="dk1"/>
                </a:solidFill>
                <a:latin typeface="Livvic"/>
                <a:ea typeface="Livvic"/>
                <a:cs typeface="Livvic"/>
                <a:sym typeface="Livvic"/>
              </a:rPr>
              <a:t>Φ = Elevation angle</a:t>
            </a:r>
            <a:endParaRPr>
              <a:solidFill>
                <a:schemeClr val="dk1"/>
              </a:solidFill>
              <a:latin typeface="Livvic"/>
              <a:ea typeface="Livvic"/>
              <a:cs typeface="Livvic"/>
              <a:sym typeface="Livvic"/>
            </a:endParaRPr>
          </a:p>
          <a:p>
            <a:pPr marL="0" lvl="0" indent="0" algn="l" rtl="0">
              <a:spcBef>
                <a:spcPts val="0"/>
              </a:spcBef>
              <a:spcAft>
                <a:spcPts val="0"/>
              </a:spcAft>
              <a:buNone/>
            </a:pPr>
            <a:r>
              <a:rPr lang="en">
                <a:solidFill>
                  <a:schemeClr val="dk1"/>
                </a:solidFill>
                <a:latin typeface="Livvic"/>
                <a:ea typeface="Livvic"/>
                <a:cs typeface="Livvic"/>
                <a:sym typeface="Livvic"/>
              </a:rPr>
              <a:t>ɣ = Azimuth angle</a:t>
            </a:r>
            <a:endParaRPr>
              <a:solidFill>
                <a:schemeClr val="dk1"/>
              </a:solidFill>
              <a:latin typeface="Livvic"/>
              <a:ea typeface="Livvic"/>
              <a:cs typeface="Livvic"/>
              <a:sym typeface="Livvic"/>
            </a:endParaRPr>
          </a:p>
          <a:p>
            <a:pPr marL="0" lvl="0" indent="0" algn="l" rtl="0">
              <a:spcBef>
                <a:spcPts val="0"/>
              </a:spcBef>
              <a:spcAft>
                <a:spcPts val="0"/>
              </a:spcAft>
              <a:buNone/>
            </a:pPr>
            <a:r>
              <a:rPr lang="en">
                <a:solidFill>
                  <a:schemeClr val="dk1"/>
                </a:solidFill>
                <a:latin typeface="Livvic"/>
                <a:ea typeface="Livvic"/>
                <a:cs typeface="Livvic"/>
                <a:sym typeface="Livvic"/>
              </a:rPr>
              <a:t>d = Distance measured by laser</a:t>
            </a:r>
            <a:endParaRPr>
              <a:solidFill>
                <a:schemeClr val="dk1"/>
              </a:solidFill>
              <a:latin typeface="Livvic"/>
              <a:ea typeface="Livvic"/>
              <a:cs typeface="Livvic"/>
              <a:sym typeface="Livvic"/>
            </a:endParaRPr>
          </a:p>
          <a:p>
            <a:pPr marL="314325" lvl="0" indent="-314325" algn="l" rtl="0">
              <a:spcBef>
                <a:spcPts val="0"/>
              </a:spcBef>
              <a:spcAft>
                <a:spcPts val="0"/>
              </a:spcAft>
              <a:buNone/>
            </a:pPr>
            <a:r>
              <a:rPr lang="en">
                <a:solidFill>
                  <a:schemeClr val="dk1"/>
                </a:solidFill>
                <a:latin typeface="Livvic"/>
                <a:ea typeface="Livvic"/>
                <a:cs typeface="Livvic"/>
                <a:sym typeface="Livvic"/>
              </a:rPr>
              <a:t>d</a:t>
            </a:r>
            <a:r>
              <a:rPr lang="en" baseline="-25000">
                <a:solidFill>
                  <a:schemeClr val="dk1"/>
                </a:solidFill>
                <a:latin typeface="Livvic"/>
                <a:ea typeface="Livvic"/>
                <a:cs typeface="Livvic"/>
                <a:sym typeface="Livvic"/>
              </a:rPr>
              <a:t>p</a:t>
            </a:r>
            <a:r>
              <a:rPr lang="en">
                <a:solidFill>
                  <a:schemeClr val="dk1"/>
                </a:solidFill>
                <a:latin typeface="Livvic"/>
                <a:ea typeface="Livvic"/>
                <a:cs typeface="Livvic"/>
                <a:sym typeface="Livvic"/>
              </a:rPr>
              <a:t>= Projected Distance for “Great Circle” Equation</a:t>
            </a:r>
            <a:endParaRPr>
              <a:solidFill>
                <a:schemeClr val="dk1"/>
              </a:solidFill>
              <a:latin typeface="Livvic"/>
              <a:ea typeface="Livvic"/>
              <a:cs typeface="Livvic"/>
              <a:sym typeface="Livvic"/>
            </a:endParaRPr>
          </a:p>
        </p:txBody>
      </p:sp>
      <p:sp>
        <p:nvSpPr>
          <p:cNvPr id="1538" name="Google Shape;1538;p89"/>
          <p:cNvSpPr txBox="1"/>
          <p:nvPr/>
        </p:nvSpPr>
        <p:spPr>
          <a:xfrm>
            <a:off x="6348450" y="930875"/>
            <a:ext cx="2094900" cy="43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ivvic"/>
                <a:ea typeface="Livvic"/>
                <a:cs typeface="Livvic"/>
                <a:sym typeface="Livvic"/>
              </a:rPr>
              <a:t>*d</a:t>
            </a:r>
            <a:r>
              <a:rPr lang="en" baseline="-25000">
                <a:latin typeface="Livvic"/>
                <a:ea typeface="Livvic"/>
                <a:cs typeface="Livvic"/>
                <a:sym typeface="Livvic"/>
              </a:rPr>
              <a:t>p</a:t>
            </a:r>
            <a:r>
              <a:rPr lang="en">
                <a:latin typeface="Livvic"/>
                <a:ea typeface="Livvic"/>
                <a:cs typeface="Livvic"/>
                <a:sym typeface="Livvic"/>
              </a:rPr>
              <a:t>= sin(90-</a:t>
            </a:r>
            <a:r>
              <a:rPr lang="en">
                <a:solidFill>
                  <a:schemeClr val="dk1"/>
                </a:solidFill>
                <a:latin typeface="Livvic"/>
                <a:ea typeface="Livvic"/>
                <a:cs typeface="Livvic"/>
                <a:sym typeface="Livvic"/>
              </a:rPr>
              <a:t>Φ</a:t>
            </a:r>
            <a:r>
              <a:rPr lang="en">
                <a:solidFill>
                  <a:schemeClr val="dk1"/>
                </a:solidFill>
              </a:rPr>
              <a:t>)*d</a:t>
            </a:r>
            <a:endParaRPr>
              <a:latin typeface="Livvic"/>
              <a:ea typeface="Livvic"/>
              <a:cs typeface="Livvic"/>
              <a:sym typeface="Livvic"/>
            </a:endParaRPr>
          </a:p>
        </p:txBody>
      </p:sp>
      <p:sp>
        <p:nvSpPr>
          <p:cNvPr id="1539" name="Google Shape;1539;p89"/>
          <p:cNvSpPr txBox="1"/>
          <p:nvPr/>
        </p:nvSpPr>
        <p:spPr>
          <a:xfrm>
            <a:off x="4818375" y="2919800"/>
            <a:ext cx="2861400" cy="46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Livvic"/>
                <a:ea typeface="Livvic"/>
                <a:cs typeface="Livvic"/>
                <a:sym typeface="Livvic"/>
              </a:rPr>
              <a:t>*Top View</a:t>
            </a:r>
            <a:endParaRPr>
              <a:latin typeface="Livvic"/>
              <a:ea typeface="Livvic"/>
              <a:cs typeface="Livvic"/>
              <a:sym typeface="Livvic"/>
            </a:endParaRPr>
          </a:p>
        </p:txBody>
      </p:sp>
      <p:sp>
        <p:nvSpPr>
          <p:cNvPr id="1540" name="Google Shape;1540;p89"/>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1541" name="Google Shape;1541;p89"/>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1542" name="Google Shape;1542;p89"/>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1543" name="Google Shape;1543;p89"/>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1544" name="Google Shape;1544;p89"/>
          <p:cNvSpPr/>
          <p:nvPr/>
        </p:nvSpPr>
        <p:spPr>
          <a:xfrm>
            <a:off x="3370367"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1545" name="Google Shape;1545;p89"/>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1546" name="Google Shape;1546;p89"/>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1547" name="Google Shape;1547;p89"/>
          <p:cNvSpPr/>
          <p:nvPr/>
        </p:nvSpPr>
        <p:spPr>
          <a:xfrm>
            <a:off x="7777350" y="4777075"/>
            <a:ext cx="10701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551"/>
        <p:cNvGrpSpPr/>
        <p:nvPr/>
      </p:nvGrpSpPr>
      <p:grpSpPr>
        <a:xfrm>
          <a:off x="0" y="0"/>
          <a:ext cx="0" cy="0"/>
          <a:chOff x="0" y="0"/>
          <a:chExt cx="0" cy="0"/>
        </a:xfrm>
      </p:grpSpPr>
      <p:sp>
        <p:nvSpPr>
          <p:cNvPr id="1552" name="Google Shape;1552;p90"/>
          <p:cNvSpPr/>
          <p:nvPr/>
        </p:nvSpPr>
        <p:spPr>
          <a:xfrm>
            <a:off x="2314825" y="2150013"/>
            <a:ext cx="1270200" cy="845100"/>
          </a:xfrm>
          <a:prstGeom prst="parallelogram">
            <a:avLst>
              <a:gd name="adj" fmla="val 137664"/>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90"/>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75</a:t>
            </a:fld>
            <a:endParaRPr>
              <a:latin typeface="Livvic"/>
              <a:ea typeface="Livvic"/>
              <a:cs typeface="Livvic"/>
              <a:sym typeface="Livvic"/>
            </a:endParaRPr>
          </a:p>
        </p:txBody>
      </p:sp>
      <p:sp>
        <p:nvSpPr>
          <p:cNvPr id="1554" name="Google Shape;1554;p90"/>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latin typeface="Livvic"/>
                <a:ea typeface="Livvic"/>
                <a:cs typeface="Livvic"/>
                <a:sym typeface="Livvic"/>
              </a:rPr>
              <a:t>Geolocation Assignment</a:t>
            </a:r>
            <a:endParaRPr sz="2800" b="1">
              <a:solidFill>
                <a:srgbClr val="FFFFFF"/>
              </a:solidFill>
              <a:latin typeface="Livvic"/>
              <a:ea typeface="Livvic"/>
              <a:cs typeface="Livvic"/>
              <a:sym typeface="Livvic"/>
            </a:endParaRPr>
          </a:p>
        </p:txBody>
      </p:sp>
      <p:pic>
        <p:nvPicPr>
          <p:cNvPr id="1555" name="Google Shape;1555;p90"/>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sp>
        <p:nvSpPr>
          <p:cNvPr id="1556" name="Google Shape;1556;p90"/>
          <p:cNvSpPr/>
          <p:nvPr/>
        </p:nvSpPr>
        <p:spPr>
          <a:xfrm>
            <a:off x="326950" y="1372288"/>
            <a:ext cx="616500" cy="434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vvic"/>
              <a:ea typeface="Livvic"/>
              <a:cs typeface="Livvic"/>
              <a:sym typeface="Livvic"/>
            </a:endParaRPr>
          </a:p>
        </p:txBody>
      </p:sp>
      <p:cxnSp>
        <p:nvCxnSpPr>
          <p:cNvPr id="1557" name="Google Shape;1557;p90"/>
          <p:cNvCxnSpPr/>
          <p:nvPr/>
        </p:nvCxnSpPr>
        <p:spPr>
          <a:xfrm>
            <a:off x="682350" y="1617313"/>
            <a:ext cx="2179800" cy="1016400"/>
          </a:xfrm>
          <a:prstGeom prst="straightConnector1">
            <a:avLst/>
          </a:prstGeom>
          <a:noFill/>
          <a:ln w="9525" cap="flat" cmpd="sng">
            <a:solidFill>
              <a:schemeClr val="dk2"/>
            </a:solidFill>
            <a:prstDash val="solid"/>
            <a:round/>
            <a:headEnd type="none" w="med" len="med"/>
            <a:tailEnd type="none" w="med" len="med"/>
          </a:ln>
        </p:spPr>
      </p:cxnSp>
      <p:cxnSp>
        <p:nvCxnSpPr>
          <p:cNvPr id="1558" name="Google Shape;1558;p90"/>
          <p:cNvCxnSpPr/>
          <p:nvPr/>
        </p:nvCxnSpPr>
        <p:spPr>
          <a:xfrm flipH="1">
            <a:off x="676750" y="1585063"/>
            <a:ext cx="4200" cy="217500"/>
          </a:xfrm>
          <a:prstGeom prst="straightConnector1">
            <a:avLst/>
          </a:prstGeom>
          <a:noFill/>
          <a:ln w="9525" cap="flat" cmpd="sng">
            <a:solidFill>
              <a:schemeClr val="dk2"/>
            </a:solidFill>
            <a:prstDash val="solid"/>
            <a:round/>
            <a:headEnd type="none" w="med" len="med"/>
            <a:tailEnd type="triangle" w="med" len="med"/>
          </a:ln>
        </p:spPr>
      </p:cxnSp>
      <p:sp>
        <p:nvSpPr>
          <p:cNvPr id="1559" name="Google Shape;1559;p90"/>
          <p:cNvSpPr txBox="1"/>
          <p:nvPr/>
        </p:nvSpPr>
        <p:spPr>
          <a:xfrm>
            <a:off x="676750" y="1379900"/>
            <a:ext cx="266700" cy="192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ivvic"/>
                <a:ea typeface="Livvic"/>
                <a:cs typeface="Livvic"/>
                <a:sym typeface="Livvic"/>
              </a:rPr>
              <a:t>z</a:t>
            </a:r>
            <a:endParaRPr>
              <a:latin typeface="Livvic"/>
              <a:ea typeface="Livvic"/>
              <a:cs typeface="Livvic"/>
              <a:sym typeface="Livvic"/>
            </a:endParaRPr>
          </a:p>
        </p:txBody>
      </p:sp>
      <p:cxnSp>
        <p:nvCxnSpPr>
          <p:cNvPr id="1560" name="Google Shape;1560;p90"/>
          <p:cNvCxnSpPr/>
          <p:nvPr/>
        </p:nvCxnSpPr>
        <p:spPr>
          <a:xfrm rot="10800000" flipH="1">
            <a:off x="682350" y="1589663"/>
            <a:ext cx="261300" cy="9300"/>
          </a:xfrm>
          <a:prstGeom prst="straightConnector1">
            <a:avLst/>
          </a:prstGeom>
          <a:noFill/>
          <a:ln w="9525" cap="flat" cmpd="sng">
            <a:solidFill>
              <a:schemeClr val="dk2"/>
            </a:solidFill>
            <a:prstDash val="solid"/>
            <a:round/>
            <a:headEnd type="none" w="med" len="med"/>
            <a:tailEnd type="triangle" w="med" len="med"/>
          </a:ln>
        </p:spPr>
      </p:cxnSp>
      <p:sp>
        <p:nvSpPr>
          <p:cNvPr id="1561" name="Google Shape;1561;p90"/>
          <p:cNvSpPr txBox="1"/>
          <p:nvPr/>
        </p:nvSpPr>
        <p:spPr>
          <a:xfrm>
            <a:off x="545500" y="1843888"/>
            <a:ext cx="266700" cy="192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ivvic"/>
                <a:ea typeface="Livvic"/>
                <a:cs typeface="Livvic"/>
                <a:sym typeface="Livvic"/>
              </a:rPr>
              <a:t>x</a:t>
            </a:r>
            <a:endParaRPr>
              <a:latin typeface="Livvic"/>
              <a:ea typeface="Livvic"/>
              <a:cs typeface="Livvic"/>
              <a:sym typeface="Livvic"/>
            </a:endParaRPr>
          </a:p>
        </p:txBody>
      </p:sp>
      <p:cxnSp>
        <p:nvCxnSpPr>
          <p:cNvPr id="1562" name="Google Shape;1562;p90"/>
          <p:cNvCxnSpPr/>
          <p:nvPr/>
        </p:nvCxnSpPr>
        <p:spPr>
          <a:xfrm rot="10800000">
            <a:off x="670225" y="1182513"/>
            <a:ext cx="6000" cy="459300"/>
          </a:xfrm>
          <a:prstGeom prst="straightConnector1">
            <a:avLst/>
          </a:prstGeom>
          <a:noFill/>
          <a:ln w="9525" cap="flat" cmpd="sng">
            <a:solidFill>
              <a:schemeClr val="dk2"/>
            </a:solidFill>
            <a:prstDash val="solid"/>
            <a:round/>
            <a:headEnd type="none" w="med" len="med"/>
            <a:tailEnd type="triangle" w="med" len="med"/>
          </a:ln>
        </p:spPr>
      </p:cxnSp>
      <p:sp>
        <p:nvSpPr>
          <p:cNvPr id="1563" name="Google Shape;1563;p90"/>
          <p:cNvSpPr txBox="1"/>
          <p:nvPr/>
        </p:nvSpPr>
        <p:spPr>
          <a:xfrm>
            <a:off x="492300" y="1044863"/>
            <a:ext cx="1070100" cy="192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ivvic"/>
                <a:ea typeface="Livvic"/>
                <a:cs typeface="Livvic"/>
                <a:sym typeface="Livvic"/>
              </a:rPr>
              <a:t>North</a:t>
            </a:r>
            <a:endParaRPr>
              <a:latin typeface="Livvic"/>
              <a:ea typeface="Livvic"/>
              <a:cs typeface="Livvic"/>
              <a:sym typeface="Livvic"/>
            </a:endParaRPr>
          </a:p>
        </p:txBody>
      </p:sp>
      <p:cxnSp>
        <p:nvCxnSpPr>
          <p:cNvPr id="1564" name="Google Shape;1564;p90"/>
          <p:cNvCxnSpPr/>
          <p:nvPr/>
        </p:nvCxnSpPr>
        <p:spPr>
          <a:xfrm rot="-5400000" flipH="1">
            <a:off x="648650" y="1393838"/>
            <a:ext cx="434700" cy="391800"/>
          </a:xfrm>
          <a:prstGeom prst="curvedConnector3">
            <a:avLst>
              <a:gd name="adj1" fmla="val 8454"/>
            </a:avLst>
          </a:prstGeom>
          <a:noFill/>
          <a:ln w="9525" cap="flat" cmpd="sng">
            <a:solidFill>
              <a:schemeClr val="dk2"/>
            </a:solidFill>
            <a:prstDash val="solid"/>
            <a:round/>
            <a:headEnd type="none" w="med" len="med"/>
            <a:tailEnd type="none" w="med" len="med"/>
          </a:ln>
        </p:spPr>
      </p:cxnSp>
      <p:sp>
        <p:nvSpPr>
          <p:cNvPr id="1565" name="Google Shape;1565;p90"/>
          <p:cNvSpPr txBox="1"/>
          <p:nvPr/>
        </p:nvSpPr>
        <p:spPr>
          <a:xfrm>
            <a:off x="1693950" y="1899063"/>
            <a:ext cx="360000" cy="192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ivvic"/>
                <a:ea typeface="Livvic"/>
                <a:cs typeface="Livvic"/>
                <a:sym typeface="Livvic"/>
              </a:rPr>
              <a:t>d</a:t>
            </a:r>
            <a:r>
              <a:rPr lang="en" baseline="-25000">
                <a:latin typeface="Livvic"/>
                <a:ea typeface="Livvic"/>
                <a:cs typeface="Livvic"/>
                <a:sym typeface="Livvic"/>
              </a:rPr>
              <a:t>p</a:t>
            </a:r>
            <a:endParaRPr baseline="-25000">
              <a:latin typeface="Livvic"/>
              <a:ea typeface="Livvic"/>
              <a:cs typeface="Livvic"/>
              <a:sym typeface="Livvic"/>
            </a:endParaRPr>
          </a:p>
        </p:txBody>
      </p:sp>
      <p:sp>
        <p:nvSpPr>
          <p:cNvPr id="1566" name="Google Shape;1566;p90"/>
          <p:cNvSpPr txBox="1"/>
          <p:nvPr/>
        </p:nvSpPr>
        <p:spPr>
          <a:xfrm>
            <a:off x="2200175" y="1044863"/>
            <a:ext cx="2094900" cy="43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ivvic"/>
                <a:ea typeface="Livvic"/>
                <a:cs typeface="Livvic"/>
                <a:sym typeface="Livvic"/>
              </a:rPr>
              <a:t>*d</a:t>
            </a:r>
            <a:r>
              <a:rPr lang="en" baseline="-25000">
                <a:latin typeface="Livvic"/>
                <a:ea typeface="Livvic"/>
                <a:cs typeface="Livvic"/>
                <a:sym typeface="Livvic"/>
              </a:rPr>
              <a:t>p</a:t>
            </a:r>
            <a:r>
              <a:rPr lang="en">
                <a:latin typeface="Livvic"/>
                <a:ea typeface="Livvic"/>
                <a:cs typeface="Livvic"/>
                <a:sym typeface="Livvic"/>
              </a:rPr>
              <a:t>= sin(90-</a:t>
            </a:r>
            <a:r>
              <a:rPr lang="en">
                <a:solidFill>
                  <a:schemeClr val="dk1"/>
                </a:solidFill>
                <a:latin typeface="Livvic"/>
                <a:ea typeface="Livvic"/>
                <a:cs typeface="Livvic"/>
                <a:sym typeface="Livvic"/>
              </a:rPr>
              <a:t>Φ</a:t>
            </a:r>
            <a:r>
              <a:rPr lang="en">
                <a:solidFill>
                  <a:schemeClr val="dk1"/>
                </a:solidFill>
              </a:rPr>
              <a:t>)*d</a:t>
            </a:r>
            <a:endParaRPr>
              <a:latin typeface="Livvic"/>
              <a:ea typeface="Livvic"/>
              <a:cs typeface="Livvic"/>
              <a:sym typeface="Livvic"/>
            </a:endParaRPr>
          </a:p>
        </p:txBody>
      </p:sp>
      <p:sp>
        <p:nvSpPr>
          <p:cNvPr id="1567" name="Google Shape;1567;p90"/>
          <p:cNvSpPr txBox="1"/>
          <p:nvPr/>
        </p:nvSpPr>
        <p:spPr>
          <a:xfrm>
            <a:off x="670100" y="3033788"/>
            <a:ext cx="2861400" cy="46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*Top View</a:t>
            </a:r>
            <a:endParaRPr/>
          </a:p>
        </p:txBody>
      </p:sp>
      <p:sp>
        <p:nvSpPr>
          <p:cNvPr id="1568" name="Google Shape;1568;p90"/>
          <p:cNvSpPr txBox="1"/>
          <p:nvPr/>
        </p:nvSpPr>
        <p:spPr>
          <a:xfrm>
            <a:off x="326950" y="3499100"/>
            <a:ext cx="4267800" cy="1239900"/>
          </a:xfrm>
          <a:prstGeom prst="rect">
            <a:avLst/>
          </a:prstGeom>
          <a:noFill/>
          <a:ln w="9525" cap="flat" cmpd="sng">
            <a:solidFill>
              <a:srgbClr val="000000"/>
            </a:solidFill>
            <a:prstDash val="dot"/>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dk1"/>
                </a:solidFill>
                <a:latin typeface="Livvic"/>
                <a:ea typeface="Livvic"/>
                <a:cs typeface="Livvic"/>
                <a:sym typeface="Livvic"/>
              </a:rPr>
              <a:t>Key</a:t>
            </a:r>
            <a:endParaRPr u="sng">
              <a:solidFill>
                <a:schemeClr val="dk1"/>
              </a:solidFill>
              <a:latin typeface="Livvic"/>
              <a:ea typeface="Livvic"/>
              <a:cs typeface="Livvic"/>
              <a:sym typeface="Livvic"/>
            </a:endParaRPr>
          </a:p>
          <a:p>
            <a:pPr marL="0" lvl="0" indent="0" algn="l" rtl="0">
              <a:spcBef>
                <a:spcPts val="0"/>
              </a:spcBef>
              <a:spcAft>
                <a:spcPts val="0"/>
              </a:spcAft>
              <a:buNone/>
            </a:pPr>
            <a:r>
              <a:rPr lang="en">
                <a:solidFill>
                  <a:schemeClr val="dk1"/>
                </a:solidFill>
                <a:latin typeface="Livvic"/>
                <a:ea typeface="Livvic"/>
                <a:cs typeface="Livvic"/>
                <a:sym typeface="Livvic"/>
              </a:rPr>
              <a:t>Φ = Elevation angle</a:t>
            </a:r>
            <a:endParaRPr>
              <a:solidFill>
                <a:schemeClr val="dk1"/>
              </a:solidFill>
              <a:latin typeface="Livvic"/>
              <a:ea typeface="Livvic"/>
              <a:cs typeface="Livvic"/>
              <a:sym typeface="Livvic"/>
            </a:endParaRPr>
          </a:p>
          <a:p>
            <a:pPr marL="0" lvl="0" indent="0" algn="l" rtl="0">
              <a:spcBef>
                <a:spcPts val="0"/>
              </a:spcBef>
              <a:spcAft>
                <a:spcPts val="0"/>
              </a:spcAft>
              <a:buNone/>
            </a:pPr>
            <a:r>
              <a:rPr lang="en">
                <a:solidFill>
                  <a:schemeClr val="dk1"/>
                </a:solidFill>
                <a:latin typeface="Livvic"/>
                <a:ea typeface="Livvic"/>
                <a:cs typeface="Livvic"/>
                <a:sym typeface="Livvic"/>
              </a:rPr>
              <a:t>θ = Azimuth angle</a:t>
            </a:r>
            <a:endParaRPr>
              <a:solidFill>
                <a:schemeClr val="dk1"/>
              </a:solidFill>
              <a:latin typeface="Livvic"/>
              <a:ea typeface="Livvic"/>
              <a:cs typeface="Livvic"/>
              <a:sym typeface="Livvic"/>
            </a:endParaRPr>
          </a:p>
          <a:p>
            <a:pPr marL="0" lvl="0" indent="0" algn="l" rtl="0">
              <a:spcBef>
                <a:spcPts val="0"/>
              </a:spcBef>
              <a:spcAft>
                <a:spcPts val="0"/>
              </a:spcAft>
              <a:buNone/>
            </a:pPr>
            <a:r>
              <a:rPr lang="en">
                <a:solidFill>
                  <a:schemeClr val="dk1"/>
                </a:solidFill>
                <a:latin typeface="Livvic"/>
                <a:ea typeface="Livvic"/>
                <a:cs typeface="Livvic"/>
                <a:sym typeface="Livvic"/>
              </a:rPr>
              <a:t>d = Distance measured by laser</a:t>
            </a:r>
            <a:endParaRPr>
              <a:solidFill>
                <a:schemeClr val="dk1"/>
              </a:solidFill>
              <a:latin typeface="Livvic"/>
              <a:ea typeface="Livvic"/>
              <a:cs typeface="Livvic"/>
              <a:sym typeface="Livvic"/>
            </a:endParaRPr>
          </a:p>
          <a:p>
            <a:pPr marL="314325" lvl="0" indent="-314325" algn="l" rtl="0">
              <a:spcBef>
                <a:spcPts val="0"/>
              </a:spcBef>
              <a:spcAft>
                <a:spcPts val="0"/>
              </a:spcAft>
              <a:buNone/>
            </a:pPr>
            <a:r>
              <a:rPr lang="en">
                <a:solidFill>
                  <a:schemeClr val="dk1"/>
                </a:solidFill>
                <a:latin typeface="Livvic"/>
                <a:ea typeface="Livvic"/>
                <a:cs typeface="Livvic"/>
                <a:sym typeface="Livvic"/>
              </a:rPr>
              <a:t>d</a:t>
            </a:r>
            <a:r>
              <a:rPr lang="en" baseline="-25000">
                <a:solidFill>
                  <a:schemeClr val="dk1"/>
                </a:solidFill>
                <a:latin typeface="Livvic"/>
                <a:ea typeface="Livvic"/>
                <a:cs typeface="Livvic"/>
                <a:sym typeface="Livvic"/>
              </a:rPr>
              <a:t>p</a:t>
            </a:r>
            <a:r>
              <a:rPr lang="en">
                <a:solidFill>
                  <a:schemeClr val="dk1"/>
                </a:solidFill>
                <a:latin typeface="Livvic"/>
                <a:ea typeface="Livvic"/>
                <a:cs typeface="Livvic"/>
                <a:sym typeface="Livvic"/>
              </a:rPr>
              <a:t>= Projected Distance for “Great Circle” Equation</a:t>
            </a:r>
            <a:endParaRPr>
              <a:solidFill>
                <a:schemeClr val="dk1"/>
              </a:solidFill>
              <a:latin typeface="Livvic"/>
              <a:ea typeface="Livvic"/>
              <a:cs typeface="Livvic"/>
              <a:sym typeface="Livvic"/>
            </a:endParaRPr>
          </a:p>
        </p:txBody>
      </p:sp>
      <p:sp>
        <p:nvSpPr>
          <p:cNvPr id="1569" name="Google Shape;1569;p90"/>
          <p:cNvSpPr txBox="1"/>
          <p:nvPr/>
        </p:nvSpPr>
        <p:spPr>
          <a:xfrm>
            <a:off x="4730950" y="920675"/>
            <a:ext cx="4360800" cy="3790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u="sng">
                <a:latin typeface="Livvic"/>
                <a:ea typeface="Livvic"/>
                <a:cs typeface="Livvic"/>
                <a:sym typeface="Livvic"/>
              </a:rPr>
              <a:t>Great Circle Equations</a:t>
            </a:r>
            <a:endParaRPr u="sng">
              <a:latin typeface="Livvic"/>
              <a:ea typeface="Livvic"/>
              <a:cs typeface="Livvic"/>
              <a:sym typeface="Livvic"/>
            </a:endParaRPr>
          </a:p>
          <a:p>
            <a:pPr marL="0" lvl="0" indent="0" algn="l" rtl="0">
              <a:lnSpc>
                <a:spcPct val="115000"/>
              </a:lnSpc>
              <a:spcBef>
                <a:spcPts val="0"/>
              </a:spcBef>
              <a:spcAft>
                <a:spcPts val="0"/>
              </a:spcAft>
              <a:buNone/>
            </a:pPr>
            <a:endParaRPr>
              <a:latin typeface="Livvic"/>
              <a:ea typeface="Livvic"/>
              <a:cs typeface="Livvic"/>
              <a:sym typeface="Livvic"/>
            </a:endParaRPr>
          </a:p>
          <a:p>
            <a:pPr marL="457200" lvl="0" indent="-317500" algn="l" rtl="0">
              <a:lnSpc>
                <a:spcPct val="115000"/>
              </a:lnSpc>
              <a:spcBef>
                <a:spcPts val="0"/>
              </a:spcBef>
              <a:spcAft>
                <a:spcPts val="0"/>
              </a:spcAft>
              <a:buSzPts val="1400"/>
              <a:buFont typeface="Livvic"/>
              <a:buChar char="●"/>
            </a:pPr>
            <a:r>
              <a:rPr lang="en">
                <a:latin typeface="Livvic"/>
                <a:ea typeface="Livvic"/>
                <a:cs typeface="Livvic"/>
                <a:sym typeface="Livvic"/>
              </a:rPr>
              <a:t>Given the initial base location, azimuth angle, and distance to a location we can find its latitude:</a:t>
            </a:r>
            <a:endParaRPr>
              <a:latin typeface="Livvic"/>
              <a:ea typeface="Livvic"/>
              <a:cs typeface="Livvic"/>
              <a:sym typeface="Livvic"/>
            </a:endParaRPr>
          </a:p>
          <a:p>
            <a:pPr marL="0" lvl="0" indent="0" algn="l" rtl="0">
              <a:lnSpc>
                <a:spcPct val="115000"/>
              </a:lnSpc>
              <a:spcBef>
                <a:spcPts val="0"/>
              </a:spcBef>
              <a:spcAft>
                <a:spcPts val="0"/>
              </a:spcAft>
              <a:buNone/>
            </a:pPr>
            <a:endParaRPr>
              <a:latin typeface="Livvic"/>
              <a:ea typeface="Livvic"/>
              <a:cs typeface="Livvic"/>
              <a:sym typeface="Livvic"/>
            </a:endParaRPr>
          </a:p>
          <a:p>
            <a:pPr marL="0" lvl="0" indent="0" algn="l" rtl="0">
              <a:lnSpc>
                <a:spcPct val="115000"/>
              </a:lnSpc>
              <a:spcBef>
                <a:spcPts val="0"/>
              </a:spcBef>
              <a:spcAft>
                <a:spcPts val="0"/>
              </a:spcAft>
              <a:buNone/>
            </a:pPr>
            <a:r>
              <a:rPr lang="en" b="1">
                <a:latin typeface="Livvic"/>
                <a:ea typeface="Livvic"/>
                <a:cs typeface="Livvic"/>
                <a:sym typeface="Livvic"/>
              </a:rPr>
              <a:t>L</a:t>
            </a:r>
            <a:r>
              <a:rPr lang="en" b="1" baseline="-25000">
                <a:latin typeface="Livvic"/>
                <a:ea typeface="Livvic"/>
                <a:cs typeface="Livvic"/>
                <a:sym typeface="Livvic"/>
              </a:rPr>
              <a:t>d</a:t>
            </a:r>
            <a:r>
              <a:rPr lang="en" b="1">
                <a:latin typeface="Livvic"/>
                <a:ea typeface="Livvic"/>
                <a:cs typeface="Livvic"/>
                <a:sym typeface="Livvic"/>
              </a:rPr>
              <a:t> = sin</a:t>
            </a:r>
            <a:r>
              <a:rPr lang="en" b="1" baseline="30000">
                <a:latin typeface="Livvic"/>
                <a:ea typeface="Livvic"/>
                <a:cs typeface="Livvic"/>
                <a:sym typeface="Livvic"/>
              </a:rPr>
              <a:t>-1</a:t>
            </a:r>
            <a:r>
              <a:rPr lang="en" b="1">
                <a:latin typeface="Livvic"/>
                <a:ea typeface="Livvic"/>
                <a:cs typeface="Livvic"/>
                <a:sym typeface="Livvic"/>
              </a:rPr>
              <a:t>[sin(L</a:t>
            </a:r>
            <a:r>
              <a:rPr lang="en" b="1" baseline="-25000">
                <a:latin typeface="Livvic"/>
                <a:ea typeface="Livvic"/>
                <a:cs typeface="Livvic"/>
                <a:sym typeface="Livvic"/>
              </a:rPr>
              <a:t>o</a:t>
            </a:r>
            <a:r>
              <a:rPr lang="en" b="1">
                <a:latin typeface="Livvic"/>
                <a:ea typeface="Livvic"/>
                <a:cs typeface="Livvic"/>
                <a:sym typeface="Livvic"/>
              </a:rPr>
              <a:t>)cos(d</a:t>
            </a:r>
            <a:r>
              <a:rPr lang="en" b="1" baseline="-25000">
                <a:latin typeface="Livvic"/>
                <a:ea typeface="Livvic"/>
                <a:cs typeface="Livvic"/>
                <a:sym typeface="Livvic"/>
              </a:rPr>
              <a:t>p</a:t>
            </a:r>
            <a:r>
              <a:rPr lang="en" b="1">
                <a:latin typeface="Livvic"/>
                <a:ea typeface="Livvic"/>
                <a:cs typeface="Livvic"/>
                <a:sym typeface="Livvic"/>
              </a:rPr>
              <a:t>/R) + cos(L</a:t>
            </a:r>
            <a:r>
              <a:rPr lang="en" b="1" baseline="-25000">
                <a:latin typeface="Livvic"/>
                <a:ea typeface="Livvic"/>
                <a:cs typeface="Livvic"/>
                <a:sym typeface="Livvic"/>
              </a:rPr>
              <a:t>o</a:t>
            </a:r>
            <a:r>
              <a:rPr lang="en" b="1">
                <a:latin typeface="Livvic"/>
                <a:ea typeface="Livvic"/>
                <a:cs typeface="Livvic"/>
                <a:sym typeface="Livvic"/>
              </a:rPr>
              <a:t>)sin(d</a:t>
            </a:r>
            <a:r>
              <a:rPr lang="en" b="1" baseline="-25000">
                <a:latin typeface="Livvic"/>
                <a:ea typeface="Livvic"/>
                <a:cs typeface="Livvic"/>
                <a:sym typeface="Livvic"/>
              </a:rPr>
              <a:t>p</a:t>
            </a:r>
            <a:r>
              <a:rPr lang="en" b="1">
                <a:latin typeface="Livvic"/>
                <a:ea typeface="Livvic"/>
                <a:cs typeface="Livvic"/>
                <a:sym typeface="Livvic"/>
              </a:rPr>
              <a:t>/R)cos(</a:t>
            </a:r>
            <a:r>
              <a:rPr lang="en" sz="1500" b="1">
                <a:solidFill>
                  <a:schemeClr val="dk1"/>
                </a:solidFill>
                <a:latin typeface="Livvic"/>
                <a:ea typeface="Livvic"/>
                <a:cs typeface="Livvic"/>
                <a:sym typeface="Livvic"/>
              </a:rPr>
              <a:t>ɣ)]</a:t>
            </a:r>
            <a:endParaRPr sz="1500" b="1">
              <a:solidFill>
                <a:schemeClr val="dk1"/>
              </a:solidFill>
              <a:latin typeface="Livvic"/>
              <a:ea typeface="Livvic"/>
              <a:cs typeface="Livvic"/>
              <a:sym typeface="Livvic"/>
            </a:endParaRPr>
          </a:p>
          <a:p>
            <a:pPr marL="0" lvl="0" indent="0" algn="l" rtl="0">
              <a:lnSpc>
                <a:spcPct val="115000"/>
              </a:lnSpc>
              <a:spcBef>
                <a:spcPts val="0"/>
              </a:spcBef>
              <a:spcAft>
                <a:spcPts val="0"/>
              </a:spcAft>
              <a:buNone/>
            </a:pPr>
            <a:endParaRPr sz="1500">
              <a:solidFill>
                <a:schemeClr val="dk1"/>
              </a:solidFill>
              <a:latin typeface="Livvic"/>
              <a:ea typeface="Livvic"/>
              <a:cs typeface="Livvic"/>
              <a:sym typeface="Livvic"/>
            </a:endParaRPr>
          </a:p>
          <a:p>
            <a:pPr marL="457200" lvl="0" indent="-323850" algn="l" rtl="0">
              <a:lnSpc>
                <a:spcPct val="115000"/>
              </a:lnSpc>
              <a:spcBef>
                <a:spcPts val="0"/>
              </a:spcBef>
              <a:spcAft>
                <a:spcPts val="0"/>
              </a:spcAft>
              <a:buClr>
                <a:schemeClr val="dk1"/>
              </a:buClr>
              <a:buSzPts val="1500"/>
              <a:buFont typeface="Livvic"/>
              <a:buChar char="●"/>
            </a:pPr>
            <a:r>
              <a:rPr lang="en" sz="1500">
                <a:solidFill>
                  <a:schemeClr val="dk1"/>
                </a:solidFill>
                <a:latin typeface="Livvic"/>
                <a:ea typeface="Livvic"/>
                <a:cs typeface="Livvic"/>
                <a:sym typeface="Livvic"/>
              </a:rPr>
              <a:t>Given the initial base location, azimuth angle, distance, and calculated latitude at a location, we can find its longitude:</a:t>
            </a:r>
            <a:endParaRPr sz="1500">
              <a:solidFill>
                <a:schemeClr val="dk1"/>
              </a:solidFill>
              <a:latin typeface="Livvic"/>
              <a:ea typeface="Livvic"/>
              <a:cs typeface="Livvic"/>
              <a:sym typeface="Livvic"/>
            </a:endParaRPr>
          </a:p>
          <a:p>
            <a:pPr marL="0" lvl="0" indent="0" algn="l" rtl="0">
              <a:lnSpc>
                <a:spcPct val="115000"/>
              </a:lnSpc>
              <a:spcBef>
                <a:spcPts val="0"/>
              </a:spcBef>
              <a:spcAft>
                <a:spcPts val="0"/>
              </a:spcAft>
              <a:buNone/>
            </a:pPr>
            <a:endParaRPr sz="1500">
              <a:solidFill>
                <a:schemeClr val="dk1"/>
              </a:solidFill>
              <a:latin typeface="Livvic"/>
              <a:ea typeface="Livvic"/>
              <a:cs typeface="Livvic"/>
              <a:sym typeface="Livvic"/>
            </a:endParaRPr>
          </a:p>
          <a:p>
            <a:pPr marL="0" lvl="0" indent="0" algn="l" rtl="0">
              <a:lnSpc>
                <a:spcPct val="150000"/>
              </a:lnSpc>
              <a:spcBef>
                <a:spcPts val="0"/>
              </a:spcBef>
              <a:spcAft>
                <a:spcPts val="0"/>
              </a:spcAft>
              <a:buNone/>
            </a:pPr>
            <a:r>
              <a:rPr lang="en" sz="1500" b="1">
                <a:solidFill>
                  <a:schemeClr val="dk1"/>
                </a:solidFill>
                <a:latin typeface="Livvic"/>
                <a:ea typeface="Livvic"/>
                <a:cs typeface="Livvic"/>
                <a:sym typeface="Livvic"/>
              </a:rPr>
              <a:t>Δ</a:t>
            </a:r>
            <a:r>
              <a:rPr lang="en" sz="1500" b="1" baseline="-25000">
                <a:solidFill>
                  <a:schemeClr val="dk1"/>
                </a:solidFill>
                <a:latin typeface="Livvic"/>
                <a:ea typeface="Livvic"/>
                <a:cs typeface="Livvic"/>
                <a:sym typeface="Livvic"/>
              </a:rPr>
              <a:t>d</a:t>
            </a:r>
            <a:r>
              <a:rPr lang="en" sz="1500" b="1">
                <a:solidFill>
                  <a:schemeClr val="dk1"/>
                </a:solidFill>
                <a:latin typeface="Livvic"/>
                <a:ea typeface="Livvic"/>
                <a:cs typeface="Livvic"/>
                <a:sym typeface="Livvic"/>
              </a:rPr>
              <a:t> = Δ</a:t>
            </a:r>
            <a:r>
              <a:rPr lang="en" sz="1500" b="1" baseline="-25000">
                <a:solidFill>
                  <a:schemeClr val="dk1"/>
                </a:solidFill>
                <a:latin typeface="Livvic"/>
                <a:ea typeface="Livvic"/>
                <a:cs typeface="Livvic"/>
                <a:sym typeface="Livvic"/>
              </a:rPr>
              <a:t>o</a:t>
            </a:r>
            <a:r>
              <a:rPr lang="en" sz="1500" b="1">
                <a:solidFill>
                  <a:schemeClr val="dk1"/>
                </a:solidFill>
                <a:latin typeface="Livvic"/>
                <a:ea typeface="Livvic"/>
                <a:cs typeface="Livvic"/>
                <a:sym typeface="Livvic"/>
              </a:rPr>
              <a:t> + atan2[sin(ɣ)sin(d</a:t>
            </a:r>
            <a:r>
              <a:rPr lang="en" sz="1500" b="1" baseline="-25000">
                <a:solidFill>
                  <a:schemeClr val="dk1"/>
                </a:solidFill>
                <a:latin typeface="Livvic"/>
                <a:ea typeface="Livvic"/>
                <a:cs typeface="Livvic"/>
                <a:sym typeface="Livvic"/>
              </a:rPr>
              <a:t>p</a:t>
            </a:r>
            <a:r>
              <a:rPr lang="en" sz="1500" b="1">
                <a:solidFill>
                  <a:schemeClr val="dk1"/>
                </a:solidFill>
                <a:latin typeface="Livvic"/>
                <a:ea typeface="Livvic"/>
                <a:cs typeface="Livvic"/>
                <a:sym typeface="Livvic"/>
              </a:rPr>
              <a:t>/R)cos(L</a:t>
            </a:r>
            <a:r>
              <a:rPr lang="en" sz="1500" b="1" baseline="-25000">
                <a:solidFill>
                  <a:schemeClr val="dk1"/>
                </a:solidFill>
                <a:latin typeface="Livvic"/>
                <a:ea typeface="Livvic"/>
                <a:cs typeface="Livvic"/>
                <a:sym typeface="Livvic"/>
              </a:rPr>
              <a:t>o</a:t>
            </a:r>
            <a:r>
              <a:rPr lang="en" sz="1500" b="1">
                <a:solidFill>
                  <a:schemeClr val="dk1"/>
                </a:solidFill>
                <a:latin typeface="Livvic"/>
                <a:ea typeface="Livvic"/>
                <a:cs typeface="Livvic"/>
                <a:sym typeface="Livvic"/>
              </a:rPr>
              <a:t>) , cos(d</a:t>
            </a:r>
            <a:r>
              <a:rPr lang="en" sz="1500" b="1" baseline="-25000">
                <a:solidFill>
                  <a:schemeClr val="dk1"/>
                </a:solidFill>
                <a:latin typeface="Livvic"/>
                <a:ea typeface="Livvic"/>
                <a:cs typeface="Livvic"/>
                <a:sym typeface="Livvic"/>
              </a:rPr>
              <a:t>p</a:t>
            </a:r>
            <a:r>
              <a:rPr lang="en" sz="1500" b="1">
                <a:solidFill>
                  <a:schemeClr val="dk1"/>
                </a:solidFill>
                <a:latin typeface="Livvic"/>
                <a:ea typeface="Livvic"/>
                <a:cs typeface="Livvic"/>
                <a:sym typeface="Livvic"/>
              </a:rPr>
              <a:t>/R)-sin(L</a:t>
            </a:r>
            <a:r>
              <a:rPr lang="en" sz="1500" b="1" baseline="-25000">
                <a:solidFill>
                  <a:schemeClr val="dk1"/>
                </a:solidFill>
                <a:latin typeface="Livvic"/>
                <a:ea typeface="Livvic"/>
                <a:cs typeface="Livvic"/>
                <a:sym typeface="Livvic"/>
              </a:rPr>
              <a:t>o</a:t>
            </a:r>
            <a:r>
              <a:rPr lang="en" sz="1500" b="1">
                <a:solidFill>
                  <a:schemeClr val="dk1"/>
                </a:solidFill>
                <a:latin typeface="Livvic"/>
                <a:ea typeface="Livvic"/>
                <a:cs typeface="Livvic"/>
                <a:sym typeface="Livvic"/>
              </a:rPr>
              <a:t>)sin(L</a:t>
            </a:r>
            <a:r>
              <a:rPr lang="en" sz="1500" b="1" baseline="-25000">
                <a:solidFill>
                  <a:schemeClr val="dk1"/>
                </a:solidFill>
                <a:latin typeface="Livvic"/>
                <a:ea typeface="Livvic"/>
                <a:cs typeface="Livvic"/>
                <a:sym typeface="Livvic"/>
              </a:rPr>
              <a:t>d</a:t>
            </a:r>
            <a:r>
              <a:rPr lang="en" sz="1500" b="1">
                <a:solidFill>
                  <a:schemeClr val="dk1"/>
                </a:solidFill>
                <a:latin typeface="Livvic"/>
                <a:ea typeface="Livvic"/>
                <a:cs typeface="Livvic"/>
                <a:sym typeface="Livvic"/>
              </a:rPr>
              <a:t>)]</a:t>
            </a:r>
            <a:endParaRPr sz="1500" b="1">
              <a:solidFill>
                <a:schemeClr val="dk1"/>
              </a:solidFill>
              <a:latin typeface="Livvic"/>
              <a:ea typeface="Livvic"/>
              <a:cs typeface="Livvic"/>
              <a:sym typeface="Livvic"/>
            </a:endParaRPr>
          </a:p>
        </p:txBody>
      </p:sp>
      <p:sp>
        <p:nvSpPr>
          <p:cNvPr id="1570" name="Google Shape;1570;p90"/>
          <p:cNvSpPr txBox="1"/>
          <p:nvPr/>
        </p:nvSpPr>
        <p:spPr>
          <a:xfrm>
            <a:off x="2663375" y="2414300"/>
            <a:ext cx="1631700" cy="45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latin typeface="Livvic"/>
                <a:ea typeface="Livvic"/>
                <a:cs typeface="Livvic"/>
                <a:sym typeface="Livvic"/>
              </a:rPr>
              <a:t>* </a:t>
            </a:r>
            <a:r>
              <a:rPr lang="en" sz="2200">
                <a:latin typeface="Livvic"/>
                <a:ea typeface="Livvic"/>
                <a:cs typeface="Livvic"/>
                <a:sym typeface="Livvic"/>
              </a:rPr>
              <a:t>(</a:t>
            </a:r>
            <a:r>
              <a:rPr lang="en" sz="2100">
                <a:solidFill>
                  <a:schemeClr val="dk1"/>
                </a:solidFill>
                <a:latin typeface="Livvic"/>
                <a:ea typeface="Livvic"/>
                <a:cs typeface="Livvic"/>
                <a:sym typeface="Livvic"/>
              </a:rPr>
              <a:t>L</a:t>
            </a:r>
            <a:r>
              <a:rPr lang="en" sz="2100" baseline="-25000">
                <a:solidFill>
                  <a:schemeClr val="dk1"/>
                </a:solidFill>
                <a:latin typeface="Livvic"/>
                <a:ea typeface="Livvic"/>
                <a:cs typeface="Livvic"/>
                <a:sym typeface="Livvic"/>
              </a:rPr>
              <a:t>d</a:t>
            </a:r>
            <a:r>
              <a:rPr lang="en" sz="2100">
                <a:solidFill>
                  <a:schemeClr val="dk1"/>
                </a:solidFill>
                <a:latin typeface="Livvic"/>
                <a:ea typeface="Livvic"/>
                <a:cs typeface="Livvic"/>
                <a:sym typeface="Livvic"/>
              </a:rPr>
              <a:t>,</a:t>
            </a:r>
            <a:r>
              <a:rPr lang="en" sz="2200">
                <a:solidFill>
                  <a:schemeClr val="dk1"/>
                </a:solidFill>
                <a:latin typeface="Livvic"/>
                <a:ea typeface="Livvic"/>
                <a:cs typeface="Livvic"/>
                <a:sym typeface="Livvic"/>
              </a:rPr>
              <a:t>Δ</a:t>
            </a:r>
            <a:r>
              <a:rPr lang="en" sz="2200" baseline="-25000">
                <a:solidFill>
                  <a:schemeClr val="dk1"/>
                </a:solidFill>
                <a:latin typeface="Livvic"/>
                <a:ea typeface="Livvic"/>
                <a:cs typeface="Livvic"/>
                <a:sym typeface="Livvic"/>
              </a:rPr>
              <a:t>d</a:t>
            </a:r>
            <a:r>
              <a:rPr lang="en" sz="2200">
                <a:solidFill>
                  <a:schemeClr val="dk1"/>
                </a:solidFill>
                <a:latin typeface="Livvic"/>
                <a:ea typeface="Livvic"/>
                <a:cs typeface="Livvic"/>
                <a:sym typeface="Livvic"/>
              </a:rPr>
              <a:t>,z</a:t>
            </a:r>
            <a:r>
              <a:rPr lang="en" sz="2200" baseline="-25000">
                <a:solidFill>
                  <a:schemeClr val="dk1"/>
                </a:solidFill>
                <a:latin typeface="Livvic"/>
                <a:ea typeface="Livvic"/>
                <a:cs typeface="Livvic"/>
                <a:sym typeface="Livvic"/>
              </a:rPr>
              <a:t>d</a:t>
            </a:r>
            <a:r>
              <a:rPr lang="en" sz="2200">
                <a:solidFill>
                  <a:schemeClr val="dk1"/>
                </a:solidFill>
                <a:latin typeface="Livvic"/>
                <a:ea typeface="Livvic"/>
                <a:cs typeface="Livvic"/>
                <a:sym typeface="Livvic"/>
              </a:rPr>
              <a:t>)</a:t>
            </a:r>
            <a:endParaRPr sz="2200">
              <a:latin typeface="Livvic"/>
              <a:ea typeface="Livvic"/>
              <a:cs typeface="Livvic"/>
              <a:sym typeface="Livvic"/>
            </a:endParaRPr>
          </a:p>
        </p:txBody>
      </p:sp>
      <p:sp>
        <p:nvSpPr>
          <p:cNvPr id="1571" name="Google Shape;1571;p90"/>
          <p:cNvSpPr txBox="1"/>
          <p:nvPr/>
        </p:nvSpPr>
        <p:spPr>
          <a:xfrm>
            <a:off x="1061900" y="1483425"/>
            <a:ext cx="429300" cy="272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a:solidFill>
                  <a:schemeClr val="dk1"/>
                </a:solidFill>
                <a:latin typeface="Livvic"/>
                <a:ea typeface="Livvic"/>
                <a:cs typeface="Livvic"/>
                <a:sym typeface="Livvic"/>
              </a:rPr>
              <a:t>ɣ</a:t>
            </a:r>
            <a:endParaRPr>
              <a:solidFill>
                <a:schemeClr val="dk1"/>
              </a:solidFill>
            </a:endParaRPr>
          </a:p>
        </p:txBody>
      </p:sp>
      <p:sp>
        <p:nvSpPr>
          <p:cNvPr id="1572" name="Google Shape;1572;p90"/>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1573" name="Google Shape;1573;p90"/>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1574" name="Google Shape;1574;p90"/>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1575" name="Google Shape;1575;p90"/>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1576" name="Google Shape;1576;p90"/>
          <p:cNvSpPr/>
          <p:nvPr/>
        </p:nvSpPr>
        <p:spPr>
          <a:xfrm>
            <a:off x="3370367"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1577" name="Google Shape;1577;p90"/>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1578" name="Google Shape;1578;p90"/>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1579" name="Google Shape;1579;p90"/>
          <p:cNvSpPr/>
          <p:nvPr/>
        </p:nvSpPr>
        <p:spPr>
          <a:xfrm>
            <a:off x="7777350" y="4777075"/>
            <a:ext cx="10701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583"/>
        <p:cNvGrpSpPr/>
        <p:nvPr/>
      </p:nvGrpSpPr>
      <p:grpSpPr>
        <a:xfrm>
          <a:off x="0" y="0"/>
          <a:ext cx="0" cy="0"/>
          <a:chOff x="0" y="0"/>
          <a:chExt cx="0" cy="0"/>
        </a:xfrm>
      </p:grpSpPr>
      <p:sp>
        <p:nvSpPr>
          <p:cNvPr id="1584" name="Google Shape;1584;p91"/>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76</a:t>
            </a:fld>
            <a:endParaRPr>
              <a:latin typeface="Livvic"/>
              <a:ea typeface="Livvic"/>
              <a:cs typeface="Livvic"/>
              <a:sym typeface="Livvic"/>
            </a:endParaRPr>
          </a:p>
        </p:txBody>
      </p:sp>
      <p:sp>
        <p:nvSpPr>
          <p:cNvPr id="1585" name="Google Shape;1585;p91"/>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latin typeface="Livvic"/>
                <a:ea typeface="Livvic"/>
                <a:cs typeface="Livvic"/>
                <a:sym typeface="Livvic"/>
              </a:rPr>
              <a:t>Sensor Pointing Math</a:t>
            </a:r>
            <a:endParaRPr sz="2800" b="1">
              <a:solidFill>
                <a:srgbClr val="FFFFFF"/>
              </a:solidFill>
              <a:latin typeface="Livvic"/>
              <a:ea typeface="Livvic"/>
              <a:cs typeface="Livvic"/>
              <a:sym typeface="Livvic"/>
            </a:endParaRPr>
          </a:p>
        </p:txBody>
      </p:sp>
      <p:pic>
        <p:nvPicPr>
          <p:cNvPr id="1586" name="Google Shape;1586;p91"/>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sp>
        <p:nvSpPr>
          <p:cNvPr id="1587" name="Google Shape;1587;p91"/>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1588" name="Google Shape;1588;p91"/>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1589" name="Google Shape;1589;p91"/>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1590" name="Google Shape;1590;p91"/>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1591" name="Google Shape;1591;p91"/>
          <p:cNvSpPr/>
          <p:nvPr/>
        </p:nvSpPr>
        <p:spPr>
          <a:xfrm>
            <a:off x="3370367"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1592" name="Google Shape;1592;p91"/>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1593" name="Google Shape;1593;p91"/>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1594" name="Google Shape;1594;p91"/>
          <p:cNvSpPr/>
          <p:nvPr/>
        </p:nvSpPr>
        <p:spPr>
          <a:xfrm>
            <a:off x="7777350" y="4777075"/>
            <a:ext cx="10701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grpSp>
        <p:nvGrpSpPr>
          <p:cNvPr id="1595" name="Google Shape;1595;p91"/>
          <p:cNvGrpSpPr/>
          <p:nvPr/>
        </p:nvGrpSpPr>
        <p:grpSpPr>
          <a:xfrm>
            <a:off x="2529550" y="854475"/>
            <a:ext cx="6253550" cy="2774341"/>
            <a:chOff x="1727925" y="805575"/>
            <a:chExt cx="6253550" cy="2774341"/>
          </a:xfrm>
        </p:grpSpPr>
        <p:sp>
          <p:nvSpPr>
            <p:cNvPr id="1596" name="Google Shape;1596;p91"/>
            <p:cNvSpPr/>
            <p:nvPr/>
          </p:nvSpPr>
          <p:spPr>
            <a:xfrm flipH="1">
              <a:off x="4299350" y="1188675"/>
              <a:ext cx="3558300" cy="1943100"/>
            </a:xfrm>
            <a:prstGeom prst="rtTriangle">
              <a:avLst/>
            </a:prstGeom>
            <a:solidFill>
              <a:srgbClr val="EFEFE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97" name="Google Shape;1597;p91"/>
            <p:cNvCxnSpPr/>
            <p:nvPr/>
          </p:nvCxnSpPr>
          <p:spPr>
            <a:xfrm rot="10800000" flipH="1">
              <a:off x="1882817" y="2117195"/>
              <a:ext cx="4266000" cy="464100"/>
            </a:xfrm>
            <a:prstGeom prst="straightConnector1">
              <a:avLst/>
            </a:prstGeom>
            <a:noFill/>
            <a:ln w="9525" cap="flat" cmpd="sng">
              <a:solidFill>
                <a:srgbClr val="595959"/>
              </a:solidFill>
              <a:prstDash val="solid"/>
              <a:round/>
              <a:headEnd type="none" w="med" len="med"/>
              <a:tailEnd type="none" w="med" len="med"/>
            </a:ln>
          </p:spPr>
        </p:cxnSp>
        <p:cxnSp>
          <p:nvCxnSpPr>
            <p:cNvPr id="1598" name="Google Shape;1598;p91"/>
            <p:cNvCxnSpPr/>
            <p:nvPr/>
          </p:nvCxnSpPr>
          <p:spPr>
            <a:xfrm rot="10800000" flipH="1">
              <a:off x="1882817" y="1441895"/>
              <a:ext cx="5511000" cy="1139400"/>
            </a:xfrm>
            <a:prstGeom prst="straightConnector1">
              <a:avLst/>
            </a:prstGeom>
            <a:noFill/>
            <a:ln w="9525" cap="flat" cmpd="sng">
              <a:solidFill>
                <a:srgbClr val="595959"/>
              </a:solidFill>
              <a:prstDash val="solid"/>
              <a:round/>
              <a:headEnd type="none" w="med" len="med"/>
              <a:tailEnd type="none" w="med" len="med"/>
            </a:ln>
          </p:spPr>
        </p:cxnSp>
        <p:sp>
          <p:nvSpPr>
            <p:cNvPr id="1599" name="Google Shape;1599;p91"/>
            <p:cNvSpPr txBox="1"/>
            <p:nvPr/>
          </p:nvSpPr>
          <p:spPr>
            <a:xfrm>
              <a:off x="5114470" y="1871408"/>
              <a:ext cx="952500" cy="68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Old Standard TT"/>
                  <a:ea typeface="Old Standard TT"/>
                  <a:cs typeface="Old Standard TT"/>
                  <a:sym typeface="Old Standard TT"/>
                </a:rPr>
                <a:t>dΦ</a:t>
              </a:r>
              <a:endParaRPr>
                <a:latin typeface="Old Standard TT"/>
                <a:ea typeface="Old Standard TT"/>
                <a:cs typeface="Old Standard TT"/>
                <a:sym typeface="Old Standard TT"/>
              </a:endParaRPr>
            </a:p>
          </p:txBody>
        </p:sp>
        <p:sp>
          <p:nvSpPr>
            <p:cNvPr id="1600" name="Google Shape;1600;p91"/>
            <p:cNvSpPr/>
            <p:nvPr/>
          </p:nvSpPr>
          <p:spPr>
            <a:xfrm>
              <a:off x="4982836" y="1911243"/>
              <a:ext cx="211500" cy="603600"/>
            </a:xfrm>
            <a:prstGeom prst="arc">
              <a:avLst>
                <a:gd name="adj1" fmla="val 16200000"/>
                <a:gd name="adj2" fmla="val 0"/>
              </a:avLst>
            </a:prstGeom>
            <a:no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01" name="Google Shape;1601;p91"/>
            <p:cNvCxnSpPr/>
            <p:nvPr/>
          </p:nvCxnSpPr>
          <p:spPr>
            <a:xfrm>
              <a:off x="6148690" y="2117263"/>
              <a:ext cx="1244100" cy="0"/>
            </a:xfrm>
            <a:prstGeom prst="straightConnector1">
              <a:avLst/>
            </a:prstGeom>
            <a:noFill/>
            <a:ln w="9525" cap="flat" cmpd="sng">
              <a:solidFill>
                <a:srgbClr val="595959"/>
              </a:solidFill>
              <a:prstDash val="dash"/>
              <a:round/>
              <a:headEnd type="none" w="med" len="med"/>
              <a:tailEnd type="none" w="med" len="med"/>
            </a:ln>
          </p:spPr>
        </p:cxnSp>
        <p:cxnSp>
          <p:nvCxnSpPr>
            <p:cNvPr id="1602" name="Google Shape;1602;p91"/>
            <p:cNvCxnSpPr/>
            <p:nvPr/>
          </p:nvCxnSpPr>
          <p:spPr>
            <a:xfrm>
              <a:off x="7392795" y="1422906"/>
              <a:ext cx="0" cy="1161300"/>
            </a:xfrm>
            <a:prstGeom prst="straightConnector1">
              <a:avLst/>
            </a:prstGeom>
            <a:noFill/>
            <a:ln w="9525" cap="flat" cmpd="sng">
              <a:solidFill>
                <a:srgbClr val="595959"/>
              </a:solidFill>
              <a:prstDash val="dash"/>
              <a:round/>
              <a:headEnd type="none" w="med" len="med"/>
              <a:tailEnd type="none" w="med" len="med"/>
            </a:ln>
          </p:spPr>
        </p:cxnSp>
        <p:sp>
          <p:nvSpPr>
            <p:cNvPr id="1603" name="Google Shape;1603;p91"/>
            <p:cNvSpPr/>
            <p:nvPr/>
          </p:nvSpPr>
          <p:spPr>
            <a:xfrm>
              <a:off x="7263050" y="2000437"/>
              <a:ext cx="129600" cy="1167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91"/>
            <p:cNvSpPr txBox="1"/>
            <p:nvPr/>
          </p:nvSpPr>
          <p:spPr>
            <a:xfrm>
              <a:off x="4700193" y="2789716"/>
              <a:ext cx="861900" cy="79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Old Standard TT"/>
                  <a:ea typeface="Old Standard TT"/>
                  <a:cs typeface="Old Standard TT"/>
                  <a:sym typeface="Old Standard TT"/>
                </a:rPr>
                <a:t>Ө</a:t>
              </a:r>
              <a:endParaRPr>
                <a:latin typeface="Old Standard TT"/>
                <a:ea typeface="Old Standard TT"/>
                <a:cs typeface="Old Standard TT"/>
                <a:sym typeface="Old Standard TT"/>
              </a:endParaRPr>
            </a:p>
          </p:txBody>
        </p:sp>
        <p:sp>
          <p:nvSpPr>
            <p:cNvPr id="1605" name="Google Shape;1605;p91"/>
            <p:cNvSpPr txBox="1"/>
            <p:nvPr/>
          </p:nvSpPr>
          <p:spPr>
            <a:xfrm>
              <a:off x="6415575" y="1816226"/>
              <a:ext cx="498900" cy="50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Old Standard TT"/>
                  <a:ea typeface="Old Standard TT"/>
                  <a:cs typeface="Old Standard TT"/>
                  <a:sym typeface="Old Standard TT"/>
                </a:rPr>
                <a:t>Ө</a:t>
              </a:r>
              <a:endParaRPr>
                <a:latin typeface="Old Standard TT"/>
                <a:ea typeface="Old Standard TT"/>
                <a:cs typeface="Old Standard TT"/>
                <a:sym typeface="Old Standard TT"/>
              </a:endParaRPr>
            </a:p>
          </p:txBody>
        </p:sp>
        <p:cxnSp>
          <p:nvCxnSpPr>
            <p:cNvPr id="1606" name="Google Shape;1606;p91"/>
            <p:cNvCxnSpPr/>
            <p:nvPr/>
          </p:nvCxnSpPr>
          <p:spPr>
            <a:xfrm rot="10800000" flipH="1">
              <a:off x="1902564" y="2575590"/>
              <a:ext cx="5949600" cy="8700"/>
            </a:xfrm>
            <a:prstGeom prst="straightConnector1">
              <a:avLst/>
            </a:prstGeom>
            <a:noFill/>
            <a:ln w="9525" cap="flat" cmpd="sng">
              <a:solidFill>
                <a:srgbClr val="595959"/>
              </a:solidFill>
              <a:prstDash val="dash"/>
              <a:round/>
              <a:headEnd type="none" w="med" len="med"/>
              <a:tailEnd type="none" w="med" len="med"/>
            </a:ln>
          </p:spPr>
        </p:cxnSp>
        <p:sp>
          <p:nvSpPr>
            <p:cNvPr id="1607" name="Google Shape;1607;p91"/>
            <p:cNvSpPr txBox="1"/>
            <p:nvPr/>
          </p:nvSpPr>
          <p:spPr>
            <a:xfrm>
              <a:off x="3721975" y="2259575"/>
              <a:ext cx="952500" cy="74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Old Standard TT"/>
                  <a:ea typeface="Old Standard TT"/>
                  <a:cs typeface="Old Standard TT"/>
                  <a:sym typeface="Old Standard TT"/>
                </a:rPr>
                <a:t>Φ</a:t>
              </a:r>
              <a:endParaRPr>
                <a:latin typeface="Old Standard TT"/>
                <a:ea typeface="Old Standard TT"/>
                <a:cs typeface="Old Standard TT"/>
                <a:sym typeface="Old Standard TT"/>
              </a:endParaRPr>
            </a:p>
          </p:txBody>
        </p:sp>
        <p:sp>
          <p:nvSpPr>
            <p:cNvPr id="1608" name="Google Shape;1608;p91"/>
            <p:cNvSpPr/>
            <p:nvPr/>
          </p:nvSpPr>
          <p:spPr>
            <a:xfrm>
              <a:off x="7454675" y="1442875"/>
              <a:ext cx="78300" cy="660300"/>
            </a:xfrm>
            <a:prstGeom prst="rightBrace">
              <a:avLst>
                <a:gd name="adj1" fmla="val 50000"/>
                <a:gd name="adj2" fmla="val 50000"/>
              </a:avLst>
            </a:prstGeom>
            <a:no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91"/>
            <p:cNvSpPr txBox="1"/>
            <p:nvPr/>
          </p:nvSpPr>
          <p:spPr>
            <a:xfrm>
              <a:off x="7532975" y="1573200"/>
              <a:ext cx="448500" cy="50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Old Standard TT"/>
                  <a:ea typeface="Old Standard TT"/>
                  <a:cs typeface="Old Standard TT"/>
                  <a:sym typeface="Old Standard TT"/>
                </a:rPr>
                <a:t>dy</a:t>
              </a:r>
              <a:endParaRPr>
                <a:latin typeface="Old Standard TT"/>
                <a:ea typeface="Old Standard TT"/>
                <a:cs typeface="Old Standard TT"/>
                <a:sym typeface="Old Standard TT"/>
              </a:endParaRPr>
            </a:p>
          </p:txBody>
        </p:sp>
        <p:sp>
          <p:nvSpPr>
            <p:cNvPr id="1610" name="Google Shape;1610;p91"/>
            <p:cNvSpPr/>
            <p:nvPr/>
          </p:nvSpPr>
          <p:spPr>
            <a:xfrm rot="5400000">
              <a:off x="6747875" y="1625500"/>
              <a:ext cx="86700" cy="1181700"/>
            </a:xfrm>
            <a:prstGeom prst="rightBrace">
              <a:avLst>
                <a:gd name="adj1" fmla="val 50000"/>
                <a:gd name="adj2" fmla="val 50000"/>
              </a:avLst>
            </a:prstGeom>
            <a:no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91"/>
            <p:cNvSpPr txBox="1"/>
            <p:nvPr/>
          </p:nvSpPr>
          <p:spPr>
            <a:xfrm>
              <a:off x="6611975" y="2173000"/>
              <a:ext cx="448500" cy="48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Old Standard TT"/>
                  <a:ea typeface="Old Standard TT"/>
                  <a:cs typeface="Old Standard TT"/>
                  <a:sym typeface="Old Standard TT"/>
                </a:rPr>
                <a:t>dx</a:t>
              </a:r>
              <a:endParaRPr>
                <a:latin typeface="Old Standard TT"/>
                <a:ea typeface="Old Standard TT"/>
                <a:cs typeface="Old Standard TT"/>
                <a:sym typeface="Old Standard TT"/>
              </a:endParaRPr>
            </a:p>
          </p:txBody>
        </p:sp>
        <p:cxnSp>
          <p:nvCxnSpPr>
            <p:cNvPr id="1612" name="Google Shape;1612;p91"/>
            <p:cNvCxnSpPr/>
            <p:nvPr/>
          </p:nvCxnSpPr>
          <p:spPr>
            <a:xfrm>
              <a:off x="6151775" y="2103175"/>
              <a:ext cx="0" cy="486600"/>
            </a:xfrm>
            <a:prstGeom prst="straightConnector1">
              <a:avLst/>
            </a:prstGeom>
            <a:noFill/>
            <a:ln w="9525" cap="flat" cmpd="sng">
              <a:solidFill>
                <a:srgbClr val="595959"/>
              </a:solidFill>
              <a:prstDash val="dash"/>
              <a:round/>
              <a:headEnd type="none" w="med" len="med"/>
              <a:tailEnd type="none" w="med" len="med"/>
            </a:ln>
          </p:spPr>
        </p:cxnSp>
        <p:sp>
          <p:nvSpPr>
            <p:cNvPr id="1613" name="Google Shape;1613;p91"/>
            <p:cNvSpPr/>
            <p:nvPr/>
          </p:nvSpPr>
          <p:spPr>
            <a:xfrm rot="5400000">
              <a:off x="5588075" y="2307625"/>
              <a:ext cx="252600" cy="867900"/>
            </a:xfrm>
            <a:prstGeom prst="rightBrace">
              <a:avLst>
                <a:gd name="adj1" fmla="val 50000"/>
                <a:gd name="adj2" fmla="val 50000"/>
              </a:avLst>
            </a:prstGeom>
            <a:no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91"/>
            <p:cNvSpPr txBox="1"/>
            <p:nvPr/>
          </p:nvSpPr>
          <p:spPr>
            <a:xfrm>
              <a:off x="5587775" y="2746300"/>
              <a:ext cx="253200" cy="48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Old Standard TT"/>
                  <a:ea typeface="Old Standard TT"/>
                  <a:cs typeface="Old Standard TT"/>
                  <a:sym typeface="Old Standard TT"/>
                </a:rPr>
                <a:t>x</a:t>
              </a:r>
              <a:endParaRPr>
                <a:latin typeface="Old Standard TT"/>
                <a:ea typeface="Old Standard TT"/>
                <a:cs typeface="Old Standard TT"/>
                <a:sym typeface="Old Standard TT"/>
              </a:endParaRPr>
            </a:p>
          </p:txBody>
        </p:sp>
        <p:sp>
          <p:nvSpPr>
            <p:cNvPr id="1615" name="Google Shape;1615;p91"/>
            <p:cNvSpPr/>
            <p:nvPr/>
          </p:nvSpPr>
          <p:spPr>
            <a:xfrm>
              <a:off x="6151775" y="2103175"/>
              <a:ext cx="78300" cy="451800"/>
            </a:xfrm>
            <a:prstGeom prst="rightBrace">
              <a:avLst>
                <a:gd name="adj1" fmla="val 50000"/>
                <a:gd name="adj2" fmla="val 50000"/>
              </a:avLst>
            </a:prstGeom>
            <a:no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91"/>
            <p:cNvSpPr txBox="1"/>
            <p:nvPr/>
          </p:nvSpPr>
          <p:spPr>
            <a:xfrm>
              <a:off x="6151775" y="2103175"/>
              <a:ext cx="448500" cy="56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Old Standard TT"/>
                  <a:ea typeface="Old Standard TT"/>
                  <a:cs typeface="Old Standard TT"/>
                  <a:sym typeface="Old Standard TT"/>
                </a:rPr>
                <a:t>y</a:t>
              </a:r>
              <a:endParaRPr>
                <a:latin typeface="Old Standard TT"/>
                <a:ea typeface="Old Standard TT"/>
                <a:cs typeface="Old Standard TT"/>
                <a:sym typeface="Old Standard TT"/>
              </a:endParaRPr>
            </a:p>
          </p:txBody>
        </p:sp>
        <p:sp>
          <p:nvSpPr>
            <p:cNvPr id="1617" name="Google Shape;1617;p91"/>
            <p:cNvSpPr/>
            <p:nvPr/>
          </p:nvSpPr>
          <p:spPr>
            <a:xfrm>
              <a:off x="1842075" y="2554975"/>
              <a:ext cx="78300" cy="86700"/>
            </a:xfrm>
            <a:prstGeom prst="ellipse">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91"/>
            <p:cNvSpPr txBox="1"/>
            <p:nvPr/>
          </p:nvSpPr>
          <p:spPr>
            <a:xfrm>
              <a:off x="1727925" y="2258575"/>
              <a:ext cx="306600" cy="25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Old Standard TT"/>
                  <a:ea typeface="Old Standard TT"/>
                  <a:cs typeface="Old Standard TT"/>
                  <a:sym typeface="Old Standard TT"/>
                </a:rPr>
                <a:t>A</a:t>
              </a:r>
              <a:endParaRPr>
                <a:latin typeface="Old Standard TT"/>
                <a:ea typeface="Old Standard TT"/>
                <a:cs typeface="Old Standard TT"/>
                <a:sym typeface="Old Standard TT"/>
              </a:endParaRPr>
            </a:p>
          </p:txBody>
        </p:sp>
        <p:sp>
          <p:nvSpPr>
            <p:cNvPr id="1619" name="Google Shape;1619;p91"/>
            <p:cNvSpPr/>
            <p:nvPr/>
          </p:nvSpPr>
          <p:spPr>
            <a:xfrm>
              <a:off x="7303775" y="1399425"/>
              <a:ext cx="78300" cy="86700"/>
            </a:xfrm>
            <a:prstGeom prst="ellipse">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91"/>
            <p:cNvSpPr txBox="1"/>
            <p:nvPr/>
          </p:nvSpPr>
          <p:spPr>
            <a:xfrm>
              <a:off x="7185400" y="1088423"/>
              <a:ext cx="385500" cy="48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Old Standard TT"/>
                  <a:ea typeface="Old Standard TT"/>
                  <a:cs typeface="Old Standard TT"/>
                  <a:sym typeface="Old Standard TT"/>
                </a:rPr>
                <a:t>E</a:t>
              </a:r>
              <a:endParaRPr>
                <a:latin typeface="Old Standard TT"/>
                <a:ea typeface="Old Standard TT"/>
                <a:cs typeface="Old Standard TT"/>
                <a:sym typeface="Old Standard TT"/>
              </a:endParaRPr>
            </a:p>
          </p:txBody>
        </p:sp>
        <p:sp>
          <p:nvSpPr>
            <p:cNvPr id="1621" name="Google Shape;1621;p91"/>
            <p:cNvSpPr/>
            <p:nvPr/>
          </p:nvSpPr>
          <p:spPr>
            <a:xfrm>
              <a:off x="5269250" y="2554975"/>
              <a:ext cx="78300" cy="86700"/>
            </a:xfrm>
            <a:prstGeom prst="ellipse">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91"/>
            <p:cNvSpPr txBox="1"/>
            <p:nvPr/>
          </p:nvSpPr>
          <p:spPr>
            <a:xfrm>
              <a:off x="5156275" y="2259700"/>
              <a:ext cx="345000" cy="48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Old Standard TT"/>
                  <a:ea typeface="Old Standard TT"/>
                  <a:cs typeface="Old Standard TT"/>
                  <a:sym typeface="Old Standard TT"/>
                </a:rPr>
                <a:t>B</a:t>
              </a:r>
              <a:endParaRPr>
                <a:latin typeface="Old Standard TT"/>
                <a:ea typeface="Old Standard TT"/>
                <a:cs typeface="Old Standard TT"/>
                <a:sym typeface="Old Standard TT"/>
              </a:endParaRPr>
            </a:p>
          </p:txBody>
        </p:sp>
        <p:sp>
          <p:nvSpPr>
            <p:cNvPr id="1623" name="Google Shape;1623;p91"/>
            <p:cNvSpPr/>
            <p:nvPr/>
          </p:nvSpPr>
          <p:spPr>
            <a:xfrm>
              <a:off x="6112625" y="2086288"/>
              <a:ext cx="78300" cy="86700"/>
            </a:xfrm>
            <a:prstGeom prst="ellipse">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91"/>
            <p:cNvSpPr txBox="1"/>
            <p:nvPr/>
          </p:nvSpPr>
          <p:spPr>
            <a:xfrm>
              <a:off x="5998475" y="1789888"/>
              <a:ext cx="306600" cy="25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Old Standard TT"/>
                  <a:ea typeface="Old Standard TT"/>
                  <a:cs typeface="Old Standard TT"/>
                  <a:sym typeface="Old Standard TT"/>
                </a:rPr>
                <a:t>D</a:t>
              </a:r>
              <a:endParaRPr>
                <a:latin typeface="Old Standard TT"/>
                <a:ea typeface="Old Standard TT"/>
                <a:cs typeface="Old Standard TT"/>
                <a:sym typeface="Old Standard TT"/>
              </a:endParaRPr>
            </a:p>
          </p:txBody>
        </p:sp>
        <p:sp>
          <p:nvSpPr>
            <p:cNvPr id="1625" name="Google Shape;1625;p91"/>
            <p:cNvSpPr/>
            <p:nvPr/>
          </p:nvSpPr>
          <p:spPr>
            <a:xfrm>
              <a:off x="7789025" y="1101975"/>
              <a:ext cx="78300" cy="86700"/>
            </a:xfrm>
            <a:prstGeom prst="ellipse">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91"/>
            <p:cNvSpPr txBox="1"/>
            <p:nvPr/>
          </p:nvSpPr>
          <p:spPr>
            <a:xfrm>
              <a:off x="7674875" y="805575"/>
              <a:ext cx="306600" cy="25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Old Standard TT"/>
                  <a:ea typeface="Old Standard TT"/>
                  <a:cs typeface="Old Standard TT"/>
                  <a:sym typeface="Old Standard TT"/>
                </a:rPr>
                <a:t>C</a:t>
              </a:r>
              <a:endParaRPr>
                <a:latin typeface="Old Standard TT"/>
                <a:ea typeface="Old Standard TT"/>
                <a:cs typeface="Old Standard TT"/>
                <a:sym typeface="Old Standard TT"/>
              </a:endParaRPr>
            </a:p>
          </p:txBody>
        </p:sp>
      </p:grpSp>
      <p:sp>
        <p:nvSpPr>
          <p:cNvPr id="1627" name="Google Shape;1627;p91"/>
          <p:cNvSpPr txBox="1"/>
          <p:nvPr/>
        </p:nvSpPr>
        <p:spPr>
          <a:xfrm>
            <a:off x="169350" y="894125"/>
            <a:ext cx="5472300" cy="378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ivvic"/>
                <a:ea typeface="Livvic"/>
                <a:cs typeface="Livvic"/>
                <a:sym typeface="Livvic"/>
              </a:rPr>
              <a:t>Equations:</a:t>
            </a:r>
            <a:endParaRPr>
              <a:solidFill>
                <a:srgbClr val="434343"/>
              </a:solidFill>
              <a:latin typeface="Livvic"/>
              <a:ea typeface="Livvic"/>
              <a:cs typeface="Livvic"/>
              <a:sym typeface="Livvic"/>
            </a:endParaRPr>
          </a:p>
          <a:p>
            <a:pPr marL="457200" lvl="0" indent="-317500" algn="l" rtl="0">
              <a:spcBef>
                <a:spcPts val="0"/>
              </a:spcBef>
              <a:spcAft>
                <a:spcPts val="0"/>
              </a:spcAft>
              <a:buClr>
                <a:srgbClr val="434343"/>
              </a:buClr>
              <a:buSzPts val="1400"/>
              <a:buFont typeface="Livvic"/>
              <a:buAutoNum type="arabicParenBoth"/>
            </a:pPr>
            <a:r>
              <a:rPr lang="en">
                <a:solidFill>
                  <a:srgbClr val="434343"/>
                </a:solidFill>
                <a:latin typeface="Livvic"/>
                <a:ea typeface="Livvic"/>
                <a:cs typeface="Livvic"/>
                <a:sym typeface="Livvic"/>
              </a:rPr>
              <a:t>(x+dx) tan(Φ) = y+dy</a:t>
            </a:r>
            <a:endParaRPr>
              <a:solidFill>
                <a:srgbClr val="434343"/>
              </a:solidFill>
              <a:latin typeface="Livvic"/>
              <a:ea typeface="Livvic"/>
              <a:cs typeface="Livvic"/>
              <a:sym typeface="Livvic"/>
            </a:endParaRPr>
          </a:p>
          <a:p>
            <a:pPr marL="457200" lvl="0" indent="-317500" algn="l" rtl="0">
              <a:spcBef>
                <a:spcPts val="0"/>
              </a:spcBef>
              <a:spcAft>
                <a:spcPts val="0"/>
              </a:spcAft>
              <a:buClr>
                <a:srgbClr val="434343"/>
              </a:buClr>
              <a:buSzPts val="1400"/>
              <a:buFont typeface="Livvic"/>
              <a:buAutoNum type="arabicParenBoth"/>
            </a:pPr>
            <a:r>
              <a:rPr lang="en">
                <a:solidFill>
                  <a:srgbClr val="434343"/>
                </a:solidFill>
                <a:latin typeface="Livvic"/>
                <a:ea typeface="Livvic"/>
                <a:cs typeface="Livvic"/>
                <a:sym typeface="Livvic"/>
              </a:rPr>
              <a:t>AE cos(Φ + dΦ) = AB + x+ dx</a:t>
            </a:r>
            <a:endParaRPr>
              <a:solidFill>
                <a:srgbClr val="434343"/>
              </a:solidFill>
              <a:latin typeface="Livvic"/>
              <a:ea typeface="Livvic"/>
              <a:cs typeface="Livvic"/>
              <a:sym typeface="Livvic"/>
            </a:endParaRPr>
          </a:p>
          <a:p>
            <a:pPr marL="457200" lvl="0" indent="-317500" algn="l" rtl="0">
              <a:spcBef>
                <a:spcPts val="0"/>
              </a:spcBef>
              <a:spcAft>
                <a:spcPts val="0"/>
              </a:spcAft>
              <a:buClr>
                <a:srgbClr val="434343"/>
              </a:buClr>
              <a:buSzPts val="1400"/>
              <a:buFont typeface="Livvic"/>
              <a:buAutoNum type="arabicParenBoth"/>
            </a:pPr>
            <a:r>
              <a:rPr lang="en">
                <a:solidFill>
                  <a:srgbClr val="434343"/>
                </a:solidFill>
                <a:latin typeface="Livvic"/>
                <a:ea typeface="Livvic"/>
                <a:cs typeface="Livvic"/>
                <a:sym typeface="Livvic"/>
              </a:rPr>
              <a:t>AE sin(Φ + dΦ) = y + dy</a:t>
            </a:r>
            <a:endParaRPr>
              <a:solidFill>
                <a:srgbClr val="434343"/>
              </a:solidFill>
              <a:latin typeface="Livvic"/>
              <a:ea typeface="Livvic"/>
              <a:cs typeface="Livvic"/>
              <a:sym typeface="Livvic"/>
            </a:endParaRPr>
          </a:p>
          <a:p>
            <a:pPr marL="0" lvl="0" indent="0" algn="l" rtl="0">
              <a:spcBef>
                <a:spcPts val="0"/>
              </a:spcBef>
              <a:spcAft>
                <a:spcPts val="0"/>
              </a:spcAft>
              <a:buNone/>
            </a:pPr>
            <a:r>
              <a:rPr lang="en">
                <a:solidFill>
                  <a:srgbClr val="434343"/>
                </a:solidFill>
                <a:latin typeface="Livvic"/>
                <a:ea typeface="Livvic"/>
                <a:cs typeface="Livvic"/>
                <a:sym typeface="Livvic"/>
              </a:rPr>
              <a:t>Law of Sines:</a:t>
            </a:r>
            <a:endParaRPr>
              <a:solidFill>
                <a:srgbClr val="434343"/>
              </a:solidFill>
              <a:latin typeface="Livvic"/>
              <a:ea typeface="Livvic"/>
              <a:cs typeface="Livvic"/>
              <a:sym typeface="Livvic"/>
            </a:endParaRPr>
          </a:p>
          <a:p>
            <a:pPr marL="457200" lvl="0" indent="-317500" algn="l" rtl="0">
              <a:spcBef>
                <a:spcPts val="0"/>
              </a:spcBef>
              <a:spcAft>
                <a:spcPts val="0"/>
              </a:spcAft>
              <a:buClr>
                <a:srgbClr val="434343"/>
              </a:buClr>
              <a:buSzPts val="1400"/>
              <a:buFont typeface="Livvic"/>
              <a:buAutoNum type="arabicParenBoth"/>
            </a:pPr>
            <a:r>
              <a:rPr lang="en">
                <a:solidFill>
                  <a:srgbClr val="434343"/>
                </a:solidFill>
                <a:latin typeface="Livvic"/>
                <a:ea typeface="Livvic"/>
                <a:cs typeface="Livvic"/>
                <a:sym typeface="Livvic"/>
              </a:rPr>
              <a:t>AD = AE sin(Ө- Φ - dΦ)/ sin(180 - Φ - Ө)</a:t>
            </a:r>
            <a:endParaRPr>
              <a:solidFill>
                <a:srgbClr val="434343"/>
              </a:solidFill>
              <a:latin typeface="Livvic"/>
              <a:ea typeface="Livvic"/>
              <a:cs typeface="Livvic"/>
              <a:sym typeface="Livvic"/>
            </a:endParaRPr>
          </a:p>
          <a:p>
            <a:pPr marL="0" lvl="0" indent="0" algn="l" rtl="0">
              <a:spcBef>
                <a:spcPts val="0"/>
              </a:spcBef>
              <a:spcAft>
                <a:spcPts val="0"/>
              </a:spcAft>
              <a:buNone/>
            </a:pPr>
            <a:endParaRPr>
              <a:solidFill>
                <a:srgbClr val="434343"/>
              </a:solidFill>
              <a:latin typeface="Livvic"/>
              <a:ea typeface="Livvic"/>
              <a:cs typeface="Livvic"/>
              <a:sym typeface="Livvic"/>
            </a:endParaRPr>
          </a:p>
          <a:p>
            <a:pPr marL="0" lvl="0" indent="0" algn="l" rtl="0">
              <a:spcBef>
                <a:spcPts val="0"/>
              </a:spcBef>
              <a:spcAft>
                <a:spcPts val="0"/>
              </a:spcAft>
              <a:buNone/>
            </a:pPr>
            <a:endParaRPr>
              <a:solidFill>
                <a:srgbClr val="434343"/>
              </a:solidFill>
              <a:latin typeface="Livvic"/>
              <a:ea typeface="Livvic"/>
              <a:cs typeface="Livvic"/>
              <a:sym typeface="Livvic"/>
            </a:endParaRPr>
          </a:p>
          <a:p>
            <a:pPr marL="0" lvl="0" indent="0" algn="l" rtl="0">
              <a:spcBef>
                <a:spcPts val="0"/>
              </a:spcBef>
              <a:spcAft>
                <a:spcPts val="0"/>
              </a:spcAft>
              <a:buNone/>
            </a:pPr>
            <a:r>
              <a:rPr lang="en">
                <a:solidFill>
                  <a:srgbClr val="434343"/>
                </a:solidFill>
                <a:latin typeface="Livvic"/>
                <a:ea typeface="Livvic"/>
                <a:cs typeface="Livvic"/>
                <a:sym typeface="Livvic"/>
              </a:rPr>
              <a:t>Solve 1,2,3,4 for dy in terms of only AE</a:t>
            </a:r>
            <a:endParaRPr>
              <a:solidFill>
                <a:srgbClr val="434343"/>
              </a:solidFill>
              <a:latin typeface="Livvic"/>
              <a:ea typeface="Livvic"/>
              <a:cs typeface="Livvic"/>
              <a:sym typeface="Livvic"/>
            </a:endParaRPr>
          </a:p>
          <a:p>
            <a:pPr marL="0" lvl="0" indent="0" algn="l" rtl="0">
              <a:spcBef>
                <a:spcPts val="0"/>
              </a:spcBef>
              <a:spcAft>
                <a:spcPts val="0"/>
              </a:spcAft>
              <a:buNone/>
            </a:pPr>
            <a:r>
              <a:rPr lang="en">
                <a:solidFill>
                  <a:srgbClr val="434343"/>
                </a:solidFill>
                <a:latin typeface="Livvic"/>
                <a:ea typeface="Livvic"/>
                <a:cs typeface="Livvic"/>
                <a:sym typeface="Livvic"/>
              </a:rPr>
              <a:t>Vertical error equation due to vertical deviations:</a:t>
            </a:r>
            <a:endParaRPr>
              <a:solidFill>
                <a:srgbClr val="434343"/>
              </a:solidFill>
              <a:latin typeface="Livvic"/>
              <a:ea typeface="Livvic"/>
              <a:cs typeface="Livvic"/>
              <a:sym typeface="Livvic"/>
            </a:endParaRPr>
          </a:p>
          <a:p>
            <a:pPr marL="0" lvl="0" indent="0" algn="l" rtl="0">
              <a:spcBef>
                <a:spcPts val="0"/>
              </a:spcBef>
              <a:spcAft>
                <a:spcPts val="0"/>
              </a:spcAft>
              <a:buNone/>
            </a:pPr>
            <a:r>
              <a:rPr lang="en">
                <a:solidFill>
                  <a:srgbClr val="434343"/>
                </a:solidFill>
                <a:latin typeface="Livvic"/>
                <a:ea typeface="Livvic"/>
                <a:cs typeface="Livvic"/>
                <a:sym typeface="Livvic"/>
              </a:rPr>
              <a:t>dy = AE ( sin(Φ + dΦ) - </a:t>
            </a:r>
            <a:endParaRPr>
              <a:solidFill>
                <a:srgbClr val="434343"/>
              </a:solidFill>
              <a:latin typeface="Livvic"/>
              <a:ea typeface="Livvic"/>
              <a:cs typeface="Livvic"/>
              <a:sym typeface="Livvic"/>
            </a:endParaRPr>
          </a:p>
          <a:p>
            <a:pPr marL="0" lvl="0" indent="0" algn="l" rtl="0">
              <a:spcBef>
                <a:spcPts val="0"/>
              </a:spcBef>
              <a:spcAft>
                <a:spcPts val="0"/>
              </a:spcAft>
              <a:buNone/>
            </a:pPr>
            <a:r>
              <a:rPr lang="en">
                <a:solidFill>
                  <a:srgbClr val="434343"/>
                </a:solidFill>
                <a:latin typeface="Livvic"/>
                <a:ea typeface="Livvic"/>
                <a:cs typeface="Livvic"/>
                <a:sym typeface="Livvic"/>
              </a:rPr>
              <a:t>((sin(Φ)*sin(Ө- Φ - dΦ)/ sin(180 - Ө+Φ)))</a:t>
            </a:r>
            <a:endParaRPr>
              <a:solidFill>
                <a:srgbClr val="434343"/>
              </a:solidFill>
              <a:latin typeface="Livvic"/>
              <a:ea typeface="Livvic"/>
              <a:cs typeface="Livvic"/>
              <a:sym typeface="Livvic"/>
            </a:endParaRPr>
          </a:p>
          <a:p>
            <a:pPr marL="0" lvl="0" indent="0" algn="l" rtl="0">
              <a:spcBef>
                <a:spcPts val="0"/>
              </a:spcBef>
              <a:spcAft>
                <a:spcPts val="0"/>
              </a:spcAft>
              <a:buNone/>
            </a:pPr>
            <a:endParaRPr>
              <a:solidFill>
                <a:srgbClr val="434343"/>
              </a:solidFill>
              <a:latin typeface="Livvic"/>
              <a:ea typeface="Livvic"/>
              <a:cs typeface="Livvic"/>
              <a:sym typeface="Livvic"/>
            </a:endParaRPr>
          </a:p>
          <a:p>
            <a:pPr marL="0" lvl="0" indent="0" algn="l" rtl="0">
              <a:spcBef>
                <a:spcPts val="0"/>
              </a:spcBef>
              <a:spcAft>
                <a:spcPts val="0"/>
              </a:spcAft>
              <a:buNone/>
            </a:pPr>
            <a:r>
              <a:rPr lang="en">
                <a:solidFill>
                  <a:srgbClr val="434343"/>
                </a:solidFill>
                <a:latin typeface="Livvic"/>
                <a:ea typeface="Livvic"/>
                <a:cs typeface="Livvic"/>
                <a:sym typeface="Livvic"/>
              </a:rPr>
              <a:t>Ө is slope angle</a:t>
            </a:r>
            <a:endParaRPr>
              <a:solidFill>
                <a:srgbClr val="434343"/>
              </a:solidFill>
              <a:latin typeface="Livvic"/>
              <a:ea typeface="Livvic"/>
              <a:cs typeface="Livvic"/>
              <a:sym typeface="Livvic"/>
            </a:endParaRPr>
          </a:p>
          <a:p>
            <a:pPr marL="0" lvl="0" indent="0" algn="l" rtl="0">
              <a:spcBef>
                <a:spcPts val="0"/>
              </a:spcBef>
              <a:spcAft>
                <a:spcPts val="0"/>
              </a:spcAft>
              <a:buNone/>
            </a:pPr>
            <a:r>
              <a:rPr lang="en">
                <a:solidFill>
                  <a:srgbClr val="434343"/>
                </a:solidFill>
                <a:latin typeface="Livvic"/>
                <a:ea typeface="Livvic"/>
                <a:cs typeface="Livvic"/>
                <a:sym typeface="Livvic"/>
              </a:rPr>
              <a:t>Φ is vertical pointing angle</a:t>
            </a:r>
            <a:endParaRPr>
              <a:solidFill>
                <a:srgbClr val="434343"/>
              </a:solidFill>
              <a:latin typeface="Livvic"/>
              <a:ea typeface="Livvic"/>
              <a:cs typeface="Livvic"/>
              <a:sym typeface="Livvic"/>
            </a:endParaRPr>
          </a:p>
          <a:p>
            <a:pPr marL="0" lvl="0" indent="0" algn="l" rtl="0">
              <a:spcBef>
                <a:spcPts val="0"/>
              </a:spcBef>
              <a:spcAft>
                <a:spcPts val="0"/>
              </a:spcAft>
              <a:buNone/>
            </a:pPr>
            <a:r>
              <a:rPr lang="en">
                <a:solidFill>
                  <a:srgbClr val="434343"/>
                </a:solidFill>
                <a:latin typeface="Livvic"/>
                <a:ea typeface="Livvic"/>
                <a:cs typeface="Livvic"/>
                <a:sym typeface="Livvic"/>
              </a:rPr>
              <a:t>dΦ is pointing error angle</a:t>
            </a:r>
            <a:endParaRPr>
              <a:solidFill>
                <a:srgbClr val="434343"/>
              </a:solidFill>
              <a:latin typeface="Livvic"/>
              <a:ea typeface="Livvic"/>
              <a:cs typeface="Livvic"/>
              <a:sym typeface="Livvic"/>
            </a:endParaRPr>
          </a:p>
          <a:p>
            <a:pPr marL="0" lvl="0" indent="0" algn="l" rtl="0">
              <a:spcBef>
                <a:spcPts val="0"/>
              </a:spcBef>
              <a:spcAft>
                <a:spcPts val="0"/>
              </a:spcAft>
              <a:buNone/>
            </a:pPr>
            <a:r>
              <a:rPr lang="en">
                <a:solidFill>
                  <a:srgbClr val="434343"/>
                </a:solidFill>
                <a:latin typeface="Livvic"/>
                <a:ea typeface="Livvic"/>
                <a:cs typeface="Livvic"/>
                <a:sym typeface="Livvic"/>
              </a:rPr>
              <a:t>AE is measurement returned by sensor</a:t>
            </a:r>
            <a:endParaRPr>
              <a:solidFill>
                <a:srgbClr val="434343"/>
              </a:solidFill>
              <a:latin typeface="Livvic"/>
              <a:ea typeface="Livvic"/>
              <a:cs typeface="Livvic"/>
              <a:sym typeface="Livvic"/>
            </a:endParaRPr>
          </a:p>
          <a:p>
            <a:pPr marL="0" lvl="0" indent="0" algn="l" rtl="0">
              <a:spcBef>
                <a:spcPts val="0"/>
              </a:spcBef>
              <a:spcAft>
                <a:spcPts val="0"/>
              </a:spcAft>
              <a:buClr>
                <a:srgbClr val="434343"/>
              </a:buClr>
              <a:buSzPts val="1100"/>
              <a:buFont typeface="Arial"/>
              <a:buNone/>
            </a:pPr>
            <a:r>
              <a:rPr lang="en">
                <a:solidFill>
                  <a:srgbClr val="434343"/>
                </a:solidFill>
                <a:latin typeface="Livvic"/>
                <a:ea typeface="Livvic"/>
                <a:cs typeface="Livvic"/>
                <a:sym typeface="Livvic"/>
              </a:rPr>
              <a:t>AD is intended pointing direction</a:t>
            </a:r>
            <a:endParaRPr>
              <a:solidFill>
                <a:srgbClr val="434343"/>
              </a:solidFill>
              <a:latin typeface="Livvic"/>
              <a:ea typeface="Livvic"/>
              <a:cs typeface="Livvic"/>
              <a:sym typeface="Livvic"/>
            </a:endParaRPr>
          </a:p>
        </p:txBody>
      </p:sp>
      <p:sp>
        <p:nvSpPr>
          <p:cNvPr id="1628" name="Google Shape;1628;p91"/>
          <p:cNvSpPr txBox="1"/>
          <p:nvPr/>
        </p:nvSpPr>
        <p:spPr>
          <a:xfrm>
            <a:off x="4291650" y="4246350"/>
            <a:ext cx="5004600" cy="58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ivvic"/>
                <a:ea typeface="Livvic"/>
                <a:cs typeface="Livvic"/>
                <a:sym typeface="Livvic"/>
              </a:rPr>
              <a:t>Note: Similar analysis is done for azimuth pointing error to solve for vertical error then added in quadrature </a:t>
            </a:r>
            <a:endParaRPr>
              <a:latin typeface="Livvic"/>
              <a:ea typeface="Livvic"/>
              <a:cs typeface="Livvic"/>
              <a:sym typeface="Livvic"/>
            </a:endParaRPr>
          </a:p>
        </p:txBody>
      </p:sp>
      <p:pic>
        <p:nvPicPr>
          <p:cNvPr id="1629" name="Google Shape;1629;p91"/>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633"/>
        <p:cNvGrpSpPr/>
        <p:nvPr/>
      </p:nvGrpSpPr>
      <p:grpSpPr>
        <a:xfrm>
          <a:off x="0" y="0"/>
          <a:ext cx="0" cy="0"/>
          <a:chOff x="0" y="0"/>
          <a:chExt cx="0" cy="0"/>
        </a:xfrm>
      </p:grpSpPr>
      <p:pic>
        <p:nvPicPr>
          <p:cNvPr id="1634" name="Google Shape;1634;p92"/>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2575450" y="1068700"/>
            <a:ext cx="3905895" cy="3642076"/>
          </a:xfrm>
          <a:prstGeom prst="rect">
            <a:avLst/>
          </a:prstGeom>
          <a:noFill/>
          <a:ln>
            <a:noFill/>
          </a:ln>
        </p:spPr>
      </p:pic>
      <p:sp>
        <p:nvSpPr>
          <p:cNvPr id="1635" name="Google Shape;1635;p92"/>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latin typeface="Livvic"/>
                <a:ea typeface="Livvic"/>
                <a:cs typeface="Livvic"/>
                <a:sym typeface="Livvic"/>
              </a:rPr>
              <a:t>Ingress Protection</a:t>
            </a:r>
            <a:endParaRPr sz="2800" b="1">
              <a:solidFill>
                <a:srgbClr val="FFFFFF"/>
              </a:solidFill>
              <a:latin typeface="Livvic"/>
              <a:ea typeface="Livvic"/>
              <a:cs typeface="Livvic"/>
              <a:sym typeface="Livvic"/>
            </a:endParaRPr>
          </a:p>
        </p:txBody>
      </p:sp>
      <p:pic>
        <p:nvPicPr>
          <p:cNvPr id="1636" name="Google Shape;1636;p92"/>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sp>
        <p:nvSpPr>
          <p:cNvPr id="1637" name="Google Shape;1637;p92"/>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1638" name="Google Shape;1638;p92"/>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1639" name="Google Shape;1639;p92"/>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1640" name="Google Shape;1640;p92"/>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1641" name="Google Shape;1641;p92"/>
          <p:cNvSpPr/>
          <p:nvPr/>
        </p:nvSpPr>
        <p:spPr>
          <a:xfrm>
            <a:off x="3370367"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1642" name="Google Shape;1642;p92"/>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1643" name="Google Shape;1643;p92"/>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77</a:t>
            </a:fld>
            <a:endParaRPr>
              <a:latin typeface="Livvic"/>
              <a:ea typeface="Livvic"/>
              <a:cs typeface="Livvic"/>
              <a:sym typeface="Livvic"/>
            </a:endParaRPr>
          </a:p>
        </p:txBody>
      </p:sp>
      <p:sp>
        <p:nvSpPr>
          <p:cNvPr id="1644" name="Google Shape;1644;p92"/>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1645" name="Google Shape;1645;p92"/>
          <p:cNvSpPr/>
          <p:nvPr/>
        </p:nvSpPr>
        <p:spPr>
          <a:xfrm>
            <a:off x="7777350" y="4777075"/>
            <a:ext cx="10701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649"/>
        <p:cNvGrpSpPr/>
        <p:nvPr/>
      </p:nvGrpSpPr>
      <p:grpSpPr>
        <a:xfrm>
          <a:off x="0" y="0"/>
          <a:ext cx="0" cy="0"/>
          <a:chOff x="0" y="0"/>
          <a:chExt cx="0" cy="0"/>
        </a:xfrm>
      </p:grpSpPr>
      <p:pic>
        <p:nvPicPr>
          <p:cNvPr id="1650" name="Google Shape;1650;p93"/>
          <p:cNvPicPr preferRelativeResize="0"/>
          <p:nvPr/>
        </p:nvPicPr>
        <p:blipFill rotWithShape="1">
          <a:blip r:embed="rId3" cstate="print">
            <a:alphaModFix/>
            <a:extLst>
              <a:ext uri="{28A0092B-C50C-407E-A947-70E740481C1C}">
                <a14:useLocalDpi xmlns:a14="http://schemas.microsoft.com/office/drawing/2010/main"/>
              </a:ext>
            </a:extLst>
          </a:blip>
          <a:srcRect l="10379" r="10387"/>
          <a:stretch/>
        </p:blipFill>
        <p:spPr>
          <a:xfrm flipH="1">
            <a:off x="2214590" y="3850"/>
            <a:ext cx="6929408" cy="5143496"/>
          </a:xfrm>
          <a:prstGeom prst="rect">
            <a:avLst/>
          </a:prstGeom>
          <a:noFill/>
          <a:ln>
            <a:noFill/>
          </a:ln>
        </p:spPr>
      </p:pic>
      <p:sp>
        <p:nvSpPr>
          <p:cNvPr id="1651" name="Google Shape;1651;p93"/>
          <p:cNvSpPr/>
          <p:nvPr/>
        </p:nvSpPr>
        <p:spPr>
          <a:xfrm>
            <a:off x="0" y="2111250"/>
            <a:ext cx="5364000" cy="921000"/>
          </a:xfrm>
          <a:prstGeom prst="rect">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400" b="1">
                <a:solidFill>
                  <a:srgbClr val="FFFFFF"/>
                </a:solidFill>
                <a:latin typeface="Livvic"/>
                <a:ea typeface="Livvic"/>
                <a:cs typeface="Livvic"/>
                <a:sym typeface="Livvic"/>
              </a:rPr>
              <a:t>Backup Slides: CPEs</a:t>
            </a:r>
            <a:endParaRPr sz="3400" b="1">
              <a:solidFill>
                <a:srgbClr val="FFFFFF"/>
              </a:solidFill>
              <a:latin typeface="Livvic"/>
              <a:ea typeface="Livvic"/>
              <a:cs typeface="Livvic"/>
              <a:sym typeface="Livvic"/>
            </a:endParaRPr>
          </a:p>
        </p:txBody>
      </p:sp>
      <p:pic>
        <p:nvPicPr>
          <p:cNvPr id="1652" name="Google Shape;1652;p93"/>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5364000" y="3862"/>
            <a:ext cx="4242424" cy="4236425"/>
          </a:xfrm>
          <a:prstGeom prst="rect">
            <a:avLst/>
          </a:prstGeom>
          <a:noFill/>
          <a:ln>
            <a:noFill/>
          </a:ln>
        </p:spPr>
      </p:pic>
      <p:sp>
        <p:nvSpPr>
          <p:cNvPr id="1653" name="Google Shape;1653;p93"/>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1654" name="Google Shape;1654;p93"/>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1655" name="Google Shape;1655;p93"/>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1656" name="Google Shape;1656;p93"/>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1657" name="Google Shape;1657;p93"/>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1658" name="Google Shape;1658;p93"/>
          <p:cNvSpPr/>
          <p:nvPr/>
        </p:nvSpPr>
        <p:spPr>
          <a:xfrm>
            <a:off x="3370367"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1659" name="Google Shape;1659;p93"/>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lt1"/>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1660" name="Google Shape;1660;p93"/>
          <p:cNvSpPr/>
          <p:nvPr/>
        </p:nvSpPr>
        <p:spPr>
          <a:xfrm>
            <a:off x="7777350" y="4777075"/>
            <a:ext cx="10701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664"/>
        <p:cNvGrpSpPr/>
        <p:nvPr/>
      </p:nvGrpSpPr>
      <p:grpSpPr>
        <a:xfrm>
          <a:off x="0" y="0"/>
          <a:ext cx="0" cy="0"/>
          <a:chOff x="0" y="0"/>
          <a:chExt cx="0" cy="0"/>
        </a:xfrm>
      </p:grpSpPr>
      <p:sp>
        <p:nvSpPr>
          <p:cNvPr id="1665" name="Google Shape;1665;p94"/>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79</a:t>
            </a:fld>
            <a:endParaRPr>
              <a:latin typeface="Livvic"/>
              <a:ea typeface="Livvic"/>
              <a:cs typeface="Livvic"/>
              <a:sym typeface="Livvic"/>
            </a:endParaRPr>
          </a:p>
        </p:txBody>
      </p:sp>
      <p:sp>
        <p:nvSpPr>
          <p:cNvPr id="1666" name="Google Shape;1666;p94"/>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latin typeface="Livvic"/>
                <a:ea typeface="Livvic"/>
                <a:cs typeface="Livvic"/>
                <a:sym typeface="Livvic"/>
              </a:rPr>
              <a:t>Levels of Success</a:t>
            </a:r>
            <a:endParaRPr sz="2800" b="1">
              <a:solidFill>
                <a:srgbClr val="FFFFFF"/>
              </a:solidFill>
              <a:latin typeface="Livvic"/>
              <a:ea typeface="Livvic"/>
              <a:cs typeface="Livvic"/>
              <a:sym typeface="Livvic"/>
            </a:endParaRPr>
          </a:p>
        </p:txBody>
      </p:sp>
      <p:pic>
        <p:nvPicPr>
          <p:cNvPr id="1667" name="Google Shape;1667;p94"/>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sp>
        <p:nvSpPr>
          <p:cNvPr id="1668" name="Google Shape;1668;p94"/>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1669" name="Google Shape;1669;p94"/>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1670" name="Google Shape;1670;p94"/>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1671" name="Google Shape;1671;p94"/>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1672" name="Google Shape;1672;p94"/>
          <p:cNvSpPr/>
          <p:nvPr/>
        </p:nvSpPr>
        <p:spPr>
          <a:xfrm>
            <a:off x="3370367"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1673" name="Google Shape;1673;p94"/>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1674" name="Google Shape;1674;p94"/>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1675" name="Google Shape;1675;p94"/>
          <p:cNvSpPr/>
          <p:nvPr/>
        </p:nvSpPr>
        <p:spPr>
          <a:xfrm>
            <a:off x="7777350" y="4777075"/>
            <a:ext cx="10701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pic>
        <p:nvPicPr>
          <p:cNvPr id="1676" name="Google Shape;1676;p94"/>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graphicFrame>
        <p:nvGraphicFramePr>
          <p:cNvPr id="1677" name="Google Shape;1677;p94"/>
          <p:cNvGraphicFramePr/>
          <p:nvPr/>
        </p:nvGraphicFramePr>
        <p:xfrm>
          <a:off x="91875" y="1170425"/>
          <a:ext cx="3000000" cy="3000000"/>
        </p:xfrm>
        <a:graphic>
          <a:graphicData uri="http://schemas.openxmlformats.org/drawingml/2006/table">
            <a:tbl>
              <a:tblPr>
                <a:noFill/>
                <a:tableStyleId>{9A6FD0E6-9B94-4349-8CD4-7C21E07EC84D}</a:tableStyleId>
              </a:tblPr>
              <a:tblGrid>
                <a:gridCol w="360725">
                  <a:extLst>
                    <a:ext uri="{9D8B030D-6E8A-4147-A177-3AD203B41FA5}">
                      <a16:colId xmlns:a16="http://schemas.microsoft.com/office/drawing/2014/main" val="20000"/>
                    </a:ext>
                  </a:extLst>
                </a:gridCol>
                <a:gridCol w="1998025">
                  <a:extLst>
                    <a:ext uri="{9D8B030D-6E8A-4147-A177-3AD203B41FA5}">
                      <a16:colId xmlns:a16="http://schemas.microsoft.com/office/drawing/2014/main" val="20001"/>
                    </a:ext>
                  </a:extLst>
                </a:gridCol>
                <a:gridCol w="2051050">
                  <a:extLst>
                    <a:ext uri="{9D8B030D-6E8A-4147-A177-3AD203B41FA5}">
                      <a16:colId xmlns:a16="http://schemas.microsoft.com/office/drawing/2014/main" val="20002"/>
                    </a:ext>
                  </a:extLst>
                </a:gridCol>
                <a:gridCol w="2275225">
                  <a:extLst>
                    <a:ext uri="{9D8B030D-6E8A-4147-A177-3AD203B41FA5}">
                      <a16:colId xmlns:a16="http://schemas.microsoft.com/office/drawing/2014/main" val="20003"/>
                    </a:ext>
                  </a:extLst>
                </a:gridCol>
                <a:gridCol w="2275225">
                  <a:extLst>
                    <a:ext uri="{9D8B030D-6E8A-4147-A177-3AD203B41FA5}">
                      <a16:colId xmlns:a16="http://schemas.microsoft.com/office/drawing/2014/main" val="20004"/>
                    </a:ext>
                  </a:extLst>
                </a:gridCol>
              </a:tblGrid>
              <a:tr h="220750">
                <a:tc>
                  <a:txBody>
                    <a:bodyPr/>
                    <a:lstStyle/>
                    <a:p>
                      <a:pPr marL="0" lvl="0" indent="0" algn="l" rtl="0">
                        <a:spcBef>
                          <a:spcPts val="0"/>
                        </a:spcBef>
                        <a:spcAft>
                          <a:spcPts val="0"/>
                        </a:spcAft>
                        <a:buNone/>
                      </a:pPr>
                      <a:endParaRPr sz="1100">
                        <a:latin typeface="Livvic"/>
                        <a:ea typeface="Livvic"/>
                        <a:cs typeface="Livvic"/>
                        <a:sym typeface="Livvic"/>
                      </a:endParaRPr>
                    </a:p>
                  </a:txBody>
                  <a:tcPr marL="63500" marR="63500" marT="63500" marB="63500"/>
                </a:tc>
                <a:tc>
                  <a:txBody>
                    <a:bodyPr/>
                    <a:lstStyle/>
                    <a:p>
                      <a:pPr marL="0" lvl="0" indent="0" algn="l" rtl="0">
                        <a:spcBef>
                          <a:spcPts val="0"/>
                        </a:spcBef>
                        <a:spcAft>
                          <a:spcPts val="0"/>
                        </a:spcAft>
                        <a:buNone/>
                      </a:pPr>
                      <a:r>
                        <a:rPr lang="en" sz="1100">
                          <a:latin typeface="Livvic"/>
                          <a:ea typeface="Livvic"/>
                          <a:cs typeface="Livvic"/>
                          <a:sym typeface="Livvic"/>
                        </a:rPr>
                        <a:t>Sensor Package</a:t>
                      </a:r>
                      <a:endParaRPr sz="1100">
                        <a:latin typeface="Livvic"/>
                        <a:ea typeface="Livvic"/>
                        <a:cs typeface="Livvic"/>
                        <a:sym typeface="Livvic"/>
                      </a:endParaRPr>
                    </a:p>
                  </a:txBody>
                  <a:tcPr marL="63500" marR="63500" marT="63500" marB="63500"/>
                </a:tc>
                <a:tc>
                  <a:txBody>
                    <a:bodyPr/>
                    <a:lstStyle/>
                    <a:p>
                      <a:pPr marL="0" lvl="0" indent="0" algn="l" rtl="0">
                        <a:spcBef>
                          <a:spcPts val="0"/>
                        </a:spcBef>
                        <a:spcAft>
                          <a:spcPts val="0"/>
                        </a:spcAft>
                        <a:buNone/>
                      </a:pPr>
                      <a:r>
                        <a:rPr lang="en" sz="1100">
                          <a:latin typeface="Livvic"/>
                          <a:ea typeface="Livvic"/>
                          <a:cs typeface="Livvic"/>
                          <a:sym typeface="Livvic"/>
                        </a:rPr>
                        <a:t>Software</a:t>
                      </a:r>
                      <a:endParaRPr sz="1100">
                        <a:latin typeface="Livvic"/>
                        <a:ea typeface="Livvic"/>
                        <a:cs typeface="Livvic"/>
                        <a:sym typeface="Livvic"/>
                      </a:endParaRPr>
                    </a:p>
                  </a:txBody>
                  <a:tcPr marL="63500" marR="63500" marT="63500" marB="63500"/>
                </a:tc>
                <a:tc>
                  <a:txBody>
                    <a:bodyPr/>
                    <a:lstStyle/>
                    <a:p>
                      <a:pPr marL="0" lvl="0" indent="0" algn="l" rtl="0">
                        <a:spcBef>
                          <a:spcPts val="0"/>
                        </a:spcBef>
                        <a:spcAft>
                          <a:spcPts val="0"/>
                        </a:spcAft>
                        <a:buNone/>
                      </a:pPr>
                      <a:r>
                        <a:rPr lang="en" sz="1100">
                          <a:latin typeface="Livvic"/>
                          <a:ea typeface="Livvic"/>
                          <a:cs typeface="Livvic"/>
                          <a:sym typeface="Livvic"/>
                        </a:rPr>
                        <a:t>Pointing Accuracy and Control</a:t>
                      </a:r>
                      <a:endParaRPr sz="1100">
                        <a:latin typeface="Livvic"/>
                        <a:ea typeface="Livvic"/>
                        <a:cs typeface="Livvic"/>
                        <a:sym typeface="Livvic"/>
                      </a:endParaRPr>
                    </a:p>
                  </a:txBody>
                  <a:tcPr marL="63500" marR="63500" marT="63500" marB="63500"/>
                </a:tc>
                <a:tc>
                  <a:txBody>
                    <a:bodyPr/>
                    <a:lstStyle/>
                    <a:p>
                      <a:pPr marL="0" lvl="0" indent="0" algn="l" rtl="0">
                        <a:spcBef>
                          <a:spcPts val="0"/>
                        </a:spcBef>
                        <a:spcAft>
                          <a:spcPts val="0"/>
                        </a:spcAft>
                        <a:buNone/>
                      </a:pPr>
                      <a:r>
                        <a:rPr lang="en" sz="1100">
                          <a:latin typeface="Livvic"/>
                          <a:ea typeface="Livvic"/>
                          <a:cs typeface="Livvic"/>
                          <a:sym typeface="Livvic"/>
                        </a:rPr>
                        <a:t>Output</a:t>
                      </a:r>
                      <a:endParaRPr sz="1100">
                        <a:latin typeface="Livvic"/>
                        <a:ea typeface="Livvic"/>
                        <a:cs typeface="Livvic"/>
                        <a:sym typeface="Livvic"/>
                      </a:endParaRPr>
                    </a:p>
                  </a:txBody>
                  <a:tcPr marL="63500" marR="63500" marT="63500" marB="63500"/>
                </a:tc>
                <a:extLst>
                  <a:ext uri="{0D108BD9-81ED-4DB2-BD59-A6C34878D82A}">
                    <a16:rowId xmlns:a16="http://schemas.microsoft.com/office/drawing/2014/main" val="10000"/>
                  </a:ext>
                </a:extLst>
              </a:tr>
              <a:tr h="593800">
                <a:tc>
                  <a:txBody>
                    <a:bodyPr/>
                    <a:lstStyle/>
                    <a:p>
                      <a:pPr marL="0" lvl="0" indent="0" algn="l" rtl="0">
                        <a:spcBef>
                          <a:spcPts val="0"/>
                        </a:spcBef>
                        <a:spcAft>
                          <a:spcPts val="0"/>
                        </a:spcAft>
                        <a:buNone/>
                      </a:pPr>
                      <a:r>
                        <a:rPr lang="en" sz="1100">
                          <a:latin typeface="Livvic"/>
                          <a:ea typeface="Livvic"/>
                          <a:cs typeface="Livvic"/>
                          <a:sym typeface="Livvic"/>
                        </a:rPr>
                        <a:t>1</a:t>
                      </a:r>
                      <a:endParaRPr sz="1100">
                        <a:latin typeface="Livvic"/>
                        <a:ea typeface="Livvic"/>
                        <a:cs typeface="Livvic"/>
                        <a:sym typeface="Livvic"/>
                      </a:endParaRPr>
                    </a:p>
                  </a:txBody>
                  <a:tcPr marL="63500" marR="63500" marT="63500" marB="63500"/>
                </a:tc>
                <a:tc>
                  <a:txBody>
                    <a:bodyPr/>
                    <a:lstStyle/>
                    <a:p>
                      <a:pPr marL="0" lvl="0" indent="0" algn="l" rtl="0">
                        <a:spcBef>
                          <a:spcPts val="0"/>
                        </a:spcBef>
                        <a:spcAft>
                          <a:spcPts val="0"/>
                        </a:spcAft>
                        <a:buNone/>
                      </a:pPr>
                      <a:r>
                        <a:rPr lang="en" sz="1100">
                          <a:latin typeface="Livvic"/>
                          <a:ea typeface="Livvic"/>
                          <a:cs typeface="Livvic"/>
                          <a:sym typeface="Livvic"/>
                        </a:rPr>
                        <a:t>Snow depth accurately measured within ±50 cm at 1 location at 400 m</a:t>
                      </a:r>
                      <a:endParaRPr sz="1100">
                        <a:latin typeface="Livvic"/>
                        <a:ea typeface="Livvic"/>
                        <a:cs typeface="Livvic"/>
                        <a:sym typeface="Livvic"/>
                      </a:endParaRPr>
                    </a:p>
                  </a:txBody>
                  <a:tcPr marL="63500" marR="63500" marT="63500" marB="63500"/>
                </a:tc>
                <a:tc>
                  <a:txBody>
                    <a:bodyPr/>
                    <a:lstStyle/>
                    <a:p>
                      <a:pPr marL="0" lvl="0" indent="0" algn="l" rtl="0">
                        <a:spcBef>
                          <a:spcPts val="0"/>
                        </a:spcBef>
                        <a:spcAft>
                          <a:spcPts val="0"/>
                        </a:spcAft>
                        <a:buNone/>
                      </a:pPr>
                      <a:r>
                        <a:rPr lang="en" sz="1100">
                          <a:latin typeface="Livvic"/>
                          <a:ea typeface="Livvic"/>
                          <a:cs typeface="Livvic"/>
                          <a:sym typeface="Livvic"/>
                        </a:rPr>
                        <a:t>Data of one distance measurement by sensor is saved </a:t>
                      </a:r>
                      <a:endParaRPr sz="1100">
                        <a:latin typeface="Livvic"/>
                        <a:ea typeface="Livvic"/>
                        <a:cs typeface="Livvic"/>
                        <a:sym typeface="Livvic"/>
                      </a:endParaRPr>
                    </a:p>
                  </a:txBody>
                  <a:tcPr marL="63500" marR="63500" marT="63500" marB="63500"/>
                </a:tc>
                <a:tc>
                  <a:txBody>
                    <a:bodyPr/>
                    <a:lstStyle/>
                    <a:p>
                      <a:pPr marL="0" lvl="0" indent="0" algn="l" rtl="0">
                        <a:spcBef>
                          <a:spcPts val="0"/>
                        </a:spcBef>
                        <a:spcAft>
                          <a:spcPts val="0"/>
                        </a:spcAft>
                        <a:buNone/>
                      </a:pPr>
                      <a:r>
                        <a:rPr lang="en" sz="1100">
                          <a:latin typeface="Livvic"/>
                          <a:ea typeface="Livvic"/>
                          <a:cs typeface="Livvic"/>
                          <a:sym typeface="Livvic"/>
                        </a:rPr>
                        <a:t>Laser pointing is able to be determined to 0.01 degrees. No feedback present. Motors ±1</a:t>
                      </a:r>
                      <a:r>
                        <a:rPr lang="en" sz="1100" baseline="30000">
                          <a:latin typeface="Livvic"/>
                          <a:ea typeface="Livvic"/>
                          <a:cs typeface="Livvic"/>
                          <a:sym typeface="Livvic"/>
                        </a:rPr>
                        <a:t>o</a:t>
                      </a:r>
                      <a:r>
                        <a:rPr lang="en" sz="1100">
                          <a:latin typeface="Livvic"/>
                          <a:ea typeface="Livvic"/>
                          <a:cs typeface="Livvic"/>
                          <a:sym typeface="Livvic"/>
                        </a:rPr>
                        <a:t> of desired position</a:t>
                      </a:r>
                      <a:endParaRPr sz="1100">
                        <a:latin typeface="Livvic"/>
                        <a:ea typeface="Livvic"/>
                        <a:cs typeface="Livvic"/>
                        <a:sym typeface="Livvic"/>
                      </a:endParaRPr>
                    </a:p>
                  </a:txBody>
                  <a:tcPr marL="63500" marR="63500" marT="63500" marB="63500"/>
                </a:tc>
                <a:tc>
                  <a:txBody>
                    <a:bodyPr/>
                    <a:lstStyle/>
                    <a:p>
                      <a:pPr marL="0" lvl="0" indent="0" algn="l" rtl="0">
                        <a:spcBef>
                          <a:spcPts val="0"/>
                        </a:spcBef>
                        <a:spcAft>
                          <a:spcPts val="0"/>
                        </a:spcAft>
                        <a:buNone/>
                      </a:pPr>
                      <a:r>
                        <a:rPr lang="en" sz="1100">
                          <a:latin typeface="Livvic"/>
                          <a:ea typeface="Livvic"/>
                          <a:cs typeface="Livvic"/>
                          <a:sym typeface="Livvic"/>
                        </a:rPr>
                        <a:t>Compile data to form a plane to serve as origin for height measurements</a:t>
                      </a:r>
                      <a:endParaRPr sz="1100">
                        <a:latin typeface="Livvic"/>
                        <a:ea typeface="Livvic"/>
                        <a:cs typeface="Livvic"/>
                        <a:sym typeface="Livvic"/>
                      </a:endParaRPr>
                    </a:p>
                  </a:txBody>
                  <a:tcPr marL="63500" marR="63500" marT="63500" marB="63500"/>
                </a:tc>
                <a:extLst>
                  <a:ext uri="{0D108BD9-81ED-4DB2-BD59-A6C34878D82A}">
                    <a16:rowId xmlns:a16="http://schemas.microsoft.com/office/drawing/2014/main" val="10001"/>
                  </a:ext>
                </a:extLst>
              </a:tr>
              <a:tr h="595150">
                <a:tc>
                  <a:txBody>
                    <a:bodyPr/>
                    <a:lstStyle/>
                    <a:p>
                      <a:pPr marL="0" lvl="0" indent="0" algn="l" rtl="0">
                        <a:spcBef>
                          <a:spcPts val="0"/>
                        </a:spcBef>
                        <a:spcAft>
                          <a:spcPts val="0"/>
                        </a:spcAft>
                        <a:buNone/>
                      </a:pPr>
                      <a:r>
                        <a:rPr lang="en" sz="1100">
                          <a:latin typeface="Livvic"/>
                          <a:ea typeface="Livvic"/>
                          <a:cs typeface="Livvic"/>
                          <a:sym typeface="Livvic"/>
                        </a:rPr>
                        <a:t>2</a:t>
                      </a:r>
                      <a:endParaRPr sz="1100">
                        <a:latin typeface="Livvic"/>
                        <a:ea typeface="Livvic"/>
                        <a:cs typeface="Livvic"/>
                        <a:sym typeface="Livvic"/>
                      </a:endParaRPr>
                    </a:p>
                  </a:txBody>
                  <a:tcPr marL="63500" marR="63500" marT="63500" marB="63500"/>
                </a:tc>
                <a:tc>
                  <a:txBody>
                    <a:bodyPr/>
                    <a:lstStyle/>
                    <a:p>
                      <a:pPr marL="0" lvl="0" indent="0" algn="l" rtl="0">
                        <a:spcBef>
                          <a:spcPts val="0"/>
                        </a:spcBef>
                        <a:spcAft>
                          <a:spcPts val="0"/>
                        </a:spcAft>
                        <a:buNone/>
                      </a:pPr>
                      <a:endParaRPr sz="1100">
                        <a:latin typeface="Livvic"/>
                        <a:ea typeface="Livvic"/>
                        <a:cs typeface="Livvic"/>
                        <a:sym typeface="Livvic"/>
                      </a:endParaRPr>
                    </a:p>
                  </a:txBody>
                  <a:tcPr marL="63500" marR="63500" marT="63500" marB="63500"/>
                </a:tc>
                <a:tc>
                  <a:txBody>
                    <a:bodyPr/>
                    <a:lstStyle/>
                    <a:p>
                      <a:pPr marL="0" lvl="0" indent="0" algn="l" rtl="0">
                        <a:spcBef>
                          <a:spcPts val="0"/>
                        </a:spcBef>
                        <a:spcAft>
                          <a:spcPts val="0"/>
                        </a:spcAft>
                        <a:buNone/>
                      </a:pPr>
                      <a:r>
                        <a:rPr lang="en" sz="1100">
                          <a:latin typeface="Livvic"/>
                          <a:ea typeface="Livvic"/>
                          <a:cs typeface="Livvic"/>
                          <a:sym typeface="Livvic"/>
                        </a:rPr>
                        <a:t>Distance and attitude of each measurement is recorded for attitude control</a:t>
                      </a:r>
                      <a:endParaRPr sz="1100">
                        <a:latin typeface="Livvic"/>
                        <a:ea typeface="Livvic"/>
                        <a:cs typeface="Livvic"/>
                        <a:sym typeface="Livvic"/>
                      </a:endParaRPr>
                    </a:p>
                  </a:txBody>
                  <a:tcPr marL="63500" marR="63500" marT="63500" marB="63500"/>
                </a:tc>
                <a:tc>
                  <a:txBody>
                    <a:bodyPr/>
                    <a:lstStyle/>
                    <a:p>
                      <a:pPr marL="0" lvl="0" indent="0" algn="l" rtl="0">
                        <a:spcBef>
                          <a:spcPts val="0"/>
                        </a:spcBef>
                        <a:spcAft>
                          <a:spcPts val="0"/>
                        </a:spcAft>
                        <a:buNone/>
                      </a:pPr>
                      <a:r>
                        <a:rPr lang="en" sz="1100">
                          <a:latin typeface="Livvic"/>
                          <a:ea typeface="Livvic"/>
                          <a:cs typeface="Livvic"/>
                          <a:sym typeface="Livvic"/>
                        </a:rPr>
                        <a:t>Feedback is present allowing the motors to readjust as needed</a:t>
                      </a:r>
                      <a:endParaRPr sz="1100">
                        <a:latin typeface="Livvic"/>
                        <a:ea typeface="Livvic"/>
                        <a:cs typeface="Livvic"/>
                        <a:sym typeface="Livvic"/>
                      </a:endParaRPr>
                    </a:p>
                  </a:txBody>
                  <a:tcPr marL="63500" marR="63500" marT="63500" marB="63500"/>
                </a:tc>
                <a:tc>
                  <a:txBody>
                    <a:bodyPr/>
                    <a:lstStyle/>
                    <a:p>
                      <a:pPr marL="0" lvl="0" indent="0" algn="l" rtl="0">
                        <a:spcBef>
                          <a:spcPts val="0"/>
                        </a:spcBef>
                        <a:spcAft>
                          <a:spcPts val="0"/>
                        </a:spcAft>
                        <a:buNone/>
                      </a:pPr>
                      <a:r>
                        <a:rPr lang="en" sz="1100">
                          <a:latin typeface="Livvic"/>
                          <a:ea typeface="Livvic"/>
                          <a:cs typeface="Livvic"/>
                          <a:sym typeface="Livvic"/>
                        </a:rPr>
                        <a:t>Display snow depth calculated for one location </a:t>
                      </a:r>
                      <a:endParaRPr sz="1100">
                        <a:latin typeface="Livvic"/>
                        <a:ea typeface="Livvic"/>
                        <a:cs typeface="Livvic"/>
                        <a:sym typeface="Livvic"/>
                      </a:endParaRPr>
                    </a:p>
                    <a:p>
                      <a:pPr marL="0" lvl="0" indent="0" algn="l" rtl="0">
                        <a:spcBef>
                          <a:spcPts val="0"/>
                        </a:spcBef>
                        <a:spcAft>
                          <a:spcPts val="0"/>
                        </a:spcAft>
                        <a:buNone/>
                      </a:pPr>
                      <a:endParaRPr sz="1100">
                        <a:latin typeface="Livvic"/>
                        <a:ea typeface="Livvic"/>
                        <a:cs typeface="Livvic"/>
                        <a:sym typeface="Livvic"/>
                      </a:endParaRPr>
                    </a:p>
                  </a:txBody>
                  <a:tcPr marL="63500" marR="63500" marT="63500" marB="63500"/>
                </a:tc>
                <a:extLst>
                  <a:ext uri="{0D108BD9-81ED-4DB2-BD59-A6C34878D82A}">
                    <a16:rowId xmlns:a16="http://schemas.microsoft.com/office/drawing/2014/main" val="10002"/>
                  </a:ext>
                </a:extLst>
              </a:tr>
              <a:tr h="487025">
                <a:tc>
                  <a:txBody>
                    <a:bodyPr/>
                    <a:lstStyle/>
                    <a:p>
                      <a:pPr marL="0" lvl="0" indent="0" algn="l" rtl="0">
                        <a:spcBef>
                          <a:spcPts val="0"/>
                        </a:spcBef>
                        <a:spcAft>
                          <a:spcPts val="0"/>
                        </a:spcAft>
                        <a:buNone/>
                      </a:pPr>
                      <a:r>
                        <a:rPr lang="en" sz="1100">
                          <a:latin typeface="Livvic"/>
                          <a:ea typeface="Livvic"/>
                          <a:cs typeface="Livvic"/>
                          <a:sym typeface="Livvic"/>
                        </a:rPr>
                        <a:t>3</a:t>
                      </a:r>
                      <a:endParaRPr sz="1100">
                        <a:latin typeface="Livvic"/>
                        <a:ea typeface="Livvic"/>
                        <a:cs typeface="Livvic"/>
                        <a:sym typeface="Livvic"/>
                      </a:endParaRPr>
                    </a:p>
                  </a:txBody>
                  <a:tcPr marL="63500" marR="63500" marT="63500" marB="63500"/>
                </a:tc>
                <a:tc>
                  <a:txBody>
                    <a:bodyPr/>
                    <a:lstStyle/>
                    <a:p>
                      <a:pPr marL="0" lvl="0" indent="0" algn="l" rtl="0">
                        <a:spcBef>
                          <a:spcPts val="0"/>
                        </a:spcBef>
                        <a:spcAft>
                          <a:spcPts val="0"/>
                        </a:spcAft>
                        <a:buNone/>
                      </a:pPr>
                      <a:r>
                        <a:rPr lang="en" sz="1100">
                          <a:latin typeface="Livvic"/>
                          <a:ea typeface="Livvic"/>
                          <a:cs typeface="Livvic"/>
                          <a:sym typeface="Livvic"/>
                        </a:rPr>
                        <a:t>Snow depth accurately measured within </a:t>
                      </a:r>
                      <a:r>
                        <a:rPr lang="en" sz="1100">
                          <a:solidFill>
                            <a:schemeClr val="dk1"/>
                          </a:solidFill>
                          <a:latin typeface="Livvic"/>
                          <a:ea typeface="Livvic"/>
                          <a:cs typeface="Livvic"/>
                          <a:sym typeface="Livvic"/>
                        </a:rPr>
                        <a:t>±15 cm at 400m</a:t>
                      </a:r>
                      <a:endParaRPr sz="1100">
                        <a:latin typeface="Livvic"/>
                        <a:ea typeface="Livvic"/>
                        <a:cs typeface="Livvic"/>
                        <a:sym typeface="Livvic"/>
                      </a:endParaRPr>
                    </a:p>
                  </a:txBody>
                  <a:tcPr marL="63500" marR="63500" marT="63500" marB="63500"/>
                </a:tc>
                <a:tc>
                  <a:txBody>
                    <a:bodyPr/>
                    <a:lstStyle/>
                    <a:p>
                      <a:pPr marL="0" lvl="0" indent="0" algn="l" rtl="0">
                        <a:spcBef>
                          <a:spcPts val="0"/>
                        </a:spcBef>
                        <a:spcAft>
                          <a:spcPts val="0"/>
                        </a:spcAft>
                        <a:buNone/>
                      </a:pPr>
                      <a:r>
                        <a:rPr lang="en" sz="1100">
                          <a:latin typeface="Livvic"/>
                          <a:ea typeface="Livvic"/>
                          <a:cs typeface="Livvic"/>
                          <a:sym typeface="Livvic"/>
                        </a:rPr>
                        <a:t>Distance, attitude, time &amp; temperature of each measurement is recorded</a:t>
                      </a:r>
                      <a:endParaRPr sz="1100">
                        <a:latin typeface="Livvic"/>
                        <a:ea typeface="Livvic"/>
                        <a:cs typeface="Livvic"/>
                        <a:sym typeface="Livvic"/>
                      </a:endParaRPr>
                    </a:p>
                  </a:txBody>
                  <a:tcPr marL="63500" marR="63500" marT="63500" marB="63500"/>
                </a:tc>
                <a:tc>
                  <a:txBody>
                    <a:bodyPr/>
                    <a:lstStyle/>
                    <a:p>
                      <a:pPr marL="0" lvl="0" indent="0" algn="l" rtl="0">
                        <a:spcBef>
                          <a:spcPts val="0"/>
                        </a:spcBef>
                        <a:spcAft>
                          <a:spcPts val="0"/>
                        </a:spcAft>
                        <a:buNone/>
                      </a:pPr>
                      <a:r>
                        <a:rPr lang="en" sz="1100">
                          <a:latin typeface="Livvic"/>
                          <a:ea typeface="Livvic"/>
                          <a:cs typeface="Livvic"/>
                          <a:sym typeface="Livvic"/>
                        </a:rPr>
                        <a:t>Motor initial move ±0.1</a:t>
                      </a:r>
                      <a:r>
                        <a:rPr lang="en" sz="1100" baseline="30000">
                          <a:latin typeface="Livvic"/>
                          <a:ea typeface="Livvic"/>
                          <a:cs typeface="Livvic"/>
                          <a:sym typeface="Livvic"/>
                        </a:rPr>
                        <a:t>o</a:t>
                      </a:r>
                      <a:r>
                        <a:rPr lang="en" sz="1100">
                          <a:latin typeface="Livvic"/>
                          <a:ea typeface="Livvic"/>
                          <a:cs typeface="Livvic"/>
                          <a:sym typeface="Livvic"/>
                        </a:rPr>
                        <a:t> of desired position. Feedback allows for ±0.01</a:t>
                      </a:r>
                      <a:r>
                        <a:rPr lang="en" sz="1100" baseline="30000">
                          <a:latin typeface="Livvic"/>
                          <a:ea typeface="Livvic"/>
                          <a:cs typeface="Livvic"/>
                          <a:sym typeface="Livvic"/>
                        </a:rPr>
                        <a:t>o</a:t>
                      </a:r>
                      <a:endParaRPr sz="1100">
                        <a:latin typeface="Livvic"/>
                        <a:ea typeface="Livvic"/>
                        <a:cs typeface="Livvic"/>
                        <a:sym typeface="Livvic"/>
                      </a:endParaRPr>
                    </a:p>
                  </a:txBody>
                  <a:tcPr marL="63500" marR="63500" marT="63500" marB="63500"/>
                </a:tc>
                <a:tc>
                  <a:txBody>
                    <a:bodyPr/>
                    <a:lstStyle/>
                    <a:p>
                      <a:pPr marL="0" lvl="0" indent="0" algn="l" rtl="0">
                        <a:spcBef>
                          <a:spcPts val="0"/>
                        </a:spcBef>
                        <a:spcAft>
                          <a:spcPts val="0"/>
                        </a:spcAft>
                        <a:buNone/>
                      </a:pPr>
                      <a:r>
                        <a:rPr lang="en" sz="1100">
                          <a:latin typeface="Livvic"/>
                          <a:ea typeface="Livvic"/>
                          <a:cs typeface="Livvic"/>
                          <a:sym typeface="Livvic"/>
                        </a:rPr>
                        <a:t>Produce map displaying snow depth  </a:t>
                      </a:r>
                      <a:endParaRPr sz="1100">
                        <a:latin typeface="Livvic"/>
                        <a:ea typeface="Livvic"/>
                        <a:cs typeface="Livvic"/>
                        <a:sym typeface="Livvic"/>
                      </a:endParaRPr>
                    </a:p>
                  </a:txBody>
                  <a:tcPr marL="63500" marR="63500" marT="63500" marB="63500"/>
                </a:tc>
                <a:extLst>
                  <a:ext uri="{0D108BD9-81ED-4DB2-BD59-A6C34878D82A}">
                    <a16:rowId xmlns:a16="http://schemas.microsoft.com/office/drawing/2014/main" val="10003"/>
                  </a:ext>
                </a:extLst>
              </a:tr>
              <a:tr h="593800">
                <a:tc>
                  <a:txBody>
                    <a:bodyPr/>
                    <a:lstStyle/>
                    <a:p>
                      <a:pPr marL="0" lvl="0" indent="0" algn="l" rtl="0">
                        <a:spcBef>
                          <a:spcPts val="0"/>
                        </a:spcBef>
                        <a:spcAft>
                          <a:spcPts val="0"/>
                        </a:spcAft>
                        <a:buNone/>
                      </a:pPr>
                      <a:r>
                        <a:rPr lang="en" sz="1100">
                          <a:latin typeface="Livvic"/>
                          <a:ea typeface="Livvic"/>
                          <a:cs typeface="Livvic"/>
                          <a:sym typeface="Livvic"/>
                        </a:rPr>
                        <a:t>4</a:t>
                      </a:r>
                      <a:endParaRPr sz="1100">
                        <a:latin typeface="Livvic"/>
                        <a:ea typeface="Livvic"/>
                        <a:cs typeface="Livvic"/>
                        <a:sym typeface="Livvic"/>
                      </a:endParaRPr>
                    </a:p>
                  </a:txBody>
                  <a:tcPr marL="63500" marR="63500" marT="63500" marB="63500"/>
                </a:tc>
                <a:tc>
                  <a:txBody>
                    <a:bodyPr/>
                    <a:lstStyle/>
                    <a:p>
                      <a:pPr marL="0" lvl="0" indent="0" algn="l" rtl="0">
                        <a:spcBef>
                          <a:spcPts val="0"/>
                        </a:spcBef>
                        <a:spcAft>
                          <a:spcPts val="0"/>
                        </a:spcAft>
                        <a:buNone/>
                      </a:pPr>
                      <a:r>
                        <a:rPr lang="en" sz="1100">
                          <a:latin typeface="Livvic"/>
                          <a:ea typeface="Livvic"/>
                          <a:cs typeface="Livvic"/>
                          <a:sym typeface="Livvic"/>
                        </a:rPr>
                        <a:t>Snow depth accurately measured within ±10 cm at 400 m with 1 m spatial resolution</a:t>
                      </a:r>
                      <a:endParaRPr sz="1100">
                        <a:latin typeface="Livvic"/>
                        <a:ea typeface="Livvic"/>
                        <a:cs typeface="Livvic"/>
                        <a:sym typeface="Livvic"/>
                      </a:endParaRPr>
                    </a:p>
                  </a:txBody>
                  <a:tcPr marL="63500" marR="63500" marT="63500" marB="63500"/>
                </a:tc>
                <a:tc>
                  <a:txBody>
                    <a:bodyPr/>
                    <a:lstStyle/>
                    <a:p>
                      <a:pPr marL="0" lvl="0" indent="0" algn="l" rtl="0">
                        <a:spcBef>
                          <a:spcPts val="0"/>
                        </a:spcBef>
                        <a:spcAft>
                          <a:spcPts val="0"/>
                        </a:spcAft>
                        <a:buNone/>
                      </a:pPr>
                      <a:endParaRPr sz="1100">
                        <a:latin typeface="Livvic"/>
                        <a:ea typeface="Livvic"/>
                        <a:cs typeface="Livvic"/>
                        <a:sym typeface="Livvic"/>
                      </a:endParaRPr>
                    </a:p>
                  </a:txBody>
                  <a:tcPr marL="63500" marR="63500" marT="63500" marB="63500"/>
                </a:tc>
                <a:tc>
                  <a:txBody>
                    <a:bodyPr/>
                    <a:lstStyle/>
                    <a:p>
                      <a:pPr marL="0" lvl="0" indent="0" algn="l" rtl="0">
                        <a:spcBef>
                          <a:spcPts val="0"/>
                        </a:spcBef>
                        <a:spcAft>
                          <a:spcPts val="0"/>
                        </a:spcAft>
                        <a:buNone/>
                      </a:pPr>
                      <a:r>
                        <a:rPr lang="en" sz="1100">
                          <a:latin typeface="Livvic"/>
                          <a:ea typeface="Livvic"/>
                          <a:cs typeface="Livvic"/>
                          <a:sym typeface="Livvic"/>
                        </a:rPr>
                        <a:t>Motor initial move ±0.01</a:t>
                      </a:r>
                      <a:r>
                        <a:rPr lang="en" sz="1100" baseline="30000">
                          <a:latin typeface="Livvic"/>
                          <a:ea typeface="Livvic"/>
                          <a:cs typeface="Livvic"/>
                          <a:sym typeface="Livvic"/>
                        </a:rPr>
                        <a:t>o</a:t>
                      </a:r>
                      <a:r>
                        <a:rPr lang="en" sz="1100">
                          <a:latin typeface="Livvic"/>
                          <a:ea typeface="Livvic"/>
                          <a:cs typeface="Livvic"/>
                          <a:sym typeface="Livvic"/>
                        </a:rPr>
                        <a:t> of desired position. Feedback allows for ±0.001</a:t>
                      </a:r>
                      <a:r>
                        <a:rPr lang="en" sz="1100" baseline="30000">
                          <a:latin typeface="Livvic"/>
                          <a:ea typeface="Livvic"/>
                          <a:cs typeface="Livvic"/>
                          <a:sym typeface="Livvic"/>
                        </a:rPr>
                        <a:t>o</a:t>
                      </a:r>
                      <a:endParaRPr sz="1100">
                        <a:latin typeface="Livvic"/>
                        <a:ea typeface="Livvic"/>
                        <a:cs typeface="Livvic"/>
                        <a:sym typeface="Livvic"/>
                      </a:endParaRPr>
                    </a:p>
                  </a:txBody>
                  <a:tcPr marL="63500" marR="63500" marT="63500" marB="63500"/>
                </a:tc>
                <a:tc>
                  <a:txBody>
                    <a:bodyPr/>
                    <a:lstStyle/>
                    <a:p>
                      <a:pPr marL="0" lvl="0" indent="0" algn="l" rtl="0">
                        <a:spcBef>
                          <a:spcPts val="0"/>
                        </a:spcBef>
                        <a:spcAft>
                          <a:spcPts val="0"/>
                        </a:spcAft>
                        <a:buNone/>
                      </a:pPr>
                      <a:r>
                        <a:rPr lang="en" sz="1100">
                          <a:latin typeface="Livvic"/>
                          <a:ea typeface="Livvic"/>
                          <a:cs typeface="Livvic"/>
                          <a:sym typeface="Livvic"/>
                        </a:rPr>
                        <a:t>Produce topographical snow depth map to within ±10 cm</a:t>
                      </a:r>
                      <a:endParaRPr sz="1100">
                        <a:latin typeface="Livvic"/>
                        <a:ea typeface="Livvic"/>
                        <a:cs typeface="Livvic"/>
                        <a:sym typeface="Livvic"/>
                      </a:endParaRPr>
                    </a:p>
                  </a:txBody>
                  <a:tcPr marL="63500" marR="63500" marT="63500" marB="63500"/>
                </a:tc>
                <a:extLst>
                  <a:ext uri="{0D108BD9-81ED-4DB2-BD59-A6C34878D82A}">
                    <a16:rowId xmlns:a16="http://schemas.microsoft.com/office/drawing/2014/main" val="10004"/>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3"/>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8</a:t>
            </a:fld>
            <a:endParaRPr>
              <a:latin typeface="Livvic"/>
              <a:ea typeface="Livvic"/>
              <a:cs typeface="Livvic"/>
              <a:sym typeface="Livvic"/>
            </a:endParaRPr>
          </a:p>
        </p:txBody>
      </p:sp>
      <p:sp>
        <p:nvSpPr>
          <p:cNvPr id="180" name="Google Shape;180;p23"/>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latin typeface="Livvic"/>
                <a:ea typeface="Livvic"/>
                <a:cs typeface="Livvic"/>
                <a:sym typeface="Livvic"/>
              </a:rPr>
              <a:t>Design Solution: Functional Block Diagram</a:t>
            </a:r>
            <a:endParaRPr sz="2800" b="1">
              <a:solidFill>
                <a:srgbClr val="FFFFFF"/>
              </a:solidFill>
              <a:latin typeface="Livvic"/>
              <a:ea typeface="Livvic"/>
              <a:cs typeface="Livvic"/>
              <a:sym typeface="Livvic"/>
            </a:endParaRPr>
          </a:p>
        </p:txBody>
      </p:sp>
      <p:pic>
        <p:nvPicPr>
          <p:cNvPr id="181" name="Google Shape;181;p23"/>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sp>
        <p:nvSpPr>
          <p:cNvPr id="182" name="Google Shape;182;p23"/>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183" name="Google Shape;183;p23"/>
          <p:cNvSpPr/>
          <p:nvPr/>
        </p:nvSpPr>
        <p:spPr>
          <a:xfrm>
            <a:off x="3370367"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184" name="Google Shape;184;p23"/>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185" name="Google Shape;185;p23"/>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186" name="Google Shape;186;p23"/>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lt1"/>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187" name="Google Shape;187;p23"/>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188" name="Google Shape;188;p23"/>
          <p:cNvSpPr/>
          <p:nvPr/>
        </p:nvSpPr>
        <p:spPr>
          <a:xfrm>
            <a:off x="1173108" y="4777075"/>
            <a:ext cx="12702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189" name="Google Shape;189;p23"/>
          <p:cNvSpPr/>
          <p:nvPr/>
        </p:nvSpPr>
        <p:spPr>
          <a:xfrm>
            <a:off x="7777350" y="4777075"/>
            <a:ext cx="10701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pic>
        <p:nvPicPr>
          <p:cNvPr id="190" name="Google Shape;190;p23"/>
          <p:cNvPicPr preferRelativeResize="0"/>
          <p:nvPr/>
        </p:nvPicPr>
        <p:blipFill>
          <a:blip r:embed="rId4">
            <a:alphaModFix/>
          </a:blip>
          <a:stretch>
            <a:fillRect/>
          </a:stretch>
        </p:blipFill>
        <p:spPr>
          <a:xfrm>
            <a:off x="1787825" y="1052950"/>
            <a:ext cx="5622876" cy="359185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681"/>
        <p:cNvGrpSpPr/>
        <p:nvPr/>
      </p:nvGrpSpPr>
      <p:grpSpPr>
        <a:xfrm>
          <a:off x="0" y="0"/>
          <a:ext cx="0" cy="0"/>
          <a:chOff x="0" y="0"/>
          <a:chExt cx="0" cy="0"/>
        </a:xfrm>
      </p:grpSpPr>
      <p:pic>
        <p:nvPicPr>
          <p:cNvPr id="1682" name="Google Shape;1682;p95"/>
          <p:cNvPicPr preferRelativeResize="0"/>
          <p:nvPr/>
        </p:nvPicPr>
        <p:blipFill rotWithShape="1">
          <a:blip r:embed="rId3" cstate="print">
            <a:alphaModFix/>
            <a:extLst>
              <a:ext uri="{28A0092B-C50C-407E-A947-70E740481C1C}">
                <a14:useLocalDpi xmlns:a14="http://schemas.microsoft.com/office/drawing/2010/main"/>
              </a:ext>
            </a:extLst>
          </a:blip>
          <a:srcRect l="10379" r="10387"/>
          <a:stretch/>
        </p:blipFill>
        <p:spPr>
          <a:xfrm flipH="1">
            <a:off x="2214590" y="3850"/>
            <a:ext cx="6929408" cy="5143496"/>
          </a:xfrm>
          <a:prstGeom prst="rect">
            <a:avLst/>
          </a:prstGeom>
          <a:noFill/>
          <a:ln>
            <a:noFill/>
          </a:ln>
        </p:spPr>
      </p:pic>
      <p:sp>
        <p:nvSpPr>
          <p:cNvPr id="1683" name="Google Shape;1683;p95"/>
          <p:cNvSpPr/>
          <p:nvPr/>
        </p:nvSpPr>
        <p:spPr>
          <a:xfrm>
            <a:off x="0" y="2111250"/>
            <a:ext cx="5364000" cy="921000"/>
          </a:xfrm>
          <a:prstGeom prst="rect">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400" b="1">
                <a:solidFill>
                  <a:srgbClr val="FFFFFF"/>
                </a:solidFill>
                <a:latin typeface="Livvic"/>
                <a:ea typeface="Livvic"/>
                <a:cs typeface="Livvic"/>
                <a:sym typeface="Livvic"/>
              </a:rPr>
              <a:t>Backup Slides: Reqts</a:t>
            </a:r>
            <a:endParaRPr sz="3400" b="1">
              <a:solidFill>
                <a:srgbClr val="FFFFFF"/>
              </a:solidFill>
              <a:latin typeface="Livvic"/>
              <a:ea typeface="Livvic"/>
              <a:cs typeface="Livvic"/>
              <a:sym typeface="Livvic"/>
            </a:endParaRPr>
          </a:p>
        </p:txBody>
      </p:sp>
      <p:pic>
        <p:nvPicPr>
          <p:cNvPr id="1684" name="Google Shape;1684;p95"/>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5364000" y="3862"/>
            <a:ext cx="4242424" cy="4236425"/>
          </a:xfrm>
          <a:prstGeom prst="rect">
            <a:avLst/>
          </a:prstGeom>
          <a:noFill/>
          <a:ln>
            <a:noFill/>
          </a:ln>
        </p:spPr>
      </p:pic>
      <p:sp>
        <p:nvSpPr>
          <p:cNvPr id="1685" name="Google Shape;1685;p95"/>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1686" name="Google Shape;1686;p95"/>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1687" name="Google Shape;1687;p95"/>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1688" name="Google Shape;1688;p95"/>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1689" name="Google Shape;1689;p95"/>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1690" name="Google Shape;1690;p95"/>
          <p:cNvSpPr/>
          <p:nvPr/>
        </p:nvSpPr>
        <p:spPr>
          <a:xfrm>
            <a:off x="3370367"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1691" name="Google Shape;1691;p95"/>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lt1"/>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1692" name="Google Shape;1692;p95"/>
          <p:cNvSpPr/>
          <p:nvPr/>
        </p:nvSpPr>
        <p:spPr>
          <a:xfrm>
            <a:off x="7777350" y="4777075"/>
            <a:ext cx="10701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696"/>
        <p:cNvGrpSpPr/>
        <p:nvPr/>
      </p:nvGrpSpPr>
      <p:grpSpPr>
        <a:xfrm>
          <a:off x="0" y="0"/>
          <a:ext cx="0" cy="0"/>
          <a:chOff x="0" y="0"/>
          <a:chExt cx="0" cy="0"/>
        </a:xfrm>
      </p:grpSpPr>
      <p:sp>
        <p:nvSpPr>
          <p:cNvPr id="1697" name="Google Shape;1697;p96"/>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81</a:t>
            </a:fld>
            <a:endParaRPr>
              <a:latin typeface="Livvic"/>
              <a:ea typeface="Livvic"/>
              <a:cs typeface="Livvic"/>
              <a:sym typeface="Livvic"/>
            </a:endParaRPr>
          </a:p>
        </p:txBody>
      </p:sp>
      <p:sp>
        <p:nvSpPr>
          <p:cNvPr id="1698" name="Google Shape;1698;p96"/>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latin typeface="Livvic"/>
                <a:ea typeface="Livvic"/>
                <a:cs typeface="Livvic"/>
                <a:sym typeface="Livvic"/>
              </a:rPr>
              <a:t>FR1: Snow Depth Sensing Detection</a:t>
            </a:r>
            <a:endParaRPr sz="2800" b="1">
              <a:solidFill>
                <a:srgbClr val="FFFFFF"/>
              </a:solidFill>
              <a:latin typeface="Livvic"/>
              <a:ea typeface="Livvic"/>
              <a:cs typeface="Livvic"/>
              <a:sym typeface="Livvic"/>
            </a:endParaRPr>
          </a:p>
        </p:txBody>
      </p:sp>
      <p:pic>
        <p:nvPicPr>
          <p:cNvPr id="1699" name="Google Shape;1699;p96"/>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graphicFrame>
        <p:nvGraphicFramePr>
          <p:cNvPr id="1700" name="Google Shape;1700;p96"/>
          <p:cNvGraphicFramePr/>
          <p:nvPr/>
        </p:nvGraphicFramePr>
        <p:xfrm>
          <a:off x="268225" y="1259335"/>
          <a:ext cx="3000000" cy="3000000"/>
        </p:xfrm>
        <a:graphic>
          <a:graphicData uri="http://schemas.openxmlformats.org/drawingml/2006/table">
            <a:tbl>
              <a:tblPr>
                <a:noFill/>
                <a:tableStyleId>{66FF5306-B495-4C76-AE99-407321AC30EA}</a:tableStyleId>
              </a:tblPr>
              <a:tblGrid>
                <a:gridCol w="904875">
                  <a:extLst>
                    <a:ext uri="{9D8B030D-6E8A-4147-A177-3AD203B41FA5}">
                      <a16:colId xmlns:a16="http://schemas.microsoft.com/office/drawing/2014/main" val="20000"/>
                    </a:ext>
                  </a:extLst>
                </a:gridCol>
                <a:gridCol w="4896525">
                  <a:extLst>
                    <a:ext uri="{9D8B030D-6E8A-4147-A177-3AD203B41FA5}">
                      <a16:colId xmlns:a16="http://schemas.microsoft.com/office/drawing/2014/main" val="20001"/>
                    </a:ext>
                  </a:extLst>
                </a:gridCol>
                <a:gridCol w="2806125">
                  <a:extLst>
                    <a:ext uri="{9D8B030D-6E8A-4147-A177-3AD203B41FA5}">
                      <a16:colId xmlns:a16="http://schemas.microsoft.com/office/drawing/2014/main" val="20002"/>
                    </a:ext>
                  </a:extLst>
                </a:gridCol>
              </a:tblGrid>
              <a:tr h="472275">
                <a:tc>
                  <a:txBody>
                    <a:bodyPr/>
                    <a:lstStyle/>
                    <a:p>
                      <a:pPr marL="0" lvl="0" indent="0" algn="l" rtl="0">
                        <a:spcBef>
                          <a:spcPts val="0"/>
                        </a:spcBef>
                        <a:spcAft>
                          <a:spcPts val="0"/>
                        </a:spcAft>
                        <a:buNone/>
                      </a:pPr>
                      <a:endParaRPr>
                        <a:latin typeface="Livvic"/>
                        <a:ea typeface="Livvic"/>
                        <a:cs typeface="Livvic"/>
                        <a:sym typeface="Livvic"/>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a:solidFill>
                            <a:schemeClr val="dk1"/>
                          </a:solidFill>
                          <a:latin typeface="Livvic"/>
                          <a:ea typeface="Livvic"/>
                          <a:cs typeface="Livvic"/>
                          <a:sym typeface="Livvic"/>
                        </a:rPr>
                        <a:t>Design Requirement</a:t>
                      </a:r>
                      <a:endParaRPr>
                        <a:latin typeface="Livvic"/>
                        <a:ea typeface="Livvic"/>
                        <a:cs typeface="Livvic"/>
                        <a:sym typeface="Livvic"/>
                      </a:endParaRPr>
                    </a:p>
                  </a:txBody>
                  <a:tcPr marL="91425" marR="91425" marT="91425" marB="91425"/>
                </a:tc>
                <a:tc>
                  <a:txBody>
                    <a:bodyPr/>
                    <a:lstStyle/>
                    <a:p>
                      <a:pPr marL="0" lvl="0" indent="0" algn="l" rtl="0">
                        <a:spcBef>
                          <a:spcPts val="0"/>
                        </a:spcBef>
                        <a:spcAft>
                          <a:spcPts val="0"/>
                        </a:spcAft>
                        <a:buNone/>
                      </a:pPr>
                      <a:r>
                        <a:rPr lang="en">
                          <a:latin typeface="Livvic"/>
                          <a:ea typeface="Livvic"/>
                          <a:cs typeface="Livvic"/>
                          <a:sym typeface="Livvic"/>
                        </a:rPr>
                        <a:t>Technical Performance Measure</a:t>
                      </a:r>
                      <a:endParaRPr>
                        <a:latin typeface="Livvic"/>
                        <a:ea typeface="Livvic"/>
                        <a:cs typeface="Livvic"/>
                        <a:sym typeface="Livvic"/>
                      </a:endParaRPr>
                    </a:p>
                  </a:txBody>
                  <a:tcPr marL="91425" marR="91425" marT="91425" marB="91425"/>
                </a:tc>
                <a:extLst>
                  <a:ext uri="{0D108BD9-81ED-4DB2-BD59-A6C34878D82A}">
                    <a16:rowId xmlns:a16="http://schemas.microsoft.com/office/drawing/2014/main" val="10000"/>
                  </a:ext>
                </a:extLst>
              </a:tr>
              <a:tr h="717525">
                <a:tc>
                  <a:txBody>
                    <a:bodyPr/>
                    <a:lstStyle/>
                    <a:p>
                      <a:pPr marL="0" lvl="0" indent="0" algn="l" rtl="0">
                        <a:spcBef>
                          <a:spcPts val="0"/>
                        </a:spcBef>
                        <a:spcAft>
                          <a:spcPts val="0"/>
                        </a:spcAft>
                        <a:buNone/>
                      </a:pPr>
                      <a:r>
                        <a:rPr lang="en">
                          <a:latin typeface="Livvic"/>
                          <a:ea typeface="Livvic"/>
                          <a:cs typeface="Livvic"/>
                          <a:sym typeface="Livvic"/>
                        </a:rPr>
                        <a:t>DR 1.1</a:t>
                      </a:r>
                      <a:endParaRPr>
                        <a:latin typeface="Livvic"/>
                        <a:ea typeface="Livvic"/>
                        <a:cs typeface="Livvic"/>
                        <a:sym typeface="Livvic"/>
                      </a:endParaRPr>
                    </a:p>
                  </a:txBody>
                  <a:tcPr marL="91425" marR="91425" marT="91425" marB="91425"/>
                </a:tc>
                <a:tc>
                  <a:txBody>
                    <a:bodyPr/>
                    <a:lstStyle/>
                    <a:p>
                      <a:pPr marL="0" lvl="0" indent="0" algn="l" rtl="0">
                        <a:lnSpc>
                          <a:spcPct val="115000"/>
                        </a:lnSpc>
                        <a:spcBef>
                          <a:spcPts val="0"/>
                        </a:spcBef>
                        <a:spcAft>
                          <a:spcPts val="0"/>
                        </a:spcAft>
                        <a:buNone/>
                      </a:pPr>
                      <a:r>
                        <a:rPr lang="en">
                          <a:solidFill>
                            <a:schemeClr val="dk1"/>
                          </a:solidFill>
                          <a:latin typeface="Livvic"/>
                          <a:ea typeface="Livvic"/>
                          <a:cs typeface="Livvic"/>
                          <a:sym typeface="Livvic"/>
                        </a:rPr>
                        <a:t>The snow depth measurements shall be accurate to plus/minus 10cm. </a:t>
                      </a:r>
                      <a:endParaRPr baseline="30000">
                        <a:latin typeface="Livvic"/>
                        <a:ea typeface="Livvic"/>
                        <a:cs typeface="Livvic"/>
                        <a:sym typeface="Livvic"/>
                      </a:endParaRPr>
                    </a:p>
                  </a:txBody>
                  <a:tcPr marL="91425" marR="91425" marT="91425" marB="91425"/>
                </a:tc>
                <a:tc>
                  <a:txBody>
                    <a:bodyPr/>
                    <a:lstStyle/>
                    <a:p>
                      <a:pPr marL="0" lvl="0" indent="0" algn="l" rtl="0">
                        <a:spcBef>
                          <a:spcPts val="0"/>
                        </a:spcBef>
                        <a:spcAft>
                          <a:spcPts val="0"/>
                        </a:spcAft>
                        <a:buNone/>
                      </a:pPr>
                      <a:r>
                        <a:rPr lang="en">
                          <a:latin typeface="Livvic"/>
                          <a:ea typeface="Livvic"/>
                          <a:cs typeface="Livvic"/>
                          <a:sym typeface="Livvic"/>
                        </a:rPr>
                        <a:t>Snow Depth</a:t>
                      </a:r>
                      <a:endParaRPr>
                        <a:latin typeface="Livvic"/>
                        <a:ea typeface="Livvic"/>
                        <a:cs typeface="Livvic"/>
                        <a:sym typeface="Livvic"/>
                      </a:endParaRPr>
                    </a:p>
                  </a:txBody>
                  <a:tcPr marL="91425" marR="91425" marT="91425" marB="91425"/>
                </a:tc>
                <a:extLst>
                  <a:ext uri="{0D108BD9-81ED-4DB2-BD59-A6C34878D82A}">
                    <a16:rowId xmlns:a16="http://schemas.microsoft.com/office/drawing/2014/main" val="10001"/>
                  </a:ext>
                </a:extLst>
              </a:tr>
              <a:tr h="717525">
                <a:tc>
                  <a:txBody>
                    <a:bodyPr/>
                    <a:lstStyle/>
                    <a:p>
                      <a:pPr marL="0" lvl="0" indent="0" algn="l" rtl="0">
                        <a:spcBef>
                          <a:spcPts val="0"/>
                        </a:spcBef>
                        <a:spcAft>
                          <a:spcPts val="0"/>
                        </a:spcAft>
                        <a:buNone/>
                      </a:pPr>
                      <a:r>
                        <a:rPr lang="en">
                          <a:latin typeface="Livvic"/>
                          <a:ea typeface="Livvic"/>
                          <a:cs typeface="Livvic"/>
                          <a:sym typeface="Livvic"/>
                        </a:rPr>
                        <a:t>DR 1.2</a:t>
                      </a:r>
                      <a:endParaRPr>
                        <a:latin typeface="Livvic"/>
                        <a:ea typeface="Livvic"/>
                        <a:cs typeface="Livvic"/>
                        <a:sym typeface="Livvic"/>
                      </a:endParaRPr>
                    </a:p>
                  </a:txBody>
                  <a:tcPr marL="91425" marR="91425" marT="91425" marB="91425"/>
                </a:tc>
                <a:tc>
                  <a:txBody>
                    <a:bodyPr/>
                    <a:lstStyle/>
                    <a:p>
                      <a:pPr marL="0" lvl="0" indent="0" algn="l" rtl="0">
                        <a:lnSpc>
                          <a:spcPct val="115000"/>
                        </a:lnSpc>
                        <a:spcBef>
                          <a:spcPts val="0"/>
                        </a:spcBef>
                        <a:spcAft>
                          <a:spcPts val="0"/>
                        </a:spcAft>
                        <a:buNone/>
                      </a:pPr>
                      <a:r>
                        <a:rPr lang="en">
                          <a:solidFill>
                            <a:schemeClr val="dk1"/>
                          </a:solidFill>
                          <a:latin typeface="Livvic"/>
                          <a:ea typeface="Livvic"/>
                          <a:cs typeface="Livvic"/>
                          <a:sym typeface="Livvic"/>
                        </a:rPr>
                        <a:t>The snow depth data shall have a spatial resolution of at least 6m by 6m</a:t>
                      </a:r>
                      <a:endParaRPr>
                        <a:latin typeface="Livvic"/>
                        <a:ea typeface="Livvic"/>
                        <a:cs typeface="Livvic"/>
                        <a:sym typeface="Livvic"/>
                      </a:endParaRPr>
                    </a:p>
                  </a:txBody>
                  <a:tcPr marL="91425" marR="91425" marT="91425" marB="91425"/>
                </a:tc>
                <a:tc>
                  <a:txBody>
                    <a:bodyPr/>
                    <a:lstStyle/>
                    <a:p>
                      <a:pPr marL="0" lvl="0" indent="0" algn="l" rtl="0">
                        <a:spcBef>
                          <a:spcPts val="0"/>
                        </a:spcBef>
                        <a:spcAft>
                          <a:spcPts val="0"/>
                        </a:spcAft>
                        <a:buNone/>
                      </a:pPr>
                      <a:r>
                        <a:rPr lang="en">
                          <a:latin typeface="Livvic"/>
                          <a:ea typeface="Livvic"/>
                          <a:cs typeface="Livvic"/>
                          <a:sym typeface="Livvic"/>
                        </a:rPr>
                        <a:t>Spatial Resolution</a:t>
                      </a:r>
                      <a:endParaRPr>
                        <a:latin typeface="Livvic"/>
                        <a:ea typeface="Livvic"/>
                        <a:cs typeface="Livvic"/>
                        <a:sym typeface="Livvic"/>
                      </a:endParaRPr>
                    </a:p>
                  </a:txBody>
                  <a:tcPr marL="91425" marR="91425" marT="91425" marB="91425"/>
                </a:tc>
                <a:extLst>
                  <a:ext uri="{0D108BD9-81ED-4DB2-BD59-A6C34878D82A}">
                    <a16:rowId xmlns:a16="http://schemas.microsoft.com/office/drawing/2014/main" val="10002"/>
                  </a:ext>
                </a:extLst>
              </a:tr>
              <a:tr h="717525">
                <a:tc>
                  <a:txBody>
                    <a:bodyPr/>
                    <a:lstStyle/>
                    <a:p>
                      <a:pPr marL="0" lvl="0" indent="0" algn="l" rtl="0">
                        <a:spcBef>
                          <a:spcPts val="0"/>
                        </a:spcBef>
                        <a:spcAft>
                          <a:spcPts val="0"/>
                        </a:spcAft>
                        <a:buNone/>
                      </a:pPr>
                      <a:r>
                        <a:rPr lang="en">
                          <a:latin typeface="Livvic"/>
                          <a:ea typeface="Livvic"/>
                          <a:cs typeface="Livvic"/>
                          <a:sym typeface="Livvic"/>
                        </a:rPr>
                        <a:t>DR 1.3</a:t>
                      </a:r>
                      <a:endParaRPr>
                        <a:latin typeface="Livvic"/>
                        <a:ea typeface="Livvic"/>
                        <a:cs typeface="Livvic"/>
                        <a:sym typeface="Livvic"/>
                      </a:endParaRPr>
                    </a:p>
                  </a:txBody>
                  <a:tcPr marL="91425" marR="91425" marT="91425" marB="91425"/>
                </a:tc>
                <a:tc>
                  <a:txBody>
                    <a:bodyPr/>
                    <a:lstStyle/>
                    <a:p>
                      <a:pPr marL="0" lvl="0" indent="0" algn="l" rtl="0">
                        <a:lnSpc>
                          <a:spcPct val="115000"/>
                        </a:lnSpc>
                        <a:spcBef>
                          <a:spcPts val="0"/>
                        </a:spcBef>
                        <a:spcAft>
                          <a:spcPts val="0"/>
                        </a:spcAft>
                        <a:buNone/>
                      </a:pPr>
                      <a:r>
                        <a:rPr lang="en">
                          <a:solidFill>
                            <a:schemeClr val="dk1"/>
                          </a:solidFill>
                          <a:latin typeface="Livvic"/>
                          <a:ea typeface="Livvic"/>
                          <a:cs typeface="Livvic"/>
                          <a:sym typeface="Livvic"/>
                        </a:rPr>
                        <a:t>The system shall be able to meet requirements in areas clear of foliage. </a:t>
                      </a:r>
                      <a:endParaRPr>
                        <a:latin typeface="Livvic"/>
                        <a:ea typeface="Livvic"/>
                        <a:cs typeface="Livvic"/>
                        <a:sym typeface="Livvic"/>
                      </a:endParaRPr>
                    </a:p>
                  </a:txBody>
                  <a:tcPr marL="91425" marR="91425" marT="91425" marB="91425"/>
                </a:tc>
                <a:tc>
                  <a:txBody>
                    <a:bodyPr/>
                    <a:lstStyle/>
                    <a:p>
                      <a:pPr marL="0" lvl="0" indent="0" algn="l" rtl="0">
                        <a:spcBef>
                          <a:spcPts val="0"/>
                        </a:spcBef>
                        <a:spcAft>
                          <a:spcPts val="0"/>
                        </a:spcAft>
                        <a:buNone/>
                      </a:pPr>
                      <a:r>
                        <a:rPr lang="en">
                          <a:highlight>
                            <a:srgbClr val="FFFFFF"/>
                          </a:highlight>
                          <a:latin typeface="Livvic"/>
                          <a:ea typeface="Livvic"/>
                          <a:cs typeface="Livvic"/>
                          <a:sym typeface="Livvic"/>
                        </a:rPr>
                        <a:t>Snow Depth/Spatial Resolution</a:t>
                      </a:r>
                      <a:endParaRPr>
                        <a:highlight>
                          <a:srgbClr val="FFFFFF"/>
                        </a:highlight>
                        <a:latin typeface="Livvic"/>
                        <a:ea typeface="Livvic"/>
                        <a:cs typeface="Livvic"/>
                        <a:sym typeface="Livvic"/>
                      </a:endParaRPr>
                    </a:p>
                  </a:txBody>
                  <a:tcPr marL="91425" marR="91425" marT="91425" marB="91425"/>
                </a:tc>
                <a:extLst>
                  <a:ext uri="{0D108BD9-81ED-4DB2-BD59-A6C34878D82A}">
                    <a16:rowId xmlns:a16="http://schemas.microsoft.com/office/drawing/2014/main" val="10003"/>
                  </a:ext>
                </a:extLst>
              </a:tr>
            </a:tbl>
          </a:graphicData>
        </a:graphic>
      </p:graphicFrame>
      <p:sp>
        <p:nvSpPr>
          <p:cNvPr id="1701" name="Google Shape;1701;p96"/>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1702" name="Google Shape;1702;p96"/>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1703" name="Google Shape;1703;p96"/>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1704" name="Google Shape;1704;p96"/>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1705" name="Google Shape;1705;p96"/>
          <p:cNvSpPr/>
          <p:nvPr/>
        </p:nvSpPr>
        <p:spPr>
          <a:xfrm>
            <a:off x="3370367"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1706" name="Google Shape;1706;p96"/>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1707" name="Google Shape;1707;p96"/>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1708" name="Google Shape;1708;p96"/>
          <p:cNvSpPr/>
          <p:nvPr/>
        </p:nvSpPr>
        <p:spPr>
          <a:xfrm>
            <a:off x="7777350" y="4777075"/>
            <a:ext cx="10701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712"/>
        <p:cNvGrpSpPr/>
        <p:nvPr/>
      </p:nvGrpSpPr>
      <p:grpSpPr>
        <a:xfrm>
          <a:off x="0" y="0"/>
          <a:ext cx="0" cy="0"/>
          <a:chOff x="0" y="0"/>
          <a:chExt cx="0" cy="0"/>
        </a:xfrm>
      </p:grpSpPr>
      <p:sp>
        <p:nvSpPr>
          <p:cNvPr id="1713" name="Google Shape;1713;p97"/>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82</a:t>
            </a:fld>
            <a:endParaRPr>
              <a:latin typeface="Livvic"/>
              <a:ea typeface="Livvic"/>
              <a:cs typeface="Livvic"/>
              <a:sym typeface="Livvic"/>
            </a:endParaRPr>
          </a:p>
        </p:txBody>
      </p:sp>
      <p:sp>
        <p:nvSpPr>
          <p:cNvPr id="1714" name="Google Shape;1714;p97"/>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latin typeface="Livvic"/>
                <a:ea typeface="Livvic"/>
                <a:cs typeface="Livvic"/>
                <a:sym typeface="Livvic"/>
              </a:rPr>
              <a:t>FR2: Acceptable Endurance</a:t>
            </a:r>
            <a:endParaRPr sz="2800" b="1">
              <a:solidFill>
                <a:srgbClr val="FFFFFF"/>
              </a:solidFill>
              <a:latin typeface="Livvic"/>
              <a:ea typeface="Livvic"/>
              <a:cs typeface="Livvic"/>
              <a:sym typeface="Livvic"/>
            </a:endParaRPr>
          </a:p>
        </p:txBody>
      </p:sp>
      <p:pic>
        <p:nvPicPr>
          <p:cNvPr id="1715" name="Google Shape;1715;p97"/>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sp>
        <p:nvSpPr>
          <p:cNvPr id="1716" name="Google Shape;1716;p97"/>
          <p:cNvSpPr txBox="1"/>
          <p:nvPr/>
        </p:nvSpPr>
        <p:spPr>
          <a:xfrm>
            <a:off x="742325" y="1271350"/>
            <a:ext cx="7880700" cy="3208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100">
              <a:solidFill>
                <a:schemeClr val="dk1"/>
              </a:solidFill>
              <a:latin typeface="Livvic"/>
              <a:ea typeface="Livvic"/>
              <a:cs typeface="Livvic"/>
              <a:sym typeface="Livvic"/>
            </a:endParaRPr>
          </a:p>
        </p:txBody>
      </p:sp>
      <p:graphicFrame>
        <p:nvGraphicFramePr>
          <p:cNvPr id="1717" name="Google Shape;1717;p97"/>
          <p:cNvGraphicFramePr/>
          <p:nvPr/>
        </p:nvGraphicFramePr>
        <p:xfrm>
          <a:off x="239925" y="1271385"/>
          <a:ext cx="3000000" cy="3000000"/>
        </p:xfrm>
        <a:graphic>
          <a:graphicData uri="http://schemas.openxmlformats.org/drawingml/2006/table">
            <a:tbl>
              <a:tblPr>
                <a:noFill/>
                <a:tableStyleId>{66FF5306-B495-4C76-AE99-407321AC30EA}</a:tableStyleId>
              </a:tblPr>
              <a:tblGrid>
                <a:gridCol w="1632225">
                  <a:extLst>
                    <a:ext uri="{9D8B030D-6E8A-4147-A177-3AD203B41FA5}">
                      <a16:colId xmlns:a16="http://schemas.microsoft.com/office/drawing/2014/main" val="20000"/>
                    </a:ext>
                  </a:extLst>
                </a:gridCol>
                <a:gridCol w="2603075">
                  <a:extLst>
                    <a:ext uri="{9D8B030D-6E8A-4147-A177-3AD203B41FA5}">
                      <a16:colId xmlns:a16="http://schemas.microsoft.com/office/drawing/2014/main" val="20001"/>
                    </a:ext>
                  </a:extLst>
                </a:gridCol>
                <a:gridCol w="4372225">
                  <a:extLst>
                    <a:ext uri="{9D8B030D-6E8A-4147-A177-3AD203B41FA5}">
                      <a16:colId xmlns:a16="http://schemas.microsoft.com/office/drawing/2014/main" val="20002"/>
                    </a:ext>
                  </a:extLst>
                </a:gridCol>
              </a:tblGrid>
              <a:tr h="472275">
                <a:tc>
                  <a:txBody>
                    <a:bodyPr/>
                    <a:lstStyle/>
                    <a:p>
                      <a:pPr marL="0" lvl="0" indent="0" algn="l" rtl="0">
                        <a:spcBef>
                          <a:spcPts val="0"/>
                        </a:spcBef>
                        <a:spcAft>
                          <a:spcPts val="0"/>
                        </a:spcAft>
                        <a:buNone/>
                      </a:pPr>
                      <a:endParaRPr>
                        <a:latin typeface="Livvic"/>
                        <a:ea typeface="Livvic"/>
                        <a:cs typeface="Livvic"/>
                        <a:sym typeface="Livvic"/>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a:solidFill>
                            <a:schemeClr val="dk1"/>
                          </a:solidFill>
                          <a:latin typeface="Livvic"/>
                          <a:ea typeface="Livvic"/>
                          <a:cs typeface="Livvic"/>
                          <a:sym typeface="Livvic"/>
                        </a:rPr>
                        <a:t>Design Requirement</a:t>
                      </a:r>
                      <a:endParaRPr>
                        <a:latin typeface="Livvic"/>
                        <a:ea typeface="Livvic"/>
                        <a:cs typeface="Livvic"/>
                        <a:sym typeface="Livvic"/>
                      </a:endParaRPr>
                    </a:p>
                  </a:txBody>
                  <a:tcPr marL="91425" marR="91425" marT="91425" marB="91425"/>
                </a:tc>
                <a:tc>
                  <a:txBody>
                    <a:bodyPr/>
                    <a:lstStyle/>
                    <a:p>
                      <a:pPr marL="0" lvl="0" indent="0" algn="l" rtl="0">
                        <a:spcBef>
                          <a:spcPts val="0"/>
                        </a:spcBef>
                        <a:spcAft>
                          <a:spcPts val="0"/>
                        </a:spcAft>
                        <a:buNone/>
                      </a:pPr>
                      <a:r>
                        <a:rPr lang="en">
                          <a:latin typeface="Livvic"/>
                          <a:ea typeface="Livvic"/>
                          <a:cs typeface="Livvic"/>
                          <a:sym typeface="Livvic"/>
                        </a:rPr>
                        <a:t>Technical Performance Measure</a:t>
                      </a:r>
                      <a:endParaRPr>
                        <a:latin typeface="Livvic"/>
                        <a:ea typeface="Livvic"/>
                        <a:cs typeface="Livvic"/>
                        <a:sym typeface="Livvic"/>
                      </a:endParaRPr>
                    </a:p>
                  </a:txBody>
                  <a:tcPr marL="91425" marR="91425" marT="91425" marB="91425"/>
                </a:tc>
                <a:extLst>
                  <a:ext uri="{0D108BD9-81ED-4DB2-BD59-A6C34878D82A}">
                    <a16:rowId xmlns:a16="http://schemas.microsoft.com/office/drawing/2014/main" val="10000"/>
                  </a:ext>
                </a:extLst>
              </a:tr>
              <a:tr h="717525">
                <a:tc>
                  <a:txBody>
                    <a:bodyPr/>
                    <a:lstStyle/>
                    <a:p>
                      <a:pPr marL="0" lvl="0" indent="0" algn="l" rtl="0">
                        <a:spcBef>
                          <a:spcPts val="0"/>
                        </a:spcBef>
                        <a:spcAft>
                          <a:spcPts val="0"/>
                        </a:spcAft>
                        <a:buNone/>
                      </a:pPr>
                      <a:r>
                        <a:rPr lang="en">
                          <a:latin typeface="Livvic"/>
                          <a:ea typeface="Livvic"/>
                          <a:cs typeface="Livvic"/>
                          <a:sym typeface="Livvic"/>
                        </a:rPr>
                        <a:t>DR2.1</a:t>
                      </a:r>
                      <a:endParaRPr>
                        <a:latin typeface="Livvic"/>
                        <a:ea typeface="Livvic"/>
                        <a:cs typeface="Livvic"/>
                        <a:sym typeface="Livvic"/>
                      </a:endParaRPr>
                    </a:p>
                  </a:txBody>
                  <a:tcPr marL="91425" marR="91425" marT="91425" marB="91425"/>
                </a:tc>
                <a:tc>
                  <a:txBody>
                    <a:bodyPr/>
                    <a:lstStyle/>
                    <a:p>
                      <a:pPr marL="0" lvl="0" indent="0" algn="l" rtl="0">
                        <a:spcBef>
                          <a:spcPts val="0"/>
                        </a:spcBef>
                        <a:spcAft>
                          <a:spcPts val="0"/>
                        </a:spcAft>
                        <a:buNone/>
                      </a:pPr>
                      <a:r>
                        <a:rPr lang="en">
                          <a:latin typeface="Livvic"/>
                          <a:ea typeface="Livvic"/>
                          <a:cs typeface="Livvic"/>
                          <a:sym typeface="Livvic"/>
                        </a:rPr>
                        <a:t>Scan area of 0.15 km</a:t>
                      </a:r>
                      <a:r>
                        <a:rPr lang="en" baseline="30000">
                          <a:latin typeface="Livvic"/>
                          <a:ea typeface="Livvic"/>
                          <a:cs typeface="Livvic"/>
                          <a:sym typeface="Livvic"/>
                        </a:rPr>
                        <a:t>2</a:t>
                      </a:r>
                      <a:endParaRPr baseline="30000">
                        <a:latin typeface="Livvic"/>
                        <a:ea typeface="Livvic"/>
                        <a:cs typeface="Livvic"/>
                        <a:sym typeface="Livvic"/>
                      </a:endParaRPr>
                    </a:p>
                  </a:txBody>
                  <a:tcPr marL="91425" marR="91425" marT="91425" marB="91425"/>
                </a:tc>
                <a:tc>
                  <a:txBody>
                    <a:bodyPr/>
                    <a:lstStyle/>
                    <a:p>
                      <a:pPr marL="0" lvl="0" indent="0" algn="l" rtl="0">
                        <a:spcBef>
                          <a:spcPts val="0"/>
                        </a:spcBef>
                        <a:spcAft>
                          <a:spcPts val="0"/>
                        </a:spcAft>
                        <a:buNone/>
                      </a:pPr>
                      <a:r>
                        <a:rPr lang="en">
                          <a:latin typeface="Livvic"/>
                          <a:ea typeface="Livvic"/>
                          <a:cs typeface="Livvic"/>
                          <a:sym typeface="Livvic"/>
                        </a:rPr>
                        <a:t>Surface Area of Digital Elevation Model (DEM), Measurement Distance (Min/Max)</a:t>
                      </a:r>
                      <a:endParaRPr>
                        <a:latin typeface="Livvic"/>
                        <a:ea typeface="Livvic"/>
                        <a:cs typeface="Livvic"/>
                        <a:sym typeface="Livvic"/>
                      </a:endParaRPr>
                    </a:p>
                  </a:txBody>
                  <a:tcPr marL="91425" marR="91425" marT="91425" marB="91425"/>
                </a:tc>
                <a:extLst>
                  <a:ext uri="{0D108BD9-81ED-4DB2-BD59-A6C34878D82A}">
                    <a16:rowId xmlns:a16="http://schemas.microsoft.com/office/drawing/2014/main" val="10001"/>
                  </a:ext>
                </a:extLst>
              </a:tr>
              <a:tr h="717525">
                <a:tc>
                  <a:txBody>
                    <a:bodyPr/>
                    <a:lstStyle/>
                    <a:p>
                      <a:pPr marL="0" lvl="0" indent="0" algn="l" rtl="0">
                        <a:spcBef>
                          <a:spcPts val="0"/>
                        </a:spcBef>
                        <a:spcAft>
                          <a:spcPts val="0"/>
                        </a:spcAft>
                        <a:buNone/>
                      </a:pPr>
                      <a:r>
                        <a:rPr lang="en">
                          <a:latin typeface="Livvic"/>
                          <a:ea typeface="Livvic"/>
                          <a:cs typeface="Livvic"/>
                          <a:sym typeface="Livvic"/>
                        </a:rPr>
                        <a:t>DR2.2</a:t>
                      </a:r>
                      <a:endParaRPr>
                        <a:latin typeface="Livvic"/>
                        <a:ea typeface="Livvic"/>
                        <a:cs typeface="Livvic"/>
                        <a:sym typeface="Livvic"/>
                      </a:endParaRPr>
                    </a:p>
                  </a:txBody>
                  <a:tcPr marL="91425" marR="91425" marT="91425" marB="91425"/>
                </a:tc>
                <a:tc>
                  <a:txBody>
                    <a:bodyPr/>
                    <a:lstStyle/>
                    <a:p>
                      <a:pPr marL="0" lvl="0" indent="0" algn="l" rtl="0">
                        <a:spcBef>
                          <a:spcPts val="0"/>
                        </a:spcBef>
                        <a:spcAft>
                          <a:spcPts val="0"/>
                        </a:spcAft>
                        <a:buNone/>
                      </a:pPr>
                      <a:r>
                        <a:rPr lang="en">
                          <a:latin typeface="Livvic"/>
                          <a:ea typeface="Livvic"/>
                          <a:cs typeface="Livvic"/>
                          <a:sym typeface="Livvic"/>
                        </a:rPr>
                        <a:t>Less than 1.5? </a:t>
                      </a:r>
                      <a:endParaRPr>
                        <a:latin typeface="Livvic"/>
                        <a:ea typeface="Livvic"/>
                        <a:cs typeface="Livvic"/>
                        <a:sym typeface="Livvic"/>
                      </a:endParaRPr>
                    </a:p>
                  </a:txBody>
                  <a:tcPr marL="91425" marR="91425" marT="91425" marB="91425"/>
                </a:tc>
                <a:tc>
                  <a:txBody>
                    <a:bodyPr/>
                    <a:lstStyle/>
                    <a:p>
                      <a:pPr marL="0" lvl="0" indent="0" algn="l" rtl="0">
                        <a:spcBef>
                          <a:spcPts val="0"/>
                        </a:spcBef>
                        <a:spcAft>
                          <a:spcPts val="0"/>
                        </a:spcAft>
                        <a:buNone/>
                      </a:pPr>
                      <a:r>
                        <a:rPr lang="en">
                          <a:latin typeface="Livvic"/>
                          <a:ea typeface="Livvic"/>
                          <a:cs typeface="Livvic"/>
                          <a:sym typeface="Livvic"/>
                        </a:rPr>
                        <a:t>Duration of scan of 0.15 km</a:t>
                      </a:r>
                      <a:r>
                        <a:rPr lang="en" baseline="30000">
                          <a:latin typeface="Livvic"/>
                          <a:ea typeface="Livvic"/>
                          <a:cs typeface="Livvic"/>
                          <a:sym typeface="Livvic"/>
                        </a:rPr>
                        <a:t>2</a:t>
                      </a:r>
                      <a:r>
                        <a:rPr lang="en">
                          <a:latin typeface="Livvic"/>
                          <a:ea typeface="Livvic"/>
                          <a:cs typeface="Livvic"/>
                          <a:sym typeface="Livvic"/>
                        </a:rPr>
                        <a:t> in standard conditions</a:t>
                      </a:r>
                      <a:endParaRPr>
                        <a:latin typeface="Livvic"/>
                        <a:ea typeface="Livvic"/>
                        <a:cs typeface="Livvic"/>
                        <a:sym typeface="Livvic"/>
                      </a:endParaRPr>
                    </a:p>
                  </a:txBody>
                  <a:tcPr marL="91425" marR="91425" marT="91425" marB="91425"/>
                </a:tc>
                <a:extLst>
                  <a:ext uri="{0D108BD9-81ED-4DB2-BD59-A6C34878D82A}">
                    <a16:rowId xmlns:a16="http://schemas.microsoft.com/office/drawing/2014/main" val="10002"/>
                  </a:ext>
                </a:extLst>
              </a:tr>
              <a:tr h="717525">
                <a:tc>
                  <a:txBody>
                    <a:bodyPr/>
                    <a:lstStyle/>
                    <a:p>
                      <a:pPr marL="0" lvl="0" indent="0" algn="l" rtl="0">
                        <a:spcBef>
                          <a:spcPts val="0"/>
                        </a:spcBef>
                        <a:spcAft>
                          <a:spcPts val="0"/>
                        </a:spcAft>
                        <a:buNone/>
                      </a:pPr>
                      <a:r>
                        <a:rPr lang="en">
                          <a:latin typeface="Livvic"/>
                          <a:ea typeface="Livvic"/>
                          <a:cs typeface="Livvic"/>
                          <a:sym typeface="Livvic"/>
                        </a:rPr>
                        <a:t>DR2.3</a:t>
                      </a:r>
                      <a:endParaRPr>
                        <a:latin typeface="Livvic"/>
                        <a:ea typeface="Livvic"/>
                        <a:cs typeface="Livvic"/>
                        <a:sym typeface="Livvic"/>
                      </a:endParaRPr>
                    </a:p>
                  </a:txBody>
                  <a:tcPr marL="91425" marR="91425" marT="91425" marB="91425"/>
                </a:tc>
                <a:tc>
                  <a:txBody>
                    <a:bodyPr/>
                    <a:lstStyle/>
                    <a:p>
                      <a:pPr marL="0" lvl="0" indent="0" algn="l" rtl="0">
                        <a:spcBef>
                          <a:spcPts val="0"/>
                        </a:spcBef>
                        <a:spcAft>
                          <a:spcPts val="0"/>
                        </a:spcAft>
                        <a:buNone/>
                      </a:pPr>
                      <a:r>
                        <a:rPr lang="en">
                          <a:latin typeface="Livvic"/>
                          <a:ea typeface="Livvic"/>
                          <a:cs typeface="Livvic"/>
                          <a:sym typeface="Livvic"/>
                        </a:rPr>
                        <a:t>Capable of one (dry) scan in summer. </a:t>
                      </a:r>
                      <a:endParaRPr>
                        <a:latin typeface="Livvic"/>
                        <a:ea typeface="Livvic"/>
                        <a:cs typeface="Livvic"/>
                        <a:sym typeface="Livvic"/>
                      </a:endParaRPr>
                    </a:p>
                  </a:txBody>
                  <a:tcPr marL="91425" marR="91425" marT="91425" marB="91425"/>
                </a:tc>
                <a:tc>
                  <a:txBody>
                    <a:bodyPr/>
                    <a:lstStyle/>
                    <a:p>
                      <a:pPr marL="0" lvl="0" indent="0" algn="l" rtl="0">
                        <a:spcBef>
                          <a:spcPts val="0"/>
                        </a:spcBef>
                        <a:spcAft>
                          <a:spcPts val="0"/>
                        </a:spcAft>
                        <a:buNone/>
                      </a:pPr>
                      <a:r>
                        <a:rPr lang="en">
                          <a:latin typeface="Livvic"/>
                          <a:ea typeface="Livvic"/>
                          <a:cs typeface="Livvic"/>
                          <a:sym typeface="Livvic"/>
                        </a:rPr>
                        <a:t>Maximum Autonomous Operational Time:?? (Summer) </a:t>
                      </a:r>
                      <a:endParaRPr>
                        <a:latin typeface="Livvic"/>
                        <a:ea typeface="Livvic"/>
                        <a:cs typeface="Livvic"/>
                        <a:sym typeface="Livvic"/>
                      </a:endParaRPr>
                    </a:p>
                  </a:txBody>
                  <a:tcPr marL="91425" marR="91425" marT="91425" marB="91425"/>
                </a:tc>
                <a:extLst>
                  <a:ext uri="{0D108BD9-81ED-4DB2-BD59-A6C34878D82A}">
                    <a16:rowId xmlns:a16="http://schemas.microsoft.com/office/drawing/2014/main" val="10003"/>
                  </a:ext>
                </a:extLst>
              </a:tr>
              <a:tr h="717525">
                <a:tc>
                  <a:txBody>
                    <a:bodyPr/>
                    <a:lstStyle/>
                    <a:p>
                      <a:pPr marL="0" lvl="0" indent="0" algn="l" rtl="0">
                        <a:spcBef>
                          <a:spcPts val="0"/>
                        </a:spcBef>
                        <a:spcAft>
                          <a:spcPts val="0"/>
                        </a:spcAft>
                        <a:buNone/>
                      </a:pPr>
                      <a:r>
                        <a:rPr lang="en">
                          <a:latin typeface="Livvic"/>
                          <a:ea typeface="Livvic"/>
                          <a:cs typeface="Livvic"/>
                          <a:sym typeface="Livvic"/>
                        </a:rPr>
                        <a:t>DR2.4</a:t>
                      </a:r>
                      <a:endParaRPr>
                        <a:latin typeface="Livvic"/>
                        <a:ea typeface="Livvic"/>
                        <a:cs typeface="Livvic"/>
                        <a:sym typeface="Livvic"/>
                      </a:endParaRPr>
                    </a:p>
                  </a:txBody>
                  <a:tcPr marL="91425" marR="91425" marT="91425" marB="91425"/>
                </a:tc>
                <a:tc>
                  <a:txBody>
                    <a:bodyPr/>
                    <a:lstStyle/>
                    <a:p>
                      <a:pPr marL="0" lvl="0" indent="0" algn="l" rtl="0">
                        <a:spcBef>
                          <a:spcPts val="0"/>
                        </a:spcBef>
                        <a:spcAft>
                          <a:spcPts val="0"/>
                        </a:spcAft>
                        <a:buNone/>
                      </a:pPr>
                      <a:r>
                        <a:rPr lang="en">
                          <a:latin typeface="Livvic"/>
                          <a:ea typeface="Livvic"/>
                          <a:cs typeface="Livvic"/>
                          <a:sym typeface="Livvic"/>
                        </a:rPr>
                        <a:t>Capable of one (wet) scan in winter</a:t>
                      </a:r>
                      <a:endParaRPr>
                        <a:latin typeface="Livvic"/>
                        <a:ea typeface="Livvic"/>
                        <a:cs typeface="Livvic"/>
                        <a:sym typeface="Livvic"/>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a:solidFill>
                            <a:schemeClr val="dk1"/>
                          </a:solidFill>
                          <a:latin typeface="Livvic"/>
                          <a:ea typeface="Livvic"/>
                          <a:cs typeface="Livvic"/>
                          <a:sym typeface="Livvic"/>
                        </a:rPr>
                        <a:t>Autonomous Operational Time: 90min (Winter)</a:t>
                      </a:r>
                      <a:endParaRPr>
                        <a:latin typeface="Livvic"/>
                        <a:ea typeface="Livvic"/>
                        <a:cs typeface="Livvic"/>
                        <a:sym typeface="Livvic"/>
                      </a:endParaRPr>
                    </a:p>
                  </a:txBody>
                  <a:tcPr marL="91425" marR="91425" marT="91425" marB="91425"/>
                </a:tc>
                <a:extLst>
                  <a:ext uri="{0D108BD9-81ED-4DB2-BD59-A6C34878D82A}">
                    <a16:rowId xmlns:a16="http://schemas.microsoft.com/office/drawing/2014/main" val="10004"/>
                  </a:ext>
                </a:extLst>
              </a:tr>
            </a:tbl>
          </a:graphicData>
        </a:graphic>
      </p:graphicFrame>
      <p:sp>
        <p:nvSpPr>
          <p:cNvPr id="1718" name="Google Shape;1718;p97"/>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1719" name="Google Shape;1719;p97"/>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1720" name="Google Shape;1720;p97"/>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1721" name="Google Shape;1721;p97"/>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1722" name="Google Shape;1722;p97"/>
          <p:cNvSpPr/>
          <p:nvPr/>
        </p:nvSpPr>
        <p:spPr>
          <a:xfrm>
            <a:off x="3370367"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1723" name="Google Shape;1723;p97"/>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1724" name="Google Shape;1724;p97"/>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1725" name="Google Shape;1725;p97"/>
          <p:cNvSpPr/>
          <p:nvPr/>
        </p:nvSpPr>
        <p:spPr>
          <a:xfrm>
            <a:off x="7777350" y="4777075"/>
            <a:ext cx="10701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729"/>
        <p:cNvGrpSpPr/>
        <p:nvPr/>
      </p:nvGrpSpPr>
      <p:grpSpPr>
        <a:xfrm>
          <a:off x="0" y="0"/>
          <a:ext cx="0" cy="0"/>
          <a:chOff x="0" y="0"/>
          <a:chExt cx="0" cy="0"/>
        </a:xfrm>
      </p:grpSpPr>
      <p:sp>
        <p:nvSpPr>
          <p:cNvPr id="1730" name="Google Shape;1730;p98"/>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83</a:t>
            </a:fld>
            <a:endParaRPr>
              <a:latin typeface="Livvic"/>
              <a:ea typeface="Livvic"/>
              <a:cs typeface="Livvic"/>
              <a:sym typeface="Livvic"/>
            </a:endParaRPr>
          </a:p>
        </p:txBody>
      </p:sp>
      <p:sp>
        <p:nvSpPr>
          <p:cNvPr id="1731" name="Google Shape;1731;p98"/>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latin typeface="Livvic"/>
                <a:ea typeface="Livvic"/>
                <a:cs typeface="Livvic"/>
                <a:sym typeface="Livvic"/>
              </a:rPr>
              <a:t>FR3: Operational in Adverse Weather </a:t>
            </a:r>
            <a:endParaRPr sz="2800" b="1">
              <a:solidFill>
                <a:srgbClr val="FFFFFF"/>
              </a:solidFill>
              <a:latin typeface="Livvic"/>
              <a:ea typeface="Livvic"/>
              <a:cs typeface="Livvic"/>
              <a:sym typeface="Livvic"/>
            </a:endParaRPr>
          </a:p>
        </p:txBody>
      </p:sp>
      <p:pic>
        <p:nvPicPr>
          <p:cNvPr id="1732" name="Google Shape;1732;p98"/>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sp>
        <p:nvSpPr>
          <p:cNvPr id="1733" name="Google Shape;1733;p98"/>
          <p:cNvSpPr txBox="1"/>
          <p:nvPr/>
        </p:nvSpPr>
        <p:spPr>
          <a:xfrm>
            <a:off x="742325" y="1271350"/>
            <a:ext cx="7880700" cy="3208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100">
              <a:solidFill>
                <a:schemeClr val="dk1"/>
              </a:solidFill>
              <a:latin typeface="Livvic"/>
              <a:ea typeface="Livvic"/>
              <a:cs typeface="Livvic"/>
              <a:sym typeface="Livvic"/>
            </a:endParaRPr>
          </a:p>
        </p:txBody>
      </p:sp>
      <p:graphicFrame>
        <p:nvGraphicFramePr>
          <p:cNvPr id="1734" name="Google Shape;1734;p98"/>
          <p:cNvGraphicFramePr/>
          <p:nvPr/>
        </p:nvGraphicFramePr>
        <p:xfrm>
          <a:off x="239925" y="1271360"/>
          <a:ext cx="3000000" cy="3000000"/>
        </p:xfrm>
        <a:graphic>
          <a:graphicData uri="http://schemas.openxmlformats.org/drawingml/2006/table">
            <a:tbl>
              <a:tblPr>
                <a:noFill/>
                <a:tableStyleId>{66FF5306-B495-4C76-AE99-407321AC30EA}</a:tableStyleId>
              </a:tblPr>
              <a:tblGrid>
                <a:gridCol w="2653500">
                  <a:extLst>
                    <a:ext uri="{9D8B030D-6E8A-4147-A177-3AD203B41FA5}">
                      <a16:colId xmlns:a16="http://schemas.microsoft.com/office/drawing/2014/main" val="20000"/>
                    </a:ext>
                  </a:extLst>
                </a:gridCol>
                <a:gridCol w="2653500">
                  <a:extLst>
                    <a:ext uri="{9D8B030D-6E8A-4147-A177-3AD203B41FA5}">
                      <a16:colId xmlns:a16="http://schemas.microsoft.com/office/drawing/2014/main" val="20001"/>
                    </a:ext>
                  </a:extLst>
                </a:gridCol>
                <a:gridCol w="3300525">
                  <a:extLst>
                    <a:ext uri="{9D8B030D-6E8A-4147-A177-3AD203B41FA5}">
                      <a16:colId xmlns:a16="http://schemas.microsoft.com/office/drawing/2014/main" val="20002"/>
                    </a:ext>
                  </a:extLst>
                </a:gridCol>
              </a:tblGrid>
              <a:tr h="472300">
                <a:tc>
                  <a:txBody>
                    <a:bodyPr/>
                    <a:lstStyle/>
                    <a:p>
                      <a:pPr marL="0" lvl="0" indent="0" algn="l" rtl="0">
                        <a:spcBef>
                          <a:spcPts val="0"/>
                        </a:spcBef>
                        <a:spcAft>
                          <a:spcPts val="0"/>
                        </a:spcAft>
                        <a:buNone/>
                      </a:pPr>
                      <a:endParaRPr>
                        <a:latin typeface="Livvic"/>
                        <a:ea typeface="Livvic"/>
                        <a:cs typeface="Livvic"/>
                        <a:sym typeface="Livvic"/>
                      </a:endParaRPr>
                    </a:p>
                  </a:txBody>
                  <a:tcPr marL="91425" marR="91425" marT="91425" marB="91425"/>
                </a:tc>
                <a:tc>
                  <a:txBody>
                    <a:bodyPr/>
                    <a:lstStyle/>
                    <a:p>
                      <a:pPr marL="0" lvl="0" indent="0" algn="l" rtl="0">
                        <a:spcBef>
                          <a:spcPts val="0"/>
                        </a:spcBef>
                        <a:spcAft>
                          <a:spcPts val="0"/>
                        </a:spcAft>
                        <a:buNone/>
                      </a:pPr>
                      <a:r>
                        <a:rPr lang="en">
                          <a:solidFill>
                            <a:schemeClr val="dk1"/>
                          </a:solidFill>
                          <a:latin typeface="Livvic"/>
                          <a:ea typeface="Livvic"/>
                          <a:cs typeface="Livvic"/>
                          <a:sym typeface="Livvic"/>
                        </a:rPr>
                        <a:t>Design Requirement</a:t>
                      </a:r>
                      <a:endParaRPr>
                        <a:latin typeface="Livvic"/>
                        <a:ea typeface="Livvic"/>
                        <a:cs typeface="Livvic"/>
                        <a:sym typeface="Livvic"/>
                      </a:endParaRPr>
                    </a:p>
                  </a:txBody>
                  <a:tcPr marL="91425" marR="91425" marT="91425" marB="91425"/>
                </a:tc>
                <a:tc>
                  <a:txBody>
                    <a:bodyPr/>
                    <a:lstStyle/>
                    <a:p>
                      <a:pPr marL="0" lvl="0" indent="0" algn="l" rtl="0">
                        <a:spcBef>
                          <a:spcPts val="0"/>
                        </a:spcBef>
                        <a:spcAft>
                          <a:spcPts val="0"/>
                        </a:spcAft>
                        <a:buNone/>
                      </a:pPr>
                      <a:r>
                        <a:rPr lang="en">
                          <a:latin typeface="Livvic"/>
                          <a:ea typeface="Livvic"/>
                          <a:cs typeface="Livvic"/>
                          <a:sym typeface="Livvic"/>
                        </a:rPr>
                        <a:t>Technical Performance Measure</a:t>
                      </a:r>
                      <a:endParaRPr>
                        <a:latin typeface="Livvic"/>
                        <a:ea typeface="Livvic"/>
                        <a:cs typeface="Livvic"/>
                        <a:sym typeface="Livvic"/>
                      </a:endParaRPr>
                    </a:p>
                  </a:txBody>
                  <a:tcPr marL="91425" marR="91425" marT="91425" marB="91425"/>
                </a:tc>
                <a:extLst>
                  <a:ext uri="{0D108BD9-81ED-4DB2-BD59-A6C34878D82A}">
                    <a16:rowId xmlns:a16="http://schemas.microsoft.com/office/drawing/2014/main" val="10000"/>
                  </a:ext>
                </a:extLst>
              </a:tr>
              <a:tr h="717525">
                <a:tc>
                  <a:txBody>
                    <a:bodyPr/>
                    <a:lstStyle/>
                    <a:p>
                      <a:pPr marL="0" lvl="0" indent="0" algn="l" rtl="0">
                        <a:spcBef>
                          <a:spcPts val="0"/>
                        </a:spcBef>
                        <a:spcAft>
                          <a:spcPts val="0"/>
                        </a:spcAft>
                        <a:buNone/>
                      </a:pPr>
                      <a:r>
                        <a:rPr lang="en">
                          <a:latin typeface="Livvic"/>
                          <a:ea typeface="Livvic"/>
                          <a:cs typeface="Livvic"/>
                          <a:sym typeface="Livvic"/>
                        </a:rPr>
                        <a:t>DR3.1</a:t>
                      </a:r>
                      <a:endParaRPr>
                        <a:latin typeface="Livvic"/>
                        <a:ea typeface="Livvic"/>
                        <a:cs typeface="Livvic"/>
                        <a:sym typeface="Livvic"/>
                      </a:endParaRPr>
                    </a:p>
                  </a:txBody>
                  <a:tcPr marL="91425" marR="91425" marT="91425" marB="91425"/>
                </a:tc>
                <a:tc>
                  <a:txBody>
                    <a:bodyPr/>
                    <a:lstStyle/>
                    <a:p>
                      <a:pPr marL="0" lvl="0" indent="0" algn="l" rtl="0">
                        <a:spcBef>
                          <a:spcPts val="0"/>
                        </a:spcBef>
                        <a:spcAft>
                          <a:spcPts val="0"/>
                        </a:spcAft>
                        <a:buNone/>
                      </a:pPr>
                      <a:r>
                        <a:rPr lang="en">
                          <a:latin typeface="Livvic"/>
                          <a:ea typeface="Livvic"/>
                          <a:cs typeface="Livvic"/>
                          <a:sym typeface="Livvic"/>
                        </a:rPr>
                        <a:t>Operational at -20 </a:t>
                      </a:r>
                      <a:r>
                        <a:rPr lang="en" baseline="30000">
                          <a:latin typeface="Livvic"/>
                          <a:ea typeface="Livvic"/>
                          <a:cs typeface="Livvic"/>
                          <a:sym typeface="Livvic"/>
                        </a:rPr>
                        <a:t>o</a:t>
                      </a:r>
                      <a:r>
                        <a:rPr lang="en">
                          <a:latin typeface="Livvic"/>
                          <a:ea typeface="Livvic"/>
                          <a:cs typeface="Livvic"/>
                          <a:sym typeface="Livvic"/>
                        </a:rPr>
                        <a:t>C</a:t>
                      </a:r>
                      <a:endParaRPr baseline="30000">
                        <a:latin typeface="Livvic"/>
                        <a:ea typeface="Livvic"/>
                        <a:cs typeface="Livvic"/>
                        <a:sym typeface="Livvic"/>
                      </a:endParaRPr>
                    </a:p>
                  </a:txBody>
                  <a:tcPr marL="91425" marR="91425" marT="91425" marB="91425"/>
                </a:tc>
                <a:tc>
                  <a:txBody>
                    <a:bodyPr/>
                    <a:lstStyle/>
                    <a:p>
                      <a:pPr marL="0" lvl="0" indent="0" algn="l" rtl="0">
                        <a:spcBef>
                          <a:spcPts val="0"/>
                        </a:spcBef>
                        <a:spcAft>
                          <a:spcPts val="0"/>
                        </a:spcAft>
                        <a:buNone/>
                      </a:pPr>
                      <a:r>
                        <a:rPr lang="en">
                          <a:latin typeface="Livvic"/>
                          <a:ea typeface="Livvic"/>
                          <a:cs typeface="Livvic"/>
                          <a:sym typeface="Livvic"/>
                        </a:rPr>
                        <a:t>Internal Temperature, </a:t>
                      </a:r>
                      <a:r>
                        <a:rPr lang="en">
                          <a:solidFill>
                            <a:schemeClr val="dk1"/>
                          </a:solidFill>
                          <a:latin typeface="Livvic"/>
                          <a:ea typeface="Livvic"/>
                          <a:cs typeface="Livvic"/>
                          <a:sym typeface="Livvic"/>
                        </a:rPr>
                        <a:t>Environment Temperature</a:t>
                      </a:r>
                      <a:endParaRPr>
                        <a:latin typeface="Livvic"/>
                        <a:ea typeface="Livvic"/>
                        <a:cs typeface="Livvic"/>
                        <a:sym typeface="Livvic"/>
                      </a:endParaRPr>
                    </a:p>
                  </a:txBody>
                  <a:tcPr marL="91425" marR="91425" marT="91425" marB="91425"/>
                </a:tc>
                <a:extLst>
                  <a:ext uri="{0D108BD9-81ED-4DB2-BD59-A6C34878D82A}">
                    <a16:rowId xmlns:a16="http://schemas.microsoft.com/office/drawing/2014/main" val="10001"/>
                  </a:ext>
                </a:extLst>
              </a:tr>
              <a:tr h="717525">
                <a:tc>
                  <a:txBody>
                    <a:bodyPr/>
                    <a:lstStyle/>
                    <a:p>
                      <a:pPr marL="0" lvl="0" indent="0" algn="l" rtl="0">
                        <a:spcBef>
                          <a:spcPts val="0"/>
                        </a:spcBef>
                        <a:spcAft>
                          <a:spcPts val="0"/>
                        </a:spcAft>
                        <a:buNone/>
                      </a:pPr>
                      <a:r>
                        <a:rPr lang="en">
                          <a:latin typeface="Livvic"/>
                          <a:ea typeface="Livvic"/>
                          <a:cs typeface="Livvic"/>
                          <a:sym typeface="Livvic"/>
                        </a:rPr>
                        <a:t>DR3.2</a:t>
                      </a:r>
                      <a:endParaRPr>
                        <a:latin typeface="Livvic"/>
                        <a:ea typeface="Livvic"/>
                        <a:cs typeface="Livvic"/>
                        <a:sym typeface="Livvic"/>
                      </a:endParaRPr>
                    </a:p>
                  </a:txBody>
                  <a:tcPr marL="91425" marR="91425" marT="91425" marB="91425"/>
                </a:tc>
                <a:tc>
                  <a:txBody>
                    <a:bodyPr/>
                    <a:lstStyle/>
                    <a:p>
                      <a:pPr marL="0" lvl="0" indent="0" algn="l" rtl="0">
                        <a:spcBef>
                          <a:spcPts val="0"/>
                        </a:spcBef>
                        <a:spcAft>
                          <a:spcPts val="0"/>
                        </a:spcAft>
                        <a:buNone/>
                      </a:pPr>
                      <a:r>
                        <a:rPr lang="en">
                          <a:latin typeface="Livvic"/>
                          <a:ea typeface="Livvic"/>
                          <a:cs typeface="Livvic"/>
                          <a:sym typeface="Livvic"/>
                        </a:rPr>
                        <a:t>Endure 40 mph wind gusts</a:t>
                      </a:r>
                      <a:endParaRPr>
                        <a:latin typeface="Livvic"/>
                        <a:ea typeface="Livvic"/>
                        <a:cs typeface="Livvic"/>
                        <a:sym typeface="Livvic"/>
                      </a:endParaRPr>
                    </a:p>
                  </a:txBody>
                  <a:tcPr marL="91425" marR="91425" marT="91425" marB="91425"/>
                </a:tc>
                <a:tc>
                  <a:txBody>
                    <a:bodyPr/>
                    <a:lstStyle/>
                    <a:p>
                      <a:pPr marL="0" lvl="0" indent="0" algn="l" rtl="0">
                        <a:spcBef>
                          <a:spcPts val="0"/>
                        </a:spcBef>
                        <a:spcAft>
                          <a:spcPts val="0"/>
                        </a:spcAft>
                        <a:buNone/>
                      </a:pPr>
                      <a:r>
                        <a:rPr lang="en">
                          <a:latin typeface="Livvic"/>
                          <a:ea typeface="Livvic"/>
                          <a:cs typeface="Livvic"/>
                          <a:sym typeface="Livvic"/>
                        </a:rPr>
                        <a:t>Wind Speed, Force, Sensor Deflection</a:t>
                      </a:r>
                      <a:endParaRPr>
                        <a:latin typeface="Livvic"/>
                        <a:ea typeface="Livvic"/>
                        <a:cs typeface="Livvic"/>
                        <a:sym typeface="Livvic"/>
                      </a:endParaRPr>
                    </a:p>
                  </a:txBody>
                  <a:tcPr marL="91425" marR="91425" marT="91425" marB="91425"/>
                </a:tc>
                <a:extLst>
                  <a:ext uri="{0D108BD9-81ED-4DB2-BD59-A6C34878D82A}">
                    <a16:rowId xmlns:a16="http://schemas.microsoft.com/office/drawing/2014/main" val="10002"/>
                  </a:ext>
                </a:extLst>
              </a:tr>
              <a:tr h="717525">
                <a:tc>
                  <a:txBody>
                    <a:bodyPr/>
                    <a:lstStyle/>
                    <a:p>
                      <a:pPr marL="0" lvl="0" indent="0" algn="l" rtl="0">
                        <a:spcBef>
                          <a:spcPts val="0"/>
                        </a:spcBef>
                        <a:spcAft>
                          <a:spcPts val="0"/>
                        </a:spcAft>
                        <a:buNone/>
                      </a:pPr>
                      <a:r>
                        <a:rPr lang="en">
                          <a:latin typeface="Livvic"/>
                          <a:ea typeface="Livvic"/>
                          <a:cs typeface="Livvic"/>
                          <a:sym typeface="Livvic"/>
                        </a:rPr>
                        <a:t>DR3.3</a:t>
                      </a:r>
                      <a:endParaRPr>
                        <a:latin typeface="Livvic"/>
                        <a:ea typeface="Livvic"/>
                        <a:cs typeface="Livvic"/>
                        <a:sym typeface="Livvic"/>
                      </a:endParaRPr>
                    </a:p>
                  </a:txBody>
                  <a:tcPr marL="91425" marR="91425" marT="91425" marB="91425"/>
                </a:tc>
                <a:tc>
                  <a:txBody>
                    <a:bodyPr/>
                    <a:lstStyle/>
                    <a:p>
                      <a:pPr marL="0" lvl="0" indent="0" algn="l" rtl="0">
                        <a:spcBef>
                          <a:spcPts val="0"/>
                        </a:spcBef>
                        <a:spcAft>
                          <a:spcPts val="0"/>
                        </a:spcAft>
                        <a:buNone/>
                      </a:pPr>
                      <a:r>
                        <a:rPr lang="en">
                          <a:latin typeface="Livvic"/>
                          <a:ea typeface="Livvic"/>
                          <a:cs typeface="Livvic"/>
                          <a:sym typeface="Livvic"/>
                        </a:rPr>
                        <a:t>IP55 water resistant </a:t>
                      </a:r>
                      <a:endParaRPr>
                        <a:latin typeface="Livvic"/>
                        <a:ea typeface="Livvic"/>
                        <a:cs typeface="Livvic"/>
                        <a:sym typeface="Livvic"/>
                      </a:endParaRPr>
                    </a:p>
                  </a:txBody>
                  <a:tcPr marL="91425" marR="91425" marT="91425" marB="91425"/>
                </a:tc>
                <a:tc>
                  <a:txBody>
                    <a:bodyPr/>
                    <a:lstStyle/>
                    <a:p>
                      <a:pPr marL="0" lvl="0" indent="0" algn="l" rtl="0">
                        <a:spcBef>
                          <a:spcPts val="0"/>
                        </a:spcBef>
                        <a:spcAft>
                          <a:spcPts val="0"/>
                        </a:spcAft>
                        <a:buNone/>
                      </a:pPr>
                      <a:r>
                        <a:rPr lang="en">
                          <a:latin typeface="Livvic"/>
                          <a:ea typeface="Livvic"/>
                          <a:cs typeface="Livvic"/>
                          <a:sym typeface="Livvic"/>
                        </a:rPr>
                        <a:t>Ingress Protection Rating</a:t>
                      </a:r>
                      <a:endParaRPr>
                        <a:latin typeface="Livvic"/>
                        <a:ea typeface="Livvic"/>
                        <a:cs typeface="Livvic"/>
                        <a:sym typeface="Livvic"/>
                      </a:endParaRPr>
                    </a:p>
                  </a:txBody>
                  <a:tcPr marL="91425" marR="91425" marT="91425" marB="91425"/>
                </a:tc>
                <a:extLst>
                  <a:ext uri="{0D108BD9-81ED-4DB2-BD59-A6C34878D82A}">
                    <a16:rowId xmlns:a16="http://schemas.microsoft.com/office/drawing/2014/main" val="10003"/>
                  </a:ext>
                </a:extLst>
              </a:tr>
            </a:tbl>
          </a:graphicData>
        </a:graphic>
      </p:graphicFrame>
      <p:sp>
        <p:nvSpPr>
          <p:cNvPr id="1735" name="Google Shape;1735;p98"/>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1736" name="Google Shape;1736;p98"/>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1737" name="Google Shape;1737;p98"/>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1738" name="Google Shape;1738;p98"/>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1739" name="Google Shape;1739;p98"/>
          <p:cNvSpPr/>
          <p:nvPr/>
        </p:nvSpPr>
        <p:spPr>
          <a:xfrm>
            <a:off x="3370367"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1740" name="Google Shape;1740;p98"/>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1741" name="Google Shape;1741;p98"/>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1742" name="Google Shape;1742;p98"/>
          <p:cNvSpPr/>
          <p:nvPr/>
        </p:nvSpPr>
        <p:spPr>
          <a:xfrm>
            <a:off x="7777350" y="4777075"/>
            <a:ext cx="10701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746"/>
        <p:cNvGrpSpPr/>
        <p:nvPr/>
      </p:nvGrpSpPr>
      <p:grpSpPr>
        <a:xfrm>
          <a:off x="0" y="0"/>
          <a:ext cx="0" cy="0"/>
          <a:chOff x="0" y="0"/>
          <a:chExt cx="0" cy="0"/>
        </a:xfrm>
      </p:grpSpPr>
      <p:sp>
        <p:nvSpPr>
          <p:cNvPr id="1747" name="Google Shape;1747;p99"/>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84</a:t>
            </a:fld>
            <a:endParaRPr>
              <a:latin typeface="Livvic"/>
              <a:ea typeface="Livvic"/>
              <a:cs typeface="Livvic"/>
              <a:sym typeface="Livvic"/>
            </a:endParaRPr>
          </a:p>
        </p:txBody>
      </p:sp>
      <p:sp>
        <p:nvSpPr>
          <p:cNvPr id="1748" name="Google Shape;1748;p99"/>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latin typeface="Livvic"/>
                <a:ea typeface="Livvic"/>
                <a:cs typeface="Livvic"/>
                <a:sym typeface="Livvic"/>
              </a:rPr>
              <a:t>FR4: Data Storage</a:t>
            </a:r>
            <a:endParaRPr sz="2800" b="1">
              <a:solidFill>
                <a:srgbClr val="FFFFFF"/>
              </a:solidFill>
              <a:latin typeface="Livvic"/>
              <a:ea typeface="Livvic"/>
              <a:cs typeface="Livvic"/>
              <a:sym typeface="Livvic"/>
            </a:endParaRPr>
          </a:p>
        </p:txBody>
      </p:sp>
      <p:pic>
        <p:nvPicPr>
          <p:cNvPr id="1749" name="Google Shape;1749;p99"/>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sp>
        <p:nvSpPr>
          <p:cNvPr id="1750" name="Google Shape;1750;p99"/>
          <p:cNvSpPr txBox="1"/>
          <p:nvPr/>
        </p:nvSpPr>
        <p:spPr>
          <a:xfrm>
            <a:off x="742325" y="1271350"/>
            <a:ext cx="7880700" cy="3208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100">
              <a:solidFill>
                <a:schemeClr val="dk1"/>
              </a:solidFill>
              <a:latin typeface="Livvic"/>
              <a:ea typeface="Livvic"/>
              <a:cs typeface="Livvic"/>
              <a:sym typeface="Livvic"/>
            </a:endParaRPr>
          </a:p>
        </p:txBody>
      </p:sp>
      <p:graphicFrame>
        <p:nvGraphicFramePr>
          <p:cNvPr id="1751" name="Google Shape;1751;p99"/>
          <p:cNvGraphicFramePr/>
          <p:nvPr/>
        </p:nvGraphicFramePr>
        <p:xfrm>
          <a:off x="239925" y="1271385"/>
          <a:ext cx="3000000" cy="3000000"/>
        </p:xfrm>
        <a:graphic>
          <a:graphicData uri="http://schemas.openxmlformats.org/drawingml/2006/table">
            <a:tbl>
              <a:tblPr>
                <a:noFill/>
                <a:tableStyleId>{66FF5306-B495-4C76-AE99-407321AC30EA}</a:tableStyleId>
              </a:tblPr>
              <a:tblGrid>
                <a:gridCol w="2653500">
                  <a:extLst>
                    <a:ext uri="{9D8B030D-6E8A-4147-A177-3AD203B41FA5}">
                      <a16:colId xmlns:a16="http://schemas.microsoft.com/office/drawing/2014/main" val="20000"/>
                    </a:ext>
                  </a:extLst>
                </a:gridCol>
                <a:gridCol w="2653500">
                  <a:extLst>
                    <a:ext uri="{9D8B030D-6E8A-4147-A177-3AD203B41FA5}">
                      <a16:colId xmlns:a16="http://schemas.microsoft.com/office/drawing/2014/main" val="20001"/>
                    </a:ext>
                  </a:extLst>
                </a:gridCol>
                <a:gridCol w="3300525">
                  <a:extLst>
                    <a:ext uri="{9D8B030D-6E8A-4147-A177-3AD203B41FA5}">
                      <a16:colId xmlns:a16="http://schemas.microsoft.com/office/drawing/2014/main" val="20002"/>
                    </a:ext>
                  </a:extLst>
                </a:gridCol>
              </a:tblGrid>
              <a:tr h="472275">
                <a:tc>
                  <a:txBody>
                    <a:bodyPr/>
                    <a:lstStyle/>
                    <a:p>
                      <a:pPr marL="0" lvl="0" indent="0" algn="l" rtl="0">
                        <a:spcBef>
                          <a:spcPts val="0"/>
                        </a:spcBef>
                        <a:spcAft>
                          <a:spcPts val="0"/>
                        </a:spcAft>
                        <a:buNone/>
                      </a:pPr>
                      <a:endParaRPr>
                        <a:latin typeface="Livvic"/>
                        <a:ea typeface="Livvic"/>
                        <a:cs typeface="Livvic"/>
                        <a:sym typeface="Livvic"/>
                      </a:endParaRPr>
                    </a:p>
                  </a:txBody>
                  <a:tcPr marL="91425" marR="91425" marT="91425" marB="91425"/>
                </a:tc>
                <a:tc>
                  <a:txBody>
                    <a:bodyPr/>
                    <a:lstStyle/>
                    <a:p>
                      <a:pPr marL="0" lvl="0" indent="0" algn="l" rtl="0">
                        <a:spcBef>
                          <a:spcPts val="0"/>
                        </a:spcBef>
                        <a:spcAft>
                          <a:spcPts val="0"/>
                        </a:spcAft>
                        <a:buNone/>
                      </a:pPr>
                      <a:r>
                        <a:rPr lang="en">
                          <a:solidFill>
                            <a:schemeClr val="dk1"/>
                          </a:solidFill>
                          <a:latin typeface="Livvic"/>
                          <a:ea typeface="Livvic"/>
                          <a:cs typeface="Livvic"/>
                          <a:sym typeface="Livvic"/>
                        </a:rPr>
                        <a:t>Design Requirement</a:t>
                      </a:r>
                      <a:endParaRPr>
                        <a:latin typeface="Livvic"/>
                        <a:ea typeface="Livvic"/>
                        <a:cs typeface="Livvic"/>
                        <a:sym typeface="Livvic"/>
                      </a:endParaRPr>
                    </a:p>
                  </a:txBody>
                  <a:tcPr marL="91425" marR="91425" marT="91425" marB="91425"/>
                </a:tc>
                <a:tc>
                  <a:txBody>
                    <a:bodyPr/>
                    <a:lstStyle/>
                    <a:p>
                      <a:pPr marL="0" lvl="0" indent="0" algn="l" rtl="0">
                        <a:spcBef>
                          <a:spcPts val="0"/>
                        </a:spcBef>
                        <a:spcAft>
                          <a:spcPts val="0"/>
                        </a:spcAft>
                        <a:buNone/>
                      </a:pPr>
                      <a:r>
                        <a:rPr lang="en">
                          <a:latin typeface="Livvic"/>
                          <a:ea typeface="Livvic"/>
                          <a:cs typeface="Livvic"/>
                          <a:sym typeface="Livvic"/>
                        </a:rPr>
                        <a:t>Technical Performance Measure</a:t>
                      </a:r>
                      <a:endParaRPr>
                        <a:latin typeface="Livvic"/>
                        <a:ea typeface="Livvic"/>
                        <a:cs typeface="Livvic"/>
                        <a:sym typeface="Livvic"/>
                      </a:endParaRPr>
                    </a:p>
                  </a:txBody>
                  <a:tcPr marL="91425" marR="91425" marT="91425" marB="91425"/>
                </a:tc>
                <a:extLst>
                  <a:ext uri="{0D108BD9-81ED-4DB2-BD59-A6C34878D82A}">
                    <a16:rowId xmlns:a16="http://schemas.microsoft.com/office/drawing/2014/main" val="10000"/>
                  </a:ext>
                </a:extLst>
              </a:tr>
              <a:tr h="717525">
                <a:tc>
                  <a:txBody>
                    <a:bodyPr/>
                    <a:lstStyle/>
                    <a:p>
                      <a:pPr marL="0" lvl="0" indent="0" algn="l" rtl="0">
                        <a:spcBef>
                          <a:spcPts val="0"/>
                        </a:spcBef>
                        <a:spcAft>
                          <a:spcPts val="0"/>
                        </a:spcAft>
                        <a:buNone/>
                      </a:pPr>
                      <a:r>
                        <a:rPr lang="en">
                          <a:latin typeface="Livvic"/>
                          <a:ea typeface="Livvic"/>
                          <a:cs typeface="Livvic"/>
                          <a:sym typeface="Livvic"/>
                        </a:rPr>
                        <a:t>DR4.1</a:t>
                      </a:r>
                      <a:endParaRPr>
                        <a:latin typeface="Livvic"/>
                        <a:ea typeface="Livvic"/>
                        <a:cs typeface="Livvic"/>
                        <a:sym typeface="Livvic"/>
                      </a:endParaRPr>
                    </a:p>
                  </a:txBody>
                  <a:tcPr marL="91425" marR="91425" marT="91425" marB="91425"/>
                </a:tc>
                <a:tc>
                  <a:txBody>
                    <a:bodyPr/>
                    <a:lstStyle/>
                    <a:p>
                      <a:pPr marL="0" lvl="0" indent="0" algn="l" rtl="0">
                        <a:spcBef>
                          <a:spcPts val="0"/>
                        </a:spcBef>
                        <a:spcAft>
                          <a:spcPts val="0"/>
                        </a:spcAft>
                        <a:buNone/>
                      </a:pPr>
                      <a:r>
                        <a:rPr lang="en">
                          <a:latin typeface="Livvic"/>
                          <a:ea typeface="Livvic"/>
                          <a:cs typeface="Livvic"/>
                          <a:sym typeface="Livvic"/>
                        </a:rPr>
                        <a:t>Capable of storing 15 MB of data</a:t>
                      </a:r>
                      <a:endParaRPr baseline="30000">
                        <a:latin typeface="Livvic"/>
                        <a:ea typeface="Livvic"/>
                        <a:cs typeface="Livvic"/>
                        <a:sym typeface="Livvic"/>
                      </a:endParaRPr>
                    </a:p>
                  </a:txBody>
                  <a:tcPr marL="91425" marR="91425" marT="91425" marB="91425"/>
                </a:tc>
                <a:tc>
                  <a:txBody>
                    <a:bodyPr/>
                    <a:lstStyle/>
                    <a:p>
                      <a:pPr marL="0" lvl="0" indent="0" algn="l" rtl="0">
                        <a:spcBef>
                          <a:spcPts val="0"/>
                        </a:spcBef>
                        <a:spcAft>
                          <a:spcPts val="0"/>
                        </a:spcAft>
                        <a:buNone/>
                      </a:pPr>
                      <a:r>
                        <a:rPr lang="en">
                          <a:latin typeface="Livvic"/>
                          <a:ea typeface="Livvic"/>
                          <a:cs typeface="Livvic"/>
                          <a:sym typeface="Livvic"/>
                        </a:rPr>
                        <a:t>Storage Capacity, Available Storage Capacity</a:t>
                      </a:r>
                      <a:endParaRPr>
                        <a:latin typeface="Livvic"/>
                        <a:ea typeface="Livvic"/>
                        <a:cs typeface="Livvic"/>
                        <a:sym typeface="Livvic"/>
                      </a:endParaRPr>
                    </a:p>
                  </a:txBody>
                  <a:tcPr marL="91425" marR="91425" marT="91425" marB="91425"/>
                </a:tc>
                <a:extLst>
                  <a:ext uri="{0D108BD9-81ED-4DB2-BD59-A6C34878D82A}">
                    <a16:rowId xmlns:a16="http://schemas.microsoft.com/office/drawing/2014/main" val="10001"/>
                  </a:ext>
                </a:extLst>
              </a:tr>
              <a:tr h="717525">
                <a:tc>
                  <a:txBody>
                    <a:bodyPr/>
                    <a:lstStyle/>
                    <a:p>
                      <a:pPr marL="0" lvl="0" indent="0" algn="l" rtl="0">
                        <a:spcBef>
                          <a:spcPts val="0"/>
                        </a:spcBef>
                        <a:spcAft>
                          <a:spcPts val="0"/>
                        </a:spcAft>
                        <a:buNone/>
                      </a:pPr>
                      <a:r>
                        <a:rPr lang="en">
                          <a:latin typeface="Livvic"/>
                          <a:ea typeface="Livvic"/>
                          <a:cs typeface="Livvic"/>
                          <a:sym typeface="Livvic"/>
                        </a:rPr>
                        <a:t>DR4.2</a:t>
                      </a:r>
                      <a:endParaRPr>
                        <a:latin typeface="Livvic"/>
                        <a:ea typeface="Livvic"/>
                        <a:cs typeface="Livvic"/>
                        <a:sym typeface="Livvic"/>
                      </a:endParaRPr>
                    </a:p>
                  </a:txBody>
                  <a:tcPr marL="91425" marR="91425" marT="91425" marB="91425"/>
                </a:tc>
                <a:tc>
                  <a:txBody>
                    <a:bodyPr/>
                    <a:lstStyle/>
                    <a:p>
                      <a:pPr marL="0" lvl="0" indent="0" algn="l" rtl="0">
                        <a:spcBef>
                          <a:spcPts val="0"/>
                        </a:spcBef>
                        <a:spcAft>
                          <a:spcPts val="0"/>
                        </a:spcAft>
                        <a:buNone/>
                      </a:pPr>
                      <a:r>
                        <a:rPr lang="en">
                          <a:latin typeface="Livvic"/>
                          <a:ea typeface="Livvic"/>
                          <a:cs typeface="Livvic"/>
                          <a:sym typeface="Livvic"/>
                        </a:rPr>
                        <a:t>Data transferrable for post-processing</a:t>
                      </a:r>
                      <a:endParaRPr>
                        <a:latin typeface="Livvic"/>
                        <a:ea typeface="Livvic"/>
                        <a:cs typeface="Livvic"/>
                        <a:sym typeface="Livvic"/>
                      </a:endParaRPr>
                    </a:p>
                  </a:txBody>
                  <a:tcPr marL="91425" marR="91425" marT="91425" marB="91425"/>
                </a:tc>
                <a:tc>
                  <a:txBody>
                    <a:bodyPr/>
                    <a:lstStyle/>
                    <a:p>
                      <a:pPr marL="0" lvl="0" indent="0" algn="l" rtl="0">
                        <a:spcBef>
                          <a:spcPts val="0"/>
                        </a:spcBef>
                        <a:spcAft>
                          <a:spcPts val="0"/>
                        </a:spcAft>
                        <a:buNone/>
                      </a:pPr>
                      <a:r>
                        <a:rPr lang="en">
                          <a:latin typeface="Livvic"/>
                          <a:ea typeface="Livvic"/>
                          <a:cs typeface="Livvic"/>
                          <a:sym typeface="Livvic"/>
                        </a:rPr>
                        <a:t>Repeatability of Data Transfer, Typical Duration of Data Transfer</a:t>
                      </a:r>
                      <a:endParaRPr>
                        <a:latin typeface="Livvic"/>
                        <a:ea typeface="Livvic"/>
                        <a:cs typeface="Livvic"/>
                        <a:sym typeface="Livvic"/>
                      </a:endParaRPr>
                    </a:p>
                  </a:txBody>
                  <a:tcPr marL="91425" marR="91425" marT="91425" marB="91425"/>
                </a:tc>
                <a:extLst>
                  <a:ext uri="{0D108BD9-81ED-4DB2-BD59-A6C34878D82A}">
                    <a16:rowId xmlns:a16="http://schemas.microsoft.com/office/drawing/2014/main" val="10002"/>
                  </a:ext>
                </a:extLst>
              </a:tr>
            </a:tbl>
          </a:graphicData>
        </a:graphic>
      </p:graphicFrame>
      <p:sp>
        <p:nvSpPr>
          <p:cNvPr id="1752" name="Google Shape;1752;p99"/>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1753" name="Google Shape;1753;p99"/>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1754" name="Google Shape;1754;p99"/>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1755" name="Google Shape;1755;p99"/>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1756" name="Google Shape;1756;p99"/>
          <p:cNvSpPr/>
          <p:nvPr/>
        </p:nvSpPr>
        <p:spPr>
          <a:xfrm>
            <a:off x="3370367"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1757" name="Google Shape;1757;p99"/>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1758" name="Google Shape;1758;p99"/>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1759" name="Google Shape;1759;p99"/>
          <p:cNvSpPr/>
          <p:nvPr/>
        </p:nvSpPr>
        <p:spPr>
          <a:xfrm>
            <a:off x="7777350" y="4777075"/>
            <a:ext cx="10701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763"/>
        <p:cNvGrpSpPr/>
        <p:nvPr/>
      </p:nvGrpSpPr>
      <p:grpSpPr>
        <a:xfrm>
          <a:off x="0" y="0"/>
          <a:ext cx="0" cy="0"/>
          <a:chOff x="0" y="0"/>
          <a:chExt cx="0" cy="0"/>
        </a:xfrm>
      </p:grpSpPr>
      <p:sp>
        <p:nvSpPr>
          <p:cNvPr id="1764" name="Google Shape;1764;p100"/>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85</a:t>
            </a:fld>
            <a:endParaRPr>
              <a:latin typeface="Livvic"/>
              <a:ea typeface="Livvic"/>
              <a:cs typeface="Livvic"/>
              <a:sym typeface="Livvic"/>
            </a:endParaRPr>
          </a:p>
        </p:txBody>
      </p:sp>
      <p:sp>
        <p:nvSpPr>
          <p:cNvPr id="1765" name="Google Shape;1765;p100"/>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latin typeface="Livvic"/>
                <a:ea typeface="Livvic"/>
                <a:cs typeface="Livvic"/>
                <a:sym typeface="Livvic"/>
              </a:rPr>
              <a:t>FR5: Present Snow Depth Data</a:t>
            </a:r>
            <a:endParaRPr sz="2800" b="1">
              <a:solidFill>
                <a:srgbClr val="FFFFFF"/>
              </a:solidFill>
              <a:latin typeface="Livvic"/>
              <a:ea typeface="Livvic"/>
              <a:cs typeface="Livvic"/>
              <a:sym typeface="Livvic"/>
            </a:endParaRPr>
          </a:p>
        </p:txBody>
      </p:sp>
      <p:pic>
        <p:nvPicPr>
          <p:cNvPr id="1766" name="Google Shape;1766;p100"/>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graphicFrame>
        <p:nvGraphicFramePr>
          <p:cNvPr id="1767" name="Google Shape;1767;p100"/>
          <p:cNvGraphicFramePr/>
          <p:nvPr/>
        </p:nvGraphicFramePr>
        <p:xfrm>
          <a:off x="268238" y="1159635"/>
          <a:ext cx="3000000" cy="3000000"/>
        </p:xfrm>
        <a:graphic>
          <a:graphicData uri="http://schemas.openxmlformats.org/drawingml/2006/table">
            <a:tbl>
              <a:tblPr>
                <a:noFill/>
                <a:tableStyleId>{66FF5306-B495-4C76-AE99-407321AC30EA}</a:tableStyleId>
              </a:tblPr>
              <a:tblGrid>
                <a:gridCol w="2653500">
                  <a:extLst>
                    <a:ext uri="{9D8B030D-6E8A-4147-A177-3AD203B41FA5}">
                      <a16:colId xmlns:a16="http://schemas.microsoft.com/office/drawing/2014/main" val="20000"/>
                    </a:ext>
                  </a:extLst>
                </a:gridCol>
                <a:gridCol w="2653500">
                  <a:extLst>
                    <a:ext uri="{9D8B030D-6E8A-4147-A177-3AD203B41FA5}">
                      <a16:colId xmlns:a16="http://schemas.microsoft.com/office/drawing/2014/main" val="20001"/>
                    </a:ext>
                  </a:extLst>
                </a:gridCol>
                <a:gridCol w="3300525">
                  <a:extLst>
                    <a:ext uri="{9D8B030D-6E8A-4147-A177-3AD203B41FA5}">
                      <a16:colId xmlns:a16="http://schemas.microsoft.com/office/drawing/2014/main" val="20002"/>
                    </a:ext>
                  </a:extLst>
                </a:gridCol>
              </a:tblGrid>
              <a:tr h="472300">
                <a:tc>
                  <a:txBody>
                    <a:bodyPr/>
                    <a:lstStyle/>
                    <a:p>
                      <a:pPr marL="0" lvl="0" indent="0" algn="l" rtl="0">
                        <a:spcBef>
                          <a:spcPts val="0"/>
                        </a:spcBef>
                        <a:spcAft>
                          <a:spcPts val="0"/>
                        </a:spcAft>
                        <a:buNone/>
                      </a:pPr>
                      <a:endParaRPr>
                        <a:latin typeface="Livvic"/>
                        <a:ea typeface="Livvic"/>
                        <a:cs typeface="Livvic"/>
                        <a:sym typeface="Livvic"/>
                      </a:endParaRPr>
                    </a:p>
                  </a:txBody>
                  <a:tcPr marL="91425" marR="91425" marT="91425" marB="91425"/>
                </a:tc>
                <a:tc>
                  <a:txBody>
                    <a:bodyPr/>
                    <a:lstStyle/>
                    <a:p>
                      <a:pPr marL="0" lvl="0" indent="0" algn="l" rtl="0">
                        <a:spcBef>
                          <a:spcPts val="0"/>
                        </a:spcBef>
                        <a:spcAft>
                          <a:spcPts val="0"/>
                        </a:spcAft>
                        <a:buNone/>
                      </a:pPr>
                      <a:r>
                        <a:rPr lang="en">
                          <a:solidFill>
                            <a:schemeClr val="dk1"/>
                          </a:solidFill>
                          <a:latin typeface="Livvic"/>
                          <a:ea typeface="Livvic"/>
                          <a:cs typeface="Livvic"/>
                          <a:sym typeface="Livvic"/>
                        </a:rPr>
                        <a:t>Design Requirement</a:t>
                      </a:r>
                      <a:endParaRPr>
                        <a:latin typeface="Livvic"/>
                        <a:ea typeface="Livvic"/>
                        <a:cs typeface="Livvic"/>
                        <a:sym typeface="Livvic"/>
                      </a:endParaRPr>
                    </a:p>
                  </a:txBody>
                  <a:tcPr marL="91425" marR="91425" marT="91425" marB="91425"/>
                </a:tc>
                <a:tc>
                  <a:txBody>
                    <a:bodyPr/>
                    <a:lstStyle/>
                    <a:p>
                      <a:pPr marL="0" lvl="0" indent="0" algn="l" rtl="0">
                        <a:spcBef>
                          <a:spcPts val="0"/>
                        </a:spcBef>
                        <a:spcAft>
                          <a:spcPts val="0"/>
                        </a:spcAft>
                        <a:buNone/>
                      </a:pPr>
                      <a:r>
                        <a:rPr lang="en">
                          <a:latin typeface="Livvic"/>
                          <a:ea typeface="Livvic"/>
                          <a:cs typeface="Livvic"/>
                          <a:sym typeface="Livvic"/>
                        </a:rPr>
                        <a:t>Verification</a:t>
                      </a:r>
                      <a:endParaRPr>
                        <a:latin typeface="Livvic"/>
                        <a:ea typeface="Livvic"/>
                        <a:cs typeface="Livvic"/>
                        <a:sym typeface="Livvic"/>
                      </a:endParaRPr>
                    </a:p>
                  </a:txBody>
                  <a:tcPr marL="91425" marR="91425" marT="91425" marB="91425"/>
                </a:tc>
                <a:extLst>
                  <a:ext uri="{0D108BD9-81ED-4DB2-BD59-A6C34878D82A}">
                    <a16:rowId xmlns:a16="http://schemas.microsoft.com/office/drawing/2014/main" val="10000"/>
                  </a:ext>
                </a:extLst>
              </a:tr>
              <a:tr h="717525">
                <a:tc>
                  <a:txBody>
                    <a:bodyPr/>
                    <a:lstStyle/>
                    <a:p>
                      <a:pPr marL="0" lvl="0" indent="0" algn="l" rtl="0">
                        <a:spcBef>
                          <a:spcPts val="0"/>
                        </a:spcBef>
                        <a:spcAft>
                          <a:spcPts val="0"/>
                        </a:spcAft>
                        <a:buNone/>
                      </a:pPr>
                      <a:r>
                        <a:rPr lang="en">
                          <a:latin typeface="Livvic"/>
                          <a:ea typeface="Livvic"/>
                          <a:cs typeface="Livvic"/>
                          <a:sym typeface="Livvic"/>
                        </a:rPr>
                        <a:t>DR5.1</a:t>
                      </a:r>
                      <a:endParaRPr>
                        <a:latin typeface="Livvic"/>
                        <a:ea typeface="Livvic"/>
                        <a:cs typeface="Livvic"/>
                        <a:sym typeface="Livvic"/>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latin typeface="Livvic"/>
                          <a:ea typeface="Livvic"/>
                          <a:cs typeface="Livvic"/>
                          <a:sym typeface="Livvic"/>
                        </a:rPr>
                        <a:t>Interpolate dry map from summer scan</a:t>
                      </a:r>
                      <a:endParaRPr>
                        <a:latin typeface="Livvic"/>
                        <a:ea typeface="Livvic"/>
                        <a:cs typeface="Livvic"/>
                        <a:sym typeface="Livvic"/>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latin typeface="Livvic"/>
                          <a:ea typeface="Livvic"/>
                          <a:cs typeface="Livvic"/>
                          <a:sym typeface="Livvic"/>
                        </a:rPr>
                        <a:t>Accuracy of Digital Elevation Model (Dry), Surface Area of Digital Elevation Model</a:t>
                      </a:r>
                      <a:endParaRPr>
                        <a:latin typeface="Livvic"/>
                        <a:ea typeface="Livvic"/>
                        <a:cs typeface="Livvic"/>
                        <a:sym typeface="Livvic"/>
                      </a:endParaRPr>
                    </a:p>
                  </a:txBody>
                  <a:tcPr marL="91425" marR="91425" marT="91425" marB="9142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717525">
                <a:tc>
                  <a:txBody>
                    <a:bodyPr/>
                    <a:lstStyle/>
                    <a:p>
                      <a:pPr marL="0" lvl="0" indent="0" algn="l" rtl="0">
                        <a:spcBef>
                          <a:spcPts val="0"/>
                        </a:spcBef>
                        <a:spcAft>
                          <a:spcPts val="0"/>
                        </a:spcAft>
                        <a:buNone/>
                      </a:pPr>
                      <a:r>
                        <a:rPr lang="en">
                          <a:latin typeface="Livvic"/>
                          <a:ea typeface="Livvic"/>
                          <a:cs typeface="Livvic"/>
                          <a:sym typeface="Livvic"/>
                        </a:rPr>
                        <a:t>DR5.2</a:t>
                      </a:r>
                      <a:endParaRPr>
                        <a:latin typeface="Livvic"/>
                        <a:ea typeface="Livvic"/>
                        <a:cs typeface="Livvic"/>
                        <a:sym typeface="Livvic"/>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latin typeface="Livvic"/>
                          <a:ea typeface="Livvic"/>
                          <a:cs typeface="Livvic"/>
                          <a:sym typeface="Livvic"/>
                        </a:rPr>
                        <a:t>Process sensor data from USB </a:t>
                      </a:r>
                      <a:endParaRPr>
                        <a:latin typeface="Livvic"/>
                        <a:ea typeface="Livvic"/>
                        <a:cs typeface="Livvic"/>
                        <a:sym typeface="Livvic"/>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latin typeface="Livvic"/>
                          <a:ea typeface="Livvic"/>
                          <a:cs typeface="Livvic"/>
                          <a:sym typeface="Livvic"/>
                        </a:rPr>
                        <a:t>USB Compatibility, File Compatibility</a:t>
                      </a:r>
                      <a:endParaRPr>
                        <a:latin typeface="Livvic"/>
                        <a:ea typeface="Livvic"/>
                        <a:cs typeface="Livvic"/>
                        <a:sym typeface="Livvic"/>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717525">
                <a:tc>
                  <a:txBody>
                    <a:bodyPr/>
                    <a:lstStyle/>
                    <a:p>
                      <a:pPr marL="0" lvl="0" indent="0" algn="l" rtl="0">
                        <a:spcBef>
                          <a:spcPts val="0"/>
                        </a:spcBef>
                        <a:spcAft>
                          <a:spcPts val="0"/>
                        </a:spcAft>
                        <a:buNone/>
                      </a:pPr>
                      <a:r>
                        <a:rPr lang="en">
                          <a:latin typeface="Livvic"/>
                          <a:ea typeface="Livvic"/>
                          <a:cs typeface="Livvic"/>
                          <a:sym typeface="Livvic"/>
                        </a:rPr>
                        <a:t>DR5.3</a:t>
                      </a:r>
                      <a:endParaRPr>
                        <a:latin typeface="Livvic"/>
                        <a:ea typeface="Livvic"/>
                        <a:cs typeface="Livvic"/>
                        <a:sym typeface="Livvic"/>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
                          <a:latin typeface="Livvic"/>
                          <a:ea typeface="Livvic"/>
                          <a:cs typeface="Livvic"/>
                          <a:sym typeface="Livvic"/>
                        </a:rPr>
                        <a:t>Calculate Snow Depth</a:t>
                      </a:r>
                      <a:endParaRPr>
                        <a:latin typeface="Livvic"/>
                        <a:ea typeface="Livvic"/>
                        <a:cs typeface="Livvic"/>
                        <a:sym typeface="Livvic"/>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
                          <a:latin typeface="Livvic"/>
                          <a:ea typeface="Livvic"/>
                          <a:cs typeface="Livvic"/>
                          <a:sym typeface="Livvic"/>
                        </a:rPr>
                        <a:t>Accuracy of Digital Elevation Model (Snow Depth)</a:t>
                      </a:r>
                      <a:endParaRPr>
                        <a:latin typeface="Livvic"/>
                        <a:ea typeface="Livvic"/>
                        <a:cs typeface="Livvic"/>
                        <a:sym typeface="Livvic"/>
                      </a:endParaRPr>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3"/>
                  </a:ext>
                </a:extLst>
              </a:tr>
              <a:tr h="717525">
                <a:tc>
                  <a:txBody>
                    <a:bodyPr/>
                    <a:lstStyle/>
                    <a:p>
                      <a:pPr marL="0" lvl="0" indent="0" algn="l" rtl="0">
                        <a:spcBef>
                          <a:spcPts val="0"/>
                        </a:spcBef>
                        <a:spcAft>
                          <a:spcPts val="0"/>
                        </a:spcAft>
                        <a:buNone/>
                      </a:pPr>
                      <a:r>
                        <a:rPr lang="en">
                          <a:latin typeface="Livvic"/>
                          <a:ea typeface="Livvic"/>
                          <a:cs typeface="Livvic"/>
                          <a:sym typeface="Livvic"/>
                        </a:rPr>
                        <a:t>DR5.4</a:t>
                      </a:r>
                      <a:endParaRPr>
                        <a:latin typeface="Livvic"/>
                        <a:ea typeface="Livvic"/>
                        <a:cs typeface="Livvic"/>
                        <a:sym typeface="Livvic"/>
                      </a:endParaRPr>
                    </a:p>
                  </a:txBody>
                  <a:tcPr marL="91425" marR="91425" marT="91425" marB="91425"/>
                </a:tc>
                <a:tc>
                  <a:txBody>
                    <a:bodyPr/>
                    <a:lstStyle/>
                    <a:p>
                      <a:pPr marL="0" lvl="0" indent="0" algn="l" rtl="0">
                        <a:spcBef>
                          <a:spcPts val="0"/>
                        </a:spcBef>
                        <a:spcAft>
                          <a:spcPts val="0"/>
                        </a:spcAft>
                        <a:buNone/>
                      </a:pPr>
                      <a:r>
                        <a:rPr lang="en">
                          <a:latin typeface="Livvic"/>
                          <a:ea typeface="Livvic"/>
                          <a:cs typeface="Livvic"/>
                          <a:sym typeface="Livvic"/>
                        </a:rPr>
                        <a:t>Display data using ArcGIS</a:t>
                      </a:r>
                      <a:endParaRPr>
                        <a:latin typeface="Livvic"/>
                        <a:ea typeface="Livvic"/>
                        <a:cs typeface="Livvic"/>
                        <a:sym typeface="Livvic"/>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a:solidFill>
                            <a:schemeClr val="dk1"/>
                          </a:solidFill>
                          <a:latin typeface="Livvic"/>
                          <a:ea typeface="Livvic"/>
                          <a:cs typeface="Livvic"/>
                          <a:sym typeface="Livvic"/>
                        </a:rPr>
                        <a:t>Display digital elevation model on customer’s device</a:t>
                      </a:r>
                      <a:endParaRPr>
                        <a:latin typeface="Livvic"/>
                        <a:ea typeface="Livvic"/>
                        <a:cs typeface="Livvic"/>
                        <a:sym typeface="Livvic"/>
                      </a:endParaRPr>
                    </a:p>
                  </a:txBody>
                  <a:tcPr marL="91425" marR="91425" marT="91425" marB="91425"/>
                </a:tc>
                <a:extLst>
                  <a:ext uri="{0D108BD9-81ED-4DB2-BD59-A6C34878D82A}">
                    <a16:rowId xmlns:a16="http://schemas.microsoft.com/office/drawing/2014/main" val="10004"/>
                  </a:ext>
                </a:extLst>
              </a:tr>
            </a:tbl>
          </a:graphicData>
        </a:graphic>
      </p:graphicFrame>
      <p:sp>
        <p:nvSpPr>
          <p:cNvPr id="1768" name="Google Shape;1768;p100"/>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1769" name="Google Shape;1769;p100"/>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1770" name="Google Shape;1770;p100"/>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1771" name="Google Shape;1771;p100"/>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1772" name="Google Shape;1772;p100"/>
          <p:cNvSpPr/>
          <p:nvPr/>
        </p:nvSpPr>
        <p:spPr>
          <a:xfrm>
            <a:off x="3370367"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1773" name="Google Shape;1773;p100"/>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1774" name="Google Shape;1774;p100"/>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1775" name="Google Shape;1775;p100"/>
          <p:cNvSpPr/>
          <p:nvPr/>
        </p:nvSpPr>
        <p:spPr>
          <a:xfrm>
            <a:off x="7777350" y="4777075"/>
            <a:ext cx="10701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779"/>
        <p:cNvGrpSpPr/>
        <p:nvPr/>
      </p:nvGrpSpPr>
      <p:grpSpPr>
        <a:xfrm>
          <a:off x="0" y="0"/>
          <a:ext cx="0" cy="0"/>
          <a:chOff x="0" y="0"/>
          <a:chExt cx="0" cy="0"/>
        </a:xfrm>
      </p:grpSpPr>
      <p:sp>
        <p:nvSpPr>
          <p:cNvPr id="1780" name="Google Shape;1780;p101"/>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86</a:t>
            </a:fld>
            <a:endParaRPr>
              <a:latin typeface="Livvic"/>
              <a:ea typeface="Livvic"/>
              <a:cs typeface="Livvic"/>
              <a:sym typeface="Livvic"/>
            </a:endParaRPr>
          </a:p>
        </p:txBody>
      </p:sp>
      <p:sp>
        <p:nvSpPr>
          <p:cNvPr id="1781" name="Google Shape;1781;p101"/>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latin typeface="Livvic"/>
                <a:ea typeface="Livvic"/>
                <a:cs typeface="Livvic"/>
                <a:sym typeface="Livvic"/>
              </a:rPr>
              <a:t>FR6: Collect &amp; Use Pointing Data</a:t>
            </a:r>
            <a:endParaRPr sz="2800" b="1">
              <a:solidFill>
                <a:srgbClr val="FFFFFF"/>
              </a:solidFill>
              <a:latin typeface="Livvic"/>
              <a:ea typeface="Livvic"/>
              <a:cs typeface="Livvic"/>
              <a:sym typeface="Livvic"/>
            </a:endParaRPr>
          </a:p>
        </p:txBody>
      </p:sp>
      <p:pic>
        <p:nvPicPr>
          <p:cNvPr id="1782" name="Google Shape;1782;p101"/>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sp>
        <p:nvSpPr>
          <p:cNvPr id="1783" name="Google Shape;1783;p101"/>
          <p:cNvSpPr txBox="1"/>
          <p:nvPr/>
        </p:nvSpPr>
        <p:spPr>
          <a:xfrm>
            <a:off x="742325" y="1271350"/>
            <a:ext cx="7880700" cy="3208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100">
              <a:solidFill>
                <a:schemeClr val="dk1"/>
              </a:solidFill>
              <a:latin typeface="Livvic"/>
              <a:ea typeface="Livvic"/>
              <a:cs typeface="Livvic"/>
              <a:sym typeface="Livvic"/>
            </a:endParaRPr>
          </a:p>
        </p:txBody>
      </p:sp>
      <p:graphicFrame>
        <p:nvGraphicFramePr>
          <p:cNvPr id="1784" name="Google Shape;1784;p101"/>
          <p:cNvGraphicFramePr/>
          <p:nvPr/>
        </p:nvGraphicFramePr>
        <p:xfrm>
          <a:off x="239925" y="1271385"/>
          <a:ext cx="3000000" cy="3000000"/>
        </p:xfrm>
        <a:graphic>
          <a:graphicData uri="http://schemas.openxmlformats.org/drawingml/2006/table">
            <a:tbl>
              <a:tblPr>
                <a:noFill/>
                <a:tableStyleId>{66FF5306-B495-4C76-AE99-407321AC30EA}</a:tableStyleId>
              </a:tblPr>
              <a:tblGrid>
                <a:gridCol w="1660075">
                  <a:extLst>
                    <a:ext uri="{9D8B030D-6E8A-4147-A177-3AD203B41FA5}">
                      <a16:colId xmlns:a16="http://schemas.microsoft.com/office/drawing/2014/main" val="20000"/>
                    </a:ext>
                  </a:extLst>
                </a:gridCol>
                <a:gridCol w="2879850">
                  <a:extLst>
                    <a:ext uri="{9D8B030D-6E8A-4147-A177-3AD203B41FA5}">
                      <a16:colId xmlns:a16="http://schemas.microsoft.com/office/drawing/2014/main" val="20001"/>
                    </a:ext>
                  </a:extLst>
                </a:gridCol>
                <a:gridCol w="4067600">
                  <a:extLst>
                    <a:ext uri="{9D8B030D-6E8A-4147-A177-3AD203B41FA5}">
                      <a16:colId xmlns:a16="http://schemas.microsoft.com/office/drawing/2014/main" val="20002"/>
                    </a:ext>
                  </a:extLst>
                </a:gridCol>
              </a:tblGrid>
              <a:tr h="472275">
                <a:tc>
                  <a:txBody>
                    <a:bodyPr/>
                    <a:lstStyle/>
                    <a:p>
                      <a:pPr marL="0" lvl="0" indent="0" algn="l" rtl="0">
                        <a:spcBef>
                          <a:spcPts val="0"/>
                        </a:spcBef>
                        <a:spcAft>
                          <a:spcPts val="0"/>
                        </a:spcAft>
                        <a:buNone/>
                      </a:pPr>
                      <a:endParaRPr>
                        <a:latin typeface="Livvic"/>
                        <a:ea typeface="Livvic"/>
                        <a:cs typeface="Livvic"/>
                        <a:sym typeface="Livvic"/>
                      </a:endParaRPr>
                    </a:p>
                  </a:txBody>
                  <a:tcPr marL="91425" marR="91425" marT="91425" marB="91425"/>
                </a:tc>
                <a:tc>
                  <a:txBody>
                    <a:bodyPr/>
                    <a:lstStyle/>
                    <a:p>
                      <a:pPr marL="0" lvl="0" indent="0" algn="l" rtl="0">
                        <a:spcBef>
                          <a:spcPts val="0"/>
                        </a:spcBef>
                        <a:spcAft>
                          <a:spcPts val="0"/>
                        </a:spcAft>
                        <a:buNone/>
                      </a:pPr>
                      <a:r>
                        <a:rPr lang="en">
                          <a:solidFill>
                            <a:schemeClr val="dk1"/>
                          </a:solidFill>
                          <a:latin typeface="Livvic"/>
                          <a:ea typeface="Livvic"/>
                          <a:cs typeface="Livvic"/>
                          <a:sym typeface="Livvic"/>
                        </a:rPr>
                        <a:t>Design Requirement</a:t>
                      </a:r>
                      <a:endParaRPr>
                        <a:latin typeface="Livvic"/>
                        <a:ea typeface="Livvic"/>
                        <a:cs typeface="Livvic"/>
                        <a:sym typeface="Livvic"/>
                      </a:endParaRPr>
                    </a:p>
                  </a:txBody>
                  <a:tcPr marL="91425" marR="91425" marT="91425" marB="91425"/>
                </a:tc>
                <a:tc>
                  <a:txBody>
                    <a:bodyPr/>
                    <a:lstStyle/>
                    <a:p>
                      <a:pPr marL="0" lvl="0" indent="0" algn="l" rtl="0">
                        <a:spcBef>
                          <a:spcPts val="0"/>
                        </a:spcBef>
                        <a:spcAft>
                          <a:spcPts val="0"/>
                        </a:spcAft>
                        <a:buNone/>
                      </a:pPr>
                      <a:r>
                        <a:rPr lang="en">
                          <a:latin typeface="Livvic"/>
                          <a:ea typeface="Livvic"/>
                          <a:cs typeface="Livvic"/>
                          <a:sym typeface="Livvic"/>
                        </a:rPr>
                        <a:t>Technical Performance Measure</a:t>
                      </a:r>
                      <a:endParaRPr>
                        <a:latin typeface="Livvic"/>
                        <a:ea typeface="Livvic"/>
                        <a:cs typeface="Livvic"/>
                        <a:sym typeface="Livvic"/>
                      </a:endParaRPr>
                    </a:p>
                  </a:txBody>
                  <a:tcPr marL="91425" marR="91425" marT="91425" marB="91425"/>
                </a:tc>
                <a:extLst>
                  <a:ext uri="{0D108BD9-81ED-4DB2-BD59-A6C34878D82A}">
                    <a16:rowId xmlns:a16="http://schemas.microsoft.com/office/drawing/2014/main" val="10000"/>
                  </a:ext>
                </a:extLst>
              </a:tr>
              <a:tr h="717525">
                <a:tc>
                  <a:txBody>
                    <a:bodyPr/>
                    <a:lstStyle/>
                    <a:p>
                      <a:pPr marL="0" lvl="0" indent="0" algn="l" rtl="0">
                        <a:spcBef>
                          <a:spcPts val="0"/>
                        </a:spcBef>
                        <a:spcAft>
                          <a:spcPts val="0"/>
                        </a:spcAft>
                        <a:buNone/>
                      </a:pPr>
                      <a:r>
                        <a:rPr lang="en">
                          <a:latin typeface="Livvic"/>
                          <a:ea typeface="Livvic"/>
                          <a:cs typeface="Livvic"/>
                          <a:sym typeface="Livvic"/>
                        </a:rPr>
                        <a:t>DR6.1</a:t>
                      </a:r>
                      <a:endParaRPr>
                        <a:latin typeface="Livvic"/>
                        <a:ea typeface="Livvic"/>
                        <a:cs typeface="Livvic"/>
                        <a:sym typeface="Livvic"/>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a:solidFill>
                            <a:schemeClr val="dk1"/>
                          </a:solidFill>
                          <a:latin typeface="Livvic"/>
                          <a:ea typeface="Livvic"/>
                          <a:cs typeface="Livvic"/>
                          <a:sym typeface="Livvic"/>
                        </a:rPr>
                        <a:t>Locate itself accurately to 0.005</a:t>
                      </a:r>
                      <a:r>
                        <a:rPr lang="en" baseline="30000">
                          <a:solidFill>
                            <a:schemeClr val="dk1"/>
                          </a:solidFill>
                          <a:latin typeface="Livvic"/>
                          <a:ea typeface="Livvic"/>
                          <a:cs typeface="Livvic"/>
                          <a:sym typeface="Livvic"/>
                        </a:rPr>
                        <a:t>o</a:t>
                      </a:r>
                      <a:r>
                        <a:rPr lang="en">
                          <a:solidFill>
                            <a:schemeClr val="dk1"/>
                          </a:solidFill>
                          <a:latin typeface="Livvic"/>
                          <a:ea typeface="Livvic"/>
                          <a:cs typeface="Livvic"/>
                          <a:sym typeface="Livvic"/>
                        </a:rPr>
                        <a:t>  in elevation direction</a:t>
                      </a:r>
                      <a:endParaRPr>
                        <a:latin typeface="Livvic"/>
                        <a:ea typeface="Livvic"/>
                        <a:cs typeface="Livvic"/>
                        <a:sym typeface="Livvic"/>
                      </a:endParaRPr>
                    </a:p>
                  </a:txBody>
                  <a:tcPr marL="91425" marR="91425" marT="91425" marB="91425"/>
                </a:tc>
                <a:tc>
                  <a:txBody>
                    <a:bodyPr/>
                    <a:lstStyle/>
                    <a:p>
                      <a:pPr marL="0" lvl="0" indent="0" algn="l" rtl="0">
                        <a:spcBef>
                          <a:spcPts val="0"/>
                        </a:spcBef>
                        <a:spcAft>
                          <a:spcPts val="0"/>
                        </a:spcAft>
                        <a:buNone/>
                      </a:pPr>
                      <a:r>
                        <a:rPr lang="en">
                          <a:latin typeface="Livvic"/>
                          <a:ea typeface="Livvic"/>
                          <a:cs typeface="Livvic"/>
                          <a:sym typeface="Livvic"/>
                        </a:rPr>
                        <a:t>Measured Angular Accuracy (Elevation)</a:t>
                      </a:r>
                      <a:endParaRPr>
                        <a:latin typeface="Livvic"/>
                        <a:ea typeface="Livvic"/>
                        <a:cs typeface="Livvic"/>
                        <a:sym typeface="Livvic"/>
                      </a:endParaRPr>
                    </a:p>
                  </a:txBody>
                  <a:tcPr marL="91425" marR="91425" marT="91425" marB="91425"/>
                </a:tc>
                <a:extLst>
                  <a:ext uri="{0D108BD9-81ED-4DB2-BD59-A6C34878D82A}">
                    <a16:rowId xmlns:a16="http://schemas.microsoft.com/office/drawing/2014/main" val="10001"/>
                  </a:ext>
                </a:extLst>
              </a:tr>
              <a:tr h="717525">
                <a:tc>
                  <a:txBody>
                    <a:bodyPr/>
                    <a:lstStyle/>
                    <a:p>
                      <a:pPr marL="0" lvl="0" indent="0" algn="l" rtl="0">
                        <a:spcBef>
                          <a:spcPts val="0"/>
                        </a:spcBef>
                        <a:spcAft>
                          <a:spcPts val="0"/>
                        </a:spcAft>
                        <a:buNone/>
                      </a:pPr>
                      <a:r>
                        <a:rPr lang="en">
                          <a:latin typeface="Livvic"/>
                          <a:ea typeface="Livvic"/>
                          <a:cs typeface="Livvic"/>
                          <a:sym typeface="Livvic"/>
                        </a:rPr>
                        <a:t>DR6.2</a:t>
                      </a:r>
                      <a:endParaRPr>
                        <a:latin typeface="Livvic"/>
                        <a:ea typeface="Livvic"/>
                        <a:cs typeface="Livvic"/>
                        <a:sym typeface="Livvic"/>
                      </a:endParaRPr>
                    </a:p>
                  </a:txBody>
                  <a:tcPr marL="91425" marR="91425" marT="91425" marB="91425"/>
                </a:tc>
                <a:tc>
                  <a:txBody>
                    <a:bodyPr/>
                    <a:lstStyle/>
                    <a:p>
                      <a:pPr marL="0" lvl="0" indent="0" algn="l" rtl="0">
                        <a:spcBef>
                          <a:spcPts val="0"/>
                        </a:spcBef>
                        <a:spcAft>
                          <a:spcPts val="0"/>
                        </a:spcAft>
                        <a:buNone/>
                      </a:pPr>
                      <a:r>
                        <a:rPr lang="en">
                          <a:latin typeface="Livvic"/>
                          <a:ea typeface="Livvic"/>
                          <a:cs typeface="Livvic"/>
                          <a:sym typeface="Livvic"/>
                        </a:rPr>
                        <a:t>Locate itself accurately to 0.005</a:t>
                      </a:r>
                      <a:r>
                        <a:rPr lang="en" baseline="30000">
                          <a:latin typeface="Livvic"/>
                          <a:ea typeface="Livvic"/>
                          <a:cs typeface="Livvic"/>
                          <a:sym typeface="Livvic"/>
                        </a:rPr>
                        <a:t>o</a:t>
                      </a:r>
                      <a:r>
                        <a:rPr lang="en">
                          <a:latin typeface="Livvic"/>
                          <a:ea typeface="Livvic"/>
                          <a:cs typeface="Livvic"/>
                          <a:sym typeface="Livvic"/>
                        </a:rPr>
                        <a:t>  in azimuth direction</a:t>
                      </a:r>
                      <a:endParaRPr>
                        <a:latin typeface="Livvic"/>
                        <a:ea typeface="Livvic"/>
                        <a:cs typeface="Livvic"/>
                        <a:sym typeface="Livvic"/>
                      </a:endParaRPr>
                    </a:p>
                  </a:txBody>
                  <a:tcPr marL="91425" marR="91425" marT="91425" marB="91425"/>
                </a:tc>
                <a:tc>
                  <a:txBody>
                    <a:bodyPr/>
                    <a:lstStyle/>
                    <a:p>
                      <a:pPr marL="0" lvl="0" indent="0" algn="l" rtl="0">
                        <a:spcBef>
                          <a:spcPts val="0"/>
                        </a:spcBef>
                        <a:spcAft>
                          <a:spcPts val="0"/>
                        </a:spcAft>
                        <a:buNone/>
                      </a:pPr>
                      <a:r>
                        <a:rPr lang="en">
                          <a:latin typeface="Livvic"/>
                          <a:ea typeface="Livvic"/>
                          <a:cs typeface="Livvic"/>
                          <a:sym typeface="Livvic"/>
                        </a:rPr>
                        <a:t>Measured Angular Accuracy (Azimuth)</a:t>
                      </a:r>
                      <a:endParaRPr>
                        <a:latin typeface="Livvic"/>
                        <a:ea typeface="Livvic"/>
                        <a:cs typeface="Livvic"/>
                        <a:sym typeface="Livvic"/>
                      </a:endParaRPr>
                    </a:p>
                  </a:txBody>
                  <a:tcPr marL="91425" marR="91425" marT="91425" marB="91425"/>
                </a:tc>
                <a:extLst>
                  <a:ext uri="{0D108BD9-81ED-4DB2-BD59-A6C34878D82A}">
                    <a16:rowId xmlns:a16="http://schemas.microsoft.com/office/drawing/2014/main" val="10002"/>
                  </a:ext>
                </a:extLst>
              </a:tr>
              <a:tr h="717525">
                <a:tc>
                  <a:txBody>
                    <a:bodyPr/>
                    <a:lstStyle/>
                    <a:p>
                      <a:pPr marL="0" lvl="0" indent="0" algn="l" rtl="0">
                        <a:spcBef>
                          <a:spcPts val="0"/>
                        </a:spcBef>
                        <a:spcAft>
                          <a:spcPts val="0"/>
                        </a:spcAft>
                        <a:buNone/>
                      </a:pPr>
                      <a:r>
                        <a:rPr lang="en">
                          <a:latin typeface="Livvic"/>
                          <a:ea typeface="Livvic"/>
                          <a:cs typeface="Livvic"/>
                          <a:sym typeface="Livvic"/>
                        </a:rPr>
                        <a:t>DR6.3</a:t>
                      </a:r>
                      <a:endParaRPr>
                        <a:latin typeface="Livvic"/>
                        <a:ea typeface="Livvic"/>
                        <a:cs typeface="Livvic"/>
                        <a:sym typeface="Livvic"/>
                      </a:endParaRPr>
                    </a:p>
                  </a:txBody>
                  <a:tcPr marL="91425" marR="91425" marT="91425" marB="91425"/>
                </a:tc>
                <a:tc>
                  <a:txBody>
                    <a:bodyPr/>
                    <a:lstStyle/>
                    <a:p>
                      <a:pPr marL="0" lvl="0" indent="0" algn="l" rtl="0">
                        <a:lnSpc>
                          <a:spcPct val="115000"/>
                        </a:lnSpc>
                        <a:spcBef>
                          <a:spcPts val="0"/>
                        </a:spcBef>
                        <a:spcAft>
                          <a:spcPts val="0"/>
                        </a:spcAft>
                        <a:buNone/>
                      </a:pPr>
                      <a:r>
                        <a:rPr lang="en">
                          <a:solidFill>
                            <a:schemeClr val="dk1"/>
                          </a:solidFill>
                          <a:latin typeface="Livvic"/>
                          <a:ea typeface="Livvic"/>
                          <a:cs typeface="Livvic"/>
                          <a:sym typeface="Livvic"/>
                        </a:rPr>
                        <a:t>Use feedback system to control sensor pointing </a:t>
                      </a:r>
                      <a:endParaRPr sz="1700">
                        <a:latin typeface="Livvic"/>
                        <a:ea typeface="Livvic"/>
                        <a:cs typeface="Livvic"/>
                        <a:sym typeface="Livvic"/>
                      </a:endParaRPr>
                    </a:p>
                  </a:txBody>
                  <a:tcPr marL="91425" marR="91425" marT="91425" marB="91425"/>
                </a:tc>
                <a:tc>
                  <a:txBody>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Livvic"/>
                          <a:ea typeface="Livvic"/>
                          <a:cs typeface="Livvic"/>
                          <a:sym typeface="Livvic"/>
                        </a:rPr>
                        <a:t>Control Accuracy</a:t>
                      </a:r>
                      <a:endParaRPr>
                        <a:latin typeface="Livvic"/>
                        <a:ea typeface="Livvic"/>
                        <a:cs typeface="Livvic"/>
                        <a:sym typeface="Livvic"/>
                      </a:endParaRPr>
                    </a:p>
                  </a:txBody>
                  <a:tcPr marL="91425" marR="91425" marT="91425" marB="91425"/>
                </a:tc>
                <a:extLst>
                  <a:ext uri="{0D108BD9-81ED-4DB2-BD59-A6C34878D82A}">
                    <a16:rowId xmlns:a16="http://schemas.microsoft.com/office/drawing/2014/main" val="10003"/>
                  </a:ext>
                </a:extLst>
              </a:tr>
            </a:tbl>
          </a:graphicData>
        </a:graphic>
      </p:graphicFrame>
      <p:sp>
        <p:nvSpPr>
          <p:cNvPr id="1785" name="Google Shape;1785;p101"/>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1786" name="Google Shape;1786;p101"/>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1787" name="Google Shape;1787;p101"/>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1788" name="Google Shape;1788;p101"/>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1789" name="Google Shape;1789;p101"/>
          <p:cNvSpPr/>
          <p:nvPr/>
        </p:nvSpPr>
        <p:spPr>
          <a:xfrm>
            <a:off x="3370367"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1790" name="Google Shape;1790;p101"/>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1791" name="Google Shape;1791;p101"/>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1792" name="Google Shape;1792;p101"/>
          <p:cNvSpPr/>
          <p:nvPr/>
        </p:nvSpPr>
        <p:spPr>
          <a:xfrm>
            <a:off x="7777350" y="4777075"/>
            <a:ext cx="10701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796"/>
        <p:cNvGrpSpPr/>
        <p:nvPr/>
      </p:nvGrpSpPr>
      <p:grpSpPr>
        <a:xfrm>
          <a:off x="0" y="0"/>
          <a:ext cx="0" cy="0"/>
          <a:chOff x="0" y="0"/>
          <a:chExt cx="0" cy="0"/>
        </a:xfrm>
      </p:grpSpPr>
      <p:sp>
        <p:nvSpPr>
          <p:cNvPr id="1797" name="Google Shape;1797;p102"/>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87</a:t>
            </a:fld>
            <a:endParaRPr>
              <a:latin typeface="Livvic"/>
              <a:ea typeface="Livvic"/>
              <a:cs typeface="Livvic"/>
              <a:sym typeface="Livvic"/>
            </a:endParaRPr>
          </a:p>
        </p:txBody>
      </p:sp>
      <p:sp>
        <p:nvSpPr>
          <p:cNvPr id="1798" name="Google Shape;1798;p102"/>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latin typeface="Livvic"/>
                <a:ea typeface="Livvic"/>
                <a:cs typeface="Livvic"/>
                <a:sym typeface="Livvic"/>
              </a:rPr>
              <a:t>Sensor Platform</a:t>
            </a:r>
            <a:endParaRPr sz="2800" b="1">
              <a:solidFill>
                <a:srgbClr val="FFFFFF"/>
              </a:solidFill>
              <a:latin typeface="Livvic"/>
              <a:ea typeface="Livvic"/>
              <a:cs typeface="Livvic"/>
              <a:sym typeface="Livvic"/>
            </a:endParaRPr>
          </a:p>
        </p:txBody>
      </p:sp>
      <p:pic>
        <p:nvPicPr>
          <p:cNvPr id="1799" name="Google Shape;1799;p102"/>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sp>
        <p:nvSpPr>
          <p:cNvPr id="1800" name="Google Shape;1800;p102"/>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1801" name="Google Shape;1801;p102"/>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1802" name="Google Shape;1802;p102"/>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1803" name="Google Shape;1803;p102"/>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1804" name="Google Shape;1804;p102"/>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lt1"/>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1805" name="Google Shape;1805;p102"/>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1806" name="Google Shape;1806;p102"/>
          <p:cNvSpPr/>
          <p:nvPr/>
        </p:nvSpPr>
        <p:spPr>
          <a:xfrm>
            <a:off x="3370367" y="4777075"/>
            <a:ext cx="12702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1807" name="Google Shape;1807;p102"/>
          <p:cNvSpPr/>
          <p:nvPr/>
        </p:nvSpPr>
        <p:spPr>
          <a:xfrm>
            <a:off x="7777350" y="4777075"/>
            <a:ext cx="10701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sp>
        <p:nvSpPr>
          <p:cNvPr id="1808" name="Google Shape;1808;p102"/>
          <p:cNvSpPr txBox="1"/>
          <p:nvPr/>
        </p:nvSpPr>
        <p:spPr>
          <a:xfrm>
            <a:off x="742325" y="1271350"/>
            <a:ext cx="7880700" cy="3208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100">
              <a:solidFill>
                <a:schemeClr val="dk1"/>
              </a:solidFill>
              <a:latin typeface="Livvic"/>
              <a:ea typeface="Livvic"/>
              <a:cs typeface="Livvic"/>
              <a:sym typeface="Livvic"/>
            </a:endParaRPr>
          </a:p>
        </p:txBody>
      </p:sp>
      <p:sp>
        <p:nvSpPr>
          <p:cNvPr id="1809" name="Google Shape;1809;p102"/>
          <p:cNvSpPr txBox="1"/>
          <p:nvPr/>
        </p:nvSpPr>
        <p:spPr>
          <a:xfrm>
            <a:off x="90900" y="1152800"/>
            <a:ext cx="4802700" cy="387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Livvic"/>
                <a:ea typeface="Livvic"/>
                <a:cs typeface="Livvic"/>
                <a:sym typeface="Livvic"/>
              </a:rPr>
              <a:t>Campbell Scientific QST6 Tripod</a:t>
            </a:r>
            <a:endParaRPr sz="1800" b="1">
              <a:solidFill>
                <a:schemeClr val="dk1"/>
              </a:solidFill>
              <a:latin typeface="Livvic"/>
              <a:ea typeface="Livvic"/>
              <a:cs typeface="Livvic"/>
              <a:sym typeface="Livvic"/>
            </a:endParaRPr>
          </a:p>
          <a:p>
            <a:pPr marL="457200" lvl="0" indent="-342900" algn="l" rtl="0">
              <a:spcBef>
                <a:spcPts val="0"/>
              </a:spcBef>
              <a:spcAft>
                <a:spcPts val="0"/>
              </a:spcAft>
              <a:buClr>
                <a:schemeClr val="dk1"/>
              </a:buClr>
              <a:buSzPts val="1800"/>
              <a:buFont typeface="Livvic"/>
              <a:buChar char="●"/>
            </a:pPr>
            <a:r>
              <a:rPr lang="en" sz="1800">
                <a:solidFill>
                  <a:schemeClr val="dk1"/>
                </a:solidFill>
                <a:latin typeface="Livvic"/>
                <a:ea typeface="Livvic"/>
                <a:cs typeface="Livvic"/>
                <a:sym typeface="Livvic"/>
              </a:rPr>
              <a:t>Max. Tip Deflection: 0.0015 m</a:t>
            </a:r>
            <a:endParaRPr sz="1800">
              <a:solidFill>
                <a:schemeClr val="dk1"/>
              </a:solidFill>
              <a:latin typeface="Livvic"/>
              <a:ea typeface="Livvic"/>
              <a:cs typeface="Livvic"/>
              <a:sym typeface="Livvic"/>
            </a:endParaRPr>
          </a:p>
          <a:p>
            <a:pPr marL="457200" lvl="0" indent="-342900" algn="l" rtl="0">
              <a:spcBef>
                <a:spcPts val="0"/>
              </a:spcBef>
              <a:spcAft>
                <a:spcPts val="0"/>
              </a:spcAft>
              <a:buClr>
                <a:schemeClr val="dk1"/>
              </a:buClr>
              <a:buSzPts val="1800"/>
              <a:buFont typeface="Livvic"/>
              <a:buChar char="●"/>
            </a:pPr>
            <a:r>
              <a:rPr lang="en" sz="1800">
                <a:solidFill>
                  <a:schemeClr val="dk1"/>
                </a:solidFill>
                <a:latin typeface="Livvic"/>
                <a:ea typeface="Livvic"/>
                <a:cs typeface="Livvic"/>
                <a:sym typeface="Livvic"/>
              </a:rPr>
              <a:t>Max. Deflection Angle: 0.065°</a:t>
            </a:r>
            <a:endParaRPr sz="1800">
              <a:solidFill>
                <a:schemeClr val="dk1"/>
              </a:solidFill>
              <a:latin typeface="Livvic"/>
              <a:ea typeface="Livvic"/>
              <a:cs typeface="Livvic"/>
              <a:sym typeface="Livvic"/>
            </a:endParaRPr>
          </a:p>
          <a:p>
            <a:pPr marL="914400" lvl="1" indent="-342900" algn="l" rtl="0">
              <a:spcBef>
                <a:spcPts val="0"/>
              </a:spcBef>
              <a:spcAft>
                <a:spcPts val="0"/>
              </a:spcAft>
              <a:buClr>
                <a:schemeClr val="dk1"/>
              </a:buClr>
              <a:buSzPts val="1800"/>
              <a:buFont typeface="Livvic"/>
              <a:buChar char="○"/>
            </a:pPr>
            <a:r>
              <a:rPr lang="en" sz="1800">
                <a:solidFill>
                  <a:schemeClr val="dk1"/>
                </a:solidFill>
                <a:latin typeface="Livvic"/>
                <a:ea typeface="Livvic"/>
                <a:cs typeface="Livvic"/>
                <a:sym typeface="Livvic"/>
              </a:rPr>
              <a:t>R = 400 m</a:t>
            </a:r>
            <a:endParaRPr sz="1800">
              <a:solidFill>
                <a:schemeClr val="dk1"/>
              </a:solidFill>
              <a:latin typeface="Livvic"/>
              <a:ea typeface="Livvic"/>
              <a:cs typeface="Livvic"/>
              <a:sym typeface="Livvic"/>
            </a:endParaRPr>
          </a:p>
          <a:p>
            <a:pPr marL="914400" lvl="1" indent="-342900" algn="l" rtl="0">
              <a:spcBef>
                <a:spcPts val="0"/>
              </a:spcBef>
              <a:spcAft>
                <a:spcPts val="0"/>
              </a:spcAft>
              <a:buClr>
                <a:schemeClr val="dk1"/>
              </a:buClr>
              <a:buSzPts val="1800"/>
              <a:buFont typeface="Livvic"/>
              <a:buChar char="○"/>
            </a:pPr>
            <a:r>
              <a:rPr lang="en" sz="1800">
                <a:solidFill>
                  <a:schemeClr val="dk1"/>
                </a:solidFill>
                <a:latin typeface="Livvic"/>
                <a:ea typeface="Livvic"/>
                <a:cs typeface="Livvic"/>
                <a:sym typeface="Livvic"/>
              </a:rPr>
              <a:t>Chord Length(c): 0.45 m</a:t>
            </a:r>
            <a:endParaRPr sz="1800">
              <a:solidFill>
                <a:schemeClr val="dk1"/>
              </a:solidFill>
              <a:latin typeface="Livvic"/>
              <a:ea typeface="Livvic"/>
              <a:cs typeface="Livvic"/>
              <a:sym typeface="Livvic"/>
            </a:endParaRPr>
          </a:p>
          <a:p>
            <a:pPr marL="914400" lvl="1" indent="-342900" algn="l" rtl="0">
              <a:spcBef>
                <a:spcPts val="0"/>
              </a:spcBef>
              <a:spcAft>
                <a:spcPts val="0"/>
              </a:spcAft>
              <a:buClr>
                <a:schemeClr val="dk1"/>
              </a:buClr>
              <a:buSzPts val="1800"/>
              <a:buFont typeface="Livvic"/>
              <a:buChar char="○"/>
            </a:pPr>
            <a:r>
              <a:rPr lang="en" sz="1800">
                <a:solidFill>
                  <a:schemeClr val="dk1"/>
                </a:solidFill>
                <a:latin typeface="Livvic"/>
                <a:ea typeface="Livvic"/>
                <a:cs typeface="Livvic"/>
                <a:sym typeface="Livvic"/>
              </a:rPr>
              <a:t>Less than spatial resolution requirement of 1 m</a:t>
            </a:r>
            <a:endParaRPr sz="1800">
              <a:solidFill>
                <a:schemeClr val="dk1"/>
              </a:solidFill>
              <a:latin typeface="Livvic"/>
              <a:ea typeface="Livvic"/>
              <a:cs typeface="Livvic"/>
              <a:sym typeface="Livvic"/>
            </a:endParaRPr>
          </a:p>
          <a:p>
            <a:pPr marL="0" lvl="0" indent="0" algn="l" rtl="0">
              <a:spcBef>
                <a:spcPts val="0"/>
              </a:spcBef>
              <a:spcAft>
                <a:spcPts val="0"/>
              </a:spcAft>
              <a:buNone/>
            </a:pPr>
            <a:endParaRPr sz="1800">
              <a:solidFill>
                <a:schemeClr val="dk1"/>
              </a:solidFill>
              <a:latin typeface="Livvic"/>
              <a:ea typeface="Livvic"/>
              <a:cs typeface="Livvic"/>
              <a:sym typeface="Livvic"/>
            </a:endParaRPr>
          </a:p>
          <a:p>
            <a:pPr marL="914400" lvl="0" indent="0" algn="l" rtl="0">
              <a:spcBef>
                <a:spcPts val="0"/>
              </a:spcBef>
              <a:spcAft>
                <a:spcPts val="0"/>
              </a:spcAft>
              <a:buNone/>
            </a:pPr>
            <a:endParaRPr sz="1800">
              <a:solidFill>
                <a:schemeClr val="dk1"/>
              </a:solidFill>
              <a:latin typeface="Livvic"/>
              <a:ea typeface="Livvic"/>
              <a:cs typeface="Livvic"/>
              <a:sym typeface="Livvic"/>
            </a:endParaRPr>
          </a:p>
        </p:txBody>
      </p:sp>
      <p:pic>
        <p:nvPicPr>
          <p:cNvPr id="1810" name="Google Shape;1810;p102"/>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4893700" y="944963"/>
            <a:ext cx="851725" cy="3807826"/>
          </a:xfrm>
          <a:prstGeom prst="rect">
            <a:avLst/>
          </a:prstGeom>
          <a:noFill/>
          <a:ln>
            <a:noFill/>
          </a:ln>
        </p:spPr>
      </p:pic>
      <p:sp>
        <p:nvSpPr>
          <p:cNvPr id="1811" name="Google Shape;1811;p102"/>
          <p:cNvSpPr/>
          <p:nvPr/>
        </p:nvSpPr>
        <p:spPr>
          <a:xfrm rot="5400000">
            <a:off x="5964175" y="1512499"/>
            <a:ext cx="3377100" cy="2657700"/>
          </a:xfrm>
          <a:prstGeom prst="wedgeRectCallout">
            <a:avLst>
              <a:gd name="adj1" fmla="val -32156"/>
              <a:gd name="adj2" fmla="val 8307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12" name="Google Shape;1812;p102"/>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362407" y="1244775"/>
            <a:ext cx="2580630" cy="3208199"/>
          </a:xfrm>
          <a:prstGeom prst="rect">
            <a:avLst/>
          </a:prstGeom>
          <a:noFill/>
          <a:ln>
            <a:noFill/>
          </a:ln>
        </p:spPr>
      </p:pic>
      <p:pic>
        <p:nvPicPr>
          <p:cNvPr id="1813" name="Google Shape;1813;p102"/>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501400" y="3288863"/>
            <a:ext cx="1997575" cy="1317525"/>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817"/>
        <p:cNvGrpSpPr/>
        <p:nvPr/>
      </p:nvGrpSpPr>
      <p:grpSpPr>
        <a:xfrm>
          <a:off x="0" y="0"/>
          <a:ext cx="0" cy="0"/>
          <a:chOff x="0" y="0"/>
          <a:chExt cx="0" cy="0"/>
        </a:xfrm>
      </p:grpSpPr>
      <p:sp>
        <p:nvSpPr>
          <p:cNvPr id="1818" name="Google Shape;1818;p103"/>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88</a:t>
            </a:fld>
            <a:endParaRPr>
              <a:latin typeface="Livvic"/>
              <a:ea typeface="Livvic"/>
              <a:cs typeface="Livvic"/>
              <a:sym typeface="Livvic"/>
            </a:endParaRPr>
          </a:p>
        </p:txBody>
      </p:sp>
      <p:sp>
        <p:nvSpPr>
          <p:cNvPr id="1819" name="Google Shape;1819;p103"/>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latin typeface="Livvic"/>
                <a:ea typeface="Livvic"/>
                <a:cs typeface="Livvic"/>
                <a:sym typeface="Livvic"/>
              </a:rPr>
              <a:t>ArcGIS</a:t>
            </a:r>
            <a:endParaRPr sz="2800" b="1">
              <a:solidFill>
                <a:srgbClr val="FFFFFF"/>
              </a:solidFill>
              <a:latin typeface="Livvic"/>
              <a:ea typeface="Livvic"/>
              <a:cs typeface="Livvic"/>
              <a:sym typeface="Livvic"/>
            </a:endParaRPr>
          </a:p>
        </p:txBody>
      </p:sp>
      <p:pic>
        <p:nvPicPr>
          <p:cNvPr id="1820" name="Google Shape;1820;p103"/>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sp>
        <p:nvSpPr>
          <p:cNvPr id="1821" name="Google Shape;1821;p103"/>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1822" name="Google Shape;1822;p103"/>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1823" name="Google Shape;1823;p103"/>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1824" name="Google Shape;1824;p103"/>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lt1"/>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1825" name="Google Shape;1825;p103"/>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1826" name="Google Shape;1826;p103"/>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1827" name="Google Shape;1827;p103"/>
          <p:cNvSpPr/>
          <p:nvPr/>
        </p:nvSpPr>
        <p:spPr>
          <a:xfrm>
            <a:off x="7777350" y="4777075"/>
            <a:ext cx="10701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sp>
        <p:nvSpPr>
          <p:cNvPr id="1828" name="Google Shape;1828;p103"/>
          <p:cNvSpPr/>
          <p:nvPr/>
        </p:nvSpPr>
        <p:spPr>
          <a:xfrm>
            <a:off x="3370367" y="4777075"/>
            <a:ext cx="12702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1829" name="Google Shape;1829;p103"/>
          <p:cNvSpPr/>
          <p:nvPr/>
        </p:nvSpPr>
        <p:spPr>
          <a:xfrm>
            <a:off x="1578738" y="2539900"/>
            <a:ext cx="2653500" cy="1776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ivvic"/>
                <a:ea typeface="Livvic"/>
                <a:cs typeface="Livvic"/>
                <a:sym typeface="Livvic"/>
              </a:rPr>
              <a:t>Data from USB will be formatted in a comma-delimited, Hex ASCII text file.</a:t>
            </a:r>
            <a:endParaRPr>
              <a:latin typeface="Livvic"/>
              <a:ea typeface="Livvic"/>
              <a:cs typeface="Livvic"/>
              <a:sym typeface="Livvic"/>
            </a:endParaRPr>
          </a:p>
        </p:txBody>
      </p:sp>
      <p:sp>
        <p:nvSpPr>
          <p:cNvPr id="1830" name="Google Shape;1830;p103"/>
          <p:cNvSpPr/>
          <p:nvPr/>
        </p:nvSpPr>
        <p:spPr>
          <a:xfrm>
            <a:off x="5368438" y="2539900"/>
            <a:ext cx="2653500" cy="1776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ivvic"/>
                <a:ea typeface="Livvic"/>
                <a:cs typeface="Livvic"/>
                <a:sym typeface="Livvic"/>
              </a:rPr>
              <a:t>Data will then be processed in an python scripting tool within ArcGIS</a:t>
            </a:r>
            <a:endParaRPr>
              <a:latin typeface="Livvic"/>
              <a:ea typeface="Livvic"/>
              <a:cs typeface="Livvic"/>
              <a:sym typeface="Livvic"/>
            </a:endParaRPr>
          </a:p>
          <a:p>
            <a:pPr marL="0" lvl="0" indent="0" algn="ctr" rtl="0">
              <a:spcBef>
                <a:spcPts val="0"/>
              </a:spcBef>
              <a:spcAft>
                <a:spcPts val="0"/>
              </a:spcAft>
              <a:buNone/>
            </a:pPr>
            <a:endParaRPr>
              <a:latin typeface="Livvic"/>
              <a:ea typeface="Livvic"/>
              <a:cs typeface="Livvic"/>
              <a:sym typeface="Livvic"/>
            </a:endParaRPr>
          </a:p>
          <a:p>
            <a:pPr marL="0" lvl="0" indent="0" algn="ctr" rtl="0">
              <a:spcBef>
                <a:spcPts val="0"/>
              </a:spcBef>
              <a:spcAft>
                <a:spcPts val="0"/>
              </a:spcAft>
              <a:buNone/>
            </a:pPr>
            <a:r>
              <a:rPr lang="en">
                <a:highlight>
                  <a:srgbClr val="00FF00"/>
                </a:highlight>
                <a:latin typeface="Livvic"/>
                <a:ea typeface="Livvic"/>
                <a:cs typeface="Livvic"/>
                <a:sym typeface="Livvic"/>
              </a:rPr>
              <a:t>Satisfies DR 5.2</a:t>
            </a:r>
            <a:endParaRPr>
              <a:highlight>
                <a:srgbClr val="00FF00"/>
              </a:highlight>
              <a:latin typeface="Livvic"/>
              <a:ea typeface="Livvic"/>
              <a:cs typeface="Livvic"/>
              <a:sym typeface="Livvic"/>
            </a:endParaRPr>
          </a:p>
        </p:txBody>
      </p:sp>
      <p:cxnSp>
        <p:nvCxnSpPr>
          <p:cNvPr id="1831" name="Google Shape;1831;p103"/>
          <p:cNvCxnSpPr>
            <a:stCxn id="1829" idx="3"/>
            <a:endCxn id="1830" idx="1"/>
          </p:cNvCxnSpPr>
          <p:nvPr/>
        </p:nvCxnSpPr>
        <p:spPr>
          <a:xfrm>
            <a:off x="4232238" y="3427900"/>
            <a:ext cx="1136100" cy="0"/>
          </a:xfrm>
          <a:prstGeom prst="straightConnector1">
            <a:avLst/>
          </a:prstGeom>
          <a:noFill/>
          <a:ln w="9525" cap="flat" cmpd="sng">
            <a:solidFill>
              <a:schemeClr val="dk2"/>
            </a:solidFill>
            <a:prstDash val="solid"/>
            <a:round/>
            <a:headEnd type="none" w="med" len="med"/>
            <a:tailEnd type="triangle" w="med" len="med"/>
          </a:ln>
        </p:spPr>
      </p:cxnSp>
      <p:graphicFrame>
        <p:nvGraphicFramePr>
          <p:cNvPr id="1832" name="Google Shape;1832;p103"/>
          <p:cNvGraphicFramePr/>
          <p:nvPr/>
        </p:nvGraphicFramePr>
        <p:xfrm>
          <a:off x="1918488" y="1115310"/>
          <a:ext cx="3000000" cy="3000000"/>
        </p:xfrm>
        <a:graphic>
          <a:graphicData uri="http://schemas.openxmlformats.org/drawingml/2006/table">
            <a:tbl>
              <a:tblPr>
                <a:noFill/>
                <a:tableStyleId>{66FF5306-B495-4C76-AE99-407321AC30EA}</a:tableStyleId>
              </a:tblPr>
              <a:tblGrid>
                <a:gridCol w="2653500">
                  <a:extLst>
                    <a:ext uri="{9D8B030D-6E8A-4147-A177-3AD203B41FA5}">
                      <a16:colId xmlns:a16="http://schemas.microsoft.com/office/drawing/2014/main" val="20000"/>
                    </a:ext>
                  </a:extLst>
                </a:gridCol>
                <a:gridCol w="2653500">
                  <a:extLst>
                    <a:ext uri="{9D8B030D-6E8A-4147-A177-3AD203B41FA5}">
                      <a16:colId xmlns:a16="http://schemas.microsoft.com/office/drawing/2014/main" val="20001"/>
                    </a:ext>
                  </a:extLst>
                </a:gridCol>
              </a:tblGrid>
              <a:tr h="472300">
                <a:tc>
                  <a:txBody>
                    <a:bodyPr/>
                    <a:lstStyle/>
                    <a:p>
                      <a:pPr marL="0" lvl="0" indent="0" algn="l" rtl="0">
                        <a:spcBef>
                          <a:spcPts val="0"/>
                        </a:spcBef>
                        <a:spcAft>
                          <a:spcPts val="0"/>
                        </a:spcAft>
                        <a:buNone/>
                      </a:pPr>
                      <a:endParaRPr>
                        <a:latin typeface="Livvic"/>
                        <a:ea typeface="Livvic"/>
                        <a:cs typeface="Livvic"/>
                        <a:sym typeface="Livvic"/>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b="1">
                          <a:solidFill>
                            <a:schemeClr val="dk1"/>
                          </a:solidFill>
                          <a:latin typeface="Livvic"/>
                          <a:ea typeface="Livvic"/>
                          <a:cs typeface="Livvic"/>
                          <a:sym typeface="Livvic"/>
                        </a:rPr>
                        <a:t>Driving Design Requirement</a:t>
                      </a:r>
                      <a:endParaRPr b="1">
                        <a:latin typeface="Livvic"/>
                        <a:ea typeface="Livvic"/>
                        <a:cs typeface="Livvic"/>
                        <a:sym typeface="Livvic"/>
                      </a:endParaRPr>
                    </a:p>
                  </a:txBody>
                  <a:tcPr marL="91425" marR="91425" marT="91425" marB="9142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717525">
                <a:tc>
                  <a:txBody>
                    <a:bodyPr/>
                    <a:lstStyle/>
                    <a:p>
                      <a:pPr marL="0" lvl="0" indent="0" algn="l" rtl="0">
                        <a:spcBef>
                          <a:spcPts val="0"/>
                        </a:spcBef>
                        <a:spcAft>
                          <a:spcPts val="0"/>
                        </a:spcAft>
                        <a:buNone/>
                      </a:pPr>
                      <a:r>
                        <a:rPr lang="en" b="1">
                          <a:latin typeface="Livvic"/>
                          <a:ea typeface="Livvic"/>
                          <a:cs typeface="Livvic"/>
                          <a:sym typeface="Livvic"/>
                        </a:rPr>
                        <a:t>DR 5.2</a:t>
                      </a:r>
                      <a:endParaRPr b="1">
                        <a:latin typeface="Livvic"/>
                        <a:ea typeface="Livvic"/>
                        <a:cs typeface="Livvic"/>
                        <a:sym typeface="Livvic"/>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latin typeface="Livvic"/>
                          <a:ea typeface="Livvic"/>
                          <a:cs typeface="Livvic"/>
                          <a:sym typeface="Livvic"/>
                        </a:rPr>
                        <a:t>Process sensor data from USB </a:t>
                      </a:r>
                      <a:endParaRPr>
                        <a:latin typeface="Livvic"/>
                        <a:ea typeface="Livvic"/>
                        <a:cs typeface="Livvic"/>
                        <a:sym typeface="Livvic"/>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836"/>
        <p:cNvGrpSpPr/>
        <p:nvPr/>
      </p:nvGrpSpPr>
      <p:grpSpPr>
        <a:xfrm>
          <a:off x="0" y="0"/>
          <a:ext cx="0" cy="0"/>
          <a:chOff x="0" y="0"/>
          <a:chExt cx="0" cy="0"/>
        </a:xfrm>
      </p:grpSpPr>
      <p:pic>
        <p:nvPicPr>
          <p:cNvPr id="1837" name="Google Shape;1837;p104"/>
          <p:cNvPicPr preferRelativeResize="0"/>
          <p:nvPr/>
        </p:nvPicPr>
        <p:blipFill rotWithShape="1">
          <a:blip r:embed="rId3" cstate="print">
            <a:alphaModFix/>
            <a:extLst>
              <a:ext uri="{28A0092B-C50C-407E-A947-70E740481C1C}">
                <a14:useLocalDpi xmlns:a14="http://schemas.microsoft.com/office/drawing/2010/main"/>
              </a:ext>
            </a:extLst>
          </a:blip>
          <a:srcRect l="10379" r="10387"/>
          <a:stretch/>
        </p:blipFill>
        <p:spPr>
          <a:xfrm flipH="1">
            <a:off x="2214590" y="3850"/>
            <a:ext cx="6929408" cy="5143496"/>
          </a:xfrm>
          <a:prstGeom prst="rect">
            <a:avLst/>
          </a:prstGeom>
          <a:noFill/>
          <a:ln>
            <a:noFill/>
          </a:ln>
        </p:spPr>
      </p:pic>
      <p:sp>
        <p:nvSpPr>
          <p:cNvPr id="1838" name="Google Shape;1838;p104"/>
          <p:cNvSpPr/>
          <p:nvPr/>
        </p:nvSpPr>
        <p:spPr>
          <a:xfrm>
            <a:off x="0" y="2111250"/>
            <a:ext cx="5364000" cy="921000"/>
          </a:xfrm>
          <a:prstGeom prst="rect">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400" b="1">
                <a:solidFill>
                  <a:srgbClr val="FFFFFF"/>
                </a:solidFill>
                <a:latin typeface="Livvic"/>
                <a:ea typeface="Livvic"/>
                <a:cs typeface="Livvic"/>
                <a:sym typeface="Livvic"/>
              </a:rPr>
              <a:t>Backup Slides: Risks</a:t>
            </a:r>
            <a:endParaRPr sz="3400" b="1">
              <a:solidFill>
                <a:srgbClr val="FFFFFF"/>
              </a:solidFill>
              <a:latin typeface="Livvic"/>
              <a:ea typeface="Livvic"/>
              <a:cs typeface="Livvic"/>
              <a:sym typeface="Livvic"/>
            </a:endParaRPr>
          </a:p>
        </p:txBody>
      </p:sp>
      <p:pic>
        <p:nvPicPr>
          <p:cNvPr id="1839" name="Google Shape;1839;p104"/>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5364000" y="3862"/>
            <a:ext cx="4242424" cy="4236425"/>
          </a:xfrm>
          <a:prstGeom prst="rect">
            <a:avLst/>
          </a:prstGeom>
          <a:noFill/>
          <a:ln>
            <a:noFill/>
          </a:ln>
        </p:spPr>
      </p:pic>
      <p:sp>
        <p:nvSpPr>
          <p:cNvPr id="1840" name="Google Shape;1840;p104"/>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1841" name="Google Shape;1841;p104"/>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1842" name="Google Shape;1842;p104"/>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1843" name="Google Shape;1843;p104"/>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1844" name="Google Shape;1844;p104"/>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1845" name="Google Shape;1845;p104"/>
          <p:cNvSpPr/>
          <p:nvPr/>
        </p:nvSpPr>
        <p:spPr>
          <a:xfrm>
            <a:off x="3370367"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1846" name="Google Shape;1846;p104"/>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lt1"/>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1847" name="Google Shape;1847;p104"/>
          <p:cNvSpPr/>
          <p:nvPr/>
        </p:nvSpPr>
        <p:spPr>
          <a:xfrm>
            <a:off x="7777350" y="4777075"/>
            <a:ext cx="10701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4"/>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9</a:t>
            </a:fld>
            <a:endParaRPr>
              <a:latin typeface="Livvic"/>
              <a:ea typeface="Livvic"/>
              <a:cs typeface="Livvic"/>
              <a:sym typeface="Livvic"/>
            </a:endParaRPr>
          </a:p>
        </p:txBody>
      </p:sp>
      <p:sp>
        <p:nvSpPr>
          <p:cNvPr id="196" name="Google Shape;196;p24"/>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latin typeface="Livvic"/>
                <a:ea typeface="Livvic"/>
                <a:cs typeface="Livvic"/>
                <a:sym typeface="Livvic"/>
              </a:rPr>
              <a:t>Design Solution: Functional Block Diagram</a:t>
            </a:r>
            <a:endParaRPr sz="2800" b="1">
              <a:solidFill>
                <a:srgbClr val="FFFFFF"/>
              </a:solidFill>
              <a:latin typeface="Livvic"/>
              <a:ea typeface="Livvic"/>
              <a:cs typeface="Livvic"/>
              <a:sym typeface="Livvic"/>
            </a:endParaRPr>
          </a:p>
        </p:txBody>
      </p:sp>
      <p:pic>
        <p:nvPicPr>
          <p:cNvPr id="197" name="Google Shape;197;p24"/>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sp>
        <p:nvSpPr>
          <p:cNvPr id="198" name="Google Shape;198;p24"/>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199" name="Google Shape;199;p24"/>
          <p:cNvSpPr/>
          <p:nvPr/>
        </p:nvSpPr>
        <p:spPr>
          <a:xfrm>
            <a:off x="3370367"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200" name="Google Shape;200;p24"/>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201" name="Google Shape;201;p24"/>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202" name="Google Shape;202;p24"/>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lt1"/>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203" name="Google Shape;203;p24"/>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204" name="Google Shape;204;p24"/>
          <p:cNvSpPr/>
          <p:nvPr/>
        </p:nvSpPr>
        <p:spPr>
          <a:xfrm>
            <a:off x="1173108" y="4777075"/>
            <a:ext cx="12702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205" name="Google Shape;205;p24"/>
          <p:cNvSpPr/>
          <p:nvPr/>
        </p:nvSpPr>
        <p:spPr>
          <a:xfrm>
            <a:off x="7777350" y="4777075"/>
            <a:ext cx="10701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pic>
        <p:nvPicPr>
          <p:cNvPr id="206" name="Google Shape;206;p24"/>
          <p:cNvPicPr preferRelativeResize="0"/>
          <p:nvPr/>
        </p:nvPicPr>
        <p:blipFill>
          <a:blip r:embed="rId4">
            <a:alphaModFix/>
          </a:blip>
          <a:stretch>
            <a:fillRect/>
          </a:stretch>
        </p:blipFill>
        <p:spPr>
          <a:xfrm>
            <a:off x="1811380" y="1039550"/>
            <a:ext cx="5689569" cy="3618626"/>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851"/>
        <p:cNvGrpSpPr/>
        <p:nvPr/>
      </p:nvGrpSpPr>
      <p:grpSpPr>
        <a:xfrm>
          <a:off x="0" y="0"/>
          <a:ext cx="0" cy="0"/>
          <a:chOff x="0" y="0"/>
          <a:chExt cx="0" cy="0"/>
        </a:xfrm>
      </p:grpSpPr>
      <p:sp>
        <p:nvSpPr>
          <p:cNvPr id="1852" name="Google Shape;1852;p105"/>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latin typeface="Livvic"/>
                <a:ea typeface="Livvic"/>
                <a:cs typeface="Livvic"/>
                <a:sym typeface="Livvic"/>
              </a:rPr>
              <a:t>Risk Summary</a:t>
            </a:r>
            <a:endParaRPr sz="2800" b="1">
              <a:solidFill>
                <a:srgbClr val="FFFFFF"/>
              </a:solidFill>
              <a:latin typeface="Livvic"/>
              <a:ea typeface="Livvic"/>
              <a:cs typeface="Livvic"/>
              <a:sym typeface="Livvic"/>
            </a:endParaRPr>
          </a:p>
        </p:txBody>
      </p:sp>
      <p:graphicFrame>
        <p:nvGraphicFramePr>
          <p:cNvPr id="1853" name="Google Shape;1853;p105"/>
          <p:cNvGraphicFramePr/>
          <p:nvPr/>
        </p:nvGraphicFramePr>
        <p:xfrm>
          <a:off x="427488" y="1075850"/>
          <a:ext cx="3000000" cy="3000000"/>
        </p:xfrm>
        <a:graphic>
          <a:graphicData uri="http://schemas.openxmlformats.org/drawingml/2006/table">
            <a:tbl>
              <a:tblPr>
                <a:noFill/>
                <a:tableStyleId>{66FF5306-B495-4C76-AE99-407321AC30EA}</a:tableStyleId>
              </a:tblPr>
              <a:tblGrid>
                <a:gridCol w="525175">
                  <a:extLst>
                    <a:ext uri="{9D8B030D-6E8A-4147-A177-3AD203B41FA5}">
                      <a16:colId xmlns:a16="http://schemas.microsoft.com/office/drawing/2014/main" val="20000"/>
                    </a:ext>
                  </a:extLst>
                </a:gridCol>
                <a:gridCol w="5622275">
                  <a:extLst>
                    <a:ext uri="{9D8B030D-6E8A-4147-A177-3AD203B41FA5}">
                      <a16:colId xmlns:a16="http://schemas.microsoft.com/office/drawing/2014/main" val="20001"/>
                    </a:ext>
                  </a:extLst>
                </a:gridCol>
                <a:gridCol w="2009000">
                  <a:extLst>
                    <a:ext uri="{9D8B030D-6E8A-4147-A177-3AD203B41FA5}">
                      <a16:colId xmlns:a16="http://schemas.microsoft.com/office/drawing/2014/main" val="20002"/>
                    </a:ext>
                  </a:extLst>
                </a:gridCol>
              </a:tblGrid>
              <a:tr h="420100">
                <a:tc>
                  <a:txBody>
                    <a:bodyPr/>
                    <a:lstStyle/>
                    <a:p>
                      <a:pPr marL="0" lvl="0" indent="0" algn="ctr" rtl="0">
                        <a:spcBef>
                          <a:spcPts val="0"/>
                        </a:spcBef>
                        <a:spcAft>
                          <a:spcPts val="0"/>
                        </a:spcAft>
                        <a:buNone/>
                      </a:pPr>
                      <a:endParaRPr>
                        <a:solidFill>
                          <a:schemeClr val="lt2"/>
                        </a:solidFill>
                        <a:latin typeface="Livvic"/>
                        <a:ea typeface="Livvic"/>
                        <a:cs typeface="Livvic"/>
                        <a:sym typeface="Livvic"/>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accent3"/>
                    </a:solidFill>
                  </a:tcPr>
                </a:tc>
                <a:tc>
                  <a:txBody>
                    <a:bodyPr/>
                    <a:lstStyle/>
                    <a:p>
                      <a:pPr marL="0" lvl="0" indent="0" algn="l" rtl="0">
                        <a:lnSpc>
                          <a:spcPct val="115000"/>
                        </a:lnSpc>
                        <a:spcBef>
                          <a:spcPts val="0"/>
                        </a:spcBef>
                        <a:spcAft>
                          <a:spcPts val="0"/>
                        </a:spcAft>
                        <a:buNone/>
                      </a:pPr>
                      <a:r>
                        <a:rPr lang="en" b="1">
                          <a:solidFill>
                            <a:schemeClr val="dk1"/>
                          </a:solidFill>
                          <a:latin typeface="Livvic"/>
                          <a:ea typeface="Livvic"/>
                          <a:cs typeface="Livvic"/>
                          <a:sym typeface="Livvic"/>
                        </a:rPr>
                        <a:t>Risk</a:t>
                      </a:r>
                      <a:endParaRPr b="1">
                        <a:solidFill>
                          <a:schemeClr val="dk1"/>
                        </a:solidFill>
                        <a:latin typeface="Livvic"/>
                        <a:ea typeface="Livvic"/>
                        <a:cs typeface="Livvic"/>
                        <a:sym typeface="Livvic"/>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solidFill>
                      <a:schemeClr val="lt2"/>
                    </a:solidFill>
                  </a:tcPr>
                </a:tc>
                <a:tc>
                  <a:txBody>
                    <a:bodyPr/>
                    <a:lstStyle/>
                    <a:p>
                      <a:pPr marL="0" lvl="0" indent="0" algn="l" rtl="0">
                        <a:lnSpc>
                          <a:spcPct val="115000"/>
                        </a:lnSpc>
                        <a:spcBef>
                          <a:spcPts val="0"/>
                        </a:spcBef>
                        <a:spcAft>
                          <a:spcPts val="0"/>
                        </a:spcAft>
                        <a:buNone/>
                      </a:pPr>
                      <a:r>
                        <a:rPr lang="en" b="1">
                          <a:solidFill>
                            <a:schemeClr val="dk1"/>
                          </a:solidFill>
                          <a:latin typeface="Livvic"/>
                          <a:ea typeface="Livvic"/>
                          <a:cs typeface="Livvic"/>
                          <a:sym typeface="Livvic"/>
                        </a:rPr>
                        <a:t>What’s at Risk</a:t>
                      </a:r>
                      <a:endParaRPr b="1">
                        <a:solidFill>
                          <a:schemeClr val="dk1"/>
                        </a:solidFill>
                        <a:latin typeface="Livvic"/>
                        <a:ea typeface="Livvic"/>
                        <a:cs typeface="Livvic"/>
                        <a:sym typeface="Livvic"/>
                      </a:endParaRPr>
                    </a:p>
                  </a:txBody>
                  <a:tcPr marL="91425" marR="91425" marT="91425" marB="91425">
                    <a:lnL w="9525" cap="flat" cmpd="sng">
                      <a:solidFill>
                        <a:srgbClr val="999999"/>
                      </a:solidFill>
                      <a:prstDash val="solid"/>
                      <a:round/>
                      <a:headEnd type="none" w="sm" len="sm"/>
                      <a:tailEnd type="none" w="sm" len="sm"/>
                    </a:lnL>
                    <a:solidFill>
                      <a:schemeClr val="lt2"/>
                    </a:solidFill>
                  </a:tcPr>
                </a:tc>
                <a:extLst>
                  <a:ext uri="{0D108BD9-81ED-4DB2-BD59-A6C34878D82A}">
                    <a16:rowId xmlns:a16="http://schemas.microsoft.com/office/drawing/2014/main" val="10000"/>
                  </a:ext>
                </a:extLst>
              </a:tr>
              <a:tr h="453350">
                <a:tc>
                  <a:txBody>
                    <a:bodyPr/>
                    <a:lstStyle/>
                    <a:p>
                      <a:pPr marL="0" lvl="0" indent="0" algn="ctr" rtl="0">
                        <a:spcBef>
                          <a:spcPts val="0"/>
                        </a:spcBef>
                        <a:spcAft>
                          <a:spcPts val="0"/>
                        </a:spcAft>
                        <a:buNone/>
                      </a:pPr>
                      <a:r>
                        <a:rPr lang="en">
                          <a:solidFill>
                            <a:schemeClr val="lt2"/>
                          </a:solidFill>
                          <a:latin typeface="Livvic"/>
                          <a:ea typeface="Livvic"/>
                          <a:cs typeface="Livvic"/>
                          <a:sym typeface="Livvic"/>
                        </a:rPr>
                        <a:t>R1</a:t>
                      </a:r>
                      <a:endParaRPr>
                        <a:solidFill>
                          <a:schemeClr val="lt2"/>
                        </a:solidFill>
                        <a:latin typeface="Livvic"/>
                        <a:ea typeface="Livvic"/>
                        <a:cs typeface="Livvic"/>
                        <a:sym typeface="Livvic"/>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accent3"/>
                    </a:solidFill>
                  </a:tcPr>
                </a:tc>
                <a:tc>
                  <a:txBody>
                    <a:bodyPr/>
                    <a:lstStyle/>
                    <a:p>
                      <a:pPr marL="0" lvl="0" indent="0" algn="l" rtl="0">
                        <a:lnSpc>
                          <a:spcPct val="115000"/>
                        </a:lnSpc>
                        <a:spcBef>
                          <a:spcPts val="0"/>
                        </a:spcBef>
                        <a:spcAft>
                          <a:spcPts val="0"/>
                        </a:spcAft>
                        <a:buNone/>
                      </a:pPr>
                      <a:r>
                        <a:rPr lang="en">
                          <a:solidFill>
                            <a:schemeClr val="dk1"/>
                          </a:solidFill>
                          <a:latin typeface="Livvic"/>
                          <a:ea typeface="Livvic"/>
                          <a:cs typeface="Livvic"/>
                          <a:sym typeface="Livvic"/>
                        </a:rPr>
                        <a:t>Thermal Drift in Potentiometer</a:t>
                      </a:r>
                      <a:endParaRPr>
                        <a:latin typeface="Livvic"/>
                        <a:ea typeface="Livvic"/>
                        <a:cs typeface="Livvic"/>
                        <a:sym typeface="Livvic"/>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solidFill>
                      <a:schemeClr val="lt2"/>
                    </a:solidFill>
                  </a:tcPr>
                </a:tc>
                <a:tc>
                  <a:txBody>
                    <a:bodyPr/>
                    <a:lstStyle/>
                    <a:p>
                      <a:pPr marL="0" lvl="0" indent="0" algn="l" rtl="0">
                        <a:lnSpc>
                          <a:spcPct val="115000"/>
                        </a:lnSpc>
                        <a:spcBef>
                          <a:spcPts val="0"/>
                        </a:spcBef>
                        <a:spcAft>
                          <a:spcPts val="0"/>
                        </a:spcAft>
                        <a:buNone/>
                      </a:pPr>
                      <a:r>
                        <a:rPr lang="en">
                          <a:solidFill>
                            <a:schemeClr val="dk1"/>
                          </a:solidFill>
                          <a:latin typeface="Livvic"/>
                          <a:ea typeface="Livvic"/>
                          <a:cs typeface="Livvic"/>
                          <a:sym typeface="Livvic"/>
                        </a:rPr>
                        <a:t>Accuracy</a:t>
                      </a:r>
                      <a:endParaRPr>
                        <a:solidFill>
                          <a:schemeClr val="dk1"/>
                        </a:solidFill>
                        <a:latin typeface="Livvic"/>
                        <a:ea typeface="Livvic"/>
                        <a:cs typeface="Livvic"/>
                        <a:sym typeface="Livvic"/>
                      </a:endParaRPr>
                    </a:p>
                  </a:txBody>
                  <a:tcPr marL="91425" marR="91425" marT="91425" marB="91425">
                    <a:lnL w="9525" cap="flat" cmpd="sng">
                      <a:solidFill>
                        <a:srgbClr val="999999"/>
                      </a:solidFill>
                      <a:prstDash val="solid"/>
                      <a:round/>
                      <a:headEnd type="none" w="sm" len="sm"/>
                      <a:tailEnd type="none" w="sm" len="sm"/>
                    </a:lnL>
                    <a:solidFill>
                      <a:schemeClr val="lt2"/>
                    </a:solidFill>
                  </a:tcPr>
                </a:tc>
                <a:extLst>
                  <a:ext uri="{0D108BD9-81ED-4DB2-BD59-A6C34878D82A}">
                    <a16:rowId xmlns:a16="http://schemas.microsoft.com/office/drawing/2014/main" val="10001"/>
                  </a:ext>
                </a:extLst>
              </a:tr>
              <a:tr h="453350">
                <a:tc>
                  <a:txBody>
                    <a:bodyPr/>
                    <a:lstStyle/>
                    <a:p>
                      <a:pPr marL="0" lvl="0" indent="0" algn="ctr" rtl="0">
                        <a:spcBef>
                          <a:spcPts val="0"/>
                        </a:spcBef>
                        <a:spcAft>
                          <a:spcPts val="0"/>
                        </a:spcAft>
                        <a:buNone/>
                      </a:pPr>
                      <a:r>
                        <a:rPr lang="en">
                          <a:solidFill>
                            <a:schemeClr val="lt2"/>
                          </a:solidFill>
                          <a:latin typeface="Livvic"/>
                          <a:ea typeface="Livvic"/>
                          <a:cs typeface="Livvic"/>
                          <a:sym typeface="Livvic"/>
                        </a:rPr>
                        <a:t>R2</a:t>
                      </a:r>
                      <a:endParaRPr>
                        <a:solidFill>
                          <a:schemeClr val="lt2"/>
                        </a:solidFill>
                        <a:latin typeface="Livvic"/>
                        <a:ea typeface="Livvic"/>
                        <a:cs typeface="Livvic"/>
                        <a:sym typeface="Livvic"/>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accent3"/>
                    </a:solidFill>
                  </a:tcPr>
                </a:tc>
                <a:tc>
                  <a:txBody>
                    <a:bodyPr/>
                    <a:lstStyle/>
                    <a:p>
                      <a:pPr marL="0" lvl="0" indent="0" algn="l" rtl="0">
                        <a:lnSpc>
                          <a:spcPct val="115000"/>
                        </a:lnSpc>
                        <a:spcBef>
                          <a:spcPts val="0"/>
                        </a:spcBef>
                        <a:spcAft>
                          <a:spcPts val="0"/>
                        </a:spcAft>
                        <a:buNone/>
                      </a:pPr>
                      <a:r>
                        <a:rPr lang="en">
                          <a:solidFill>
                            <a:schemeClr val="dk1"/>
                          </a:solidFill>
                          <a:latin typeface="Livvic"/>
                          <a:ea typeface="Livvic"/>
                          <a:cs typeface="Livvic"/>
                          <a:sym typeface="Livvic"/>
                        </a:rPr>
                        <a:t>Water Damage </a:t>
                      </a:r>
                      <a:endParaRPr>
                        <a:latin typeface="Livvic"/>
                        <a:ea typeface="Livvic"/>
                        <a:cs typeface="Livvic"/>
                        <a:sym typeface="Livvic"/>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solidFill>
                      <a:schemeClr val="lt2"/>
                    </a:solidFill>
                  </a:tcPr>
                </a:tc>
                <a:tc>
                  <a:txBody>
                    <a:bodyPr/>
                    <a:lstStyle/>
                    <a:p>
                      <a:pPr marL="0" lvl="0" indent="0" algn="l" rtl="0">
                        <a:lnSpc>
                          <a:spcPct val="115000"/>
                        </a:lnSpc>
                        <a:spcBef>
                          <a:spcPts val="0"/>
                        </a:spcBef>
                        <a:spcAft>
                          <a:spcPts val="0"/>
                        </a:spcAft>
                        <a:buNone/>
                      </a:pPr>
                      <a:r>
                        <a:rPr lang="en">
                          <a:solidFill>
                            <a:schemeClr val="dk1"/>
                          </a:solidFill>
                          <a:latin typeface="Livvic"/>
                          <a:ea typeface="Livvic"/>
                          <a:cs typeface="Livvic"/>
                          <a:sym typeface="Livvic"/>
                        </a:rPr>
                        <a:t>Hardware</a:t>
                      </a:r>
                      <a:endParaRPr>
                        <a:solidFill>
                          <a:schemeClr val="dk1"/>
                        </a:solidFill>
                        <a:latin typeface="Livvic"/>
                        <a:ea typeface="Livvic"/>
                        <a:cs typeface="Livvic"/>
                        <a:sym typeface="Livvic"/>
                      </a:endParaRPr>
                    </a:p>
                  </a:txBody>
                  <a:tcPr marL="91425" marR="91425" marT="91425" marB="91425">
                    <a:lnL w="9525" cap="flat" cmpd="sng">
                      <a:solidFill>
                        <a:srgbClr val="999999"/>
                      </a:solidFill>
                      <a:prstDash val="solid"/>
                      <a:round/>
                      <a:headEnd type="none" w="sm" len="sm"/>
                      <a:tailEnd type="none" w="sm" len="sm"/>
                    </a:lnL>
                    <a:solidFill>
                      <a:schemeClr val="lt2"/>
                    </a:solidFill>
                  </a:tcPr>
                </a:tc>
                <a:extLst>
                  <a:ext uri="{0D108BD9-81ED-4DB2-BD59-A6C34878D82A}">
                    <a16:rowId xmlns:a16="http://schemas.microsoft.com/office/drawing/2014/main" val="10002"/>
                  </a:ext>
                </a:extLst>
              </a:tr>
              <a:tr h="453350">
                <a:tc>
                  <a:txBody>
                    <a:bodyPr/>
                    <a:lstStyle/>
                    <a:p>
                      <a:pPr marL="0" lvl="0" indent="0" algn="ctr" rtl="0">
                        <a:spcBef>
                          <a:spcPts val="0"/>
                        </a:spcBef>
                        <a:spcAft>
                          <a:spcPts val="0"/>
                        </a:spcAft>
                        <a:buNone/>
                      </a:pPr>
                      <a:r>
                        <a:rPr lang="en">
                          <a:solidFill>
                            <a:schemeClr val="lt2"/>
                          </a:solidFill>
                          <a:latin typeface="Livvic"/>
                          <a:ea typeface="Livvic"/>
                          <a:cs typeface="Livvic"/>
                          <a:sym typeface="Livvic"/>
                        </a:rPr>
                        <a:t>R3</a:t>
                      </a:r>
                      <a:endParaRPr>
                        <a:solidFill>
                          <a:schemeClr val="lt2"/>
                        </a:solidFill>
                        <a:latin typeface="Livvic"/>
                        <a:ea typeface="Livvic"/>
                        <a:cs typeface="Livvic"/>
                        <a:sym typeface="Livvic"/>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accent3"/>
                    </a:solidFill>
                  </a:tcPr>
                </a:tc>
                <a:tc>
                  <a:txBody>
                    <a:bodyPr/>
                    <a:lstStyle/>
                    <a:p>
                      <a:pPr marL="0" lvl="0" indent="0" algn="l" rtl="0">
                        <a:lnSpc>
                          <a:spcPct val="115000"/>
                        </a:lnSpc>
                        <a:spcBef>
                          <a:spcPts val="0"/>
                        </a:spcBef>
                        <a:spcAft>
                          <a:spcPts val="0"/>
                        </a:spcAft>
                        <a:buNone/>
                      </a:pPr>
                      <a:r>
                        <a:rPr lang="en">
                          <a:solidFill>
                            <a:schemeClr val="dk1"/>
                          </a:solidFill>
                          <a:latin typeface="Livvic"/>
                          <a:ea typeface="Livvic"/>
                          <a:cs typeface="Livvic"/>
                          <a:sym typeface="Livvic"/>
                        </a:rPr>
                        <a:t>Fogging of sensor</a:t>
                      </a:r>
                      <a:endParaRPr>
                        <a:latin typeface="Livvic"/>
                        <a:ea typeface="Livvic"/>
                        <a:cs typeface="Livvic"/>
                        <a:sym typeface="Livvic"/>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solidFill>
                      <a:schemeClr val="lt2"/>
                    </a:solidFill>
                  </a:tcPr>
                </a:tc>
                <a:tc>
                  <a:txBody>
                    <a:bodyPr/>
                    <a:lstStyle/>
                    <a:p>
                      <a:pPr marL="0" lvl="0" indent="0" algn="l" rtl="0">
                        <a:lnSpc>
                          <a:spcPct val="115000"/>
                        </a:lnSpc>
                        <a:spcBef>
                          <a:spcPts val="0"/>
                        </a:spcBef>
                        <a:spcAft>
                          <a:spcPts val="0"/>
                        </a:spcAft>
                        <a:buNone/>
                      </a:pPr>
                      <a:r>
                        <a:rPr lang="en">
                          <a:solidFill>
                            <a:schemeClr val="dk1"/>
                          </a:solidFill>
                          <a:latin typeface="Livvic"/>
                          <a:ea typeface="Livvic"/>
                          <a:cs typeface="Livvic"/>
                          <a:sym typeface="Livvic"/>
                        </a:rPr>
                        <a:t>Sensor/Accuracy</a:t>
                      </a:r>
                      <a:endParaRPr>
                        <a:solidFill>
                          <a:schemeClr val="dk1"/>
                        </a:solidFill>
                        <a:latin typeface="Livvic"/>
                        <a:ea typeface="Livvic"/>
                        <a:cs typeface="Livvic"/>
                        <a:sym typeface="Livvic"/>
                      </a:endParaRPr>
                    </a:p>
                  </a:txBody>
                  <a:tcPr marL="91425" marR="91425" marT="91425" marB="91425">
                    <a:lnL w="9525" cap="flat" cmpd="sng">
                      <a:solidFill>
                        <a:srgbClr val="999999"/>
                      </a:solidFill>
                      <a:prstDash val="solid"/>
                      <a:round/>
                      <a:headEnd type="none" w="sm" len="sm"/>
                      <a:tailEnd type="none" w="sm" len="sm"/>
                    </a:lnL>
                    <a:solidFill>
                      <a:schemeClr val="lt2"/>
                    </a:solidFill>
                  </a:tcPr>
                </a:tc>
                <a:extLst>
                  <a:ext uri="{0D108BD9-81ED-4DB2-BD59-A6C34878D82A}">
                    <a16:rowId xmlns:a16="http://schemas.microsoft.com/office/drawing/2014/main" val="10003"/>
                  </a:ext>
                </a:extLst>
              </a:tr>
              <a:tr h="453350">
                <a:tc>
                  <a:txBody>
                    <a:bodyPr/>
                    <a:lstStyle/>
                    <a:p>
                      <a:pPr marL="0" lvl="0" indent="0" algn="ctr" rtl="0">
                        <a:spcBef>
                          <a:spcPts val="0"/>
                        </a:spcBef>
                        <a:spcAft>
                          <a:spcPts val="0"/>
                        </a:spcAft>
                        <a:buNone/>
                      </a:pPr>
                      <a:r>
                        <a:rPr lang="en">
                          <a:solidFill>
                            <a:schemeClr val="lt2"/>
                          </a:solidFill>
                          <a:latin typeface="Livvic"/>
                          <a:ea typeface="Livvic"/>
                          <a:cs typeface="Livvic"/>
                          <a:sym typeface="Livvic"/>
                        </a:rPr>
                        <a:t>R4</a:t>
                      </a:r>
                      <a:endParaRPr>
                        <a:solidFill>
                          <a:schemeClr val="lt2"/>
                        </a:solidFill>
                        <a:latin typeface="Livvic"/>
                        <a:ea typeface="Livvic"/>
                        <a:cs typeface="Livvic"/>
                        <a:sym typeface="Livvic"/>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accent3"/>
                    </a:solidFill>
                  </a:tcPr>
                </a:tc>
                <a:tc>
                  <a:txBody>
                    <a:bodyPr/>
                    <a:lstStyle/>
                    <a:p>
                      <a:pPr marL="0" lvl="0" indent="0" algn="l" rtl="0">
                        <a:lnSpc>
                          <a:spcPct val="115000"/>
                        </a:lnSpc>
                        <a:spcBef>
                          <a:spcPts val="0"/>
                        </a:spcBef>
                        <a:spcAft>
                          <a:spcPts val="0"/>
                        </a:spcAft>
                        <a:buNone/>
                      </a:pPr>
                      <a:r>
                        <a:rPr lang="en">
                          <a:solidFill>
                            <a:schemeClr val="dk1"/>
                          </a:solidFill>
                          <a:latin typeface="Livvic"/>
                          <a:ea typeface="Livvic"/>
                          <a:cs typeface="Livvic"/>
                          <a:sym typeface="Livvic"/>
                        </a:rPr>
                        <a:t>Raspberry Pi causes software crash due to bugs</a:t>
                      </a:r>
                      <a:endParaRPr>
                        <a:latin typeface="Livvic"/>
                        <a:ea typeface="Livvic"/>
                        <a:cs typeface="Livvic"/>
                        <a:sym typeface="Livvic"/>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solidFill>
                      <a:schemeClr val="lt2"/>
                    </a:solidFill>
                  </a:tcPr>
                </a:tc>
                <a:tc>
                  <a:txBody>
                    <a:bodyPr/>
                    <a:lstStyle/>
                    <a:p>
                      <a:pPr marL="0" lvl="0" indent="0" algn="l" rtl="0">
                        <a:lnSpc>
                          <a:spcPct val="115000"/>
                        </a:lnSpc>
                        <a:spcBef>
                          <a:spcPts val="0"/>
                        </a:spcBef>
                        <a:spcAft>
                          <a:spcPts val="0"/>
                        </a:spcAft>
                        <a:buNone/>
                      </a:pPr>
                      <a:r>
                        <a:rPr lang="en">
                          <a:solidFill>
                            <a:schemeClr val="dk1"/>
                          </a:solidFill>
                          <a:latin typeface="Livvic"/>
                          <a:ea typeface="Livvic"/>
                          <a:cs typeface="Livvic"/>
                          <a:sym typeface="Livvic"/>
                        </a:rPr>
                        <a:t>Hardware Control</a:t>
                      </a:r>
                      <a:endParaRPr>
                        <a:solidFill>
                          <a:schemeClr val="dk1"/>
                        </a:solidFill>
                        <a:latin typeface="Livvic"/>
                        <a:ea typeface="Livvic"/>
                        <a:cs typeface="Livvic"/>
                        <a:sym typeface="Livvic"/>
                      </a:endParaRPr>
                    </a:p>
                  </a:txBody>
                  <a:tcPr marL="91425" marR="91425" marT="91425" marB="91425">
                    <a:lnL w="9525" cap="flat" cmpd="sng">
                      <a:solidFill>
                        <a:srgbClr val="999999"/>
                      </a:solidFill>
                      <a:prstDash val="solid"/>
                      <a:round/>
                      <a:headEnd type="none" w="sm" len="sm"/>
                      <a:tailEnd type="none" w="sm" len="sm"/>
                    </a:lnL>
                    <a:solidFill>
                      <a:schemeClr val="lt2"/>
                    </a:solidFill>
                  </a:tcPr>
                </a:tc>
                <a:extLst>
                  <a:ext uri="{0D108BD9-81ED-4DB2-BD59-A6C34878D82A}">
                    <a16:rowId xmlns:a16="http://schemas.microsoft.com/office/drawing/2014/main" val="10004"/>
                  </a:ext>
                </a:extLst>
              </a:tr>
              <a:tr h="453350">
                <a:tc>
                  <a:txBody>
                    <a:bodyPr/>
                    <a:lstStyle/>
                    <a:p>
                      <a:pPr marL="0" lvl="0" indent="0" algn="ctr" rtl="0">
                        <a:spcBef>
                          <a:spcPts val="0"/>
                        </a:spcBef>
                        <a:spcAft>
                          <a:spcPts val="0"/>
                        </a:spcAft>
                        <a:buNone/>
                      </a:pPr>
                      <a:r>
                        <a:rPr lang="en">
                          <a:solidFill>
                            <a:schemeClr val="lt2"/>
                          </a:solidFill>
                          <a:latin typeface="Livvic"/>
                          <a:ea typeface="Livvic"/>
                          <a:cs typeface="Livvic"/>
                          <a:sym typeface="Livvic"/>
                        </a:rPr>
                        <a:t>R5</a:t>
                      </a:r>
                      <a:endParaRPr>
                        <a:solidFill>
                          <a:schemeClr val="lt2"/>
                        </a:solidFill>
                        <a:latin typeface="Livvic"/>
                        <a:ea typeface="Livvic"/>
                        <a:cs typeface="Livvic"/>
                        <a:sym typeface="Livvic"/>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accent3"/>
                    </a:solidFill>
                  </a:tcPr>
                </a:tc>
                <a:tc>
                  <a:txBody>
                    <a:bodyPr/>
                    <a:lstStyle/>
                    <a:p>
                      <a:pPr marL="0" lvl="0" indent="0" algn="l" rtl="0">
                        <a:lnSpc>
                          <a:spcPct val="115000"/>
                        </a:lnSpc>
                        <a:spcBef>
                          <a:spcPts val="0"/>
                        </a:spcBef>
                        <a:spcAft>
                          <a:spcPts val="0"/>
                        </a:spcAft>
                        <a:buNone/>
                      </a:pPr>
                      <a:r>
                        <a:rPr lang="en">
                          <a:solidFill>
                            <a:schemeClr val="dk1"/>
                          </a:solidFill>
                          <a:latin typeface="Livvic"/>
                          <a:ea typeface="Livvic"/>
                          <a:cs typeface="Livvic"/>
                          <a:sym typeface="Livvic"/>
                        </a:rPr>
                        <a:t>Tripod deflection</a:t>
                      </a:r>
                      <a:endParaRPr>
                        <a:latin typeface="Livvic"/>
                        <a:ea typeface="Livvic"/>
                        <a:cs typeface="Livvic"/>
                        <a:sym typeface="Livvic"/>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solidFill>
                      <a:schemeClr val="lt2"/>
                    </a:solidFill>
                  </a:tcPr>
                </a:tc>
                <a:tc>
                  <a:txBody>
                    <a:bodyPr/>
                    <a:lstStyle/>
                    <a:p>
                      <a:pPr marL="0" lvl="0" indent="0" algn="l" rtl="0">
                        <a:lnSpc>
                          <a:spcPct val="115000"/>
                        </a:lnSpc>
                        <a:spcBef>
                          <a:spcPts val="0"/>
                        </a:spcBef>
                        <a:spcAft>
                          <a:spcPts val="0"/>
                        </a:spcAft>
                        <a:buNone/>
                      </a:pPr>
                      <a:r>
                        <a:rPr lang="en">
                          <a:solidFill>
                            <a:schemeClr val="dk1"/>
                          </a:solidFill>
                          <a:latin typeface="Livvic"/>
                          <a:ea typeface="Livvic"/>
                          <a:cs typeface="Livvic"/>
                          <a:sym typeface="Livvic"/>
                        </a:rPr>
                        <a:t>Accuracy</a:t>
                      </a:r>
                      <a:endParaRPr>
                        <a:solidFill>
                          <a:schemeClr val="dk1"/>
                        </a:solidFill>
                        <a:latin typeface="Livvic"/>
                        <a:ea typeface="Livvic"/>
                        <a:cs typeface="Livvic"/>
                        <a:sym typeface="Livvic"/>
                      </a:endParaRPr>
                    </a:p>
                  </a:txBody>
                  <a:tcPr marL="91425" marR="91425" marT="91425" marB="91425">
                    <a:lnL w="9525" cap="flat" cmpd="sng">
                      <a:solidFill>
                        <a:srgbClr val="999999"/>
                      </a:solidFill>
                      <a:prstDash val="solid"/>
                      <a:round/>
                      <a:headEnd type="none" w="sm" len="sm"/>
                      <a:tailEnd type="none" w="sm" len="sm"/>
                    </a:lnL>
                    <a:solidFill>
                      <a:schemeClr val="lt2"/>
                    </a:solidFill>
                  </a:tcPr>
                </a:tc>
                <a:extLst>
                  <a:ext uri="{0D108BD9-81ED-4DB2-BD59-A6C34878D82A}">
                    <a16:rowId xmlns:a16="http://schemas.microsoft.com/office/drawing/2014/main" val="10005"/>
                  </a:ext>
                </a:extLst>
              </a:tr>
              <a:tr h="453350">
                <a:tc>
                  <a:txBody>
                    <a:bodyPr/>
                    <a:lstStyle/>
                    <a:p>
                      <a:pPr marL="0" lvl="0" indent="0" algn="ctr" rtl="0">
                        <a:spcBef>
                          <a:spcPts val="0"/>
                        </a:spcBef>
                        <a:spcAft>
                          <a:spcPts val="0"/>
                        </a:spcAft>
                        <a:buNone/>
                      </a:pPr>
                      <a:r>
                        <a:rPr lang="en">
                          <a:solidFill>
                            <a:schemeClr val="lt2"/>
                          </a:solidFill>
                          <a:latin typeface="Livvic"/>
                          <a:ea typeface="Livvic"/>
                          <a:cs typeface="Livvic"/>
                          <a:sym typeface="Livvic"/>
                        </a:rPr>
                        <a:t>R6</a:t>
                      </a:r>
                      <a:endParaRPr>
                        <a:solidFill>
                          <a:schemeClr val="lt2"/>
                        </a:solidFill>
                        <a:latin typeface="Livvic"/>
                        <a:ea typeface="Livvic"/>
                        <a:cs typeface="Livvic"/>
                        <a:sym typeface="Livvic"/>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accent3"/>
                    </a:solidFill>
                  </a:tcPr>
                </a:tc>
                <a:tc>
                  <a:txBody>
                    <a:bodyPr/>
                    <a:lstStyle/>
                    <a:p>
                      <a:pPr marL="0" lvl="0" indent="0" algn="l" rtl="0">
                        <a:lnSpc>
                          <a:spcPct val="115000"/>
                        </a:lnSpc>
                        <a:spcBef>
                          <a:spcPts val="0"/>
                        </a:spcBef>
                        <a:spcAft>
                          <a:spcPts val="0"/>
                        </a:spcAft>
                        <a:buNone/>
                      </a:pPr>
                      <a:r>
                        <a:rPr lang="en">
                          <a:solidFill>
                            <a:schemeClr val="dk1"/>
                          </a:solidFill>
                          <a:latin typeface="Livvic"/>
                          <a:ea typeface="Livvic"/>
                          <a:cs typeface="Livvic"/>
                          <a:sym typeface="Livvic"/>
                        </a:rPr>
                        <a:t>Error in sensor due to reflectivity of snow/ direct sunlight to sensor</a:t>
                      </a:r>
                      <a:endParaRPr>
                        <a:latin typeface="Livvic"/>
                        <a:ea typeface="Livvic"/>
                        <a:cs typeface="Livvic"/>
                        <a:sym typeface="Livvic"/>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solidFill>
                      <a:schemeClr val="lt2"/>
                    </a:solidFill>
                  </a:tcPr>
                </a:tc>
                <a:tc>
                  <a:txBody>
                    <a:bodyPr/>
                    <a:lstStyle/>
                    <a:p>
                      <a:pPr marL="0" lvl="0" indent="0" algn="l" rtl="0">
                        <a:lnSpc>
                          <a:spcPct val="115000"/>
                        </a:lnSpc>
                        <a:spcBef>
                          <a:spcPts val="0"/>
                        </a:spcBef>
                        <a:spcAft>
                          <a:spcPts val="0"/>
                        </a:spcAft>
                        <a:buNone/>
                      </a:pPr>
                      <a:r>
                        <a:rPr lang="en">
                          <a:solidFill>
                            <a:schemeClr val="dk1"/>
                          </a:solidFill>
                          <a:latin typeface="Livvic"/>
                          <a:ea typeface="Livvic"/>
                          <a:cs typeface="Livvic"/>
                          <a:sym typeface="Livvic"/>
                        </a:rPr>
                        <a:t>Accuracy</a:t>
                      </a:r>
                      <a:endParaRPr>
                        <a:solidFill>
                          <a:schemeClr val="dk1"/>
                        </a:solidFill>
                        <a:latin typeface="Livvic"/>
                        <a:ea typeface="Livvic"/>
                        <a:cs typeface="Livvic"/>
                        <a:sym typeface="Livvic"/>
                      </a:endParaRPr>
                    </a:p>
                  </a:txBody>
                  <a:tcPr marL="91425" marR="91425" marT="91425" marB="91425">
                    <a:lnL w="9525" cap="flat" cmpd="sng">
                      <a:solidFill>
                        <a:srgbClr val="999999"/>
                      </a:solidFill>
                      <a:prstDash val="solid"/>
                      <a:round/>
                      <a:headEnd type="none" w="sm" len="sm"/>
                      <a:tailEnd type="none" w="sm" len="sm"/>
                    </a:lnL>
                    <a:solidFill>
                      <a:schemeClr val="lt2"/>
                    </a:solidFill>
                  </a:tcPr>
                </a:tc>
                <a:extLst>
                  <a:ext uri="{0D108BD9-81ED-4DB2-BD59-A6C34878D82A}">
                    <a16:rowId xmlns:a16="http://schemas.microsoft.com/office/drawing/2014/main" val="10006"/>
                  </a:ext>
                </a:extLst>
              </a:tr>
              <a:tr h="453350">
                <a:tc>
                  <a:txBody>
                    <a:bodyPr/>
                    <a:lstStyle/>
                    <a:p>
                      <a:pPr marL="0" lvl="0" indent="0" algn="ctr" rtl="0">
                        <a:spcBef>
                          <a:spcPts val="0"/>
                        </a:spcBef>
                        <a:spcAft>
                          <a:spcPts val="0"/>
                        </a:spcAft>
                        <a:buNone/>
                      </a:pPr>
                      <a:r>
                        <a:rPr lang="en">
                          <a:solidFill>
                            <a:schemeClr val="lt2"/>
                          </a:solidFill>
                          <a:latin typeface="Livvic"/>
                          <a:ea typeface="Livvic"/>
                          <a:cs typeface="Livvic"/>
                          <a:sym typeface="Livvic"/>
                        </a:rPr>
                        <a:t>R7</a:t>
                      </a:r>
                      <a:endParaRPr>
                        <a:solidFill>
                          <a:schemeClr val="lt2"/>
                        </a:solidFill>
                        <a:latin typeface="Livvic"/>
                        <a:ea typeface="Livvic"/>
                        <a:cs typeface="Livvic"/>
                        <a:sym typeface="Livvic"/>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accent3"/>
                    </a:solidFill>
                  </a:tcPr>
                </a:tc>
                <a:tc>
                  <a:txBody>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Livvic"/>
                          <a:ea typeface="Livvic"/>
                          <a:cs typeface="Livvic"/>
                          <a:sym typeface="Livvic"/>
                        </a:rPr>
                        <a:t>Potentiometer Backlash</a:t>
                      </a:r>
                      <a:endParaRPr sz="1800">
                        <a:solidFill>
                          <a:schemeClr val="dk1"/>
                        </a:solidFill>
                        <a:latin typeface="Livvic"/>
                        <a:ea typeface="Livvic"/>
                        <a:cs typeface="Livvic"/>
                        <a:sym typeface="Livvic"/>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solidFill>
                      <a:schemeClr val="lt2"/>
                    </a:solidFill>
                  </a:tcPr>
                </a:tc>
                <a:tc>
                  <a:txBody>
                    <a:bodyPr/>
                    <a:lstStyle/>
                    <a:p>
                      <a:pPr marL="0" lvl="0" indent="0" algn="l" rtl="0">
                        <a:lnSpc>
                          <a:spcPct val="115000"/>
                        </a:lnSpc>
                        <a:spcBef>
                          <a:spcPts val="0"/>
                        </a:spcBef>
                        <a:spcAft>
                          <a:spcPts val="0"/>
                        </a:spcAft>
                        <a:buNone/>
                      </a:pPr>
                      <a:r>
                        <a:rPr lang="en">
                          <a:solidFill>
                            <a:schemeClr val="dk1"/>
                          </a:solidFill>
                          <a:latin typeface="Livvic"/>
                          <a:ea typeface="Livvic"/>
                          <a:cs typeface="Livvic"/>
                          <a:sym typeface="Livvic"/>
                        </a:rPr>
                        <a:t>Attitude Control</a:t>
                      </a:r>
                      <a:endParaRPr>
                        <a:solidFill>
                          <a:schemeClr val="dk1"/>
                        </a:solidFill>
                        <a:latin typeface="Livvic"/>
                        <a:ea typeface="Livvic"/>
                        <a:cs typeface="Livvic"/>
                        <a:sym typeface="Livvic"/>
                      </a:endParaRPr>
                    </a:p>
                  </a:txBody>
                  <a:tcPr marL="91425" marR="91425" marT="91425" marB="91425">
                    <a:lnL w="9525" cap="flat" cmpd="sng">
                      <a:solidFill>
                        <a:srgbClr val="999999"/>
                      </a:solidFill>
                      <a:prstDash val="solid"/>
                      <a:round/>
                      <a:headEnd type="none" w="sm" len="sm"/>
                      <a:tailEnd type="none" w="sm" len="sm"/>
                    </a:lnL>
                    <a:solidFill>
                      <a:schemeClr val="lt2"/>
                    </a:solidFill>
                  </a:tcPr>
                </a:tc>
                <a:extLst>
                  <a:ext uri="{0D108BD9-81ED-4DB2-BD59-A6C34878D82A}">
                    <a16:rowId xmlns:a16="http://schemas.microsoft.com/office/drawing/2014/main" val="10007"/>
                  </a:ext>
                </a:extLst>
              </a:tr>
            </a:tbl>
          </a:graphicData>
        </a:graphic>
      </p:graphicFrame>
      <p:sp>
        <p:nvSpPr>
          <p:cNvPr id="1854" name="Google Shape;1854;p105"/>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90</a:t>
            </a:fld>
            <a:endParaRPr>
              <a:latin typeface="Livvic"/>
              <a:ea typeface="Livvic"/>
              <a:cs typeface="Livvic"/>
              <a:sym typeface="Livvic"/>
            </a:endParaRPr>
          </a:p>
        </p:txBody>
      </p:sp>
      <p:sp>
        <p:nvSpPr>
          <p:cNvPr id="1855" name="Google Shape;1855;p105"/>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1856" name="Google Shape;1856;p105"/>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1857" name="Google Shape;1857;p105"/>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1858" name="Google Shape;1858;p105"/>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lt1"/>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1859" name="Google Shape;1859;p105"/>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1860" name="Google Shape;1860;p105"/>
          <p:cNvSpPr/>
          <p:nvPr/>
        </p:nvSpPr>
        <p:spPr>
          <a:xfrm>
            <a:off x="3370367"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1861" name="Google Shape;1861;p105"/>
          <p:cNvSpPr/>
          <p:nvPr/>
        </p:nvSpPr>
        <p:spPr>
          <a:xfrm>
            <a:off x="4475234" y="4777075"/>
            <a:ext cx="12702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1862" name="Google Shape;1862;p105"/>
          <p:cNvSpPr/>
          <p:nvPr/>
        </p:nvSpPr>
        <p:spPr>
          <a:xfrm>
            <a:off x="7777350" y="4777075"/>
            <a:ext cx="10701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pic>
        <p:nvPicPr>
          <p:cNvPr id="1863" name="Google Shape;1863;p105"/>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867"/>
        <p:cNvGrpSpPr/>
        <p:nvPr/>
      </p:nvGrpSpPr>
      <p:grpSpPr>
        <a:xfrm>
          <a:off x="0" y="0"/>
          <a:ext cx="0" cy="0"/>
          <a:chOff x="0" y="0"/>
          <a:chExt cx="0" cy="0"/>
        </a:xfrm>
      </p:grpSpPr>
      <p:sp>
        <p:nvSpPr>
          <p:cNvPr id="1868" name="Google Shape;1868;p106"/>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91</a:t>
            </a:fld>
            <a:endParaRPr>
              <a:latin typeface="Livvic"/>
              <a:ea typeface="Livvic"/>
              <a:cs typeface="Livvic"/>
              <a:sym typeface="Livvic"/>
            </a:endParaRPr>
          </a:p>
        </p:txBody>
      </p:sp>
      <p:sp>
        <p:nvSpPr>
          <p:cNvPr id="1869" name="Google Shape;1869;p106"/>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latin typeface="Livvic"/>
                <a:ea typeface="Livvic"/>
                <a:cs typeface="Livvic"/>
                <a:sym typeface="Livvic"/>
              </a:rPr>
              <a:t>Batteries in the Cold</a:t>
            </a:r>
            <a:endParaRPr sz="2800" b="1">
              <a:solidFill>
                <a:srgbClr val="FFFFFF"/>
              </a:solidFill>
              <a:latin typeface="Livvic"/>
              <a:ea typeface="Livvic"/>
              <a:cs typeface="Livvic"/>
              <a:sym typeface="Livvic"/>
            </a:endParaRPr>
          </a:p>
        </p:txBody>
      </p:sp>
      <p:pic>
        <p:nvPicPr>
          <p:cNvPr id="1870" name="Google Shape;1870;p106"/>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sp>
        <p:nvSpPr>
          <p:cNvPr id="1871" name="Google Shape;1871;p106"/>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1872" name="Google Shape;1872;p106"/>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1873" name="Google Shape;1873;p106"/>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1874" name="Google Shape;1874;p106"/>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1875" name="Google Shape;1875;p106"/>
          <p:cNvSpPr/>
          <p:nvPr/>
        </p:nvSpPr>
        <p:spPr>
          <a:xfrm>
            <a:off x="3370367"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1876" name="Google Shape;1876;p106"/>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1877" name="Google Shape;1877;p106"/>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1878" name="Google Shape;1878;p106"/>
          <p:cNvSpPr/>
          <p:nvPr/>
        </p:nvSpPr>
        <p:spPr>
          <a:xfrm>
            <a:off x="7777350" y="4777075"/>
            <a:ext cx="10701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pic>
        <p:nvPicPr>
          <p:cNvPr id="1879" name="Google Shape;1879;p106"/>
          <p:cNvPicPr preferRelativeResize="0"/>
          <p:nvPr/>
        </p:nvPicPr>
        <p:blipFill>
          <a:blip r:embed="rId4">
            <a:alphaModFix/>
          </a:blip>
          <a:stretch>
            <a:fillRect/>
          </a:stretch>
        </p:blipFill>
        <p:spPr>
          <a:xfrm>
            <a:off x="3155898" y="1044874"/>
            <a:ext cx="1620512" cy="276211"/>
          </a:xfrm>
          <a:prstGeom prst="rect">
            <a:avLst/>
          </a:prstGeom>
          <a:noFill/>
          <a:ln>
            <a:noFill/>
          </a:ln>
        </p:spPr>
      </p:pic>
      <p:pic>
        <p:nvPicPr>
          <p:cNvPr id="1880" name="Google Shape;1880;p106"/>
          <p:cNvPicPr preferRelativeResize="0"/>
          <p:nvPr/>
        </p:nvPicPr>
        <p:blipFill>
          <a:blip r:embed="rId5">
            <a:alphaModFix/>
          </a:blip>
          <a:stretch>
            <a:fillRect/>
          </a:stretch>
        </p:blipFill>
        <p:spPr>
          <a:xfrm>
            <a:off x="5198111" y="1101611"/>
            <a:ext cx="1534014" cy="162737"/>
          </a:xfrm>
          <a:prstGeom prst="rect">
            <a:avLst/>
          </a:prstGeom>
          <a:noFill/>
          <a:ln>
            <a:noFill/>
          </a:ln>
        </p:spPr>
      </p:pic>
      <p:pic>
        <p:nvPicPr>
          <p:cNvPr id="1881" name="Google Shape;1881;p106"/>
          <p:cNvPicPr preferRelativeResize="0"/>
          <p:nvPr/>
        </p:nvPicPr>
        <p:blipFill>
          <a:blip r:embed="rId6" cstate="print">
            <a:alphaModFix/>
            <a:extLst>
              <a:ext uri="{28A0092B-C50C-407E-A947-70E740481C1C}">
                <a14:useLocalDpi xmlns:a14="http://schemas.microsoft.com/office/drawing/2010/main"/>
              </a:ext>
            </a:extLst>
          </a:blip>
          <a:stretch>
            <a:fillRect/>
          </a:stretch>
        </p:blipFill>
        <p:spPr>
          <a:xfrm>
            <a:off x="65575" y="1309505"/>
            <a:ext cx="4499687" cy="3401269"/>
          </a:xfrm>
          <a:prstGeom prst="rect">
            <a:avLst/>
          </a:prstGeom>
          <a:noFill/>
          <a:ln>
            <a:noFill/>
          </a:ln>
        </p:spPr>
      </p:pic>
      <p:pic>
        <p:nvPicPr>
          <p:cNvPr id="1882" name="Google Shape;1882;p106"/>
          <p:cNvPicPr preferRelativeResize="0"/>
          <p:nvPr/>
        </p:nvPicPr>
        <p:blipFill>
          <a:blip r:embed="rId7" cstate="print">
            <a:alphaModFix/>
            <a:extLst>
              <a:ext uri="{28A0092B-C50C-407E-A947-70E740481C1C}">
                <a14:useLocalDpi xmlns:a14="http://schemas.microsoft.com/office/drawing/2010/main"/>
              </a:ext>
            </a:extLst>
          </a:blip>
          <a:stretch>
            <a:fillRect/>
          </a:stretch>
        </p:blipFill>
        <p:spPr>
          <a:xfrm>
            <a:off x="4565263" y="1309492"/>
            <a:ext cx="4499687" cy="3401282"/>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886"/>
        <p:cNvGrpSpPr/>
        <p:nvPr/>
      </p:nvGrpSpPr>
      <p:grpSpPr>
        <a:xfrm>
          <a:off x="0" y="0"/>
          <a:ext cx="0" cy="0"/>
          <a:chOff x="0" y="0"/>
          <a:chExt cx="0" cy="0"/>
        </a:xfrm>
      </p:grpSpPr>
      <p:sp>
        <p:nvSpPr>
          <p:cNvPr id="1887" name="Google Shape;1887;p107"/>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92</a:t>
            </a:fld>
            <a:endParaRPr>
              <a:latin typeface="Livvic"/>
              <a:ea typeface="Livvic"/>
              <a:cs typeface="Livvic"/>
              <a:sym typeface="Livvic"/>
            </a:endParaRPr>
          </a:p>
        </p:txBody>
      </p:sp>
      <p:sp>
        <p:nvSpPr>
          <p:cNvPr id="1888" name="Google Shape;1888;p107"/>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latin typeface="Livvic"/>
                <a:ea typeface="Livvic"/>
                <a:cs typeface="Livvic"/>
                <a:sym typeface="Livvic"/>
              </a:rPr>
              <a:t>Temperature Sensor (if needed)</a:t>
            </a:r>
            <a:endParaRPr sz="2800" b="1">
              <a:solidFill>
                <a:srgbClr val="FFFFFF"/>
              </a:solidFill>
              <a:latin typeface="Livvic"/>
              <a:ea typeface="Livvic"/>
              <a:cs typeface="Livvic"/>
              <a:sym typeface="Livvic"/>
            </a:endParaRPr>
          </a:p>
        </p:txBody>
      </p:sp>
      <p:pic>
        <p:nvPicPr>
          <p:cNvPr id="1889" name="Google Shape;1889;p107"/>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sp>
        <p:nvSpPr>
          <p:cNvPr id="1890" name="Google Shape;1890;p107"/>
          <p:cNvSpPr txBox="1"/>
          <p:nvPr/>
        </p:nvSpPr>
        <p:spPr>
          <a:xfrm>
            <a:off x="742325" y="1271350"/>
            <a:ext cx="7880700" cy="3208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100">
              <a:solidFill>
                <a:schemeClr val="dk1"/>
              </a:solidFill>
              <a:latin typeface="Livvic"/>
              <a:ea typeface="Livvic"/>
              <a:cs typeface="Livvic"/>
              <a:sym typeface="Livvic"/>
            </a:endParaRPr>
          </a:p>
        </p:txBody>
      </p:sp>
      <p:sp>
        <p:nvSpPr>
          <p:cNvPr id="1891" name="Google Shape;1891;p107"/>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1892" name="Google Shape;1892;p107"/>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1893" name="Google Shape;1893;p107"/>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1894" name="Google Shape;1894;p107"/>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1895" name="Google Shape;1895;p107"/>
          <p:cNvSpPr/>
          <p:nvPr/>
        </p:nvSpPr>
        <p:spPr>
          <a:xfrm>
            <a:off x="3370367"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1896" name="Google Shape;1896;p107"/>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1897" name="Google Shape;1897;p107"/>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1898" name="Google Shape;1898;p107"/>
          <p:cNvSpPr/>
          <p:nvPr/>
        </p:nvSpPr>
        <p:spPr>
          <a:xfrm>
            <a:off x="7777350" y="4777075"/>
            <a:ext cx="10701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sp>
        <p:nvSpPr>
          <p:cNvPr id="1899" name="Google Shape;1899;p107"/>
          <p:cNvSpPr txBox="1"/>
          <p:nvPr/>
        </p:nvSpPr>
        <p:spPr>
          <a:xfrm>
            <a:off x="426625" y="2428120"/>
            <a:ext cx="5209500" cy="2070900"/>
          </a:xfrm>
          <a:prstGeom prst="rect">
            <a:avLst/>
          </a:prstGeom>
          <a:noFill/>
          <a:ln>
            <a:noFill/>
          </a:ln>
        </p:spPr>
        <p:txBody>
          <a:bodyPr spcFirstLastPara="1" wrap="square" lIns="91425" tIns="91425" rIns="91425" bIns="91425" anchor="t" anchorCtr="0">
            <a:noAutofit/>
          </a:bodyPr>
          <a:lstStyle/>
          <a:p>
            <a:pPr marL="457200" lvl="0" indent="-301625" algn="l" rtl="0">
              <a:lnSpc>
                <a:spcPct val="115000"/>
              </a:lnSpc>
              <a:spcBef>
                <a:spcPts val="800"/>
              </a:spcBef>
              <a:spcAft>
                <a:spcPts val="0"/>
              </a:spcAft>
              <a:buSzPts val="1150"/>
              <a:buFont typeface="Livvic"/>
              <a:buChar char="●"/>
            </a:pPr>
            <a:r>
              <a:rPr lang="en" sz="1150">
                <a:latin typeface="Livvic"/>
                <a:ea typeface="Livvic"/>
                <a:cs typeface="Livvic"/>
                <a:sym typeface="Livvic"/>
              </a:rPr>
              <a:t>Usable temperature range: -55 to 125°C (-67°F to +257°F)</a:t>
            </a:r>
            <a:endParaRPr sz="1150">
              <a:latin typeface="Livvic"/>
              <a:ea typeface="Livvic"/>
              <a:cs typeface="Livvic"/>
              <a:sym typeface="Livvic"/>
            </a:endParaRPr>
          </a:p>
          <a:p>
            <a:pPr marL="457200" lvl="0" indent="-301625" algn="l" rtl="0">
              <a:lnSpc>
                <a:spcPct val="115000"/>
              </a:lnSpc>
              <a:spcBef>
                <a:spcPts val="0"/>
              </a:spcBef>
              <a:spcAft>
                <a:spcPts val="0"/>
              </a:spcAft>
              <a:buSzPts val="1150"/>
              <a:buFont typeface="Livvic"/>
              <a:buChar char="●"/>
            </a:pPr>
            <a:r>
              <a:rPr lang="en" sz="1150">
                <a:latin typeface="Livvic"/>
                <a:ea typeface="Livvic"/>
                <a:cs typeface="Livvic"/>
                <a:sym typeface="Livvic"/>
              </a:rPr>
              <a:t>9 to 12 bit selectable resolution</a:t>
            </a:r>
            <a:endParaRPr sz="1150">
              <a:latin typeface="Livvic"/>
              <a:ea typeface="Livvic"/>
              <a:cs typeface="Livvic"/>
              <a:sym typeface="Livvic"/>
            </a:endParaRPr>
          </a:p>
          <a:p>
            <a:pPr marL="457200" lvl="0" indent="-301625" algn="l" rtl="0">
              <a:lnSpc>
                <a:spcPct val="115000"/>
              </a:lnSpc>
              <a:spcBef>
                <a:spcPts val="0"/>
              </a:spcBef>
              <a:spcAft>
                <a:spcPts val="0"/>
              </a:spcAft>
              <a:buSzPts val="1150"/>
              <a:buFont typeface="Livvic"/>
              <a:buChar char="●"/>
            </a:pPr>
            <a:r>
              <a:rPr lang="en" sz="1150">
                <a:latin typeface="Livvic"/>
                <a:ea typeface="Livvic"/>
                <a:cs typeface="Livvic"/>
                <a:sym typeface="Livvic"/>
              </a:rPr>
              <a:t>Uses 1-Wire interface- requires only one digital pin for communication</a:t>
            </a:r>
            <a:endParaRPr sz="1150">
              <a:latin typeface="Livvic"/>
              <a:ea typeface="Livvic"/>
              <a:cs typeface="Livvic"/>
              <a:sym typeface="Livvic"/>
            </a:endParaRPr>
          </a:p>
          <a:p>
            <a:pPr marL="457200" lvl="0" indent="-301625" algn="l" rtl="0">
              <a:lnSpc>
                <a:spcPct val="115000"/>
              </a:lnSpc>
              <a:spcBef>
                <a:spcPts val="0"/>
              </a:spcBef>
              <a:spcAft>
                <a:spcPts val="0"/>
              </a:spcAft>
              <a:buSzPts val="1150"/>
              <a:buFont typeface="Livvic"/>
              <a:buChar char="●"/>
            </a:pPr>
            <a:r>
              <a:rPr lang="en" sz="1150">
                <a:latin typeface="Livvic"/>
                <a:ea typeface="Livvic"/>
                <a:cs typeface="Livvic"/>
                <a:sym typeface="Livvic"/>
              </a:rPr>
              <a:t>Unique 64 bit ID burned into chip</a:t>
            </a:r>
            <a:endParaRPr sz="1150">
              <a:latin typeface="Livvic"/>
              <a:ea typeface="Livvic"/>
              <a:cs typeface="Livvic"/>
              <a:sym typeface="Livvic"/>
            </a:endParaRPr>
          </a:p>
          <a:p>
            <a:pPr marL="457200" lvl="0" indent="-301625" algn="l" rtl="0">
              <a:lnSpc>
                <a:spcPct val="115000"/>
              </a:lnSpc>
              <a:spcBef>
                <a:spcPts val="0"/>
              </a:spcBef>
              <a:spcAft>
                <a:spcPts val="0"/>
              </a:spcAft>
              <a:buSzPts val="1150"/>
              <a:buFont typeface="Livvic"/>
              <a:buChar char="●"/>
            </a:pPr>
            <a:r>
              <a:rPr lang="en" sz="1150">
                <a:latin typeface="Livvic"/>
                <a:ea typeface="Livvic"/>
                <a:cs typeface="Livvic"/>
                <a:sym typeface="Livvic"/>
              </a:rPr>
              <a:t>Multiple sensors can share one pin</a:t>
            </a:r>
            <a:endParaRPr sz="1150">
              <a:latin typeface="Livvic"/>
              <a:ea typeface="Livvic"/>
              <a:cs typeface="Livvic"/>
              <a:sym typeface="Livvic"/>
            </a:endParaRPr>
          </a:p>
          <a:p>
            <a:pPr marL="457200" lvl="0" indent="-301625" algn="l" rtl="0">
              <a:lnSpc>
                <a:spcPct val="115000"/>
              </a:lnSpc>
              <a:spcBef>
                <a:spcPts val="0"/>
              </a:spcBef>
              <a:spcAft>
                <a:spcPts val="0"/>
              </a:spcAft>
              <a:buSzPts val="1150"/>
              <a:buFont typeface="Livvic"/>
              <a:buChar char="●"/>
            </a:pPr>
            <a:r>
              <a:rPr lang="en" sz="1150">
                <a:latin typeface="Livvic"/>
                <a:ea typeface="Livvic"/>
                <a:cs typeface="Livvic"/>
                <a:sym typeface="Livvic"/>
              </a:rPr>
              <a:t>±0.5°C Accuracy from -10°C to +85°C</a:t>
            </a:r>
            <a:endParaRPr sz="1150">
              <a:latin typeface="Livvic"/>
              <a:ea typeface="Livvic"/>
              <a:cs typeface="Livvic"/>
              <a:sym typeface="Livvic"/>
            </a:endParaRPr>
          </a:p>
          <a:p>
            <a:pPr marL="457200" lvl="0" indent="-301625" algn="l" rtl="0">
              <a:lnSpc>
                <a:spcPct val="115000"/>
              </a:lnSpc>
              <a:spcBef>
                <a:spcPts val="0"/>
              </a:spcBef>
              <a:spcAft>
                <a:spcPts val="0"/>
              </a:spcAft>
              <a:buSzPts val="1150"/>
              <a:buFont typeface="Livvic"/>
              <a:buChar char="●"/>
            </a:pPr>
            <a:r>
              <a:rPr lang="en" sz="1150">
                <a:latin typeface="Livvic"/>
                <a:ea typeface="Livvic"/>
                <a:cs typeface="Livvic"/>
                <a:sym typeface="Livvic"/>
              </a:rPr>
              <a:t>Temperature-limit alarm system</a:t>
            </a:r>
            <a:endParaRPr sz="1150">
              <a:latin typeface="Livvic"/>
              <a:ea typeface="Livvic"/>
              <a:cs typeface="Livvic"/>
              <a:sym typeface="Livvic"/>
            </a:endParaRPr>
          </a:p>
          <a:p>
            <a:pPr marL="457200" lvl="0" indent="-301625" algn="l" rtl="0">
              <a:lnSpc>
                <a:spcPct val="115000"/>
              </a:lnSpc>
              <a:spcBef>
                <a:spcPts val="0"/>
              </a:spcBef>
              <a:spcAft>
                <a:spcPts val="0"/>
              </a:spcAft>
              <a:buSzPts val="1150"/>
              <a:buFont typeface="Livvic"/>
              <a:buChar char="●"/>
            </a:pPr>
            <a:r>
              <a:rPr lang="en" sz="1150">
                <a:latin typeface="Livvic"/>
                <a:ea typeface="Livvic"/>
                <a:cs typeface="Livvic"/>
                <a:sym typeface="Livvic"/>
              </a:rPr>
              <a:t>Query time is less than 750ms</a:t>
            </a:r>
            <a:endParaRPr sz="1150">
              <a:latin typeface="Livvic"/>
              <a:ea typeface="Livvic"/>
              <a:cs typeface="Livvic"/>
              <a:sym typeface="Livvic"/>
            </a:endParaRPr>
          </a:p>
          <a:p>
            <a:pPr marL="457200" lvl="0" indent="-301625" algn="l" rtl="0">
              <a:lnSpc>
                <a:spcPct val="115000"/>
              </a:lnSpc>
              <a:spcBef>
                <a:spcPts val="0"/>
              </a:spcBef>
              <a:spcAft>
                <a:spcPts val="0"/>
              </a:spcAft>
              <a:buSzPts val="1150"/>
              <a:buFont typeface="Livvic"/>
              <a:buChar char="●"/>
            </a:pPr>
            <a:r>
              <a:rPr lang="en" sz="1150">
                <a:latin typeface="Livvic"/>
                <a:ea typeface="Livvic"/>
                <a:cs typeface="Livvic"/>
                <a:sym typeface="Livvic"/>
              </a:rPr>
              <a:t>Usable with 3.0V to 5.5V power/data</a:t>
            </a:r>
            <a:endParaRPr sz="1150">
              <a:latin typeface="Livvic"/>
              <a:ea typeface="Livvic"/>
              <a:cs typeface="Livvic"/>
              <a:sym typeface="Livvic"/>
            </a:endParaRPr>
          </a:p>
          <a:p>
            <a:pPr marL="457200" lvl="0" indent="0" algn="l" rtl="0">
              <a:spcBef>
                <a:spcPts val="800"/>
              </a:spcBef>
              <a:spcAft>
                <a:spcPts val="0"/>
              </a:spcAft>
              <a:buNone/>
            </a:pPr>
            <a:endParaRPr>
              <a:latin typeface="Catamaran Thin"/>
              <a:ea typeface="Catamaran Thin"/>
              <a:cs typeface="Catamaran Thin"/>
              <a:sym typeface="Catamaran Thin"/>
            </a:endParaRPr>
          </a:p>
        </p:txBody>
      </p:sp>
      <p:pic>
        <p:nvPicPr>
          <p:cNvPr id="1900" name="Google Shape;1900;p107"/>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5781375" y="2022000"/>
            <a:ext cx="3130299" cy="2299549"/>
          </a:xfrm>
          <a:prstGeom prst="rect">
            <a:avLst/>
          </a:prstGeom>
          <a:noFill/>
          <a:ln>
            <a:noFill/>
          </a:ln>
        </p:spPr>
      </p:pic>
      <p:sp>
        <p:nvSpPr>
          <p:cNvPr id="1901" name="Google Shape;1901;p107"/>
          <p:cNvSpPr txBox="1"/>
          <p:nvPr/>
        </p:nvSpPr>
        <p:spPr>
          <a:xfrm>
            <a:off x="1005475" y="1174500"/>
            <a:ext cx="76518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50">
                <a:latin typeface="Livvic"/>
                <a:ea typeface="Livvic"/>
                <a:cs typeface="Livvic"/>
                <a:sym typeface="Livvic"/>
              </a:rPr>
              <a:t>Adafruit DS18B20 Digital temperature sensor</a:t>
            </a:r>
            <a:endParaRPr sz="2250">
              <a:latin typeface="Livvic"/>
              <a:ea typeface="Livvic"/>
              <a:cs typeface="Livvic"/>
              <a:sym typeface="Livvic"/>
            </a:endParaRPr>
          </a:p>
          <a:p>
            <a:pPr marL="0" lvl="0" indent="0" algn="l" rtl="0">
              <a:spcBef>
                <a:spcPts val="0"/>
              </a:spcBef>
              <a:spcAft>
                <a:spcPts val="0"/>
              </a:spcAft>
              <a:buNone/>
            </a:pPr>
            <a:endParaRPr>
              <a:latin typeface="Catamaran Thin"/>
              <a:ea typeface="Catamaran Thin"/>
              <a:cs typeface="Catamaran Thin"/>
              <a:sym typeface="Catamaran Thin"/>
            </a:endParaRPr>
          </a:p>
        </p:txBody>
      </p:sp>
      <p:sp>
        <p:nvSpPr>
          <p:cNvPr id="1902" name="Google Shape;1902;p107"/>
          <p:cNvSpPr txBox="1"/>
          <p:nvPr/>
        </p:nvSpPr>
        <p:spPr>
          <a:xfrm>
            <a:off x="571875" y="1850325"/>
            <a:ext cx="4020000" cy="57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ivvic Light"/>
                <a:ea typeface="Livvic Light"/>
                <a:cs typeface="Livvic Light"/>
                <a:sym typeface="Livvic Light"/>
              </a:rPr>
              <a:t>Knowing the temperature allows for better error correction </a:t>
            </a:r>
            <a:endParaRPr>
              <a:latin typeface="Livvic Light"/>
              <a:ea typeface="Livvic Light"/>
              <a:cs typeface="Livvic Light"/>
              <a:sym typeface="Livvic Light"/>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906"/>
        <p:cNvGrpSpPr/>
        <p:nvPr/>
      </p:nvGrpSpPr>
      <p:grpSpPr>
        <a:xfrm>
          <a:off x="0" y="0"/>
          <a:ext cx="0" cy="0"/>
          <a:chOff x="0" y="0"/>
          <a:chExt cx="0" cy="0"/>
        </a:xfrm>
      </p:grpSpPr>
      <p:sp>
        <p:nvSpPr>
          <p:cNvPr id="1907" name="Google Shape;1907;p108"/>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93</a:t>
            </a:fld>
            <a:endParaRPr>
              <a:latin typeface="Livvic"/>
              <a:ea typeface="Livvic"/>
              <a:cs typeface="Livvic"/>
              <a:sym typeface="Livvic"/>
            </a:endParaRPr>
          </a:p>
        </p:txBody>
      </p:sp>
      <p:sp>
        <p:nvSpPr>
          <p:cNvPr id="1908" name="Google Shape;1908;p108"/>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latin typeface="Livvic"/>
                <a:ea typeface="Livvic"/>
                <a:cs typeface="Livvic"/>
                <a:sym typeface="Livvic"/>
              </a:rPr>
              <a:t>Mitigating Backlash</a:t>
            </a:r>
            <a:endParaRPr sz="2800" b="1">
              <a:solidFill>
                <a:srgbClr val="FFFFFF"/>
              </a:solidFill>
              <a:latin typeface="Livvic"/>
              <a:ea typeface="Livvic"/>
              <a:cs typeface="Livvic"/>
              <a:sym typeface="Livvic"/>
            </a:endParaRPr>
          </a:p>
        </p:txBody>
      </p:sp>
      <p:pic>
        <p:nvPicPr>
          <p:cNvPr id="1909" name="Google Shape;1909;p108"/>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sp>
        <p:nvSpPr>
          <p:cNvPr id="1910" name="Google Shape;1910;p108"/>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1911" name="Google Shape;1911;p108"/>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1912" name="Google Shape;1912;p108"/>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1913" name="Google Shape;1913;p108"/>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1914" name="Google Shape;1914;p108"/>
          <p:cNvSpPr/>
          <p:nvPr/>
        </p:nvSpPr>
        <p:spPr>
          <a:xfrm>
            <a:off x="3370367"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1915" name="Google Shape;1915;p108"/>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1916" name="Google Shape;1916;p108"/>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1917" name="Google Shape;1917;p108"/>
          <p:cNvSpPr/>
          <p:nvPr/>
        </p:nvSpPr>
        <p:spPr>
          <a:xfrm>
            <a:off x="7777350" y="4777075"/>
            <a:ext cx="10701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cxnSp>
        <p:nvCxnSpPr>
          <p:cNvPr id="1918" name="Google Shape;1918;p108"/>
          <p:cNvCxnSpPr/>
          <p:nvPr/>
        </p:nvCxnSpPr>
        <p:spPr>
          <a:xfrm flipH="1">
            <a:off x="1055513" y="1274050"/>
            <a:ext cx="9900" cy="2933700"/>
          </a:xfrm>
          <a:prstGeom prst="straightConnector1">
            <a:avLst/>
          </a:prstGeom>
          <a:noFill/>
          <a:ln w="9525" cap="flat" cmpd="sng">
            <a:solidFill>
              <a:srgbClr val="000000"/>
            </a:solidFill>
            <a:prstDash val="solid"/>
            <a:round/>
            <a:headEnd type="none" w="med" len="med"/>
            <a:tailEnd type="none" w="med" len="med"/>
          </a:ln>
        </p:spPr>
      </p:cxnSp>
      <p:sp>
        <p:nvSpPr>
          <p:cNvPr id="1919" name="Google Shape;1919;p108"/>
          <p:cNvSpPr txBox="1"/>
          <p:nvPr/>
        </p:nvSpPr>
        <p:spPr>
          <a:xfrm>
            <a:off x="4475225" y="2448000"/>
            <a:ext cx="4026600" cy="198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ivvic"/>
                <a:ea typeface="Livvic"/>
                <a:cs typeface="Livvic"/>
                <a:sym typeface="Livvic"/>
              </a:rPr>
              <a:t>Backlash: Potentiometer continues to read even when gears don’t engage.</a:t>
            </a:r>
            <a:endParaRPr>
              <a:latin typeface="Livvic"/>
              <a:ea typeface="Livvic"/>
              <a:cs typeface="Livvic"/>
              <a:sym typeface="Livvic"/>
            </a:endParaRPr>
          </a:p>
          <a:p>
            <a:pPr marL="457200" lvl="0" indent="-317500" algn="l" rtl="0">
              <a:spcBef>
                <a:spcPts val="0"/>
              </a:spcBef>
              <a:spcAft>
                <a:spcPts val="0"/>
              </a:spcAft>
              <a:buSzPts val="1400"/>
              <a:buFont typeface="Livvic"/>
              <a:buChar char="●"/>
            </a:pPr>
            <a:r>
              <a:rPr lang="en">
                <a:latin typeface="Livvic"/>
                <a:ea typeface="Livvic"/>
                <a:cs typeface="Livvic"/>
                <a:sym typeface="Livvic"/>
              </a:rPr>
              <a:t>To fix:</a:t>
            </a:r>
            <a:endParaRPr>
              <a:latin typeface="Livvic"/>
              <a:ea typeface="Livvic"/>
              <a:cs typeface="Livvic"/>
              <a:sym typeface="Livvic"/>
            </a:endParaRPr>
          </a:p>
          <a:p>
            <a:pPr marL="914400" lvl="1" indent="-317500" algn="l" rtl="0">
              <a:spcBef>
                <a:spcPts val="0"/>
              </a:spcBef>
              <a:spcAft>
                <a:spcPts val="0"/>
              </a:spcAft>
              <a:buSzPts val="1400"/>
              <a:buFont typeface="Livvic"/>
              <a:buChar char="○"/>
            </a:pPr>
            <a:r>
              <a:rPr lang="en">
                <a:latin typeface="Livvic"/>
                <a:ea typeface="Livvic"/>
                <a:cs typeface="Livvic"/>
                <a:sym typeface="Livvic"/>
              </a:rPr>
              <a:t>After scanning a row (when changing elevation value), find point where </a:t>
            </a:r>
            <a:r>
              <a:rPr lang="en">
                <a:solidFill>
                  <a:schemeClr val="dk1"/>
                </a:solidFill>
                <a:latin typeface="Livvic"/>
                <a:ea typeface="Livvic"/>
                <a:cs typeface="Livvic"/>
                <a:sym typeface="Livvic"/>
              </a:rPr>
              <a:t>ɣ</a:t>
            </a:r>
            <a:r>
              <a:rPr lang="en" baseline="-25000">
                <a:solidFill>
                  <a:schemeClr val="dk1"/>
                </a:solidFill>
                <a:latin typeface="Livvic"/>
                <a:ea typeface="Livvic"/>
                <a:cs typeface="Livvic"/>
                <a:sym typeface="Livvic"/>
              </a:rPr>
              <a:t>pot </a:t>
            </a:r>
            <a:r>
              <a:rPr lang="en">
                <a:solidFill>
                  <a:schemeClr val="dk1"/>
                </a:solidFill>
                <a:latin typeface="Livvic"/>
                <a:ea typeface="Livvic"/>
                <a:cs typeface="Livvic"/>
                <a:sym typeface="Livvic"/>
              </a:rPr>
              <a:t>= ɣ</a:t>
            </a:r>
            <a:r>
              <a:rPr lang="en" baseline="-25000">
                <a:solidFill>
                  <a:schemeClr val="dk1"/>
                </a:solidFill>
                <a:latin typeface="Livvic"/>
                <a:ea typeface="Livvic"/>
                <a:cs typeface="Livvic"/>
                <a:sym typeface="Livvic"/>
              </a:rPr>
              <a:t>o</a:t>
            </a:r>
            <a:endParaRPr>
              <a:solidFill>
                <a:schemeClr val="dk1"/>
              </a:solidFill>
              <a:latin typeface="Livvic"/>
              <a:ea typeface="Livvic"/>
              <a:cs typeface="Livvic"/>
              <a:sym typeface="Livvic"/>
            </a:endParaRPr>
          </a:p>
          <a:p>
            <a:pPr marL="914400" lvl="1" indent="-317500" algn="l" rtl="0">
              <a:spcBef>
                <a:spcPts val="0"/>
              </a:spcBef>
              <a:spcAft>
                <a:spcPts val="0"/>
              </a:spcAft>
              <a:buClr>
                <a:schemeClr val="dk1"/>
              </a:buClr>
              <a:buSzPts val="1400"/>
              <a:buFont typeface="Livvic"/>
              <a:buChar char="○"/>
            </a:pPr>
            <a:r>
              <a:rPr lang="en">
                <a:solidFill>
                  <a:schemeClr val="dk1"/>
                </a:solidFill>
                <a:latin typeface="Livvic"/>
                <a:ea typeface="Livvic"/>
                <a:cs typeface="Livvic"/>
                <a:sym typeface="Livvic"/>
              </a:rPr>
              <a:t>At this point, take difference in output voltage</a:t>
            </a:r>
            <a:endParaRPr>
              <a:solidFill>
                <a:schemeClr val="dk1"/>
              </a:solidFill>
              <a:latin typeface="Livvic"/>
              <a:ea typeface="Livvic"/>
              <a:cs typeface="Livvic"/>
              <a:sym typeface="Livvic"/>
            </a:endParaRPr>
          </a:p>
          <a:p>
            <a:pPr marL="914400" lvl="1" indent="-317500" algn="l" rtl="0">
              <a:spcBef>
                <a:spcPts val="0"/>
              </a:spcBef>
              <a:spcAft>
                <a:spcPts val="0"/>
              </a:spcAft>
              <a:buClr>
                <a:schemeClr val="dk1"/>
              </a:buClr>
              <a:buSzPts val="1400"/>
              <a:buFont typeface="Livvic"/>
              <a:buChar char="○"/>
            </a:pPr>
            <a:r>
              <a:rPr lang="en">
                <a:solidFill>
                  <a:schemeClr val="dk1"/>
                </a:solidFill>
                <a:latin typeface="Livvic"/>
                <a:ea typeface="Livvic"/>
                <a:cs typeface="Livvic"/>
                <a:sym typeface="Livvic"/>
              </a:rPr>
              <a:t>Apply voltage difference (Δe) to motor to account for in next step</a:t>
            </a:r>
            <a:endParaRPr>
              <a:solidFill>
                <a:schemeClr val="dk1"/>
              </a:solidFill>
              <a:latin typeface="Livvic"/>
              <a:ea typeface="Livvic"/>
              <a:cs typeface="Livvic"/>
              <a:sym typeface="Livvic"/>
            </a:endParaRPr>
          </a:p>
        </p:txBody>
      </p:sp>
      <p:cxnSp>
        <p:nvCxnSpPr>
          <p:cNvPr id="1920" name="Google Shape;1920;p108"/>
          <p:cNvCxnSpPr/>
          <p:nvPr/>
        </p:nvCxnSpPr>
        <p:spPr>
          <a:xfrm rot="10800000" flipH="1">
            <a:off x="1055813" y="4207750"/>
            <a:ext cx="3419400" cy="19200"/>
          </a:xfrm>
          <a:prstGeom prst="straightConnector1">
            <a:avLst/>
          </a:prstGeom>
          <a:noFill/>
          <a:ln w="9525" cap="flat" cmpd="sng">
            <a:solidFill>
              <a:schemeClr val="dk2"/>
            </a:solidFill>
            <a:prstDash val="solid"/>
            <a:round/>
            <a:headEnd type="none" w="med" len="med"/>
            <a:tailEnd type="none" w="med" len="med"/>
          </a:ln>
        </p:spPr>
      </p:cxnSp>
      <p:sp>
        <p:nvSpPr>
          <p:cNvPr id="1921" name="Google Shape;1921;p108"/>
          <p:cNvSpPr txBox="1"/>
          <p:nvPr/>
        </p:nvSpPr>
        <p:spPr>
          <a:xfrm>
            <a:off x="1055813" y="4308825"/>
            <a:ext cx="34194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Livvic"/>
                <a:ea typeface="Livvic"/>
                <a:cs typeface="Livvic"/>
                <a:sym typeface="Livvic"/>
              </a:rPr>
              <a:t>Azimuth Turn Angle (ɣ)</a:t>
            </a:r>
            <a:endParaRPr>
              <a:latin typeface="Livvic"/>
              <a:ea typeface="Livvic"/>
              <a:cs typeface="Livvic"/>
              <a:sym typeface="Livvic"/>
            </a:endParaRPr>
          </a:p>
        </p:txBody>
      </p:sp>
      <p:sp>
        <p:nvSpPr>
          <p:cNvPr id="1922" name="Google Shape;1922;p108"/>
          <p:cNvSpPr txBox="1"/>
          <p:nvPr/>
        </p:nvSpPr>
        <p:spPr>
          <a:xfrm rot="-5400000">
            <a:off x="-1130287" y="2652075"/>
            <a:ext cx="34194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Livvic"/>
                <a:ea typeface="Livvic"/>
                <a:cs typeface="Livvic"/>
                <a:sym typeface="Livvic"/>
              </a:rPr>
              <a:t>Output Voltage from Shaft (e)</a:t>
            </a:r>
            <a:endParaRPr>
              <a:latin typeface="Livvic"/>
              <a:ea typeface="Livvic"/>
              <a:cs typeface="Livvic"/>
              <a:sym typeface="Livvic"/>
            </a:endParaRPr>
          </a:p>
        </p:txBody>
      </p:sp>
      <p:cxnSp>
        <p:nvCxnSpPr>
          <p:cNvPr id="1923" name="Google Shape;1923;p108"/>
          <p:cNvCxnSpPr/>
          <p:nvPr/>
        </p:nvCxnSpPr>
        <p:spPr>
          <a:xfrm rot="10800000" flipH="1">
            <a:off x="1713888" y="2440900"/>
            <a:ext cx="2033400" cy="1633500"/>
          </a:xfrm>
          <a:prstGeom prst="straightConnector1">
            <a:avLst/>
          </a:prstGeom>
          <a:noFill/>
          <a:ln w="9525" cap="flat" cmpd="sng">
            <a:solidFill>
              <a:srgbClr val="000000"/>
            </a:solidFill>
            <a:prstDash val="solid"/>
            <a:round/>
            <a:headEnd type="none" w="med" len="med"/>
            <a:tailEnd type="none" w="med" len="med"/>
          </a:ln>
        </p:spPr>
      </p:cxnSp>
      <p:sp>
        <p:nvSpPr>
          <p:cNvPr id="1924" name="Google Shape;1924;p108"/>
          <p:cNvSpPr/>
          <p:nvPr/>
        </p:nvSpPr>
        <p:spPr>
          <a:xfrm>
            <a:off x="3550416" y="1784725"/>
            <a:ext cx="610600" cy="663277"/>
          </a:xfrm>
          <a:custGeom>
            <a:avLst/>
            <a:gdLst/>
            <a:ahLst/>
            <a:cxnLst/>
            <a:rect l="l" t="t" r="r" b="b"/>
            <a:pathLst>
              <a:path w="21852" h="18257" extrusionOk="0">
                <a:moveTo>
                  <a:pt x="6667" y="18257"/>
                </a:moveTo>
                <a:cubicBezTo>
                  <a:pt x="13303" y="15412"/>
                  <a:pt x="26159" y="5825"/>
                  <a:pt x="20383" y="1493"/>
                </a:cubicBezTo>
                <a:cubicBezTo>
                  <a:pt x="14664" y="-2796"/>
                  <a:pt x="5055" y="3105"/>
                  <a:pt x="0" y="8160"/>
                </a:cubicBezTo>
              </a:path>
            </a:pathLst>
          </a:custGeom>
          <a:noFill/>
          <a:ln w="9525" cap="flat" cmpd="sng">
            <a:solidFill>
              <a:srgbClr val="000000"/>
            </a:solidFill>
            <a:prstDash val="solid"/>
            <a:round/>
            <a:headEnd type="none" w="med" len="med"/>
            <a:tailEnd type="none" w="med" len="med"/>
          </a:ln>
        </p:spPr>
      </p:sp>
      <p:cxnSp>
        <p:nvCxnSpPr>
          <p:cNvPr id="1925" name="Google Shape;1925;p108"/>
          <p:cNvCxnSpPr/>
          <p:nvPr/>
        </p:nvCxnSpPr>
        <p:spPr>
          <a:xfrm rot="10800000" flipH="1">
            <a:off x="1671302" y="1942596"/>
            <a:ext cx="2033400" cy="1633500"/>
          </a:xfrm>
          <a:prstGeom prst="straightConnector1">
            <a:avLst/>
          </a:prstGeom>
          <a:noFill/>
          <a:ln w="9525" cap="flat" cmpd="sng">
            <a:solidFill>
              <a:srgbClr val="000000"/>
            </a:solidFill>
            <a:prstDash val="solid"/>
            <a:round/>
            <a:headEnd type="none" w="med" len="med"/>
            <a:tailEnd type="none" w="med" len="med"/>
          </a:ln>
        </p:spPr>
      </p:cxnSp>
      <p:sp>
        <p:nvSpPr>
          <p:cNvPr id="1926" name="Google Shape;1926;p108"/>
          <p:cNvSpPr/>
          <p:nvPr/>
        </p:nvSpPr>
        <p:spPr>
          <a:xfrm>
            <a:off x="1344736" y="3195465"/>
            <a:ext cx="353305" cy="466550"/>
          </a:xfrm>
          <a:custGeom>
            <a:avLst/>
            <a:gdLst/>
            <a:ahLst/>
            <a:cxnLst/>
            <a:rect l="l" t="t" r="r" b="b"/>
            <a:pathLst>
              <a:path w="12644" h="12842" extrusionOk="0">
                <a:moveTo>
                  <a:pt x="12644" y="9906"/>
                </a:moveTo>
                <a:cubicBezTo>
                  <a:pt x="8766" y="11014"/>
                  <a:pt x="2780" y="14849"/>
                  <a:pt x="642" y="11430"/>
                </a:cubicBezTo>
                <a:cubicBezTo>
                  <a:pt x="-1647" y="7769"/>
                  <a:pt x="2876" y="1931"/>
                  <a:pt x="6738" y="0"/>
                </a:cubicBezTo>
              </a:path>
            </a:pathLst>
          </a:custGeom>
          <a:noFill/>
          <a:ln w="9525" cap="flat" cmpd="sng">
            <a:solidFill>
              <a:srgbClr val="000000"/>
            </a:solidFill>
            <a:prstDash val="solid"/>
            <a:round/>
            <a:headEnd type="none" w="med" len="med"/>
            <a:tailEnd type="none" w="med" len="med"/>
          </a:ln>
        </p:spPr>
      </p:sp>
      <p:cxnSp>
        <p:nvCxnSpPr>
          <p:cNvPr id="1927" name="Google Shape;1927;p108"/>
          <p:cNvCxnSpPr/>
          <p:nvPr/>
        </p:nvCxnSpPr>
        <p:spPr>
          <a:xfrm rot="10800000" flipH="1">
            <a:off x="1733825" y="3020450"/>
            <a:ext cx="9600" cy="1047900"/>
          </a:xfrm>
          <a:prstGeom prst="straightConnector1">
            <a:avLst/>
          </a:prstGeom>
          <a:noFill/>
          <a:ln w="9525" cap="flat" cmpd="sng">
            <a:solidFill>
              <a:srgbClr val="000000"/>
            </a:solidFill>
            <a:prstDash val="dash"/>
            <a:round/>
            <a:headEnd type="none" w="med" len="med"/>
            <a:tailEnd type="none" w="med" len="med"/>
          </a:ln>
        </p:spPr>
      </p:cxnSp>
      <p:cxnSp>
        <p:nvCxnSpPr>
          <p:cNvPr id="1928" name="Google Shape;1928;p108"/>
          <p:cNvCxnSpPr/>
          <p:nvPr/>
        </p:nvCxnSpPr>
        <p:spPr>
          <a:xfrm rot="10800000" flipH="1">
            <a:off x="1524275" y="3020675"/>
            <a:ext cx="219000" cy="180900"/>
          </a:xfrm>
          <a:prstGeom prst="straightConnector1">
            <a:avLst/>
          </a:prstGeom>
          <a:noFill/>
          <a:ln w="9525" cap="flat" cmpd="sng">
            <a:solidFill>
              <a:srgbClr val="000000"/>
            </a:solidFill>
            <a:prstDash val="solid"/>
            <a:round/>
            <a:headEnd type="none" w="med" len="med"/>
            <a:tailEnd type="none" w="med" len="med"/>
          </a:ln>
        </p:spPr>
      </p:cxnSp>
      <p:sp>
        <p:nvSpPr>
          <p:cNvPr id="1929" name="Google Shape;1929;p108"/>
          <p:cNvSpPr/>
          <p:nvPr/>
        </p:nvSpPr>
        <p:spPr>
          <a:xfrm>
            <a:off x="1590950" y="3896900"/>
            <a:ext cx="274800" cy="274200"/>
          </a:xfrm>
          <a:prstGeom prst="ellipse">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108"/>
          <p:cNvSpPr/>
          <p:nvPr/>
        </p:nvSpPr>
        <p:spPr>
          <a:xfrm>
            <a:off x="3718325" y="2173800"/>
            <a:ext cx="274800" cy="274200"/>
          </a:xfrm>
          <a:prstGeom prst="ellipse">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108"/>
          <p:cNvSpPr/>
          <p:nvPr/>
        </p:nvSpPr>
        <p:spPr>
          <a:xfrm>
            <a:off x="3067325" y="2173800"/>
            <a:ext cx="274800" cy="274200"/>
          </a:xfrm>
          <a:prstGeom prst="ellipse">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108"/>
          <p:cNvSpPr/>
          <p:nvPr/>
        </p:nvSpPr>
        <p:spPr>
          <a:xfrm>
            <a:off x="1601225" y="2921275"/>
            <a:ext cx="274800" cy="274200"/>
          </a:xfrm>
          <a:prstGeom prst="ellipse">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33" name="Google Shape;1933;p108"/>
          <p:cNvCxnSpPr/>
          <p:nvPr/>
        </p:nvCxnSpPr>
        <p:spPr>
          <a:xfrm rot="10800000" flipH="1">
            <a:off x="3200850" y="2331250"/>
            <a:ext cx="685500" cy="14400"/>
          </a:xfrm>
          <a:prstGeom prst="straightConnector1">
            <a:avLst/>
          </a:prstGeom>
          <a:noFill/>
          <a:ln w="9525" cap="flat" cmpd="sng">
            <a:solidFill>
              <a:schemeClr val="dk2"/>
            </a:solidFill>
            <a:prstDash val="dash"/>
            <a:round/>
            <a:headEnd type="none" w="med" len="med"/>
            <a:tailEnd type="none" w="med" len="med"/>
          </a:ln>
        </p:spPr>
      </p:cxnSp>
      <p:cxnSp>
        <p:nvCxnSpPr>
          <p:cNvPr id="1934" name="Google Shape;1934;p108"/>
          <p:cNvCxnSpPr/>
          <p:nvPr/>
        </p:nvCxnSpPr>
        <p:spPr>
          <a:xfrm rot="10800000">
            <a:off x="3891325" y="2315800"/>
            <a:ext cx="28500" cy="1900200"/>
          </a:xfrm>
          <a:prstGeom prst="straightConnector1">
            <a:avLst/>
          </a:prstGeom>
          <a:noFill/>
          <a:ln w="9525" cap="flat" cmpd="sng">
            <a:solidFill>
              <a:schemeClr val="dk2"/>
            </a:solidFill>
            <a:prstDash val="dash"/>
            <a:round/>
            <a:headEnd type="none" w="med" len="med"/>
            <a:tailEnd type="none" w="med" len="med"/>
          </a:ln>
        </p:spPr>
      </p:cxnSp>
      <p:cxnSp>
        <p:nvCxnSpPr>
          <p:cNvPr id="1935" name="Google Shape;1935;p108"/>
          <p:cNvCxnSpPr/>
          <p:nvPr/>
        </p:nvCxnSpPr>
        <p:spPr>
          <a:xfrm rot="10800000">
            <a:off x="3200850" y="2342325"/>
            <a:ext cx="28500" cy="1900200"/>
          </a:xfrm>
          <a:prstGeom prst="straightConnector1">
            <a:avLst/>
          </a:prstGeom>
          <a:noFill/>
          <a:ln w="9525" cap="flat" cmpd="sng">
            <a:solidFill>
              <a:schemeClr val="dk2"/>
            </a:solidFill>
            <a:prstDash val="dash"/>
            <a:round/>
            <a:headEnd type="none" w="med" len="med"/>
            <a:tailEnd type="none" w="med" len="med"/>
          </a:ln>
        </p:spPr>
      </p:cxnSp>
      <p:cxnSp>
        <p:nvCxnSpPr>
          <p:cNvPr id="1936" name="Google Shape;1936;p108"/>
          <p:cNvCxnSpPr>
            <a:endCxn id="1937" idx="2"/>
          </p:cNvCxnSpPr>
          <p:nvPr/>
        </p:nvCxnSpPr>
        <p:spPr>
          <a:xfrm rot="10800000">
            <a:off x="3095625" y="1466850"/>
            <a:ext cx="457200" cy="876300"/>
          </a:xfrm>
          <a:prstGeom prst="straightConnector1">
            <a:avLst/>
          </a:prstGeom>
          <a:noFill/>
          <a:ln w="9525" cap="flat" cmpd="sng">
            <a:solidFill>
              <a:srgbClr val="FF9900"/>
            </a:solidFill>
            <a:prstDash val="solid"/>
            <a:round/>
            <a:headEnd type="none" w="med" len="med"/>
            <a:tailEnd type="none" w="med" len="med"/>
          </a:ln>
        </p:spPr>
      </p:cxnSp>
      <p:sp>
        <p:nvSpPr>
          <p:cNvPr id="1938" name="Google Shape;1938;p108"/>
          <p:cNvSpPr txBox="1"/>
          <p:nvPr/>
        </p:nvSpPr>
        <p:spPr>
          <a:xfrm>
            <a:off x="3704700" y="4068350"/>
            <a:ext cx="5487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a:solidFill>
                  <a:schemeClr val="dk1"/>
                </a:solidFill>
                <a:latin typeface="Livvic"/>
                <a:ea typeface="Livvic"/>
                <a:cs typeface="Livvic"/>
                <a:sym typeface="Livvic"/>
              </a:rPr>
              <a:t>ɣ</a:t>
            </a:r>
            <a:r>
              <a:rPr lang="en" baseline="-25000">
                <a:solidFill>
                  <a:schemeClr val="dk1"/>
                </a:solidFill>
                <a:latin typeface="Livvic"/>
                <a:ea typeface="Livvic"/>
                <a:cs typeface="Livvic"/>
                <a:sym typeface="Livvic"/>
              </a:rPr>
              <a:t>1</a:t>
            </a:r>
            <a:endParaRPr baseline="-25000"/>
          </a:p>
        </p:txBody>
      </p:sp>
      <p:sp>
        <p:nvSpPr>
          <p:cNvPr id="1939" name="Google Shape;1939;p108"/>
          <p:cNvSpPr txBox="1"/>
          <p:nvPr/>
        </p:nvSpPr>
        <p:spPr>
          <a:xfrm>
            <a:off x="3026025" y="4068350"/>
            <a:ext cx="5487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Livvic"/>
                <a:ea typeface="Livvic"/>
                <a:cs typeface="Livvic"/>
                <a:sym typeface="Livvic"/>
              </a:rPr>
              <a:t>ɣ</a:t>
            </a:r>
            <a:r>
              <a:rPr lang="en" baseline="-25000">
                <a:solidFill>
                  <a:schemeClr val="dk1"/>
                </a:solidFill>
                <a:latin typeface="Livvic"/>
                <a:ea typeface="Livvic"/>
                <a:cs typeface="Livvic"/>
                <a:sym typeface="Livvic"/>
              </a:rPr>
              <a:t>2</a:t>
            </a:r>
            <a:endParaRPr baseline="-25000"/>
          </a:p>
        </p:txBody>
      </p:sp>
      <p:sp>
        <p:nvSpPr>
          <p:cNvPr id="1940" name="Google Shape;1940;p108"/>
          <p:cNvSpPr txBox="1"/>
          <p:nvPr/>
        </p:nvSpPr>
        <p:spPr>
          <a:xfrm>
            <a:off x="1464275" y="4068350"/>
            <a:ext cx="5487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Livvic"/>
                <a:ea typeface="Livvic"/>
                <a:cs typeface="Livvic"/>
                <a:sym typeface="Livvic"/>
              </a:rPr>
              <a:t>ɣ</a:t>
            </a:r>
            <a:r>
              <a:rPr lang="en" baseline="-25000">
                <a:solidFill>
                  <a:schemeClr val="dk1"/>
                </a:solidFill>
                <a:latin typeface="Livvic"/>
                <a:ea typeface="Livvic"/>
                <a:cs typeface="Livvic"/>
                <a:sym typeface="Livvic"/>
              </a:rPr>
              <a:t>o</a:t>
            </a:r>
            <a:endParaRPr baseline="-25000"/>
          </a:p>
        </p:txBody>
      </p:sp>
      <p:sp>
        <p:nvSpPr>
          <p:cNvPr id="1941" name="Google Shape;1941;p108"/>
          <p:cNvSpPr txBox="1"/>
          <p:nvPr/>
        </p:nvSpPr>
        <p:spPr>
          <a:xfrm>
            <a:off x="631875" y="3833350"/>
            <a:ext cx="5487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Livvic"/>
                <a:ea typeface="Livvic"/>
                <a:cs typeface="Livvic"/>
                <a:sym typeface="Livvic"/>
              </a:rPr>
              <a:t>e</a:t>
            </a:r>
            <a:r>
              <a:rPr lang="en" baseline="-25000">
                <a:solidFill>
                  <a:schemeClr val="dk1"/>
                </a:solidFill>
                <a:latin typeface="Livvic"/>
                <a:ea typeface="Livvic"/>
                <a:cs typeface="Livvic"/>
                <a:sym typeface="Livvic"/>
              </a:rPr>
              <a:t>o</a:t>
            </a:r>
            <a:endParaRPr baseline="-25000"/>
          </a:p>
        </p:txBody>
      </p:sp>
      <p:cxnSp>
        <p:nvCxnSpPr>
          <p:cNvPr id="1942" name="Google Shape;1942;p108"/>
          <p:cNvCxnSpPr>
            <a:stCxn id="1940" idx="0"/>
          </p:cNvCxnSpPr>
          <p:nvPr/>
        </p:nvCxnSpPr>
        <p:spPr>
          <a:xfrm flipH="1">
            <a:off x="1057325" y="4068350"/>
            <a:ext cx="681300" cy="3600"/>
          </a:xfrm>
          <a:prstGeom prst="straightConnector1">
            <a:avLst/>
          </a:prstGeom>
          <a:noFill/>
          <a:ln w="9525" cap="flat" cmpd="sng">
            <a:solidFill>
              <a:schemeClr val="dk2"/>
            </a:solidFill>
            <a:prstDash val="dash"/>
            <a:round/>
            <a:headEnd type="none" w="med" len="med"/>
            <a:tailEnd type="none" w="med" len="med"/>
          </a:ln>
        </p:spPr>
      </p:cxnSp>
      <p:cxnSp>
        <p:nvCxnSpPr>
          <p:cNvPr id="1943" name="Google Shape;1943;p108"/>
          <p:cNvCxnSpPr/>
          <p:nvPr/>
        </p:nvCxnSpPr>
        <p:spPr>
          <a:xfrm flipH="1">
            <a:off x="1057325" y="3020675"/>
            <a:ext cx="681300" cy="3600"/>
          </a:xfrm>
          <a:prstGeom prst="straightConnector1">
            <a:avLst/>
          </a:prstGeom>
          <a:noFill/>
          <a:ln w="9525" cap="flat" cmpd="sng">
            <a:solidFill>
              <a:schemeClr val="dk2"/>
            </a:solidFill>
            <a:prstDash val="dash"/>
            <a:round/>
            <a:headEnd type="none" w="med" len="med"/>
            <a:tailEnd type="none" w="med" len="med"/>
          </a:ln>
        </p:spPr>
      </p:cxnSp>
      <p:sp>
        <p:nvSpPr>
          <p:cNvPr id="1944" name="Google Shape;1944;p108"/>
          <p:cNvSpPr txBox="1"/>
          <p:nvPr/>
        </p:nvSpPr>
        <p:spPr>
          <a:xfrm>
            <a:off x="655675" y="2801875"/>
            <a:ext cx="5487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Livvic"/>
                <a:ea typeface="Livvic"/>
                <a:cs typeface="Livvic"/>
                <a:sym typeface="Livvic"/>
              </a:rPr>
              <a:t>e</a:t>
            </a:r>
            <a:r>
              <a:rPr lang="en" baseline="-25000">
                <a:solidFill>
                  <a:schemeClr val="dk1"/>
                </a:solidFill>
                <a:latin typeface="Livvic"/>
                <a:ea typeface="Livvic"/>
                <a:cs typeface="Livvic"/>
                <a:sym typeface="Livvic"/>
              </a:rPr>
              <a:t>1</a:t>
            </a:r>
            <a:endParaRPr baseline="-25000"/>
          </a:p>
        </p:txBody>
      </p:sp>
      <p:sp>
        <p:nvSpPr>
          <p:cNvPr id="1937" name="Google Shape;1937;p108"/>
          <p:cNvSpPr txBox="1"/>
          <p:nvPr/>
        </p:nvSpPr>
        <p:spPr>
          <a:xfrm>
            <a:off x="2352675" y="1073250"/>
            <a:ext cx="1485900" cy="393600"/>
          </a:xfrm>
          <a:prstGeom prst="rect">
            <a:avLst/>
          </a:prstGeom>
          <a:noFill/>
          <a:ln w="9525"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Livvic"/>
                <a:ea typeface="Livvic"/>
                <a:cs typeface="Livvic"/>
                <a:sym typeface="Livvic"/>
              </a:rPr>
              <a:t>Backlash</a:t>
            </a:r>
            <a:endParaRPr>
              <a:latin typeface="Livvic"/>
              <a:ea typeface="Livvic"/>
              <a:cs typeface="Livvic"/>
              <a:sym typeface="Livvic"/>
            </a:endParaRPr>
          </a:p>
        </p:txBody>
      </p:sp>
      <p:sp>
        <p:nvSpPr>
          <p:cNvPr id="1945" name="Google Shape;1945;p108"/>
          <p:cNvSpPr txBox="1"/>
          <p:nvPr/>
        </p:nvSpPr>
        <p:spPr>
          <a:xfrm>
            <a:off x="1856825" y="1997263"/>
            <a:ext cx="1070100" cy="393600"/>
          </a:xfrm>
          <a:prstGeom prst="rect">
            <a:avLst/>
          </a:prstGeom>
          <a:noFill/>
          <a:ln w="9525"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Livvic"/>
                <a:ea typeface="Livvic"/>
                <a:cs typeface="Livvic"/>
                <a:sym typeface="Livvic"/>
              </a:rPr>
              <a:t>Δe</a:t>
            </a:r>
            <a:endParaRPr>
              <a:latin typeface="Livvic"/>
              <a:ea typeface="Livvic"/>
              <a:cs typeface="Livvic"/>
              <a:sym typeface="Livvic"/>
            </a:endParaRPr>
          </a:p>
        </p:txBody>
      </p:sp>
      <p:cxnSp>
        <p:nvCxnSpPr>
          <p:cNvPr id="1946" name="Google Shape;1946;p108"/>
          <p:cNvCxnSpPr>
            <a:endCxn id="1945" idx="2"/>
          </p:cNvCxnSpPr>
          <p:nvPr/>
        </p:nvCxnSpPr>
        <p:spPr>
          <a:xfrm rot="10800000" flipH="1">
            <a:off x="1724075" y="2390863"/>
            <a:ext cx="667800" cy="1305000"/>
          </a:xfrm>
          <a:prstGeom prst="straightConnector1">
            <a:avLst/>
          </a:prstGeom>
          <a:noFill/>
          <a:ln w="9525" cap="flat" cmpd="sng">
            <a:solidFill>
              <a:srgbClr val="FF9900"/>
            </a:solidFill>
            <a:prstDash val="solid"/>
            <a:round/>
            <a:headEnd type="none" w="med" len="med"/>
            <a:tailEnd type="none" w="med" len="med"/>
          </a:ln>
        </p:spPr>
      </p:cxnSp>
      <p:pic>
        <p:nvPicPr>
          <p:cNvPr id="1947" name="Google Shape;1947;p108"/>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4958725" y="920675"/>
            <a:ext cx="2859351" cy="1520225"/>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951"/>
        <p:cNvGrpSpPr/>
        <p:nvPr/>
      </p:nvGrpSpPr>
      <p:grpSpPr>
        <a:xfrm>
          <a:off x="0" y="0"/>
          <a:ext cx="0" cy="0"/>
          <a:chOff x="0" y="0"/>
          <a:chExt cx="0" cy="0"/>
        </a:xfrm>
      </p:grpSpPr>
      <p:sp>
        <p:nvSpPr>
          <p:cNvPr id="1952" name="Google Shape;1952;p109"/>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94</a:t>
            </a:fld>
            <a:endParaRPr>
              <a:latin typeface="Livvic"/>
              <a:ea typeface="Livvic"/>
              <a:cs typeface="Livvic"/>
              <a:sym typeface="Livvic"/>
            </a:endParaRPr>
          </a:p>
        </p:txBody>
      </p:sp>
      <p:sp>
        <p:nvSpPr>
          <p:cNvPr id="1953" name="Google Shape;1953;p109"/>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latin typeface="Livvic"/>
                <a:ea typeface="Livvic"/>
                <a:cs typeface="Livvic"/>
                <a:sym typeface="Livvic"/>
              </a:rPr>
              <a:t>Risk Summary</a:t>
            </a:r>
            <a:endParaRPr sz="2800" b="1">
              <a:solidFill>
                <a:srgbClr val="FFFFFF"/>
              </a:solidFill>
              <a:latin typeface="Livvic"/>
              <a:ea typeface="Livvic"/>
              <a:cs typeface="Livvic"/>
              <a:sym typeface="Livvic"/>
            </a:endParaRPr>
          </a:p>
        </p:txBody>
      </p:sp>
      <p:sp>
        <p:nvSpPr>
          <p:cNvPr id="1954" name="Google Shape;1954;p109"/>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1955" name="Google Shape;1955;p109"/>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1956" name="Google Shape;1956;p109"/>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1957" name="Google Shape;1957;p109"/>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lt1"/>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1958" name="Google Shape;1958;p109"/>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1959" name="Google Shape;1959;p109"/>
          <p:cNvSpPr/>
          <p:nvPr/>
        </p:nvSpPr>
        <p:spPr>
          <a:xfrm>
            <a:off x="3370367"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1960" name="Google Shape;1960;p109"/>
          <p:cNvSpPr/>
          <p:nvPr/>
        </p:nvSpPr>
        <p:spPr>
          <a:xfrm>
            <a:off x="4475234" y="4777075"/>
            <a:ext cx="12702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1961" name="Google Shape;1961;p109"/>
          <p:cNvSpPr/>
          <p:nvPr/>
        </p:nvSpPr>
        <p:spPr>
          <a:xfrm>
            <a:off x="7777350" y="4777075"/>
            <a:ext cx="10701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graphicFrame>
        <p:nvGraphicFramePr>
          <p:cNvPr id="1962" name="Google Shape;1962;p109"/>
          <p:cNvGraphicFramePr/>
          <p:nvPr/>
        </p:nvGraphicFramePr>
        <p:xfrm>
          <a:off x="202350" y="1026750"/>
          <a:ext cx="3000000" cy="3000000"/>
        </p:xfrm>
        <a:graphic>
          <a:graphicData uri="http://schemas.openxmlformats.org/drawingml/2006/table">
            <a:tbl>
              <a:tblPr>
                <a:noFill/>
                <a:tableStyleId>{66FF5306-B495-4C76-AE99-407321AC30EA}</a:tableStyleId>
              </a:tblPr>
              <a:tblGrid>
                <a:gridCol w="561400">
                  <a:extLst>
                    <a:ext uri="{9D8B030D-6E8A-4147-A177-3AD203B41FA5}">
                      <a16:colId xmlns:a16="http://schemas.microsoft.com/office/drawing/2014/main" val="20000"/>
                    </a:ext>
                  </a:extLst>
                </a:gridCol>
                <a:gridCol w="1304125">
                  <a:extLst>
                    <a:ext uri="{9D8B030D-6E8A-4147-A177-3AD203B41FA5}">
                      <a16:colId xmlns:a16="http://schemas.microsoft.com/office/drawing/2014/main" val="20001"/>
                    </a:ext>
                  </a:extLst>
                </a:gridCol>
                <a:gridCol w="2532725">
                  <a:extLst>
                    <a:ext uri="{9D8B030D-6E8A-4147-A177-3AD203B41FA5}">
                      <a16:colId xmlns:a16="http://schemas.microsoft.com/office/drawing/2014/main" val="20002"/>
                    </a:ext>
                  </a:extLst>
                </a:gridCol>
                <a:gridCol w="883650">
                  <a:extLst>
                    <a:ext uri="{9D8B030D-6E8A-4147-A177-3AD203B41FA5}">
                      <a16:colId xmlns:a16="http://schemas.microsoft.com/office/drawing/2014/main" val="20003"/>
                    </a:ext>
                  </a:extLst>
                </a:gridCol>
                <a:gridCol w="875675">
                  <a:extLst>
                    <a:ext uri="{9D8B030D-6E8A-4147-A177-3AD203B41FA5}">
                      <a16:colId xmlns:a16="http://schemas.microsoft.com/office/drawing/2014/main" val="20004"/>
                    </a:ext>
                  </a:extLst>
                </a:gridCol>
                <a:gridCol w="2581725">
                  <a:extLst>
                    <a:ext uri="{9D8B030D-6E8A-4147-A177-3AD203B41FA5}">
                      <a16:colId xmlns:a16="http://schemas.microsoft.com/office/drawing/2014/main" val="20005"/>
                    </a:ext>
                  </a:extLst>
                </a:gridCol>
              </a:tblGrid>
              <a:tr h="559700">
                <a:tc>
                  <a:txBody>
                    <a:bodyPr/>
                    <a:lstStyle/>
                    <a:p>
                      <a:pPr marL="0" lvl="0" indent="0" algn="ctr" rtl="0">
                        <a:spcBef>
                          <a:spcPts val="0"/>
                        </a:spcBef>
                        <a:spcAft>
                          <a:spcPts val="0"/>
                        </a:spcAft>
                        <a:buNone/>
                      </a:pPr>
                      <a:r>
                        <a:rPr lang="en" sz="1200">
                          <a:solidFill>
                            <a:schemeClr val="lt2"/>
                          </a:solidFill>
                          <a:latin typeface="Livvic"/>
                          <a:ea typeface="Livvic"/>
                          <a:cs typeface="Livvic"/>
                          <a:sym typeface="Livvic"/>
                        </a:rPr>
                        <a:t>Risk ID</a:t>
                      </a:r>
                      <a:endParaRPr sz="1200">
                        <a:solidFill>
                          <a:schemeClr val="lt2"/>
                        </a:solidFill>
                        <a:latin typeface="Livvic"/>
                        <a:ea typeface="Livvic"/>
                        <a:cs typeface="Livvic"/>
                        <a:sym typeface="Livvic"/>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accent3"/>
                    </a:solidFill>
                  </a:tcPr>
                </a:tc>
                <a:tc>
                  <a:txBody>
                    <a:bodyPr/>
                    <a:lstStyle/>
                    <a:p>
                      <a:pPr marL="0" lvl="0" indent="0" algn="l" rtl="0">
                        <a:lnSpc>
                          <a:spcPct val="115000"/>
                        </a:lnSpc>
                        <a:spcBef>
                          <a:spcPts val="0"/>
                        </a:spcBef>
                        <a:spcAft>
                          <a:spcPts val="0"/>
                        </a:spcAft>
                        <a:buNone/>
                      </a:pPr>
                      <a:r>
                        <a:rPr lang="en" sz="1200" b="1">
                          <a:solidFill>
                            <a:schemeClr val="dk1"/>
                          </a:solidFill>
                          <a:latin typeface="Livvic"/>
                          <a:ea typeface="Livvic"/>
                          <a:cs typeface="Livvic"/>
                          <a:sym typeface="Livvic"/>
                        </a:rPr>
                        <a:t>What’s at Risk</a:t>
                      </a:r>
                      <a:endParaRPr sz="1200" b="1">
                        <a:solidFill>
                          <a:schemeClr val="dk1"/>
                        </a:solidFill>
                        <a:latin typeface="Livvic"/>
                        <a:ea typeface="Livvic"/>
                        <a:cs typeface="Livvic"/>
                        <a:sym typeface="Livvic"/>
                      </a:endParaRPr>
                    </a:p>
                  </a:txBody>
                  <a:tcPr marL="45700" marR="45700" marT="45700" marB="45700">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solidFill>
                      <a:schemeClr val="lt2"/>
                    </a:solidFill>
                  </a:tcPr>
                </a:tc>
                <a:tc>
                  <a:txBody>
                    <a:bodyPr/>
                    <a:lstStyle/>
                    <a:p>
                      <a:pPr marL="0" lvl="0" indent="0" algn="l" rtl="0">
                        <a:lnSpc>
                          <a:spcPct val="115000"/>
                        </a:lnSpc>
                        <a:spcBef>
                          <a:spcPts val="0"/>
                        </a:spcBef>
                        <a:spcAft>
                          <a:spcPts val="0"/>
                        </a:spcAft>
                        <a:buNone/>
                      </a:pPr>
                      <a:r>
                        <a:rPr lang="en" sz="1200" b="1">
                          <a:solidFill>
                            <a:schemeClr val="dk1"/>
                          </a:solidFill>
                          <a:latin typeface="Livvic"/>
                          <a:ea typeface="Livvic"/>
                          <a:cs typeface="Livvic"/>
                          <a:sym typeface="Livvic"/>
                        </a:rPr>
                        <a:t>Description</a:t>
                      </a:r>
                      <a:endParaRPr sz="1200" b="1">
                        <a:solidFill>
                          <a:schemeClr val="dk1"/>
                        </a:solidFill>
                        <a:latin typeface="Livvic"/>
                        <a:ea typeface="Livvic"/>
                        <a:cs typeface="Livvic"/>
                        <a:sym typeface="Livvic"/>
                      </a:endParaRPr>
                    </a:p>
                  </a:txBody>
                  <a:tcPr marL="45700" marR="45700" marT="45700" marB="45700">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solidFill>
                      <a:schemeClr val="lt2"/>
                    </a:solidFill>
                  </a:tcPr>
                </a:tc>
                <a:tc>
                  <a:txBody>
                    <a:bodyPr/>
                    <a:lstStyle/>
                    <a:p>
                      <a:pPr marL="0" lvl="0" indent="0" algn="l" rtl="0">
                        <a:lnSpc>
                          <a:spcPct val="115000"/>
                        </a:lnSpc>
                        <a:spcBef>
                          <a:spcPts val="0"/>
                        </a:spcBef>
                        <a:spcAft>
                          <a:spcPts val="0"/>
                        </a:spcAft>
                        <a:buNone/>
                      </a:pPr>
                      <a:r>
                        <a:rPr lang="en" sz="1200" b="1">
                          <a:solidFill>
                            <a:schemeClr val="dk1"/>
                          </a:solidFill>
                          <a:latin typeface="Livvic"/>
                          <a:ea typeface="Livvic"/>
                          <a:cs typeface="Livvic"/>
                          <a:sym typeface="Livvic"/>
                        </a:rPr>
                        <a:t>Original Severity</a:t>
                      </a:r>
                      <a:endParaRPr sz="1200" b="1">
                        <a:solidFill>
                          <a:schemeClr val="dk1"/>
                        </a:solidFill>
                        <a:latin typeface="Livvic"/>
                        <a:ea typeface="Livvic"/>
                        <a:cs typeface="Livvic"/>
                        <a:sym typeface="Livvic"/>
                      </a:endParaRPr>
                    </a:p>
                  </a:txBody>
                  <a:tcPr marL="45700" marR="45700" marT="45700" marB="45700">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solidFill>
                      <a:schemeClr val="lt2"/>
                    </a:solidFill>
                  </a:tcPr>
                </a:tc>
                <a:tc>
                  <a:txBody>
                    <a:bodyPr/>
                    <a:lstStyle/>
                    <a:p>
                      <a:pPr marL="0" lvl="0" indent="0" algn="l" rtl="0">
                        <a:lnSpc>
                          <a:spcPct val="115000"/>
                        </a:lnSpc>
                        <a:spcBef>
                          <a:spcPts val="0"/>
                        </a:spcBef>
                        <a:spcAft>
                          <a:spcPts val="0"/>
                        </a:spcAft>
                        <a:buNone/>
                      </a:pPr>
                      <a:r>
                        <a:rPr lang="en" sz="1200" b="1">
                          <a:solidFill>
                            <a:schemeClr val="dk1"/>
                          </a:solidFill>
                          <a:latin typeface="Livvic"/>
                          <a:ea typeface="Livvic"/>
                          <a:cs typeface="Livvic"/>
                          <a:sym typeface="Livvic"/>
                        </a:rPr>
                        <a:t>Original Likelihood</a:t>
                      </a:r>
                      <a:endParaRPr sz="1200" b="1">
                        <a:solidFill>
                          <a:schemeClr val="dk1"/>
                        </a:solidFill>
                        <a:latin typeface="Livvic"/>
                        <a:ea typeface="Livvic"/>
                        <a:cs typeface="Livvic"/>
                        <a:sym typeface="Livvic"/>
                      </a:endParaRPr>
                    </a:p>
                  </a:txBody>
                  <a:tcPr marL="45700" marR="45700" marT="45700" marB="45700">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solidFill>
                      <a:schemeClr val="lt2"/>
                    </a:solidFill>
                  </a:tcPr>
                </a:tc>
                <a:tc>
                  <a:txBody>
                    <a:bodyPr/>
                    <a:lstStyle/>
                    <a:p>
                      <a:pPr marL="0" lvl="0" indent="0" algn="l" rtl="0">
                        <a:lnSpc>
                          <a:spcPct val="115000"/>
                        </a:lnSpc>
                        <a:spcBef>
                          <a:spcPts val="0"/>
                        </a:spcBef>
                        <a:spcAft>
                          <a:spcPts val="0"/>
                        </a:spcAft>
                        <a:buNone/>
                      </a:pPr>
                      <a:r>
                        <a:rPr lang="en" sz="1200" b="1">
                          <a:solidFill>
                            <a:schemeClr val="dk1"/>
                          </a:solidFill>
                          <a:latin typeface="Livvic"/>
                          <a:ea typeface="Livvic"/>
                          <a:cs typeface="Livvic"/>
                          <a:sym typeface="Livvic"/>
                        </a:rPr>
                        <a:t>Mitigation</a:t>
                      </a:r>
                      <a:endParaRPr sz="1200" b="1">
                        <a:solidFill>
                          <a:schemeClr val="dk1"/>
                        </a:solidFill>
                        <a:latin typeface="Livvic"/>
                        <a:ea typeface="Livvic"/>
                        <a:cs typeface="Livvic"/>
                        <a:sym typeface="Livvic"/>
                      </a:endParaRPr>
                    </a:p>
                  </a:txBody>
                  <a:tcPr marL="45700" marR="45700" marT="45700" marB="45700">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solidFill>
                      <a:schemeClr val="lt2"/>
                    </a:solidFill>
                  </a:tcPr>
                </a:tc>
                <a:extLst>
                  <a:ext uri="{0D108BD9-81ED-4DB2-BD59-A6C34878D82A}">
                    <a16:rowId xmlns:a16="http://schemas.microsoft.com/office/drawing/2014/main" val="10000"/>
                  </a:ext>
                </a:extLst>
              </a:tr>
              <a:tr h="339975">
                <a:tc>
                  <a:txBody>
                    <a:bodyPr/>
                    <a:lstStyle/>
                    <a:p>
                      <a:pPr marL="0" lvl="0" indent="0" algn="ctr" rtl="0">
                        <a:spcBef>
                          <a:spcPts val="0"/>
                        </a:spcBef>
                        <a:spcAft>
                          <a:spcPts val="0"/>
                        </a:spcAft>
                        <a:buNone/>
                      </a:pPr>
                      <a:r>
                        <a:rPr lang="en" sz="1200">
                          <a:solidFill>
                            <a:schemeClr val="lt2"/>
                          </a:solidFill>
                          <a:latin typeface="Livvic"/>
                          <a:ea typeface="Livvic"/>
                          <a:cs typeface="Livvic"/>
                          <a:sym typeface="Livvic"/>
                        </a:rPr>
                        <a:t>R1</a:t>
                      </a:r>
                      <a:endParaRPr sz="1200">
                        <a:solidFill>
                          <a:schemeClr val="lt2"/>
                        </a:solidFill>
                        <a:latin typeface="Livvic"/>
                        <a:ea typeface="Livvic"/>
                        <a:cs typeface="Livvic"/>
                        <a:sym typeface="Livvic"/>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accent3"/>
                    </a:solidFill>
                  </a:tcPr>
                </a:tc>
                <a:tc>
                  <a:txBody>
                    <a:bodyPr/>
                    <a:lstStyle/>
                    <a:p>
                      <a:pPr marL="0" lvl="0" indent="0" algn="l" rtl="0">
                        <a:lnSpc>
                          <a:spcPct val="115000"/>
                        </a:lnSpc>
                        <a:spcBef>
                          <a:spcPts val="0"/>
                        </a:spcBef>
                        <a:spcAft>
                          <a:spcPts val="0"/>
                        </a:spcAft>
                        <a:buNone/>
                      </a:pPr>
                      <a:r>
                        <a:rPr lang="en" sz="1200">
                          <a:solidFill>
                            <a:schemeClr val="dk1"/>
                          </a:solidFill>
                          <a:latin typeface="Livvic"/>
                          <a:ea typeface="Livvic"/>
                          <a:cs typeface="Livvic"/>
                          <a:sym typeface="Livvic"/>
                        </a:rPr>
                        <a:t>Accuracy</a:t>
                      </a:r>
                      <a:endParaRPr sz="1200">
                        <a:solidFill>
                          <a:schemeClr val="dk1"/>
                        </a:solidFill>
                        <a:latin typeface="Livvic"/>
                        <a:ea typeface="Livvic"/>
                        <a:cs typeface="Livvic"/>
                        <a:sym typeface="Livvic"/>
                      </a:endParaRPr>
                    </a:p>
                  </a:txBody>
                  <a:tcPr marL="45700" marR="45700" marT="45700" marB="45700">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solidFill>
                      <a:schemeClr val="lt2"/>
                    </a:solidFill>
                  </a:tcPr>
                </a:tc>
                <a:tc>
                  <a:txBody>
                    <a:bodyPr/>
                    <a:lstStyle/>
                    <a:p>
                      <a:pPr marL="0" lvl="0" indent="0" algn="l" rtl="0">
                        <a:lnSpc>
                          <a:spcPct val="115000"/>
                        </a:lnSpc>
                        <a:spcBef>
                          <a:spcPts val="0"/>
                        </a:spcBef>
                        <a:spcAft>
                          <a:spcPts val="0"/>
                        </a:spcAft>
                        <a:buNone/>
                      </a:pPr>
                      <a:r>
                        <a:rPr lang="en" sz="1200">
                          <a:solidFill>
                            <a:schemeClr val="dk1"/>
                          </a:solidFill>
                          <a:latin typeface="Livvic"/>
                          <a:ea typeface="Livvic"/>
                          <a:cs typeface="Livvic"/>
                          <a:sym typeface="Livvic"/>
                        </a:rPr>
                        <a:t>Thermal Drift in Potentiometer</a:t>
                      </a:r>
                      <a:endParaRPr sz="1200">
                        <a:latin typeface="Livvic"/>
                        <a:ea typeface="Livvic"/>
                        <a:cs typeface="Livvic"/>
                        <a:sym typeface="Livvic"/>
                      </a:endParaRPr>
                    </a:p>
                  </a:txBody>
                  <a:tcPr marL="45700" marR="45700" marT="45700" marB="45700">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solidFill>
                      <a:schemeClr val="lt2"/>
                    </a:solidFill>
                  </a:tcPr>
                </a:tc>
                <a:tc>
                  <a:txBody>
                    <a:bodyPr/>
                    <a:lstStyle/>
                    <a:p>
                      <a:pPr marL="0" lvl="0" indent="0" algn="l" rtl="0">
                        <a:lnSpc>
                          <a:spcPct val="115000"/>
                        </a:lnSpc>
                        <a:spcBef>
                          <a:spcPts val="0"/>
                        </a:spcBef>
                        <a:spcAft>
                          <a:spcPts val="0"/>
                        </a:spcAft>
                        <a:buNone/>
                      </a:pPr>
                      <a:r>
                        <a:rPr lang="en" sz="1200">
                          <a:solidFill>
                            <a:schemeClr val="dk1"/>
                          </a:solidFill>
                          <a:latin typeface="Livvic"/>
                          <a:ea typeface="Livvic"/>
                          <a:cs typeface="Livvic"/>
                          <a:sym typeface="Livvic"/>
                        </a:rPr>
                        <a:t>Minor</a:t>
                      </a:r>
                      <a:endParaRPr sz="1200">
                        <a:solidFill>
                          <a:schemeClr val="dk1"/>
                        </a:solidFill>
                        <a:latin typeface="Livvic"/>
                        <a:ea typeface="Livvic"/>
                        <a:cs typeface="Livvic"/>
                        <a:sym typeface="Livvic"/>
                      </a:endParaRPr>
                    </a:p>
                  </a:txBody>
                  <a:tcPr marL="45700" marR="45700" marT="45700" marB="45700">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solidFill>
                      <a:schemeClr val="lt2"/>
                    </a:solidFill>
                  </a:tcPr>
                </a:tc>
                <a:tc>
                  <a:txBody>
                    <a:bodyPr/>
                    <a:lstStyle/>
                    <a:p>
                      <a:pPr marL="0" lvl="0" indent="0" algn="l" rtl="0">
                        <a:lnSpc>
                          <a:spcPct val="115000"/>
                        </a:lnSpc>
                        <a:spcBef>
                          <a:spcPts val="0"/>
                        </a:spcBef>
                        <a:spcAft>
                          <a:spcPts val="0"/>
                        </a:spcAft>
                        <a:buNone/>
                      </a:pPr>
                      <a:r>
                        <a:rPr lang="en" sz="1200">
                          <a:solidFill>
                            <a:schemeClr val="dk1"/>
                          </a:solidFill>
                          <a:latin typeface="Livvic"/>
                          <a:ea typeface="Livvic"/>
                          <a:cs typeface="Livvic"/>
                          <a:sym typeface="Livvic"/>
                        </a:rPr>
                        <a:t>Unlikely</a:t>
                      </a:r>
                      <a:endParaRPr sz="1200">
                        <a:solidFill>
                          <a:schemeClr val="dk1"/>
                        </a:solidFill>
                        <a:latin typeface="Livvic"/>
                        <a:ea typeface="Livvic"/>
                        <a:cs typeface="Livvic"/>
                        <a:sym typeface="Livvic"/>
                      </a:endParaRPr>
                    </a:p>
                  </a:txBody>
                  <a:tcPr marL="45700" marR="45700" marT="45700" marB="45700">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solidFill>
                      <a:schemeClr val="lt2"/>
                    </a:solidFill>
                  </a:tcPr>
                </a:tc>
                <a:tc>
                  <a:txBody>
                    <a:bodyPr/>
                    <a:lstStyle/>
                    <a:p>
                      <a:pPr marL="0" lvl="0" indent="0" algn="l" rtl="0">
                        <a:lnSpc>
                          <a:spcPct val="115000"/>
                        </a:lnSpc>
                        <a:spcBef>
                          <a:spcPts val="0"/>
                        </a:spcBef>
                        <a:spcAft>
                          <a:spcPts val="0"/>
                        </a:spcAft>
                        <a:buNone/>
                      </a:pPr>
                      <a:r>
                        <a:rPr lang="en" sz="1200">
                          <a:solidFill>
                            <a:schemeClr val="dk1"/>
                          </a:solidFill>
                          <a:latin typeface="Livvic"/>
                          <a:ea typeface="Livvic"/>
                          <a:cs typeface="Livvic"/>
                          <a:sym typeface="Livvic"/>
                        </a:rPr>
                        <a:t>Sensors will be housed in a insulated enclosure</a:t>
                      </a:r>
                      <a:endParaRPr sz="1200">
                        <a:solidFill>
                          <a:schemeClr val="dk1"/>
                        </a:solidFill>
                        <a:latin typeface="Livvic"/>
                        <a:ea typeface="Livvic"/>
                        <a:cs typeface="Livvic"/>
                        <a:sym typeface="Livvic"/>
                      </a:endParaRPr>
                    </a:p>
                  </a:txBody>
                  <a:tcPr marL="45700" marR="45700" marT="45700" marB="45700">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solidFill>
                      <a:schemeClr val="lt2"/>
                    </a:solidFill>
                  </a:tcPr>
                </a:tc>
                <a:extLst>
                  <a:ext uri="{0D108BD9-81ED-4DB2-BD59-A6C34878D82A}">
                    <a16:rowId xmlns:a16="http://schemas.microsoft.com/office/drawing/2014/main" val="10001"/>
                  </a:ext>
                </a:extLst>
              </a:tr>
              <a:tr h="378675">
                <a:tc>
                  <a:txBody>
                    <a:bodyPr/>
                    <a:lstStyle/>
                    <a:p>
                      <a:pPr marL="0" lvl="0" indent="0" algn="ctr" rtl="0">
                        <a:spcBef>
                          <a:spcPts val="0"/>
                        </a:spcBef>
                        <a:spcAft>
                          <a:spcPts val="0"/>
                        </a:spcAft>
                        <a:buNone/>
                      </a:pPr>
                      <a:r>
                        <a:rPr lang="en" sz="1200">
                          <a:solidFill>
                            <a:schemeClr val="lt2"/>
                          </a:solidFill>
                          <a:latin typeface="Livvic"/>
                          <a:ea typeface="Livvic"/>
                          <a:cs typeface="Livvic"/>
                          <a:sym typeface="Livvic"/>
                        </a:rPr>
                        <a:t>R2</a:t>
                      </a:r>
                      <a:endParaRPr sz="1200">
                        <a:solidFill>
                          <a:schemeClr val="lt2"/>
                        </a:solidFill>
                        <a:latin typeface="Livvic"/>
                        <a:ea typeface="Livvic"/>
                        <a:cs typeface="Livvic"/>
                        <a:sym typeface="Livvic"/>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accent3"/>
                    </a:solidFill>
                  </a:tcPr>
                </a:tc>
                <a:tc>
                  <a:txBody>
                    <a:bodyPr/>
                    <a:lstStyle/>
                    <a:p>
                      <a:pPr marL="0" lvl="0" indent="0" algn="l" rtl="0">
                        <a:lnSpc>
                          <a:spcPct val="115000"/>
                        </a:lnSpc>
                        <a:spcBef>
                          <a:spcPts val="0"/>
                        </a:spcBef>
                        <a:spcAft>
                          <a:spcPts val="0"/>
                        </a:spcAft>
                        <a:buNone/>
                      </a:pPr>
                      <a:r>
                        <a:rPr lang="en" sz="1200">
                          <a:solidFill>
                            <a:schemeClr val="dk1"/>
                          </a:solidFill>
                          <a:latin typeface="Livvic"/>
                          <a:ea typeface="Livvic"/>
                          <a:cs typeface="Livvic"/>
                          <a:sym typeface="Livvic"/>
                        </a:rPr>
                        <a:t>Hardware</a:t>
                      </a:r>
                      <a:endParaRPr sz="1200">
                        <a:solidFill>
                          <a:schemeClr val="dk1"/>
                        </a:solidFill>
                        <a:latin typeface="Livvic"/>
                        <a:ea typeface="Livvic"/>
                        <a:cs typeface="Livvic"/>
                        <a:sym typeface="Livvic"/>
                      </a:endParaRPr>
                    </a:p>
                  </a:txBody>
                  <a:tcPr marL="45700" marR="45700" marT="45700" marB="45700">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solidFill>
                      <a:schemeClr val="lt2"/>
                    </a:solidFill>
                  </a:tcPr>
                </a:tc>
                <a:tc>
                  <a:txBody>
                    <a:bodyPr/>
                    <a:lstStyle/>
                    <a:p>
                      <a:pPr marL="0" lvl="0" indent="0" algn="l" rtl="0">
                        <a:lnSpc>
                          <a:spcPct val="115000"/>
                        </a:lnSpc>
                        <a:spcBef>
                          <a:spcPts val="0"/>
                        </a:spcBef>
                        <a:spcAft>
                          <a:spcPts val="0"/>
                        </a:spcAft>
                        <a:buNone/>
                      </a:pPr>
                      <a:r>
                        <a:rPr lang="en" sz="1200">
                          <a:solidFill>
                            <a:schemeClr val="dk1"/>
                          </a:solidFill>
                          <a:latin typeface="Livvic"/>
                          <a:ea typeface="Livvic"/>
                          <a:cs typeface="Livvic"/>
                          <a:sym typeface="Livvic"/>
                        </a:rPr>
                        <a:t>Water Damage </a:t>
                      </a:r>
                      <a:endParaRPr sz="1200">
                        <a:latin typeface="Livvic"/>
                        <a:ea typeface="Livvic"/>
                        <a:cs typeface="Livvic"/>
                        <a:sym typeface="Livvic"/>
                      </a:endParaRPr>
                    </a:p>
                  </a:txBody>
                  <a:tcPr marL="45700" marR="45700" marT="45700" marB="45700">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solidFill>
                      <a:schemeClr val="lt2"/>
                    </a:solidFill>
                  </a:tcPr>
                </a:tc>
                <a:tc>
                  <a:txBody>
                    <a:bodyPr/>
                    <a:lstStyle/>
                    <a:p>
                      <a:pPr marL="0" lvl="0" indent="0" algn="l" rtl="0">
                        <a:lnSpc>
                          <a:spcPct val="115000"/>
                        </a:lnSpc>
                        <a:spcBef>
                          <a:spcPts val="0"/>
                        </a:spcBef>
                        <a:spcAft>
                          <a:spcPts val="0"/>
                        </a:spcAft>
                        <a:buNone/>
                      </a:pPr>
                      <a:r>
                        <a:rPr lang="en" sz="1200">
                          <a:solidFill>
                            <a:schemeClr val="dk1"/>
                          </a:solidFill>
                          <a:latin typeface="Livvic"/>
                          <a:ea typeface="Livvic"/>
                          <a:cs typeface="Livvic"/>
                          <a:sym typeface="Livvic"/>
                        </a:rPr>
                        <a:t>Significant</a:t>
                      </a:r>
                      <a:endParaRPr sz="1200">
                        <a:solidFill>
                          <a:schemeClr val="dk1"/>
                        </a:solidFill>
                        <a:latin typeface="Livvic"/>
                        <a:ea typeface="Livvic"/>
                        <a:cs typeface="Livvic"/>
                        <a:sym typeface="Livvic"/>
                      </a:endParaRPr>
                    </a:p>
                  </a:txBody>
                  <a:tcPr marL="45700" marR="45700" marT="45700" marB="45700">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solidFill>
                      <a:schemeClr val="lt2"/>
                    </a:solidFill>
                  </a:tcPr>
                </a:tc>
                <a:tc>
                  <a:txBody>
                    <a:bodyPr/>
                    <a:lstStyle/>
                    <a:p>
                      <a:pPr marL="0" lvl="0" indent="0" algn="l" rtl="0">
                        <a:lnSpc>
                          <a:spcPct val="115000"/>
                        </a:lnSpc>
                        <a:spcBef>
                          <a:spcPts val="0"/>
                        </a:spcBef>
                        <a:spcAft>
                          <a:spcPts val="0"/>
                        </a:spcAft>
                        <a:buNone/>
                      </a:pPr>
                      <a:r>
                        <a:rPr lang="en" sz="1200">
                          <a:solidFill>
                            <a:schemeClr val="dk1"/>
                          </a:solidFill>
                          <a:latin typeface="Livvic"/>
                          <a:ea typeface="Livvic"/>
                          <a:cs typeface="Livvic"/>
                          <a:sym typeface="Livvic"/>
                        </a:rPr>
                        <a:t>Likely</a:t>
                      </a:r>
                      <a:endParaRPr sz="1200">
                        <a:solidFill>
                          <a:schemeClr val="dk1"/>
                        </a:solidFill>
                        <a:latin typeface="Livvic"/>
                        <a:ea typeface="Livvic"/>
                        <a:cs typeface="Livvic"/>
                        <a:sym typeface="Livvic"/>
                      </a:endParaRPr>
                    </a:p>
                  </a:txBody>
                  <a:tcPr marL="45700" marR="45700" marT="45700" marB="45700">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solidFill>
                      <a:schemeClr val="lt2"/>
                    </a:solidFill>
                  </a:tcPr>
                </a:tc>
                <a:tc>
                  <a:txBody>
                    <a:bodyPr/>
                    <a:lstStyle/>
                    <a:p>
                      <a:pPr marL="0" lvl="0" indent="0" algn="l" rtl="0">
                        <a:lnSpc>
                          <a:spcPct val="115000"/>
                        </a:lnSpc>
                        <a:spcBef>
                          <a:spcPts val="0"/>
                        </a:spcBef>
                        <a:spcAft>
                          <a:spcPts val="0"/>
                        </a:spcAft>
                        <a:buNone/>
                      </a:pPr>
                      <a:r>
                        <a:rPr lang="en" sz="1200">
                          <a:solidFill>
                            <a:schemeClr val="dk1"/>
                          </a:solidFill>
                          <a:latin typeface="Livvic"/>
                          <a:ea typeface="Livvic"/>
                          <a:cs typeface="Livvic"/>
                          <a:sym typeface="Livvic"/>
                        </a:rPr>
                        <a:t>Sensor package enclosure</a:t>
                      </a:r>
                      <a:endParaRPr sz="1200">
                        <a:solidFill>
                          <a:schemeClr val="dk1"/>
                        </a:solidFill>
                        <a:latin typeface="Livvic"/>
                        <a:ea typeface="Livvic"/>
                        <a:cs typeface="Livvic"/>
                        <a:sym typeface="Livvic"/>
                      </a:endParaRPr>
                    </a:p>
                  </a:txBody>
                  <a:tcPr marL="45700" marR="45700" marT="45700" marB="45700">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solidFill>
                      <a:schemeClr val="lt2"/>
                    </a:solidFill>
                  </a:tcPr>
                </a:tc>
                <a:extLst>
                  <a:ext uri="{0D108BD9-81ED-4DB2-BD59-A6C34878D82A}">
                    <a16:rowId xmlns:a16="http://schemas.microsoft.com/office/drawing/2014/main" val="10002"/>
                  </a:ext>
                </a:extLst>
              </a:tr>
              <a:tr h="378675">
                <a:tc>
                  <a:txBody>
                    <a:bodyPr/>
                    <a:lstStyle/>
                    <a:p>
                      <a:pPr marL="0" lvl="0" indent="0" algn="ctr" rtl="0">
                        <a:spcBef>
                          <a:spcPts val="0"/>
                        </a:spcBef>
                        <a:spcAft>
                          <a:spcPts val="0"/>
                        </a:spcAft>
                        <a:buNone/>
                      </a:pPr>
                      <a:r>
                        <a:rPr lang="en" sz="1200">
                          <a:solidFill>
                            <a:schemeClr val="lt2"/>
                          </a:solidFill>
                          <a:latin typeface="Livvic"/>
                          <a:ea typeface="Livvic"/>
                          <a:cs typeface="Livvic"/>
                          <a:sym typeface="Livvic"/>
                        </a:rPr>
                        <a:t>R3</a:t>
                      </a:r>
                      <a:endParaRPr sz="1200">
                        <a:solidFill>
                          <a:schemeClr val="lt2"/>
                        </a:solidFill>
                        <a:latin typeface="Livvic"/>
                        <a:ea typeface="Livvic"/>
                        <a:cs typeface="Livvic"/>
                        <a:sym typeface="Livvic"/>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accent3"/>
                    </a:solidFill>
                  </a:tcPr>
                </a:tc>
                <a:tc>
                  <a:txBody>
                    <a:bodyPr/>
                    <a:lstStyle/>
                    <a:p>
                      <a:pPr marL="0" lvl="0" indent="0" algn="l" rtl="0">
                        <a:lnSpc>
                          <a:spcPct val="115000"/>
                        </a:lnSpc>
                        <a:spcBef>
                          <a:spcPts val="0"/>
                        </a:spcBef>
                        <a:spcAft>
                          <a:spcPts val="0"/>
                        </a:spcAft>
                        <a:buNone/>
                      </a:pPr>
                      <a:r>
                        <a:rPr lang="en" sz="1200">
                          <a:solidFill>
                            <a:schemeClr val="dk1"/>
                          </a:solidFill>
                          <a:latin typeface="Livvic"/>
                          <a:ea typeface="Livvic"/>
                          <a:cs typeface="Livvic"/>
                          <a:sym typeface="Livvic"/>
                        </a:rPr>
                        <a:t>Sensor/ Accuracy</a:t>
                      </a:r>
                      <a:endParaRPr sz="1200">
                        <a:solidFill>
                          <a:schemeClr val="dk1"/>
                        </a:solidFill>
                        <a:latin typeface="Livvic"/>
                        <a:ea typeface="Livvic"/>
                        <a:cs typeface="Livvic"/>
                        <a:sym typeface="Livvic"/>
                      </a:endParaRPr>
                    </a:p>
                  </a:txBody>
                  <a:tcPr marL="45700" marR="45700" marT="45700" marB="45700">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solidFill>
                      <a:schemeClr val="lt2"/>
                    </a:solidFill>
                  </a:tcPr>
                </a:tc>
                <a:tc>
                  <a:txBody>
                    <a:bodyPr/>
                    <a:lstStyle/>
                    <a:p>
                      <a:pPr marL="0" lvl="0" indent="0" algn="l" rtl="0">
                        <a:lnSpc>
                          <a:spcPct val="115000"/>
                        </a:lnSpc>
                        <a:spcBef>
                          <a:spcPts val="0"/>
                        </a:spcBef>
                        <a:spcAft>
                          <a:spcPts val="0"/>
                        </a:spcAft>
                        <a:buNone/>
                      </a:pPr>
                      <a:r>
                        <a:rPr lang="en" sz="1200">
                          <a:solidFill>
                            <a:schemeClr val="dk1"/>
                          </a:solidFill>
                          <a:latin typeface="Livvic"/>
                          <a:ea typeface="Livvic"/>
                          <a:cs typeface="Livvic"/>
                          <a:sym typeface="Livvic"/>
                        </a:rPr>
                        <a:t>Fogging of sensor</a:t>
                      </a:r>
                      <a:endParaRPr sz="1200">
                        <a:latin typeface="Livvic"/>
                        <a:ea typeface="Livvic"/>
                        <a:cs typeface="Livvic"/>
                        <a:sym typeface="Livvic"/>
                      </a:endParaRPr>
                    </a:p>
                  </a:txBody>
                  <a:tcPr marL="45700" marR="45700" marT="45700" marB="45700">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solidFill>
                      <a:schemeClr val="lt2"/>
                    </a:solidFill>
                  </a:tcPr>
                </a:tc>
                <a:tc>
                  <a:txBody>
                    <a:bodyPr/>
                    <a:lstStyle/>
                    <a:p>
                      <a:pPr marL="0" lvl="0" indent="0" algn="l" rtl="0">
                        <a:lnSpc>
                          <a:spcPct val="115000"/>
                        </a:lnSpc>
                        <a:spcBef>
                          <a:spcPts val="0"/>
                        </a:spcBef>
                        <a:spcAft>
                          <a:spcPts val="0"/>
                        </a:spcAft>
                        <a:buNone/>
                      </a:pPr>
                      <a:r>
                        <a:rPr lang="en" sz="1200">
                          <a:solidFill>
                            <a:schemeClr val="dk1"/>
                          </a:solidFill>
                          <a:latin typeface="Livvic"/>
                          <a:ea typeface="Livvic"/>
                          <a:cs typeface="Livvic"/>
                          <a:sym typeface="Livvic"/>
                        </a:rPr>
                        <a:t>Significant</a:t>
                      </a:r>
                      <a:endParaRPr sz="1200">
                        <a:solidFill>
                          <a:schemeClr val="dk1"/>
                        </a:solidFill>
                        <a:latin typeface="Livvic"/>
                        <a:ea typeface="Livvic"/>
                        <a:cs typeface="Livvic"/>
                        <a:sym typeface="Livvic"/>
                      </a:endParaRPr>
                    </a:p>
                  </a:txBody>
                  <a:tcPr marL="45700" marR="45700" marT="45700" marB="45700">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solidFill>
                      <a:schemeClr val="lt2"/>
                    </a:solidFill>
                  </a:tcPr>
                </a:tc>
                <a:tc>
                  <a:txBody>
                    <a:bodyPr/>
                    <a:lstStyle/>
                    <a:p>
                      <a:pPr marL="0" lvl="0" indent="0" algn="l" rtl="0">
                        <a:lnSpc>
                          <a:spcPct val="115000"/>
                        </a:lnSpc>
                        <a:spcBef>
                          <a:spcPts val="0"/>
                        </a:spcBef>
                        <a:spcAft>
                          <a:spcPts val="0"/>
                        </a:spcAft>
                        <a:buNone/>
                      </a:pPr>
                      <a:r>
                        <a:rPr lang="en" sz="1200">
                          <a:solidFill>
                            <a:schemeClr val="dk1"/>
                          </a:solidFill>
                          <a:latin typeface="Livvic"/>
                          <a:ea typeface="Livvic"/>
                          <a:cs typeface="Livvic"/>
                          <a:sym typeface="Livvic"/>
                        </a:rPr>
                        <a:t>Possible</a:t>
                      </a:r>
                      <a:endParaRPr sz="1200">
                        <a:solidFill>
                          <a:schemeClr val="dk1"/>
                        </a:solidFill>
                        <a:latin typeface="Livvic"/>
                        <a:ea typeface="Livvic"/>
                        <a:cs typeface="Livvic"/>
                        <a:sym typeface="Livvic"/>
                      </a:endParaRPr>
                    </a:p>
                  </a:txBody>
                  <a:tcPr marL="45700" marR="45700" marT="45700" marB="45700">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solidFill>
                      <a:schemeClr val="lt2"/>
                    </a:solidFill>
                  </a:tcPr>
                </a:tc>
                <a:tc>
                  <a:txBody>
                    <a:bodyPr/>
                    <a:lstStyle/>
                    <a:p>
                      <a:pPr marL="0" lvl="0" indent="0" algn="l" rtl="0">
                        <a:lnSpc>
                          <a:spcPct val="115000"/>
                        </a:lnSpc>
                        <a:spcBef>
                          <a:spcPts val="0"/>
                        </a:spcBef>
                        <a:spcAft>
                          <a:spcPts val="0"/>
                        </a:spcAft>
                        <a:buNone/>
                      </a:pPr>
                      <a:r>
                        <a:rPr lang="en" sz="1200">
                          <a:solidFill>
                            <a:schemeClr val="dk1"/>
                          </a:solidFill>
                          <a:latin typeface="Livvic"/>
                          <a:ea typeface="Livvic"/>
                          <a:cs typeface="Livvic"/>
                          <a:sym typeface="Livvic"/>
                        </a:rPr>
                        <a:t>Consistent transport temp &amp; let temp settle before data collection</a:t>
                      </a:r>
                      <a:endParaRPr sz="1200">
                        <a:solidFill>
                          <a:schemeClr val="dk1"/>
                        </a:solidFill>
                        <a:latin typeface="Livvic"/>
                        <a:ea typeface="Livvic"/>
                        <a:cs typeface="Livvic"/>
                        <a:sym typeface="Livvic"/>
                      </a:endParaRPr>
                    </a:p>
                  </a:txBody>
                  <a:tcPr marL="45700" marR="45700" marT="45700" marB="45700">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solidFill>
                      <a:schemeClr val="lt2"/>
                    </a:solidFill>
                  </a:tcPr>
                </a:tc>
                <a:extLst>
                  <a:ext uri="{0D108BD9-81ED-4DB2-BD59-A6C34878D82A}">
                    <a16:rowId xmlns:a16="http://schemas.microsoft.com/office/drawing/2014/main" val="10003"/>
                  </a:ext>
                </a:extLst>
              </a:tr>
              <a:tr h="508375">
                <a:tc>
                  <a:txBody>
                    <a:bodyPr/>
                    <a:lstStyle/>
                    <a:p>
                      <a:pPr marL="0" lvl="0" indent="0" algn="ctr" rtl="0">
                        <a:spcBef>
                          <a:spcPts val="0"/>
                        </a:spcBef>
                        <a:spcAft>
                          <a:spcPts val="0"/>
                        </a:spcAft>
                        <a:buNone/>
                      </a:pPr>
                      <a:r>
                        <a:rPr lang="en" sz="1200">
                          <a:solidFill>
                            <a:schemeClr val="lt2"/>
                          </a:solidFill>
                          <a:latin typeface="Livvic"/>
                          <a:ea typeface="Livvic"/>
                          <a:cs typeface="Livvic"/>
                          <a:sym typeface="Livvic"/>
                        </a:rPr>
                        <a:t>R4</a:t>
                      </a:r>
                      <a:endParaRPr sz="1200">
                        <a:solidFill>
                          <a:schemeClr val="lt2"/>
                        </a:solidFill>
                        <a:latin typeface="Livvic"/>
                        <a:ea typeface="Livvic"/>
                        <a:cs typeface="Livvic"/>
                        <a:sym typeface="Livvic"/>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accent3"/>
                    </a:solidFill>
                  </a:tcPr>
                </a:tc>
                <a:tc>
                  <a:txBody>
                    <a:bodyPr/>
                    <a:lstStyle/>
                    <a:p>
                      <a:pPr marL="0" lvl="0" indent="0" algn="l" rtl="0">
                        <a:lnSpc>
                          <a:spcPct val="115000"/>
                        </a:lnSpc>
                        <a:spcBef>
                          <a:spcPts val="0"/>
                        </a:spcBef>
                        <a:spcAft>
                          <a:spcPts val="0"/>
                        </a:spcAft>
                        <a:buNone/>
                      </a:pPr>
                      <a:r>
                        <a:rPr lang="en" sz="1200">
                          <a:solidFill>
                            <a:schemeClr val="dk1"/>
                          </a:solidFill>
                          <a:latin typeface="Livvic"/>
                          <a:ea typeface="Livvic"/>
                          <a:cs typeface="Livvic"/>
                          <a:sym typeface="Livvic"/>
                        </a:rPr>
                        <a:t>Hardware Control</a:t>
                      </a:r>
                      <a:endParaRPr sz="1200">
                        <a:solidFill>
                          <a:schemeClr val="dk1"/>
                        </a:solidFill>
                        <a:latin typeface="Livvic"/>
                        <a:ea typeface="Livvic"/>
                        <a:cs typeface="Livvic"/>
                        <a:sym typeface="Livvic"/>
                      </a:endParaRPr>
                    </a:p>
                  </a:txBody>
                  <a:tcPr marL="45700" marR="45700" marT="45700" marB="45700">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solidFill>
                      <a:schemeClr val="lt2"/>
                    </a:solidFill>
                  </a:tcPr>
                </a:tc>
                <a:tc>
                  <a:txBody>
                    <a:bodyPr/>
                    <a:lstStyle/>
                    <a:p>
                      <a:pPr marL="0" lvl="0" indent="0" algn="l" rtl="0">
                        <a:lnSpc>
                          <a:spcPct val="115000"/>
                        </a:lnSpc>
                        <a:spcBef>
                          <a:spcPts val="0"/>
                        </a:spcBef>
                        <a:spcAft>
                          <a:spcPts val="0"/>
                        </a:spcAft>
                        <a:buNone/>
                      </a:pPr>
                      <a:r>
                        <a:rPr lang="en" sz="1200">
                          <a:solidFill>
                            <a:schemeClr val="dk1"/>
                          </a:solidFill>
                          <a:latin typeface="Livvic"/>
                          <a:ea typeface="Livvic"/>
                          <a:cs typeface="Livvic"/>
                          <a:sym typeface="Livvic"/>
                        </a:rPr>
                        <a:t>Raspberry Pi causes software crash due to bugs</a:t>
                      </a:r>
                      <a:endParaRPr sz="1200">
                        <a:latin typeface="Livvic"/>
                        <a:ea typeface="Livvic"/>
                        <a:cs typeface="Livvic"/>
                        <a:sym typeface="Livvic"/>
                      </a:endParaRPr>
                    </a:p>
                  </a:txBody>
                  <a:tcPr marL="45700" marR="45700" marT="45700" marB="45700">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solidFill>
                      <a:schemeClr val="lt2"/>
                    </a:solidFill>
                  </a:tcPr>
                </a:tc>
                <a:tc>
                  <a:txBody>
                    <a:bodyPr/>
                    <a:lstStyle/>
                    <a:p>
                      <a:pPr marL="0" lvl="0" indent="0" algn="l" rtl="0">
                        <a:lnSpc>
                          <a:spcPct val="115000"/>
                        </a:lnSpc>
                        <a:spcBef>
                          <a:spcPts val="0"/>
                        </a:spcBef>
                        <a:spcAft>
                          <a:spcPts val="0"/>
                        </a:spcAft>
                        <a:buNone/>
                      </a:pPr>
                      <a:r>
                        <a:rPr lang="en" sz="1200">
                          <a:solidFill>
                            <a:schemeClr val="dk1"/>
                          </a:solidFill>
                          <a:latin typeface="Livvic"/>
                          <a:ea typeface="Livvic"/>
                          <a:cs typeface="Livvic"/>
                          <a:sym typeface="Livvic"/>
                        </a:rPr>
                        <a:t>Moderate</a:t>
                      </a:r>
                      <a:endParaRPr sz="1200">
                        <a:solidFill>
                          <a:schemeClr val="dk1"/>
                        </a:solidFill>
                        <a:latin typeface="Livvic"/>
                        <a:ea typeface="Livvic"/>
                        <a:cs typeface="Livvic"/>
                        <a:sym typeface="Livvic"/>
                      </a:endParaRPr>
                    </a:p>
                  </a:txBody>
                  <a:tcPr marL="45700" marR="45700" marT="45700" marB="45700">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solidFill>
                      <a:schemeClr val="lt2"/>
                    </a:solidFill>
                  </a:tcPr>
                </a:tc>
                <a:tc>
                  <a:txBody>
                    <a:bodyPr/>
                    <a:lstStyle/>
                    <a:p>
                      <a:pPr marL="0" lvl="0" indent="0" algn="l" rtl="0">
                        <a:lnSpc>
                          <a:spcPct val="115000"/>
                        </a:lnSpc>
                        <a:spcBef>
                          <a:spcPts val="0"/>
                        </a:spcBef>
                        <a:spcAft>
                          <a:spcPts val="0"/>
                        </a:spcAft>
                        <a:buNone/>
                      </a:pPr>
                      <a:r>
                        <a:rPr lang="en" sz="1200">
                          <a:solidFill>
                            <a:schemeClr val="dk1"/>
                          </a:solidFill>
                          <a:latin typeface="Livvic"/>
                          <a:ea typeface="Livvic"/>
                          <a:cs typeface="Livvic"/>
                          <a:sym typeface="Livvic"/>
                        </a:rPr>
                        <a:t>Unlikely</a:t>
                      </a:r>
                      <a:endParaRPr sz="1200">
                        <a:solidFill>
                          <a:schemeClr val="dk1"/>
                        </a:solidFill>
                        <a:latin typeface="Livvic"/>
                        <a:ea typeface="Livvic"/>
                        <a:cs typeface="Livvic"/>
                        <a:sym typeface="Livvic"/>
                      </a:endParaRPr>
                    </a:p>
                  </a:txBody>
                  <a:tcPr marL="45700" marR="45700" marT="45700" marB="45700">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solidFill>
                      <a:schemeClr val="lt2"/>
                    </a:solidFill>
                  </a:tcPr>
                </a:tc>
                <a:tc>
                  <a:txBody>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Livvic"/>
                          <a:ea typeface="Livvic"/>
                          <a:cs typeface="Livvic"/>
                          <a:sym typeface="Livvic"/>
                        </a:rPr>
                        <a:t>Testing and validating different scenarios to account for different bugs.</a:t>
                      </a:r>
                      <a:endParaRPr sz="1200">
                        <a:solidFill>
                          <a:schemeClr val="dk1"/>
                        </a:solidFill>
                        <a:latin typeface="Livvic"/>
                        <a:ea typeface="Livvic"/>
                        <a:cs typeface="Livvic"/>
                        <a:sym typeface="Livvic"/>
                      </a:endParaRPr>
                    </a:p>
                  </a:txBody>
                  <a:tcPr marL="45700" marR="45700" marT="45700" marB="45700">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solidFill>
                      <a:schemeClr val="lt2"/>
                    </a:solidFill>
                  </a:tcPr>
                </a:tc>
                <a:extLst>
                  <a:ext uri="{0D108BD9-81ED-4DB2-BD59-A6C34878D82A}">
                    <a16:rowId xmlns:a16="http://schemas.microsoft.com/office/drawing/2014/main" val="10004"/>
                  </a:ext>
                </a:extLst>
              </a:tr>
              <a:tr h="378675">
                <a:tc>
                  <a:txBody>
                    <a:bodyPr/>
                    <a:lstStyle/>
                    <a:p>
                      <a:pPr marL="0" lvl="0" indent="0" algn="ctr" rtl="0">
                        <a:spcBef>
                          <a:spcPts val="0"/>
                        </a:spcBef>
                        <a:spcAft>
                          <a:spcPts val="0"/>
                        </a:spcAft>
                        <a:buNone/>
                      </a:pPr>
                      <a:r>
                        <a:rPr lang="en" sz="1200">
                          <a:solidFill>
                            <a:schemeClr val="lt2"/>
                          </a:solidFill>
                          <a:latin typeface="Livvic"/>
                          <a:ea typeface="Livvic"/>
                          <a:cs typeface="Livvic"/>
                          <a:sym typeface="Livvic"/>
                        </a:rPr>
                        <a:t>R5</a:t>
                      </a:r>
                      <a:endParaRPr sz="1200">
                        <a:solidFill>
                          <a:schemeClr val="lt2"/>
                        </a:solidFill>
                        <a:latin typeface="Livvic"/>
                        <a:ea typeface="Livvic"/>
                        <a:cs typeface="Livvic"/>
                        <a:sym typeface="Livvic"/>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accent3"/>
                    </a:solidFill>
                  </a:tcPr>
                </a:tc>
                <a:tc>
                  <a:txBody>
                    <a:bodyPr/>
                    <a:lstStyle/>
                    <a:p>
                      <a:pPr marL="0" lvl="0" indent="0" algn="l" rtl="0">
                        <a:lnSpc>
                          <a:spcPct val="115000"/>
                        </a:lnSpc>
                        <a:spcBef>
                          <a:spcPts val="0"/>
                        </a:spcBef>
                        <a:spcAft>
                          <a:spcPts val="0"/>
                        </a:spcAft>
                        <a:buNone/>
                      </a:pPr>
                      <a:r>
                        <a:rPr lang="en" sz="1200">
                          <a:solidFill>
                            <a:schemeClr val="dk1"/>
                          </a:solidFill>
                          <a:latin typeface="Livvic"/>
                          <a:ea typeface="Livvic"/>
                          <a:cs typeface="Livvic"/>
                          <a:sym typeface="Livvic"/>
                        </a:rPr>
                        <a:t>Accuracy</a:t>
                      </a:r>
                      <a:endParaRPr sz="1200">
                        <a:solidFill>
                          <a:schemeClr val="dk1"/>
                        </a:solidFill>
                        <a:latin typeface="Livvic"/>
                        <a:ea typeface="Livvic"/>
                        <a:cs typeface="Livvic"/>
                        <a:sym typeface="Livvic"/>
                      </a:endParaRPr>
                    </a:p>
                  </a:txBody>
                  <a:tcPr marL="45700" marR="45700" marT="45700" marB="45700">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solidFill>
                      <a:schemeClr val="lt2"/>
                    </a:solidFill>
                  </a:tcPr>
                </a:tc>
                <a:tc>
                  <a:txBody>
                    <a:bodyPr/>
                    <a:lstStyle/>
                    <a:p>
                      <a:pPr marL="0" lvl="0" indent="0" algn="l" rtl="0">
                        <a:lnSpc>
                          <a:spcPct val="115000"/>
                        </a:lnSpc>
                        <a:spcBef>
                          <a:spcPts val="0"/>
                        </a:spcBef>
                        <a:spcAft>
                          <a:spcPts val="0"/>
                        </a:spcAft>
                        <a:buNone/>
                      </a:pPr>
                      <a:r>
                        <a:rPr lang="en" sz="1200">
                          <a:solidFill>
                            <a:schemeClr val="dk1"/>
                          </a:solidFill>
                          <a:latin typeface="Livvic"/>
                          <a:ea typeface="Livvic"/>
                          <a:cs typeface="Livvic"/>
                          <a:sym typeface="Livvic"/>
                        </a:rPr>
                        <a:t>Tripod deflection</a:t>
                      </a:r>
                      <a:endParaRPr sz="1200">
                        <a:latin typeface="Livvic"/>
                        <a:ea typeface="Livvic"/>
                        <a:cs typeface="Livvic"/>
                        <a:sym typeface="Livvic"/>
                      </a:endParaRPr>
                    </a:p>
                  </a:txBody>
                  <a:tcPr marL="45700" marR="45700" marT="45700" marB="45700">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solidFill>
                      <a:schemeClr val="lt2"/>
                    </a:solidFill>
                  </a:tcPr>
                </a:tc>
                <a:tc>
                  <a:txBody>
                    <a:bodyPr/>
                    <a:lstStyle/>
                    <a:p>
                      <a:pPr marL="0" lvl="0" indent="0" algn="l" rtl="0">
                        <a:lnSpc>
                          <a:spcPct val="115000"/>
                        </a:lnSpc>
                        <a:spcBef>
                          <a:spcPts val="0"/>
                        </a:spcBef>
                        <a:spcAft>
                          <a:spcPts val="0"/>
                        </a:spcAft>
                        <a:buNone/>
                      </a:pPr>
                      <a:r>
                        <a:rPr lang="en" sz="1200">
                          <a:solidFill>
                            <a:schemeClr val="dk1"/>
                          </a:solidFill>
                          <a:latin typeface="Livvic"/>
                          <a:ea typeface="Livvic"/>
                          <a:cs typeface="Livvic"/>
                          <a:sym typeface="Livvic"/>
                        </a:rPr>
                        <a:t>Moderate</a:t>
                      </a:r>
                      <a:endParaRPr sz="1200">
                        <a:solidFill>
                          <a:schemeClr val="dk1"/>
                        </a:solidFill>
                        <a:latin typeface="Livvic"/>
                        <a:ea typeface="Livvic"/>
                        <a:cs typeface="Livvic"/>
                        <a:sym typeface="Livvic"/>
                      </a:endParaRPr>
                    </a:p>
                  </a:txBody>
                  <a:tcPr marL="45700" marR="45700" marT="45700" marB="45700">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solidFill>
                      <a:schemeClr val="lt2"/>
                    </a:solidFill>
                  </a:tcPr>
                </a:tc>
                <a:tc>
                  <a:txBody>
                    <a:bodyPr/>
                    <a:lstStyle/>
                    <a:p>
                      <a:pPr marL="0" lvl="0" indent="0" algn="l" rtl="0">
                        <a:lnSpc>
                          <a:spcPct val="115000"/>
                        </a:lnSpc>
                        <a:spcBef>
                          <a:spcPts val="0"/>
                        </a:spcBef>
                        <a:spcAft>
                          <a:spcPts val="0"/>
                        </a:spcAft>
                        <a:buNone/>
                      </a:pPr>
                      <a:r>
                        <a:rPr lang="en" sz="1200">
                          <a:solidFill>
                            <a:schemeClr val="dk1"/>
                          </a:solidFill>
                          <a:latin typeface="Livvic"/>
                          <a:ea typeface="Livvic"/>
                          <a:cs typeface="Livvic"/>
                          <a:sym typeface="Livvic"/>
                        </a:rPr>
                        <a:t>Very Likely</a:t>
                      </a:r>
                      <a:endParaRPr sz="1200">
                        <a:solidFill>
                          <a:schemeClr val="dk1"/>
                        </a:solidFill>
                        <a:latin typeface="Livvic"/>
                        <a:ea typeface="Livvic"/>
                        <a:cs typeface="Livvic"/>
                        <a:sym typeface="Livvic"/>
                      </a:endParaRPr>
                    </a:p>
                  </a:txBody>
                  <a:tcPr marL="45700" marR="45700" marT="45700" marB="45700">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solidFill>
                      <a:schemeClr val="lt2"/>
                    </a:solidFill>
                  </a:tcPr>
                </a:tc>
                <a:tc>
                  <a:txBody>
                    <a:bodyPr/>
                    <a:lstStyle/>
                    <a:p>
                      <a:pPr marL="0" lvl="0" indent="0" algn="l" rtl="0">
                        <a:lnSpc>
                          <a:spcPct val="115000"/>
                        </a:lnSpc>
                        <a:spcBef>
                          <a:spcPts val="0"/>
                        </a:spcBef>
                        <a:spcAft>
                          <a:spcPts val="0"/>
                        </a:spcAft>
                        <a:buNone/>
                      </a:pPr>
                      <a:r>
                        <a:rPr lang="en" sz="1200">
                          <a:solidFill>
                            <a:schemeClr val="dk1"/>
                          </a:solidFill>
                          <a:latin typeface="Livvic"/>
                          <a:ea typeface="Livvic"/>
                          <a:cs typeface="Livvic"/>
                          <a:sym typeface="Livvic"/>
                        </a:rPr>
                        <a:t>Add guy wires to support structure</a:t>
                      </a:r>
                      <a:endParaRPr sz="1200">
                        <a:solidFill>
                          <a:schemeClr val="dk1"/>
                        </a:solidFill>
                        <a:latin typeface="Livvic"/>
                        <a:ea typeface="Livvic"/>
                        <a:cs typeface="Livvic"/>
                        <a:sym typeface="Livvic"/>
                      </a:endParaRPr>
                    </a:p>
                  </a:txBody>
                  <a:tcPr marL="45700" marR="45700" marT="45700" marB="45700">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solidFill>
                      <a:schemeClr val="lt2"/>
                    </a:solidFill>
                  </a:tcPr>
                </a:tc>
                <a:extLst>
                  <a:ext uri="{0D108BD9-81ED-4DB2-BD59-A6C34878D82A}">
                    <a16:rowId xmlns:a16="http://schemas.microsoft.com/office/drawing/2014/main" val="10005"/>
                  </a:ext>
                </a:extLst>
              </a:tr>
              <a:tr h="519825">
                <a:tc>
                  <a:txBody>
                    <a:bodyPr/>
                    <a:lstStyle/>
                    <a:p>
                      <a:pPr marL="0" lvl="0" indent="0" algn="ctr" rtl="0">
                        <a:spcBef>
                          <a:spcPts val="0"/>
                        </a:spcBef>
                        <a:spcAft>
                          <a:spcPts val="0"/>
                        </a:spcAft>
                        <a:buNone/>
                      </a:pPr>
                      <a:r>
                        <a:rPr lang="en" sz="1200">
                          <a:solidFill>
                            <a:schemeClr val="lt2"/>
                          </a:solidFill>
                          <a:latin typeface="Livvic"/>
                          <a:ea typeface="Livvic"/>
                          <a:cs typeface="Livvic"/>
                          <a:sym typeface="Livvic"/>
                        </a:rPr>
                        <a:t>R6</a:t>
                      </a:r>
                      <a:endParaRPr sz="1200">
                        <a:solidFill>
                          <a:schemeClr val="lt2"/>
                        </a:solidFill>
                        <a:latin typeface="Livvic"/>
                        <a:ea typeface="Livvic"/>
                        <a:cs typeface="Livvic"/>
                        <a:sym typeface="Livvic"/>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accent3"/>
                    </a:solidFill>
                  </a:tcPr>
                </a:tc>
                <a:tc>
                  <a:txBody>
                    <a:bodyPr/>
                    <a:lstStyle/>
                    <a:p>
                      <a:pPr marL="0" lvl="0" indent="0" algn="l" rtl="0">
                        <a:lnSpc>
                          <a:spcPct val="115000"/>
                        </a:lnSpc>
                        <a:spcBef>
                          <a:spcPts val="0"/>
                        </a:spcBef>
                        <a:spcAft>
                          <a:spcPts val="0"/>
                        </a:spcAft>
                        <a:buNone/>
                      </a:pPr>
                      <a:r>
                        <a:rPr lang="en" sz="1200">
                          <a:solidFill>
                            <a:schemeClr val="dk1"/>
                          </a:solidFill>
                          <a:latin typeface="Livvic"/>
                          <a:ea typeface="Livvic"/>
                          <a:cs typeface="Livvic"/>
                          <a:sym typeface="Livvic"/>
                        </a:rPr>
                        <a:t>Accuracy</a:t>
                      </a:r>
                      <a:endParaRPr sz="1200">
                        <a:solidFill>
                          <a:schemeClr val="dk1"/>
                        </a:solidFill>
                        <a:latin typeface="Livvic"/>
                        <a:ea typeface="Livvic"/>
                        <a:cs typeface="Livvic"/>
                        <a:sym typeface="Livvic"/>
                      </a:endParaRPr>
                    </a:p>
                  </a:txBody>
                  <a:tcPr marL="45700" marR="45700" marT="45700" marB="45700">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solidFill>
                      <a:schemeClr val="lt2"/>
                    </a:solidFill>
                  </a:tcPr>
                </a:tc>
                <a:tc>
                  <a:txBody>
                    <a:bodyPr/>
                    <a:lstStyle/>
                    <a:p>
                      <a:pPr marL="0" lvl="0" indent="0" algn="l" rtl="0">
                        <a:lnSpc>
                          <a:spcPct val="115000"/>
                        </a:lnSpc>
                        <a:spcBef>
                          <a:spcPts val="0"/>
                        </a:spcBef>
                        <a:spcAft>
                          <a:spcPts val="0"/>
                        </a:spcAft>
                        <a:buNone/>
                      </a:pPr>
                      <a:r>
                        <a:rPr lang="en" sz="1200">
                          <a:solidFill>
                            <a:schemeClr val="dk1"/>
                          </a:solidFill>
                          <a:latin typeface="Livvic"/>
                          <a:ea typeface="Livvic"/>
                          <a:cs typeface="Livvic"/>
                          <a:sym typeface="Livvic"/>
                        </a:rPr>
                        <a:t>Error in sensor due to reflectivity of snow/ direct sunlight to sensor</a:t>
                      </a:r>
                      <a:endParaRPr sz="1200">
                        <a:latin typeface="Livvic"/>
                        <a:ea typeface="Livvic"/>
                        <a:cs typeface="Livvic"/>
                        <a:sym typeface="Livvic"/>
                      </a:endParaRPr>
                    </a:p>
                  </a:txBody>
                  <a:tcPr marL="45700" marR="45700" marT="45700" marB="45700">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solidFill>
                      <a:schemeClr val="lt2"/>
                    </a:solidFill>
                  </a:tcPr>
                </a:tc>
                <a:tc>
                  <a:txBody>
                    <a:bodyPr/>
                    <a:lstStyle/>
                    <a:p>
                      <a:pPr marL="0" lvl="0" indent="0" algn="l" rtl="0">
                        <a:lnSpc>
                          <a:spcPct val="115000"/>
                        </a:lnSpc>
                        <a:spcBef>
                          <a:spcPts val="0"/>
                        </a:spcBef>
                        <a:spcAft>
                          <a:spcPts val="0"/>
                        </a:spcAft>
                        <a:buNone/>
                      </a:pPr>
                      <a:r>
                        <a:rPr lang="en" sz="1200">
                          <a:solidFill>
                            <a:schemeClr val="dk1"/>
                          </a:solidFill>
                          <a:latin typeface="Livvic"/>
                          <a:ea typeface="Livvic"/>
                          <a:cs typeface="Livvic"/>
                          <a:sym typeface="Livvic"/>
                        </a:rPr>
                        <a:t>Moderate</a:t>
                      </a:r>
                      <a:endParaRPr sz="1200">
                        <a:solidFill>
                          <a:schemeClr val="dk1"/>
                        </a:solidFill>
                        <a:latin typeface="Livvic"/>
                        <a:ea typeface="Livvic"/>
                        <a:cs typeface="Livvic"/>
                        <a:sym typeface="Livvic"/>
                      </a:endParaRPr>
                    </a:p>
                  </a:txBody>
                  <a:tcPr marL="45700" marR="45700" marT="45700" marB="45700">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solidFill>
                      <a:schemeClr val="lt2"/>
                    </a:solidFill>
                  </a:tcPr>
                </a:tc>
                <a:tc>
                  <a:txBody>
                    <a:bodyPr/>
                    <a:lstStyle/>
                    <a:p>
                      <a:pPr marL="0" lvl="0" indent="0" algn="l" rtl="0">
                        <a:lnSpc>
                          <a:spcPct val="115000"/>
                        </a:lnSpc>
                        <a:spcBef>
                          <a:spcPts val="0"/>
                        </a:spcBef>
                        <a:spcAft>
                          <a:spcPts val="0"/>
                        </a:spcAft>
                        <a:buNone/>
                      </a:pPr>
                      <a:r>
                        <a:rPr lang="en" sz="1200">
                          <a:solidFill>
                            <a:schemeClr val="dk1"/>
                          </a:solidFill>
                          <a:latin typeface="Livvic"/>
                          <a:ea typeface="Livvic"/>
                          <a:cs typeface="Livvic"/>
                          <a:sym typeface="Livvic"/>
                        </a:rPr>
                        <a:t>Possible</a:t>
                      </a:r>
                      <a:endParaRPr sz="1200">
                        <a:solidFill>
                          <a:schemeClr val="dk1"/>
                        </a:solidFill>
                        <a:latin typeface="Livvic"/>
                        <a:ea typeface="Livvic"/>
                        <a:cs typeface="Livvic"/>
                        <a:sym typeface="Livvic"/>
                      </a:endParaRPr>
                    </a:p>
                  </a:txBody>
                  <a:tcPr marL="45700" marR="45700" marT="45700" marB="45700">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solidFill>
                      <a:schemeClr val="lt2"/>
                    </a:solidFill>
                  </a:tcPr>
                </a:tc>
                <a:tc>
                  <a:txBody>
                    <a:bodyPr/>
                    <a:lstStyle/>
                    <a:p>
                      <a:pPr marL="0" lvl="0" indent="0" algn="l" rtl="0">
                        <a:lnSpc>
                          <a:spcPct val="115000"/>
                        </a:lnSpc>
                        <a:spcBef>
                          <a:spcPts val="0"/>
                        </a:spcBef>
                        <a:spcAft>
                          <a:spcPts val="0"/>
                        </a:spcAft>
                        <a:buNone/>
                      </a:pPr>
                      <a:r>
                        <a:rPr lang="en" sz="1200">
                          <a:solidFill>
                            <a:schemeClr val="dk1"/>
                          </a:solidFill>
                          <a:latin typeface="Livvic"/>
                          <a:ea typeface="Livvic"/>
                          <a:cs typeface="Livvic"/>
                          <a:sym typeface="Livvic"/>
                        </a:rPr>
                        <a:t>“TruTargeting” provides quality flag of point read &amp; time of day</a:t>
                      </a:r>
                      <a:endParaRPr sz="1200">
                        <a:solidFill>
                          <a:schemeClr val="dk1"/>
                        </a:solidFill>
                        <a:latin typeface="Livvic"/>
                        <a:ea typeface="Livvic"/>
                        <a:cs typeface="Livvic"/>
                        <a:sym typeface="Livvic"/>
                      </a:endParaRPr>
                    </a:p>
                  </a:txBody>
                  <a:tcPr marL="45700" marR="45700" marT="45700" marB="45700">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solidFill>
                      <a:schemeClr val="lt2"/>
                    </a:solidFill>
                  </a:tcPr>
                </a:tc>
                <a:extLst>
                  <a:ext uri="{0D108BD9-81ED-4DB2-BD59-A6C34878D82A}">
                    <a16:rowId xmlns:a16="http://schemas.microsoft.com/office/drawing/2014/main" val="10006"/>
                  </a:ext>
                </a:extLst>
              </a:tr>
            </a:tbl>
          </a:graphicData>
        </a:graphic>
      </p:graphicFrame>
      <p:pic>
        <p:nvPicPr>
          <p:cNvPr id="1963" name="Google Shape;1963;p109"/>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967"/>
        <p:cNvGrpSpPr/>
        <p:nvPr/>
      </p:nvGrpSpPr>
      <p:grpSpPr>
        <a:xfrm>
          <a:off x="0" y="0"/>
          <a:ext cx="0" cy="0"/>
          <a:chOff x="0" y="0"/>
          <a:chExt cx="0" cy="0"/>
        </a:xfrm>
      </p:grpSpPr>
      <p:pic>
        <p:nvPicPr>
          <p:cNvPr id="1968" name="Google Shape;1968;p110"/>
          <p:cNvPicPr preferRelativeResize="0"/>
          <p:nvPr/>
        </p:nvPicPr>
        <p:blipFill rotWithShape="1">
          <a:blip r:embed="rId3" cstate="print">
            <a:alphaModFix/>
            <a:extLst>
              <a:ext uri="{28A0092B-C50C-407E-A947-70E740481C1C}">
                <a14:useLocalDpi xmlns:a14="http://schemas.microsoft.com/office/drawing/2010/main"/>
              </a:ext>
            </a:extLst>
          </a:blip>
          <a:srcRect l="10379" r="10387"/>
          <a:stretch/>
        </p:blipFill>
        <p:spPr>
          <a:xfrm flipH="1">
            <a:off x="2214590" y="3850"/>
            <a:ext cx="6929408" cy="5143496"/>
          </a:xfrm>
          <a:prstGeom prst="rect">
            <a:avLst/>
          </a:prstGeom>
          <a:noFill/>
          <a:ln>
            <a:noFill/>
          </a:ln>
        </p:spPr>
      </p:pic>
      <p:sp>
        <p:nvSpPr>
          <p:cNvPr id="1969" name="Google Shape;1969;p110"/>
          <p:cNvSpPr/>
          <p:nvPr/>
        </p:nvSpPr>
        <p:spPr>
          <a:xfrm>
            <a:off x="0" y="2111250"/>
            <a:ext cx="5364000" cy="921000"/>
          </a:xfrm>
          <a:prstGeom prst="rect">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400" b="1">
                <a:solidFill>
                  <a:srgbClr val="FFFFFF"/>
                </a:solidFill>
                <a:latin typeface="Livvic"/>
                <a:ea typeface="Livvic"/>
                <a:cs typeface="Livvic"/>
                <a:sym typeface="Livvic"/>
              </a:rPr>
              <a:t>Backup Slides: Verify</a:t>
            </a:r>
            <a:endParaRPr sz="3400" b="1">
              <a:solidFill>
                <a:srgbClr val="FFFFFF"/>
              </a:solidFill>
              <a:latin typeface="Livvic"/>
              <a:ea typeface="Livvic"/>
              <a:cs typeface="Livvic"/>
              <a:sym typeface="Livvic"/>
            </a:endParaRPr>
          </a:p>
        </p:txBody>
      </p:sp>
      <p:pic>
        <p:nvPicPr>
          <p:cNvPr id="1970" name="Google Shape;1970;p110"/>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5364000" y="3862"/>
            <a:ext cx="4242424" cy="4236425"/>
          </a:xfrm>
          <a:prstGeom prst="rect">
            <a:avLst/>
          </a:prstGeom>
          <a:noFill/>
          <a:ln>
            <a:noFill/>
          </a:ln>
        </p:spPr>
      </p:pic>
      <p:sp>
        <p:nvSpPr>
          <p:cNvPr id="1971" name="Google Shape;1971;p110"/>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1972" name="Google Shape;1972;p110"/>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1973" name="Google Shape;1973;p110"/>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1974" name="Google Shape;1974;p110"/>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1975" name="Google Shape;1975;p110"/>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1976" name="Google Shape;1976;p110"/>
          <p:cNvSpPr/>
          <p:nvPr/>
        </p:nvSpPr>
        <p:spPr>
          <a:xfrm>
            <a:off x="3370367"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1977" name="Google Shape;1977;p110"/>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lt1"/>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1978" name="Google Shape;1978;p110"/>
          <p:cNvSpPr/>
          <p:nvPr/>
        </p:nvSpPr>
        <p:spPr>
          <a:xfrm>
            <a:off x="7777350" y="4777075"/>
            <a:ext cx="10701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982"/>
        <p:cNvGrpSpPr/>
        <p:nvPr/>
      </p:nvGrpSpPr>
      <p:grpSpPr>
        <a:xfrm>
          <a:off x="0" y="0"/>
          <a:ext cx="0" cy="0"/>
          <a:chOff x="0" y="0"/>
          <a:chExt cx="0" cy="0"/>
        </a:xfrm>
      </p:grpSpPr>
      <p:sp>
        <p:nvSpPr>
          <p:cNvPr id="1983" name="Google Shape;1983;p111"/>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latin typeface="Livvic"/>
                <a:ea typeface="Livvic"/>
                <a:cs typeface="Livvic"/>
                <a:sym typeface="Livvic"/>
              </a:rPr>
              <a:t>Potentiometer testing</a:t>
            </a:r>
            <a:endParaRPr sz="2800" b="1">
              <a:solidFill>
                <a:srgbClr val="FFFFFF"/>
              </a:solidFill>
              <a:latin typeface="Livvic"/>
              <a:ea typeface="Livvic"/>
              <a:cs typeface="Livvic"/>
              <a:sym typeface="Livvic"/>
            </a:endParaRPr>
          </a:p>
        </p:txBody>
      </p:sp>
      <p:pic>
        <p:nvPicPr>
          <p:cNvPr id="1984" name="Google Shape;1984;p111"/>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sp>
        <p:nvSpPr>
          <p:cNvPr id="1985" name="Google Shape;1985;p111"/>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1986" name="Google Shape;1986;p111"/>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1987" name="Google Shape;1987;p111"/>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1988" name="Google Shape;1988;p111"/>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1989" name="Google Shape;1989;p111"/>
          <p:cNvSpPr/>
          <p:nvPr/>
        </p:nvSpPr>
        <p:spPr>
          <a:xfrm>
            <a:off x="3370367"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1990" name="Google Shape;1990;p111"/>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1991" name="Google Shape;1991;p111"/>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96</a:t>
            </a:fld>
            <a:endParaRPr>
              <a:latin typeface="Livvic"/>
              <a:ea typeface="Livvic"/>
              <a:cs typeface="Livvic"/>
              <a:sym typeface="Livvic"/>
            </a:endParaRPr>
          </a:p>
        </p:txBody>
      </p:sp>
      <p:sp>
        <p:nvSpPr>
          <p:cNvPr id="1992" name="Google Shape;1992;p111"/>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1993" name="Google Shape;1993;p111"/>
          <p:cNvSpPr/>
          <p:nvPr/>
        </p:nvSpPr>
        <p:spPr>
          <a:xfrm>
            <a:off x="7777350" y="4777075"/>
            <a:ext cx="10701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sp>
        <p:nvSpPr>
          <p:cNvPr id="1994" name="Google Shape;1994;p111"/>
          <p:cNvSpPr/>
          <p:nvPr/>
        </p:nvSpPr>
        <p:spPr>
          <a:xfrm>
            <a:off x="906475" y="2106375"/>
            <a:ext cx="6804900" cy="875700"/>
          </a:xfrm>
          <a:prstGeom prst="rtTriangl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111"/>
          <p:cNvSpPr txBox="1"/>
          <p:nvPr/>
        </p:nvSpPr>
        <p:spPr>
          <a:xfrm>
            <a:off x="4892950" y="2670525"/>
            <a:ext cx="3057300" cy="35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0.001 deg</a:t>
            </a:r>
            <a:endParaRPr/>
          </a:p>
        </p:txBody>
      </p:sp>
      <p:sp>
        <p:nvSpPr>
          <p:cNvPr id="1996" name="Google Shape;1996;p111"/>
          <p:cNvSpPr/>
          <p:nvPr/>
        </p:nvSpPr>
        <p:spPr>
          <a:xfrm>
            <a:off x="5813442" y="2759250"/>
            <a:ext cx="135675" cy="238875"/>
          </a:xfrm>
          <a:custGeom>
            <a:avLst/>
            <a:gdLst/>
            <a:ahLst/>
            <a:cxnLst/>
            <a:rect l="l" t="t" r="r" b="b"/>
            <a:pathLst>
              <a:path w="5427" h="9555" extrusionOk="0">
                <a:moveTo>
                  <a:pt x="5427" y="0"/>
                </a:moveTo>
                <a:cubicBezTo>
                  <a:pt x="2512" y="2186"/>
                  <a:pt x="-597" y="5983"/>
                  <a:pt x="119" y="9555"/>
                </a:cubicBezTo>
              </a:path>
            </a:pathLst>
          </a:custGeom>
          <a:noFill/>
          <a:ln w="9525" cap="flat" cmpd="sng">
            <a:solidFill>
              <a:schemeClr val="dk2"/>
            </a:solidFill>
            <a:prstDash val="solid"/>
            <a:round/>
            <a:headEnd type="none" w="med" len="med"/>
            <a:tailEnd type="none" w="med" len="med"/>
          </a:ln>
        </p:spPr>
      </p:sp>
      <p:sp>
        <p:nvSpPr>
          <p:cNvPr id="1997" name="Google Shape;1997;p111"/>
          <p:cNvSpPr txBox="1"/>
          <p:nvPr/>
        </p:nvSpPr>
        <p:spPr>
          <a:xfrm>
            <a:off x="346525" y="2365875"/>
            <a:ext cx="708300" cy="35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1 cm</a:t>
            </a:r>
            <a:endParaRPr/>
          </a:p>
        </p:txBody>
      </p:sp>
      <p:sp>
        <p:nvSpPr>
          <p:cNvPr id="1998" name="Google Shape;1998;p111"/>
          <p:cNvSpPr txBox="1"/>
          <p:nvPr/>
        </p:nvSpPr>
        <p:spPr>
          <a:xfrm>
            <a:off x="2737750" y="2891950"/>
            <a:ext cx="663600" cy="35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x = ?</a:t>
            </a:r>
            <a:endParaRPr/>
          </a:p>
        </p:txBody>
      </p:sp>
      <p:sp>
        <p:nvSpPr>
          <p:cNvPr id="1999" name="Google Shape;1999;p111"/>
          <p:cNvSpPr txBox="1"/>
          <p:nvPr/>
        </p:nvSpPr>
        <p:spPr>
          <a:xfrm>
            <a:off x="1734525" y="3290075"/>
            <a:ext cx="3057300" cy="35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arctan(0.001 deg) =0.01 m/x</a:t>
            </a:r>
            <a:endParaRPr/>
          </a:p>
          <a:p>
            <a:pPr marL="0" lvl="0" indent="0" algn="l" rtl="0">
              <a:spcBef>
                <a:spcPts val="0"/>
              </a:spcBef>
              <a:spcAft>
                <a:spcPts val="0"/>
              </a:spcAft>
              <a:buNone/>
            </a:pPr>
            <a:r>
              <a:rPr lang="en"/>
              <a:t>x = 0.01/arctan(0.001)</a:t>
            </a:r>
            <a:endParaRPr/>
          </a:p>
          <a:p>
            <a:pPr marL="0" lvl="0" indent="0" algn="l" rtl="0">
              <a:spcBef>
                <a:spcPts val="0"/>
              </a:spcBef>
              <a:spcAft>
                <a:spcPts val="0"/>
              </a:spcAft>
              <a:buNone/>
            </a:pPr>
            <a:r>
              <a:rPr lang="en">
                <a:highlight>
                  <a:srgbClr val="00FF00"/>
                </a:highlight>
              </a:rPr>
              <a:t>x = 0.175 m</a:t>
            </a:r>
            <a:endParaRPr>
              <a:highlight>
                <a:srgbClr val="00FF00"/>
              </a:highlight>
            </a:endParaRPr>
          </a:p>
        </p:txBody>
      </p:sp>
      <p:sp>
        <p:nvSpPr>
          <p:cNvPr id="2000" name="Google Shape;2000;p111"/>
          <p:cNvSpPr txBox="1"/>
          <p:nvPr/>
        </p:nvSpPr>
        <p:spPr>
          <a:xfrm>
            <a:off x="5434250" y="1230550"/>
            <a:ext cx="3057300" cy="35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At 0.175 m, one square of 1 cm graph paper = 0.001 degrees of rotation for the potentiometer</a:t>
            </a:r>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2004"/>
        <p:cNvGrpSpPr/>
        <p:nvPr/>
      </p:nvGrpSpPr>
      <p:grpSpPr>
        <a:xfrm>
          <a:off x="0" y="0"/>
          <a:ext cx="0" cy="0"/>
          <a:chOff x="0" y="0"/>
          <a:chExt cx="0" cy="0"/>
        </a:xfrm>
      </p:grpSpPr>
      <p:sp>
        <p:nvSpPr>
          <p:cNvPr id="2005" name="Google Shape;2005;p112"/>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latin typeface="Livvic"/>
                <a:ea typeface="Livvic"/>
                <a:cs typeface="Livvic"/>
                <a:sym typeface="Livvic"/>
              </a:rPr>
              <a:t>Facilities</a:t>
            </a:r>
            <a:endParaRPr sz="2800" b="1">
              <a:solidFill>
                <a:srgbClr val="FFFFFF"/>
              </a:solidFill>
              <a:latin typeface="Livvic"/>
              <a:ea typeface="Livvic"/>
              <a:cs typeface="Livvic"/>
              <a:sym typeface="Livvic"/>
            </a:endParaRPr>
          </a:p>
        </p:txBody>
      </p:sp>
      <p:pic>
        <p:nvPicPr>
          <p:cNvPr id="2006" name="Google Shape;2006;p112"/>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sp>
        <p:nvSpPr>
          <p:cNvPr id="2007" name="Google Shape;2007;p112"/>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2008" name="Google Shape;2008;p112"/>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2009" name="Google Shape;2009;p112"/>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2010" name="Google Shape;2010;p112"/>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lt1"/>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2011" name="Google Shape;2011;p112"/>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2012" name="Google Shape;2012;p112"/>
          <p:cNvSpPr/>
          <p:nvPr/>
        </p:nvSpPr>
        <p:spPr>
          <a:xfrm>
            <a:off x="3370367"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2013" name="Google Shape;2013;p112"/>
          <p:cNvSpPr/>
          <p:nvPr/>
        </p:nvSpPr>
        <p:spPr>
          <a:xfrm>
            <a:off x="5567639" y="4777075"/>
            <a:ext cx="12702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2014" name="Google Shape;2014;p112"/>
          <p:cNvSpPr/>
          <p:nvPr/>
        </p:nvSpPr>
        <p:spPr>
          <a:xfrm>
            <a:off x="7777350" y="4777075"/>
            <a:ext cx="10701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sp>
        <p:nvSpPr>
          <p:cNvPr id="2015" name="Google Shape;2015;p112"/>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97</a:t>
            </a:fld>
            <a:endParaRPr>
              <a:latin typeface="Livvic"/>
              <a:ea typeface="Livvic"/>
              <a:cs typeface="Livvic"/>
              <a:sym typeface="Livvic"/>
            </a:endParaRPr>
          </a:p>
        </p:txBody>
      </p:sp>
      <p:sp>
        <p:nvSpPr>
          <p:cNvPr id="2016" name="Google Shape;2016;p112"/>
          <p:cNvSpPr txBox="1"/>
          <p:nvPr/>
        </p:nvSpPr>
        <p:spPr>
          <a:xfrm>
            <a:off x="886950" y="1337850"/>
            <a:ext cx="7656300" cy="15135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Livvic"/>
              <a:buChar char="●"/>
            </a:pPr>
            <a:r>
              <a:rPr lang="en" sz="1800">
                <a:latin typeface="Livvic"/>
                <a:ea typeface="Livvic"/>
                <a:cs typeface="Livvic"/>
                <a:sym typeface="Livvic"/>
              </a:rPr>
              <a:t>Hillside somewhere near Boulder (need to investigate a location)</a:t>
            </a:r>
            <a:endParaRPr sz="1800">
              <a:latin typeface="Livvic"/>
              <a:ea typeface="Livvic"/>
              <a:cs typeface="Livvic"/>
              <a:sym typeface="Livvic"/>
            </a:endParaRPr>
          </a:p>
          <a:p>
            <a:pPr marL="914400" lvl="1" indent="-342900" algn="l" rtl="0">
              <a:spcBef>
                <a:spcPts val="0"/>
              </a:spcBef>
              <a:spcAft>
                <a:spcPts val="0"/>
              </a:spcAft>
              <a:buSzPts val="1800"/>
              <a:buFont typeface="Livvic"/>
              <a:buChar char="○"/>
            </a:pPr>
            <a:r>
              <a:rPr lang="en" sz="1800">
                <a:latin typeface="Livvic"/>
                <a:ea typeface="Livvic"/>
                <a:cs typeface="Livvic"/>
                <a:sym typeface="Livvic"/>
              </a:rPr>
              <a:t>Need snowless and snowy hill measurements</a:t>
            </a:r>
            <a:endParaRPr sz="1800">
              <a:latin typeface="Livvic"/>
              <a:ea typeface="Livvic"/>
              <a:cs typeface="Livvic"/>
              <a:sym typeface="Livvic"/>
            </a:endParaRPr>
          </a:p>
          <a:p>
            <a:pPr marL="457200" lvl="0" indent="-342900" algn="l" rtl="0">
              <a:spcBef>
                <a:spcPts val="0"/>
              </a:spcBef>
              <a:spcAft>
                <a:spcPts val="0"/>
              </a:spcAft>
              <a:buSzPts val="1800"/>
              <a:buFont typeface="Livvic"/>
              <a:buChar char="●"/>
            </a:pPr>
            <a:r>
              <a:rPr lang="en" sz="1800">
                <a:latin typeface="Livvic"/>
                <a:ea typeface="Livvic"/>
                <a:cs typeface="Livvic"/>
                <a:sym typeface="Livvic"/>
              </a:rPr>
              <a:t>Possibly cold chamber if weather is not permitting </a:t>
            </a:r>
            <a:endParaRPr sz="1800">
              <a:latin typeface="Livvic"/>
              <a:ea typeface="Livvic"/>
              <a:cs typeface="Livvic"/>
              <a:sym typeface="Livvic"/>
            </a:endParaRPr>
          </a:p>
          <a:p>
            <a:pPr marL="457200" lvl="0" indent="-342900" algn="l" rtl="0">
              <a:spcBef>
                <a:spcPts val="0"/>
              </a:spcBef>
              <a:spcAft>
                <a:spcPts val="0"/>
              </a:spcAft>
              <a:buSzPts val="1800"/>
              <a:buFont typeface="Livvic"/>
              <a:buChar char="●"/>
            </a:pPr>
            <a:r>
              <a:rPr lang="en" sz="1800">
                <a:latin typeface="Livvic"/>
                <a:ea typeface="Livvic"/>
                <a:cs typeface="Livvic"/>
                <a:sym typeface="Livvic"/>
              </a:rPr>
              <a:t>Yard behind aerospace building</a:t>
            </a:r>
            <a:endParaRPr sz="1800">
              <a:latin typeface="Livvic"/>
              <a:ea typeface="Livvic"/>
              <a:cs typeface="Livvic"/>
              <a:sym typeface="Livvic"/>
            </a:endParaRPr>
          </a:p>
          <a:p>
            <a:pPr marL="457200" lvl="0" indent="0" algn="l" rtl="0">
              <a:spcBef>
                <a:spcPts val="0"/>
              </a:spcBef>
              <a:spcAft>
                <a:spcPts val="0"/>
              </a:spcAft>
              <a:buNone/>
            </a:pPr>
            <a:endParaRPr sz="1800">
              <a:latin typeface="Livvic"/>
              <a:ea typeface="Livvic"/>
              <a:cs typeface="Livvic"/>
              <a:sym typeface="Livvic"/>
            </a:endParaRPr>
          </a:p>
        </p:txBody>
      </p:sp>
      <p:pic>
        <p:nvPicPr>
          <p:cNvPr id="2017" name="Google Shape;2017;p112"/>
          <p:cNvPicPr preferRelativeResize="0"/>
          <p:nvPr/>
        </p:nvPicPr>
        <p:blipFill>
          <a:blip r:embed="rId4">
            <a:alphaModFix/>
          </a:blip>
          <a:stretch>
            <a:fillRect/>
          </a:stretch>
        </p:blipFill>
        <p:spPr>
          <a:xfrm>
            <a:off x="469150" y="2731075"/>
            <a:ext cx="3305662" cy="1859425"/>
          </a:xfrm>
          <a:prstGeom prst="rect">
            <a:avLst/>
          </a:prstGeom>
          <a:noFill/>
          <a:ln>
            <a:noFill/>
          </a:ln>
        </p:spPr>
      </p:pic>
      <p:pic>
        <p:nvPicPr>
          <p:cNvPr id="2018" name="Google Shape;2018;p112"/>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3893400" y="2731075"/>
            <a:ext cx="4954054" cy="1859424"/>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2022"/>
        <p:cNvGrpSpPr/>
        <p:nvPr/>
      </p:nvGrpSpPr>
      <p:grpSpPr>
        <a:xfrm>
          <a:off x="0" y="0"/>
          <a:ext cx="0" cy="0"/>
          <a:chOff x="0" y="0"/>
          <a:chExt cx="0" cy="0"/>
        </a:xfrm>
      </p:grpSpPr>
      <p:sp>
        <p:nvSpPr>
          <p:cNvPr id="2023" name="Google Shape;2023;p113"/>
          <p:cNvSpPr/>
          <p:nvPr/>
        </p:nvSpPr>
        <p:spPr>
          <a:xfrm>
            <a:off x="631875" y="228875"/>
            <a:ext cx="8460000" cy="691800"/>
          </a:xfrm>
          <a:prstGeom prst="homePlate">
            <a:avLst>
              <a:gd name="adj" fmla="val 50000"/>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latin typeface="Livvic"/>
                <a:ea typeface="Livvic"/>
                <a:cs typeface="Livvic"/>
                <a:sym typeface="Livvic"/>
              </a:rPr>
              <a:t>Equipment for Testing</a:t>
            </a:r>
            <a:endParaRPr sz="2800" b="1">
              <a:solidFill>
                <a:srgbClr val="FFFFFF"/>
              </a:solidFill>
              <a:latin typeface="Livvic"/>
              <a:ea typeface="Livvic"/>
              <a:cs typeface="Livvic"/>
              <a:sym typeface="Livvic"/>
            </a:endParaRPr>
          </a:p>
        </p:txBody>
      </p:sp>
      <p:pic>
        <p:nvPicPr>
          <p:cNvPr id="2024" name="Google Shape;2024;p113"/>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7725" y="90150"/>
            <a:ext cx="818349" cy="954726"/>
          </a:xfrm>
          <a:prstGeom prst="rect">
            <a:avLst/>
          </a:prstGeom>
          <a:noFill/>
          <a:ln>
            <a:noFill/>
          </a:ln>
        </p:spPr>
      </p:pic>
      <p:sp>
        <p:nvSpPr>
          <p:cNvPr id="2025" name="Google Shape;2025;p113"/>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2026" name="Google Shape;2026;p113"/>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2027" name="Google Shape;2027;p113"/>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2028" name="Google Shape;2028;p113"/>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lt1"/>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2029" name="Google Shape;2029;p113"/>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2030" name="Google Shape;2030;p113"/>
          <p:cNvSpPr/>
          <p:nvPr/>
        </p:nvSpPr>
        <p:spPr>
          <a:xfrm>
            <a:off x="3370367"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2031" name="Google Shape;2031;p113"/>
          <p:cNvSpPr/>
          <p:nvPr/>
        </p:nvSpPr>
        <p:spPr>
          <a:xfrm>
            <a:off x="5567639" y="4777075"/>
            <a:ext cx="12702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2032" name="Google Shape;2032;p113"/>
          <p:cNvSpPr/>
          <p:nvPr/>
        </p:nvSpPr>
        <p:spPr>
          <a:xfrm>
            <a:off x="7777350" y="4777075"/>
            <a:ext cx="10701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sp>
        <p:nvSpPr>
          <p:cNvPr id="2033" name="Google Shape;2033;p113"/>
          <p:cNvSpPr txBox="1">
            <a:spLocks noGrp="1"/>
          </p:cNvSpPr>
          <p:nvPr>
            <p:ph type="sldNum" idx="12"/>
          </p:nvPr>
        </p:nvSpPr>
        <p:spPr>
          <a:xfrm>
            <a:off x="8543183" y="47107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Livvic"/>
                <a:ea typeface="Livvic"/>
                <a:cs typeface="Livvic"/>
                <a:sym typeface="Livvic"/>
              </a:rPr>
              <a:t>98</a:t>
            </a:fld>
            <a:endParaRPr>
              <a:latin typeface="Livvic"/>
              <a:ea typeface="Livvic"/>
              <a:cs typeface="Livvic"/>
              <a:sym typeface="Livvic"/>
            </a:endParaRPr>
          </a:p>
        </p:txBody>
      </p:sp>
      <p:sp>
        <p:nvSpPr>
          <p:cNvPr id="2034" name="Google Shape;2034;p113"/>
          <p:cNvSpPr txBox="1"/>
          <p:nvPr/>
        </p:nvSpPr>
        <p:spPr>
          <a:xfrm>
            <a:off x="1061750" y="1620525"/>
            <a:ext cx="3348600" cy="23904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Livvic"/>
              <a:buChar char="●"/>
            </a:pPr>
            <a:r>
              <a:rPr lang="en" sz="1800">
                <a:latin typeface="Livvic"/>
                <a:ea typeface="Livvic"/>
                <a:cs typeface="Livvic"/>
                <a:sym typeface="Livvic"/>
              </a:rPr>
              <a:t>Completed System</a:t>
            </a:r>
            <a:endParaRPr sz="1800">
              <a:latin typeface="Livvic"/>
              <a:ea typeface="Livvic"/>
              <a:cs typeface="Livvic"/>
              <a:sym typeface="Livvic"/>
            </a:endParaRPr>
          </a:p>
          <a:p>
            <a:pPr marL="457200" lvl="0" indent="-342900" algn="l" rtl="0">
              <a:spcBef>
                <a:spcPts val="0"/>
              </a:spcBef>
              <a:spcAft>
                <a:spcPts val="0"/>
              </a:spcAft>
              <a:buSzPts val="1800"/>
              <a:buFont typeface="Livvic"/>
              <a:buChar char="●"/>
            </a:pPr>
            <a:r>
              <a:rPr lang="en" sz="1800">
                <a:latin typeface="Livvic"/>
                <a:ea typeface="Livvic"/>
                <a:cs typeface="Livvic"/>
                <a:sym typeface="Livvic"/>
              </a:rPr>
              <a:t>Snow probe</a:t>
            </a:r>
            <a:endParaRPr sz="1800">
              <a:latin typeface="Livvic"/>
              <a:ea typeface="Livvic"/>
              <a:cs typeface="Livvic"/>
              <a:sym typeface="Livvic"/>
            </a:endParaRPr>
          </a:p>
          <a:p>
            <a:pPr marL="457200" lvl="0" indent="-342900" algn="l" rtl="0">
              <a:spcBef>
                <a:spcPts val="0"/>
              </a:spcBef>
              <a:spcAft>
                <a:spcPts val="0"/>
              </a:spcAft>
              <a:buSzPts val="1800"/>
              <a:buFont typeface="Livvic"/>
              <a:buChar char="●"/>
            </a:pPr>
            <a:r>
              <a:rPr lang="en" sz="1800">
                <a:latin typeface="Livvic"/>
                <a:ea typeface="Livvic"/>
                <a:cs typeface="Livvic"/>
                <a:sym typeface="Livvic"/>
              </a:rPr>
              <a:t>Tape Measure</a:t>
            </a:r>
            <a:endParaRPr sz="1800">
              <a:latin typeface="Livvic"/>
              <a:ea typeface="Livvic"/>
              <a:cs typeface="Livvic"/>
              <a:sym typeface="Livvic"/>
            </a:endParaRPr>
          </a:p>
          <a:p>
            <a:pPr marL="457200" lvl="0" indent="-342900" algn="l" rtl="0">
              <a:spcBef>
                <a:spcPts val="0"/>
              </a:spcBef>
              <a:spcAft>
                <a:spcPts val="0"/>
              </a:spcAft>
              <a:buSzPts val="1800"/>
              <a:buFont typeface="Livvic"/>
              <a:buChar char="●"/>
            </a:pPr>
            <a:r>
              <a:rPr lang="en" sz="1800">
                <a:latin typeface="Livvic"/>
                <a:ea typeface="Livvic"/>
                <a:cs typeface="Livvic"/>
                <a:sym typeface="Livvic"/>
              </a:rPr>
              <a:t>Windows Computer with ArcGIS</a:t>
            </a:r>
            <a:endParaRPr sz="1800">
              <a:latin typeface="Livvic"/>
              <a:ea typeface="Livvic"/>
              <a:cs typeface="Livvic"/>
              <a:sym typeface="Livvic"/>
            </a:endParaRPr>
          </a:p>
          <a:p>
            <a:pPr marL="457200" lvl="0" indent="-342900" algn="l" rtl="0">
              <a:spcBef>
                <a:spcPts val="0"/>
              </a:spcBef>
              <a:spcAft>
                <a:spcPts val="0"/>
              </a:spcAft>
              <a:buSzPts val="1800"/>
              <a:buFont typeface="Livvic"/>
              <a:buChar char="●"/>
            </a:pPr>
            <a:r>
              <a:rPr lang="en" sz="1800">
                <a:latin typeface="Livvic"/>
                <a:ea typeface="Livvic"/>
                <a:cs typeface="Livvic"/>
                <a:sym typeface="Livvic"/>
              </a:rPr>
              <a:t>Plywood sheet</a:t>
            </a:r>
            <a:endParaRPr sz="1800">
              <a:latin typeface="Livvic"/>
              <a:ea typeface="Livvic"/>
              <a:cs typeface="Livvic"/>
              <a:sym typeface="Livvic"/>
            </a:endParaRPr>
          </a:p>
          <a:p>
            <a:pPr marL="457200" lvl="0" indent="-342900" algn="l" rtl="0">
              <a:spcBef>
                <a:spcPts val="0"/>
              </a:spcBef>
              <a:spcAft>
                <a:spcPts val="0"/>
              </a:spcAft>
              <a:buSzPts val="1800"/>
              <a:buFont typeface="Livvic"/>
              <a:buChar char="●"/>
            </a:pPr>
            <a:r>
              <a:rPr lang="en" sz="1800">
                <a:latin typeface="Livvic"/>
                <a:ea typeface="Livvic"/>
                <a:cs typeface="Livvic"/>
                <a:sym typeface="Livvic"/>
              </a:rPr>
              <a:t>1 cm graph paper</a:t>
            </a:r>
            <a:endParaRPr sz="1800">
              <a:latin typeface="Livvic"/>
              <a:ea typeface="Livvic"/>
              <a:cs typeface="Livvic"/>
              <a:sym typeface="Livvic"/>
            </a:endParaRPr>
          </a:p>
          <a:p>
            <a:pPr marL="457200" lvl="0" indent="-342900" algn="l" rtl="0">
              <a:spcBef>
                <a:spcPts val="0"/>
              </a:spcBef>
              <a:spcAft>
                <a:spcPts val="0"/>
              </a:spcAft>
              <a:buSzPts val="1800"/>
              <a:buFont typeface="Livvic"/>
              <a:buChar char="●"/>
            </a:pPr>
            <a:r>
              <a:rPr lang="en" sz="1800">
                <a:latin typeface="Livvic"/>
                <a:ea typeface="Livvic"/>
                <a:cs typeface="Livvic"/>
                <a:sym typeface="Livvic"/>
              </a:rPr>
              <a:t>Laser pointer</a:t>
            </a:r>
            <a:endParaRPr sz="1800">
              <a:latin typeface="Livvic"/>
              <a:ea typeface="Livvic"/>
              <a:cs typeface="Livvic"/>
              <a:sym typeface="Livvic"/>
            </a:endParaRPr>
          </a:p>
          <a:p>
            <a:pPr marL="0" lvl="0" indent="0" algn="l" rtl="0">
              <a:spcBef>
                <a:spcPts val="0"/>
              </a:spcBef>
              <a:spcAft>
                <a:spcPts val="0"/>
              </a:spcAft>
              <a:buNone/>
            </a:pPr>
            <a:endParaRPr sz="1800">
              <a:latin typeface="Livvic"/>
              <a:ea typeface="Livvic"/>
              <a:cs typeface="Livvic"/>
              <a:sym typeface="Livvic"/>
            </a:endParaRPr>
          </a:p>
        </p:txBody>
      </p:sp>
      <p:pic>
        <p:nvPicPr>
          <p:cNvPr id="2035" name="Google Shape;2035;p113"/>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4410346" y="948700"/>
            <a:ext cx="2488774" cy="3734060"/>
          </a:xfrm>
          <a:prstGeom prst="rect">
            <a:avLst/>
          </a:prstGeom>
          <a:noFill/>
          <a:ln>
            <a:noFill/>
          </a:ln>
        </p:spPr>
      </p:pic>
      <p:pic>
        <p:nvPicPr>
          <p:cNvPr id="2036" name="Google Shape;2036;p113"/>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6899124" y="2820626"/>
            <a:ext cx="1862126" cy="1862126"/>
          </a:xfrm>
          <a:prstGeom prst="rect">
            <a:avLst/>
          </a:prstGeom>
          <a:noFill/>
          <a:ln>
            <a:noFill/>
          </a:ln>
        </p:spPr>
      </p:pic>
      <p:pic>
        <p:nvPicPr>
          <p:cNvPr id="2037" name="Google Shape;2037;p113"/>
          <p:cNvPicPr preferRelativeResize="0"/>
          <p:nvPr/>
        </p:nvPicPr>
        <p:blipFill>
          <a:blip r:embed="rId6">
            <a:alphaModFix/>
          </a:blip>
          <a:stretch>
            <a:fillRect/>
          </a:stretch>
        </p:blipFill>
        <p:spPr>
          <a:xfrm>
            <a:off x="6899123" y="939586"/>
            <a:ext cx="1862125" cy="1862150"/>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2041"/>
        <p:cNvGrpSpPr/>
        <p:nvPr/>
      </p:nvGrpSpPr>
      <p:grpSpPr>
        <a:xfrm>
          <a:off x="0" y="0"/>
          <a:ext cx="0" cy="0"/>
          <a:chOff x="0" y="0"/>
          <a:chExt cx="0" cy="0"/>
        </a:xfrm>
      </p:grpSpPr>
      <p:pic>
        <p:nvPicPr>
          <p:cNvPr id="2042" name="Google Shape;2042;p114"/>
          <p:cNvPicPr preferRelativeResize="0"/>
          <p:nvPr/>
        </p:nvPicPr>
        <p:blipFill rotWithShape="1">
          <a:blip r:embed="rId3" cstate="print">
            <a:alphaModFix/>
            <a:extLst>
              <a:ext uri="{28A0092B-C50C-407E-A947-70E740481C1C}">
                <a14:useLocalDpi xmlns:a14="http://schemas.microsoft.com/office/drawing/2010/main"/>
              </a:ext>
            </a:extLst>
          </a:blip>
          <a:srcRect l="10379" r="10387"/>
          <a:stretch/>
        </p:blipFill>
        <p:spPr>
          <a:xfrm flipH="1">
            <a:off x="2214590" y="3850"/>
            <a:ext cx="6929408" cy="5143496"/>
          </a:xfrm>
          <a:prstGeom prst="rect">
            <a:avLst/>
          </a:prstGeom>
          <a:noFill/>
          <a:ln>
            <a:noFill/>
          </a:ln>
        </p:spPr>
      </p:pic>
      <p:sp>
        <p:nvSpPr>
          <p:cNvPr id="2043" name="Google Shape;2043;p114"/>
          <p:cNvSpPr/>
          <p:nvPr/>
        </p:nvSpPr>
        <p:spPr>
          <a:xfrm>
            <a:off x="0" y="2111250"/>
            <a:ext cx="5364000" cy="921000"/>
          </a:xfrm>
          <a:prstGeom prst="rect">
            <a:avLst/>
          </a:prstGeom>
          <a:solidFill>
            <a:schemeClr val="accent1">
              <a:alpha val="861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400" b="1">
                <a:solidFill>
                  <a:srgbClr val="FFFFFF"/>
                </a:solidFill>
                <a:latin typeface="Livvic"/>
                <a:ea typeface="Livvic"/>
                <a:cs typeface="Livvic"/>
                <a:sym typeface="Livvic"/>
              </a:rPr>
              <a:t>Backup Slides: Planning</a:t>
            </a:r>
            <a:endParaRPr sz="3400" b="1">
              <a:solidFill>
                <a:srgbClr val="FFFFFF"/>
              </a:solidFill>
              <a:latin typeface="Livvic"/>
              <a:ea typeface="Livvic"/>
              <a:cs typeface="Livvic"/>
              <a:sym typeface="Livvic"/>
            </a:endParaRPr>
          </a:p>
        </p:txBody>
      </p:sp>
      <p:pic>
        <p:nvPicPr>
          <p:cNvPr id="2044" name="Google Shape;2044;p114"/>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5364000" y="3862"/>
            <a:ext cx="4242424" cy="4236425"/>
          </a:xfrm>
          <a:prstGeom prst="rect">
            <a:avLst/>
          </a:prstGeom>
          <a:noFill/>
          <a:ln>
            <a:noFill/>
          </a:ln>
        </p:spPr>
      </p:pic>
      <p:sp>
        <p:nvSpPr>
          <p:cNvPr id="2045" name="Google Shape;2045;p114"/>
          <p:cNvSpPr/>
          <p:nvPr/>
        </p:nvSpPr>
        <p:spPr>
          <a:xfrm>
            <a:off x="1173108"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Design</a:t>
            </a:r>
            <a:endParaRPr>
              <a:solidFill>
                <a:srgbClr val="FFFFFF"/>
              </a:solidFill>
              <a:latin typeface="Livvic"/>
              <a:ea typeface="Livvic"/>
              <a:cs typeface="Livvic"/>
              <a:sym typeface="Livvic"/>
            </a:endParaRPr>
          </a:p>
        </p:txBody>
      </p:sp>
      <p:sp>
        <p:nvSpPr>
          <p:cNvPr id="2046" name="Google Shape;2046;p114"/>
          <p:cNvSpPr/>
          <p:nvPr/>
        </p:nvSpPr>
        <p:spPr>
          <a:xfrm>
            <a:off x="227038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CPE’s</a:t>
            </a:r>
            <a:endParaRPr>
              <a:solidFill>
                <a:srgbClr val="FFFFFF"/>
              </a:solidFill>
              <a:latin typeface="Livvic"/>
              <a:ea typeface="Livvic"/>
              <a:cs typeface="Livvic"/>
              <a:sym typeface="Livvic"/>
            </a:endParaRPr>
          </a:p>
        </p:txBody>
      </p:sp>
      <p:sp>
        <p:nvSpPr>
          <p:cNvPr id="2047" name="Google Shape;2047;p114"/>
          <p:cNvSpPr/>
          <p:nvPr/>
        </p:nvSpPr>
        <p:spPr>
          <a:xfrm>
            <a:off x="4475234"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Risks</a:t>
            </a:r>
            <a:endParaRPr>
              <a:solidFill>
                <a:srgbClr val="FFFFFF"/>
              </a:solidFill>
              <a:latin typeface="Livvic"/>
              <a:ea typeface="Livvic"/>
              <a:cs typeface="Livvic"/>
              <a:sym typeface="Livvic"/>
            </a:endParaRPr>
          </a:p>
        </p:txBody>
      </p:sp>
      <p:sp>
        <p:nvSpPr>
          <p:cNvPr id="2048" name="Google Shape;2048;p114"/>
          <p:cNvSpPr/>
          <p:nvPr/>
        </p:nvSpPr>
        <p:spPr>
          <a:xfrm>
            <a:off x="5567639"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Verify</a:t>
            </a:r>
            <a:endParaRPr>
              <a:solidFill>
                <a:srgbClr val="FFFFFF"/>
              </a:solidFill>
              <a:latin typeface="Livvic"/>
              <a:ea typeface="Livvic"/>
              <a:cs typeface="Livvic"/>
              <a:sym typeface="Livvic"/>
            </a:endParaRPr>
          </a:p>
        </p:txBody>
      </p:sp>
      <p:sp>
        <p:nvSpPr>
          <p:cNvPr id="2049" name="Google Shape;2049;p114"/>
          <p:cNvSpPr/>
          <p:nvPr/>
        </p:nvSpPr>
        <p:spPr>
          <a:xfrm>
            <a:off x="65575" y="4777075"/>
            <a:ext cx="1270200" cy="327300"/>
          </a:xfrm>
          <a:prstGeom prst="homePlate">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Purpose</a:t>
            </a:r>
            <a:endParaRPr>
              <a:solidFill>
                <a:srgbClr val="FFFFFF"/>
              </a:solidFill>
              <a:latin typeface="Livvic"/>
              <a:ea typeface="Livvic"/>
              <a:cs typeface="Livvic"/>
              <a:sym typeface="Livvic"/>
            </a:endParaRPr>
          </a:p>
        </p:txBody>
      </p:sp>
      <p:sp>
        <p:nvSpPr>
          <p:cNvPr id="2050" name="Google Shape;2050;p114"/>
          <p:cNvSpPr/>
          <p:nvPr/>
        </p:nvSpPr>
        <p:spPr>
          <a:xfrm>
            <a:off x="3370367"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Reqts</a:t>
            </a:r>
            <a:endParaRPr>
              <a:solidFill>
                <a:srgbClr val="FFFFFF"/>
              </a:solidFill>
              <a:latin typeface="Livvic"/>
              <a:ea typeface="Livvic"/>
              <a:cs typeface="Livvic"/>
              <a:sym typeface="Livvic"/>
            </a:endParaRPr>
          </a:p>
        </p:txBody>
      </p:sp>
      <p:sp>
        <p:nvSpPr>
          <p:cNvPr id="2051" name="Google Shape;2051;p114"/>
          <p:cNvSpPr/>
          <p:nvPr/>
        </p:nvSpPr>
        <p:spPr>
          <a:xfrm>
            <a:off x="6680046" y="4777075"/>
            <a:ext cx="1270200" cy="327300"/>
          </a:xfrm>
          <a:prstGeom prst="chevron">
            <a:avLst>
              <a:gd name="adj" fmla="val 50000"/>
            </a:avLst>
          </a:prstGeom>
          <a:solidFill>
            <a:schemeClr val="accent1">
              <a:alpha val="8616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lt1"/>
                </a:solidFill>
                <a:latin typeface="Livvic"/>
                <a:ea typeface="Livvic"/>
                <a:cs typeface="Livvic"/>
                <a:sym typeface="Livvic"/>
              </a:rPr>
              <a:t>Planning</a:t>
            </a:r>
            <a:endParaRPr sz="1200">
              <a:solidFill>
                <a:srgbClr val="FFFFFF"/>
              </a:solidFill>
              <a:latin typeface="Livvic"/>
              <a:ea typeface="Livvic"/>
              <a:cs typeface="Livvic"/>
              <a:sym typeface="Livvic"/>
            </a:endParaRPr>
          </a:p>
        </p:txBody>
      </p:sp>
      <p:sp>
        <p:nvSpPr>
          <p:cNvPr id="2052" name="Google Shape;2052;p114"/>
          <p:cNvSpPr/>
          <p:nvPr/>
        </p:nvSpPr>
        <p:spPr>
          <a:xfrm>
            <a:off x="7777350" y="4777075"/>
            <a:ext cx="1070100" cy="327300"/>
          </a:xfrm>
          <a:prstGeom prst="chevron">
            <a:avLst>
              <a:gd name="adj" fmla="val 50000"/>
            </a:avLst>
          </a:prstGeom>
          <a:solidFill>
            <a:schemeClr val="accent1">
              <a:alpha val="86160"/>
            </a:schemeClr>
          </a:solid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Livvic"/>
                <a:ea typeface="Livvic"/>
                <a:cs typeface="Livvic"/>
                <a:sym typeface="Livvic"/>
              </a:rPr>
              <a:t>B</a:t>
            </a:r>
            <a:r>
              <a:rPr lang="en" sz="1100">
                <a:solidFill>
                  <a:srgbClr val="FFFFFF"/>
                </a:solidFill>
                <a:latin typeface="Livvic"/>
                <a:ea typeface="Livvic"/>
                <a:cs typeface="Livvic"/>
                <a:sym typeface="Livvic"/>
              </a:rPr>
              <a:t>ackups</a:t>
            </a:r>
            <a:endParaRPr sz="1100">
              <a:solidFill>
                <a:srgbClr val="FFFFFF"/>
              </a:solidFill>
              <a:latin typeface="Livvic"/>
              <a:ea typeface="Livvic"/>
              <a:cs typeface="Livvic"/>
              <a:sym typeface="Livvic"/>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6306</Words>
  <Application>Microsoft Office PowerPoint</Application>
  <PresentationFormat>On-screen Show (16:9)</PresentationFormat>
  <Paragraphs>2091</Paragraphs>
  <Slides>102</Slides>
  <Notes>102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102</vt:i4>
      </vt:variant>
    </vt:vector>
  </HeadingPairs>
  <TitlesOfParts>
    <vt:vector size="109" baseType="lpstr">
      <vt:lpstr>Arial</vt:lpstr>
      <vt:lpstr>Livvic Light</vt:lpstr>
      <vt:lpstr>Catamaran Thin</vt:lpstr>
      <vt:lpstr>Old Standard TT</vt:lpstr>
      <vt:lpstr>Livvic</vt:lpstr>
      <vt:lpstr>Courier New</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Jeff Zehnder</cp:lastModifiedBy>
  <cp:revision>1</cp:revision>
  <dcterms:modified xsi:type="dcterms:W3CDTF">2021-01-04T16:55:38Z</dcterms:modified>
</cp:coreProperties>
</file>