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omments/comment2.xml" ContentType="application/vnd.openxmlformats-officedocument.presentationml.comment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5" r:id="rId2"/>
  </p:sldMasterIdLst>
  <p:notesMasterIdLst>
    <p:notesMasterId r:id="rId93"/>
  </p:notesMasterIdLst>
  <p:sldIdLst>
    <p:sldId id="256" r:id="rId3"/>
    <p:sldId id="257" r:id="rId4"/>
    <p:sldId id="259" r:id="rId5"/>
    <p:sldId id="260" r:id="rId6"/>
    <p:sldId id="261" r:id="rId7"/>
    <p:sldId id="262" r:id="rId8"/>
    <p:sldId id="263" r:id="rId9"/>
    <p:sldId id="264" r:id="rId10"/>
    <p:sldId id="265" r:id="rId11"/>
    <p:sldId id="267" r:id="rId12"/>
    <p:sldId id="268" r:id="rId13"/>
    <p:sldId id="270"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3" r:id="rId32"/>
    <p:sldId id="294" r:id="rId33"/>
    <p:sldId id="296" r:id="rId34"/>
    <p:sldId id="297" r:id="rId35"/>
    <p:sldId id="298" r:id="rId36"/>
    <p:sldId id="299" r:id="rId37"/>
    <p:sldId id="300" r:id="rId38"/>
    <p:sldId id="301" r:id="rId39"/>
    <p:sldId id="302" r:id="rId40"/>
    <p:sldId id="303" r:id="rId41"/>
    <p:sldId id="304" r:id="rId42"/>
    <p:sldId id="306" r:id="rId43"/>
    <p:sldId id="307" r:id="rId44"/>
    <p:sldId id="308" r:id="rId45"/>
    <p:sldId id="309" r:id="rId46"/>
    <p:sldId id="310" r:id="rId47"/>
    <p:sldId id="311" r:id="rId48"/>
    <p:sldId id="312" r:id="rId49"/>
    <p:sldId id="314" r:id="rId50"/>
    <p:sldId id="315" r:id="rId51"/>
    <p:sldId id="316" r:id="rId52"/>
    <p:sldId id="317" r:id="rId53"/>
    <p:sldId id="318" r:id="rId54"/>
    <p:sldId id="319" r:id="rId55"/>
    <p:sldId id="320" r:id="rId56"/>
    <p:sldId id="321" r:id="rId57"/>
    <p:sldId id="322" r:id="rId58"/>
    <p:sldId id="323" r:id="rId59"/>
    <p:sldId id="324" r:id="rId60"/>
    <p:sldId id="325" r:id="rId61"/>
    <p:sldId id="326" r:id="rId62"/>
    <p:sldId id="327" r:id="rId63"/>
    <p:sldId id="328" r:id="rId64"/>
    <p:sldId id="329" r:id="rId65"/>
    <p:sldId id="330" r:id="rId66"/>
    <p:sldId id="331" r:id="rId67"/>
    <p:sldId id="332" r:id="rId68"/>
    <p:sldId id="333" r:id="rId69"/>
    <p:sldId id="334" r:id="rId70"/>
    <p:sldId id="335" r:id="rId71"/>
    <p:sldId id="336" r:id="rId72"/>
    <p:sldId id="337" r:id="rId73"/>
    <p:sldId id="338" r:id="rId74"/>
    <p:sldId id="339" r:id="rId75"/>
    <p:sldId id="340" r:id="rId76"/>
    <p:sldId id="341" r:id="rId77"/>
    <p:sldId id="342" r:id="rId78"/>
    <p:sldId id="343" r:id="rId79"/>
    <p:sldId id="344" r:id="rId80"/>
    <p:sldId id="345" r:id="rId81"/>
    <p:sldId id="346" r:id="rId82"/>
    <p:sldId id="348" r:id="rId83"/>
    <p:sldId id="349" r:id="rId84"/>
    <p:sldId id="351" r:id="rId85"/>
    <p:sldId id="352" r:id="rId86"/>
    <p:sldId id="353" r:id="rId87"/>
    <p:sldId id="354" r:id="rId88"/>
    <p:sldId id="355" r:id="rId89"/>
    <p:sldId id="356" r:id="rId90"/>
    <p:sldId id="357" r:id="rId91"/>
    <p:sldId id="358" r:id="rId92"/>
  </p:sldIdLst>
  <p:sldSz cx="9144000" cy="5143500" type="screen16x9"/>
  <p:notesSz cx="6858000" cy="9144000"/>
  <p:embeddedFontLst>
    <p:embeddedFont>
      <p:font typeface="Nunito" panose="020B0604020202020204" charset="0"/>
      <p:regular r:id="rId94"/>
      <p:bold r:id="rId95"/>
      <p:italic r:id="rId96"/>
      <p:boldItalic r:id="rId97"/>
    </p:embeddedFont>
    <p:embeddedFont>
      <p:font typeface="Trebuchet MS" panose="020B0603020202020204" pitchFamily="34" charset="0"/>
      <p:regular r:id="rId98"/>
      <p:bold r:id="rId99"/>
      <p:italic r:id="rId100"/>
      <p:boldItalic r:id="rId101"/>
    </p:embeddedFont>
    <p:embeddedFont>
      <p:font typeface="Ubuntu" panose="020B0604020202020204" charset="0"/>
      <p:regular r:id="rId102"/>
      <p:bold r:id="rId103"/>
      <p:italic r:id="rId104"/>
      <p:boldItalic r:id="rId10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ah Svenson" initials="" lastIdx="5" clrIdx="0"/>
  <p:cmAuthor id="1" name="Ryan Bennett"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BF2CD77-9E4F-4990-8BDF-8AC86058CE8E}">
  <a:tblStyle styleId="{1BF2CD77-9E4F-4990-8BDF-8AC86058CE8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6A55801-0C07-4CE7-9659-1DCA38672E27}"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464"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presProps" Target="presProps.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font" Target="fonts/font9.fntdata"/><Relationship Id="rId110"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font" Target="fonts/font2.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font" Target="fonts/font7.fntdata"/><Relationship Id="rId105" Type="http://schemas.openxmlformats.org/officeDocument/2006/relationships/font" Target="fonts/font12.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notesMaster" Target="notesMasters/notesMaster1.xml"/><Relationship Id="rId98" Type="http://schemas.openxmlformats.org/officeDocument/2006/relationships/font" Target="fonts/font5.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font" Target="fonts/font10.fntdata"/><Relationship Id="rId108"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commentAuthors" Target="commentAuthor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font" Target="fonts/font1.fntdata"/><Relationship Id="rId99" Type="http://schemas.openxmlformats.org/officeDocument/2006/relationships/font" Target="fonts/font6.fntdata"/><Relationship Id="rId10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theme" Target="theme/theme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font" Target="fonts/font4.fntdata"/><Relationship Id="rId104" Type="http://schemas.openxmlformats.org/officeDocument/2006/relationships/font" Target="fonts/font11.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3-04T05:57:18.923" idx="1">
    <p:pos x="6000" y="0"/>
    <p:text>Everyone please look this over</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9-03-03T20:22:10.770" idx="5">
    <p:pos x="324" y="582"/>
    <p:text>diagrams for non reflective and reflective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434db31b9b_1_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434db31b9b_1_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5027260b46_2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5027260b46_2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5027260b46_2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5027260b46_2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4d9c164735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4d9c16473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4e3352e522_0_4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5" name="Google Shape;585;g4e3352e522_0_4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4f298f280d_2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4f298f280d_2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51b8d81ccd_1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51b8d81ccd_1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50a5dec8e9_3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50a5dec8e9_3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50a5dec8e9_3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50a5dec8e9_3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4f298f280d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4f298f280d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51bfbadb15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51bfbadb15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MAKE SURE TO INCLUDE REQUIREMENTS AND RISK MITIGATED if necessary - *No requirements on this - Ryan*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45bb9c829b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45bb9c829b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51be2fcd69_1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9" name="Google Shape;699;g51be2fcd69_1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u="sng"/>
              <a:t>negligable </a:t>
            </a:r>
            <a:r>
              <a:rPr lang="en"/>
              <a:t> a key word.</a:t>
            </a:r>
            <a:endParaRPr/>
          </a:p>
          <a:p>
            <a:pPr marL="0" lvl="0" indent="0" algn="l" rtl="0">
              <a:spcBef>
                <a:spcPts val="0"/>
              </a:spcBef>
              <a:spcAft>
                <a:spcPts val="0"/>
              </a:spcAft>
              <a:buNone/>
            </a:pPr>
            <a:r>
              <a:rPr lang="en"/>
              <a:t>2. Convection repeatability, assume at least 5% error (@65F, plus or minus 2.85)</a:t>
            </a:r>
            <a:endParaRPr/>
          </a:p>
          <a:p>
            <a:pPr marL="0" lvl="0" indent="0" algn="l" rtl="0">
              <a:spcBef>
                <a:spcPts val="0"/>
              </a:spcBef>
              <a:spcAft>
                <a:spcPts val="0"/>
              </a:spcAft>
              <a:buNone/>
            </a:pPr>
            <a:r>
              <a:rPr lang="en"/>
              <a:t>		SUPER DIFFICULT TO MODEL DUE TO CONVECTION IN THE ROOM, SO WE MIGHT AS WELL SAY IT DOESNT EXIST</a:t>
            </a:r>
            <a:endParaRPr/>
          </a:p>
          <a:p>
            <a:pPr marL="0" lvl="0" indent="0" algn="l" rtl="0">
              <a:spcBef>
                <a:spcPts val="0"/>
              </a:spcBef>
              <a:spcAft>
                <a:spcPts val="0"/>
              </a:spcAft>
              <a:buNone/>
            </a:pPr>
            <a:r>
              <a:rPr lang="en"/>
              <a:t>3. Top tray will be the hottest due to convection in ambient, and thus the most susceptible to failing temperature boundary requirements</a:t>
            </a:r>
            <a:endParaRPr/>
          </a:p>
          <a:p>
            <a:pPr marL="0" lvl="0" indent="0" algn="l" rtl="0">
              <a:spcBef>
                <a:spcPts val="0"/>
              </a:spcBef>
              <a:spcAft>
                <a:spcPts val="0"/>
              </a:spcAft>
              <a:buNone/>
            </a:pPr>
            <a:r>
              <a:rPr lang="en"/>
              <a:t>4</a:t>
            </a:r>
            <a:endParaRPr/>
          </a:p>
          <a:p>
            <a:pPr marL="0" lvl="0" indent="0" algn="l" rtl="0">
              <a:spcBef>
                <a:spcPts val="0"/>
              </a:spcBef>
              <a:spcAft>
                <a:spcPts val="0"/>
              </a:spcAft>
              <a:buNone/>
            </a:pPr>
            <a:r>
              <a:rPr lang="en"/>
              <a:t>5. Reference data system will also provide the team with thermal contact resistance data!</a:t>
            </a:r>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51bfbadb15_4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51bfbadb15_4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51bfbadb15_3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3" name="Google Shape;713;g51bfbadb15_3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5027260b46_3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 name="Google Shape;720;g5027260b46_3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50a5dec8e9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9" name="Google Shape;729;g50a5dec8e9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g50a5dec8e9_3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5" name="Google Shape;735;g50a5dec8e9_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51be2fcd6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2" name="Google Shape;742;g51be2fcd6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g51be2fcd6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9" name="Google Shape;749;g51be2fcd6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51b8d81ccd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 name="Google Shape;756;g51b8d81ccd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51be2fcd6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3" name="Google Shape;763;g51be2fcd6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51bfbadb15_5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51bfbadb15_5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51b8d81cc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51b8d81cc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g51be2fcd69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4" name="Google Shape;784;g51be2fcd69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50a5a7c81a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2" name="Google Shape;802;g50a5a7c81a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g51be2fcd69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9" name="Google Shape;809;g51be2fcd69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50a5a7c81a_2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8" name="Google Shape;818;g50a5a7c81a_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g4f298f280d_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5" name="Google Shape;825;g4f298f280d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509edc186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1" name="Google Shape;831;g509edc186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51be2fcd6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51be2fcd6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Looks good to me ryan - sean</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51be2fcd69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5" name="Google Shape;845;g51be2fcd69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50aaee7331_3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50aaee7331_3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486bcc0860_71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486bcc0860_7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a:t>thermal cameras will be mounted to the ceiling and floor of the bay, and image a single side of the rectangular electronics stack. Data will also be simulataneously taken from an array of thermistors mounted on the opposite side of the stack face. You can also see the camera has its own thermal managment system.</a:t>
            </a:r>
            <a:endParaRPr/>
          </a:p>
          <a:p>
            <a:pPr marL="457200" lvl="0" indent="-298450" algn="l" rtl="0">
              <a:spcBef>
                <a:spcPts val="0"/>
              </a:spcBef>
              <a:spcAft>
                <a:spcPts val="0"/>
              </a:spcAft>
              <a:buSzPts val="1100"/>
              <a:buAutoNum type="arabicPeriod"/>
            </a:pPr>
            <a:r>
              <a:rPr lang="en"/>
              <a:t>After the cameras captures an image, it is processed by stitching the images together, correcting for skew and extracting temperature infromation. </a:t>
            </a:r>
            <a:endParaRPr/>
          </a:p>
          <a:p>
            <a:pPr marL="457200" lvl="0" indent="-298450" algn="l" rtl="0">
              <a:spcBef>
                <a:spcPts val="0"/>
              </a:spcBef>
              <a:spcAft>
                <a:spcPts val="0"/>
              </a:spcAft>
              <a:buSzPts val="1100"/>
              <a:buAutoNum type="arabicPeriod"/>
            </a:pPr>
            <a:r>
              <a:rPr lang="en"/>
              <a:t>This information is then sent through a controller, which will send regulatory commands to LED’s as representative indicators of control ouput. </a:t>
            </a:r>
            <a:endParaRPr/>
          </a:p>
          <a:p>
            <a:pPr marL="457200" lvl="0" indent="-298450" algn="l" rtl="0">
              <a:spcBef>
                <a:spcPts val="0"/>
              </a:spcBef>
              <a:spcAft>
                <a:spcPts val="0"/>
              </a:spcAft>
              <a:buSzPts val="1100"/>
              <a:buAutoNum type="arabicPeriod"/>
            </a:pPr>
            <a:r>
              <a:rPr lang="en"/>
              <a:t>Data will also be sent to through a serial output, which will then be validated by comparing against the previously mentioned thermistor array.</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50aaee7331_3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50aaee7331_3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4f298f280d_2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 name="Google Shape;872;g4f298f280d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g50a5dec8e9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8" name="Google Shape;878;g50a5dec8e9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Google Shape;891;g4d9c164735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2" name="Google Shape;892;g4d9c16473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4e9029db57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4e9029db57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g4e9029db5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8" name="Google Shape;908;g4e9029db5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g45bb9c829b_0_7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6" name="Google Shape;916;g45bb9c829b_0_7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4de61a71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4" name="Google Shape;924;g4de61a71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g4e1a41f376_2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9" name="Google Shape;939;g4e1a41f376_2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g4ce6b2ba4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5" name="Google Shape;945;g4ce6b2ba4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486bcc0860_7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486bcc0860_7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Google Shape;951;g4ce6b2ba4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2" name="Google Shape;952;g4ce6b2ba4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4ce6b2ba48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9" name="Google Shape;959;g4ce6b2ba4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g4ce6b2ba48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6" name="Google Shape;966;g4ce6b2ba48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g4ce6b2ba48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3" name="Google Shape;973;g4ce6b2ba48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Google Shape;979;g4ce6b2ba4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0" name="Google Shape;980;g4ce6b2ba4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g4ce6b2ba48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7" name="Google Shape;987;g4ce6b2ba48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
        <p:cNvGrpSpPr/>
        <p:nvPr/>
      </p:nvGrpSpPr>
      <p:grpSpPr>
        <a:xfrm>
          <a:off x="0" y="0"/>
          <a:ext cx="0" cy="0"/>
          <a:chOff x="0" y="0"/>
          <a:chExt cx="0" cy="0"/>
        </a:xfrm>
      </p:grpSpPr>
      <p:sp>
        <p:nvSpPr>
          <p:cNvPr id="993" name="Google Shape;993;g4ce6b2ba48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4" name="Google Shape;994;g4ce6b2ba48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9"/>
        <p:cNvGrpSpPr/>
        <p:nvPr/>
      </p:nvGrpSpPr>
      <p:grpSpPr>
        <a:xfrm>
          <a:off x="0" y="0"/>
          <a:ext cx="0" cy="0"/>
          <a:chOff x="0" y="0"/>
          <a:chExt cx="0" cy="0"/>
        </a:xfrm>
      </p:grpSpPr>
      <p:sp>
        <p:nvSpPr>
          <p:cNvPr id="1000" name="Google Shape;1000;g4ce6b2ba48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1" name="Google Shape;1001;g4ce6b2ba48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g4ce6b2ba48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8" name="Google Shape;1008;g4ce6b2ba48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g4eaa7cea94_5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5" name="Google Shape;1015;g4eaa7cea94_5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4e3352e52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4e3352e52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Google Shape;1023;g4eaa7cea94_5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4" name="Google Shape;1024;g4eaa7cea94_5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g4eaa7cea94_5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1" name="Google Shape;1031;g4eaa7cea94_5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4e9029db5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7" name="Google Shape;1037;g4e9029db5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3"/>
        <p:cNvGrpSpPr/>
        <p:nvPr/>
      </p:nvGrpSpPr>
      <p:grpSpPr>
        <a:xfrm>
          <a:off x="0" y="0"/>
          <a:ext cx="0" cy="0"/>
          <a:chOff x="0" y="0"/>
          <a:chExt cx="0" cy="0"/>
        </a:xfrm>
      </p:grpSpPr>
      <p:sp>
        <p:nvSpPr>
          <p:cNvPr id="1044" name="Google Shape;1044;g5027260b46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5" name="Google Shape;1045;g5027260b46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0"/>
        <p:cNvGrpSpPr/>
        <p:nvPr/>
      </p:nvGrpSpPr>
      <p:grpSpPr>
        <a:xfrm>
          <a:off x="0" y="0"/>
          <a:ext cx="0" cy="0"/>
          <a:chOff x="0" y="0"/>
          <a:chExt cx="0" cy="0"/>
        </a:xfrm>
      </p:grpSpPr>
      <p:sp>
        <p:nvSpPr>
          <p:cNvPr id="1051" name="Google Shape;1051;g51c5f7f39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2" name="Google Shape;1052;g51c5f7f39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Edits have been made</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7"/>
        <p:cNvGrpSpPr/>
        <p:nvPr/>
      </p:nvGrpSpPr>
      <p:grpSpPr>
        <a:xfrm>
          <a:off x="0" y="0"/>
          <a:ext cx="0" cy="0"/>
          <a:chOff x="0" y="0"/>
          <a:chExt cx="0" cy="0"/>
        </a:xfrm>
      </p:grpSpPr>
      <p:sp>
        <p:nvSpPr>
          <p:cNvPr id="1058" name="Google Shape;1058;g51bfbadb15_4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9" name="Google Shape;1059;g51bfbadb15_4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MAKE SURE TO INCLUDE REQUIREMENTS AND RISK MITIGATED if necessary - *No requirements on this - Ryan*</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
        <p:cNvGrpSpPr/>
        <p:nvPr/>
      </p:nvGrpSpPr>
      <p:grpSpPr>
        <a:xfrm>
          <a:off x="0" y="0"/>
          <a:ext cx="0" cy="0"/>
          <a:chOff x="0" y="0"/>
          <a:chExt cx="0" cy="0"/>
        </a:xfrm>
      </p:grpSpPr>
      <p:sp>
        <p:nvSpPr>
          <p:cNvPr id="1065" name="Google Shape;1065;g51c5f7f39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6" name="Google Shape;1066;g51c5f7f39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1"/>
        <p:cNvGrpSpPr/>
        <p:nvPr/>
      </p:nvGrpSpPr>
      <p:grpSpPr>
        <a:xfrm>
          <a:off x="0" y="0"/>
          <a:ext cx="0" cy="0"/>
          <a:chOff x="0" y="0"/>
          <a:chExt cx="0" cy="0"/>
        </a:xfrm>
      </p:grpSpPr>
      <p:sp>
        <p:nvSpPr>
          <p:cNvPr id="1072" name="Google Shape;1072;g51bfbadb15_4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3" name="Google Shape;1073;g51bfbadb15_4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8"/>
        <p:cNvGrpSpPr/>
        <p:nvPr/>
      </p:nvGrpSpPr>
      <p:grpSpPr>
        <a:xfrm>
          <a:off x="0" y="0"/>
          <a:ext cx="0" cy="0"/>
          <a:chOff x="0" y="0"/>
          <a:chExt cx="0" cy="0"/>
        </a:xfrm>
      </p:grpSpPr>
      <p:sp>
        <p:nvSpPr>
          <p:cNvPr id="1079" name="Google Shape;1079;g51bfbadb15_4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0" name="Google Shape;1080;g51bfbadb15_4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
        <p:cNvGrpSpPr/>
        <p:nvPr/>
      </p:nvGrpSpPr>
      <p:grpSpPr>
        <a:xfrm>
          <a:off x="0" y="0"/>
          <a:ext cx="0" cy="0"/>
          <a:chOff x="0" y="0"/>
          <a:chExt cx="0" cy="0"/>
        </a:xfrm>
      </p:grpSpPr>
      <p:sp>
        <p:nvSpPr>
          <p:cNvPr id="1086" name="Google Shape;1086;g4e1a41f376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7" name="Google Shape;1087;g4e1a41f376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51bfbadb15_3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51bfbadb15_3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1"/>
        <p:cNvGrpSpPr/>
        <p:nvPr/>
      </p:nvGrpSpPr>
      <p:grpSpPr>
        <a:xfrm>
          <a:off x="0" y="0"/>
          <a:ext cx="0" cy="0"/>
          <a:chOff x="0" y="0"/>
          <a:chExt cx="0" cy="0"/>
        </a:xfrm>
      </p:grpSpPr>
      <p:sp>
        <p:nvSpPr>
          <p:cNvPr id="1092" name="Google Shape;1092;g4e1a41f376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3" name="Google Shape;1093;g4e1a41f376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8"/>
        <p:cNvGrpSpPr/>
        <p:nvPr/>
      </p:nvGrpSpPr>
      <p:grpSpPr>
        <a:xfrm>
          <a:off x="0" y="0"/>
          <a:ext cx="0" cy="0"/>
          <a:chOff x="0" y="0"/>
          <a:chExt cx="0" cy="0"/>
        </a:xfrm>
      </p:grpSpPr>
      <p:sp>
        <p:nvSpPr>
          <p:cNvPr id="1099" name="Google Shape;1099;g4e1a41f376_8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0" name="Google Shape;1100;g4e1a41f376_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Google Shape;1106;g502aa7be4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7" name="Google Shape;1107;g502aa7be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Akin’s 6th law of spacecraft design (Mar’s Law): Everything is linear if plotted log-log with a fat magic marker</a:t>
            </a:r>
            <a:endParaRPr/>
          </a:p>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2"/>
        <p:cNvGrpSpPr/>
        <p:nvPr/>
      </p:nvGrpSpPr>
      <p:grpSpPr>
        <a:xfrm>
          <a:off x="0" y="0"/>
          <a:ext cx="0" cy="0"/>
          <a:chOff x="0" y="0"/>
          <a:chExt cx="0" cy="0"/>
        </a:xfrm>
      </p:grpSpPr>
      <p:sp>
        <p:nvSpPr>
          <p:cNvPr id="1113" name="Google Shape;1113;g4e1a41f376_2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4" name="Google Shape;1114;g4e1a41f376_2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Google Shape;1119;g4b1b28870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0" name="Google Shape;1120;g4b1b28870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5"/>
        <p:cNvGrpSpPr/>
        <p:nvPr/>
      </p:nvGrpSpPr>
      <p:grpSpPr>
        <a:xfrm>
          <a:off x="0" y="0"/>
          <a:ext cx="0" cy="0"/>
          <a:chOff x="0" y="0"/>
          <a:chExt cx="0" cy="0"/>
        </a:xfrm>
      </p:grpSpPr>
      <p:sp>
        <p:nvSpPr>
          <p:cNvPr id="1126" name="Google Shape;1126;g50aaee7331_3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7" name="Google Shape;1127;g50aaee7331_3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Google Shape;1132;g50aaee7331_3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3" name="Google Shape;1133;g50aaee7331_3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9"/>
        <p:cNvGrpSpPr/>
        <p:nvPr/>
      </p:nvGrpSpPr>
      <p:grpSpPr>
        <a:xfrm>
          <a:off x="0" y="0"/>
          <a:ext cx="0" cy="0"/>
          <a:chOff x="0" y="0"/>
          <a:chExt cx="0" cy="0"/>
        </a:xfrm>
      </p:grpSpPr>
      <p:sp>
        <p:nvSpPr>
          <p:cNvPr id="1140" name="Google Shape;1140;g50aaee7331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1" name="Google Shape;1141;g50aaee7331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Google Shape;1148;g509edc186e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9" name="Google Shape;1149;g509edc186e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p:cNvGrpSpPr/>
        <p:nvPr/>
      </p:nvGrpSpPr>
      <p:grpSpPr>
        <a:xfrm>
          <a:off x="0" y="0"/>
          <a:ext cx="0" cy="0"/>
          <a:chOff x="0" y="0"/>
          <a:chExt cx="0" cy="0"/>
        </a:xfrm>
      </p:grpSpPr>
      <p:sp>
        <p:nvSpPr>
          <p:cNvPr id="1154" name="Google Shape;1154;g50aaee7331_3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5" name="Google Shape;1155;g50aaee7331_3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51b8d81ccd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51b8d81ccd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0"/>
        <p:cNvGrpSpPr/>
        <p:nvPr/>
      </p:nvGrpSpPr>
      <p:grpSpPr>
        <a:xfrm>
          <a:off x="0" y="0"/>
          <a:ext cx="0" cy="0"/>
          <a:chOff x="0" y="0"/>
          <a:chExt cx="0" cy="0"/>
        </a:xfrm>
      </p:grpSpPr>
      <p:sp>
        <p:nvSpPr>
          <p:cNvPr id="1161" name="Google Shape;1161;g51b8d81ccd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2" name="Google Shape;1162;g51b8d81ccd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3"/>
        <p:cNvGrpSpPr/>
        <p:nvPr/>
      </p:nvGrpSpPr>
      <p:grpSpPr>
        <a:xfrm>
          <a:off x="0" y="0"/>
          <a:ext cx="0" cy="0"/>
          <a:chOff x="0" y="0"/>
          <a:chExt cx="0" cy="0"/>
        </a:xfrm>
      </p:grpSpPr>
      <p:sp>
        <p:nvSpPr>
          <p:cNvPr id="1174" name="Google Shape;1174;g51b8d81ccd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5" name="Google Shape;1175;g51b8d81ccd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0"/>
        <p:cNvGrpSpPr/>
        <p:nvPr/>
      </p:nvGrpSpPr>
      <p:grpSpPr>
        <a:xfrm>
          <a:off x="0" y="0"/>
          <a:ext cx="0" cy="0"/>
          <a:chOff x="0" y="0"/>
          <a:chExt cx="0" cy="0"/>
        </a:xfrm>
      </p:grpSpPr>
      <p:sp>
        <p:nvSpPr>
          <p:cNvPr id="1181" name="Google Shape;1181;g51b8d81ccd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2" name="Google Shape;1182;g51b8d81ccd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4"/>
        <p:cNvGrpSpPr/>
        <p:nvPr/>
      </p:nvGrpSpPr>
      <p:grpSpPr>
        <a:xfrm>
          <a:off x="0" y="0"/>
          <a:ext cx="0" cy="0"/>
          <a:chOff x="0" y="0"/>
          <a:chExt cx="0" cy="0"/>
        </a:xfrm>
      </p:grpSpPr>
      <p:sp>
        <p:nvSpPr>
          <p:cNvPr id="1195" name="Google Shape;1195;g51b8d81ccd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6" name="Google Shape;1196;g51b8d81ccd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1"/>
        <p:cNvGrpSpPr/>
        <p:nvPr/>
      </p:nvGrpSpPr>
      <p:grpSpPr>
        <a:xfrm>
          <a:off x="0" y="0"/>
          <a:ext cx="0" cy="0"/>
          <a:chOff x="0" y="0"/>
          <a:chExt cx="0" cy="0"/>
        </a:xfrm>
      </p:grpSpPr>
      <p:sp>
        <p:nvSpPr>
          <p:cNvPr id="1202" name="Google Shape;1202;g51bfbadb15_5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3" name="Google Shape;1203;g51bfbadb15_5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3"/>
        <p:cNvGrpSpPr/>
        <p:nvPr/>
      </p:nvGrpSpPr>
      <p:grpSpPr>
        <a:xfrm>
          <a:off x="0" y="0"/>
          <a:ext cx="0" cy="0"/>
          <a:chOff x="0" y="0"/>
          <a:chExt cx="0" cy="0"/>
        </a:xfrm>
      </p:grpSpPr>
      <p:sp>
        <p:nvSpPr>
          <p:cNvPr id="1214" name="Google Shape;1214;g50aaee7331_3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5" name="Google Shape;1215;g50aaee7331_3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g509edc186e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1" name="Google Shape;1221;g509edc186e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6"/>
        <p:cNvGrpSpPr/>
        <p:nvPr/>
      </p:nvGrpSpPr>
      <p:grpSpPr>
        <a:xfrm>
          <a:off x="0" y="0"/>
          <a:ext cx="0" cy="0"/>
          <a:chOff x="0" y="0"/>
          <a:chExt cx="0" cy="0"/>
        </a:xfrm>
      </p:grpSpPr>
      <p:sp>
        <p:nvSpPr>
          <p:cNvPr id="1227" name="Google Shape;1227;g509edc186e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8" name="Google Shape;1228;g509edc186e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g4e1a41f376_2_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6" name="Google Shape;1236;g4e1a41f376_2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Google Shape;1241;g4e1a41f376_2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2" name="Google Shape;1242;g4e1a41f376_2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4d9c16473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4d9c16473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7"/>
        <p:cNvGrpSpPr/>
        <p:nvPr/>
      </p:nvGrpSpPr>
      <p:grpSpPr>
        <a:xfrm>
          <a:off x="0" y="0"/>
          <a:ext cx="0" cy="0"/>
          <a:chOff x="0" y="0"/>
          <a:chExt cx="0" cy="0"/>
        </a:xfrm>
      </p:grpSpPr>
      <p:sp>
        <p:nvSpPr>
          <p:cNvPr id="1248" name="Google Shape;1248;g4e1cdcf786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9" name="Google Shape;1249;g4e1cdcf786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565A5C"/>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rgbClr val="565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7057468" y="5088"/>
            <a:ext cx="1851282" cy="752108"/>
            <a:chOff x="6917201" y="0"/>
            <a:chExt cx="2227777" cy="863400"/>
          </a:xfrm>
        </p:grpSpPr>
        <p:sp>
          <p:nvSpPr>
            <p:cNvPr id="14" name="Google Shape;14;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p2"/>
          <p:cNvGrpSpPr/>
          <p:nvPr/>
        </p:nvGrpSpPr>
        <p:grpSpPr>
          <a:xfrm>
            <a:off x="304793" y="4391488"/>
            <a:ext cx="1851282" cy="752108"/>
            <a:chOff x="6917201" y="0"/>
            <a:chExt cx="2227777" cy="863400"/>
          </a:xfrm>
        </p:grpSpPr>
        <p:sp>
          <p:nvSpPr>
            <p:cNvPr id="18" name="Google Shape;18;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a:off x="512682" y="5102"/>
            <a:ext cx="2389068" cy="925737"/>
            <a:chOff x="6917201" y="0"/>
            <a:chExt cx="2227777" cy="863400"/>
          </a:xfrm>
        </p:grpSpPr>
        <p:sp>
          <p:nvSpPr>
            <p:cNvPr id="22" name="Google Shape;22;p2"/>
            <p:cNvSpPr/>
            <p:nvPr/>
          </p:nvSpPr>
          <p:spPr>
            <a:xfrm>
              <a:off x="7641677" y="0"/>
              <a:ext cx="1503300" cy="863400"/>
            </a:xfrm>
            <a:prstGeom prst="parallelogram">
              <a:avLst>
                <a:gd name="adj" fmla="val 158024"/>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279439" y="0"/>
              <a:ext cx="1503300" cy="863400"/>
            </a:xfrm>
            <a:prstGeom prst="parallelogram">
              <a:avLst>
                <a:gd name="adj" fmla="val 158024"/>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917201" y="0"/>
              <a:ext cx="1503300" cy="863400"/>
            </a:xfrm>
            <a:prstGeom prst="parallelogram">
              <a:avLst>
                <a:gd name="adj" fmla="val 158024"/>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p2"/>
          <p:cNvGrpSpPr/>
          <p:nvPr/>
        </p:nvGrpSpPr>
        <p:grpSpPr>
          <a:xfrm>
            <a:off x="6553032" y="4217852"/>
            <a:ext cx="2389068" cy="925737"/>
            <a:chOff x="6917201" y="0"/>
            <a:chExt cx="2227777" cy="863400"/>
          </a:xfrm>
        </p:grpSpPr>
        <p:sp>
          <p:nvSpPr>
            <p:cNvPr id="26" name="Google Shape;26;p2"/>
            <p:cNvSpPr/>
            <p:nvPr/>
          </p:nvSpPr>
          <p:spPr>
            <a:xfrm>
              <a:off x="7641677" y="0"/>
              <a:ext cx="1503300" cy="863400"/>
            </a:xfrm>
            <a:prstGeom prst="parallelogram">
              <a:avLst>
                <a:gd name="adj" fmla="val 158024"/>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279439" y="0"/>
              <a:ext cx="1503300" cy="863400"/>
            </a:xfrm>
            <a:prstGeom prst="parallelogram">
              <a:avLst>
                <a:gd name="adj" fmla="val 158024"/>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917201" y="0"/>
              <a:ext cx="1503300" cy="863400"/>
            </a:xfrm>
            <a:prstGeom prst="parallelogram">
              <a:avLst>
                <a:gd name="adj" fmla="val 158024"/>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9;p2"/>
          <p:cNvSpPr/>
          <p:nvPr/>
        </p:nvSpPr>
        <p:spPr>
          <a:xfrm>
            <a:off x="203275" y="206250"/>
            <a:ext cx="8737500" cy="4731000"/>
          </a:xfrm>
          <a:prstGeom prst="roundRect">
            <a:avLst>
              <a:gd name="adj" fmla="val 2988"/>
            </a:avLst>
          </a:prstGeom>
          <a:solidFill>
            <a:srgbClr val="F3F3F3"/>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lstStyle>
            <a:lvl1pPr lvl="0" algn="ctr">
              <a:spcBef>
                <a:spcPts val="0"/>
              </a:spcBef>
              <a:spcAft>
                <a:spcPts val="0"/>
              </a:spcAft>
              <a:buClr>
                <a:srgbClr val="565A5C"/>
              </a:buClr>
              <a:buSzPts val="3800"/>
              <a:buNone/>
              <a:defRPr sz="3800">
                <a:solidFill>
                  <a:srgbClr val="565A5C"/>
                </a:solidFill>
              </a:defRPr>
            </a:lvl1pPr>
            <a:lvl2pPr lvl="1" algn="ctr">
              <a:spcBef>
                <a:spcPts val="0"/>
              </a:spcBef>
              <a:spcAft>
                <a:spcPts val="0"/>
              </a:spcAft>
              <a:buClr>
                <a:srgbClr val="565A5C"/>
              </a:buClr>
              <a:buSzPts val="3800"/>
              <a:buNone/>
              <a:defRPr sz="3800">
                <a:solidFill>
                  <a:srgbClr val="565A5C"/>
                </a:solidFill>
              </a:defRPr>
            </a:lvl2pPr>
            <a:lvl3pPr lvl="2" algn="ctr">
              <a:spcBef>
                <a:spcPts val="0"/>
              </a:spcBef>
              <a:spcAft>
                <a:spcPts val="0"/>
              </a:spcAft>
              <a:buClr>
                <a:srgbClr val="565A5C"/>
              </a:buClr>
              <a:buSzPts val="3800"/>
              <a:buNone/>
              <a:defRPr sz="3800">
                <a:solidFill>
                  <a:srgbClr val="565A5C"/>
                </a:solidFill>
              </a:defRPr>
            </a:lvl3pPr>
            <a:lvl4pPr lvl="3" algn="ctr">
              <a:spcBef>
                <a:spcPts val="0"/>
              </a:spcBef>
              <a:spcAft>
                <a:spcPts val="0"/>
              </a:spcAft>
              <a:buClr>
                <a:srgbClr val="565A5C"/>
              </a:buClr>
              <a:buSzPts val="3800"/>
              <a:buNone/>
              <a:defRPr sz="3800">
                <a:solidFill>
                  <a:srgbClr val="565A5C"/>
                </a:solidFill>
              </a:defRPr>
            </a:lvl4pPr>
            <a:lvl5pPr lvl="4" algn="ctr">
              <a:spcBef>
                <a:spcPts val="0"/>
              </a:spcBef>
              <a:spcAft>
                <a:spcPts val="0"/>
              </a:spcAft>
              <a:buClr>
                <a:srgbClr val="565A5C"/>
              </a:buClr>
              <a:buSzPts val="3800"/>
              <a:buNone/>
              <a:defRPr sz="3800">
                <a:solidFill>
                  <a:srgbClr val="565A5C"/>
                </a:solidFill>
              </a:defRPr>
            </a:lvl5pPr>
            <a:lvl6pPr lvl="5" algn="ctr">
              <a:spcBef>
                <a:spcPts val="0"/>
              </a:spcBef>
              <a:spcAft>
                <a:spcPts val="0"/>
              </a:spcAft>
              <a:buClr>
                <a:srgbClr val="565A5C"/>
              </a:buClr>
              <a:buSzPts val="3800"/>
              <a:buNone/>
              <a:defRPr sz="3800">
                <a:solidFill>
                  <a:srgbClr val="565A5C"/>
                </a:solidFill>
              </a:defRPr>
            </a:lvl6pPr>
            <a:lvl7pPr lvl="6" algn="ctr">
              <a:spcBef>
                <a:spcPts val="0"/>
              </a:spcBef>
              <a:spcAft>
                <a:spcPts val="0"/>
              </a:spcAft>
              <a:buClr>
                <a:srgbClr val="565A5C"/>
              </a:buClr>
              <a:buSzPts val="3800"/>
              <a:buNone/>
              <a:defRPr sz="3800">
                <a:solidFill>
                  <a:srgbClr val="565A5C"/>
                </a:solidFill>
              </a:defRPr>
            </a:lvl7pPr>
            <a:lvl8pPr lvl="7" algn="ctr">
              <a:spcBef>
                <a:spcPts val="0"/>
              </a:spcBef>
              <a:spcAft>
                <a:spcPts val="0"/>
              </a:spcAft>
              <a:buClr>
                <a:srgbClr val="565A5C"/>
              </a:buClr>
              <a:buSzPts val="3800"/>
              <a:buNone/>
              <a:defRPr sz="3800">
                <a:solidFill>
                  <a:srgbClr val="565A5C"/>
                </a:solidFill>
              </a:defRPr>
            </a:lvl8pPr>
            <a:lvl9pPr lvl="8" algn="ctr">
              <a:spcBef>
                <a:spcPts val="0"/>
              </a:spcBef>
              <a:spcAft>
                <a:spcPts val="0"/>
              </a:spcAft>
              <a:buClr>
                <a:srgbClr val="565A5C"/>
              </a:buClr>
              <a:buSzPts val="3800"/>
              <a:buNone/>
              <a:defRPr sz="3800">
                <a:solidFill>
                  <a:srgbClr val="565A5C"/>
                </a:solidFill>
              </a:defRPr>
            </a:lvl9pPr>
          </a:lstStyle>
          <a:p>
            <a:endParaRPr/>
          </a:p>
        </p:txBody>
      </p:sp>
      <p:sp>
        <p:nvSpPr>
          <p:cNvPr id="31" name="Google Shape;31;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rgbClr val="CFB87C"/>
              </a:buClr>
              <a:buSzPts val="1600"/>
              <a:buFont typeface="Ubuntu"/>
              <a:buNone/>
              <a:defRPr sz="1600">
                <a:solidFill>
                  <a:srgbClr val="CFB87C"/>
                </a:solidFill>
                <a:latin typeface="Ubuntu"/>
                <a:ea typeface="Ubuntu"/>
                <a:cs typeface="Ubuntu"/>
                <a:sym typeface="Ubuntu"/>
              </a:defRPr>
            </a:lvl1pPr>
            <a:lvl2pPr lvl="1" algn="ctr">
              <a:lnSpc>
                <a:spcPct val="100000"/>
              </a:lnSpc>
              <a:spcBef>
                <a:spcPts val="0"/>
              </a:spcBef>
              <a:spcAft>
                <a:spcPts val="0"/>
              </a:spcAft>
              <a:buClr>
                <a:srgbClr val="565A5C"/>
              </a:buClr>
              <a:buSzPts val="1600"/>
              <a:buNone/>
              <a:defRPr sz="1600">
                <a:solidFill>
                  <a:srgbClr val="565A5C"/>
                </a:solidFill>
              </a:defRPr>
            </a:lvl2pPr>
            <a:lvl3pPr lvl="2" algn="ctr">
              <a:lnSpc>
                <a:spcPct val="100000"/>
              </a:lnSpc>
              <a:spcBef>
                <a:spcPts val="0"/>
              </a:spcBef>
              <a:spcAft>
                <a:spcPts val="0"/>
              </a:spcAft>
              <a:buClr>
                <a:srgbClr val="565A5C"/>
              </a:buClr>
              <a:buSzPts val="1600"/>
              <a:buNone/>
              <a:defRPr sz="1600">
                <a:solidFill>
                  <a:srgbClr val="565A5C"/>
                </a:solidFill>
              </a:defRPr>
            </a:lvl3pPr>
            <a:lvl4pPr lvl="3" algn="ctr">
              <a:lnSpc>
                <a:spcPct val="100000"/>
              </a:lnSpc>
              <a:spcBef>
                <a:spcPts val="0"/>
              </a:spcBef>
              <a:spcAft>
                <a:spcPts val="0"/>
              </a:spcAft>
              <a:buClr>
                <a:srgbClr val="565A5C"/>
              </a:buClr>
              <a:buSzPts val="1600"/>
              <a:buNone/>
              <a:defRPr sz="1600">
                <a:solidFill>
                  <a:srgbClr val="565A5C"/>
                </a:solidFill>
              </a:defRPr>
            </a:lvl4pPr>
            <a:lvl5pPr lvl="4" algn="ctr">
              <a:lnSpc>
                <a:spcPct val="100000"/>
              </a:lnSpc>
              <a:spcBef>
                <a:spcPts val="0"/>
              </a:spcBef>
              <a:spcAft>
                <a:spcPts val="0"/>
              </a:spcAft>
              <a:buClr>
                <a:srgbClr val="565A5C"/>
              </a:buClr>
              <a:buSzPts val="1600"/>
              <a:buNone/>
              <a:defRPr sz="1600">
                <a:solidFill>
                  <a:srgbClr val="565A5C"/>
                </a:solidFill>
              </a:defRPr>
            </a:lvl5pPr>
            <a:lvl6pPr lvl="5" algn="ctr">
              <a:lnSpc>
                <a:spcPct val="100000"/>
              </a:lnSpc>
              <a:spcBef>
                <a:spcPts val="0"/>
              </a:spcBef>
              <a:spcAft>
                <a:spcPts val="0"/>
              </a:spcAft>
              <a:buClr>
                <a:srgbClr val="565A5C"/>
              </a:buClr>
              <a:buSzPts val="1600"/>
              <a:buNone/>
              <a:defRPr sz="1600">
                <a:solidFill>
                  <a:srgbClr val="565A5C"/>
                </a:solidFill>
              </a:defRPr>
            </a:lvl6pPr>
            <a:lvl7pPr lvl="6" algn="ctr">
              <a:lnSpc>
                <a:spcPct val="100000"/>
              </a:lnSpc>
              <a:spcBef>
                <a:spcPts val="0"/>
              </a:spcBef>
              <a:spcAft>
                <a:spcPts val="0"/>
              </a:spcAft>
              <a:buClr>
                <a:srgbClr val="565A5C"/>
              </a:buClr>
              <a:buSzPts val="1600"/>
              <a:buNone/>
              <a:defRPr sz="1600">
                <a:solidFill>
                  <a:srgbClr val="565A5C"/>
                </a:solidFill>
              </a:defRPr>
            </a:lvl7pPr>
            <a:lvl8pPr lvl="7" algn="ctr">
              <a:lnSpc>
                <a:spcPct val="100000"/>
              </a:lnSpc>
              <a:spcBef>
                <a:spcPts val="0"/>
              </a:spcBef>
              <a:spcAft>
                <a:spcPts val="0"/>
              </a:spcAft>
              <a:buClr>
                <a:srgbClr val="565A5C"/>
              </a:buClr>
              <a:buSzPts val="1600"/>
              <a:buNone/>
              <a:defRPr sz="1600">
                <a:solidFill>
                  <a:srgbClr val="565A5C"/>
                </a:solidFill>
              </a:defRPr>
            </a:lvl8pPr>
            <a:lvl9pPr lvl="8" algn="ctr">
              <a:lnSpc>
                <a:spcPct val="100000"/>
              </a:lnSpc>
              <a:spcBef>
                <a:spcPts val="0"/>
              </a:spcBef>
              <a:spcAft>
                <a:spcPts val="0"/>
              </a:spcAft>
              <a:buClr>
                <a:srgbClr val="565A5C"/>
              </a:buClr>
              <a:buSzPts val="1600"/>
              <a:buNone/>
              <a:defRPr sz="1600">
                <a:solidFill>
                  <a:srgbClr val="565A5C"/>
                </a:solidFill>
              </a:defRPr>
            </a:lvl9pPr>
          </a:lstStyle>
          <a:p>
            <a:endParaRPr/>
          </a:p>
        </p:txBody>
      </p:sp>
      <p:sp>
        <p:nvSpPr>
          <p:cNvPr id="32" name="Google Shape;32;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33" name="Google Shape;33;p2"/>
          <p:cNvPicPr preferRelativeResize="0"/>
          <p:nvPr/>
        </p:nvPicPr>
        <p:blipFill>
          <a:blip r:embed="rId2">
            <a:alphaModFix/>
          </a:blip>
          <a:stretch>
            <a:fillRect/>
          </a:stretch>
        </p:blipFill>
        <p:spPr>
          <a:xfrm>
            <a:off x="8280977" y="254735"/>
            <a:ext cx="620198" cy="59024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type="secHead">
  <p:cSld name="SECTION_HEADER">
    <p:bg>
      <p:bgPr>
        <a:solidFill>
          <a:srgbClr val="A2A4A3"/>
        </a:solidFill>
        <a:effectLst/>
      </p:bgPr>
    </p:bg>
    <p:spTree>
      <p:nvGrpSpPr>
        <p:cNvPr id="1" name="Shape 160"/>
        <p:cNvGrpSpPr/>
        <p:nvPr/>
      </p:nvGrpSpPr>
      <p:grpSpPr>
        <a:xfrm>
          <a:off x="0" y="0"/>
          <a:ext cx="0" cy="0"/>
          <a:chOff x="0" y="0"/>
          <a:chExt cx="0" cy="0"/>
        </a:xfrm>
      </p:grpSpPr>
      <p:sp>
        <p:nvSpPr>
          <p:cNvPr id="161" name="Google Shape;161;p12"/>
          <p:cNvSpPr/>
          <p:nvPr/>
        </p:nvSpPr>
        <p:spPr>
          <a:xfrm rot="10800000" flipH="1">
            <a:off x="-3094" y="0"/>
            <a:ext cx="4386900" cy="2834100"/>
          </a:xfrm>
          <a:prstGeom prst="rtTriangle">
            <a:avLst/>
          </a:prstGeom>
          <a:solidFill>
            <a:srgbClr val="565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2"/>
          <p:cNvSpPr/>
          <p:nvPr/>
        </p:nvSpPr>
        <p:spPr>
          <a:xfrm flipH="1">
            <a:off x="4757100" y="2321935"/>
            <a:ext cx="4386900" cy="2834100"/>
          </a:xfrm>
          <a:prstGeom prst="rtTriangle">
            <a:avLst/>
          </a:prstGeom>
          <a:solidFill>
            <a:srgbClr val="565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 name="Google Shape;163;p12"/>
          <p:cNvGrpSpPr/>
          <p:nvPr/>
        </p:nvGrpSpPr>
        <p:grpSpPr>
          <a:xfrm>
            <a:off x="6004408" y="3961115"/>
            <a:ext cx="2910145" cy="1182340"/>
            <a:chOff x="6917201" y="0"/>
            <a:chExt cx="2227777" cy="863400"/>
          </a:xfrm>
        </p:grpSpPr>
        <p:sp>
          <p:nvSpPr>
            <p:cNvPr id="164" name="Google Shape;164;p12"/>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2"/>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2"/>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p12"/>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lstStyle>
            <a:lvl1pPr lvl="0" algn="ctr" rtl="0">
              <a:spcBef>
                <a:spcPts val="0"/>
              </a:spcBef>
              <a:spcAft>
                <a:spcPts val="0"/>
              </a:spcAft>
              <a:buClr>
                <a:srgbClr val="000000"/>
              </a:buClr>
              <a:buSzPts val="3200"/>
              <a:buNone/>
              <a:defRPr sz="3200">
                <a:solidFill>
                  <a:srgbClr val="000000"/>
                </a:solidFill>
              </a:defRPr>
            </a:lvl1pPr>
            <a:lvl2pPr lvl="1" algn="ctr" rtl="0">
              <a:spcBef>
                <a:spcPts val="0"/>
              </a:spcBef>
              <a:spcAft>
                <a:spcPts val="0"/>
              </a:spcAft>
              <a:buClr>
                <a:schemeClr val="dk2"/>
              </a:buClr>
              <a:buSzPts val="3200"/>
              <a:buNone/>
              <a:defRPr sz="3200">
                <a:solidFill>
                  <a:schemeClr val="dk2"/>
                </a:solidFill>
              </a:defRPr>
            </a:lvl2pPr>
            <a:lvl3pPr lvl="2" algn="ctr" rtl="0">
              <a:spcBef>
                <a:spcPts val="0"/>
              </a:spcBef>
              <a:spcAft>
                <a:spcPts val="0"/>
              </a:spcAft>
              <a:buClr>
                <a:schemeClr val="dk2"/>
              </a:buClr>
              <a:buSzPts val="3200"/>
              <a:buNone/>
              <a:defRPr sz="3200">
                <a:solidFill>
                  <a:schemeClr val="dk2"/>
                </a:solidFill>
              </a:defRPr>
            </a:lvl3pPr>
            <a:lvl4pPr lvl="3" algn="ctr" rtl="0">
              <a:spcBef>
                <a:spcPts val="0"/>
              </a:spcBef>
              <a:spcAft>
                <a:spcPts val="0"/>
              </a:spcAft>
              <a:buClr>
                <a:schemeClr val="dk2"/>
              </a:buClr>
              <a:buSzPts val="3200"/>
              <a:buNone/>
              <a:defRPr sz="3200">
                <a:solidFill>
                  <a:schemeClr val="dk2"/>
                </a:solidFill>
              </a:defRPr>
            </a:lvl4pPr>
            <a:lvl5pPr lvl="4" algn="ctr" rtl="0">
              <a:spcBef>
                <a:spcPts val="0"/>
              </a:spcBef>
              <a:spcAft>
                <a:spcPts val="0"/>
              </a:spcAft>
              <a:buClr>
                <a:schemeClr val="dk2"/>
              </a:buClr>
              <a:buSzPts val="3200"/>
              <a:buNone/>
              <a:defRPr sz="3200">
                <a:solidFill>
                  <a:schemeClr val="dk2"/>
                </a:solidFill>
              </a:defRPr>
            </a:lvl5pPr>
            <a:lvl6pPr lvl="5" algn="ctr" rtl="0">
              <a:spcBef>
                <a:spcPts val="0"/>
              </a:spcBef>
              <a:spcAft>
                <a:spcPts val="0"/>
              </a:spcAft>
              <a:buClr>
                <a:schemeClr val="dk2"/>
              </a:buClr>
              <a:buSzPts val="3200"/>
              <a:buNone/>
              <a:defRPr sz="3200">
                <a:solidFill>
                  <a:schemeClr val="dk2"/>
                </a:solidFill>
              </a:defRPr>
            </a:lvl6pPr>
            <a:lvl7pPr lvl="6" algn="ctr" rtl="0">
              <a:spcBef>
                <a:spcPts val="0"/>
              </a:spcBef>
              <a:spcAft>
                <a:spcPts val="0"/>
              </a:spcAft>
              <a:buClr>
                <a:schemeClr val="dk2"/>
              </a:buClr>
              <a:buSzPts val="3200"/>
              <a:buNone/>
              <a:defRPr sz="3200">
                <a:solidFill>
                  <a:schemeClr val="dk2"/>
                </a:solidFill>
              </a:defRPr>
            </a:lvl7pPr>
            <a:lvl8pPr lvl="7" algn="ctr" rtl="0">
              <a:spcBef>
                <a:spcPts val="0"/>
              </a:spcBef>
              <a:spcAft>
                <a:spcPts val="0"/>
              </a:spcAft>
              <a:buClr>
                <a:schemeClr val="dk2"/>
              </a:buClr>
              <a:buSzPts val="3200"/>
              <a:buNone/>
              <a:defRPr sz="3200">
                <a:solidFill>
                  <a:schemeClr val="dk2"/>
                </a:solidFill>
              </a:defRPr>
            </a:lvl8pPr>
            <a:lvl9pPr lvl="8" algn="ctr" rtl="0">
              <a:spcBef>
                <a:spcPts val="0"/>
              </a:spcBef>
              <a:spcAft>
                <a:spcPts val="0"/>
              </a:spcAft>
              <a:buClr>
                <a:schemeClr val="dk2"/>
              </a:buClr>
              <a:buSzPts val="3200"/>
              <a:buNone/>
              <a:defRPr sz="3200">
                <a:solidFill>
                  <a:schemeClr val="dk2"/>
                </a:solidFill>
              </a:defRPr>
            </a:lvl9pPr>
          </a:lstStyle>
          <a:p>
            <a:endParaRPr/>
          </a:p>
        </p:txBody>
      </p:sp>
      <p:sp>
        <p:nvSpPr>
          <p:cNvPr id="168" name="Google Shape;168;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69" name="Google Shape;169;p12"/>
          <p:cNvGrpSpPr/>
          <p:nvPr/>
        </p:nvGrpSpPr>
        <p:grpSpPr>
          <a:xfrm>
            <a:off x="8" y="304790"/>
            <a:ext cx="2910145" cy="1182340"/>
            <a:chOff x="6917201" y="0"/>
            <a:chExt cx="2227777" cy="863400"/>
          </a:xfrm>
        </p:grpSpPr>
        <p:sp>
          <p:nvSpPr>
            <p:cNvPr id="170" name="Google Shape;170;p12"/>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2"/>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2"/>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 name="Google Shape;173;p12"/>
          <p:cNvGrpSpPr/>
          <p:nvPr/>
        </p:nvGrpSpPr>
        <p:grpSpPr>
          <a:xfrm>
            <a:off x="228608" y="-10"/>
            <a:ext cx="2910145" cy="1182340"/>
            <a:chOff x="6917201" y="0"/>
            <a:chExt cx="2227777" cy="863400"/>
          </a:xfrm>
        </p:grpSpPr>
        <p:sp>
          <p:nvSpPr>
            <p:cNvPr id="174" name="Google Shape;174;p12"/>
            <p:cNvSpPr/>
            <p:nvPr/>
          </p:nvSpPr>
          <p:spPr>
            <a:xfrm>
              <a:off x="7641677" y="0"/>
              <a:ext cx="1503300" cy="863400"/>
            </a:xfrm>
            <a:prstGeom prst="parallelogram">
              <a:avLst>
                <a:gd name="adj" fmla="val 158024"/>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2"/>
            <p:cNvSpPr/>
            <p:nvPr/>
          </p:nvSpPr>
          <p:spPr>
            <a:xfrm>
              <a:off x="7279439" y="0"/>
              <a:ext cx="1503300" cy="863400"/>
            </a:xfrm>
            <a:prstGeom prst="parallelogram">
              <a:avLst>
                <a:gd name="adj" fmla="val 158024"/>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2"/>
            <p:cNvSpPr/>
            <p:nvPr/>
          </p:nvSpPr>
          <p:spPr>
            <a:xfrm>
              <a:off x="6917201" y="0"/>
              <a:ext cx="1503300" cy="863400"/>
            </a:xfrm>
            <a:prstGeom prst="parallelogram">
              <a:avLst>
                <a:gd name="adj" fmla="val 158024"/>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 name="Google Shape;177;p12"/>
          <p:cNvGrpSpPr/>
          <p:nvPr/>
        </p:nvGrpSpPr>
        <p:grpSpPr>
          <a:xfrm>
            <a:off x="6233008" y="3656315"/>
            <a:ext cx="2910145" cy="1182340"/>
            <a:chOff x="6917201" y="0"/>
            <a:chExt cx="2227777" cy="863400"/>
          </a:xfrm>
        </p:grpSpPr>
        <p:sp>
          <p:nvSpPr>
            <p:cNvPr id="178" name="Google Shape;178;p12"/>
            <p:cNvSpPr/>
            <p:nvPr/>
          </p:nvSpPr>
          <p:spPr>
            <a:xfrm>
              <a:off x="7641677" y="0"/>
              <a:ext cx="1503300" cy="863400"/>
            </a:xfrm>
            <a:prstGeom prst="parallelogram">
              <a:avLst>
                <a:gd name="adj" fmla="val 158024"/>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2"/>
            <p:cNvSpPr/>
            <p:nvPr/>
          </p:nvSpPr>
          <p:spPr>
            <a:xfrm>
              <a:off x="7279439" y="0"/>
              <a:ext cx="1503300" cy="863400"/>
            </a:xfrm>
            <a:prstGeom prst="parallelogram">
              <a:avLst>
                <a:gd name="adj" fmla="val 158024"/>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2"/>
            <p:cNvSpPr/>
            <p:nvPr/>
          </p:nvSpPr>
          <p:spPr>
            <a:xfrm>
              <a:off x="6917201" y="0"/>
              <a:ext cx="1503300" cy="863400"/>
            </a:xfrm>
            <a:prstGeom prst="parallelogram">
              <a:avLst>
                <a:gd name="adj" fmla="val 158024"/>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1" name="Google Shape;181;p12"/>
          <p:cNvPicPr preferRelativeResize="0"/>
          <p:nvPr/>
        </p:nvPicPr>
        <p:blipFill>
          <a:blip r:embed="rId2">
            <a:alphaModFix/>
          </a:blip>
          <a:stretch>
            <a:fillRect/>
          </a:stretch>
        </p:blipFill>
        <p:spPr>
          <a:xfrm>
            <a:off x="8280977" y="254735"/>
            <a:ext cx="620198" cy="59024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rgbClr val="565A5C"/>
        </a:solidFill>
        <a:effectLst/>
      </p:bgPr>
    </p:bg>
    <p:spTree>
      <p:nvGrpSpPr>
        <p:cNvPr id="1" name="Shape 182"/>
        <p:cNvGrpSpPr/>
        <p:nvPr/>
      </p:nvGrpSpPr>
      <p:grpSpPr>
        <a:xfrm>
          <a:off x="0" y="0"/>
          <a:ext cx="0" cy="0"/>
          <a:chOff x="0" y="0"/>
          <a:chExt cx="0" cy="0"/>
        </a:xfrm>
      </p:grpSpPr>
      <p:sp>
        <p:nvSpPr>
          <p:cNvPr id="183" name="Google Shape;183;p13"/>
          <p:cNvSpPr/>
          <p:nvPr/>
        </p:nvSpPr>
        <p:spPr>
          <a:xfrm flipH="1">
            <a:off x="3582600" y="1550700"/>
            <a:ext cx="5561400" cy="3592800"/>
          </a:xfrm>
          <a:prstGeom prst="rtTriangle">
            <a:avLst/>
          </a:prstGeom>
          <a:solidFill>
            <a:srgbClr val="A2A4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3"/>
          <p:cNvSpPr/>
          <p:nvPr/>
        </p:nvSpPr>
        <p:spPr>
          <a:xfrm>
            <a:off x="31" y="2824500"/>
            <a:ext cx="7370400" cy="2319000"/>
          </a:xfrm>
          <a:prstGeom prst="rtTriangle">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3"/>
          <p:cNvSpPr/>
          <p:nvPr/>
        </p:nvSpPr>
        <p:spPr>
          <a:xfrm>
            <a:off x="203225" y="206250"/>
            <a:ext cx="8737500" cy="4731000"/>
          </a:xfrm>
          <a:prstGeom prst="roundRect">
            <a:avLst>
              <a:gd name="adj" fmla="val 2725"/>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3"/>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lstStyle>
            <a:lvl1pPr lvl="0" rtl="0">
              <a:spcBef>
                <a:spcPts val="0"/>
              </a:spcBef>
              <a:spcAft>
                <a:spcPts val="0"/>
              </a:spcAft>
              <a:buClr>
                <a:srgbClr val="565A5C"/>
              </a:buClr>
              <a:buSzPts val="3000"/>
              <a:buNone/>
              <a:defRPr sz="3000">
                <a:solidFill>
                  <a:srgbClr val="565A5C"/>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87" name="Google Shape;187;p13"/>
          <p:cNvSpPr txBox="1">
            <a:spLocks noGrp="1"/>
          </p:cNvSpPr>
          <p:nvPr>
            <p:ph type="body" idx="1"/>
          </p:nvPr>
        </p:nvSpPr>
        <p:spPr>
          <a:xfrm>
            <a:off x="514350" y="923925"/>
            <a:ext cx="7505700" cy="3822600"/>
          </a:xfrm>
          <a:prstGeom prst="rect">
            <a:avLst/>
          </a:prstGeom>
        </p:spPr>
        <p:txBody>
          <a:bodyPr spcFirstLastPara="1" wrap="square" lIns="91425" tIns="91425" rIns="91425" bIns="91425" anchor="t" anchorCtr="0"/>
          <a:lstStyle>
            <a:lvl1pPr marL="457200" lvl="0" indent="-317500" rtl="0">
              <a:spcBef>
                <a:spcPts val="0"/>
              </a:spcBef>
              <a:spcAft>
                <a:spcPts val="0"/>
              </a:spcAft>
              <a:buClr>
                <a:srgbClr val="565A5C"/>
              </a:buClr>
              <a:buSzPts val="1400"/>
              <a:buFont typeface="Trebuchet MS"/>
              <a:buChar char="●"/>
              <a:defRPr>
                <a:solidFill>
                  <a:srgbClr val="565A5C"/>
                </a:solidFill>
                <a:latin typeface="Trebuchet MS"/>
                <a:ea typeface="Trebuchet MS"/>
                <a:cs typeface="Trebuchet MS"/>
                <a:sym typeface="Trebuchet MS"/>
              </a:defRPr>
            </a:lvl1pPr>
            <a:lvl2pPr marL="914400" lvl="1" indent="-304800" rtl="0">
              <a:spcBef>
                <a:spcPts val="1600"/>
              </a:spcBef>
              <a:spcAft>
                <a:spcPts val="0"/>
              </a:spcAft>
              <a:buClr>
                <a:srgbClr val="565A5C"/>
              </a:buClr>
              <a:buSzPts val="1200"/>
              <a:buFont typeface="Trebuchet MS"/>
              <a:buChar char="○"/>
              <a:defRPr>
                <a:solidFill>
                  <a:srgbClr val="565A5C"/>
                </a:solidFill>
                <a:latin typeface="Trebuchet MS"/>
                <a:ea typeface="Trebuchet MS"/>
                <a:cs typeface="Trebuchet MS"/>
                <a:sym typeface="Trebuchet MS"/>
              </a:defRPr>
            </a:lvl2pPr>
            <a:lvl3pPr marL="1371600" lvl="2" indent="-298450" rtl="0">
              <a:spcBef>
                <a:spcPts val="1600"/>
              </a:spcBef>
              <a:spcAft>
                <a:spcPts val="0"/>
              </a:spcAft>
              <a:buClr>
                <a:srgbClr val="565A5C"/>
              </a:buClr>
              <a:buSzPts val="1100"/>
              <a:buFont typeface="Trebuchet MS"/>
              <a:buChar char="■"/>
              <a:defRPr>
                <a:solidFill>
                  <a:srgbClr val="565A5C"/>
                </a:solidFill>
                <a:latin typeface="Trebuchet MS"/>
                <a:ea typeface="Trebuchet MS"/>
                <a:cs typeface="Trebuchet MS"/>
                <a:sym typeface="Trebuchet MS"/>
              </a:defRPr>
            </a:lvl3pPr>
            <a:lvl4pPr marL="1828800" lvl="3" indent="-298450" rtl="0">
              <a:spcBef>
                <a:spcPts val="1600"/>
              </a:spcBef>
              <a:spcAft>
                <a:spcPts val="0"/>
              </a:spcAft>
              <a:buClr>
                <a:srgbClr val="565A5C"/>
              </a:buClr>
              <a:buSzPts val="1100"/>
              <a:buFont typeface="Trebuchet MS"/>
              <a:buChar char="●"/>
              <a:defRPr>
                <a:solidFill>
                  <a:srgbClr val="565A5C"/>
                </a:solidFill>
                <a:latin typeface="Trebuchet MS"/>
                <a:ea typeface="Trebuchet MS"/>
                <a:cs typeface="Trebuchet MS"/>
                <a:sym typeface="Trebuchet MS"/>
              </a:defRPr>
            </a:lvl4pPr>
            <a:lvl5pPr marL="2286000" lvl="4" indent="-298450" rtl="0">
              <a:spcBef>
                <a:spcPts val="1600"/>
              </a:spcBef>
              <a:spcAft>
                <a:spcPts val="0"/>
              </a:spcAft>
              <a:buClr>
                <a:srgbClr val="565A5C"/>
              </a:buClr>
              <a:buSzPts val="1100"/>
              <a:buFont typeface="Trebuchet MS"/>
              <a:buChar char="○"/>
              <a:defRPr>
                <a:solidFill>
                  <a:srgbClr val="565A5C"/>
                </a:solidFill>
                <a:latin typeface="Trebuchet MS"/>
                <a:ea typeface="Trebuchet MS"/>
                <a:cs typeface="Trebuchet MS"/>
                <a:sym typeface="Trebuchet MS"/>
              </a:defRPr>
            </a:lvl5pPr>
            <a:lvl6pPr marL="2743200" lvl="5" indent="-298450" rtl="0">
              <a:spcBef>
                <a:spcPts val="1600"/>
              </a:spcBef>
              <a:spcAft>
                <a:spcPts val="0"/>
              </a:spcAft>
              <a:buClr>
                <a:srgbClr val="565A5C"/>
              </a:buClr>
              <a:buSzPts val="1100"/>
              <a:buFont typeface="Trebuchet MS"/>
              <a:buChar char="■"/>
              <a:defRPr>
                <a:solidFill>
                  <a:srgbClr val="565A5C"/>
                </a:solidFill>
                <a:latin typeface="Trebuchet MS"/>
                <a:ea typeface="Trebuchet MS"/>
                <a:cs typeface="Trebuchet MS"/>
                <a:sym typeface="Trebuchet MS"/>
              </a:defRPr>
            </a:lvl6pPr>
            <a:lvl7pPr marL="3200400" lvl="6" indent="-298450" rtl="0">
              <a:spcBef>
                <a:spcPts val="1600"/>
              </a:spcBef>
              <a:spcAft>
                <a:spcPts val="0"/>
              </a:spcAft>
              <a:buClr>
                <a:srgbClr val="565A5C"/>
              </a:buClr>
              <a:buSzPts val="1100"/>
              <a:buFont typeface="Trebuchet MS"/>
              <a:buChar char="●"/>
              <a:defRPr>
                <a:solidFill>
                  <a:srgbClr val="565A5C"/>
                </a:solidFill>
                <a:latin typeface="Trebuchet MS"/>
                <a:ea typeface="Trebuchet MS"/>
                <a:cs typeface="Trebuchet MS"/>
                <a:sym typeface="Trebuchet MS"/>
              </a:defRPr>
            </a:lvl7pPr>
            <a:lvl8pPr marL="3657600" lvl="7" indent="-298450" rtl="0">
              <a:spcBef>
                <a:spcPts val="1600"/>
              </a:spcBef>
              <a:spcAft>
                <a:spcPts val="0"/>
              </a:spcAft>
              <a:buClr>
                <a:srgbClr val="565A5C"/>
              </a:buClr>
              <a:buSzPts val="1100"/>
              <a:buFont typeface="Trebuchet MS"/>
              <a:buChar char="○"/>
              <a:defRPr>
                <a:solidFill>
                  <a:srgbClr val="565A5C"/>
                </a:solidFill>
                <a:latin typeface="Trebuchet MS"/>
                <a:ea typeface="Trebuchet MS"/>
                <a:cs typeface="Trebuchet MS"/>
                <a:sym typeface="Trebuchet MS"/>
              </a:defRPr>
            </a:lvl8pPr>
            <a:lvl9pPr marL="4114800" lvl="8" indent="-298450" rtl="0">
              <a:spcBef>
                <a:spcPts val="1600"/>
              </a:spcBef>
              <a:spcAft>
                <a:spcPts val="1600"/>
              </a:spcAft>
              <a:buClr>
                <a:srgbClr val="565A5C"/>
              </a:buClr>
              <a:buSzPts val="1100"/>
              <a:buFont typeface="Trebuchet MS"/>
              <a:buChar char="■"/>
              <a:defRPr>
                <a:solidFill>
                  <a:srgbClr val="565A5C"/>
                </a:solidFill>
                <a:latin typeface="Trebuchet MS"/>
                <a:ea typeface="Trebuchet MS"/>
                <a:cs typeface="Trebuchet MS"/>
                <a:sym typeface="Trebuchet MS"/>
              </a:defRPr>
            </a:lvl9pPr>
          </a:lstStyle>
          <a:p>
            <a:endParaRPr/>
          </a:p>
        </p:txBody>
      </p:sp>
      <p:sp>
        <p:nvSpPr>
          <p:cNvPr id="188" name="Google Shape;188;p1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cxnSp>
        <p:nvCxnSpPr>
          <p:cNvPr id="189" name="Google Shape;189;p13"/>
          <p:cNvCxnSpPr/>
          <p:nvPr/>
        </p:nvCxnSpPr>
        <p:spPr>
          <a:xfrm>
            <a:off x="514350" y="865700"/>
            <a:ext cx="7505700" cy="0"/>
          </a:xfrm>
          <a:prstGeom prst="straightConnector1">
            <a:avLst/>
          </a:prstGeom>
          <a:noFill/>
          <a:ln w="38100" cap="flat" cmpd="sng">
            <a:solidFill>
              <a:srgbClr val="CFB87C"/>
            </a:solidFill>
            <a:prstDash val="solid"/>
            <a:round/>
            <a:headEnd type="none" w="med" len="med"/>
            <a:tailEnd type="none" w="med" len="med"/>
          </a:ln>
        </p:spPr>
      </p:cxnSp>
      <p:pic>
        <p:nvPicPr>
          <p:cNvPr id="190" name="Google Shape;190;p13"/>
          <p:cNvPicPr preferRelativeResize="0"/>
          <p:nvPr/>
        </p:nvPicPr>
        <p:blipFill>
          <a:blip r:embed="rId2">
            <a:alphaModFix/>
          </a:blip>
          <a:stretch>
            <a:fillRect/>
          </a:stretch>
        </p:blipFill>
        <p:spPr>
          <a:xfrm>
            <a:off x="8280977" y="254735"/>
            <a:ext cx="620198" cy="59024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rgbClr val="565A5C"/>
        </a:solidFill>
        <a:effectLst/>
      </p:bgPr>
    </p:bg>
    <p:spTree>
      <p:nvGrpSpPr>
        <p:cNvPr id="1" name="Shape 191"/>
        <p:cNvGrpSpPr/>
        <p:nvPr/>
      </p:nvGrpSpPr>
      <p:grpSpPr>
        <a:xfrm>
          <a:off x="0" y="0"/>
          <a:ext cx="0" cy="0"/>
          <a:chOff x="0" y="0"/>
          <a:chExt cx="0" cy="0"/>
        </a:xfrm>
      </p:grpSpPr>
      <p:sp>
        <p:nvSpPr>
          <p:cNvPr id="192" name="Google Shape;192;p14"/>
          <p:cNvSpPr/>
          <p:nvPr/>
        </p:nvSpPr>
        <p:spPr>
          <a:xfrm flipH="1">
            <a:off x="3582600" y="1550700"/>
            <a:ext cx="5561400" cy="3592800"/>
          </a:xfrm>
          <a:prstGeom prst="rtTriangle">
            <a:avLst/>
          </a:prstGeom>
          <a:solidFill>
            <a:srgbClr val="A2A4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4"/>
          <p:cNvSpPr/>
          <p:nvPr/>
        </p:nvSpPr>
        <p:spPr>
          <a:xfrm>
            <a:off x="31" y="2824500"/>
            <a:ext cx="7370400" cy="2319000"/>
          </a:xfrm>
          <a:prstGeom prst="rtTriangle">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4"/>
          <p:cNvSpPr/>
          <p:nvPr/>
        </p:nvSpPr>
        <p:spPr>
          <a:xfrm>
            <a:off x="203225" y="206250"/>
            <a:ext cx="8737500" cy="4731000"/>
          </a:xfrm>
          <a:prstGeom prst="roundRect">
            <a:avLst>
              <a:gd name="adj" fmla="val 2857"/>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4"/>
          <p:cNvSpPr txBox="1">
            <a:spLocks noGrp="1"/>
          </p:cNvSpPr>
          <p:nvPr>
            <p:ph type="body" idx="1"/>
          </p:nvPr>
        </p:nvSpPr>
        <p:spPr>
          <a:xfrm>
            <a:off x="514350" y="923925"/>
            <a:ext cx="3686100" cy="3866400"/>
          </a:xfrm>
          <a:prstGeom prst="rect">
            <a:avLst/>
          </a:prstGeom>
        </p:spPr>
        <p:txBody>
          <a:bodyPr spcFirstLastPara="1" wrap="square" lIns="91425" tIns="91425" rIns="91425" bIns="91425" anchor="t" anchorCtr="0"/>
          <a:lstStyle>
            <a:lvl1pPr marL="457200" lvl="0" indent="-317500" rtl="0">
              <a:spcBef>
                <a:spcPts val="0"/>
              </a:spcBef>
              <a:spcAft>
                <a:spcPts val="0"/>
              </a:spcAft>
              <a:buClr>
                <a:srgbClr val="565A5C"/>
              </a:buClr>
              <a:buSzPts val="1400"/>
              <a:buFont typeface="Trebuchet MS"/>
              <a:buChar char="●"/>
              <a:defRPr>
                <a:solidFill>
                  <a:srgbClr val="565A5C"/>
                </a:solidFill>
                <a:latin typeface="Trebuchet MS"/>
                <a:ea typeface="Trebuchet MS"/>
                <a:cs typeface="Trebuchet MS"/>
                <a:sym typeface="Trebuchet MS"/>
              </a:defRPr>
            </a:lvl1pPr>
            <a:lvl2pPr marL="914400" lvl="1" indent="-304800" rtl="0">
              <a:spcBef>
                <a:spcPts val="1600"/>
              </a:spcBef>
              <a:spcAft>
                <a:spcPts val="0"/>
              </a:spcAft>
              <a:buClr>
                <a:srgbClr val="565A5C"/>
              </a:buClr>
              <a:buSzPts val="1200"/>
              <a:buFont typeface="Trebuchet MS"/>
              <a:buChar char="○"/>
              <a:defRPr>
                <a:solidFill>
                  <a:srgbClr val="565A5C"/>
                </a:solidFill>
                <a:latin typeface="Trebuchet MS"/>
                <a:ea typeface="Trebuchet MS"/>
                <a:cs typeface="Trebuchet MS"/>
                <a:sym typeface="Trebuchet MS"/>
              </a:defRPr>
            </a:lvl2pPr>
            <a:lvl3pPr marL="1371600" lvl="2" indent="-298450" rtl="0">
              <a:spcBef>
                <a:spcPts val="1600"/>
              </a:spcBef>
              <a:spcAft>
                <a:spcPts val="0"/>
              </a:spcAft>
              <a:buClr>
                <a:srgbClr val="565A5C"/>
              </a:buClr>
              <a:buSzPts val="1100"/>
              <a:buFont typeface="Trebuchet MS"/>
              <a:buChar char="■"/>
              <a:defRPr>
                <a:solidFill>
                  <a:srgbClr val="565A5C"/>
                </a:solidFill>
                <a:latin typeface="Trebuchet MS"/>
                <a:ea typeface="Trebuchet MS"/>
                <a:cs typeface="Trebuchet MS"/>
                <a:sym typeface="Trebuchet MS"/>
              </a:defRPr>
            </a:lvl3pPr>
            <a:lvl4pPr marL="1828800" lvl="3" indent="-298450" rtl="0">
              <a:spcBef>
                <a:spcPts val="1600"/>
              </a:spcBef>
              <a:spcAft>
                <a:spcPts val="0"/>
              </a:spcAft>
              <a:buClr>
                <a:srgbClr val="565A5C"/>
              </a:buClr>
              <a:buSzPts val="1100"/>
              <a:buFont typeface="Trebuchet MS"/>
              <a:buChar char="●"/>
              <a:defRPr>
                <a:solidFill>
                  <a:srgbClr val="565A5C"/>
                </a:solidFill>
                <a:latin typeface="Trebuchet MS"/>
                <a:ea typeface="Trebuchet MS"/>
                <a:cs typeface="Trebuchet MS"/>
                <a:sym typeface="Trebuchet MS"/>
              </a:defRPr>
            </a:lvl4pPr>
            <a:lvl5pPr marL="2286000" lvl="4" indent="-298450" rtl="0">
              <a:spcBef>
                <a:spcPts val="1600"/>
              </a:spcBef>
              <a:spcAft>
                <a:spcPts val="0"/>
              </a:spcAft>
              <a:buClr>
                <a:srgbClr val="565A5C"/>
              </a:buClr>
              <a:buSzPts val="1100"/>
              <a:buFont typeface="Trebuchet MS"/>
              <a:buChar char="○"/>
              <a:defRPr>
                <a:solidFill>
                  <a:srgbClr val="565A5C"/>
                </a:solidFill>
                <a:latin typeface="Trebuchet MS"/>
                <a:ea typeface="Trebuchet MS"/>
                <a:cs typeface="Trebuchet MS"/>
                <a:sym typeface="Trebuchet MS"/>
              </a:defRPr>
            </a:lvl5pPr>
            <a:lvl6pPr marL="2743200" lvl="5" indent="-298450" rtl="0">
              <a:spcBef>
                <a:spcPts val="1600"/>
              </a:spcBef>
              <a:spcAft>
                <a:spcPts val="0"/>
              </a:spcAft>
              <a:buClr>
                <a:srgbClr val="565A5C"/>
              </a:buClr>
              <a:buSzPts val="1100"/>
              <a:buFont typeface="Trebuchet MS"/>
              <a:buChar char="■"/>
              <a:defRPr>
                <a:solidFill>
                  <a:srgbClr val="565A5C"/>
                </a:solidFill>
                <a:latin typeface="Trebuchet MS"/>
                <a:ea typeface="Trebuchet MS"/>
                <a:cs typeface="Trebuchet MS"/>
                <a:sym typeface="Trebuchet MS"/>
              </a:defRPr>
            </a:lvl6pPr>
            <a:lvl7pPr marL="3200400" lvl="6" indent="-298450" rtl="0">
              <a:spcBef>
                <a:spcPts val="1600"/>
              </a:spcBef>
              <a:spcAft>
                <a:spcPts val="0"/>
              </a:spcAft>
              <a:buClr>
                <a:srgbClr val="565A5C"/>
              </a:buClr>
              <a:buSzPts val="1100"/>
              <a:buFont typeface="Trebuchet MS"/>
              <a:buChar char="●"/>
              <a:defRPr>
                <a:solidFill>
                  <a:srgbClr val="565A5C"/>
                </a:solidFill>
                <a:latin typeface="Trebuchet MS"/>
                <a:ea typeface="Trebuchet MS"/>
                <a:cs typeface="Trebuchet MS"/>
                <a:sym typeface="Trebuchet MS"/>
              </a:defRPr>
            </a:lvl7pPr>
            <a:lvl8pPr marL="3657600" lvl="7" indent="-298450" rtl="0">
              <a:spcBef>
                <a:spcPts val="1600"/>
              </a:spcBef>
              <a:spcAft>
                <a:spcPts val="0"/>
              </a:spcAft>
              <a:buClr>
                <a:srgbClr val="565A5C"/>
              </a:buClr>
              <a:buSzPts val="1100"/>
              <a:buFont typeface="Trebuchet MS"/>
              <a:buChar char="○"/>
              <a:defRPr>
                <a:solidFill>
                  <a:srgbClr val="565A5C"/>
                </a:solidFill>
                <a:latin typeface="Trebuchet MS"/>
                <a:ea typeface="Trebuchet MS"/>
                <a:cs typeface="Trebuchet MS"/>
                <a:sym typeface="Trebuchet MS"/>
              </a:defRPr>
            </a:lvl8pPr>
            <a:lvl9pPr marL="4114800" lvl="8" indent="-298450" rtl="0">
              <a:spcBef>
                <a:spcPts val="1600"/>
              </a:spcBef>
              <a:spcAft>
                <a:spcPts val="1600"/>
              </a:spcAft>
              <a:buClr>
                <a:srgbClr val="565A5C"/>
              </a:buClr>
              <a:buSzPts val="1100"/>
              <a:buFont typeface="Trebuchet MS"/>
              <a:buChar char="■"/>
              <a:defRPr>
                <a:solidFill>
                  <a:srgbClr val="565A5C"/>
                </a:solidFill>
                <a:latin typeface="Trebuchet MS"/>
                <a:ea typeface="Trebuchet MS"/>
                <a:cs typeface="Trebuchet MS"/>
                <a:sym typeface="Trebuchet MS"/>
              </a:defRPr>
            </a:lvl9pPr>
          </a:lstStyle>
          <a:p>
            <a:endParaRPr/>
          </a:p>
        </p:txBody>
      </p:sp>
      <p:sp>
        <p:nvSpPr>
          <p:cNvPr id="196" name="Google Shape;196;p14"/>
          <p:cNvSpPr txBox="1">
            <a:spLocks noGrp="1"/>
          </p:cNvSpPr>
          <p:nvPr>
            <p:ph type="body" idx="2"/>
          </p:nvPr>
        </p:nvSpPr>
        <p:spPr>
          <a:xfrm>
            <a:off x="4333875" y="923925"/>
            <a:ext cx="3686100" cy="3866400"/>
          </a:xfrm>
          <a:prstGeom prst="rect">
            <a:avLst/>
          </a:prstGeom>
        </p:spPr>
        <p:txBody>
          <a:bodyPr spcFirstLastPara="1" wrap="square" lIns="91425" tIns="91425" rIns="91425" bIns="91425" anchor="t" anchorCtr="0"/>
          <a:lstStyle>
            <a:lvl1pPr marL="457200" lvl="0" indent="-317500" rtl="0">
              <a:spcBef>
                <a:spcPts val="0"/>
              </a:spcBef>
              <a:spcAft>
                <a:spcPts val="0"/>
              </a:spcAft>
              <a:buClr>
                <a:srgbClr val="565A5C"/>
              </a:buClr>
              <a:buSzPts val="1400"/>
              <a:buFont typeface="Trebuchet MS"/>
              <a:buChar char="●"/>
              <a:defRPr>
                <a:solidFill>
                  <a:srgbClr val="565A5C"/>
                </a:solidFill>
                <a:latin typeface="Trebuchet MS"/>
                <a:ea typeface="Trebuchet MS"/>
                <a:cs typeface="Trebuchet MS"/>
                <a:sym typeface="Trebuchet MS"/>
              </a:defRPr>
            </a:lvl1pPr>
            <a:lvl2pPr marL="914400" lvl="1" indent="-304800" rtl="0">
              <a:spcBef>
                <a:spcPts val="1600"/>
              </a:spcBef>
              <a:spcAft>
                <a:spcPts val="0"/>
              </a:spcAft>
              <a:buClr>
                <a:srgbClr val="565A5C"/>
              </a:buClr>
              <a:buSzPts val="1200"/>
              <a:buFont typeface="Trebuchet MS"/>
              <a:buChar char="○"/>
              <a:defRPr>
                <a:solidFill>
                  <a:srgbClr val="565A5C"/>
                </a:solidFill>
                <a:latin typeface="Trebuchet MS"/>
                <a:ea typeface="Trebuchet MS"/>
                <a:cs typeface="Trebuchet MS"/>
                <a:sym typeface="Trebuchet MS"/>
              </a:defRPr>
            </a:lvl2pPr>
            <a:lvl3pPr marL="1371600" lvl="2" indent="-298450" rtl="0">
              <a:spcBef>
                <a:spcPts val="1600"/>
              </a:spcBef>
              <a:spcAft>
                <a:spcPts val="0"/>
              </a:spcAft>
              <a:buClr>
                <a:srgbClr val="565A5C"/>
              </a:buClr>
              <a:buSzPts val="1100"/>
              <a:buFont typeface="Trebuchet MS"/>
              <a:buChar char="■"/>
              <a:defRPr>
                <a:solidFill>
                  <a:srgbClr val="565A5C"/>
                </a:solidFill>
                <a:latin typeface="Trebuchet MS"/>
                <a:ea typeface="Trebuchet MS"/>
                <a:cs typeface="Trebuchet MS"/>
                <a:sym typeface="Trebuchet MS"/>
              </a:defRPr>
            </a:lvl3pPr>
            <a:lvl4pPr marL="1828800" lvl="3" indent="-298450" rtl="0">
              <a:spcBef>
                <a:spcPts val="1600"/>
              </a:spcBef>
              <a:spcAft>
                <a:spcPts val="0"/>
              </a:spcAft>
              <a:buClr>
                <a:srgbClr val="565A5C"/>
              </a:buClr>
              <a:buSzPts val="1100"/>
              <a:buFont typeface="Trebuchet MS"/>
              <a:buChar char="●"/>
              <a:defRPr>
                <a:solidFill>
                  <a:srgbClr val="565A5C"/>
                </a:solidFill>
                <a:latin typeface="Trebuchet MS"/>
                <a:ea typeface="Trebuchet MS"/>
                <a:cs typeface="Trebuchet MS"/>
                <a:sym typeface="Trebuchet MS"/>
              </a:defRPr>
            </a:lvl4pPr>
            <a:lvl5pPr marL="2286000" lvl="4" indent="-298450" rtl="0">
              <a:spcBef>
                <a:spcPts val="1600"/>
              </a:spcBef>
              <a:spcAft>
                <a:spcPts val="0"/>
              </a:spcAft>
              <a:buClr>
                <a:srgbClr val="565A5C"/>
              </a:buClr>
              <a:buSzPts val="1100"/>
              <a:buFont typeface="Trebuchet MS"/>
              <a:buChar char="○"/>
              <a:defRPr>
                <a:solidFill>
                  <a:srgbClr val="565A5C"/>
                </a:solidFill>
                <a:latin typeface="Trebuchet MS"/>
                <a:ea typeface="Trebuchet MS"/>
                <a:cs typeface="Trebuchet MS"/>
                <a:sym typeface="Trebuchet MS"/>
              </a:defRPr>
            </a:lvl5pPr>
            <a:lvl6pPr marL="2743200" lvl="5" indent="-298450" rtl="0">
              <a:spcBef>
                <a:spcPts val="1600"/>
              </a:spcBef>
              <a:spcAft>
                <a:spcPts val="0"/>
              </a:spcAft>
              <a:buClr>
                <a:srgbClr val="565A5C"/>
              </a:buClr>
              <a:buSzPts val="1100"/>
              <a:buFont typeface="Trebuchet MS"/>
              <a:buChar char="■"/>
              <a:defRPr>
                <a:solidFill>
                  <a:srgbClr val="565A5C"/>
                </a:solidFill>
                <a:latin typeface="Trebuchet MS"/>
                <a:ea typeface="Trebuchet MS"/>
                <a:cs typeface="Trebuchet MS"/>
                <a:sym typeface="Trebuchet MS"/>
              </a:defRPr>
            </a:lvl6pPr>
            <a:lvl7pPr marL="3200400" lvl="6" indent="-298450" rtl="0">
              <a:spcBef>
                <a:spcPts val="1600"/>
              </a:spcBef>
              <a:spcAft>
                <a:spcPts val="0"/>
              </a:spcAft>
              <a:buClr>
                <a:srgbClr val="565A5C"/>
              </a:buClr>
              <a:buSzPts val="1100"/>
              <a:buFont typeface="Trebuchet MS"/>
              <a:buChar char="●"/>
              <a:defRPr>
                <a:solidFill>
                  <a:srgbClr val="565A5C"/>
                </a:solidFill>
                <a:latin typeface="Trebuchet MS"/>
                <a:ea typeface="Trebuchet MS"/>
                <a:cs typeface="Trebuchet MS"/>
                <a:sym typeface="Trebuchet MS"/>
              </a:defRPr>
            </a:lvl7pPr>
            <a:lvl8pPr marL="3657600" lvl="7" indent="-298450" rtl="0">
              <a:spcBef>
                <a:spcPts val="1600"/>
              </a:spcBef>
              <a:spcAft>
                <a:spcPts val="0"/>
              </a:spcAft>
              <a:buClr>
                <a:srgbClr val="565A5C"/>
              </a:buClr>
              <a:buSzPts val="1100"/>
              <a:buFont typeface="Trebuchet MS"/>
              <a:buChar char="○"/>
              <a:defRPr>
                <a:solidFill>
                  <a:srgbClr val="565A5C"/>
                </a:solidFill>
                <a:latin typeface="Trebuchet MS"/>
                <a:ea typeface="Trebuchet MS"/>
                <a:cs typeface="Trebuchet MS"/>
                <a:sym typeface="Trebuchet MS"/>
              </a:defRPr>
            </a:lvl8pPr>
            <a:lvl9pPr marL="4114800" lvl="8" indent="-298450" rtl="0">
              <a:spcBef>
                <a:spcPts val="1600"/>
              </a:spcBef>
              <a:spcAft>
                <a:spcPts val="1600"/>
              </a:spcAft>
              <a:buClr>
                <a:srgbClr val="565A5C"/>
              </a:buClr>
              <a:buSzPts val="1100"/>
              <a:buFont typeface="Trebuchet MS"/>
              <a:buChar char="■"/>
              <a:defRPr>
                <a:solidFill>
                  <a:srgbClr val="565A5C"/>
                </a:solidFill>
                <a:latin typeface="Trebuchet MS"/>
                <a:ea typeface="Trebuchet MS"/>
                <a:cs typeface="Trebuchet MS"/>
                <a:sym typeface="Trebuchet MS"/>
              </a:defRPr>
            </a:lvl9pPr>
          </a:lstStyle>
          <a:p>
            <a:endParaRPr/>
          </a:p>
        </p:txBody>
      </p:sp>
      <p:sp>
        <p:nvSpPr>
          <p:cNvPr id="197" name="Google Shape;197;p1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98" name="Google Shape;198;p14"/>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lstStyle>
            <a:lvl1pPr lvl="0" rtl="0">
              <a:spcBef>
                <a:spcPts val="0"/>
              </a:spcBef>
              <a:spcAft>
                <a:spcPts val="0"/>
              </a:spcAft>
              <a:buClr>
                <a:srgbClr val="565A5C"/>
              </a:buClr>
              <a:buSzPts val="3000"/>
              <a:buNone/>
              <a:defRPr sz="3000">
                <a:solidFill>
                  <a:srgbClr val="565A5C"/>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cxnSp>
        <p:nvCxnSpPr>
          <p:cNvPr id="199" name="Google Shape;199;p14"/>
          <p:cNvCxnSpPr/>
          <p:nvPr/>
        </p:nvCxnSpPr>
        <p:spPr>
          <a:xfrm>
            <a:off x="514350" y="865700"/>
            <a:ext cx="7505700" cy="0"/>
          </a:xfrm>
          <a:prstGeom prst="straightConnector1">
            <a:avLst/>
          </a:prstGeom>
          <a:noFill/>
          <a:ln w="38100" cap="flat" cmpd="sng">
            <a:solidFill>
              <a:srgbClr val="CFB87C"/>
            </a:solidFill>
            <a:prstDash val="solid"/>
            <a:round/>
            <a:headEnd type="none" w="med" len="med"/>
            <a:tailEnd type="none" w="med" len="med"/>
          </a:ln>
        </p:spPr>
      </p:cxnSp>
      <p:pic>
        <p:nvPicPr>
          <p:cNvPr id="200" name="Google Shape;200;p14"/>
          <p:cNvPicPr preferRelativeResize="0"/>
          <p:nvPr/>
        </p:nvPicPr>
        <p:blipFill>
          <a:blip r:embed="rId2">
            <a:alphaModFix/>
          </a:blip>
          <a:stretch>
            <a:fillRect/>
          </a:stretch>
        </p:blipFill>
        <p:spPr>
          <a:xfrm>
            <a:off x="8280977" y="254735"/>
            <a:ext cx="620198" cy="59024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rgbClr val="565A5C"/>
        </a:solidFill>
        <a:effectLst/>
      </p:bgPr>
    </p:bg>
    <p:spTree>
      <p:nvGrpSpPr>
        <p:cNvPr id="1" name="Shape 201"/>
        <p:cNvGrpSpPr/>
        <p:nvPr/>
      </p:nvGrpSpPr>
      <p:grpSpPr>
        <a:xfrm>
          <a:off x="0" y="0"/>
          <a:ext cx="0" cy="0"/>
          <a:chOff x="0" y="0"/>
          <a:chExt cx="0" cy="0"/>
        </a:xfrm>
      </p:grpSpPr>
      <p:sp>
        <p:nvSpPr>
          <p:cNvPr id="202" name="Google Shape;202;p15"/>
          <p:cNvSpPr/>
          <p:nvPr/>
        </p:nvSpPr>
        <p:spPr>
          <a:xfrm flipH="1">
            <a:off x="3582600" y="1550700"/>
            <a:ext cx="5561400" cy="3592800"/>
          </a:xfrm>
          <a:prstGeom prst="rtTriangle">
            <a:avLst/>
          </a:prstGeom>
          <a:solidFill>
            <a:srgbClr val="A2A4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5"/>
          <p:cNvSpPr/>
          <p:nvPr/>
        </p:nvSpPr>
        <p:spPr>
          <a:xfrm>
            <a:off x="31" y="2824500"/>
            <a:ext cx="7370400" cy="2319000"/>
          </a:xfrm>
          <a:prstGeom prst="rtTriangle">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5"/>
          <p:cNvSpPr/>
          <p:nvPr/>
        </p:nvSpPr>
        <p:spPr>
          <a:xfrm>
            <a:off x="203225" y="206250"/>
            <a:ext cx="8737500" cy="4731000"/>
          </a:xfrm>
          <a:prstGeom prst="roundRect">
            <a:avLst>
              <a:gd name="adj" fmla="val 3387"/>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06" name="Google Shape;206;p15"/>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lstStyle>
            <a:lvl1pPr lvl="0" rtl="0">
              <a:spcBef>
                <a:spcPts val="0"/>
              </a:spcBef>
              <a:spcAft>
                <a:spcPts val="0"/>
              </a:spcAft>
              <a:buClr>
                <a:srgbClr val="565A5C"/>
              </a:buClr>
              <a:buSzPts val="3000"/>
              <a:buNone/>
              <a:defRPr sz="3000">
                <a:solidFill>
                  <a:srgbClr val="565A5C"/>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cxnSp>
        <p:nvCxnSpPr>
          <p:cNvPr id="207" name="Google Shape;207;p15"/>
          <p:cNvCxnSpPr/>
          <p:nvPr/>
        </p:nvCxnSpPr>
        <p:spPr>
          <a:xfrm>
            <a:off x="514350" y="865700"/>
            <a:ext cx="7505700" cy="0"/>
          </a:xfrm>
          <a:prstGeom prst="straightConnector1">
            <a:avLst/>
          </a:prstGeom>
          <a:noFill/>
          <a:ln w="38100" cap="flat" cmpd="sng">
            <a:solidFill>
              <a:srgbClr val="CFB87C"/>
            </a:solidFill>
            <a:prstDash val="solid"/>
            <a:round/>
            <a:headEnd type="none" w="med" len="med"/>
            <a:tailEnd type="none" w="med" len="med"/>
          </a:ln>
        </p:spPr>
      </p:cxnSp>
      <p:pic>
        <p:nvPicPr>
          <p:cNvPr id="208" name="Google Shape;208;p15"/>
          <p:cNvPicPr preferRelativeResize="0"/>
          <p:nvPr/>
        </p:nvPicPr>
        <p:blipFill>
          <a:blip r:embed="rId2">
            <a:alphaModFix/>
          </a:blip>
          <a:stretch>
            <a:fillRect/>
          </a:stretch>
        </p:blipFill>
        <p:spPr>
          <a:xfrm>
            <a:off x="8280977" y="254735"/>
            <a:ext cx="620198" cy="59024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rgbClr val="565A5C"/>
        </a:solidFill>
        <a:effectLst/>
      </p:bgPr>
    </p:bg>
    <p:spTree>
      <p:nvGrpSpPr>
        <p:cNvPr id="1" name="Shape 209"/>
        <p:cNvGrpSpPr/>
        <p:nvPr/>
      </p:nvGrpSpPr>
      <p:grpSpPr>
        <a:xfrm>
          <a:off x="0" y="0"/>
          <a:ext cx="0" cy="0"/>
          <a:chOff x="0" y="0"/>
          <a:chExt cx="0" cy="0"/>
        </a:xfrm>
      </p:grpSpPr>
      <p:sp>
        <p:nvSpPr>
          <p:cNvPr id="210" name="Google Shape;210;p16"/>
          <p:cNvSpPr/>
          <p:nvPr/>
        </p:nvSpPr>
        <p:spPr>
          <a:xfrm flipH="1">
            <a:off x="3582600" y="1550700"/>
            <a:ext cx="5561400" cy="3592800"/>
          </a:xfrm>
          <a:prstGeom prst="rtTriangle">
            <a:avLst/>
          </a:prstGeom>
          <a:solidFill>
            <a:srgbClr val="A2A4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6"/>
          <p:cNvSpPr/>
          <p:nvPr/>
        </p:nvSpPr>
        <p:spPr>
          <a:xfrm>
            <a:off x="31" y="2824500"/>
            <a:ext cx="7370400" cy="2319000"/>
          </a:xfrm>
          <a:prstGeom prst="rtTriangle">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6"/>
          <p:cNvSpPr/>
          <p:nvPr/>
        </p:nvSpPr>
        <p:spPr>
          <a:xfrm>
            <a:off x="203225" y="206250"/>
            <a:ext cx="8737500" cy="4731000"/>
          </a:xfrm>
          <a:prstGeom prst="roundRect">
            <a:avLst>
              <a:gd name="adj" fmla="val 3254"/>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6"/>
          <p:cNvSpPr txBox="1">
            <a:spLocks noGrp="1"/>
          </p:cNvSpPr>
          <p:nvPr>
            <p:ph type="body" idx="1"/>
          </p:nvPr>
        </p:nvSpPr>
        <p:spPr>
          <a:xfrm>
            <a:off x="525900" y="947450"/>
            <a:ext cx="3709200" cy="3717600"/>
          </a:xfrm>
          <a:prstGeom prst="rect">
            <a:avLst/>
          </a:prstGeom>
        </p:spPr>
        <p:txBody>
          <a:bodyPr spcFirstLastPara="1" wrap="square" lIns="91425" tIns="91425" rIns="91425" bIns="91425" anchor="t" anchorCtr="0"/>
          <a:lstStyle>
            <a:lvl1pPr marL="457200" lvl="0" indent="-317500" rtl="0">
              <a:spcBef>
                <a:spcPts val="0"/>
              </a:spcBef>
              <a:spcAft>
                <a:spcPts val="0"/>
              </a:spcAft>
              <a:buClr>
                <a:srgbClr val="565A5C"/>
              </a:buClr>
              <a:buSzPts val="1400"/>
              <a:buFont typeface="Trebuchet MS"/>
              <a:buChar char="●"/>
              <a:defRPr>
                <a:solidFill>
                  <a:srgbClr val="565A5C"/>
                </a:solidFill>
                <a:latin typeface="Trebuchet MS"/>
                <a:ea typeface="Trebuchet MS"/>
                <a:cs typeface="Trebuchet MS"/>
                <a:sym typeface="Trebuchet MS"/>
              </a:defRPr>
            </a:lvl1pPr>
            <a:lvl2pPr marL="914400" lvl="1" indent="-304800" rtl="0">
              <a:spcBef>
                <a:spcPts val="1600"/>
              </a:spcBef>
              <a:spcAft>
                <a:spcPts val="0"/>
              </a:spcAft>
              <a:buClr>
                <a:srgbClr val="565A5C"/>
              </a:buClr>
              <a:buSzPts val="1200"/>
              <a:buFont typeface="Trebuchet MS"/>
              <a:buChar char="○"/>
              <a:defRPr>
                <a:solidFill>
                  <a:srgbClr val="565A5C"/>
                </a:solidFill>
                <a:latin typeface="Trebuchet MS"/>
                <a:ea typeface="Trebuchet MS"/>
                <a:cs typeface="Trebuchet MS"/>
                <a:sym typeface="Trebuchet MS"/>
              </a:defRPr>
            </a:lvl2pPr>
            <a:lvl3pPr marL="1371600" lvl="2" indent="-298450" rtl="0">
              <a:spcBef>
                <a:spcPts val="1600"/>
              </a:spcBef>
              <a:spcAft>
                <a:spcPts val="0"/>
              </a:spcAft>
              <a:buClr>
                <a:srgbClr val="565A5C"/>
              </a:buClr>
              <a:buSzPts val="1100"/>
              <a:buFont typeface="Trebuchet MS"/>
              <a:buChar char="■"/>
              <a:defRPr>
                <a:solidFill>
                  <a:srgbClr val="565A5C"/>
                </a:solidFill>
                <a:latin typeface="Trebuchet MS"/>
                <a:ea typeface="Trebuchet MS"/>
                <a:cs typeface="Trebuchet MS"/>
                <a:sym typeface="Trebuchet MS"/>
              </a:defRPr>
            </a:lvl3pPr>
            <a:lvl4pPr marL="1828800" lvl="3" indent="-298450" rtl="0">
              <a:spcBef>
                <a:spcPts val="1600"/>
              </a:spcBef>
              <a:spcAft>
                <a:spcPts val="0"/>
              </a:spcAft>
              <a:buClr>
                <a:srgbClr val="565A5C"/>
              </a:buClr>
              <a:buSzPts val="1100"/>
              <a:buFont typeface="Trebuchet MS"/>
              <a:buChar char="●"/>
              <a:defRPr>
                <a:solidFill>
                  <a:srgbClr val="565A5C"/>
                </a:solidFill>
                <a:latin typeface="Trebuchet MS"/>
                <a:ea typeface="Trebuchet MS"/>
                <a:cs typeface="Trebuchet MS"/>
                <a:sym typeface="Trebuchet MS"/>
              </a:defRPr>
            </a:lvl4pPr>
            <a:lvl5pPr marL="2286000" lvl="4" indent="-298450" rtl="0">
              <a:spcBef>
                <a:spcPts val="1600"/>
              </a:spcBef>
              <a:spcAft>
                <a:spcPts val="0"/>
              </a:spcAft>
              <a:buClr>
                <a:srgbClr val="565A5C"/>
              </a:buClr>
              <a:buSzPts val="1100"/>
              <a:buFont typeface="Trebuchet MS"/>
              <a:buChar char="○"/>
              <a:defRPr>
                <a:solidFill>
                  <a:srgbClr val="565A5C"/>
                </a:solidFill>
                <a:latin typeface="Trebuchet MS"/>
                <a:ea typeface="Trebuchet MS"/>
                <a:cs typeface="Trebuchet MS"/>
                <a:sym typeface="Trebuchet MS"/>
              </a:defRPr>
            </a:lvl5pPr>
            <a:lvl6pPr marL="2743200" lvl="5" indent="-298450" rtl="0">
              <a:spcBef>
                <a:spcPts val="1600"/>
              </a:spcBef>
              <a:spcAft>
                <a:spcPts val="0"/>
              </a:spcAft>
              <a:buClr>
                <a:srgbClr val="565A5C"/>
              </a:buClr>
              <a:buSzPts val="1100"/>
              <a:buFont typeface="Trebuchet MS"/>
              <a:buChar char="■"/>
              <a:defRPr>
                <a:solidFill>
                  <a:srgbClr val="565A5C"/>
                </a:solidFill>
                <a:latin typeface="Trebuchet MS"/>
                <a:ea typeface="Trebuchet MS"/>
                <a:cs typeface="Trebuchet MS"/>
                <a:sym typeface="Trebuchet MS"/>
              </a:defRPr>
            </a:lvl6pPr>
            <a:lvl7pPr marL="3200400" lvl="6" indent="-298450" rtl="0">
              <a:spcBef>
                <a:spcPts val="1600"/>
              </a:spcBef>
              <a:spcAft>
                <a:spcPts val="0"/>
              </a:spcAft>
              <a:buClr>
                <a:srgbClr val="565A5C"/>
              </a:buClr>
              <a:buSzPts val="1100"/>
              <a:buFont typeface="Trebuchet MS"/>
              <a:buChar char="●"/>
              <a:defRPr>
                <a:solidFill>
                  <a:srgbClr val="565A5C"/>
                </a:solidFill>
                <a:latin typeface="Trebuchet MS"/>
                <a:ea typeface="Trebuchet MS"/>
                <a:cs typeface="Trebuchet MS"/>
                <a:sym typeface="Trebuchet MS"/>
              </a:defRPr>
            </a:lvl7pPr>
            <a:lvl8pPr marL="3657600" lvl="7" indent="-298450" rtl="0">
              <a:spcBef>
                <a:spcPts val="1600"/>
              </a:spcBef>
              <a:spcAft>
                <a:spcPts val="0"/>
              </a:spcAft>
              <a:buClr>
                <a:srgbClr val="565A5C"/>
              </a:buClr>
              <a:buSzPts val="1100"/>
              <a:buFont typeface="Trebuchet MS"/>
              <a:buChar char="○"/>
              <a:defRPr>
                <a:solidFill>
                  <a:srgbClr val="565A5C"/>
                </a:solidFill>
                <a:latin typeface="Trebuchet MS"/>
                <a:ea typeface="Trebuchet MS"/>
                <a:cs typeface="Trebuchet MS"/>
                <a:sym typeface="Trebuchet MS"/>
              </a:defRPr>
            </a:lvl8pPr>
            <a:lvl9pPr marL="4114800" lvl="8" indent="-298450" rtl="0">
              <a:spcBef>
                <a:spcPts val="1600"/>
              </a:spcBef>
              <a:spcAft>
                <a:spcPts val="1600"/>
              </a:spcAft>
              <a:buClr>
                <a:srgbClr val="565A5C"/>
              </a:buClr>
              <a:buSzPts val="1100"/>
              <a:buFont typeface="Trebuchet MS"/>
              <a:buChar char="■"/>
              <a:defRPr>
                <a:solidFill>
                  <a:srgbClr val="565A5C"/>
                </a:solidFill>
                <a:latin typeface="Trebuchet MS"/>
                <a:ea typeface="Trebuchet MS"/>
                <a:cs typeface="Trebuchet MS"/>
                <a:sym typeface="Trebuchet MS"/>
              </a:defRPr>
            </a:lvl9pPr>
          </a:lstStyle>
          <a:p>
            <a:endParaRPr/>
          </a:p>
        </p:txBody>
      </p:sp>
      <p:sp>
        <p:nvSpPr>
          <p:cNvPr id="214" name="Google Shape;214;p1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15" name="Google Shape;215;p16"/>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lstStyle>
            <a:lvl1pPr lvl="0" rtl="0">
              <a:spcBef>
                <a:spcPts val="0"/>
              </a:spcBef>
              <a:spcAft>
                <a:spcPts val="0"/>
              </a:spcAft>
              <a:buClr>
                <a:srgbClr val="565A5C"/>
              </a:buClr>
              <a:buSzPts val="3000"/>
              <a:buNone/>
              <a:defRPr sz="3000">
                <a:solidFill>
                  <a:srgbClr val="565A5C"/>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cxnSp>
        <p:nvCxnSpPr>
          <p:cNvPr id="216" name="Google Shape;216;p16"/>
          <p:cNvCxnSpPr/>
          <p:nvPr/>
        </p:nvCxnSpPr>
        <p:spPr>
          <a:xfrm>
            <a:off x="514350" y="865700"/>
            <a:ext cx="7505700" cy="0"/>
          </a:xfrm>
          <a:prstGeom prst="straightConnector1">
            <a:avLst/>
          </a:prstGeom>
          <a:noFill/>
          <a:ln w="38100" cap="flat" cmpd="sng">
            <a:solidFill>
              <a:srgbClr val="CFB87C"/>
            </a:solidFill>
            <a:prstDash val="solid"/>
            <a:round/>
            <a:headEnd type="none" w="med" len="med"/>
            <a:tailEnd type="none" w="med" len="med"/>
          </a:ln>
        </p:spPr>
      </p:cxnSp>
      <p:pic>
        <p:nvPicPr>
          <p:cNvPr id="217" name="Google Shape;217;p16"/>
          <p:cNvPicPr preferRelativeResize="0"/>
          <p:nvPr/>
        </p:nvPicPr>
        <p:blipFill>
          <a:blip r:embed="rId2">
            <a:alphaModFix/>
          </a:blip>
          <a:stretch>
            <a:fillRect/>
          </a:stretch>
        </p:blipFill>
        <p:spPr>
          <a:xfrm>
            <a:off x="8280977" y="254735"/>
            <a:ext cx="620198" cy="59024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8"/>
        <p:cNvGrpSpPr/>
        <p:nvPr/>
      </p:nvGrpSpPr>
      <p:grpSpPr>
        <a:xfrm>
          <a:off x="0" y="0"/>
          <a:ext cx="0" cy="0"/>
          <a:chOff x="0" y="0"/>
          <a:chExt cx="0" cy="0"/>
        </a:xfrm>
      </p:grpSpPr>
      <p:sp>
        <p:nvSpPr>
          <p:cNvPr id="219" name="Google Shape;219;p1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p:cSld name="MAIN_POINT">
    <p:bg>
      <p:bgPr>
        <a:solidFill>
          <a:srgbClr val="565A5C"/>
        </a:solidFill>
        <a:effectLst/>
      </p:bgPr>
    </p:bg>
    <p:spTree>
      <p:nvGrpSpPr>
        <p:cNvPr id="1" name="Shape 220"/>
        <p:cNvGrpSpPr/>
        <p:nvPr/>
      </p:nvGrpSpPr>
      <p:grpSpPr>
        <a:xfrm>
          <a:off x="0" y="0"/>
          <a:ext cx="0" cy="0"/>
          <a:chOff x="0" y="0"/>
          <a:chExt cx="0" cy="0"/>
        </a:xfrm>
      </p:grpSpPr>
      <p:sp>
        <p:nvSpPr>
          <p:cNvPr id="221" name="Google Shape;221;p1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8"/>
          <p:cNvSpPr/>
          <p:nvPr/>
        </p:nvSpPr>
        <p:spPr>
          <a:xfrm>
            <a:off x="203225" y="206250"/>
            <a:ext cx="8737500" cy="4731000"/>
          </a:xfrm>
          <a:prstGeom prst="rect">
            <a:avLst/>
          </a:prstGeom>
          <a:solidFill>
            <a:srgbClr val="565A5C"/>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4" name="Google Shape;224;p18"/>
          <p:cNvGrpSpPr/>
          <p:nvPr/>
        </p:nvGrpSpPr>
        <p:grpSpPr>
          <a:xfrm>
            <a:off x="34934" y="4522125"/>
            <a:ext cx="1593306" cy="617072"/>
            <a:chOff x="6917201" y="0"/>
            <a:chExt cx="2227777" cy="863400"/>
          </a:xfrm>
        </p:grpSpPr>
        <p:sp>
          <p:nvSpPr>
            <p:cNvPr id="225" name="Google Shape;225;p1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18"/>
          <p:cNvGrpSpPr/>
          <p:nvPr/>
        </p:nvGrpSpPr>
        <p:grpSpPr>
          <a:xfrm>
            <a:off x="5886353" y="1243"/>
            <a:ext cx="3257455" cy="1261514"/>
            <a:chOff x="6917201" y="0"/>
            <a:chExt cx="2227777" cy="863400"/>
          </a:xfrm>
        </p:grpSpPr>
        <p:sp>
          <p:nvSpPr>
            <p:cNvPr id="229" name="Google Shape;229;p1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 name="Google Shape;232;p1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lstStyle>
            <a:lvl1pPr lvl="0" algn="ctr" rtl="0">
              <a:spcBef>
                <a:spcPts val="0"/>
              </a:spcBef>
              <a:spcAft>
                <a:spcPts val="0"/>
              </a:spcAft>
              <a:buSzPts val="3200"/>
              <a:buNone/>
              <a:defRPr sz="3200"/>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endParaRPr/>
          </a:p>
        </p:txBody>
      </p:sp>
      <p:sp>
        <p:nvSpPr>
          <p:cNvPr id="233" name="Google Shape;233;p1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34" name="Google Shape;234;p18"/>
          <p:cNvSpPr/>
          <p:nvPr/>
        </p:nvSpPr>
        <p:spPr>
          <a:xfrm>
            <a:off x="31" y="2824500"/>
            <a:ext cx="7370400" cy="2319000"/>
          </a:xfrm>
          <a:prstGeom prst="rtTriangle">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8"/>
          <p:cNvSpPr/>
          <p:nvPr/>
        </p:nvSpPr>
        <p:spPr>
          <a:xfrm flipH="1">
            <a:off x="3582600" y="1550700"/>
            <a:ext cx="5561400" cy="3592800"/>
          </a:xfrm>
          <a:prstGeom prst="rtTriangle">
            <a:avLst/>
          </a:prstGeom>
          <a:solidFill>
            <a:srgbClr val="565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8"/>
          <p:cNvSpPr/>
          <p:nvPr/>
        </p:nvSpPr>
        <p:spPr>
          <a:xfrm rot="10800000">
            <a:off x="5058905" y="0"/>
            <a:ext cx="4085100" cy="2052600"/>
          </a:xfrm>
          <a:prstGeom prst="rtTriangle">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 name="Google Shape;237;p18"/>
          <p:cNvGrpSpPr/>
          <p:nvPr/>
        </p:nvGrpSpPr>
        <p:grpSpPr>
          <a:xfrm>
            <a:off x="199468" y="5088"/>
            <a:ext cx="1851282" cy="752108"/>
            <a:chOff x="6917201" y="0"/>
            <a:chExt cx="2227777" cy="863400"/>
          </a:xfrm>
        </p:grpSpPr>
        <p:sp>
          <p:nvSpPr>
            <p:cNvPr id="238" name="Google Shape;238;p18"/>
            <p:cNvSpPr/>
            <p:nvPr/>
          </p:nvSpPr>
          <p:spPr>
            <a:xfrm>
              <a:off x="7641677" y="0"/>
              <a:ext cx="1503300" cy="863400"/>
            </a:xfrm>
            <a:prstGeom prst="parallelogram">
              <a:avLst>
                <a:gd name="adj" fmla="val 158024"/>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8"/>
            <p:cNvSpPr/>
            <p:nvPr/>
          </p:nvSpPr>
          <p:spPr>
            <a:xfrm>
              <a:off x="7279439" y="0"/>
              <a:ext cx="1503300" cy="863400"/>
            </a:xfrm>
            <a:prstGeom prst="parallelogram">
              <a:avLst>
                <a:gd name="adj" fmla="val 158024"/>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8"/>
            <p:cNvSpPr/>
            <p:nvPr/>
          </p:nvSpPr>
          <p:spPr>
            <a:xfrm>
              <a:off x="6917201" y="0"/>
              <a:ext cx="1503300" cy="863400"/>
            </a:xfrm>
            <a:prstGeom prst="parallelogram">
              <a:avLst>
                <a:gd name="adj" fmla="val 158024"/>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 name="Google Shape;241;p18"/>
          <p:cNvGrpSpPr/>
          <p:nvPr/>
        </p:nvGrpSpPr>
        <p:grpSpPr>
          <a:xfrm>
            <a:off x="7086593" y="4391488"/>
            <a:ext cx="1851282" cy="752108"/>
            <a:chOff x="6917201" y="0"/>
            <a:chExt cx="2227777" cy="863400"/>
          </a:xfrm>
        </p:grpSpPr>
        <p:sp>
          <p:nvSpPr>
            <p:cNvPr id="242" name="Google Shape;242;p18"/>
            <p:cNvSpPr/>
            <p:nvPr/>
          </p:nvSpPr>
          <p:spPr>
            <a:xfrm>
              <a:off x="7641677" y="0"/>
              <a:ext cx="1503300" cy="863400"/>
            </a:xfrm>
            <a:prstGeom prst="parallelogram">
              <a:avLst>
                <a:gd name="adj" fmla="val 158024"/>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8"/>
            <p:cNvSpPr/>
            <p:nvPr/>
          </p:nvSpPr>
          <p:spPr>
            <a:xfrm>
              <a:off x="7279439" y="0"/>
              <a:ext cx="1503300" cy="863400"/>
            </a:xfrm>
            <a:prstGeom prst="parallelogram">
              <a:avLst>
                <a:gd name="adj" fmla="val 158024"/>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8"/>
            <p:cNvSpPr/>
            <p:nvPr/>
          </p:nvSpPr>
          <p:spPr>
            <a:xfrm>
              <a:off x="6917201" y="0"/>
              <a:ext cx="1503300" cy="863400"/>
            </a:xfrm>
            <a:prstGeom prst="parallelogram">
              <a:avLst>
                <a:gd name="adj" fmla="val 158024"/>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 name="Google Shape;245;p18"/>
          <p:cNvGrpSpPr/>
          <p:nvPr/>
        </p:nvGrpSpPr>
        <p:grpSpPr>
          <a:xfrm>
            <a:off x="5922882" y="5102"/>
            <a:ext cx="2389068" cy="925737"/>
            <a:chOff x="6917201" y="0"/>
            <a:chExt cx="2227777" cy="863400"/>
          </a:xfrm>
        </p:grpSpPr>
        <p:sp>
          <p:nvSpPr>
            <p:cNvPr id="246" name="Google Shape;246;p18"/>
            <p:cNvSpPr/>
            <p:nvPr/>
          </p:nvSpPr>
          <p:spPr>
            <a:xfrm>
              <a:off x="7641677" y="0"/>
              <a:ext cx="1503300" cy="863400"/>
            </a:xfrm>
            <a:prstGeom prst="parallelogram">
              <a:avLst>
                <a:gd name="adj" fmla="val 158024"/>
              </a:avLst>
            </a:prstGeom>
            <a:solidFill>
              <a:srgbClr val="565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8"/>
            <p:cNvSpPr/>
            <p:nvPr/>
          </p:nvSpPr>
          <p:spPr>
            <a:xfrm>
              <a:off x="7279439" y="0"/>
              <a:ext cx="1503300" cy="863400"/>
            </a:xfrm>
            <a:prstGeom prst="parallelogram">
              <a:avLst>
                <a:gd name="adj" fmla="val 158024"/>
              </a:avLst>
            </a:prstGeom>
            <a:solidFill>
              <a:srgbClr val="565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8"/>
            <p:cNvSpPr/>
            <p:nvPr/>
          </p:nvSpPr>
          <p:spPr>
            <a:xfrm>
              <a:off x="6917201" y="0"/>
              <a:ext cx="1503300" cy="863400"/>
            </a:xfrm>
            <a:prstGeom prst="parallelogram">
              <a:avLst>
                <a:gd name="adj" fmla="val 158024"/>
              </a:avLst>
            </a:prstGeom>
            <a:solidFill>
              <a:srgbClr val="565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8"/>
          <p:cNvGrpSpPr/>
          <p:nvPr/>
        </p:nvGrpSpPr>
        <p:grpSpPr>
          <a:xfrm>
            <a:off x="761832" y="4217852"/>
            <a:ext cx="2389068" cy="925737"/>
            <a:chOff x="6917201" y="0"/>
            <a:chExt cx="2227777" cy="863400"/>
          </a:xfrm>
        </p:grpSpPr>
        <p:sp>
          <p:nvSpPr>
            <p:cNvPr id="250" name="Google Shape;250;p18"/>
            <p:cNvSpPr/>
            <p:nvPr/>
          </p:nvSpPr>
          <p:spPr>
            <a:xfrm>
              <a:off x="7641677" y="0"/>
              <a:ext cx="1503300" cy="863400"/>
            </a:xfrm>
            <a:prstGeom prst="parallelogram">
              <a:avLst>
                <a:gd name="adj" fmla="val 158024"/>
              </a:avLst>
            </a:prstGeom>
            <a:solidFill>
              <a:srgbClr val="565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8"/>
            <p:cNvSpPr/>
            <p:nvPr/>
          </p:nvSpPr>
          <p:spPr>
            <a:xfrm>
              <a:off x="7279439" y="0"/>
              <a:ext cx="1503300" cy="863400"/>
            </a:xfrm>
            <a:prstGeom prst="parallelogram">
              <a:avLst>
                <a:gd name="adj" fmla="val 158024"/>
              </a:avLst>
            </a:prstGeom>
            <a:solidFill>
              <a:srgbClr val="565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8"/>
            <p:cNvSpPr/>
            <p:nvPr/>
          </p:nvSpPr>
          <p:spPr>
            <a:xfrm>
              <a:off x="6917201" y="0"/>
              <a:ext cx="1503300" cy="863400"/>
            </a:xfrm>
            <a:prstGeom prst="parallelogram">
              <a:avLst>
                <a:gd name="adj" fmla="val 158024"/>
              </a:avLst>
            </a:prstGeom>
            <a:solidFill>
              <a:srgbClr val="565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253;p18"/>
          <p:cNvSpPr/>
          <p:nvPr/>
        </p:nvSpPr>
        <p:spPr>
          <a:xfrm>
            <a:off x="203275" y="206250"/>
            <a:ext cx="8737500" cy="4731000"/>
          </a:xfrm>
          <a:prstGeom prst="roundRect">
            <a:avLst>
              <a:gd name="adj" fmla="val 4313"/>
            </a:avLst>
          </a:prstGeom>
          <a:solidFill>
            <a:srgbClr val="565A5C"/>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8"/>
          <p:cNvSpPr txBox="1">
            <a:spLocks noGrp="1"/>
          </p:cNvSpPr>
          <p:nvPr>
            <p:ph type="ctrTitle" idx="2"/>
          </p:nvPr>
        </p:nvSpPr>
        <p:spPr>
          <a:xfrm>
            <a:off x="1858703" y="1822833"/>
            <a:ext cx="5361300" cy="1448100"/>
          </a:xfrm>
          <a:prstGeom prst="rect">
            <a:avLst/>
          </a:prstGeom>
        </p:spPr>
        <p:txBody>
          <a:bodyPr spcFirstLastPara="1" wrap="square" lIns="91425" tIns="91425" rIns="91425" bIns="91425" anchor="ctr" anchorCtr="0"/>
          <a:lstStyle>
            <a:lvl1pPr lvl="0" algn="ctr" rtl="0">
              <a:spcBef>
                <a:spcPts val="0"/>
              </a:spcBef>
              <a:spcAft>
                <a:spcPts val="0"/>
              </a:spcAft>
              <a:buClr>
                <a:srgbClr val="CFB87C"/>
              </a:buClr>
              <a:buSzPts val="3800"/>
              <a:buNone/>
              <a:defRPr sz="3800">
                <a:solidFill>
                  <a:srgbClr val="CFB87C"/>
                </a:solidFill>
              </a:defRPr>
            </a:lvl1pPr>
            <a:lvl2pPr lvl="1" algn="ctr" rtl="0">
              <a:spcBef>
                <a:spcPts val="0"/>
              </a:spcBef>
              <a:spcAft>
                <a:spcPts val="0"/>
              </a:spcAft>
              <a:buSzPts val="3800"/>
              <a:buNone/>
              <a:defRPr sz="3800"/>
            </a:lvl2pPr>
            <a:lvl3pPr lvl="2" algn="ctr" rtl="0">
              <a:spcBef>
                <a:spcPts val="0"/>
              </a:spcBef>
              <a:spcAft>
                <a:spcPts val="0"/>
              </a:spcAft>
              <a:buSzPts val="3800"/>
              <a:buNone/>
              <a:defRPr sz="3800"/>
            </a:lvl3pPr>
            <a:lvl4pPr lvl="3" algn="ctr" rtl="0">
              <a:spcBef>
                <a:spcPts val="0"/>
              </a:spcBef>
              <a:spcAft>
                <a:spcPts val="0"/>
              </a:spcAft>
              <a:buSzPts val="3800"/>
              <a:buNone/>
              <a:defRPr sz="3800"/>
            </a:lvl4pPr>
            <a:lvl5pPr lvl="4" algn="ctr" rtl="0">
              <a:spcBef>
                <a:spcPts val="0"/>
              </a:spcBef>
              <a:spcAft>
                <a:spcPts val="0"/>
              </a:spcAft>
              <a:buSzPts val="3800"/>
              <a:buNone/>
              <a:defRPr sz="3800"/>
            </a:lvl5pPr>
            <a:lvl6pPr lvl="5" algn="ctr" rtl="0">
              <a:spcBef>
                <a:spcPts val="0"/>
              </a:spcBef>
              <a:spcAft>
                <a:spcPts val="0"/>
              </a:spcAft>
              <a:buSzPts val="3800"/>
              <a:buNone/>
              <a:defRPr sz="3800"/>
            </a:lvl6pPr>
            <a:lvl7pPr lvl="6" algn="ctr" rtl="0">
              <a:spcBef>
                <a:spcPts val="0"/>
              </a:spcBef>
              <a:spcAft>
                <a:spcPts val="0"/>
              </a:spcAft>
              <a:buSzPts val="3800"/>
              <a:buNone/>
              <a:defRPr sz="3800"/>
            </a:lvl7pPr>
            <a:lvl8pPr lvl="7" algn="ctr" rtl="0">
              <a:spcBef>
                <a:spcPts val="0"/>
              </a:spcBef>
              <a:spcAft>
                <a:spcPts val="0"/>
              </a:spcAft>
              <a:buSzPts val="3800"/>
              <a:buNone/>
              <a:defRPr sz="3800"/>
            </a:lvl8pPr>
            <a:lvl9pPr lvl="8" algn="ctr" rtl="0">
              <a:spcBef>
                <a:spcPts val="0"/>
              </a:spcBef>
              <a:spcAft>
                <a:spcPts val="0"/>
              </a:spcAft>
              <a:buSzPts val="3800"/>
              <a:buNone/>
              <a:defRPr sz="3800"/>
            </a:lvl9pPr>
          </a:lstStyle>
          <a:p>
            <a:endParaRPr/>
          </a:p>
        </p:txBody>
      </p:sp>
      <p:sp>
        <p:nvSpPr>
          <p:cNvPr id="255" name="Google Shape;255;p18"/>
          <p:cNvSpPr txBox="1">
            <a:spLocks noGrp="1"/>
          </p:cNvSpPr>
          <p:nvPr>
            <p:ph type="sldNum" idx="3"/>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56" name="Google Shape;256;p18"/>
          <p:cNvPicPr preferRelativeResize="0"/>
          <p:nvPr/>
        </p:nvPicPr>
        <p:blipFill>
          <a:blip r:embed="rId2">
            <a:alphaModFix/>
          </a:blip>
          <a:stretch>
            <a:fillRect/>
          </a:stretch>
        </p:blipFill>
        <p:spPr>
          <a:xfrm>
            <a:off x="8280977" y="254735"/>
            <a:ext cx="620198" cy="59024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type="secHead">
  <p:cSld name="SECTION_HEADER">
    <p:bg>
      <p:bgPr>
        <a:solidFill>
          <a:srgbClr val="A2A4A3"/>
        </a:solidFill>
        <a:effectLst/>
      </p:bgPr>
    </p:bg>
    <p:spTree>
      <p:nvGrpSpPr>
        <p:cNvPr id="1" name="Shape 34"/>
        <p:cNvGrpSpPr/>
        <p:nvPr/>
      </p:nvGrpSpPr>
      <p:grpSpPr>
        <a:xfrm>
          <a:off x="0" y="0"/>
          <a:ext cx="0" cy="0"/>
          <a:chOff x="0" y="0"/>
          <a:chExt cx="0" cy="0"/>
        </a:xfrm>
      </p:grpSpPr>
      <p:sp>
        <p:nvSpPr>
          <p:cNvPr id="35" name="Google Shape;35;p3"/>
          <p:cNvSpPr/>
          <p:nvPr/>
        </p:nvSpPr>
        <p:spPr>
          <a:xfrm rot="10800000" flipH="1">
            <a:off x="-3094" y="0"/>
            <a:ext cx="4386900" cy="2834100"/>
          </a:xfrm>
          <a:prstGeom prst="rtTriangle">
            <a:avLst/>
          </a:prstGeom>
          <a:solidFill>
            <a:srgbClr val="565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flipH="1">
            <a:off x="4757100" y="2321935"/>
            <a:ext cx="4386900" cy="2834100"/>
          </a:xfrm>
          <a:prstGeom prst="rtTriangle">
            <a:avLst/>
          </a:prstGeom>
          <a:solidFill>
            <a:srgbClr val="565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3"/>
          <p:cNvGrpSpPr/>
          <p:nvPr/>
        </p:nvGrpSpPr>
        <p:grpSpPr>
          <a:xfrm>
            <a:off x="6004408" y="3961115"/>
            <a:ext cx="2910145" cy="1182340"/>
            <a:chOff x="6917201" y="0"/>
            <a:chExt cx="2227777" cy="863400"/>
          </a:xfrm>
        </p:grpSpPr>
        <p:sp>
          <p:nvSpPr>
            <p:cNvPr id="38" name="Google Shape;38;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Google Shape;41;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lstStyle>
            <a:lvl1pPr lvl="0" algn="ctr">
              <a:spcBef>
                <a:spcPts val="0"/>
              </a:spcBef>
              <a:spcAft>
                <a:spcPts val="0"/>
              </a:spcAft>
              <a:buClr>
                <a:srgbClr val="000000"/>
              </a:buClr>
              <a:buSzPts val="3200"/>
              <a:buNone/>
              <a:defRPr sz="3200">
                <a:solidFill>
                  <a:srgbClr val="000000"/>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2" name="Google Shape;42;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43" name="Google Shape;43;p3"/>
          <p:cNvGrpSpPr/>
          <p:nvPr/>
        </p:nvGrpSpPr>
        <p:grpSpPr>
          <a:xfrm>
            <a:off x="8" y="304790"/>
            <a:ext cx="2910145" cy="1182340"/>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3"/>
          <p:cNvGrpSpPr/>
          <p:nvPr/>
        </p:nvGrpSpPr>
        <p:grpSpPr>
          <a:xfrm>
            <a:off x="228608" y="-10"/>
            <a:ext cx="2910145" cy="1182340"/>
            <a:chOff x="6917201" y="0"/>
            <a:chExt cx="2227777" cy="863400"/>
          </a:xfrm>
        </p:grpSpPr>
        <p:sp>
          <p:nvSpPr>
            <p:cNvPr id="48" name="Google Shape;48;p3"/>
            <p:cNvSpPr/>
            <p:nvPr/>
          </p:nvSpPr>
          <p:spPr>
            <a:xfrm>
              <a:off x="7641677" y="0"/>
              <a:ext cx="1503300" cy="863400"/>
            </a:xfrm>
            <a:prstGeom prst="parallelogram">
              <a:avLst>
                <a:gd name="adj" fmla="val 158024"/>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7279439" y="0"/>
              <a:ext cx="1503300" cy="863400"/>
            </a:xfrm>
            <a:prstGeom prst="parallelogram">
              <a:avLst>
                <a:gd name="adj" fmla="val 158024"/>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6917201" y="0"/>
              <a:ext cx="1503300" cy="863400"/>
            </a:xfrm>
            <a:prstGeom prst="parallelogram">
              <a:avLst>
                <a:gd name="adj" fmla="val 158024"/>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51;p3"/>
          <p:cNvGrpSpPr/>
          <p:nvPr/>
        </p:nvGrpSpPr>
        <p:grpSpPr>
          <a:xfrm>
            <a:off x="6233008" y="3656315"/>
            <a:ext cx="2910145" cy="1182340"/>
            <a:chOff x="6917201" y="0"/>
            <a:chExt cx="2227777" cy="863400"/>
          </a:xfrm>
        </p:grpSpPr>
        <p:sp>
          <p:nvSpPr>
            <p:cNvPr id="52" name="Google Shape;52;p3"/>
            <p:cNvSpPr/>
            <p:nvPr/>
          </p:nvSpPr>
          <p:spPr>
            <a:xfrm>
              <a:off x="7641677" y="0"/>
              <a:ext cx="1503300" cy="863400"/>
            </a:xfrm>
            <a:prstGeom prst="parallelogram">
              <a:avLst>
                <a:gd name="adj" fmla="val 158024"/>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7279439" y="0"/>
              <a:ext cx="1503300" cy="863400"/>
            </a:xfrm>
            <a:prstGeom prst="parallelogram">
              <a:avLst>
                <a:gd name="adj" fmla="val 158024"/>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6917201" y="0"/>
              <a:ext cx="1503300" cy="863400"/>
            </a:xfrm>
            <a:prstGeom prst="parallelogram">
              <a:avLst>
                <a:gd name="adj" fmla="val 158024"/>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5" name="Google Shape;55;p3"/>
          <p:cNvPicPr preferRelativeResize="0"/>
          <p:nvPr/>
        </p:nvPicPr>
        <p:blipFill>
          <a:blip r:embed="rId2">
            <a:alphaModFix/>
          </a:blip>
          <a:stretch>
            <a:fillRect/>
          </a:stretch>
        </p:blipFill>
        <p:spPr>
          <a:xfrm>
            <a:off x="8280977" y="254735"/>
            <a:ext cx="620198" cy="59024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rgbClr val="565A5C"/>
        </a:solidFill>
        <a:effectLst/>
      </p:bgPr>
    </p:bg>
    <p:spTree>
      <p:nvGrpSpPr>
        <p:cNvPr id="1" name="Shape 56"/>
        <p:cNvGrpSpPr/>
        <p:nvPr/>
      </p:nvGrpSpPr>
      <p:grpSpPr>
        <a:xfrm>
          <a:off x="0" y="0"/>
          <a:ext cx="0" cy="0"/>
          <a:chOff x="0" y="0"/>
          <a:chExt cx="0" cy="0"/>
        </a:xfrm>
      </p:grpSpPr>
      <p:sp>
        <p:nvSpPr>
          <p:cNvPr id="57" name="Google Shape;57;p4"/>
          <p:cNvSpPr/>
          <p:nvPr/>
        </p:nvSpPr>
        <p:spPr>
          <a:xfrm flipH="1">
            <a:off x="3582600" y="1550700"/>
            <a:ext cx="5561400" cy="3592800"/>
          </a:xfrm>
          <a:prstGeom prst="rtTriangle">
            <a:avLst/>
          </a:prstGeom>
          <a:solidFill>
            <a:srgbClr val="A2A4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31" y="2824500"/>
            <a:ext cx="7370400" cy="2319000"/>
          </a:xfrm>
          <a:prstGeom prst="rtTriangle">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203225" y="206250"/>
            <a:ext cx="8737500" cy="4731000"/>
          </a:xfrm>
          <a:prstGeom prst="roundRect">
            <a:avLst>
              <a:gd name="adj" fmla="val 2725"/>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lstStyle>
            <a:lvl1pPr lvl="0">
              <a:spcBef>
                <a:spcPts val="0"/>
              </a:spcBef>
              <a:spcAft>
                <a:spcPts val="0"/>
              </a:spcAft>
              <a:buClr>
                <a:srgbClr val="565A5C"/>
              </a:buClr>
              <a:buSzPts val="3000"/>
              <a:buNone/>
              <a:defRPr sz="3000">
                <a:solidFill>
                  <a:srgbClr val="565A5C"/>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4"/>
          <p:cNvSpPr txBox="1">
            <a:spLocks noGrp="1"/>
          </p:cNvSpPr>
          <p:nvPr>
            <p:ph type="body" idx="1"/>
          </p:nvPr>
        </p:nvSpPr>
        <p:spPr>
          <a:xfrm>
            <a:off x="514350" y="923925"/>
            <a:ext cx="7505700" cy="3822600"/>
          </a:xfrm>
          <a:prstGeom prst="rect">
            <a:avLst/>
          </a:prstGeom>
        </p:spPr>
        <p:txBody>
          <a:bodyPr spcFirstLastPara="1" wrap="square" lIns="91425" tIns="91425" rIns="91425" bIns="91425" anchor="t" anchorCtr="0"/>
          <a:lstStyle>
            <a:lvl1pPr marL="457200" lvl="0" indent="-317500">
              <a:spcBef>
                <a:spcPts val="0"/>
              </a:spcBef>
              <a:spcAft>
                <a:spcPts val="0"/>
              </a:spcAft>
              <a:buClr>
                <a:srgbClr val="565A5C"/>
              </a:buClr>
              <a:buSzPts val="1400"/>
              <a:buFont typeface="Ubuntu"/>
              <a:buChar char="●"/>
              <a:defRPr>
                <a:solidFill>
                  <a:srgbClr val="565A5C"/>
                </a:solidFill>
                <a:latin typeface="Ubuntu"/>
                <a:ea typeface="Ubuntu"/>
                <a:cs typeface="Ubuntu"/>
                <a:sym typeface="Ubuntu"/>
              </a:defRPr>
            </a:lvl1pPr>
            <a:lvl2pPr marL="914400" lvl="1" indent="-304800">
              <a:spcBef>
                <a:spcPts val="1600"/>
              </a:spcBef>
              <a:spcAft>
                <a:spcPts val="0"/>
              </a:spcAft>
              <a:buClr>
                <a:srgbClr val="565A5C"/>
              </a:buClr>
              <a:buSzPts val="1200"/>
              <a:buFont typeface="Ubuntu"/>
              <a:buChar char="○"/>
              <a:defRPr>
                <a:solidFill>
                  <a:srgbClr val="565A5C"/>
                </a:solidFill>
                <a:latin typeface="Ubuntu"/>
                <a:ea typeface="Ubuntu"/>
                <a:cs typeface="Ubuntu"/>
                <a:sym typeface="Ubuntu"/>
              </a:defRPr>
            </a:lvl2pPr>
            <a:lvl3pPr marL="1371600" lvl="2" indent="-298450">
              <a:spcBef>
                <a:spcPts val="1600"/>
              </a:spcBef>
              <a:spcAft>
                <a:spcPts val="0"/>
              </a:spcAft>
              <a:buClr>
                <a:srgbClr val="565A5C"/>
              </a:buClr>
              <a:buSzPts val="1100"/>
              <a:buFont typeface="Ubuntu"/>
              <a:buChar char="■"/>
              <a:defRPr>
                <a:solidFill>
                  <a:srgbClr val="565A5C"/>
                </a:solidFill>
                <a:latin typeface="Ubuntu"/>
                <a:ea typeface="Ubuntu"/>
                <a:cs typeface="Ubuntu"/>
                <a:sym typeface="Ubuntu"/>
              </a:defRPr>
            </a:lvl3pPr>
            <a:lvl4pPr marL="1828800" lvl="3" indent="-298450">
              <a:spcBef>
                <a:spcPts val="1600"/>
              </a:spcBef>
              <a:spcAft>
                <a:spcPts val="0"/>
              </a:spcAft>
              <a:buClr>
                <a:srgbClr val="565A5C"/>
              </a:buClr>
              <a:buSzPts val="1100"/>
              <a:buFont typeface="Ubuntu"/>
              <a:buChar char="●"/>
              <a:defRPr>
                <a:solidFill>
                  <a:srgbClr val="565A5C"/>
                </a:solidFill>
                <a:latin typeface="Ubuntu"/>
                <a:ea typeface="Ubuntu"/>
                <a:cs typeface="Ubuntu"/>
                <a:sym typeface="Ubuntu"/>
              </a:defRPr>
            </a:lvl4pPr>
            <a:lvl5pPr marL="2286000" lvl="4" indent="-298450">
              <a:spcBef>
                <a:spcPts val="1600"/>
              </a:spcBef>
              <a:spcAft>
                <a:spcPts val="0"/>
              </a:spcAft>
              <a:buClr>
                <a:srgbClr val="565A5C"/>
              </a:buClr>
              <a:buSzPts val="1100"/>
              <a:buFont typeface="Ubuntu"/>
              <a:buChar char="○"/>
              <a:defRPr>
                <a:solidFill>
                  <a:srgbClr val="565A5C"/>
                </a:solidFill>
                <a:latin typeface="Ubuntu"/>
                <a:ea typeface="Ubuntu"/>
                <a:cs typeface="Ubuntu"/>
                <a:sym typeface="Ubuntu"/>
              </a:defRPr>
            </a:lvl5pPr>
            <a:lvl6pPr marL="2743200" lvl="5" indent="-298450">
              <a:spcBef>
                <a:spcPts val="1600"/>
              </a:spcBef>
              <a:spcAft>
                <a:spcPts val="0"/>
              </a:spcAft>
              <a:buClr>
                <a:srgbClr val="565A5C"/>
              </a:buClr>
              <a:buSzPts val="1100"/>
              <a:buFont typeface="Ubuntu"/>
              <a:buChar char="■"/>
              <a:defRPr>
                <a:solidFill>
                  <a:srgbClr val="565A5C"/>
                </a:solidFill>
                <a:latin typeface="Ubuntu"/>
                <a:ea typeface="Ubuntu"/>
                <a:cs typeface="Ubuntu"/>
                <a:sym typeface="Ubuntu"/>
              </a:defRPr>
            </a:lvl6pPr>
            <a:lvl7pPr marL="3200400" lvl="6" indent="-298450">
              <a:spcBef>
                <a:spcPts val="1600"/>
              </a:spcBef>
              <a:spcAft>
                <a:spcPts val="0"/>
              </a:spcAft>
              <a:buClr>
                <a:srgbClr val="565A5C"/>
              </a:buClr>
              <a:buSzPts val="1100"/>
              <a:buFont typeface="Ubuntu"/>
              <a:buChar char="●"/>
              <a:defRPr>
                <a:solidFill>
                  <a:srgbClr val="565A5C"/>
                </a:solidFill>
                <a:latin typeface="Ubuntu"/>
                <a:ea typeface="Ubuntu"/>
                <a:cs typeface="Ubuntu"/>
                <a:sym typeface="Ubuntu"/>
              </a:defRPr>
            </a:lvl7pPr>
            <a:lvl8pPr marL="3657600" lvl="7" indent="-298450">
              <a:spcBef>
                <a:spcPts val="1600"/>
              </a:spcBef>
              <a:spcAft>
                <a:spcPts val="0"/>
              </a:spcAft>
              <a:buClr>
                <a:srgbClr val="565A5C"/>
              </a:buClr>
              <a:buSzPts val="1100"/>
              <a:buFont typeface="Ubuntu"/>
              <a:buChar char="○"/>
              <a:defRPr>
                <a:solidFill>
                  <a:srgbClr val="565A5C"/>
                </a:solidFill>
                <a:latin typeface="Ubuntu"/>
                <a:ea typeface="Ubuntu"/>
                <a:cs typeface="Ubuntu"/>
                <a:sym typeface="Ubuntu"/>
              </a:defRPr>
            </a:lvl8pPr>
            <a:lvl9pPr marL="4114800" lvl="8" indent="-298450">
              <a:spcBef>
                <a:spcPts val="1600"/>
              </a:spcBef>
              <a:spcAft>
                <a:spcPts val="1600"/>
              </a:spcAft>
              <a:buClr>
                <a:srgbClr val="565A5C"/>
              </a:buClr>
              <a:buSzPts val="1100"/>
              <a:buFont typeface="Ubuntu"/>
              <a:buChar char="■"/>
              <a:defRPr>
                <a:solidFill>
                  <a:srgbClr val="565A5C"/>
                </a:solidFill>
                <a:latin typeface="Ubuntu"/>
                <a:ea typeface="Ubuntu"/>
                <a:cs typeface="Ubuntu"/>
                <a:sym typeface="Ubuntu"/>
              </a:defRPr>
            </a:lvl9pPr>
          </a:lstStyle>
          <a:p>
            <a:endParaRPr/>
          </a:p>
        </p:txBody>
      </p:sp>
      <p:sp>
        <p:nvSpPr>
          <p:cNvPr id="62" name="Google Shape;62;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63" name="Google Shape;63;p4"/>
          <p:cNvCxnSpPr/>
          <p:nvPr/>
        </p:nvCxnSpPr>
        <p:spPr>
          <a:xfrm>
            <a:off x="514350" y="865700"/>
            <a:ext cx="7505700" cy="0"/>
          </a:xfrm>
          <a:prstGeom prst="straightConnector1">
            <a:avLst/>
          </a:prstGeom>
          <a:noFill/>
          <a:ln w="38100" cap="flat" cmpd="sng">
            <a:solidFill>
              <a:srgbClr val="CFB87C"/>
            </a:solidFill>
            <a:prstDash val="solid"/>
            <a:round/>
            <a:headEnd type="none" w="med" len="med"/>
            <a:tailEnd type="none" w="med" len="med"/>
          </a:ln>
        </p:spPr>
      </p:cxnSp>
      <p:pic>
        <p:nvPicPr>
          <p:cNvPr id="64" name="Google Shape;64;p4"/>
          <p:cNvPicPr preferRelativeResize="0"/>
          <p:nvPr/>
        </p:nvPicPr>
        <p:blipFill>
          <a:blip r:embed="rId2">
            <a:alphaModFix/>
          </a:blip>
          <a:stretch>
            <a:fillRect/>
          </a:stretch>
        </p:blipFill>
        <p:spPr>
          <a:xfrm>
            <a:off x="8280977" y="254735"/>
            <a:ext cx="620198" cy="59024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rgbClr val="565A5C"/>
        </a:solidFill>
        <a:effectLst/>
      </p:bgPr>
    </p:bg>
    <p:spTree>
      <p:nvGrpSpPr>
        <p:cNvPr id="1" name="Shape 65"/>
        <p:cNvGrpSpPr/>
        <p:nvPr/>
      </p:nvGrpSpPr>
      <p:grpSpPr>
        <a:xfrm>
          <a:off x="0" y="0"/>
          <a:ext cx="0" cy="0"/>
          <a:chOff x="0" y="0"/>
          <a:chExt cx="0" cy="0"/>
        </a:xfrm>
      </p:grpSpPr>
      <p:sp>
        <p:nvSpPr>
          <p:cNvPr id="66" name="Google Shape;66;p5"/>
          <p:cNvSpPr/>
          <p:nvPr/>
        </p:nvSpPr>
        <p:spPr>
          <a:xfrm flipH="1">
            <a:off x="3582600" y="1550700"/>
            <a:ext cx="5561400" cy="3592800"/>
          </a:xfrm>
          <a:prstGeom prst="rtTriangle">
            <a:avLst/>
          </a:prstGeom>
          <a:solidFill>
            <a:srgbClr val="A2A4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a:off x="31" y="2824500"/>
            <a:ext cx="7370400" cy="2319000"/>
          </a:xfrm>
          <a:prstGeom prst="rtTriangle">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a:off x="203225" y="206250"/>
            <a:ext cx="8737500" cy="4731000"/>
          </a:xfrm>
          <a:prstGeom prst="roundRect">
            <a:avLst>
              <a:gd name="adj" fmla="val 2857"/>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txBox="1">
            <a:spLocks noGrp="1"/>
          </p:cNvSpPr>
          <p:nvPr>
            <p:ph type="body" idx="1"/>
          </p:nvPr>
        </p:nvSpPr>
        <p:spPr>
          <a:xfrm>
            <a:off x="514350" y="923925"/>
            <a:ext cx="3686100" cy="3866400"/>
          </a:xfrm>
          <a:prstGeom prst="rect">
            <a:avLst/>
          </a:prstGeom>
        </p:spPr>
        <p:txBody>
          <a:bodyPr spcFirstLastPara="1" wrap="square" lIns="91425" tIns="91425" rIns="91425" bIns="91425" anchor="t" anchorCtr="0"/>
          <a:lstStyle>
            <a:lvl1pPr marL="457200" lvl="0" indent="-317500">
              <a:spcBef>
                <a:spcPts val="0"/>
              </a:spcBef>
              <a:spcAft>
                <a:spcPts val="0"/>
              </a:spcAft>
              <a:buClr>
                <a:srgbClr val="565A5C"/>
              </a:buClr>
              <a:buSzPts val="1400"/>
              <a:buFont typeface="Ubuntu"/>
              <a:buChar char="●"/>
              <a:defRPr>
                <a:solidFill>
                  <a:srgbClr val="565A5C"/>
                </a:solidFill>
                <a:latin typeface="Ubuntu"/>
                <a:ea typeface="Ubuntu"/>
                <a:cs typeface="Ubuntu"/>
                <a:sym typeface="Ubuntu"/>
              </a:defRPr>
            </a:lvl1pPr>
            <a:lvl2pPr marL="914400" lvl="1" indent="-304800">
              <a:spcBef>
                <a:spcPts val="1600"/>
              </a:spcBef>
              <a:spcAft>
                <a:spcPts val="0"/>
              </a:spcAft>
              <a:buClr>
                <a:srgbClr val="565A5C"/>
              </a:buClr>
              <a:buSzPts val="1200"/>
              <a:buFont typeface="Ubuntu"/>
              <a:buChar char="○"/>
              <a:defRPr>
                <a:solidFill>
                  <a:srgbClr val="565A5C"/>
                </a:solidFill>
                <a:latin typeface="Ubuntu"/>
                <a:ea typeface="Ubuntu"/>
                <a:cs typeface="Ubuntu"/>
                <a:sym typeface="Ubuntu"/>
              </a:defRPr>
            </a:lvl2pPr>
            <a:lvl3pPr marL="1371600" lvl="2" indent="-298450">
              <a:spcBef>
                <a:spcPts val="1600"/>
              </a:spcBef>
              <a:spcAft>
                <a:spcPts val="0"/>
              </a:spcAft>
              <a:buClr>
                <a:srgbClr val="565A5C"/>
              </a:buClr>
              <a:buSzPts val="1100"/>
              <a:buFont typeface="Ubuntu"/>
              <a:buChar char="■"/>
              <a:defRPr>
                <a:solidFill>
                  <a:srgbClr val="565A5C"/>
                </a:solidFill>
                <a:latin typeface="Ubuntu"/>
                <a:ea typeface="Ubuntu"/>
                <a:cs typeface="Ubuntu"/>
                <a:sym typeface="Ubuntu"/>
              </a:defRPr>
            </a:lvl3pPr>
            <a:lvl4pPr marL="1828800" lvl="3" indent="-298450">
              <a:spcBef>
                <a:spcPts val="1600"/>
              </a:spcBef>
              <a:spcAft>
                <a:spcPts val="0"/>
              </a:spcAft>
              <a:buClr>
                <a:srgbClr val="565A5C"/>
              </a:buClr>
              <a:buSzPts val="1100"/>
              <a:buFont typeface="Ubuntu"/>
              <a:buChar char="●"/>
              <a:defRPr>
                <a:solidFill>
                  <a:srgbClr val="565A5C"/>
                </a:solidFill>
                <a:latin typeface="Ubuntu"/>
                <a:ea typeface="Ubuntu"/>
                <a:cs typeface="Ubuntu"/>
                <a:sym typeface="Ubuntu"/>
              </a:defRPr>
            </a:lvl4pPr>
            <a:lvl5pPr marL="2286000" lvl="4" indent="-298450">
              <a:spcBef>
                <a:spcPts val="1600"/>
              </a:spcBef>
              <a:spcAft>
                <a:spcPts val="0"/>
              </a:spcAft>
              <a:buClr>
                <a:srgbClr val="565A5C"/>
              </a:buClr>
              <a:buSzPts val="1100"/>
              <a:buFont typeface="Ubuntu"/>
              <a:buChar char="○"/>
              <a:defRPr>
                <a:solidFill>
                  <a:srgbClr val="565A5C"/>
                </a:solidFill>
                <a:latin typeface="Ubuntu"/>
                <a:ea typeface="Ubuntu"/>
                <a:cs typeface="Ubuntu"/>
                <a:sym typeface="Ubuntu"/>
              </a:defRPr>
            </a:lvl5pPr>
            <a:lvl6pPr marL="2743200" lvl="5" indent="-298450">
              <a:spcBef>
                <a:spcPts val="1600"/>
              </a:spcBef>
              <a:spcAft>
                <a:spcPts val="0"/>
              </a:spcAft>
              <a:buClr>
                <a:srgbClr val="565A5C"/>
              </a:buClr>
              <a:buSzPts val="1100"/>
              <a:buFont typeface="Ubuntu"/>
              <a:buChar char="■"/>
              <a:defRPr>
                <a:solidFill>
                  <a:srgbClr val="565A5C"/>
                </a:solidFill>
                <a:latin typeface="Ubuntu"/>
                <a:ea typeface="Ubuntu"/>
                <a:cs typeface="Ubuntu"/>
                <a:sym typeface="Ubuntu"/>
              </a:defRPr>
            </a:lvl6pPr>
            <a:lvl7pPr marL="3200400" lvl="6" indent="-298450">
              <a:spcBef>
                <a:spcPts val="1600"/>
              </a:spcBef>
              <a:spcAft>
                <a:spcPts val="0"/>
              </a:spcAft>
              <a:buClr>
                <a:srgbClr val="565A5C"/>
              </a:buClr>
              <a:buSzPts val="1100"/>
              <a:buFont typeface="Ubuntu"/>
              <a:buChar char="●"/>
              <a:defRPr>
                <a:solidFill>
                  <a:srgbClr val="565A5C"/>
                </a:solidFill>
                <a:latin typeface="Ubuntu"/>
                <a:ea typeface="Ubuntu"/>
                <a:cs typeface="Ubuntu"/>
                <a:sym typeface="Ubuntu"/>
              </a:defRPr>
            </a:lvl7pPr>
            <a:lvl8pPr marL="3657600" lvl="7" indent="-298450">
              <a:spcBef>
                <a:spcPts val="1600"/>
              </a:spcBef>
              <a:spcAft>
                <a:spcPts val="0"/>
              </a:spcAft>
              <a:buClr>
                <a:srgbClr val="565A5C"/>
              </a:buClr>
              <a:buSzPts val="1100"/>
              <a:buFont typeface="Ubuntu"/>
              <a:buChar char="○"/>
              <a:defRPr>
                <a:solidFill>
                  <a:srgbClr val="565A5C"/>
                </a:solidFill>
                <a:latin typeface="Ubuntu"/>
                <a:ea typeface="Ubuntu"/>
                <a:cs typeface="Ubuntu"/>
                <a:sym typeface="Ubuntu"/>
              </a:defRPr>
            </a:lvl8pPr>
            <a:lvl9pPr marL="4114800" lvl="8" indent="-298450">
              <a:spcBef>
                <a:spcPts val="1600"/>
              </a:spcBef>
              <a:spcAft>
                <a:spcPts val="1600"/>
              </a:spcAft>
              <a:buClr>
                <a:srgbClr val="565A5C"/>
              </a:buClr>
              <a:buSzPts val="1100"/>
              <a:buFont typeface="Ubuntu"/>
              <a:buChar char="■"/>
              <a:defRPr>
                <a:solidFill>
                  <a:srgbClr val="565A5C"/>
                </a:solidFill>
                <a:latin typeface="Ubuntu"/>
                <a:ea typeface="Ubuntu"/>
                <a:cs typeface="Ubuntu"/>
                <a:sym typeface="Ubuntu"/>
              </a:defRPr>
            </a:lvl9pPr>
          </a:lstStyle>
          <a:p>
            <a:endParaRPr/>
          </a:p>
        </p:txBody>
      </p:sp>
      <p:sp>
        <p:nvSpPr>
          <p:cNvPr id="70" name="Google Shape;70;p5"/>
          <p:cNvSpPr txBox="1">
            <a:spLocks noGrp="1"/>
          </p:cNvSpPr>
          <p:nvPr>
            <p:ph type="body" idx="2"/>
          </p:nvPr>
        </p:nvSpPr>
        <p:spPr>
          <a:xfrm>
            <a:off x="4333875" y="923925"/>
            <a:ext cx="3686100" cy="3866400"/>
          </a:xfrm>
          <a:prstGeom prst="rect">
            <a:avLst/>
          </a:prstGeom>
        </p:spPr>
        <p:txBody>
          <a:bodyPr spcFirstLastPara="1" wrap="square" lIns="91425" tIns="91425" rIns="91425" bIns="91425" anchor="t" anchorCtr="0"/>
          <a:lstStyle>
            <a:lvl1pPr marL="457200" lvl="0" indent="-317500">
              <a:spcBef>
                <a:spcPts val="0"/>
              </a:spcBef>
              <a:spcAft>
                <a:spcPts val="0"/>
              </a:spcAft>
              <a:buClr>
                <a:srgbClr val="565A5C"/>
              </a:buClr>
              <a:buSzPts val="1400"/>
              <a:buFont typeface="Ubuntu"/>
              <a:buChar char="●"/>
              <a:defRPr>
                <a:solidFill>
                  <a:srgbClr val="565A5C"/>
                </a:solidFill>
                <a:latin typeface="Ubuntu"/>
                <a:ea typeface="Ubuntu"/>
                <a:cs typeface="Ubuntu"/>
                <a:sym typeface="Ubuntu"/>
              </a:defRPr>
            </a:lvl1pPr>
            <a:lvl2pPr marL="914400" lvl="1" indent="-304800">
              <a:spcBef>
                <a:spcPts val="1600"/>
              </a:spcBef>
              <a:spcAft>
                <a:spcPts val="0"/>
              </a:spcAft>
              <a:buClr>
                <a:srgbClr val="565A5C"/>
              </a:buClr>
              <a:buSzPts val="1200"/>
              <a:buFont typeface="Ubuntu"/>
              <a:buChar char="○"/>
              <a:defRPr>
                <a:solidFill>
                  <a:srgbClr val="565A5C"/>
                </a:solidFill>
                <a:latin typeface="Ubuntu"/>
                <a:ea typeface="Ubuntu"/>
                <a:cs typeface="Ubuntu"/>
                <a:sym typeface="Ubuntu"/>
              </a:defRPr>
            </a:lvl2pPr>
            <a:lvl3pPr marL="1371600" lvl="2" indent="-298450">
              <a:spcBef>
                <a:spcPts val="1600"/>
              </a:spcBef>
              <a:spcAft>
                <a:spcPts val="0"/>
              </a:spcAft>
              <a:buClr>
                <a:srgbClr val="565A5C"/>
              </a:buClr>
              <a:buSzPts val="1100"/>
              <a:buFont typeface="Ubuntu"/>
              <a:buChar char="■"/>
              <a:defRPr>
                <a:solidFill>
                  <a:srgbClr val="565A5C"/>
                </a:solidFill>
                <a:latin typeface="Ubuntu"/>
                <a:ea typeface="Ubuntu"/>
                <a:cs typeface="Ubuntu"/>
                <a:sym typeface="Ubuntu"/>
              </a:defRPr>
            </a:lvl3pPr>
            <a:lvl4pPr marL="1828800" lvl="3" indent="-298450">
              <a:spcBef>
                <a:spcPts val="1600"/>
              </a:spcBef>
              <a:spcAft>
                <a:spcPts val="0"/>
              </a:spcAft>
              <a:buClr>
                <a:srgbClr val="565A5C"/>
              </a:buClr>
              <a:buSzPts val="1100"/>
              <a:buFont typeface="Ubuntu"/>
              <a:buChar char="●"/>
              <a:defRPr>
                <a:solidFill>
                  <a:srgbClr val="565A5C"/>
                </a:solidFill>
                <a:latin typeface="Ubuntu"/>
                <a:ea typeface="Ubuntu"/>
                <a:cs typeface="Ubuntu"/>
                <a:sym typeface="Ubuntu"/>
              </a:defRPr>
            </a:lvl4pPr>
            <a:lvl5pPr marL="2286000" lvl="4" indent="-298450">
              <a:spcBef>
                <a:spcPts val="1600"/>
              </a:spcBef>
              <a:spcAft>
                <a:spcPts val="0"/>
              </a:spcAft>
              <a:buClr>
                <a:srgbClr val="565A5C"/>
              </a:buClr>
              <a:buSzPts val="1100"/>
              <a:buFont typeface="Ubuntu"/>
              <a:buChar char="○"/>
              <a:defRPr>
                <a:solidFill>
                  <a:srgbClr val="565A5C"/>
                </a:solidFill>
                <a:latin typeface="Ubuntu"/>
                <a:ea typeface="Ubuntu"/>
                <a:cs typeface="Ubuntu"/>
                <a:sym typeface="Ubuntu"/>
              </a:defRPr>
            </a:lvl5pPr>
            <a:lvl6pPr marL="2743200" lvl="5" indent="-298450">
              <a:spcBef>
                <a:spcPts val="1600"/>
              </a:spcBef>
              <a:spcAft>
                <a:spcPts val="0"/>
              </a:spcAft>
              <a:buClr>
                <a:srgbClr val="565A5C"/>
              </a:buClr>
              <a:buSzPts val="1100"/>
              <a:buFont typeface="Ubuntu"/>
              <a:buChar char="■"/>
              <a:defRPr>
                <a:solidFill>
                  <a:srgbClr val="565A5C"/>
                </a:solidFill>
                <a:latin typeface="Ubuntu"/>
                <a:ea typeface="Ubuntu"/>
                <a:cs typeface="Ubuntu"/>
                <a:sym typeface="Ubuntu"/>
              </a:defRPr>
            </a:lvl6pPr>
            <a:lvl7pPr marL="3200400" lvl="6" indent="-298450">
              <a:spcBef>
                <a:spcPts val="1600"/>
              </a:spcBef>
              <a:spcAft>
                <a:spcPts val="0"/>
              </a:spcAft>
              <a:buClr>
                <a:srgbClr val="565A5C"/>
              </a:buClr>
              <a:buSzPts val="1100"/>
              <a:buFont typeface="Ubuntu"/>
              <a:buChar char="●"/>
              <a:defRPr>
                <a:solidFill>
                  <a:srgbClr val="565A5C"/>
                </a:solidFill>
                <a:latin typeface="Ubuntu"/>
                <a:ea typeface="Ubuntu"/>
                <a:cs typeface="Ubuntu"/>
                <a:sym typeface="Ubuntu"/>
              </a:defRPr>
            </a:lvl7pPr>
            <a:lvl8pPr marL="3657600" lvl="7" indent="-298450">
              <a:spcBef>
                <a:spcPts val="1600"/>
              </a:spcBef>
              <a:spcAft>
                <a:spcPts val="0"/>
              </a:spcAft>
              <a:buClr>
                <a:srgbClr val="565A5C"/>
              </a:buClr>
              <a:buSzPts val="1100"/>
              <a:buFont typeface="Ubuntu"/>
              <a:buChar char="○"/>
              <a:defRPr>
                <a:solidFill>
                  <a:srgbClr val="565A5C"/>
                </a:solidFill>
                <a:latin typeface="Ubuntu"/>
                <a:ea typeface="Ubuntu"/>
                <a:cs typeface="Ubuntu"/>
                <a:sym typeface="Ubuntu"/>
              </a:defRPr>
            </a:lvl8pPr>
            <a:lvl9pPr marL="4114800" lvl="8" indent="-298450">
              <a:spcBef>
                <a:spcPts val="1600"/>
              </a:spcBef>
              <a:spcAft>
                <a:spcPts val="1600"/>
              </a:spcAft>
              <a:buClr>
                <a:srgbClr val="565A5C"/>
              </a:buClr>
              <a:buSzPts val="1100"/>
              <a:buFont typeface="Ubuntu"/>
              <a:buChar char="■"/>
              <a:defRPr>
                <a:solidFill>
                  <a:srgbClr val="565A5C"/>
                </a:solidFill>
                <a:latin typeface="Ubuntu"/>
                <a:ea typeface="Ubuntu"/>
                <a:cs typeface="Ubuntu"/>
                <a:sym typeface="Ubuntu"/>
              </a:defRPr>
            </a:lvl9pPr>
          </a:lstStyle>
          <a:p>
            <a:endParaRPr/>
          </a:p>
        </p:txBody>
      </p:sp>
      <p:sp>
        <p:nvSpPr>
          <p:cNvPr id="71" name="Google Shape;71;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72" name="Google Shape;72;p5"/>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lstStyle>
            <a:lvl1pPr lvl="0" rtl="0">
              <a:spcBef>
                <a:spcPts val="0"/>
              </a:spcBef>
              <a:spcAft>
                <a:spcPts val="0"/>
              </a:spcAft>
              <a:buClr>
                <a:srgbClr val="565A5C"/>
              </a:buClr>
              <a:buSzPts val="3000"/>
              <a:buNone/>
              <a:defRPr sz="3000">
                <a:solidFill>
                  <a:srgbClr val="565A5C"/>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cxnSp>
        <p:nvCxnSpPr>
          <p:cNvPr id="73" name="Google Shape;73;p5"/>
          <p:cNvCxnSpPr/>
          <p:nvPr/>
        </p:nvCxnSpPr>
        <p:spPr>
          <a:xfrm>
            <a:off x="514350" y="865700"/>
            <a:ext cx="7505700" cy="0"/>
          </a:xfrm>
          <a:prstGeom prst="straightConnector1">
            <a:avLst/>
          </a:prstGeom>
          <a:noFill/>
          <a:ln w="38100" cap="flat" cmpd="sng">
            <a:solidFill>
              <a:srgbClr val="CFB87C"/>
            </a:solidFill>
            <a:prstDash val="solid"/>
            <a:round/>
            <a:headEnd type="none" w="med" len="med"/>
            <a:tailEnd type="none" w="med" len="med"/>
          </a:ln>
        </p:spPr>
      </p:cxnSp>
      <p:pic>
        <p:nvPicPr>
          <p:cNvPr id="74" name="Google Shape;74;p5"/>
          <p:cNvPicPr preferRelativeResize="0"/>
          <p:nvPr/>
        </p:nvPicPr>
        <p:blipFill>
          <a:blip r:embed="rId2">
            <a:alphaModFix/>
          </a:blip>
          <a:stretch>
            <a:fillRect/>
          </a:stretch>
        </p:blipFill>
        <p:spPr>
          <a:xfrm>
            <a:off x="8280977" y="254735"/>
            <a:ext cx="620198" cy="59024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rgbClr val="565A5C"/>
        </a:solidFill>
        <a:effectLst/>
      </p:bgPr>
    </p:bg>
    <p:spTree>
      <p:nvGrpSpPr>
        <p:cNvPr id="1" name="Shape 75"/>
        <p:cNvGrpSpPr/>
        <p:nvPr/>
      </p:nvGrpSpPr>
      <p:grpSpPr>
        <a:xfrm>
          <a:off x="0" y="0"/>
          <a:ext cx="0" cy="0"/>
          <a:chOff x="0" y="0"/>
          <a:chExt cx="0" cy="0"/>
        </a:xfrm>
      </p:grpSpPr>
      <p:sp>
        <p:nvSpPr>
          <p:cNvPr id="76" name="Google Shape;76;p6"/>
          <p:cNvSpPr/>
          <p:nvPr/>
        </p:nvSpPr>
        <p:spPr>
          <a:xfrm flipH="1">
            <a:off x="3582600" y="1550700"/>
            <a:ext cx="5561400" cy="3592800"/>
          </a:xfrm>
          <a:prstGeom prst="rtTriangle">
            <a:avLst/>
          </a:prstGeom>
          <a:solidFill>
            <a:srgbClr val="A2A4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6"/>
          <p:cNvSpPr/>
          <p:nvPr/>
        </p:nvSpPr>
        <p:spPr>
          <a:xfrm>
            <a:off x="31" y="2824500"/>
            <a:ext cx="7370400" cy="2319000"/>
          </a:xfrm>
          <a:prstGeom prst="rtTriangle">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6"/>
          <p:cNvSpPr/>
          <p:nvPr/>
        </p:nvSpPr>
        <p:spPr>
          <a:xfrm>
            <a:off x="203225" y="206250"/>
            <a:ext cx="8737500" cy="4731000"/>
          </a:xfrm>
          <a:prstGeom prst="roundRect">
            <a:avLst>
              <a:gd name="adj" fmla="val 3387"/>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80" name="Google Shape;80;p6"/>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lstStyle>
            <a:lvl1pPr lvl="0" rtl="0">
              <a:spcBef>
                <a:spcPts val="0"/>
              </a:spcBef>
              <a:spcAft>
                <a:spcPts val="0"/>
              </a:spcAft>
              <a:buClr>
                <a:srgbClr val="565A5C"/>
              </a:buClr>
              <a:buSzPts val="3000"/>
              <a:buNone/>
              <a:defRPr sz="3000">
                <a:solidFill>
                  <a:srgbClr val="565A5C"/>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cxnSp>
        <p:nvCxnSpPr>
          <p:cNvPr id="81" name="Google Shape;81;p6"/>
          <p:cNvCxnSpPr/>
          <p:nvPr/>
        </p:nvCxnSpPr>
        <p:spPr>
          <a:xfrm>
            <a:off x="514350" y="865700"/>
            <a:ext cx="7505700" cy="0"/>
          </a:xfrm>
          <a:prstGeom prst="straightConnector1">
            <a:avLst/>
          </a:prstGeom>
          <a:noFill/>
          <a:ln w="38100" cap="flat" cmpd="sng">
            <a:solidFill>
              <a:srgbClr val="CFB87C"/>
            </a:solidFill>
            <a:prstDash val="solid"/>
            <a:round/>
            <a:headEnd type="none" w="med" len="med"/>
            <a:tailEnd type="none" w="med" len="med"/>
          </a:ln>
        </p:spPr>
      </p:cxnSp>
      <p:pic>
        <p:nvPicPr>
          <p:cNvPr id="82" name="Google Shape;82;p6"/>
          <p:cNvPicPr preferRelativeResize="0"/>
          <p:nvPr/>
        </p:nvPicPr>
        <p:blipFill>
          <a:blip r:embed="rId2">
            <a:alphaModFix/>
          </a:blip>
          <a:stretch>
            <a:fillRect/>
          </a:stretch>
        </p:blipFill>
        <p:spPr>
          <a:xfrm>
            <a:off x="8280977" y="254735"/>
            <a:ext cx="620198" cy="59024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rgbClr val="565A5C"/>
        </a:solidFill>
        <a:effectLst/>
      </p:bgPr>
    </p:bg>
    <p:spTree>
      <p:nvGrpSpPr>
        <p:cNvPr id="1" name="Shape 83"/>
        <p:cNvGrpSpPr/>
        <p:nvPr/>
      </p:nvGrpSpPr>
      <p:grpSpPr>
        <a:xfrm>
          <a:off x="0" y="0"/>
          <a:ext cx="0" cy="0"/>
          <a:chOff x="0" y="0"/>
          <a:chExt cx="0" cy="0"/>
        </a:xfrm>
      </p:grpSpPr>
      <p:sp>
        <p:nvSpPr>
          <p:cNvPr id="84" name="Google Shape;84;p7"/>
          <p:cNvSpPr/>
          <p:nvPr/>
        </p:nvSpPr>
        <p:spPr>
          <a:xfrm flipH="1">
            <a:off x="3582600" y="1550700"/>
            <a:ext cx="5561400" cy="3592800"/>
          </a:xfrm>
          <a:prstGeom prst="rtTriangle">
            <a:avLst/>
          </a:prstGeom>
          <a:solidFill>
            <a:srgbClr val="A2A4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7"/>
          <p:cNvSpPr/>
          <p:nvPr/>
        </p:nvSpPr>
        <p:spPr>
          <a:xfrm>
            <a:off x="31" y="2824500"/>
            <a:ext cx="7370400" cy="2319000"/>
          </a:xfrm>
          <a:prstGeom prst="rtTriangle">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7"/>
          <p:cNvSpPr/>
          <p:nvPr/>
        </p:nvSpPr>
        <p:spPr>
          <a:xfrm>
            <a:off x="203225" y="206250"/>
            <a:ext cx="8737500" cy="4731000"/>
          </a:xfrm>
          <a:prstGeom prst="roundRect">
            <a:avLst>
              <a:gd name="adj" fmla="val 3254"/>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7"/>
          <p:cNvSpPr txBox="1">
            <a:spLocks noGrp="1"/>
          </p:cNvSpPr>
          <p:nvPr>
            <p:ph type="body" idx="1"/>
          </p:nvPr>
        </p:nvSpPr>
        <p:spPr>
          <a:xfrm>
            <a:off x="525900" y="947450"/>
            <a:ext cx="3709200" cy="3717600"/>
          </a:xfrm>
          <a:prstGeom prst="rect">
            <a:avLst/>
          </a:prstGeom>
        </p:spPr>
        <p:txBody>
          <a:bodyPr spcFirstLastPara="1" wrap="square" lIns="91425" tIns="91425" rIns="91425" bIns="91425" anchor="t" anchorCtr="0"/>
          <a:lstStyle>
            <a:lvl1pPr marL="457200" lvl="0" indent="-317500">
              <a:spcBef>
                <a:spcPts val="0"/>
              </a:spcBef>
              <a:spcAft>
                <a:spcPts val="0"/>
              </a:spcAft>
              <a:buClr>
                <a:srgbClr val="565A5C"/>
              </a:buClr>
              <a:buSzPts val="1400"/>
              <a:buFont typeface="Ubuntu"/>
              <a:buChar char="●"/>
              <a:defRPr>
                <a:solidFill>
                  <a:srgbClr val="565A5C"/>
                </a:solidFill>
                <a:latin typeface="Ubuntu"/>
                <a:ea typeface="Ubuntu"/>
                <a:cs typeface="Ubuntu"/>
                <a:sym typeface="Ubuntu"/>
              </a:defRPr>
            </a:lvl1pPr>
            <a:lvl2pPr marL="914400" lvl="1" indent="-304800">
              <a:spcBef>
                <a:spcPts val="1600"/>
              </a:spcBef>
              <a:spcAft>
                <a:spcPts val="0"/>
              </a:spcAft>
              <a:buClr>
                <a:srgbClr val="565A5C"/>
              </a:buClr>
              <a:buSzPts val="1200"/>
              <a:buFont typeface="Ubuntu"/>
              <a:buChar char="○"/>
              <a:defRPr>
                <a:solidFill>
                  <a:srgbClr val="565A5C"/>
                </a:solidFill>
                <a:latin typeface="Ubuntu"/>
                <a:ea typeface="Ubuntu"/>
                <a:cs typeface="Ubuntu"/>
                <a:sym typeface="Ubuntu"/>
              </a:defRPr>
            </a:lvl2pPr>
            <a:lvl3pPr marL="1371600" lvl="2" indent="-298450">
              <a:spcBef>
                <a:spcPts val="1600"/>
              </a:spcBef>
              <a:spcAft>
                <a:spcPts val="0"/>
              </a:spcAft>
              <a:buClr>
                <a:srgbClr val="565A5C"/>
              </a:buClr>
              <a:buSzPts val="1100"/>
              <a:buFont typeface="Ubuntu"/>
              <a:buChar char="■"/>
              <a:defRPr>
                <a:solidFill>
                  <a:srgbClr val="565A5C"/>
                </a:solidFill>
                <a:latin typeface="Ubuntu"/>
                <a:ea typeface="Ubuntu"/>
                <a:cs typeface="Ubuntu"/>
                <a:sym typeface="Ubuntu"/>
              </a:defRPr>
            </a:lvl3pPr>
            <a:lvl4pPr marL="1828800" lvl="3" indent="-298450">
              <a:spcBef>
                <a:spcPts val="1600"/>
              </a:spcBef>
              <a:spcAft>
                <a:spcPts val="0"/>
              </a:spcAft>
              <a:buClr>
                <a:srgbClr val="565A5C"/>
              </a:buClr>
              <a:buSzPts val="1100"/>
              <a:buFont typeface="Ubuntu"/>
              <a:buChar char="●"/>
              <a:defRPr>
                <a:solidFill>
                  <a:srgbClr val="565A5C"/>
                </a:solidFill>
                <a:latin typeface="Ubuntu"/>
                <a:ea typeface="Ubuntu"/>
                <a:cs typeface="Ubuntu"/>
                <a:sym typeface="Ubuntu"/>
              </a:defRPr>
            </a:lvl4pPr>
            <a:lvl5pPr marL="2286000" lvl="4" indent="-298450">
              <a:spcBef>
                <a:spcPts val="1600"/>
              </a:spcBef>
              <a:spcAft>
                <a:spcPts val="0"/>
              </a:spcAft>
              <a:buClr>
                <a:srgbClr val="565A5C"/>
              </a:buClr>
              <a:buSzPts val="1100"/>
              <a:buFont typeface="Ubuntu"/>
              <a:buChar char="○"/>
              <a:defRPr>
                <a:solidFill>
                  <a:srgbClr val="565A5C"/>
                </a:solidFill>
                <a:latin typeface="Ubuntu"/>
                <a:ea typeface="Ubuntu"/>
                <a:cs typeface="Ubuntu"/>
                <a:sym typeface="Ubuntu"/>
              </a:defRPr>
            </a:lvl5pPr>
            <a:lvl6pPr marL="2743200" lvl="5" indent="-298450">
              <a:spcBef>
                <a:spcPts val="1600"/>
              </a:spcBef>
              <a:spcAft>
                <a:spcPts val="0"/>
              </a:spcAft>
              <a:buClr>
                <a:srgbClr val="565A5C"/>
              </a:buClr>
              <a:buSzPts val="1100"/>
              <a:buFont typeface="Ubuntu"/>
              <a:buChar char="■"/>
              <a:defRPr>
                <a:solidFill>
                  <a:srgbClr val="565A5C"/>
                </a:solidFill>
                <a:latin typeface="Ubuntu"/>
                <a:ea typeface="Ubuntu"/>
                <a:cs typeface="Ubuntu"/>
                <a:sym typeface="Ubuntu"/>
              </a:defRPr>
            </a:lvl6pPr>
            <a:lvl7pPr marL="3200400" lvl="6" indent="-298450">
              <a:spcBef>
                <a:spcPts val="1600"/>
              </a:spcBef>
              <a:spcAft>
                <a:spcPts val="0"/>
              </a:spcAft>
              <a:buClr>
                <a:srgbClr val="565A5C"/>
              </a:buClr>
              <a:buSzPts val="1100"/>
              <a:buFont typeface="Ubuntu"/>
              <a:buChar char="●"/>
              <a:defRPr>
                <a:solidFill>
                  <a:srgbClr val="565A5C"/>
                </a:solidFill>
                <a:latin typeface="Ubuntu"/>
                <a:ea typeface="Ubuntu"/>
                <a:cs typeface="Ubuntu"/>
                <a:sym typeface="Ubuntu"/>
              </a:defRPr>
            </a:lvl7pPr>
            <a:lvl8pPr marL="3657600" lvl="7" indent="-298450">
              <a:spcBef>
                <a:spcPts val="1600"/>
              </a:spcBef>
              <a:spcAft>
                <a:spcPts val="0"/>
              </a:spcAft>
              <a:buClr>
                <a:srgbClr val="565A5C"/>
              </a:buClr>
              <a:buSzPts val="1100"/>
              <a:buFont typeface="Ubuntu"/>
              <a:buChar char="○"/>
              <a:defRPr>
                <a:solidFill>
                  <a:srgbClr val="565A5C"/>
                </a:solidFill>
                <a:latin typeface="Ubuntu"/>
                <a:ea typeface="Ubuntu"/>
                <a:cs typeface="Ubuntu"/>
                <a:sym typeface="Ubuntu"/>
              </a:defRPr>
            </a:lvl8pPr>
            <a:lvl9pPr marL="4114800" lvl="8" indent="-298450">
              <a:spcBef>
                <a:spcPts val="1600"/>
              </a:spcBef>
              <a:spcAft>
                <a:spcPts val="1600"/>
              </a:spcAft>
              <a:buClr>
                <a:srgbClr val="565A5C"/>
              </a:buClr>
              <a:buSzPts val="1100"/>
              <a:buFont typeface="Ubuntu"/>
              <a:buChar char="■"/>
              <a:defRPr>
                <a:solidFill>
                  <a:srgbClr val="565A5C"/>
                </a:solidFill>
                <a:latin typeface="Ubuntu"/>
                <a:ea typeface="Ubuntu"/>
                <a:cs typeface="Ubuntu"/>
                <a:sym typeface="Ubuntu"/>
              </a:defRPr>
            </a:lvl9pPr>
          </a:lstStyle>
          <a:p>
            <a:endParaRPr/>
          </a:p>
        </p:txBody>
      </p:sp>
      <p:sp>
        <p:nvSpPr>
          <p:cNvPr id="88" name="Google Shape;88;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89" name="Google Shape;89;p7"/>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lstStyle>
            <a:lvl1pPr lvl="0" rtl="0">
              <a:spcBef>
                <a:spcPts val="0"/>
              </a:spcBef>
              <a:spcAft>
                <a:spcPts val="0"/>
              </a:spcAft>
              <a:buClr>
                <a:srgbClr val="565A5C"/>
              </a:buClr>
              <a:buSzPts val="3000"/>
              <a:buNone/>
              <a:defRPr sz="3000">
                <a:solidFill>
                  <a:srgbClr val="565A5C"/>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cxnSp>
        <p:nvCxnSpPr>
          <p:cNvPr id="90" name="Google Shape;90;p7"/>
          <p:cNvCxnSpPr/>
          <p:nvPr/>
        </p:nvCxnSpPr>
        <p:spPr>
          <a:xfrm>
            <a:off x="514350" y="865700"/>
            <a:ext cx="7505700" cy="0"/>
          </a:xfrm>
          <a:prstGeom prst="straightConnector1">
            <a:avLst/>
          </a:prstGeom>
          <a:noFill/>
          <a:ln w="38100" cap="flat" cmpd="sng">
            <a:solidFill>
              <a:srgbClr val="CFB87C"/>
            </a:solidFill>
            <a:prstDash val="solid"/>
            <a:round/>
            <a:headEnd type="none" w="med" len="med"/>
            <a:tailEnd type="none" w="med" len="med"/>
          </a:ln>
        </p:spPr>
      </p:cxnSp>
      <p:pic>
        <p:nvPicPr>
          <p:cNvPr id="91" name="Google Shape;91;p7"/>
          <p:cNvPicPr preferRelativeResize="0"/>
          <p:nvPr/>
        </p:nvPicPr>
        <p:blipFill>
          <a:blip r:embed="rId2">
            <a:alphaModFix/>
          </a:blip>
          <a:stretch>
            <a:fillRect/>
          </a:stretch>
        </p:blipFill>
        <p:spPr>
          <a:xfrm>
            <a:off x="8280977" y="254735"/>
            <a:ext cx="620198" cy="59024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2"/>
        <p:cNvGrpSpPr/>
        <p:nvPr/>
      </p:nvGrpSpPr>
      <p:grpSpPr>
        <a:xfrm>
          <a:off x="0" y="0"/>
          <a:ext cx="0" cy="0"/>
          <a:chOff x="0" y="0"/>
          <a:chExt cx="0" cy="0"/>
        </a:xfrm>
      </p:grpSpPr>
      <p:sp>
        <p:nvSpPr>
          <p:cNvPr id="93" name="Google Shape;93;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p:cSld name="MAIN_POINT">
    <p:bg>
      <p:bgPr>
        <a:solidFill>
          <a:srgbClr val="565A5C"/>
        </a:solidFill>
        <a:effectLst/>
      </p:bgPr>
    </p:bg>
    <p:spTree>
      <p:nvGrpSpPr>
        <p:cNvPr id="1" name="Shape 94"/>
        <p:cNvGrpSpPr/>
        <p:nvPr/>
      </p:nvGrpSpPr>
      <p:grpSpPr>
        <a:xfrm>
          <a:off x="0" y="0"/>
          <a:ext cx="0" cy="0"/>
          <a:chOff x="0" y="0"/>
          <a:chExt cx="0" cy="0"/>
        </a:xfrm>
      </p:grpSpPr>
      <p:sp>
        <p:nvSpPr>
          <p:cNvPr id="95" name="Google Shape;95;p9"/>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9"/>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203225" y="206250"/>
            <a:ext cx="8737500" cy="4731000"/>
          </a:xfrm>
          <a:prstGeom prst="rect">
            <a:avLst/>
          </a:prstGeom>
          <a:solidFill>
            <a:srgbClr val="565A5C"/>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 name="Google Shape;98;p9"/>
          <p:cNvGrpSpPr/>
          <p:nvPr/>
        </p:nvGrpSpPr>
        <p:grpSpPr>
          <a:xfrm>
            <a:off x="34934" y="4522125"/>
            <a:ext cx="1593306" cy="617072"/>
            <a:chOff x="6917201" y="0"/>
            <a:chExt cx="2227777" cy="863400"/>
          </a:xfrm>
        </p:grpSpPr>
        <p:sp>
          <p:nvSpPr>
            <p:cNvPr id="99" name="Google Shape;99;p9"/>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9"/>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9"/>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02;p9"/>
          <p:cNvGrpSpPr/>
          <p:nvPr/>
        </p:nvGrpSpPr>
        <p:grpSpPr>
          <a:xfrm>
            <a:off x="5886353" y="1243"/>
            <a:ext cx="3257455" cy="1261514"/>
            <a:chOff x="6917201" y="0"/>
            <a:chExt cx="2227777" cy="863400"/>
          </a:xfrm>
        </p:grpSpPr>
        <p:sp>
          <p:nvSpPr>
            <p:cNvPr id="103" name="Google Shape;103;p9"/>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9"/>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9"/>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 name="Google Shape;106;p9"/>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lstStyle>
            <a:lvl1pPr lvl="0" algn="ctr" rtl="0">
              <a:spcBef>
                <a:spcPts val="0"/>
              </a:spcBef>
              <a:spcAft>
                <a:spcPts val="0"/>
              </a:spcAft>
              <a:buSzPts val="3200"/>
              <a:buNone/>
              <a:defRPr sz="3200"/>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endParaRPr/>
          </a:p>
        </p:txBody>
      </p:sp>
      <p:sp>
        <p:nvSpPr>
          <p:cNvPr id="107" name="Google Shape;107;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8" name="Google Shape;108;p9"/>
          <p:cNvSpPr/>
          <p:nvPr/>
        </p:nvSpPr>
        <p:spPr>
          <a:xfrm>
            <a:off x="31" y="2824500"/>
            <a:ext cx="7370400" cy="2319000"/>
          </a:xfrm>
          <a:prstGeom prst="rtTriangle">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9"/>
          <p:cNvSpPr/>
          <p:nvPr/>
        </p:nvSpPr>
        <p:spPr>
          <a:xfrm flipH="1">
            <a:off x="3582600" y="1550700"/>
            <a:ext cx="5561400" cy="3592800"/>
          </a:xfrm>
          <a:prstGeom prst="rtTriangle">
            <a:avLst/>
          </a:prstGeom>
          <a:solidFill>
            <a:srgbClr val="565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9"/>
          <p:cNvSpPr/>
          <p:nvPr/>
        </p:nvSpPr>
        <p:spPr>
          <a:xfrm rot="10800000">
            <a:off x="5058905" y="0"/>
            <a:ext cx="4085100" cy="2052600"/>
          </a:xfrm>
          <a:prstGeom prst="rtTriangle">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9"/>
          <p:cNvGrpSpPr/>
          <p:nvPr/>
        </p:nvGrpSpPr>
        <p:grpSpPr>
          <a:xfrm>
            <a:off x="199468" y="5088"/>
            <a:ext cx="1851282" cy="752108"/>
            <a:chOff x="6917201" y="0"/>
            <a:chExt cx="2227777" cy="863400"/>
          </a:xfrm>
        </p:grpSpPr>
        <p:sp>
          <p:nvSpPr>
            <p:cNvPr id="112" name="Google Shape;112;p9"/>
            <p:cNvSpPr/>
            <p:nvPr/>
          </p:nvSpPr>
          <p:spPr>
            <a:xfrm>
              <a:off x="7641677" y="0"/>
              <a:ext cx="1503300" cy="863400"/>
            </a:xfrm>
            <a:prstGeom prst="parallelogram">
              <a:avLst>
                <a:gd name="adj" fmla="val 158024"/>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9"/>
            <p:cNvSpPr/>
            <p:nvPr/>
          </p:nvSpPr>
          <p:spPr>
            <a:xfrm>
              <a:off x="7279439" y="0"/>
              <a:ext cx="1503300" cy="863400"/>
            </a:xfrm>
            <a:prstGeom prst="parallelogram">
              <a:avLst>
                <a:gd name="adj" fmla="val 158024"/>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9"/>
            <p:cNvSpPr/>
            <p:nvPr/>
          </p:nvSpPr>
          <p:spPr>
            <a:xfrm>
              <a:off x="6917201" y="0"/>
              <a:ext cx="1503300" cy="863400"/>
            </a:xfrm>
            <a:prstGeom prst="parallelogram">
              <a:avLst>
                <a:gd name="adj" fmla="val 158024"/>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9"/>
          <p:cNvGrpSpPr/>
          <p:nvPr/>
        </p:nvGrpSpPr>
        <p:grpSpPr>
          <a:xfrm>
            <a:off x="7086593" y="4391488"/>
            <a:ext cx="1851282" cy="752108"/>
            <a:chOff x="6917201" y="0"/>
            <a:chExt cx="2227777" cy="863400"/>
          </a:xfrm>
        </p:grpSpPr>
        <p:sp>
          <p:nvSpPr>
            <p:cNvPr id="116" name="Google Shape;116;p9"/>
            <p:cNvSpPr/>
            <p:nvPr/>
          </p:nvSpPr>
          <p:spPr>
            <a:xfrm>
              <a:off x="7641677" y="0"/>
              <a:ext cx="1503300" cy="863400"/>
            </a:xfrm>
            <a:prstGeom prst="parallelogram">
              <a:avLst>
                <a:gd name="adj" fmla="val 158024"/>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9"/>
            <p:cNvSpPr/>
            <p:nvPr/>
          </p:nvSpPr>
          <p:spPr>
            <a:xfrm>
              <a:off x="7279439" y="0"/>
              <a:ext cx="1503300" cy="863400"/>
            </a:xfrm>
            <a:prstGeom prst="parallelogram">
              <a:avLst>
                <a:gd name="adj" fmla="val 158024"/>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9"/>
            <p:cNvSpPr/>
            <p:nvPr/>
          </p:nvSpPr>
          <p:spPr>
            <a:xfrm>
              <a:off x="6917201" y="0"/>
              <a:ext cx="1503300" cy="863400"/>
            </a:xfrm>
            <a:prstGeom prst="parallelogram">
              <a:avLst>
                <a:gd name="adj" fmla="val 158024"/>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oogle Shape;119;p9"/>
          <p:cNvGrpSpPr/>
          <p:nvPr/>
        </p:nvGrpSpPr>
        <p:grpSpPr>
          <a:xfrm>
            <a:off x="5922882" y="5102"/>
            <a:ext cx="2389068" cy="925737"/>
            <a:chOff x="6917201" y="0"/>
            <a:chExt cx="2227777" cy="863400"/>
          </a:xfrm>
        </p:grpSpPr>
        <p:sp>
          <p:nvSpPr>
            <p:cNvPr id="120" name="Google Shape;120;p9"/>
            <p:cNvSpPr/>
            <p:nvPr/>
          </p:nvSpPr>
          <p:spPr>
            <a:xfrm>
              <a:off x="7641677" y="0"/>
              <a:ext cx="1503300" cy="863400"/>
            </a:xfrm>
            <a:prstGeom prst="parallelogram">
              <a:avLst>
                <a:gd name="adj" fmla="val 158024"/>
              </a:avLst>
            </a:prstGeom>
            <a:solidFill>
              <a:srgbClr val="565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9"/>
            <p:cNvSpPr/>
            <p:nvPr/>
          </p:nvSpPr>
          <p:spPr>
            <a:xfrm>
              <a:off x="7279439" y="0"/>
              <a:ext cx="1503300" cy="863400"/>
            </a:xfrm>
            <a:prstGeom prst="parallelogram">
              <a:avLst>
                <a:gd name="adj" fmla="val 158024"/>
              </a:avLst>
            </a:prstGeom>
            <a:solidFill>
              <a:srgbClr val="565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9"/>
            <p:cNvSpPr/>
            <p:nvPr/>
          </p:nvSpPr>
          <p:spPr>
            <a:xfrm>
              <a:off x="6917201" y="0"/>
              <a:ext cx="1503300" cy="863400"/>
            </a:xfrm>
            <a:prstGeom prst="parallelogram">
              <a:avLst>
                <a:gd name="adj" fmla="val 158024"/>
              </a:avLst>
            </a:prstGeom>
            <a:solidFill>
              <a:srgbClr val="565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 name="Google Shape;123;p9"/>
          <p:cNvGrpSpPr/>
          <p:nvPr/>
        </p:nvGrpSpPr>
        <p:grpSpPr>
          <a:xfrm>
            <a:off x="761832" y="4217852"/>
            <a:ext cx="2389068" cy="925737"/>
            <a:chOff x="6917201" y="0"/>
            <a:chExt cx="2227777" cy="863400"/>
          </a:xfrm>
        </p:grpSpPr>
        <p:sp>
          <p:nvSpPr>
            <p:cNvPr id="124" name="Google Shape;124;p9"/>
            <p:cNvSpPr/>
            <p:nvPr/>
          </p:nvSpPr>
          <p:spPr>
            <a:xfrm>
              <a:off x="7641677" y="0"/>
              <a:ext cx="1503300" cy="863400"/>
            </a:xfrm>
            <a:prstGeom prst="parallelogram">
              <a:avLst>
                <a:gd name="adj" fmla="val 158024"/>
              </a:avLst>
            </a:prstGeom>
            <a:solidFill>
              <a:srgbClr val="565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9"/>
            <p:cNvSpPr/>
            <p:nvPr/>
          </p:nvSpPr>
          <p:spPr>
            <a:xfrm>
              <a:off x="7279439" y="0"/>
              <a:ext cx="1503300" cy="863400"/>
            </a:xfrm>
            <a:prstGeom prst="parallelogram">
              <a:avLst>
                <a:gd name="adj" fmla="val 158024"/>
              </a:avLst>
            </a:prstGeom>
            <a:solidFill>
              <a:srgbClr val="565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9"/>
            <p:cNvSpPr/>
            <p:nvPr/>
          </p:nvSpPr>
          <p:spPr>
            <a:xfrm>
              <a:off x="6917201" y="0"/>
              <a:ext cx="1503300" cy="863400"/>
            </a:xfrm>
            <a:prstGeom prst="parallelogram">
              <a:avLst>
                <a:gd name="adj" fmla="val 158024"/>
              </a:avLst>
            </a:prstGeom>
            <a:solidFill>
              <a:srgbClr val="565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 name="Google Shape;127;p9"/>
          <p:cNvSpPr/>
          <p:nvPr/>
        </p:nvSpPr>
        <p:spPr>
          <a:xfrm>
            <a:off x="203275" y="206250"/>
            <a:ext cx="8737500" cy="4731000"/>
          </a:xfrm>
          <a:prstGeom prst="roundRect">
            <a:avLst>
              <a:gd name="adj" fmla="val 4313"/>
            </a:avLst>
          </a:prstGeom>
          <a:solidFill>
            <a:srgbClr val="565A5C"/>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9"/>
          <p:cNvSpPr txBox="1">
            <a:spLocks noGrp="1"/>
          </p:cNvSpPr>
          <p:nvPr>
            <p:ph type="ctrTitle" idx="2"/>
          </p:nvPr>
        </p:nvSpPr>
        <p:spPr>
          <a:xfrm>
            <a:off x="1858703" y="1822833"/>
            <a:ext cx="5361300" cy="1448100"/>
          </a:xfrm>
          <a:prstGeom prst="rect">
            <a:avLst/>
          </a:prstGeom>
        </p:spPr>
        <p:txBody>
          <a:bodyPr spcFirstLastPara="1" wrap="square" lIns="91425" tIns="91425" rIns="91425" bIns="91425" anchor="ctr" anchorCtr="0"/>
          <a:lstStyle>
            <a:lvl1pPr lvl="0" algn="ctr" rtl="0">
              <a:spcBef>
                <a:spcPts val="0"/>
              </a:spcBef>
              <a:spcAft>
                <a:spcPts val="0"/>
              </a:spcAft>
              <a:buClr>
                <a:srgbClr val="CFB87C"/>
              </a:buClr>
              <a:buSzPts val="3800"/>
              <a:buNone/>
              <a:defRPr sz="3800">
                <a:solidFill>
                  <a:srgbClr val="CFB87C"/>
                </a:solidFill>
              </a:defRPr>
            </a:lvl1pPr>
            <a:lvl2pPr lvl="1" algn="ctr" rtl="0">
              <a:spcBef>
                <a:spcPts val="0"/>
              </a:spcBef>
              <a:spcAft>
                <a:spcPts val="0"/>
              </a:spcAft>
              <a:buSzPts val="3800"/>
              <a:buNone/>
              <a:defRPr sz="3800"/>
            </a:lvl2pPr>
            <a:lvl3pPr lvl="2" algn="ctr" rtl="0">
              <a:spcBef>
                <a:spcPts val="0"/>
              </a:spcBef>
              <a:spcAft>
                <a:spcPts val="0"/>
              </a:spcAft>
              <a:buSzPts val="3800"/>
              <a:buNone/>
              <a:defRPr sz="3800"/>
            </a:lvl3pPr>
            <a:lvl4pPr lvl="3" algn="ctr" rtl="0">
              <a:spcBef>
                <a:spcPts val="0"/>
              </a:spcBef>
              <a:spcAft>
                <a:spcPts val="0"/>
              </a:spcAft>
              <a:buSzPts val="3800"/>
              <a:buNone/>
              <a:defRPr sz="3800"/>
            </a:lvl4pPr>
            <a:lvl5pPr lvl="4" algn="ctr" rtl="0">
              <a:spcBef>
                <a:spcPts val="0"/>
              </a:spcBef>
              <a:spcAft>
                <a:spcPts val="0"/>
              </a:spcAft>
              <a:buSzPts val="3800"/>
              <a:buNone/>
              <a:defRPr sz="3800"/>
            </a:lvl5pPr>
            <a:lvl6pPr lvl="5" algn="ctr" rtl="0">
              <a:spcBef>
                <a:spcPts val="0"/>
              </a:spcBef>
              <a:spcAft>
                <a:spcPts val="0"/>
              </a:spcAft>
              <a:buSzPts val="3800"/>
              <a:buNone/>
              <a:defRPr sz="3800"/>
            </a:lvl6pPr>
            <a:lvl7pPr lvl="6" algn="ctr" rtl="0">
              <a:spcBef>
                <a:spcPts val="0"/>
              </a:spcBef>
              <a:spcAft>
                <a:spcPts val="0"/>
              </a:spcAft>
              <a:buSzPts val="3800"/>
              <a:buNone/>
              <a:defRPr sz="3800"/>
            </a:lvl7pPr>
            <a:lvl8pPr lvl="7" algn="ctr" rtl="0">
              <a:spcBef>
                <a:spcPts val="0"/>
              </a:spcBef>
              <a:spcAft>
                <a:spcPts val="0"/>
              </a:spcAft>
              <a:buSzPts val="3800"/>
              <a:buNone/>
              <a:defRPr sz="3800"/>
            </a:lvl8pPr>
            <a:lvl9pPr lvl="8" algn="ctr" rtl="0">
              <a:spcBef>
                <a:spcPts val="0"/>
              </a:spcBef>
              <a:spcAft>
                <a:spcPts val="0"/>
              </a:spcAft>
              <a:buSzPts val="3800"/>
              <a:buNone/>
              <a:defRPr sz="3800"/>
            </a:lvl9pPr>
          </a:lstStyle>
          <a:p>
            <a:endParaRPr/>
          </a:p>
        </p:txBody>
      </p:sp>
      <p:sp>
        <p:nvSpPr>
          <p:cNvPr id="129" name="Google Shape;129;p9"/>
          <p:cNvSpPr txBox="1">
            <a:spLocks noGrp="1"/>
          </p:cNvSpPr>
          <p:nvPr>
            <p:ph type="sldNum" idx="3"/>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30" name="Google Shape;130;p9"/>
          <p:cNvPicPr preferRelativeResize="0"/>
          <p:nvPr/>
        </p:nvPicPr>
        <p:blipFill>
          <a:blip r:embed="rId2">
            <a:alphaModFix/>
          </a:blip>
          <a:stretch>
            <a:fillRect/>
          </a:stretch>
        </p:blipFill>
        <p:spPr>
          <a:xfrm>
            <a:off x="8280977" y="254735"/>
            <a:ext cx="620198" cy="59024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565A5C"/>
        </a:solidFill>
        <a:effectLst/>
      </p:bgPr>
    </p:bg>
    <p:spTree>
      <p:nvGrpSpPr>
        <p:cNvPr id="1" name="Shape 135"/>
        <p:cNvGrpSpPr/>
        <p:nvPr/>
      </p:nvGrpSpPr>
      <p:grpSpPr>
        <a:xfrm>
          <a:off x="0" y="0"/>
          <a:ext cx="0" cy="0"/>
          <a:chOff x="0" y="0"/>
          <a:chExt cx="0" cy="0"/>
        </a:xfrm>
      </p:grpSpPr>
      <p:sp>
        <p:nvSpPr>
          <p:cNvPr id="136" name="Google Shape;136;p11"/>
          <p:cNvSpPr/>
          <p:nvPr/>
        </p:nvSpPr>
        <p:spPr>
          <a:xfrm>
            <a:off x="31" y="2824500"/>
            <a:ext cx="7370400" cy="2319000"/>
          </a:xfrm>
          <a:prstGeom prst="rtTriangle">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1"/>
          <p:cNvSpPr/>
          <p:nvPr/>
        </p:nvSpPr>
        <p:spPr>
          <a:xfrm flipH="1">
            <a:off x="3582600" y="1550700"/>
            <a:ext cx="5561400" cy="3592800"/>
          </a:xfrm>
          <a:prstGeom prst="rtTriangle">
            <a:avLst/>
          </a:prstGeom>
          <a:solidFill>
            <a:srgbClr val="565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1"/>
          <p:cNvSpPr/>
          <p:nvPr/>
        </p:nvSpPr>
        <p:spPr>
          <a:xfrm rot="10800000">
            <a:off x="5058905" y="0"/>
            <a:ext cx="4085100" cy="2052600"/>
          </a:xfrm>
          <a:prstGeom prst="rtTriangle">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 name="Google Shape;139;p11"/>
          <p:cNvGrpSpPr/>
          <p:nvPr/>
        </p:nvGrpSpPr>
        <p:grpSpPr>
          <a:xfrm>
            <a:off x="7057468" y="5088"/>
            <a:ext cx="1851282" cy="752108"/>
            <a:chOff x="6917201" y="0"/>
            <a:chExt cx="2227777" cy="863400"/>
          </a:xfrm>
        </p:grpSpPr>
        <p:sp>
          <p:nvSpPr>
            <p:cNvPr id="140" name="Google Shape;140;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143;p11"/>
          <p:cNvGrpSpPr/>
          <p:nvPr/>
        </p:nvGrpSpPr>
        <p:grpSpPr>
          <a:xfrm>
            <a:off x="304793" y="4391488"/>
            <a:ext cx="1851282" cy="752108"/>
            <a:chOff x="6917201" y="0"/>
            <a:chExt cx="2227777" cy="863400"/>
          </a:xfrm>
        </p:grpSpPr>
        <p:sp>
          <p:nvSpPr>
            <p:cNvPr id="144" name="Google Shape;144;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147;p11"/>
          <p:cNvGrpSpPr/>
          <p:nvPr/>
        </p:nvGrpSpPr>
        <p:grpSpPr>
          <a:xfrm>
            <a:off x="512682" y="5102"/>
            <a:ext cx="2389068" cy="925737"/>
            <a:chOff x="6917201" y="0"/>
            <a:chExt cx="2227777" cy="863400"/>
          </a:xfrm>
        </p:grpSpPr>
        <p:sp>
          <p:nvSpPr>
            <p:cNvPr id="148" name="Google Shape;148;p11"/>
            <p:cNvSpPr/>
            <p:nvPr/>
          </p:nvSpPr>
          <p:spPr>
            <a:xfrm>
              <a:off x="7641677" y="0"/>
              <a:ext cx="1503300" cy="863400"/>
            </a:xfrm>
            <a:prstGeom prst="parallelogram">
              <a:avLst>
                <a:gd name="adj" fmla="val 158024"/>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1"/>
            <p:cNvSpPr/>
            <p:nvPr/>
          </p:nvSpPr>
          <p:spPr>
            <a:xfrm>
              <a:off x="7279439" y="0"/>
              <a:ext cx="1503300" cy="863400"/>
            </a:xfrm>
            <a:prstGeom prst="parallelogram">
              <a:avLst>
                <a:gd name="adj" fmla="val 158024"/>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a:off x="6917201" y="0"/>
              <a:ext cx="1503300" cy="863400"/>
            </a:xfrm>
            <a:prstGeom prst="parallelogram">
              <a:avLst>
                <a:gd name="adj" fmla="val 158024"/>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 name="Google Shape;151;p11"/>
          <p:cNvGrpSpPr/>
          <p:nvPr/>
        </p:nvGrpSpPr>
        <p:grpSpPr>
          <a:xfrm>
            <a:off x="6553032" y="4217852"/>
            <a:ext cx="2389068" cy="925737"/>
            <a:chOff x="6917201" y="0"/>
            <a:chExt cx="2227777" cy="863400"/>
          </a:xfrm>
        </p:grpSpPr>
        <p:sp>
          <p:nvSpPr>
            <p:cNvPr id="152" name="Google Shape;152;p11"/>
            <p:cNvSpPr/>
            <p:nvPr/>
          </p:nvSpPr>
          <p:spPr>
            <a:xfrm>
              <a:off x="7641677" y="0"/>
              <a:ext cx="1503300" cy="863400"/>
            </a:xfrm>
            <a:prstGeom prst="parallelogram">
              <a:avLst>
                <a:gd name="adj" fmla="val 158024"/>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a:off x="7279439" y="0"/>
              <a:ext cx="1503300" cy="863400"/>
            </a:xfrm>
            <a:prstGeom prst="parallelogram">
              <a:avLst>
                <a:gd name="adj" fmla="val 158024"/>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1"/>
            <p:cNvSpPr/>
            <p:nvPr/>
          </p:nvSpPr>
          <p:spPr>
            <a:xfrm>
              <a:off x="6917201" y="0"/>
              <a:ext cx="1503300" cy="863400"/>
            </a:xfrm>
            <a:prstGeom prst="parallelogram">
              <a:avLst>
                <a:gd name="adj" fmla="val 158024"/>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 name="Google Shape;155;p11"/>
          <p:cNvSpPr/>
          <p:nvPr/>
        </p:nvSpPr>
        <p:spPr>
          <a:xfrm>
            <a:off x="203275" y="206250"/>
            <a:ext cx="8737500" cy="4731000"/>
          </a:xfrm>
          <a:prstGeom prst="roundRect">
            <a:avLst>
              <a:gd name="adj" fmla="val 2988"/>
            </a:avLst>
          </a:prstGeom>
          <a:solidFill>
            <a:srgbClr val="F3F3F3"/>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lstStyle>
            <a:lvl1pPr lvl="0" algn="ctr" rtl="0">
              <a:spcBef>
                <a:spcPts val="0"/>
              </a:spcBef>
              <a:spcAft>
                <a:spcPts val="0"/>
              </a:spcAft>
              <a:buClr>
                <a:srgbClr val="565A5C"/>
              </a:buClr>
              <a:buSzPts val="3800"/>
              <a:buNone/>
              <a:defRPr sz="3800">
                <a:solidFill>
                  <a:srgbClr val="565A5C"/>
                </a:solidFill>
              </a:defRPr>
            </a:lvl1pPr>
            <a:lvl2pPr lvl="1" algn="ctr" rtl="0">
              <a:spcBef>
                <a:spcPts val="0"/>
              </a:spcBef>
              <a:spcAft>
                <a:spcPts val="0"/>
              </a:spcAft>
              <a:buClr>
                <a:srgbClr val="565A5C"/>
              </a:buClr>
              <a:buSzPts val="3800"/>
              <a:buNone/>
              <a:defRPr sz="3800">
                <a:solidFill>
                  <a:srgbClr val="565A5C"/>
                </a:solidFill>
              </a:defRPr>
            </a:lvl2pPr>
            <a:lvl3pPr lvl="2" algn="ctr" rtl="0">
              <a:spcBef>
                <a:spcPts val="0"/>
              </a:spcBef>
              <a:spcAft>
                <a:spcPts val="0"/>
              </a:spcAft>
              <a:buClr>
                <a:srgbClr val="565A5C"/>
              </a:buClr>
              <a:buSzPts val="3800"/>
              <a:buNone/>
              <a:defRPr sz="3800">
                <a:solidFill>
                  <a:srgbClr val="565A5C"/>
                </a:solidFill>
              </a:defRPr>
            </a:lvl3pPr>
            <a:lvl4pPr lvl="3" algn="ctr" rtl="0">
              <a:spcBef>
                <a:spcPts val="0"/>
              </a:spcBef>
              <a:spcAft>
                <a:spcPts val="0"/>
              </a:spcAft>
              <a:buClr>
                <a:srgbClr val="565A5C"/>
              </a:buClr>
              <a:buSzPts val="3800"/>
              <a:buNone/>
              <a:defRPr sz="3800">
                <a:solidFill>
                  <a:srgbClr val="565A5C"/>
                </a:solidFill>
              </a:defRPr>
            </a:lvl4pPr>
            <a:lvl5pPr lvl="4" algn="ctr" rtl="0">
              <a:spcBef>
                <a:spcPts val="0"/>
              </a:spcBef>
              <a:spcAft>
                <a:spcPts val="0"/>
              </a:spcAft>
              <a:buClr>
                <a:srgbClr val="565A5C"/>
              </a:buClr>
              <a:buSzPts val="3800"/>
              <a:buNone/>
              <a:defRPr sz="3800">
                <a:solidFill>
                  <a:srgbClr val="565A5C"/>
                </a:solidFill>
              </a:defRPr>
            </a:lvl5pPr>
            <a:lvl6pPr lvl="5" algn="ctr" rtl="0">
              <a:spcBef>
                <a:spcPts val="0"/>
              </a:spcBef>
              <a:spcAft>
                <a:spcPts val="0"/>
              </a:spcAft>
              <a:buClr>
                <a:srgbClr val="565A5C"/>
              </a:buClr>
              <a:buSzPts val="3800"/>
              <a:buNone/>
              <a:defRPr sz="3800">
                <a:solidFill>
                  <a:srgbClr val="565A5C"/>
                </a:solidFill>
              </a:defRPr>
            </a:lvl6pPr>
            <a:lvl7pPr lvl="6" algn="ctr" rtl="0">
              <a:spcBef>
                <a:spcPts val="0"/>
              </a:spcBef>
              <a:spcAft>
                <a:spcPts val="0"/>
              </a:spcAft>
              <a:buClr>
                <a:srgbClr val="565A5C"/>
              </a:buClr>
              <a:buSzPts val="3800"/>
              <a:buNone/>
              <a:defRPr sz="3800">
                <a:solidFill>
                  <a:srgbClr val="565A5C"/>
                </a:solidFill>
              </a:defRPr>
            </a:lvl7pPr>
            <a:lvl8pPr lvl="7" algn="ctr" rtl="0">
              <a:spcBef>
                <a:spcPts val="0"/>
              </a:spcBef>
              <a:spcAft>
                <a:spcPts val="0"/>
              </a:spcAft>
              <a:buClr>
                <a:srgbClr val="565A5C"/>
              </a:buClr>
              <a:buSzPts val="3800"/>
              <a:buNone/>
              <a:defRPr sz="3800">
                <a:solidFill>
                  <a:srgbClr val="565A5C"/>
                </a:solidFill>
              </a:defRPr>
            </a:lvl8pPr>
            <a:lvl9pPr lvl="8" algn="ctr" rtl="0">
              <a:spcBef>
                <a:spcPts val="0"/>
              </a:spcBef>
              <a:spcAft>
                <a:spcPts val="0"/>
              </a:spcAft>
              <a:buClr>
                <a:srgbClr val="565A5C"/>
              </a:buClr>
              <a:buSzPts val="3800"/>
              <a:buNone/>
              <a:defRPr sz="3800">
                <a:solidFill>
                  <a:srgbClr val="565A5C"/>
                </a:solidFill>
              </a:defRPr>
            </a:lvl9pPr>
          </a:lstStyle>
          <a:p>
            <a:endParaRPr/>
          </a:p>
        </p:txBody>
      </p:sp>
      <p:sp>
        <p:nvSpPr>
          <p:cNvPr id="157" name="Google Shape;157;p11"/>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Clr>
                <a:srgbClr val="CFB87C"/>
              </a:buClr>
              <a:buSzPts val="1600"/>
              <a:buFont typeface="Trebuchet MS"/>
              <a:buNone/>
              <a:defRPr sz="1600">
                <a:solidFill>
                  <a:srgbClr val="CFB87C"/>
                </a:solidFill>
                <a:latin typeface="Trebuchet MS"/>
                <a:ea typeface="Trebuchet MS"/>
                <a:cs typeface="Trebuchet MS"/>
                <a:sym typeface="Trebuchet MS"/>
              </a:defRPr>
            </a:lvl1pPr>
            <a:lvl2pPr lvl="1" algn="ctr" rtl="0">
              <a:lnSpc>
                <a:spcPct val="100000"/>
              </a:lnSpc>
              <a:spcBef>
                <a:spcPts val="0"/>
              </a:spcBef>
              <a:spcAft>
                <a:spcPts val="0"/>
              </a:spcAft>
              <a:buClr>
                <a:srgbClr val="565A5C"/>
              </a:buClr>
              <a:buSzPts val="1600"/>
              <a:buNone/>
              <a:defRPr sz="1600">
                <a:solidFill>
                  <a:srgbClr val="565A5C"/>
                </a:solidFill>
              </a:defRPr>
            </a:lvl2pPr>
            <a:lvl3pPr lvl="2" algn="ctr" rtl="0">
              <a:lnSpc>
                <a:spcPct val="100000"/>
              </a:lnSpc>
              <a:spcBef>
                <a:spcPts val="0"/>
              </a:spcBef>
              <a:spcAft>
                <a:spcPts val="0"/>
              </a:spcAft>
              <a:buClr>
                <a:srgbClr val="565A5C"/>
              </a:buClr>
              <a:buSzPts val="1600"/>
              <a:buNone/>
              <a:defRPr sz="1600">
                <a:solidFill>
                  <a:srgbClr val="565A5C"/>
                </a:solidFill>
              </a:defRPr>
            </a:lvl3pPr>
            <a:lvl4pPr lvl="3" algn="ctr" rtl="0">
              <a:lnSpc>
                <a:spcPct val="100000"/>
              </a:lnSpc>
              <a:spcBef>
                <a:spcPts val="0"/>
              </a:spcBef>
              <a:spcAft>
                <a:spcPts val="0"/>
              </a:spcAft>
              <a:buClr>
                <a:srgbClr val="565A5C"/>
              </a:buClr>
              <a:buSzPts val="1600"/>
              <a:buNone/>
              <a:defRPr sz="1600">
                <a:solidFill>
                  <a:srgbClr val="565A5C"/>
                </a:solidFill>
              </a:defRPr>
            </a:lvl4pPr>
            <a:lvl5pPr lvl="4" algn="ctr" rtl="0">
              <a:lnSpc>
                <a:spcPct val="100000"/>
              </a:lnSpc>
              <a:spcBef>
                <a:spcPts val="0"/>
              </a:spcBef>
              <a:spcAft>
                <a:spcPts val="0"/>
              </a:spcAft>
              <a:buClr>
                <a:srgbClr val="565A5C"/>
              </a:buClr>
              <a:buSzPts val="1600"/>
              <a:buNone/>
              <a:defRPr sz="1600">
                <a:solidFill>
                  <a:srgbClr val="565A5C"/>
                </a:solidFill>
              </a:defRPr>
            </a:lvl5pPr>
            <a:lvl6pPr lvl="5" algn="ctr" rtl="0">
              <a:lnSpc>
                <a:spcPct val="100000"/>
              </a:lnSpc>
              <a:spcBef>
                <a:spcPts val="0"/>
              </a:spcBef>
              <a:spcAft>
                <a:spcPts val="0"/>
              </a:spcAft>
              <a:buClr>
                <a:srgbClr val="565A5C"/>
              </a:buClr>
              <a:buSzPts val="1600"/>
              <a:buNone/>
              <a:defRPr sz="1600">
                <a:solidFill>
                  <a:srgbClr val="565A5C"/>
                </a:solidFill>
              </a:defRPr>
            </a:lvl6pPr>
            <a:lvl7pPr lvl="6" algn="ctr" rtl="0">
              <a:lnSpc>
                <a:spcPct val="100000"/>
              </a:lnSpc>
              <a:spcBef>
                <a:spcPts val="0"/>
              </a:spcBef>
              <a:spcAft>
                <a:spcPts val="0"/>
              </a:spcAft>
              <a:buClr>
                <a:srgbClr val="565A5C"/>
              </a:buClr>
              <a:buSzPts val="1600"/>
              <a:buNone/>
              <a:defRPr sz="1600">
                <a:solidFill>
                  <a:srgbClr val="565A5C"/>
                </a:solidFill>
              </a:defRPr>
            </a:lvl7pPr>
            <a:lvl8pPr lvl="7" algn="ctr" rtl="0">
              <a:lnSpc>
                <a:spcPct val="100000"/>
              </a:lnSpc>
              <a:spcBef>
                <a:spcPts val="0"/>
              </a:spcBef>
              <a:spcAft>
                <a:spcPts val="0"/>
              </a:spcAft>
              <a:buClr>
                <a:srgbClr val="565A5C"/>
              </a:buClr>
              <a:buSzPts val="1600"/>
              <a:buNone/>
              <a:defRPr sz="1600">
                <a:solidFill>
                  <a:srgbClr val="565A5C"/>
                </a:solidFill>
              </a:defRPr>
            </a:lvl8pPr>
            <a:lvl9pPr lvl="8" algn="ctr" rtl="0">
              <a:lnSpc>
                <a:spcPct val="100000"/>
              </a:lnSpc>
              <a:spcBef>
                <a:spcPts val="0"/>
              </a:spcBef>
              <a:spcAft>
                <a:spcPts val="0"/>
              </a:spcAft>
              <a:buClr>
                <a:srgbClr val="565A5C"/>
              </a:buClr>
              <a:buSzPts val="1600"/>
              <a:buNone/>
              <a:defRPr sz="1600">
                <a:solidFill>
                  <a:srgbClr val="565A5C"/>
                </a:solidFill>
              </a:defRPr>
            </a:lvl9pPr>
          </a:lstStyle>
          <a:p>
            <a:endParaRPr/>
          </a:p>
        </p:txBody>
      </p:sp>
      <p:sp>
        <p:nvSpPr>
          <p:cNvPr id="158" name="Google Shape;158;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59" name="Google Shape;159;p11"/>
          <p:cNvPicPr preferRelativeResize="0"/>
          <p:nvPr/>
        </p:nvPicPr>
        <p:blipFill>
          <a:blip r:embed="rId2">
            <a:alphaModFix/>
          </a:blip>
          <a:stretch>
            <a:fillRect/>
          </a:stretch>
        </p:blipFill>
        <p:spPr>
          <a:xfrm>
            <a:off x="8280977" y="254735"/>
            <a:ext cx="620198" cy="59024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59300" y="1402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rgbClr val="565A5C"/>
              </a:buClr>
              <a:buSzPts val="2800"/>
              <a:buFont typeface="Nunito"/>
              <a:buNone/>
              <a:defRPr sz="2800">
                <a:solidFill>
                  <a:srgbClr val="565A5C"/>
                </a:solidFill>
                <a:latin typeface="Nunito"/>
                <a:ea typeface="Nunito"/>
                <a:cs typeface="Nunito"/>
                <a:sym typeface="Nunito"/>
              </a:defRPr>
            </a:lvl1pPr>
            <a:lvl2pPr lvl="1"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771475"/>
            <a:ext cx="8520600" cy="3391200"/>
          </a:xfrm>
          <a:prstGeom prst="rect">
            <a:avLst/>
          </a:prstGeom>
          <a:noFill/>
          <a:ln>
            <a:noFill/>
          </a:ln>
        </p:spPr>
        <p:txBody>
          <a:bodyPr spcFirstLastPara="1" wrap="square" lIns="91425" tIns="91425" rIns="91425" bIns="91425" anchor="t" anchorCtr="0"/>
          <a:lstStyle>
            <a:lvl1pPr marL="457200" lvl="0" indent="-317500">
              <a:lnSpc>
                <a:spcPct val="115000"/>
              </a:lnSpc>
              <a:spcBef>
                <a:spcPts val="0"/>
              </a:spcBef>
              <a:spcAft>
                <a:spcPts val="0"/>
              </a:spcAft>
              <a:buClr>
                <a:srgbClr val="565A5C"/>
              </a:buClr>
              <a:buSzPts val="1400"/>
              <a:buFont typeface="Trebuchet MS"/>
              <a:buChar char="●"/>
              <a:defRPr>
                <a:solidFill>
                  <a:srgbClr val="565A5C"/>
                </a:solidFill>
                <a:latin typeface="Trebuchet MS"/>
                <a:ea typeface="Trebuchet MS"/>
                <a:cs typeface="Trebuchet MS"/>
                <a:sym typeface="Trebuchet MS"/>
              </a:defRPr>
            </a:lvl1pPr>
            <a:lvl2pPr marL="914400" lvl="1" indent="-304800">
              <a:lnSpc>
                <a:spcPct val="115000"/>
              </a:lnSpc>
              <a:spcBef>
                <a:spcPts val="1600"/>
              </a:spcBef>
              <a:spcAft>
                <a:spcPts val="0"/>
              </a:spcAft>
              <a:buClr>
                <a:srgbClr val="565A5C"/>
              </a:buClr>
              <a:buSzPts val="1200"/>
              <a:buFont typeface="Trebuchet MS"/>
              <a:buChar char="○"/>
              <a:defRPr sz="1200">
                <a:solidFill>
                  <a:srgbClr val="565A5C"/>
                </a:solidFill>
                <a:latin typeface="Trebuchet MS"/>
                <a:ea typeface="Trebuchet MS"/>
                <a:cs typeface="Trebuchet MS"/>
                <a:sym typeface="Trebuchet MS"/>
              </a:defRPr>
            </a:lvl2pPr>
            <a:lvl3pPr marL="1371600" lvl="2" indent="-298450">
              <a:lnSpc>
                <a:spcPct val="115000"/>
              </a:lnSpc>
              <a:spcBef>
                <a:spcPts val="1600"/>
              </a:spcBef>
              <a:spcAft>
                <a:spcPts val="0"/>
              </a:spcAft>
              <a:buClr>
                <a:srgbClr val="565A5C"/>
              </a:buClr>
              <a:buSzPts val="1100"/>
              <a:buFont typeface="Trebuchet MS"/>
              <a:buChar char="■"/>
              <a:defRPr sz="1100">
                <a:solidFill>
                  <a:srgbClr val="565A5C"/>
                </a:solidFill>
                <a:latin typeface="Trebuchet MS"/>
                <a:ea typeface="Trebuchet MS"/>
                <a:cs typeface="Trebuchet MS"/>
                <a:sym typeface="Trebuchet MS"/>
              </a:defRPr>
            </a:lvl3pPr>
            <a:lvl4pPr marL="1828800" lvl="3" indent="-298450">
              <a:lnSpc>
                <a:spcPct val="115000"/>
              </a:lnSpc>
              <a:spcBef>
                <a:spcPts val="1600"/>
              </a:spcBef>
              <a:spcAft>
                <a:spcPts val="0"/>
              </a:spcAft>
              <a:buClr>
                <a:srgbClr val="565A5C"/>
              </a:buClr>
              <a:buSzPts val="1100"/>
              <a:buFont typeface="Trebuchet MS"/>
              <a:buChar char="●"/>
              <a:defRPr sz="1100">
                <a:solidFill>
                  <a:srgbClr val="565A5C"/>
                </a:solidFill>
                <a:latin typeface="Trebuchet MS"/>
                <a:ea typeface="Trebuchet MS"/>
                <a:cs typeface="Trebuchet MS"/>
                <a:sym typeface="Trebuchet MS"/>
              </a:defRPr>
            </a:lvl4pPr>
            <a:lvl5pPr marL="2286000" lvl="4" indent="-298450">
              <a:lnSpc>
                <a:spcPct val="115000"/>
              </a:lnSpc>
              <a:spcBef>
                <a:spcPts val="1600"/>
              </a:spcBef>
              <a:spcAft>
                <a:spcPts val="0"/>
              </a:spcAft>
              <a:buClr>
                <a:srgbClr val="565A5C"/>
              </a:buClr>
              <a:buSzPts val="1100"/>
              <a:buFont typeface="Trebuchet MS"/>
              <a:buChar char="○"/>
              <a:defRPr sz="1100">
                <a:solidFill>
                  <a:srgbClr val="565A5C"/>
                </a:solidFill>
                <a:latin typeface="Trebuchet MS"/>
                <a:ea typeface="Trebuchet MS"/>
                <a:cs typeface="Trebuchet MS"/>
                <a:sym typeface="Trebuchet MS"/>
              </a:defRPr>
            </a:lvl5pPr>
            <a:lvl6pPr marL="2743200" lvl="5" indent="-298450">
              <a:lnSpc>
                <a:spcPct val="115000"/>
              </a:lnSpc>
              <a:spcBef>
                <a:spcPts val="1600"/>
              </a:spcBef>
              <a:spcAft>
                <a:spcPts val="0"/>
              </a:spcAft>
              <a:buClr>
                <a:srgbClr val="565A5C"/>
              </a:buClr>
              <a:buSzPts val="1100"/>
              <a:buFont typeface="Trebuchet MS"/>
              <a:buChar char="■"/>
              <a:defRPr sz="1100">
                <a:solidFill>
                  <a:srgbClr val="565A5C"/>
                </a:solidFill>
                <a:latin typeface="Trebuchet MS"/>
                <a:ea typeface="Trebuchet MS"/>
                <a:cs typeface="Trebuchet MS"/>
                <a:sym typeface="Trebuchet MS"/>
              </a:defRPr>
            </a:lvl6pPr>
            <a:lvl7pPr marL="3200400" lvl="6" indent="-298450">
              <a:lnSpc>
                <a:spcPct val="115000"/>
              </a:lnSpc>
              <a:spcBef>
                <a:spcPts val="1600"/>
              </a:spcBef>
              <a:spcAft>
                <a:spcPts val="0"/>
              </a:spcAft>
              <a:buClr>
                <a:srgbClr val="565A5C"/>
              </a:buClr>
              <a:buSzPts val="1100"/>
              <a:buFont typeface="Trebuchet MS"/>
              <a:buChar char="●"/>
              <a:defRPr sz="1100">
                <a:solidFill>
                  <a:srgbClr val="565A5C"/>
                </a:solidFill>
                <a:latin typeface="Trebuchet MS"/>
                <a:ea typeface="Trebuchet MS"/>
                <a:cs typeface="Trebuchet MS"/>
                <a:sym typeface="Trebuchet MS"/>
              </a:defRPr>
            </a:lvl7pPr>
            <a:lvl8pPr marL="3657600" lvl="7" indent="-298450">
              <a:lnSpc>
                <a:spcPct val="115000"/>
              </a:lnSpc>
              <a:spcBef>
                <a:spcPts val="1600"/>
              </a:spcBef>
              <a:spcAft>
                <a:spcPts val="0"/>
              </a:spcAft>
              <a:buClr>
                <a:srgbClr val="565A5C"/>
              </a:buClr>
              <a:buSzPts val="1100"/>
              <a:buFont typeface="Trebuchet MS"/>
              <a:buChar char="○"/>
              <a:defRPr sz="1100">
                <a:solidFill>
                  <a:srgbClr val="565A5C"/>
                </a:solidFill>
                <a:latin typeface="Trebuchet MS"/>
                <a:ea typeface="Trebuchet MS"/>
                <a:cs typeface="Trebuchet MS"/>
                <a:sym typeface="Trebuchet MS"/>
              </a:defRPr>
            </a:lvl8pPr>
            <a:lvl9pPr marL="4114800" lvl="8" indent="-298450">
              <a:lnSpc>
                <a:spcPct val="115000"/>
              </a:lnSpc>
              <a:spcBef>
                <a:spcPts val="1600"/>
              </a:spcBef>
              <a:spcAft>
                <a:spcPts val="1600"/>
              </a:spcAft>
              <a:buClr>
                <a:srgbClr val="565A5C"/>
              </a:buClr>
              <a:buSzPts val="1100"/>
              <a:buFont typeface="Trebuchet MS"/>
              <a:buChar char="■"/>
              <a:defRPr sz="1100">
                <a:solidFill>
                  <a:srgbClr val="565A5C"/>
                </a:solidFill>
                <a:latin typeface="Trebuchet MS"/>
                <a:ea typeface="Trebuchet MS"/>
                <a:cs typeface="Trebuchet MS"/>
                <a:sym typeface="Trebuchet MS"/>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131"/>
        <p:cNvGrpSpPr/>
        <p:nvPr/>
      </p:nvGrpSpPr>
      <p:grpSpPr>
        <a:xfrm>
          <a:off x="0" y="0"/>
          <a:ext cx="0" cy="0"/>
          <a:chOff x="0" y="0"/>
          <a:chExt cx="0" cy="0"/>
        </a:xfrm>
      </p:grpSpPr>
      <p:sp>
        <p:nvSpPr>
          <p:cNvPr id="132" name="Google Shape;132;p10"/>
          <p:cNvSpPr txBox="1">
            <a:spLocks noGrp="1"/>
          </p:cNvSpPr>
          <p:nvPr>
            <p:ph type="title"/>
          </p:nvPr>
        </p:nvSpPr>
        <p:spPr>
          <a:xfrm>
            <a:off x="159300" y="1402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rgbClr val="565A5C"/>
              </a:buClr>
              <a:buSzPts val="2800"/>
              <a:buFont typeface="Nunito"/>
              <a:buNone/>
              <a:defRPr sz="2800">
                <a:solidFill>
                  <a:srgbClr val="565A5C"/>
                </a:solidFill>
                <a:latin typeface="Nunito"/>
                <a:ea typeface="Nunito"/>
                <a:cs typeface="Nunito"/>
                <a:sym typeface="Nunito"/>
              </a:defRPr>
            </a:lvl1pPr>
            <a:lvl2pPr lvl="1"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133" name="Google Shape;133;p10"/>
          <p:cNvSpPr txBox="1">
            <a:spLocks noGrp="1"/>
          </p:cNvSpPr>
          <p:nvPr>
            <p:ph type="body" idx="1"/>
          </p:nvPr>
        </p:nvSpPr>
        <p:spPr>
          <a:xfrm>
            <a:off x="311700" y="771475"/>
            <a:ext cx="8520600" cy="3391200"/>
          </a:xfrm>
          <a:prstGeom prst="rect">
            <a:avLst/>
          </a:prstGeom>
          <a:noFill/>
          <a:ln>
            <a:noFill/>
          </a:ln>
        </p:spPr>
        <p:txBody>
          <a:bodyPr spcFirstLastPara="1" wrap="square" lIns="91425" tIns="91425" rIns="91425" bIns="91425" anchor="t" anchorCtr="0"/>
          <a:lstStyle>
            <a:lvl1pPr marL="457200" lvl="0" indent="-317500" rtl="0">
              <a:lnSpc>
                <a:spcPct val="115000"/>
              </a:lnSpc>
              <a:spcBef>
                <a:spcPts val="0"/>
              </a:spcBef>
              <a:spcAft>
                <a:spcPts val="0"/>
              </a:spcAft>
              <a:buClr>
                <a:srgbClr val="565A5C"/>
              </a:buClr>
              <a:buSzPts val="1400"/>
              <a:buFont typeface="Trebuchet MS"/>
              <a:buChar char="●"/>
              <a:defRPr>
                <a:solidFill>
                  <a:srgbClr val="565A5C"/>
                </a:solidFill>
                <a:latin typeface="Trebuchet MS"/>
                <a:ea typeface="Trebuchet MS"/>
                <a:cs typeface="Trebuchet MS"/>
                <a:sym typeface="Trebuchet MS"/>
              </a:defRPr>
            </a:lvl1pPr>
            <a:lvl2pPr marL="914400" lvl="1" indent="-304800" rtl="0">
              <a:lnSpc>
                <a:spcPct val="115000"/>
              </a:lnSpc>
              <a:spcBef>
                <a:spcPts val="1600"/>
              </a:spcBef>
              <a:spcAft>
                <a:spcPts val="0"/>
              </a:spcAft>
              <a:buClr>
                <a:srgbClr val="565A5C"/>
              </a:buClr>
              <a:buSzPts val="1200"/>
              <a:buFont typeface="Trebuchet MS"/>
              <a:buChar char="○"/>
              <a:defRPr sz="1200">
                <a:solidFill>
                  <a:srgbClr val="565A5C"/>
                </a:solidFill>
                <a:latin typeface="Trebuchet MS"/>
                <a:ea typeface="Trebuchet MS"/>
                <a:cs typeface="Trebuchet MS"/>
                <a:sym typeface="Trebuchet MS"/>
              </a:defRPr>
            </a:lvl2pPr>
            <a:lvl3pPr marL="1371600" lvl="2" indent="-298450" rtl="0">
              <a:lnSpc>
                <a:spcPct val="115000"/>
              </a:lnSpc>
              <a:spcBef>
                <a:spcPts val="1600"/>
              </a:spcBef>
              <a:spcAft>
                <a:spcPts val="0"/>
              </a:spcAft>
              <a:buClr>
                <a:srgbClr val="565A5C"/>
              </a:buClr>
              <a:buSzPts val="1100"/>
              <a:buFont typeface="Trebuchet MS"/>
              <a:buChar char="■"/>
              <a:defRPr sz="1100">
                <a:solidFill>
                  <a:srgbClr val="565A5C"/>
                </a:solidFill>
                <a:latin typeface="Trebuchet MS"/>
                <a:ea typeface="Trebuchet MS"/>
                <a:cs typeface="Trebuchet MS"/>
                <a:sym typeface="Trebuchet MS"/>
              </a:defRPr>
            </a:lvl3pPr>
            <a:lvl4pPr marL="1828800" lvl="3" indent="-298450" rtl="0">
              <a:lnSpc>
                <a:spcPct val="115000"/>
              </a:lnSpc>
              <a:spcBef>
                <a:spcPts val="1600"/>
              </a:spcBef>
              <a:spcAft>
                <a:spcPts val="0"/>
              </a:spcAft>
              <a:buClr>
                <a:srgbClr val="565A5C"/>
              </a:buClr>
              <a:buSzPts val="1100"/>
              <a:buFont typeface="Trebuchet MS"/>
              <a:buChar char="●"/>
              <a:defRPr sz="1100">
                <a:solidFill>
                  <a:srgbClr val="565A5C"/>
                </a:solidFill>
                <a:latin typeface="Trebuchet MS"/>
                <a:ea typeface="Trebuchet MS"/>
                <a:cs typeface="Trebuchet MS"/>
                <a:sym typeface="Trebuchet MS"/>
              </a:defRPr>
            </a:lvl4pPr>
            <a:lvl5pPr marL="2286000" lvl="4" indent="-298450" rtl="0">
              <a:lnSpc>
                <a:spcPct val="115000"/>
              </a:lnSpc>
              <a:spcBef>
                <a:spcPts val="1600"/>
              </a:spcBef>
              <a:spcAft>
                <a:spcPts val="0"/>
              </a:spcAft>
              <a:buClr>
                <a:srgbClr val="565A5C"/>
              </a:buClr>
              <a:buSzPts val="1100"/>
              <a:buFont typeface="Trebuchet MS"/>
              <a:buChar char="○"/>
              <a:defRPr sz="1100">
                <a:solidFill>
                  <a:srgbClr val="565A5C"/>
                </a:solidFill>
                <a:latin typeface="Trebuchet MS"/>
                <a:ea typeface="Trebuchet MS"/>
                <a:cs typeface="Trebuchet MS"/>
                <a:sym typeface="Trebuchet MS"/>
              </a:defRPr>
            </a:lvl5pPr>
            <a:lvl6pPr marL="2743200" lvl="5" indent="-298450" rtl="0">
              <a:lnSpc>
                <a:spcPct val="115000"/>
              </a:lnSpc>
              <a:spcBef>
                <a:spcPts val="1600"/>
              </a:spcBef>
              <a:spcAft>
                <a:spcPts val="0"/>
              </a:spcAft>
              <a:buClr>
                <a:srgbClr val="565A5C"/>
              </a:buClr>
              <a:buSzPts val="1100"/>
              <a:buFont typeface="Trebuchet MS"/>
              <a:buChar char="■"/>
              <a:defRPr sz="1100">
                <a:solidFill>
                  <a:srgbClr val="565A5C"/>
                </a:solidFill>
                <a:latin typeface="Trebuchet MS"/>
                <a:ea typeface="Trebuchet MS"/>
                <a:cs typeface="Trebuchet MS"/>
                <a:sym typeface="Trebuchet MS"/>
              </a:defRPr>
            </a:lvl6pPr>
            <a:lvl7pPr marL="3200400" lvl="6" indent="-298450" rtl="0">
              <a:lnSpc>
                <a:spcPct val="115000"/>
              </a:lnSpc>
              <a:spcBef>
                <a:spcPts val="1600"/>
              </a:spcBef>
              <a:spcAft>
                <a:spcPts val="0"/>
              </a:spcAft>
              <a:buClr>
                <a:srgbClr val="565A5C"/>
              </a:buClr>
              <a:buSzPts val="1100"/>
              <a:buFont typeface="Trebuchet MS"/>
              <a:buChar char="●"/>
              <a:defRPr sz="1100">
                <a:solidFill>
                  <a:srgbClr val="565A5C"/>
                </a:solidFill>
                <a:latin typeface="Trebuchet MS"/>
                <a:ea typeface="Trebuchet MS"/>
                <a:cs typeface="Trebuchet MS"/>
                <a:sym typeface="Trebuchet MS"/>
              </a:defRPr>
            </a:lvl7pPr>
            <a:lvl8pPr marL="3657600" lvl="7" indent="-298450" rtl="0">
              <a:lnSpc>
                <a:spcPct val="115000"/>
              </a:lnSpc>
              <a:spcBef>
                <a:spcPts val="1600"/>
              </a:spcBef>
              <a:spcAft>
                <a:spcPts val="0"/>
              </a:spcAft>
              <a:buClr>
                <a:srgbClr val="565A5C"/>
              </a:buClr>
              <a:buSzPts val="1100"/>
              <a:buFont typeface="Trebuchet MS"/>
              <a:buChar char="○"/>
              <a:defRPr sz="1100">
                <a:solidFill>
                  <a:srgbClr val="565A5C"/>
                </a:solidFill>
                <a:latin typeface="Trebuchet MS"/>
                <a:ea typeface="Trebuchet MS"/>
                <a:cs typeface="Trebuchet MS"/>
                <a:sym typeface="Trebuchet MS"/>
              </a:defRPr>
            </a:lvl8pPr>
            <a:lvl9pPr marL="4114800" lvl="8" indent="-298450" rtl="0">
              <a:lnSpc>
                <a:spcPct val="115000"/>
              </a:lnSpc>
              <a:spcBef>
                <a:spcPts val="1600"/>
              </a:spcBef>
              <a:spcAft>
                <a:spcPts val="1600"/>
              </a:spcAft>
              <a:buClr>
                <a:srgbClr val="565A5C"/>
              </a:buClr>
              <a:buSzPts val="1100"/>
              <a:buFont typeface="Trebuchet MS"/>
              <a:buChar char="■"/>
              <a:defRPr sz="1100">
                <a:solidFill>
                  <a:srgbClr val="565A5C"/>
                </a:solidFill>
                <a:latin typeface="Trebuchet MS"/>
                <a:ea typeface="Trebuchet MS"/>
                <a:cs typeface="Trebuchet MS"/>
                <a:sym typeface="Trebuchet MS"/>
              </a:defRPr>
            </a:lvl9pPr>
          </a:lstStyle>
          <a:p>
            <a:endParaRPr/>
          </a:p>
        </p:txBody>
      </p:sp>
      <p:sp>
        <p:nvSpPr>
          <p:cNvPr id="134" name="Google Shape;134;p10"/>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Nunito"/>
                <a:ea typeface="Nunito"/>
                <a:cs typeface="Nunito"/>
                <a:sym typeface="Nunito"/>
              </a:defRPr>
            </a:lvl1pPr>
            <a:lvl2pPr lvl="1" algn="r" rtl="0">
              <a:buNone/>
              <a:defRPr sz="1000">
                <a:solidFill>
                  <a:schemeClr val="dk2"/>
                </a:solidFill>
                <a:latin typeface="Nunito"/>
                <a:ea typeface="Nunito"/>
                <a:cs typeface="Nunito"/>
                <a:sym typeface="Nunito"/>
              </a:defRPr>
            </a:lvl2pPr>
            <a:lvl3pPr lvl="2" algn="r" rtl="0">
              <a:buNone/>
              <a:defRPr sz="1000">
                <a:solidFill>
                  <a:schemeClr val="dk2"/>
                </a:solidFill>
                <a:latin typeface="Nunito"/>
                <a:ea typeface="Nunito"/>
                <a:cs typeface="Nunito"/>
                <a:sym typeface="Nunito"/>
              </a:defRPr>
            </a:lvl3pPr>
            <a:lvl4pPr lvl="3" algn="r" rtl="0">
              <a:buNone/>
              <a:defRPr sz="1000">
                <a:solidFill>
                  <a:schemeClr val="dk2"/>
                </a:solidFill>
                <a:latin typeface="Nunito"/>
                <a:ea typeface="Nunito"/>
                <a:cs typeface="Nunito"/>
                <a:sym typeface="Nunito"/>
              </a:defRPr>
            </a:lvl4pPr>
            <a:lvl5pPr lvl="4" algn="r" rtl="0">
              <a:buNone/>
              <a:defRPr sz="1000">
                <a:solidFill>
                  <a:schemeClr val="dk2"/>
                </a:solidFill>
                <a:latin typeface="Nunito"/>
                <a:ea typeface="Nunito"/>
                <a:cs typeface="Nunito"/>
                <a:sym typeface="Nunito"/>
              </a:defRPr>
            </a:lvl5pPr>
            <a:lvl6pPr lvl="5" algn="r" rtl="0">
              <a:buNone/>
              <a:defRPr sz="1000">
                <a:solidFill>
                  <a:schemeClr val="dk2"/>
                </a:solidFill>
                <a:latin typeface="Nunito"/>
                <a:ea typeface="Nunito"/>
                <a:cs typeface="Nunito"/>
                <a:sym typeface="Nunito"/>
              </a:defRPr>
            </a:lvl6pPr>
            <a:lvl7pPr lvl="6" algn="r" rtl="0">
              <a:buNone/>
              <a:defRPr sz="1000">
                <a:solidFill>
                  <a:schemeClr val="dk2"/>
                </a:solidFill>
                <a:latin typeface="Nunito"/>
                <a:ea typeface="Nunito"/>
                <a:cs typeface="Nunito"/>
                <a:sym typeface="Nunito"/>
              </a:defRPr>
            </a:lvl7pPr>
            <a:lvl8pPr lvl="7" algn="r" rtl="0">
              <a:buNone/>
              <a:defRPr sz="1000">
                <a:solidFill>
                  <a:schemeClr val="dk2"/>
                </a:solidFill>
                <a:latin typeface="Nunito"/>
                <a:ea typeface="Nunito"/>
                <a:cs typeface="Nunito"/>
                <a:sym typeface="Nunito"/>
              </a:defRPr>
            </a:lvl8pPr>
            <a:lvl9pPr lvl="8" algn="r" rtl="0">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11.xml"/><Relationship Id="rId5" Type="http://schemas.openxmlformats.org/officeDocument/2006/relationships/comments" Target="../comments/comment2.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3.xml"/><Relationship Id="rId1" Type="http://schemas.openxmlformats.org/officeDocument/2006/relationships/slideLayout" Target="../slideLayouts/slideLayout11.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9.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4.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4.xml"/><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7.xml"/><Relationship Id="rId1" Type="http://schemas.openxmlformats.org/officeDocument/2006/relationships/slideLayout" Target="../slideLayouts/slideLayout11.xml"/><Relationship Id="rId4" Type="http://schemas.openxmlformats.org/officeDocument/2006/relationships/image" Target="../media/image40.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9"/>
          <p:cNvSpPr txBox="1">
            <a:spLocks noGrp="1"/>
          </p:cNvSpPr>
          <p:nvPr>
            <p:ph type="subTitle" idx="1"/>
          </p:nvPr>
        </p:nvSpPr>
        <p:spPr>
          <a:xfrm>
            <a:off x="1858700" y="3184550"/>
            <a:ext cx="5601000" cy="522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dirty="0">
                <a:solidFill>
                  <a:srgbClr val="CFB87C"/>
                </a:solidFill>
                <a:latin typeface="Trebuchet MS"/>
                <a:ea typeface="Trebuchet MS"/>
                <a:cs typeface="Trebuchet MS"/>
                <a:sym typeface="Trebuchet MS"/>
              </a:rPr>
              <a:t>Justin Alvey</a:t>
            </a:r>
            <a:r>
              <a:rPr lang="en" sz="1800" dirty="0">
                <a:latin typeface="Trebuchet MS"/>
                <a:ea typeface="Trebuchet MS"/>
                <a:cs typeface="Trebuchet MS"/>
                <a:sym typeface="Trebuchet MS"/>
              </a:rPr>
              <a:t>	</a:t>
            </a:r>
            <a:r>
              <a:rPr lang="en" sz="1800" dirty="0">
                <a:solidFill>
                  <a:srgbClr val="CFB87C"/>
                </a:solidFill>
                <a:latin typeface="Trebuchet MS"/>
                <a:ea typeface="Trebuchet MS"/>
                <a:cs typeface="Trebuchet MS"/>
                <a:sym typeface="Trebuchet MS"/>
              </a:rPr>
              <a:t>Ryan Bennett </a:t>
            </a:r>
            <a:r>
              <a:rPr lang="en" sz="1800" b="1" dirty="0">
                <a:solidFill>
                  <a:srgbClr val="CFB87C"/>
                </a:solidFill>
                <a:latin typeface="Trebuchet MS"/>
                <a:ea typeface="Trebuchet MS"/>
                <a:cs typeface="Trebuchet MS"/>
                <a:sym typeface="Trebuchet MS"/>
              </a:rPr>
              <a:t>   	</a:t>
            </a:r>
            <a:r>
              <a:rPr lang="en" sz="1800" dirty="0">
                <a:solidFill>
                  <a:srgbClr val="CFB87C"/>
                </a:solidFill>
                <a:latin typeface="Trebuchet MS"/>
                <a:ea typeface="Trebuchet MS"/>
                <a:cs typeface="Trebuchet MS"/>
                <a:sym typeface="Trebuchet MS"/>
              </a:rPr>
              <a:t>Emma Cooper</a:t>
            </a:r>
            <a:endParaRPr sz="1800" dirty="0">
              <a:solidFill>
                <a:srgbClr val="CFB87C"/>
              </a:solidFill>
              <a:latin typeface="Trebuchet MS"/>
              <a:ea typeface="Trebuchet MS"/>
              <a:cs typeface="Trebuchet MS"/>
              <a:sym typeface="Trebuchet MS"/>
            </a:endParaRPr>
          </a:p>
          <a:p>
            <a:pPr marL="0" lvl="0" indent="0" algn="l" rtl="0">
              <a:lnSpc>
                <a:spcPct val="115000"/>
              </a:lnSpc>
              <a:spcBef>
                <a:spcPts val="0"/>
              </a:spcBef>
              <a:spcAft>
                <a:spcPts val="0"/>
              </a:spcAft>
              <a:buNone/>
            </a:pPr>
            <a:r>
              <a:rPr lang="en" sz="1800" dirty="0">
                <a:solidFill>
                  <a:srgbClr val="CFB87C"/>
                </a:solidFill>
                <a:latin typeface="Trebuchet MS"/>
                <a:ea typeface="Trebuchet MS"/>
                <a:cs typeface="Trebuchet MS"/>
                <a:sym typeface="Trebuchet MS"/>
              </a:rPr>
              <a:t>Sean Ellingson    	Pierre Guillaud 	Nash Jekot</a:t>
            </a:r>
            <a:endParaRPr sz="1800" dirty="0">
              <a:solidFill>
                <a:srgbClr val="CFB87C"/>
              </a:solidFill>
              <a:latin typeface="Trebuchet MS"/>
              <a:ea typeface="Trebuchet MS"/>
              <a:cs typeface="Trebuchet MS"/>
              <a:sym typeface="Trebuchet MS"/>
            </a:endParaRPr>
          </a:p>
          <a:p>
            <a:pPr marL="0" lvl="0" indent="0" algn="l" rtl="0">
              <a:lnSpc>
                <a:spcPct val="115000"/>
              </a:lnSpc>
              <a:spcBef>
                <a:spcPts val="0"/>
              </a:spcBef>
              <a:spcAft>
                <a:spcPts val="0"/>
              </a:spcAft>
              <a:buNone/>
            </a:pPr>
            <a:r>
              <a:rPr lang="en" sz="1800" dirty="0">
                <a:solidFill>
                  <a:srgbClr val="CFB87C"/>
                </a:solidFill>
                <a:latin typeface="Trebuchet MS"/>
                <a:ea typeface="Trebuchet MS"/>
                <a:cs typeface="Trebuchet MS"/>
                <a:sym typeface="Trebuchet MS"/>
              </a:rPr>
              <a:t>Jacob Killelea	Micah Svenson	Kendall Worden</a:t>
            </a:r>
            <a:endParaRPr sz="1800" dirty="0">
              <a:solidFill>
                <a:srgbClr val="CFB87C"/>
              </a:solidFill>
              <a:latin typeface="Trebuchet MS"/>
              <a:ea typeface="Trebuchet MS"/>
              <a:cs typeface="Trebuchet MS"/>
              <a:sym typeface="Trebuchet MS"/>
            </a:endParaRPr>
          </a:p>
        </p:txBody>
      </p:sp>
      <p:pic>
        <p:nvPicPr>
          <p:cNvPr id="262" name="Google Shape;262;p19"/>
          <p:cNvPicPr preferRelativeResize="0"/>
          <p:nvPr/>
        </p:nvPicPr>
        <p:blipFill>
          <a:blip r:embed="rId3">
            <a:alphaModFix/>
          </a:blip>
          <a:stretch>
            <a:fillRect/>
          </a:stretch>
        </p:blipFill>
        <p:spPr>
          <a:xfrm>
            <a:off x="2310401" y="325169"/>
            <a:ext cx="4523199" cy="1484925"/>
          </a:xfrm>
          <a:prstGeom prst="rect">
            <a:avLst/>
          </a:prstGeom>
          <a:noFill/>
          <a:ln>
            <a:noFill/>
          </a:ln>
        </p:spPr>
      </p:pic>
      <p:sp>
        <p:nvSpPr>
          <p:cNvPr id="263" name="Google Shape;263;p19"/>
          <p:cNvSpPr txBox="1">
            <a:spLocks noGrp="1"/>
          </p:cNvSpPr>
          <p:nvPr>
            <p:ph type="ctrTitle"/>
          </p:nvPr>
        </p:nvSpPr>
        <p:spPr>
          <a:xfrm>
            <a:off x="1301700" y="1822825"/>
            <a:ext cx="6540600"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Testing Readiness Review</a:t>
            </a:r>
            <a:endParaRPr>
              <a:solidFill>
                <a:srgbClr val="565A5C"/>
              </a:solidFill>
            </a:endParaRPr>
          </a:p>
        </p:txBody>
      </p:sp>
      <p:pic>
        <p:nvPicPr>
          <p:cNvPr id="264" name="Google Shape;264;p19"/>
          <p:cNvPicPr preferRelativeResize="0"/>
          <p:nvPr/>
        </p:nvPicPr>
        <p:blipFill>
          <a:blip r:embed="rId4">
            <a:alphaModFix/>
          </a:blip>
          <a:stretch>
            <a:fillRect/>
          </a:stretch>
        </p:blipFill>
        <p:spPr>
          <a:xfrm>
            <a:off x="307350" y="325170"/>
            <a:ext cx="548700" cy="525462"/>
          </a:xfrm>
          <a:prstGeom prst="rect">
            <a:avLst/>
          </a:prstGeom>
          <a:noFill/>
          <a:ln>
            <a:noFill/>
          </a:ln>
        </p:spPr>
      </p:pic>
      <p:sp>
        <p:nvSpPr>
          <p:cNvPr id="265" name="Google Shape;265;p19"/>
          <p:cNvSpPr txBox="1"/>
          <p:nvPr/>
        </p:nvSpPr>
        <p:spPr>
          <a:xfrm>
            <a:off x="2617582" y="1505282"/>
            <a:ext cx="3863400" cy="28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u="sng">
                <a:latin typeface="Ubuntu"/>
                <a:ea typeface="Ubuntu"/>
                <a:cs typeface="Ubuntu"/>
                <a:sym typeface="Ubuntu"/>
              </a:rPr>
              <a:t>O</a:t>
            </a:r>
            <a:r>
              <a:rPr lang="en" sz="1200">
                <a:latin typeface="Ubuntu"/>
                <a:ea typeface="Ubuntu"/>
                <a:cs typeface="Ubuntu"/>
                <a:sym typeface="Ubuntu"/>
              </a:rPr>
              <a:t>ptical </a:t>
            </a:r>
            <a:r>
              <a:rPr lang="en" sz="1200" u="sng">
                <a:latin typeface="Ubuntu"/>
                <a:ea typeface="Ubuntu"/>
                <a:cs typeface="Ubuntu"/>
                <a:sym typeface="Ubuntu"/>
              </a:rPr>
              <a:t>The</a:t>
            </a:r>
            <a:r>
              <a:rPr lang="en" sz="1200">
                <a:latin typeface="Ubuntu"/>
                <a:ea typeface="Ubuntu"/>
                <a:cs typeface="Ubuntu"/>
                <a:sym typeface="Ubuntu"/>
              </a:rPr>
              <a:t>rmal </a:t>
            </a:r>
            <a:r>
              <a:rPr lang="en" sz="1200" u="sng">
                <a:latin typeface="Ubuntu"/>
                <a:ea typeface="Ubuntu"/>
                <a:cs typeface="Ubuntu"/>
                <a:sym typeface="Ubuntu"/>
              </a:rPr>
              <a:t>R</a:t>
            </a:r>
            <a:r>
              <a:rPr lang="en" sz="1200">
                <a:latin typeface="Ubuntu"/>
                <a:ea typeface="Ubuntu"/>
                <a:cs typeface="Ubuntu"/>
                <a:sym typeface="Ubuntu"/>
              </a:rPr>
              <a:t>egulation </a:t>
            </a:r>
            <a:r>
              <a:rPr lang="en" sz="1200" u="sng">
                <a:latin typeface="Ubuntu"/>
                <a:ea typeface="Ubuntu"/>
                <a:cs typeface="Ubuntu"/>
                <a:sym typeface="Ubuntu"/>
              </a:rPr>
              <a:t>S</a:t>
            </a:r>
            <a:r>
              <a:rPr lang="en" sz="1200">
                <a:latin typeface="Ubuntu"/>
                <a:ea typeface="Ubuntu"/>
                <a:cs typeface="Ubuntu"/>
                <a:sym typeface="Ubuntu"/>
              </a:rPr>
              <a:t>ystem</a:t>
            </a:r>
            <a:endParaRPr sz="1200">
              <a:latin typeface="Ubuntu"/>
              <a:ea typeface="Ubuntu"/>
              <a:cs typeface="Ubuntu"/>
              <a:sym typeface="Ubuntu"/>
            </a:endParaRPr>
          </a:p>
        </p:txBody>
      </p:sp>
      <p:sp>
        <p:nvSpPr>
          <p:cNvPr id="266" name="Google Shape;266;p19"/>
          <p:cNvSpPr txBox="1"/>
          <p:nvPr/>
        </p:nvSpPr>
        <p:spPr>
          <a:xfrm>
            <a:off x="856050" y="4531650"/>
            <a:ext cx="7449600" cy="440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800" b="1">
                <a:solidFill>
                  <a:srgbClr val="565A5C"/>
                </a:solidFill>
                <a:latin typeface="Trebuchet MS"/>
                <a:ea typeface="Trebuchet MS"/>
                <a:cs typeface="Trebuchet MS"/>
                <a:sym typeface="Trebuchet MS"/>
              </a:rPr>
              <a:t>Customer:</a:t>
            </a:r>
            <a:r>
              <a:rPr lang="en" sz="1800">
                <a:solidFill>
                  <a:srgbClr val="565A5C"/>
                </a:solidFill>
                <a:latin typeface="Trebuchet MS"/>
                <a:ea typeface="Trebuchet MS"/>
                <a:cs typeface="Trebuchet MS"/>
                <a:sym typeface="Trebuchet MS"/>
              </a:rPr>
              <a:t> General Atomics</a:t>
            </a:r>
            <a:r>
              <a:rPr lang="en" sz="1800" b="1">
                <a:solidFill>
                  <a:srgbClr val="565A5C"/>
                </a:solidFill>
                <a:latin typeface="Trebuchet MS"/>
                <a:ea typeface="Trebuchet MS"/>
                <a:cs typeface="Trebuchet MS"/>
                <a:sym typeface="Trebuchet MS"/>
              </a:rPr>
              <a:t>                    Advisor: </a:t>
            </a:r>
            <a:r>
              <a:rPr lang="en" sz="1800">
                <a:solidFill>
                  <a:srgbClr val="565A5C"/>
                </a:solidFill>
                <a:latin typeface="Trebuchet MS"/>
                <a:ea typeface="Trebuchet MS"/>
                <a:cs typeface="Trebuchet MS"/>
                <a:sym typeface="Trebuchet MS"/>
              </a:rPr>
              <a:t>Dr. Kathryn Wingate</a:t>
            </a:r>
            <a:endParaRPr>
              <a:solidFill>
                <a:srgbClr val="565A5C"/>
              </a:solidFill>
              <a:latin typeface="Trebuchet MS"/>
              <a:ea typeface="Trebuchet MS"/>
              <a:cs typeface="Trebuchet MS"/>
              <a:sym typeface="Trebuchet MS"/>
            </a:endParaRPr>
          </a:p>
        </p:txBody>
      </p:sp>
      <p:sp>
        <p:nvSpPr>
          <p:cNvPr id="267" name="Google Shape;267;p1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pic>
        <p:nvPicPr>
          <p:cNvPr id="401" name="Google Shape;401;p30"/>
          <p:cNvPicPr preferRelativeResize="0"/>
          <p:nvPr/>
        </p:nvPicPr>
        <p:blipFill>
          <a:blip r:embed="rId3">
            <a:alphaModFix/>
          </a:blip>
          <a:stretch>
            <a:fillRect/>
          </a:stretch>
        </p:blipFill>
        <p:spPr>
          <a:xfrm>
            <a:off x="270875" y="916675"/>
            <a:ext cx="8668549" cy="3951275"/>
          </a:xfrm>
          <a:prstGeom prst="rect">
            <a:avLst/>
          </a:prstGeom>
          <a:noFill/>
          <a:ln>
            <a:noFill/>
          </a:ln>
        </p:spPr>
      </p:pic>
      <p:sp>
        <p:nvSpPr>
          <p:cNvPr id="402" name="Google Shape;402;p3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10</a:t>
            </a:fld>
            <a:endParaRPr/>
          </a:p>
        </p:txBody>
      </p:sp>
      <p:sp>
        <p:nvSpPr>
          <p:cNvPr id="403" name="Google Shape;403;p30"/>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Processing and Manufacturing</a:t>
            </a:r>
            <a:endParaRPr/>
          </a:p>
        </p:txBody>
      </p:sp>
      <p:cxnSp>
        <p:nvCxnSpPr>
          <p:cNvPr id="404" name="Google Shape;404;p30"/>
          <p:cNvCxnSpPr/>
          <p:nvPr/>
        </p:nvCxnSpPr>
        <p:spPr>
          <a:xfrm>
            <a:off x="2292775" y="1010025"/>
            <a:ext cx="781200" cy="0"/>
          </a:xfrm>
          <a:prstGeom prst="straightConnector1">
            <a:avLst/>
          </a:prstGeom>
          <a:noFill/>
          <a:ln w="28575" cap="flat" cmpd="sng">
            <a:solidFill>
              <a:srgbClr val="FF0000"/>
            </a:solidFill>
            <a:prstDash val="solid"/>
            <a:round/>
            <a:headEnd type="diamond" w="med" len="med"/>
            <a:tailEnd type="none" w="med" len="med"/>
          </a:ln>
        </p:spPr>
      </p:cxnSp>
      <p:cxnSp>
        <p:nvCxnSpPr>
          <p:cNvPr id="405" name="Google Shape;405;p30"/>
          <p:cNvCxnSpPr/>
          <p:nvPr/>
        </p:nvCxnSpPr>
        <p:spPr>
          <a:xfrm>
            <a:off x="3074026" y="1333583"/>
            <a:ext cx="527400" cy="0"/>
          </a:xfrm>
          <a:prstGeom prst="straightConnector1">
            <a:avLst/>
          </a:prstGeom>
          <a:noFill/>
          <a:ln w="28575" cap="flat" cmpd="sng">
            <a:solidFill>
              <a:srgbClr val="FF0000"/>
            </a:solidFill>
            <a:prstDash val="solid"/>
            <a:round/>
            <a:headEnd type="none" w="med" len="med"/>
            <a:tailEnd type="none" w="med" len="med"/>
          </a:ln>
        </p:spPr>
      </p:cxnSp>
      <p:cxnSp>
        <p:nvCxnSpPr>
          <p:cNvPr id="406" name="Google Shape;406;p30"/>
          <p:cNvCxnSpPr/>
          <p:nvPr/>
        </p:nvCxnSpPr>
        <p:spPr>
          <a:xfrm>
            <a:off x="3072875" y="1004350"/>
            <a:ext cx="0" cy="345000"/>
          </a:xfrm>
          <a:prstGeom prst="straightConnector1">
            <a:avLst/>
          </a:prstGeom>
          <a:noFill/>
          <a:ln w="28575" cap="flat" cmpd="sng">
            <a:solidFill>
              <a:srgbClr val="FF0000"/>
            </a:solidFill>
            <a:prstDash val="solid"/>
            <a:round/>
            <a:headEnd type="none" w="med" len="med"/>
            <a:tailEnd type="none" w="med" len="med"/>
          </a:ln>
        </p:spPr>
      </p:cxnSp>
      <p:cxnSp>
        <p:nvCxnSpPr>
          <p:cNvPr id="407" name="Google Shape;407;p30"/>
          <p:cNvCxnSpPr/>
          <p:nvPr/>
        </p:nvCxnSpPr>
        <p:spPr>
          <a:xfrm>
            <a:off x="3591280" y="1333166"/>
            <a:ext cx="0" cy="147600"/>
          </a:xfrm>
          <a:prstGeom prst="straightConnector1">
            <a:avLst/>
          </a:prstGeom>
          <a:noFill/>
          <a:ln w="28575" cap="flat" cmpd="sng">
            <a:solidFill>
              <a:srgbClr val="FF0000"/>
            </a:solidFill>
            <a:prstDash val="solid"/>
            <a:round/>
            <a:headEnd type="none" w="med" len="med"/>
            <a:tailEnd type="none" w="med" len="med"/>
          </a:ln>
        </p:spPr>
      </p:cxnSp>
      <p:cxnSp>
        <p:nvCxnSpPr>
          <p:cNvPr id="408" name="Google Shape;408;p30"/>
          <p:cNvCxnSpPr/>
          <p:nvPr/>
        </p:nvCxnSpPr>
        <p:spPr>
          <a:xfrm>
            <a:off x="3584932" y="1480775"/>
            <a:ext cx="462900" cy="0"/>
          </a:xfrm>
          <a:prstGeom prst="straightConnector1">
            <a:avLst/>
          </a:prstGeom>
          <a:noFill/>
          <a:ln w="28575" cap="flat" cmpd="sng">
            <a:solidFill>
              <a:srgbClr val="FF0000"/>
            </a:solidFill>
            <a:prstDash val="solid"/>
            <a:round/>
            <a:headEnd type="none" w="med" len="med"/>
            <a:tailEnd type="none" w="med" len="med"/>
          </a:ln>
        </p:spPr>
      </p:cxnSp>
      <p:cxnSp>
        <p:nvCxnSpPr>
          <p:cNvPr id="409" name="Google Shape;409;p30"/>
          <p:cNvCxnSpPr/>
          <p:nvPr/>
        </p:nvCxnSpPr>
        <p:spPr>
          <a:xfrm>
            <a:off x="5513700" y="1770375"/>
            <a:ext cx="1009500" cy="1009500"/>
          </a:xfrm>
          <a:prstGeom prst="straightConnector1">
            <a:avLst/>
          </a:prstGeom>
          <a:noFill/>
          <a:ln w="28575" cap="flat" cmpd="sng">
            <a:solidFill>
              <a:srgbClr val="FF0000"/>
            </a:solidFill>
            <a:prstDash val="solid"/>
            <a:round/>
            <a:headEnd type="none" w="med" len="med"/>
            <a:tailEnd type="none" w="med" len="med"/>
          </a:ln>
        </p:spPr>
      </p:cxnSp>
      <p:cxnSp>
        <p:nvCxnSpPr>
          <p:cNvPr id="410" name="Google Shape;410;p30"/>
          <p:cNvCxnSpPr/>
          <p:nvPr/>
        </p:nvCxnSpPr>
        <p:spPr>
          <a:xfrm>
            <a:off x="6514366" y="2761359"/>
            <a:ext cx="0" cy="340500"/>
          </a:xfrm>
          <a:prstGeom prst="straightConnector1">
            <a:avLst/>
          </a:prstGeom>
          <a:noFill/>
          <a:ln w="28575" cap="flat" cmpd="sng">
            <a:solidFill>
              <a:srgbClr val="FF0000"/>
            </a:solidFill>
            <a:prstDash val="solid"/>
            <a:round/>
            <a:headEnd type="none" w="med" len="med"/>
            <a:tailEnd type="diamond" w="med" len="med"/>
          </a:ln>
        </p:spPr>
      </p:cxnSp>
      <p:cxnSp>
        <p:nvCxnSpPr>
          <p:cNvPr id="411" name="Google Shape;411;p30"/>
          <p:cNvCxnSpPr/>
          <p:nvPr/>
        </p:nvCxnSpPr>
        <p:spPr>
          <a:xfrm>
            <a:off x="2316200" y="3245820"/>
            <a:ext cx="808500" cy="0"/>
          </a:xfrm>
          <a:prstGeom prst="straightConnector1">
            <a:avLst/>
          </a:prstGeom>
          <a:noFill/>
          <a:ln w="28575" cap="flat" cmpd="sng">
            <a:solidFill>
              <a:srgbClr val="FF0000"/>
            </a:solidFill>
            <a:prstDash val="solid"/>
            <a:round/>
            <a:headEnd type="diamond" w="med" len="med"/>
            <a:tailEnd type="none" w="med" len="med"/>
          </a:ln>
        </p:spPr>
      </p:cxnSp>
      <p:cxnSp>
        <p:nvCxnSpPr>
          <p:cNvPr id="412" name="Google Shape;412;p30"/>
          <p:cNvCxnSpPr/>
          <p:nvPr/>
        </p:nvCxnSpPr>
        <p:spPr>
          <a:xfrm>
            <a:off x="3111917" y="3246083"/>
            <a:ext cx="0" cy="411600"/>
          </a:xfrm>
          <a:prstGeom prst="straightConnector1">
            <a:avLst/>
          </a:prstGeom>
          <a:noFill/>
          <a:ln w="28575" cap="flat" cmpd="sng">
            <a:solidFill>
              <a:srgbClr val="FF0000"/>
            </a:solidFill>
            <a:prstDash val="solid"/>
            <a:round/>
            <a:headEnd type="none" w="med" len="med"/>
            <a:tailEnd type="none" w="med" len="med"/>
          </a:ln>
        </p:spPr>
      </p:cxnSp>
      <p:cxnSp>
        <p:nvCxnSpPr>
          <p:cNvPr id="413" name="Google Shape;413;p30"/>
          <p:cNvCxnSpPr/>
          <p:nvPr/>
        </p:nvCxnSpPr>
        <p:spPr>
          <a:xfrm>
            <a:off x="3097527" y="3657953"/>
            <a:ext cx="1640100" cy="0"/>
          </a:xfrm>
          <a:prstGeom prst="straightConnector1">
            <a:avLst/>
          </a:prstGeom>
          <a:noFill/>
          <a:ln w="28575" cap="flat" cmpd="sng">
            <a:solidFill>
              <a:srgbClr val="FF0000"/>
            </a:solidFill>
            <a:prstDash val="solid"/>
            <a:round/>
            <a:headEnd type="none" w="med" len="med"/>
            <a:tailEnd type="none" w="med" len="med"/>
          </a:ln>
        </p:spPr>
      </p:cxnSp>
      <p:cxnSp>
        <p:nvCxnSpPr>
          <p:cNvPr id="414" name="Google Shape;414;p30"/>
          <p:cNvCxnSpPr/>
          <p:nvPr/>
        </p:nvCxnSpPr>
        <p:spPr>
          <a:xfrm>
            <a:off x="4726572" y="3658211"/>
            <a:ext cx="0" cy="445200"/>
          </a:xfrm>
          <a:prstGeom prst="straightConnector1">
            <a:avLst/>
          </a:prstGeom>
          <a:noFill/>
          <a:ln w="28575" cap="flat" cmpd="sng">
            <a:solidFill>
              <a:srgbClr val="FF0000"/>
            </a:solidFill>
            <a:prstDash val="solid"/>
            <a:round/>
            <a:headEnd type="none" w="med" len="med"/>
            <a:tailEnd type="none" w="med" len="med"/>
          </a:ln>
        </p:spPr>
      </p:cxnSp>
      <p:cxnSp>
        <p:nvCxnSpPr>
          <p:cNvPr id="415" name="Google Shape;415;p30"/>
          <p:cNvCxnSpPr/>
          <p:nvPr/>
        </p:nvCxnSpPr>
        <p:spPr>
          <a:xfrm>
            <a:off x="4716675" y="4093523"/>
            <a:ext cx="979500" cy="0"/>
          </a:xfrm>
          <a:prstGeom prst="straightConnector1">
            <a:avLst/>
          </a:prstGeom>
          <a:noFill/>
          <a:ln w="28575" cap="flat" cmpd="sng">
            <a:solidFill>
              <a:srgbClr val="FF0000"/>
            </a:solidFill>
            <a:prstDash val="solid"/>
            <a:round/>
            <a:headEnd type="none" w="med" len="med"/>
            <a:tailEnd type="none" w="med" len="med"/>
          </a:ln>
        </p:spPr>
      </p:cxnSp>
      <p:cxnSp>
        <p:nvCxnSpPr>
          <p:cNvPr id="416" name="Google Shape;416;p30"/>
          <p:cNvCxnSpPr/>
          <p:nvPr/>
        </p:nvCxnSpPr>
        <p:spPr>
          <a:xfrm>
            <a:off x="5686281" y="4078459"/>
            <a:ext cx="0" cy="148200"/>
          </a:xfrm>
          <a:prstGeom prst="straightConnector1">
            <a:avLst/>
          </a:prstGeom>
          <a:noFill/>
          <a:ln w="28575" cap="flat" cmpd="sng">
            <a:solidFill>
              <a:srgbClr val="FF0000"/>
            </a:solidFill>
            <a:prstDash val="solid"/>
            <a:round/>
            <a:headEnd type="none" w="med" len="med"/>
            <a:tailEnd type="none" w="med" len="med"/>
          </a:ln>
        </p:spPr>
      </p:cxnSp>
      <p:cxnSp>
        <p:nvCxnSpPr>
          <p:cNvPr id="417" name="Google Shape;417;p30"/>
          <p:cNvCxnSpPr/>
          <p:nvPr/>
        </p:nvCxnSpPr>
        <p:spPr>
          <a:xfrm>
            <a:off x="5676150" y="4216771"/>
            <a:ext cx="603600" cy="0"/>
          </a:xfrm>
          <a:prstGeom prst="straightConnector1">
            <a:avLst/>
          </a:prstGeom>
          <a:noFill/>
          <a:ln w="28575" cap="flat" cmpd="sng">
            <a:solidFill>
              <a:srgbClr val="FF0000"/>
            </a:solidFill>
            <a:prstDash val="solid"/>
            <a:round/>
            <a:headEnd type="none" w="med" len="med"/>
            <a:tailEnd type="none" w="med" len="med"/>
          </a:ln>
        </p:spPr>
      </p:cxnSp>
      <p:cxnSp>
        <p:nvCxnSpPr>
          <p:cNvPr id="418" name="Google Shape;418;p30"/>
          <p:cNvCxnSpPr/>
          <p:nvPr/>
        </p:nvCxnSpPr>
        <p:spPr>
          <a:xfrm>
            <a:off x="6265231" y="4227032"/>
            <a:ext cx="0" cy="585000"/>
          </a:xfrm>
          <a:prstGeom prst="straightConnector1">
            <a:avLst/>
          </a:prstGeom>
          <a:noFill/>
          <a:ln w="28575" cap="flat" cmpd="sng">
            <a:solidFill>
              <a:srgbClr val="FF0000"/>
            </a:solidFill>
            <a:prstDash val="solid"/>
            <a:round/>
            <a:headEnd type="none" w="med" len="med"/>
            <a:tailEnd type="diamond" w="med" len="med"/>
          </a:ln>
        </p:spPr>
      </p:cxnSp>
      <p:grpSp>
        <p:nvGrpSpPr>
          <p:cNvPr id="419" name="Google Shape;419;p30"/>
          <p:cNvGrpSpPr/>
          <p:nvPr/>
        </p:nvGrpSpPr>
        <p:grpSpPr>
          <a:xfrm>
            <a:off x="7018850" y="1508200"/>
            <a:ext cx="1560123" cy="300900"/>
            <a:chOff x="6624275" y="1190075"/>
            <a:chExt cx="1560123" cy="300900"/>
          </a:xfrm>
        </p:grpSpPr>
        <p:sp>
          <p:nvSpPr>
            <p:cNvPr id="420" name="Google Shape;420;p30"/>
            <p:cNvSpPr txBox="1"/>
            <p:nvPr/>
          </p:nvSpPr>
          <p:spPr>
            <a:xfrm>
              <a:off x="6785533" y="1190075"/>
              <a:ext cx="1254300" cy="300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0000"/>
                  </a:solidFill>
                  <a:latin typeface="Trebuchet MS"/>
                  <a:ea typeface="Trebuchet MS"/>
                  <a:cs typeface="Trebuchet MS"/>
                  <a:sym typeface="Trebuchet MS"/>
                </a:rPr>
                <a:t>Critical Path</a:t>
              </a:r>
              <a:endParaRPr>
                <a:solidFill>
                  <a:srgbClr val="FF0000"/>
                </a:solidFill>
                <a:latin typeface="Trebuchet MS"/>
                <a:ea typeface="Trebuchet MS"/>
                <a:cs typeface="Trebuchet MS"/>
                <a:sym typeface="Trebuchet MS"/>
              </a:endParaRPr>
            </a:p>
          </p:txBody>
        </p:sp>
        <p:cxnSp>
          <p:nvCxnSpPr>
            <p:cNvPr id="421" name="Google Shape;421;p30"/>
            <p:cNvCxnSpPr/>
            <p:nvPr/>
          </p:nvCxnSpPr>
          <p:spPr>
            <a:xfrm>
              <a:off x="6624275" y="1359175"/>
              <a:ext cx="257400" cy="0"/>
            </a:xfrm>
            <a:prstGeom prst="straightConnector1">
              <a:avLst/>
            </a:prstGeom>
            <a:noFill/>
            <a:ln w="28575" cap="flat" cmpd="sng">
              <a:solidFill>
                <a:srgbClr val="FF0000"/>
              </a:solidFill>
              <a:prstDash val="solid"/>
              <a:round/>
              <a:headEnd type="none" w="med" len="med"/>
              <a:tailEnd type="none" w="med" len="med"/>
            </a:ln>
          </p:spPr>
        </p:cxnSp>
        <p:cxnSp>
          <p:nvCxnSpPr>
            <p:cNvPr id="422" name="Google Shape;422;p30"/>
            <p:cNvCxnSpPr/>
            <p:nvPr/>
          </p:nvCxnSpPr>
          <p:spPr>
            <a:xfrm>
              <a:off x="7926998" y="1359175"/>
              <a:ext cx="257400" cy="0"/>
            </a:xfrm>
            <a:prstGeom prst="straightConnector1">
              <a:avLst/>
            </a:prstGeom>
            <a:noFill/>
            <a:ln w="28575" cap="flat" cmpd="sng">
              <a:solidFill>
                <a:srgbClr val="FF0000"/>
              </a:solidFill>
              <a:prstDash val="solid"/>
              <a:round/>
              <a:headEnd type="none" w="med" len="med"/>
              <a:tailEnd type="none" w="med" len="med"/>
            </a:ln>
          </p:spPr>
        </p:cxnSp>
      </p:grpSp>
      <p:sp>
        <p:nvSpPr>
          <p:cNvPr id="423" name="Google Shape;423;p30"/>
          <p:cNvSpPr txBox="1"/>
          <p:nvPr/>
        </p:nvSpPr>
        <p:spPr>
          <a:xfrm>
            <a:off x="6623725" y="2649675"/>
            <a:ext cx="1767000" cy="34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000">
              <a:latin typeface="Trebuchet MS"/>
              <a:ea typeface="Trebuchet MS"/>
              <a:cs typeface="Trebuchet MS"/>
              <a:sym typeface="Trebuchet MS"/>
            </a:endParaRPr>
          </a:p>
        </p:txBody>
      </p:sp>
      <p:sp>
        <p:nvSpPr>
          <p:cNvPr id="424" name="Google Shape;424;p30"/>
          <p:cNvSpPr txBox="1"/>
          <p:nvPr/>
        </p:nvSpPr>
        <p:spPr>
          <a:xfrm>
            <a:off x="3518867" y="3348183"/>
            <a:ext cx="905400" cy="34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Trebuchet MS"/>
                <a:ea typeface="Trebuchet MS"/>
                <a:cs typeface="Trebuchet MS"/>
                <a:sym typeface="Trebuchet MS"/>
              </a:rPr>
              <a:t>CAD Models</a:t>
            </a:r>
            <a:endParaRPr sz="1000">
              <a:latin typeface="Trebuchet MS"/>
              <a:ea typeface="Trebuchet MS"/>
              <a:cs typeface="Trebuchet MS"/>
              <a:sym typeface="Trebuchet MS"/>
            </a:endParaRPr>
          </a:p>
        </p:txBody>
      </p:sp>
      <p:sp>
        <p:nvSpPr>
          <p:cNvPr id="425" name="Google Shape;425;p30"/>
          <p:cNvSpPr txBox="1"/>
          <p:nvPr/>
        </p:nvSpPr>
        <p:spPr>
          <a:xfrm>
            <a:off x="4774605" y="3742880"/>
            <a:ext cx="1701600" cy="34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Trebuchet MS"/>
                <a:ea typeface="Trebuchet MS"/>
                <a:cs typeface="Trebuchet MS"/>
                <a:sym typeface="Trebuchet MS"/>
              </a:rPr>
              <a:t>Machining Stack and Bay</a:t>
            </a:r>
            <a:endParaRPr sz="1000">
              <a:latin typeface="Trebuchet MS"/>
              <a:ea typeface="Trebuchet MS"/>
              <a:cs typeface="Trebuchet MS"/>
              <a:sym typeface="Trebuchet MS"/>
            </a:endParaRPr>
          </a:p>
        </p:txBody>
      </p:sp>
      <p:sp>
        <p:nvSpPr>
          <p:cNvPr id="426" name="Google Shape;426;p30"/>
          <p:cNvSpPr txBox="1"/>
          <p:nvPr/>
        </p:nvSpPr>
        <p:spPr>
          <a:xfrm>
            <a:off x="6433099" y="4384150"/>
            <a:ext cx="867900" cy="34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Trebuchet MS"/>
                <a:ea typeface="Trebuchet MS"/>
                <a:cs typeface="Trebuchet MS"/>
                <a:sym typeface="Trebuchet MS"/>
              </a:rPr>
              <a:t>Assembly</a:t>
            </a:r>
            <a:endParaRPr sz="1000">
              <a:latin typeface="Trebuchet MS"/>
              <a:ea typeface="Trebuchet MS"/>
              <a:cs typeface="Trebuchet MS"/>
              <a:sym typeface="Trebuchet MS"/>
            </a:endParaRPr>
          </a:p>
        </p:txBody>
      </p:sp>
      <p:grpSp>
        <p:nvGrpSpPr>
          <p:cNvPr id="427" name="Google Shape;427;p30"/>
          <p:cNvGrpSpPr/>
          <p:nvPr/>
        </p:nvGrpSpPr>
        <p:grpSpPr>
          <a:xfrm>
            <a:off x="7665513" y="2868907"/>
            <a:ext cx="631800" cy="341486"/>
            <a:chOff x="2180150" y="2230390"/>
            <a:chExt cx="631800" cy="341486"/>
          </a:xfrm>
        </p:grpSpPr>
        <p:sp>
          <p:nvSpPr>
            <p:cNvPr id="428" name="Google Shape;428;p30"/>
            <p:cNvSpPr/>
            <p:nvPr/>
          </p:nvSpPr>
          <p:spPr>
            <a:xfrm rot="2700000">
              <a:off x="2464164" y="2497803"/>
              <a:ext cx="64064" cy="60245"/>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0"/>
            <p:cNvSpPr txBox="1"/>
            <p:nvPr/>
          </p:nvSpPr>
          <p:spPr>
            <a:xfrm>
              <a:off x="2180150" y="2230390"/>
              <a:ext cx="631800" cy="34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Nunito"/>
                  <a:ea typeface="Nunito"/>
                  <a:cs typeface="Nunito"/>
                  <a:sym typeface="Nunito"/>
                </a:rPr>
                <a:t>PFR</a:t>
              </a:r>
              <a:endParaRPr sz="1000">
                <a:latin typeface="Nunito"/>
                <a:ea typeface="Nunito"/>
                <a:cs typeface="Nunito"/>
                <a:sym typeface="Nunito"/>
              </a:endParaRPr>
            </a:p>
          </p:txBody>
        </p:sp>
      </p:grpSp>
      <p:grpSp>
        <p:nvGrpSpPr>
          <p:cNvPr id="430" name="Google Shape;430;p30"/>
          <p:cNvGrpSpPr/>
          <p:nvPr/>
        </p:nvGrpSpPr>
        <p:grpSpPr>
          <a:xfrm>
            <a:off x="3163365" y="2868907"/>
            <a:ext cx="631800" cy="341486"/>
            <a:chOff x="2180150" y="2230390"/>
            <a:chExt cx="631800" cy="341486"/>
          </a:xfrm>
        </p:grpSpPr>
        <p:sp>
          <p:nvSpPr>
            <p:cNvPr id="431" name="Google Shape;431;p30"/>
            <p:cNvSpPr/>
            <p:nvPr/>
          </p:nvSpPr>
          <p:spPr>
            <a:xfrm rot="2700000">
              <a:off x="2464164" y="2497803"/>
              <a:ext cx="64064" cy="60245"/>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0"/>
            <p:cNvSpPr txBox="1"/>
            <p:nvPr/>
          </p:nvSpPr>
          <p:spPr>
            <a:xfrm>
              <a:off x="2180150" y="2230390"/>
              <a:ext cx="631800" cy="34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Nunito"/>
                  <a:ea typeface="Nunito"/>
                  <a:cs typeface="Nunito"/>
                  <a:sym typeface="Nunito"/>
                </a:rPr>
                <a:t>MSR</a:t>
              </a:r>
              <a:endParaRPr sz="1000">
                <a:latin typeface="Nunito"/>
                <a:ea typeface="Nunito"/>
                <a:cs typeface="Nunito"/>
                <a:sym typeface="Nunito"/>
              </a:endParaRPr>
            </a:p>
          </p:txBody>
        </p:sp>
      </p:grpSp>
      <p:grpSp>
        <p:nvGrpSpPr>
          <p:cNvPr id="433" name="Google Shape;433;p30"/>
          <p:cNvGrpSpPr/>
          <p:nvPr/>
        </p:nvGrpSpPr>
        <p:grpSpPr>
          <a:xfrm>
            <a:off x="4257875" y="2868907"/>
            <a:ext cx="631800" cy="341486"/>
            <a:chOff x="2170005" y="2230390"/>
            <a:chExt cx="631800" cy="341486"/>
          </a:xfrm>
        </p:grpSpPr>
        <p:sp>
          <p:nvSpPr>
            <p:cNvPr id="434" name="Google Shape;434;p30"/>
            <p:cNvSpPr/>
            <p:nvPr/>
          </p:nvSpPr>
          <p:spPr>
            <a:xfrm rot="2700000">
              <a:off x="2464164" y="2497803"/>
              <a:ext cx="64064" cy="60245"/>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0"/>
            <p:cNvSpPr txBox="1"/>
            <p:nvPr/>
          </p:nvSpPr>
          <p:spPr>
            <a:xfrm>
              <a:off x="2170005" y="2230390"/>
              <a:ext cx="631800" cy="34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Nunito"/>
                  <a:ea typeface="Nunito"/>
                  <a:cs typeface="Nunito"/>
                  <a:sym typeface="Nunito"/>
                </a:rPr>
                <a:t>TRR</a:t>
              </a:r>
              <a:endParaRPr sz="1000">
                <a:latin typeface="Nunito"/>
                <a:ea typeface="Nunito"/>
                <a:cs typeface="Nunito"/>
                <a:sym typeface="Nunito"/>
              </a:endParaRPr>
            </a:p>
          </p:txBody>
        </p:sp>
      </p:grpSp>
      <p:grpSp>
        <p:nvGrpSpPr>
          <p:cNvPr id="436" name="Google Shape;436;p30"/>
          <p:cNvGrpSpPr/>
          <p:nvPr/>
        </p:nvGrpSpPr>
        <p:grpSpPr>
          <a:xfrm>
            <a:off x="7239604" y="2868907"/>
            <a:ext cx="631800" cy="341486"/>
            <a:chOff x="2180150" y="2230390"/>
            <a:chExt cx="631800" cy="341486"/>
          </a:xfrm>
        </p:grpSpPr>
        <p:sp>
          <p:nvSpPr>
            <p:cNvPr id="437" name="Google Shape;437;p30"/>
            <p:cNvSpPr/>
            <p:nvPr/>
          </p:nvSpPr>
          <p:spPr>
            <a:xfrm rot="2700000">
              <a:off x="2464164" y="2497803"/>
              <a:ext cx="64064" cy="60245"/>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0"/>
            <p:cNvSpPr txBox="1"/>
            <p:nvPr/>
          </p:nvSpPr>
          <p:spPr>
            <a:xfrm>
              <a:off x="2180150" y="2230390"/>
              <a:ext cx="631800" cy="34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Nunito"/>
                  <a:ea typeface="Nunito"/>
                  <a:cs typeface="Nunito"/>
                  <a:sym typeface="Nunito"/>
                </a:rPr>
                <a:t>SFR</a:t>
              </a:r>
              <a:endParaRPr sz="1000">
                <a:latin typeface="Nunito"/>
                <a:ea typeface="Nunito"/>
                <a:cs typeface="Nunito"/>
                <a:sym typeface="Nunito"/>
              </a:endParaRPr>
            </a:p>
          </p:txBody>
        </p:sp>
      </p:grpSp>
      <p:cxnSp>
        <p:nvCxnSpPr>
          <p:cNvPr id="439" name="Google Shape;439;p30"/>
          <p:cNvCxnSpPr/>
          <p:nvPr/>
        </p:nvCxnSpPr>
        <p:spPr>
          <a:xfrm>
            <a:off x="4042132" y="1612885"/>
            <a:ext cx="867900" cy="0"/>
          </a:xfrm>
          <a:prstGeom prst="straightConnector1">
            <a:avLst/>
          </a:prstGeom>
          <a:noFill/>
          <a:ln w="28575" cap="flat" cmpd="sng">
            <a:solidFill>
              <a:srgbClr val="FF0000"/>
            </a:solidFill>
            <a:prstDash val="solid"/>
            <a:round/>
            <a:headEnd type="none" w="med" len="med"/>
            <a:tailEnd type="none" w="med" len="med"/>
          </a:ln>
        </p:spPr>
      </p:cxnSp>
      <p:cxnSp>
        <p:nvCxnSpPr>
          <p:cNvPr id="440" name="Google Shape;440;p30"/>
          <p:cNvCxnSpPr/>
          <p:nvPr/>
        </p:nvCxnSpPr>
        <p:spPr>
          <a:xfrm>
            <a:off x="4048480" y="1465276"/>
            <a:ext cx="0" cy="147600"/>
          </a:xfrm>
          <a:prstGeom prst="straightConnector1">
            <a:avLst/>
          </a:prstGeom>
          <a:noFill/>
          <a:ln w="28575" cap="flat" cmpd="sng">
            <a:solidFill>
              <a:srgbClr val="FF0000"/>
            </a:solidFill>
            <a:prstDash val="solid"/>
            <a:round/>
            <a:headEnd type="none" w="med" len="med"/>
            <a:tailEnd type="none" w="med" len="med"/>
          </a:ln>
        </p:spPr>
      </p:cxnSp>
      <p:cxnSp>
        <p:nvCxnSpPr>
          <p:cNvPr id="441" name="Google Shape;441;p30"/>
          <p:cNvCxnSpPr/>
          <p:nvPr/>
        </p:nvCxnSpPr>
        <p:spPr>
          <a:xfrm>
            <a:off x="4896825" y="1607531"/>
            <a:ext cx="0" cy="147600"/>
          </a:xfrm>
          <a:prstGeom prst="straightConnector1">
            <a:avLst/>
          </a:prstGeom>
          <a:noFill/>
          <a:ln w="28575" cap="flat" cmpd="sng">
            <a:solidFill>
              <a:srgbClr val="FF0000"/>
            </a:solidFill>
            <a:prstDash val="solid"/>
            <a:round/>
            <a:headEnd type="none" w="med" len="med"/>
            <a:tailEnd type="none" w="med" len="med"/>
          </a:ln>
        </p:spPr>
      </p:cxnSp>
      <p:cxnSp>
        <p:nvCxnSpPr>
          <p:cNvPr id="442" name="Google Shape;442;p30"/>
          <p:cNvCxnSpPr/>
          <p:nvPr/>
        </p:nvCxnSpPr>
        <p:spPr>
          <a:xfrm>
            <a:off x="4880332" y="1765285"/>
            <a:ext cx="658800" cy="0"/>
          </a:xfrm>
          <a:prstGeom prst="straightConnector1">
            <a:avLst/>
          </a:prstGeom>
          <a:noFill/>
          <a:ln w="28575" cap="flat" cmpd="sng">
            <a:solidFill>
              <a:srgbClr val="FF0000"/>
            </a:solidFill>
            <a:prstDash val="solid"/>
            <a:round/>
            <a:headEnd type="none" w="med" len="med"/>
            <a:tailEnd type="none" w="med" len="med"/>
          </a:ln>
        </p:spPr>
      </p:cxnSp>
      <p:cxnSp>
        <p:nvCxnSpPr>
          <p:cNvPr id="443" name="Google Shape;443;p30"/>
          <p:cNvCxnSpPr>
            <a:endCxn id="401" idx="2"/>
          </p:cNvCxnSpPr>
          <p:nvPr/>
        </p:nvCxnSpPr>
        <p:spPr>
          <a:xfrm>
            <a:off x="4605150" y="1166550"/>
            <a:ext cx="0" cy="3701400"/>
          </a:xfrm>
          <a:prstGeom prst="straightConnector1">
            <a:avLst/>
          </a:prstGeom>
          <a:noFill/>
          <a:ln w="9525" cap="flat" cmpd="sng">
            <a:solidFill>
              <a:schemeClr val="dk2"/>
            </a:solidFill>
            <a:prstDash val="solid"/>
            <a:round/>
            <a:headEnd type="none" w="med" len="med"/>
            <a:tailEnd type="none" w="med" len="med"/>
          </a:ln>
        </p:spPr>
      </p:cxnSp>
      <p:sp>
        <p:nvSpPr>
          <p:cNvPr id="444" name="Google Shape;444;p30"/>
          <p:cNvSpPr txBox="1"/>
          <p:nvPr/>
        </p:nvSpPr>
        <p:spPr>
          <a:xfrm>
            <a:off x="5625341" y="3977675"/>
            <a:ext cx="1701600" cy="34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DD7E6B"/>
                </a:solidFill>
                <a:latin typeface="Trebuchet MS"/>
                <a:ea typeface="Trebuchet MS"/>
                <a:cs typeface="Trebuchet MS"/>
                <a:sym typeface="Trebuchet MS"/>
              </a:rPr>
              <a:t>*No Machining after March 22nd</a:t>
            </a:r>
            <a:endParaRPr sz="800">
              <a:solidFill>
                <a:srgbClr val="DD7E6B"/>
              </a:solidFill>
              <a:latin typeface="Trebuchet MS"/>
              <a:ea typeface="Trebuchet MS"/>
              <a:cs typeface="Trebuchet MS"/>
              <a:sym typeface="Trebuchet MS"/>
            </a:endParaRPr>
          </a:p>
        </p:txBody>
      </p:sp>
      <p:sp>
        <p:nvSpPr>
          <p:cNvPr id="445" name="Google Shape;445;p30"/>
          <p:cNvSpPr txBox="1"/>
          <p:nvPr/>
        </p:nvSpPr>
        <p:spPr>
          <a:xfrm>
            <a:off x="3596565" y="1151185"/>
            <a:ext cx="1404000" cy="24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Trebuchet MS"/>
                <a:ea typeface="Trebuchet MS"/>
                <a:cs typeface="Trebuchet MS"/>
                <a:sym typeface="Trebuchet MS"/>
              </a:rPr>
              <a:t>Hardware Testing</a:t>
            </a:r>
            <a:endParaRPr sz="1000">
              <a:latin typeface="Trebuchet MS"/>
              <a:ea typeface="Trebuchet MS"/>
              <a:cs typeface="Trebuchet MS"/>
              <a:sym typeface="Trebuchet MS"/>
            </a:endParaRPr>
          </a:p>
        </p:txBody>
      </p:sp>
      <p:sp>
        <p:nvSpPr>
          <p:cNvPr id="446" name="Google Shape;446;p30"/>
          <p:cNvSpPr txBox="1"/>
          <p:nvPr/>
        </p:nvSpPr>
        <p:spPr>
          <a:xfrm>
            <a:off x="4916845" y="1425180"/>
            <a:ext cx="1404000" cy="24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Trebuchet MS"/>
                <a:ea typeface="Trebuchet MS"/>
                <a:cs typeface="Trebuchet MS"/>
                <a:sym typeface="Trebuchet MS"/>
              </a:rPr>
              <a:t>Image Stitching</a:t>
            </a:r>
            <a:endParaRPr sz="1000">
              <a:latin typeface="Trebuchet MS"/>
              <a:ea typeface="Trebuchet MS"/>
              <a:cs typeface="Trebuchet MS"/>
              <a:sym typeface="Trebuchet MS"/>
            </a:endParaRPr>
          </a:p>
        </p:txBody>
      </p:sp>
      <p:sp>
        <p:nvSpPr>
          <p:cNvPr id="447" name="Google Shape;447;p30"/>
          <p:cNvSpPr txBox="1"/>
          <p:nvPr/>
        </p:nvSpPr>
        <p:spPr>
          <a:xfrm>
            <a:off x="5833626" y="1724670"/>
            <a:ext cx="808500" cy="24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Trebuchet MS"/>
                <a:ea typeface="Trebuchet MS"/>
                <a:cs typeface="Trebuchet MS"/>
                <a:sym typeface="Trebuchet MS"/>
              </a:rPr>
              <a:t>Map Pixels</a:t>
            </a:r>
            <a:endParaRPr sz="1000">
              <a:latin typeface="Trebuchet MS"/>
              <a:ea typeface="Trebuchet MS"/>
              <a:cs typeface="Trebuchet MS"/>
              <a:sym typeface="Trebuchet MS"/>
            </a:endParaRPr>
          </a:p>
        </p:txBody>
      </p:sp>
      <p:sp>
        <p:nvSpPr>
          <p:cNvPr id="448" name="Google Shape;448;p30"/>
          <p:cNvSpPr txBox="1"/>
          <p:nvPr/>
        </p:nvSpPr>
        <p:spPr>
          <a:xfrm>
            <a:off x="6102819" y="1998975"/>
            <a:ext cx="1560000" cy="24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Trebuchet MS"/>
                <a:ea typeface="Trebuchet MS"/>
                <a:cs typeface="Trebuchet MS"/>
                <a:sym typeface="Trebuchet MS"/>
              </a:rPr>
              <a:t>Hot Spot Identification</a:t>
            </a:r>
            <a:endParaRPr sz="1000">
              <a:latin typeface="Trebuchet MS"/>
              <a:ea typeface="Trebuchet MS"/>
              <a:cs typeface="Trebuchet MS"/>
              <a:sym typeface="Trebuchet MS"/>
            </a:endParaRPr>
          </a:p>
        </p:txBody>
      </p:sp>
      <p:sp>
        <p:nvSpPr>
          <p:cNvPr id="449" name="Google Shape;449;p30"/>
          <p:cNvSpPr txBox="1"/>
          <p:nvPr/>
        </p:nvSpPr>
        <p:spPr>
          <a:xfrm>
            <a:off x="6523200" y="2261725"/>
            <a:ext cx="2416200" cy="34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Trebuchet MS"/>
                <a:ea typeface="Trebuchet MS"/>
                <a:cs typeface="Trebuchet MS"/>
                <a:sym typeface="Trebuchet MS"/>
              </a:rPr>
              <a:t>Temperature  &amp; Reflection calibration</a:t>
            </a:r>
            <a:endParaRPr sz="1000">
              <a:latin typeface="Trebuchet MS"/>
              <a:ea typeface="Trebuchet MS"/>
              <a:cs typeface="Trebuchet MS"/>
              <a:sym typeface="Trebuchet MS"/>
            </a:endParaRPr>
          </a:p>
        </p:txBody>
      </p:sp>
      <p:sp>
        <p:nvSpPr>
          <p:cNvPr id="450" name="Google Shape;450;p30"/>
          <p:cNvSpPr txBox="1"/>
          <p:nvPr/>
        </p:nvSpPr>
        <p:spPr>
          <a:xfrm>
            <a:off x="6518236" y="2652875"/>
            <a:ext cx="2065800" cy="34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Trebuchet MS"/>
                <a:ea typeface="Trebuchet MS"/>
                <a:cs typeface="Trebuchet MS"/>
                <a:sym typeface="Trebuchet MS"/>
              </a:rPr>
              <a:t>Module Integration</a:t>
            </a:r>
            <a:endParaRPr sz="1000">
              <a:latin typeface="Trebuchet MS"/>
              <a:ea typeface="Trebuchet MS"/>
              <a:cs typeface="Trebuchet MS"/>
              <a:sym typeface="Trebuchet MS"/>
            </a:endParaRPr>
          </a:p>
        </p:txBody>
      </p:sp>
      <p:sp>
        <p:nvSpPr>
          <p:cNvPr id="451" name="Google Shape;451;p30"/>
          <p:cNvSpPr txBox="1"/>
          <p:nvPr/>
        </p:nvSpPr>
        <p:spPr>
          <a:xfrm>
            <a:off x="2487375" y="1937038"/>
            <a:ext cx="1404000" cy="84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666666"/>
                </a:solidFill>
                <a:latin typeface="Trebuchet MS"/>
                <a:ea typeface="Trebuchet MS"/>
                <a:cs typeface="Trebuchet MS"/>
                <a:sym typeface="Trebuchet MS"/>
              </a:rPr>
              <a:t>Margin: </a:t>
            </a:r>
            <a:endParaRPr sz="1000">
              <a:solidFill>
                <a:srgbClr val="666666"/>
              </a:solidFill>
              <a:latin typeface="Trebuchet MS"/>
              <a:ea typeface="Trebuchet MS"/>
              <a:cs typeface="Trebuchet MS"/>
              <a:sym typeface="Trebuchet MS"/>
            </a:endParaRPr>
          </a:p>
          <a:p>
            <a:pPr marL="0" lvl="0" indent="0" algn="l" rtl="0">
              <a:spcBef>
                <a:spcPts val="0"/>
              </a:spcBef>
              <a:spcAft>
                <a:spcPts val="0"/>
              </a:spcAft>
              <a:buNone/>
            </a:pPr>
            <a:r>
              <a:rPr lang="en" sz="1000">
                <a:solidFill>
                  <a:srgbClr val="666666"/>
                </a:solidFill>
                <a:latin typeface="Trebuchet MS"/>
                <a:ea typeface="Trebuchet MS"/>
                <a:cs typeface="Trebuchet MS"/>
                <a:sym typeface="Trebuchet MS"/>
              </a:rPr>
              <a:t>5 days for Modules, longer for those in concurrent development</a:t>
            </a:r>
            <a:endParaRPr sz="1000">
              <a:solidFill>
                <a:srgbClr val="666666"/>
              </a:solidFill>
              <a:latin typeface="Trebuchet MS"/>
              <a:ea typeface="Trebuchet MS"/>
              <a:cs typeface="Trebuchet MS"/>
              <a:sym typeface="Trebuchet MS"/>
            </a:endParaRPr>
          </a:p>
        </p:txBody>
      </p:sp>
      <p:sp>
        <p:nvSpPr>
          <p:cNvPr id="452" name="Google Shape;452;p30"/>
          <p:cNvSpPr txBox="1"/>
          <p:nvPr/>
        </p:nvSpPr>
        <p:spPr>
          <a:xfrm>
            <a:off x="2411175" y="4216773"/>
            <a:ext cx="1404000" cy="69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666666"/>
                </a:solidFill>
                <a:latin typeface="Trebuchet MS"/>
                <a:ea typeface="Trebuchet MS"/>
                <a:cs typeface="Trebuchet MS"/>
                <a:sym typeface="Trebuchet MS"/>
              </a:rPr>
              <a:t>1 Day Margin for machining tasks with a cutoff at 3/22</a:t>
            </a:r>
            <a:endParaRPr sz="1000">
              <a:solidFill>
                <a:srgbClr val="666666"/>
              </a:solidFill>
              <a:latin typeface="Trebuchet MS"/>
              <a:ea typeface="Trebuchet MS"/>
              <a:cs typeface="Trebuchet MS"/>
              <a:sym typeface="Trebuchet MS"/>
            </a:endParaRPr>
          </a:p>
        </p:txBody>
      </p:sp>
      <p:sp>
        <p:nvSpPr>
          <p:cNvPr id="453" name="Google Shape;453;p30"/>
          <p:cNvSpPr txBox="1"/>
          <p:nvPr/>
        </p:nvSpPr>
        <p:spPr>
          <a:xfrm>
            <a:off x="7287975" y="4315774"/>
            <a:ext cx="1404000" cy="44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666666"/>
                </a:solidFill>
                <a:latin typeface="Trebuchet MS"/>
                <a:ea typeface="Trebuchet MS"/>
                <a:cs typeface="Trebuchet MS"/>
                <a:sym typeface="Trebuchet MS"/>
              </a:rPr>
              <a:t>1 Week Margin for assembly tasks </a:t>
            </a:r>
            <a:endParaRPr sz="1000">
              <a:solidFill>
                <a:srgbClr val="666666"/>
              </a:solidFill>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pic>
        <p:nvPicPr>
          <p:cNvPr id="458" name="Google Shape;458;p31"/>
          <p:cNvPicPr preferRelativeResize="0"/>
          <p:nvPr/>
        </p:nvPicPr>
        <p:blipFill>
          <a:blip r:embed="rId3">
            <a:alphaModFix/>
          </a:blip>
          <a:stretch>
            <a:fillRect/>
          </a:stretch>
        </p:blipFill>
        <p:spPr>
          <a:xfrm>
            <a:off x="228250" y="901325"/>
            <a:ext cx="8660550" cy="3957926"/>
          </a:xfrm>
          <a:prstGeom prst="rect">
            <a:avLst/>
          </a:prstGeom>
          <a:noFill/>
          <a:ln>
            <a:noFill/>
          </a:ln>
        </p:spPr>
      </p:pic>
      <p:sp>
        <p:nvSpPr>
          <p:cNvPr id="459" name="Google Shape;459;p3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460" name="Google Shape;460;p31"/>
          <p:cNvSpPr txBox="1">
            <a:spLocks noGrp="1"/>
          </p:cNvSpPr>
          <p:nvPr>
            <p:ph type="title"/>
          </p:nvPr>
        </p:nvSpPr>
        <p:spPr>
          <a:xfrm>
            <a:off x="50970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Other Project Elements</a:t>
            </a:r>
            <a:endParaRPr/>
          </a:p>
        </p:txBody>
      </p:sp>
      <p:grpSp>
        <p:nvGrpSpPr>
          <p:cNvPr id="461" name="Google Shape;461;p31"/>
          <p:cNvGrpSpPr/>
          <p:nvPr/>
        </p:nvGrpSpPr>
        <p:grpSpPr>
          <a:xfrm>
            <a:off x="7287015" y="1203400"/>
            <a:ext cx="1560123" cy="300900"/>
            <a:chOff x="6624275" y="1190075"/>
            <a:chExt cx="1560123" cy="300900"/>
          </a:xfrm>
        </p:grpSpPr>
        <p:sp>
          <p:nvSpPr>
            <p:cNvPr id="462" name="Google Shape;462;p31"/>
            <p:cNvSpPr txBox="1"/>
            <p:nvPr/>
          </p:nvSpPr>
          <p:spPr>
            <a:xfrm>
              <a:off x="6785533" y="1190075"/>
              <a:ext cx="1254300" cy="300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0000"/>
                  </a:solidFill>
                  <a:latin typeface="Trebuchet MS"/>
                  <a:ea typeface="Trebuchet MS"/>
                  <a:cs typeface="Trebuchet MS"/>
                  <a:sym typeface="Trebuchet MS"/>
                </a:rPr>
                <a:t>Critical Path</a:t>
              </a:r>
              <a:endParaRPr>
                <a:solidFill>
                  <a:srgbClr val="FF0000"/>
                </a:solidFill>
                <a:latin typeface="Trebuchet MS"/>
                <a:ea typeface="Trebuchet MS"/>
                <a:cs typeface="Trebuchet MS"/>
                <a:sym typeface="Trebuchet MS"/>
              </a:endParaRPr>
            </a:p>
          </p:txBody>
        </p:sp>
        <p:cxnSp>
          <p:nvCxnSpPr>
            <p:cNvPr id="463" name="Google Shape;463;p31"/>
            <p:cNvCxnSpPr/>
            <p:nvPr/>
          </p:nvCxnSpPr>
          <p:spPr>
            <a:xfrm>
              <a:off x="6624275" y="1359175"/>
              <a:ext cx="257400" cy="0"/>
            </a:xfrm>
            <a:prstGeom prst="straightConnector1">
              <a:avLst/>
            </a:prstGeom>
            <a:noFill/>
            <a:ln w="28575" cap="flat" cmpd="sng">
              <a:solidFill>
                <a:srgbClr val="FF0000"/>
              </a:solidFill>
              <a:prstDash val="solid"/>
              <a:round/>
              <a:headEnd type="none" w="med" len="med"/>
              <a:tailEnd type="none" w="med" len="med"/>
            </a:ln>
          </p:spPr>
        </p:cxnSp>
        <p:cxnSp>
          <p:nvCxnSpPr>
            <p:cNvPr id="464" name="Google Shape;464;p31"/>
            <p:cNvCxnSpPr/>
            <p:nvPr/>
          </p:nvCxnSpPr>
          <p:spPr>
            <a:xfrm>
              <a:off x="7926998" y="1359175"/>
              <a:ext cx="257400" cy="0"/>
            </a:xfrm>
            <a:prstGeom prst="straightConnector1">
              <a:avLst/>
            </a:prstGeom>
            <a:noFill/>
            <a:ln w="28575" cap="flat" cmpd="sng">
              <a:solidFill>
                <a:srgbClr val="FF0000"/>
              </a:solidFill>
              <a:prstDash val="solid"/>
              <a:round/>
              <a:headEnd type="none" w="med" len="med"/>
              <a:tailEnd type="none" w="med" len="med"/>
            </a:ln>
          </p:spPr>
        </p:cxnSp>
      </p:grpSp>
      <p:grpSp>
        <p:nvGrpSpPr>
          <p:cNvPr id="465" name="Google Shape;465;p31"/>
          <p:cNvGrpSpPr/>
          <p:nvPr/>
        </p:nvGrpSpPr>
        <p:grpSpPr>
          <a:xfrm>
            <a:off x="7552679" y="2702992"/>
            <a:ext cx="631800" cy="341486"/>
            <a:chOff x="2180150" y="2230390"/>
            <a:chExt cx="631800" cy="341486"/>
          </a:xfrm>
        </p:grpSpPr>
        <p:sp>
          <p:nvSpPr>
            <p:cNvPr id="466" name="Google Shape;466;p31"/>
            <p:cNvSpPr/>
            <p:nvPr/>
          </p:nvSpPr>
          <p:spPr>
            <a:xfrm rot="2700000">
              <a:off x="2464164" y="2497803"/>
              <a:ext cx="64064" cy="60245"/>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1"/>
            <p:cNvSpPr txBox="1"/>
            <p:nvPr/>
          </p:nvSpPr>
          <p:spPr>
            <a:xfrm>
              <a:off x="2180150" y="2230390"/>
              <a:ext cx="631800" cy="34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Nunito"/>
                  <a:ea typeface="Nunito"/>
                  <a:cs typeface="Nunito"/>
                  <a:sym typeface="Nunito"/>
                </a:rPr>
                <a:t>PFR</a:t>
              </a:r>
              <a:endParaRPr sz="1000">
                <a:latin typeface="Nunito"/>
                <a:ea typeface="Nunito"/>
                <a:cs typeface="Nunito"/>
                <a:sym typeface="Nunito"/>
              </a:endParaRPr>
            </a:p>
          </p:txBody>
        </p:sp>
      </p:grpSp>
      <p:grpSp>
        <p:nvGrpSpPr>
          <p:cNvPr id="468" name="Google Shape;468;p31"/>
          <p:cNvGrpSpPr/>
          <p:nvPr/>
        </p:nvGrpSpPr>
        <p:grpSpPr>
          <a:xfrm>
            <a:off x="3163365" y="2702992"/>
            <a:ext cx="631800" cy="341486"/>
            <a:chOff x="2180150" y="2230390"/>
            <a:chExt cx="631800" cy="341486"/>
          </a:xfrm>
        </p:grpSpPr>
        <p:sp>
          <p:nvSpPr>
            <p:cNvPr id="469" name="Google Shape;469;p31"/>
            <p:cNvSpPr/>
            <p:nvPr/>
          </p:nvSpPr>
          <p:spPr>
            <a:xfrm rot="2700000">
              <a:off x="2464164" y="2497803"/>
              <a:ext cx="64064" cy="60245"/>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1"/>
            <p:cNvSpPr txBox="1"/>
            <p:nvPr/>
          </p:nvSpPr>
          <p:spPr>
            <a:xfrm>
              <a:off x="2180150" y="2230390"/>
              <a:ext cx="631800" cy="34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Nunito"/>
                  <a:ea typeface="Nunito"/>
                  <a:cs typeface="Nunito"/>
                  <a:sym typeface="Nunito"/>
                </a:rPr>
                <a:t>MSR</a:t>
              </a:r>
              <a:endParaRPr sz="1000">
                <a:latin typeface="Nunito"/>
                <a:ea typeface="Nunito"/>
                <a:cs typeface="Nunito"/>
                <a:sym typeface="Nunito"/>
              </a:endParaRPr>
            </a:p>
          </p:txBody>
        </p:sp>
      </p:grpSp>
      <p:grpSp>
        <p:nvGrpSpPr>
          <p:cNvPr id="471" name="Google Shape;471;p31"/>
          <p:cNvGrpSpPr/>
          <p:nvPr/>
        </p:nvGrpSpPr>
        <p:grpSpPr>
          <a:xfrm>
            <a:off x="4258300" y="2702992"/>
            <a:ext cx="631800" cy="341486"/>
            <a:chOff x="2180150" y="2230390"/>
            <a:chExt cx="631800" cy="341486"/>
          </a:xfrm>
        </p:grpSpPr>
        <p:sp>
          <p:nvSpPr>
            <p:cNvPr id="472" name="Google Shape;472;p31"/>
            <p:cNvSpPr/>
            <p:nvPr/>
          </p:nvSpPr>
          <p:spPr>
            <a:xfrm rot="2700000">
              <a:off x="2464164" y="2497803"/>
              <a:ext cx="64064" cy="60245"/>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1"/>
            <p:cNvSpPr txBox="1"/>
            <p:nvPr/>
          </p:nvSpPr>
          <p:spPr>
            <a:xfrm>
              <a:off x="2180150" y="2230390"/>
              <a:ext cx="631800" cy="34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Nunito"/>
                  <a:ea typeface="Nunito"/>
                  <a:cs typeface="Nunito"/>
                  <a:sym typeface="Nunito"/>
                </a:rPr>
                <a:t>TRR</a:t>
              </a:r>
              <a:endParaRPr sz="1000">
                <a:latin typeface="Nunito"/>
                <a:ea typeface="Nunito"/>
                <a:cs typeface="Nunito"/>
                <a:sym typeface="Nunito"/>
              </a:endParaRPr>
            </a:p>
          </p:txBody>
        </p:sp>
      </p:grpSp>
      <p:grpSp>
        <p:nvGrpSpPr>
          <p:cNvPr id="474" name="Google Shape;474;p31"/>
          <p:cNvGrpSpPr/>
          <p:nvPr/>
        </p:nvGrpSpPr>
        <p:grpSpPr>
          <a:xfrm>
            <a:off x="7060694" y="2702992"/>
            <a:ext cx="631800" cy="341486"/>
            <a:chOff x="2180150" y="2230390"/>
            <a:chExt cx="631800" cy="341486"/>
          </a:xfrm>
        </p:grpSpPr>
        <p:sp>
          <p:nvSpPr>
            <p:cNvPr id="475" name="Google Shape;475;p31"/>
            <p:cNvSpPr/>
            <p:nvPr/>
          </p:nvSpPr>
          <p:spPr>
            <a:xfrm rot="2700000">
              <a:off x="2464164" y="2497803"/>
              <a:ext cx="64064" cy="60245"/>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1"/>
            <p:cNvSpPr txBox="1"/>
            <p:nvPr/>
          </p:nvSpPr>
          <p:spPr>
            <a:xfrm>
              <a:off x="2180150" y="2230390"/>
              <a:ext cx="631800" cy="34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Nunito"/>
                  <a:ea typeface="Nunito"/>
                  <a:cs typeface="Nunito"/>
                  <a:sym typeface="Nunito"/>
                </a:rPr>
                <a:t>SFR</a:t>
              </a:r>
              <a:endParaRPr sz="1000">
                <a:latin typeface="Nunito"/>
                <a:ea typeface="Nunito"/>
                <a:cs typeface="Nunito"/>
                <a:sym typeface="Nunito"/>
              </a:endParaRPr>
            </a:p>
          </p:txBody>
        </p:sp>
      </p:grpSp>
      <p:cxnSp>
        <p:nvCxnSpPr>
          <p:cNvPr id="477" name="Google Shape;477;p31"/>
          <p:cNvCxnSpPr/>
          <p:nvPr/>
        </p:nvCxnSpPr>
        <p:spPr>
          <a:xfrm>
            <a:off x="7181994" y="4582359"/>
            <a:ext cx="0" cy="276900"/>
          </a:xfrm>
          <a:prstGeom prst="straightConnector1">
            <a:avLst/>
          </a:prstGeom>
          <a:noFill/>
          <a:ln w="28575" cap="flat" cmpd="sng">
            <a:solidFill>
              <a:srgbClr val="FF0000"/>
            </a:solidFill>
            <a:prstDash val="solid"/>
            <a:round/>
            <a:headEnd type="none" w="med" len="med"/>
            <a:tailEnd type="diamond" w="med" len="med"/>
          </a:ln>
        </p:spPr>
      </p:cxnSp>
      <p:sp>
        <p:nvSpPr>
          <p:cNvPr id="478" name="Google Shape;478;p31"/>
          <p:cNvSpPr txBox="1"/>
          <p:nvPr/>
        </p:nvSpPr>
        <p:spPr>
          <a:xfrm>
            <a:off x="4368650" y="1132875"/>
            <a:ext cx="1918800" cy="34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Trebuchet MS"/>
                <a:ea typeface="Trebuchet MS"/>
                <a:cs typeface="Trebuchet MS"/>
                <a:sym typeface="Trebuchet MS"/>
              </a:rPr>
              <a:t>Camera Thermal Regulation</a:t>
            </a:r>
            <a:endParaRPr sz="1000">
              <a:latin typeface="Trebuchet MS"/>
              <a:ea typeface="Trebuchet MS"/>
              <a:cs typeface="Trebuchet MS"/>
              <a:sym typeface="Trebuchet MS"/>
            </a:endParaRPr>
          </a:p>
        </p:txBody>
      </p:sp>
      <p:sp>
        <p:nvSpPr>
          <p:cNvPr id="479" name="Google Shape;479;p31"/>
          <p:cNvSpPr txBox="1"/>
          <p:nvPr/>
        </p:nvSpPr>
        <p:spPr>
          <a:xfrm>
            <a:off x="6519599" y="2251200"/>
            <a:ext cx="1477200" cy="34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Trebuchet MS"/>
                <a:ea typeface="Trebuchet MS"/>
                <a:cs typeface="Trebuchet MS"/>
                <a:sym typeface="Trebuchet MS"/>
              </a:rPr>
              <a:t>Simulation Electronics</a:t>
            </a:r>
            <a:endParaRPr sz="1000">
              <a:latin typeface="Trebuchet MS"/>
              <a:ea typeface="Trebuchet MS"/>
              <a:cs typeface="Trebuchet MS"/>
              <a:sym typeface="Trebuchet MS"/>
            </a:endParaRPr>
          </a:p>
        </p:txBody>
      </p:sp>
      <p:sp>
        <p:nvSpPr>
          <p:cNvPr id="480" name="Google Shape;480;p31"/>
          <p:cNvSpPr txBox="1"/>
          <p:nvPr/>
        </p:nvSpPr>
        <p:spPr>
          <a:xfrm>
            <a:off x="6703375" y="3400363"/>
            <a:ext cx="1612200" cy="34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Trebuchet MS"/>
                <a:ea typeface="Trebuchet MS"/>
                <a:cs typeface="Trebuchet MS"/>
                <a:sym typeface="Trebuchet MS"/>
              </a:rPr>
              <a:t>Reference Data System</a:t>
            </a:r>
            <a:endParaRPr sz="1000">
              <a:latin typeface="Trebuchet MS"/>
              <a:ea typeface="Trebuchet MS"/>
              <a:cs typeface="Trebuchet MS"/>
              <a:sym typeface="Trebuchet MS"/>
            </a:endParaRPr>
          </a:p>
        </p:txBody>
      </p:sp>
      <p:sp>
        <p:nvSpPr>
          <p:cNvPr id="481" name="Google Shape;481;p31"/>
          <p:cNvSpPr txBox="1"/>
          <p:nvPr/>
        </p:nvSpPr>
        <p:spPr>
          <a:xfrm>
            <a:off x="7335975" y="4359990"/>
            <a:ext cx="1659300" cy="34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Trebuchet MS"/>
                <a:ea typeface="Trebuchet MS"/>
                <a:cs typeface="Trebuchet MS"/>
                <a:sym typeface="Trebuchet MS"/>
              </a:rPr>
              <a:t>Critical Tests</a:t>
            </a:r>
            <a:endParaRPr sz="1000">
              <a:latin typeface="Trebuchet MS"/>
              <a:ea typeface="Trebuchet MS"/>
              <a:cs typeface="Trebuchet MS"/>
              <a:sym typeface="Trebuchet MS"/>
            </a:endParaRPr>
          </a:p>
        </p:txBody>
      </p:sp>
      <p:cxnSp>
        <p:nvCxnSpPr>
          <p:cNvPr id="482" name="Google Shape;482;p31"/>
          <p:cNvCxnSpPr/>
          <p:nvPr/>
        </p:nvCxnSpPr>
        <p:spPr>
          <a:xfrm>
            <a:off x="4605150" y="1085500"/>
            <a:ext cx="0" cy="3782400"/>
          </a:xfrm>
          <a:prstGeom prst="straightConnector1">
            <a:avLst/>
          </a:prstGeom>
          <a:noFill/>
          <a:ln w="9525" cap="flat" cmpd="sng">
            <a:solidFill>
              <a:schemeClr val="dk2"/>
            </a:solidFill>
            <a:prstDash val="solid"/>
            <a:round/>
            <a:headEnd type="none" w="med" len="med"/>
            <a:tailEnd type="none" w="med" len="med"/>
          </a:ln>
        </p:spPr>
      </p:cxnSp>
      <p:cxnSp>
        <p:nvCxnSpPr>
          <p:cNvPr id="483" name="Google Shape;483;p31"/>
          <p:cNvCxnSpPr/>
          <p:nvPr/>
        </p:nvCxnSpPr>
        <p:spPr>
          <a:xfrm flipH="1">
            <a:off x="6542372" y="1040250"/>
            <a:ext cx="600" cy="1569900"/>
          </a:xfrm>
          <a:prstGeom prst="straightConnector1">
            <a:avLst/>
          </a:prstGeom>
          <a:noFill/>
          <a:ln w="28575" cap="flat" cmpd="sng">
            <a:solidFill>
              <a:srgbClr val="FF0000"/>
            </a:solidFill>
            <a:prstDash val="solid"/>
            <a:round/>
            <a:headEnd type="none" w="med" len="med"/>
            <a:tailEnd type="none" w="med" len="med"/>
          </a:ln>
        </p:spPr>
      </p:cxnSp>
      <p:cxnSp>
        <p:nvCxnSpPr>
          <p:cNvPr id="484" name="Google Shape;484;p31"/>
          <p:cNvCxnSpPr/>
          <p:nvPr/>
        </p:nvCxnSpPr>
        <p:spPr>
          <a:xfrm>
            <a:off x="6542972" y="2589325"/>
            <a:ext cx="0" cy="2004900"/>
          </a:xfrm>
          <a:prstGeom prst="straightConnector1">
            <a:avLst/>
          </a:prstGeom>
          <a:noFill/>
          <a:ln w="28575" cap="flat" cmpd="sng">
            <a:solidFill>
              <a:srgbClr val="FF0000"/>
            </a:solidFill>
            <a:prstDash val="solid"/>
            <a:round/>
            <a:headEnd type="none" w="med" len="med"/>
            <a:tailEnd type="none" w="med" len="med"/>
          </a:ln>
        </p:spPr>
      </p:cxnSp>
      <p:cxnSp>
        <p:nvCxnSpPr>
          <p:cNvPr id="485" name="Google Shape;485;p31"/>
          <p:cNvCxnSpPr/>
          <p:nvPr/>
        </p:nvCxnSpPr>
        <p:spPr>
          <a:xfrm>
            <a:off x="6536112" y="4583997"/>
            <a:ext cx="654900" cy="0"/>
          </a:xfrm>
          <a:prstGeom prst="straightConnector1">
            <a:avLst/>
          </a:prstGeom>
          <a:noFill/>
          <a:ln w="28575" cap="flat" cmpd="sng">
            <a:solidFill>
              <a:srgbClr val="FF0000"/>
            </a:solidFill>
            <a:prstDash val="solid"/>
            <a:round/>
            <a:headEnd type="none" w="med" len="med"/>
            <a:tailEnd type="non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33"/>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2" name="Google Shape;552;p3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
        <p:nvSpPr>
          <p:cNvPr id="553" name="Google Shape;553;p33"/>
          <p:cNvSpPr txBox="1">
            <a:spLocks noGrp="1"/>
          </p:cNvSpPr>
          <p:nvPr>
            <p:ph type="ctrTitle" idx="2"/>
          </p:nvPr>
        </p:nvSpPr>
        <p:spPr>
          <a:xfrm>
            <a:off x="1858703" y="1822833"/>
            <a:ext cx="5361300"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Test Progress</a:t>
            </a:r>
            <a:endParaRPr/>
          </a:p>
        </p:txBody>
      </p:sp>
      <p:sp>
        <p:nvSpPr>
          <p:cNvPr id="554" name="Google Shape;554;p33"/>
          <p:cNvSpPr txBox="1">
            <a:spLocks noGrp="1"/>
          </p:cNvSpPr>
          <p:nvPr>
            <p:ph type="sldNum" idx="3"/>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38"/>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Requirements</a:t>
            </a:r>
            <a:endParaRPr/>
          </a:p>
        </p:txBody>
      </p:sp>
      <p:sp>
        <p:nvSpPr>
          <p:cNvPr id="588" name="Google Shape;588;p3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graphicFrame>
        <p:nvGraphicFramePr>
          <p:cNvPr id="593" name="Google Shape;593;p39"/>
          <p:cNvGraphicFramePr/>
          <p:nvPr/>
        </p:nvGraphicFramePr>
        <p:xfrm>
          <a:off x="514350" y="961400"/>
          <a:ext cx="8018250" cy="3481430"/>
        </p:xfrm>
        <a:graphic>
          <a:graphicData uri="http://schemas.openxmlformats.org/drawingml/2006/table">
            <a:tbl>
              <a:tblPr>
                <a:noFill/>
                <a:tableStyleId>{1BF2CD77-9E4F-4990-8BDF-8AC86058CE8E}</a:tableStyleId>
              </a:tblPr>
              <a:tblGrid>
                <a:gridCol w="1905175">
                  <a:extLst>
                    <a:ext uri="{9D8B030D-6E8A-4147-A177-3AD203B41FA5}">
                      <a16:colId xmlns:a16="http://schemas.microsoft.com/office/drawing/2014/main" val="20000"/>
                    </a:ext>
                  </a:extLst>
                </a:gridCol>
                <a:gridCol w="2461950">
                  <a:extLst>
                    <a:ext uri="{9D8B030D-6E8A-4147-A177-3AD203B41FA5}">
                      <a16:colId xmlns:a16="http://schemas.microsoft.com/office/drawing/2014/main" val="20001"/>
                    </a:ext>
                  </a:extLst>
                </a:gridCol>
                <a:gridCol w="3651125">
                  <a:extLst>
                    <a:ext uri="{9D8B030D-6E8A-4147-A177-3AD203B41FA5}">
                      <a16:colId xmlns:a16="http://schemas.microsoft.com/office/drawing/2014/main" val="20002"/>
                    </a:ext>
                  </a:extLst>
                </a:gridCol>
              </a:tblGrid>
              <a:tr h="555500">
                <a:tc>
                  <a:txBody>
                    <a:bodyPr/>
                    <a:lstStyle/>
                    <a:p>
                      <a:pPr marL="0" lvl="0" indent="0" algn="ctr" rtl="0">
                        <a:lnSpc>
                          <a:spcPct val="114000"/>
                        </a:lnSpc>
                        <a:spcBef>
                          <a:spcPts val="100"/>
                        </a:spcBef>
                        <a:spcAft>
                          <a:spcPts val="500"/>
                        </a:spcAft>
                        <a:buNone/>
                      </a:pPr>
                      <a:r>
                        <a:rPr lang="en" b="1">
                          <a:solidFill>
                            <a:srgbClr val="565A5C"/>
                          </a:solidFill>
                          <a:latin typeface="Trebuchet MS"/>
                          <a:ea typeface="Trebuchet MS"/>
                          <a:cs typeface="Trebuchet MS"/>
                          <a:sym typeface="Trebuchet MS"/>
                        </a:rPr>
                        <a:t>Test Category</a:t>
                      </a:r>
                      <a:endParaRPr b="1">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solidFill>
                      <a:srgbClr val="CFB87C"/>
                    </a:solidFill>
                  </a:tcPr>
                </a:tc>
                <a:tc>
                  <a:txBody>
                    <a:bodyPr/>
                    <a:lstStyle/>
                    <a:p>
                      <a:pPr marL="0" lvl="0" indent="0" algn="ctr" rtl="0">
                        <a:lnSpc>
                          <a:spcPct val="114000"/>
                        </a:lnSpc>
                        <a:spcBef>
                          <a:spcPts val="100"/>
                        </a:spcBef>
                        <a:spcAft>
                          <a:spcPts val="500"/>
                        </a:spcAft>
                        <a:buNone/>
                      </a:pPr>
                      <a:r>
                        <a:rPr lang="en" b="1">
                          <a:solidFill>
                            <a:srgbClr val="565A5C"/>
                          </a:solidFill>
                          <a:latin typeface="Trebuchet MS"/>
                          <a:ea typeface="Trebuchet MS"/>
                          <a:cs typeface="Trebuchet MS"/>
                          <a:sym typeface="Trebuchet MS"/>
                        </a:rPr>
                        <a:t>Associated Requirements</a:t>
                      </a:r>
                      <a:endParaRPr b="1">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solidFill>
                      <a:srgbClr val="CFB87C"/>
                    </a:solidFill>
                  </a:tcPr>
                </a:tc>
                <a:tc>
                  <a:txBody>
                    <a:bodyPr/>
                    <a:lstStyle/>
                    <a:p>
                      <a:pPr marL="0" lvl="0" indent="0" algn="ctr" rtl="0">
                        <a:lnSpc>
                          <a:spcPct val="114000"/>
                        </a:lnSpc>
                        <a:spcBef>
                          <a:spcPts val="100"/>
                        </a:spcBef>
                        <a:spcAft>
                          <a:spcPts val="500"/>
                        </a:spcAft>
                        <a:buNone/>
                      </a:pPr>
                      <a:r>
                        <a:rPr lang="en" b="1">
                          <a:solidFill>
                            <a:srgbClr val="565A5C"/>
                          </a:solidFill>
                          <a:latin typeface="Trebuchet MS"/>
                          <a:ea typeface="Trebuchet MS"/>
                          <a:cs typeface="Trebuchet MS"/>
                          <a:sym typeface="Trebuchet MS"/>
                        </a:rPr>
                        <a:t>Testing Overview</a:t>
                      </a:r>
                      <a:endParaRPr b="1">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solidFill>
                      <a:srgbClr val="CFB87C"/>
                    </a:solidFill>
                  </a:tcPr>
                </a:tc>
                <a:extLst>
                  <a:ext uri="{0D108BD9-81ED-4DB2-BD59-A6C34878D82A}">
                    <a16:rowId xmlns:a16="http://schemas.microsoft.com/office/drawing/2014/main" val="10000"/>
                  </a:ext>
                </a:extLst>
              </a:tr>
              <a:tr h="528900">
                <a:tc>
                  <a:txBody>
                    <a:bodyPr/>
                    <a:lstStyle/>
                    <a:p>
                      <a:pPr marL="0" lvl="0" indent="0" algn="l" rtl="0">
                        <a:lnSpc>
                          <a:spcPct val="100000"/>
                        </a:lnSpc>
                        <a:spcBef>
                          <a:spcPts val="100"/>
                        </a:spcBef>
                        <a:spcAft>
                          <a:spcPts val="500"/>
                        </a:spcAft>
                        <a:buNone/>
                      </a:pPr>
                      <a:r>
                        <a:rPr lang="en">
                          <a:solidFill>
                            <a:srgbClr val="565A5C"/>
                          </a:solidFill>
                          <a:latin typeface="Trebuchet MS"/>
                          <a:ea typeface="Trebuchet MS"/>
                          <a:cs typeface="Trebuchet MS"/>
                          <a:sym typeface="Trebuchet MS"/>
                        </a:rPr>
                        <a:t>Datasheet Inspection</a:t>
                      </a:r>
                      <a:endParaRPr>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tcPr>
                </a:tc>
                <a:tc>
                  <a:txBody>
                    <a:bodyPr/>
                    <a:lstStyle/>
                    <a:p>
                      <a:pPr marL="0" lvl="0" indent="0" algn="l" rtl="0">
                        <a:lnSpc>
                          <a:spcPct val="100000"/>
                        </a:lnSpc>
                        <a:spcBef>
                          <a:spcPts val="100"/>
                        </a:spcBef>
                        <a:spcAft>
                          <a:spcPts val="500"/>
                        </a:spcAft>
                        <a:buNone/>
                      </a:pPr>
                      <a:r>
                        <a:rPr lang="en" sz="1200">
                          <a:solidFill>
                            <a:srgbClr val="565A5C"/>
                          </a:solidFill>
                          <a:latin typeface="Trebuchet MS"/>
                          <a:ea typeface="Trebuchet MS"/>
                          <a:cs typeface="Trebuchet MS"/>
                          <a:sym typeface="Trebuchet MS"/>
                        </a:rPr>
                        <a:t>IMAG 1, THER 2, COM 2, TEST 2, TEST 4</a:t>
                      </a:r>
                      <a:endParaRPr sz="1200">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tcPr>
                </a:tc>
                <a:tc>
                  <a:txBody>
                    <a:bodyPr/>
                    <a:lstStyle/>
                    <a:p>
                      <a:pPr marL="0" lvl="0" indent="0" algn="l" rtl="0">
                        <a:lnSpc>
                          <a:spcPct val="100000"/>
                        </a:lnSpc>
                        <a:spcBef>
                          <a:spcPts val="100"/>
                        </a:spcBef>
                        <a:spcAft>
                          <a:spcPts val="500"/>
                        </a:spcAft>
                        <a:buNone/>
                      </a:pPr>
                      <a:r>
                        <a:rPr lang="en" sz="1200">
                          <a:solidFill>
                            <a:srgbClr val="565A5C"/>
                          </a:solidFill>
                          <a:latin typeface="Trebuchet MS"/>
                          <a:ea typeface="Trebuchet MS"/>
                          <a:cs typeface="Trebuchet MS"/>
                          <a:sym typeface="Trebuchet MS"/>
                        </a:rPr>
                        <a:t>Verify materials and components meet requirements</a:t>
                      </a:r>
                      <a:endParaRPr sz="1200">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tcPr>
                </a:tc>
                <a:extLst>
                  <a:ext uri="{0D108BD9-81ED-4DB2-BD59-A6C34878D82A}">
                    <a16:rowId xmlns:a16="http://schemas.microsoft.com/office/drawing/2014/main" val="10001"/>
                  </a:ext>
                </a:extLst>
              </a:tr>
              <a:tr h="528900">
                <a:tc>
                  <a:txBody>
                    <a:bodyPr/>
                    <a:lstStyle/>
                    <a:p>
                      <a:pPr marL="0" lvl="0" indent="0" algn="l" rtl="0">
                        <a:lnSpc>
                          <a:spcPct val="100000"/>
                        </a:lnSpc>
                        <a:spcBef>
                          <a:spcPts val="100"/>
                        </a:spcBef>
                        <a:spcAft>
                          <a:spcPts val="500"/>
                        </a:spcAft>
                        <a:buNone/>
                      </a:pPr>
                      <a:r>
                        <a:rPr lang="en">
                          <a:solidFill>
                            <a:srgbClr val="565A5C"/>
                          </a:solidFill>
                          <a:latin typeface="Trebuchet MS"/>
                          <a:ea typeface="Trebuchet MS"/>
                          <a:cs typeface="Trebuchet MS"/>
                          <a:sym typeface="Trebuchet MS"/>
                        </a:rPr>
                        <a:t>Dimension Verification</a:t>
                      </a:r>
                      <a:endParaRPr>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tcPr>
                </a:tc>
                <a:tc>
                  <a:txBody>
                    <a:bodyPr/>
                    <a:lstStyle/>
                    <a:p>
                      <a:pPr marL="0" lvl="0" indent="0" algn="l" rtl="0">
                        <a:lnSpc>
                          <a:spcPct val="100000"/>
                        </a:lnSpc>
                        <a:spcBef>
                          <a:spcPts val="100"/>
                        </a:spcBef>
                        <a:spcAft>
                          <a:spcPts val="500"/>
                        </a:spcAft>
                        <a:buNone/>
                      </a:pPr>
                      <a:r>
                        <a:rPr lang="en" sz="1200">
                          <a:solidFill>
                            <a:srgbClr val="565A5C"/>
                          </a:solidFill>
                          <a:latin typeface="Trebuchet MS"/>
                          <a:ea typeface="Trebuchet MS"/>
                          <a:cs typeface="Trebuchet MS"/>
                          <a:sym typeface="Trebuchet MS"/>
                        </a:rPr>
                        <a:t>IMAG 3, TEST 1, TEST 1.1, TEST 1.1.1</a:t>
                      </a:r>
                      <a:endParaRPr sz="1200">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tcPr>
                </a:tc>
                <a:tc>
                  <a:txBody>
                    <a:bodyPr/>
                    <a:lstStyle/>
                    <a:p>
                      <a:pPr marL="0" lvl="0" indent="0" algn="l" rtl="0">
                        <a:lnSpc>
                          <a:spcPct val="100000"/>
                        </a:lnSpc>
                        <a:spcBef>
                          <a:spcPts val="100"/>
                        </a:spcBef>
                        <a:spcAft>
                          <a:spcPts val="500"/>
                        </a:spcAft>
                        <a:buNone/>
                      </a:pPr>
                      <a:r>
                        <a:rPr lang="en" sz="1200">
                          <a:solidFill>
                            <a:srgbClr val="565A5C"/>
                          </a:solidFill>
                          <a:latin typeface="Trebuchet MS"/>
                          <a:ea typeface="Trebuchet MS"/>
                          <a:cs typeface="Trebuchet MS"/>
                          <a:sym typeface="Trebuchet MS"/>
                        </a:rPr>
                        <a:t>Measure manufactured parts and setup to check physical replication of the bay</a:t>
                      </a:r>
                      <a:endParaRPr sz="1200">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tcPr>
                </a:tc>
                <a:extLst>
                  <a:ext uri="{0D108BD9-81ED-4DB2-BD59-A6C34878D82A}">
                    <a16:rowId xmlns:a16="http://schemas.microsoft.com/office/drawing/2014/main" val="10002"/>
                  </a:ext>
                </a:extLst>
              </a:tr>
              <a:tr h="528900">
                <a:tc>
                  <a:txBody>
                    <a:bodyPr/>
                    <a:lstStyle/>
                    <a:p>
                      <a:pPr marL="0" lvl="0" indent="0" algn="l" rtl="0">
                        <a:lnSpc>
                          <a:spcPct val="100000"/>
                        </a:lnSpc>
                        <a:spcBef>
                          <a:spcPts val="100"/>
                        </a:spcBef>
                        <a:spcAft>
                          <a:spcPts val="500"/>
                        </a:spcAft>
                        <a:buNone/>
                      </a:pPr>
                      <a:r>
                        <a:rPr lang="en">
                          <a:solidFill>
                            <a:srgbClr val="565A5C"/>
                          </a:solidFill>
                          <a:latin typeface="Trebuchet MS"/>
                          <a:ea typeface="Trebuchet MS"/>
                          <a:cs typeface="Trebuchet MS"/>
                          <a:sym typeface="Trebuchet MS"/>
                        </a:rPr>
                        <a:t>IP Output Check</a:t>
                      </a:r>
                      <a:endParaRPr>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tcPr>
                </a:tc>
                <a:tc>
                  <a:txBody>
                    <a:bodyPr/>
                    <a:lstStyle/>
                    <a:p>
                      <a:pPr marL="0" lvl="0" indent="0" algn="l" rtl="0">
                        <a:lnSpc>
                          <a:spcPct val="100000"/>
                        </a:lnSpc>
                        <a:spcBef>
                          <a:spcPts val="100"/>
                        </a:spcBef>
                        <a:spcAft>
                          <a:spcPts val="500"/>
                        </a:spcAft>
                        <a:buNone/>
                      </a:pPr>
                      <a:r>
                        <a:rPr lang="en" sz="1200">
                          <a:solidFill>
                            <a:srgbClr val="565A5C"/>
                          </a:solidFill>
                          <a:latin typeface="Trebuchet MS"/>
                          <a:ea typeface="Trebuchet MS"/>
                          <a:cs typeface="Trebuchet MS"/>
                          <a:sym typeface="Trebuchet MS"/>
                        </a:rPr>
                        <a:t>IMAG 2, IMAG 3.1, PROC 1, PROC 1.1, PROC 2, PROC 4, PROC 4.1</a:t>
                      </a:r>
                      <a:endParaRPr sz="1200">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tcPr>
                </a:tc>
                <a:tc>
                  <a:txBody>
                    <a:bodyPr/>
                    <a:lstStyle/>
                    <a:p>
                      <a:pPr marL="0" lvl="0" indent="0" algn="l" rtl="0">
                        <a:lnSpc>
                          <a:spcPct val="100000"/>
                        </a:lnSpc>
                        <a:spcBef>
                          <a:spcPts val="100"/>
                        </a:spcBef>
                        <a:spcAft>
                          <a:spcPts val="500"/>
                        </a:spcAft>
                        <a:buNone/>
                      </a:pPr>
                      <a:r>
                        <a:rPr lang="en" sz="1200">
                          <a:solidFill>
                            <a:srgbClr val="565A5C"/>
                          </a:solidFill>
                          <a:latin typeface="Trebuchet MS"/>
                          <a:ea typeface="Trebuchet MS"/>
                          <a:cs typeface="Trebuchet MS"/>
                          <a:sym typeface="Trebuchet MS"/>
                        </a:rPr>
                        <a:t>Verify algorithms are functioning as written and with designed test setup</a:t>
                      </a:r>
                      <a:endParaRPr sz="1200">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tcPr>
                </a:tc>
                <a:extLst>
                  <a:ext uri="{0D108BD9-81ED-4DB2-BD59-A6C34878D82A}">
                    <a16:rowId xmlns:a16="http://schemas.microsoft.com/office/drawing/2014/main" val="10003"/>
                  </a:ext>
                </a:extLst>
              </a:tr>
              <a:tr h="528900">
                <a:tc>
                  <a:txBody>
                    <a:bodyPr/>
                    <a:lstStyle/>
                    <a:p>
                      <a:pPr marL="0" lvl="0" indent="0" algn="l" rtl="0">
                        <a:lnSpc>
                          <a:spcPct val="100000"/>
                        </a:lnSpc>
                        <a:spcBef>
                          <a:spcPts val="100"/>
                        </a:spcBef>
                        <a:spcAft>
                          <a:spcPts val="500"/>
                        </a:spcAft>
                        <a:buNone/>
                      </a:pPr>
                      <a:r>
                        <a:rPr lang="en">
                          <a:solidFill>
                            <a:srgbClr val="565A5C"/>
                          </a:solidFill>
                          <a:latin typeface="Trebuchet MS"/>
                          <a:ea typeface="Trebuchet MS"/>
                          <a:cs typeface="Trebuchet MS"/>
                          <a:sym typeface="Trebuchet MS"/>
                        </a:rPr>
                        <a:t>Control and Communication</a:t>
                      </a:r>
                      <a:endParaRPr>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tcPr>
                </a:tc>
                <a:tc>
                  <a:txBody>
                    <a:bodyPr/>
                    <a:lstStyle/>
                    <a:p>
                      <a:pPr marL="0" lvl="0" indent="0" algn="l" rtl="0">
                        <a:lnSpc>
                          <a:spcPct val="100000"/>
                        </a:lnSpc>
                        <a:spcBef>
                          <a:spcPts val="100"/>
                        </a:spcBef>
                        <a:spcAft>
                          <a:spcPts val="500"/>
                        </a:spcAft>
                        <a:buNone/>
                      </a:pPr>
                      <a:r>
                        <a:rPr lang="en" sz="1200">
                          <a:solidFill>
                            <a:srgbClr val="565A5C"/>
                          </a:solidFill>
                          <a:latin typeface="Trebuchet MS"/>
                          <a:ea typeface="Trebuchet MS"/>
                          <a:cs typeface="Trebuchet MS"/>
                          <a:sym typeface="Trebuchet MS"/>
                        </a:rPr>
                        <a:t>PROC 3, CONT 1, CONT 2, COM 1, COM 1.1, COM 2*</a:t>
                      </a:r>
                      <a:endParaRPr sz="1200">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tcPr>
                </a:tc>
                <a:tc>
                  <a:txBody>
                    <a:bodyPr/>
                    <a:lstStyle/>
                    <a:p>
                      <a:pPr marL="0" lvl="0" indent="0" algn="l" rtl="0">
                        <a:lnSpc>
                          <a:spcPct val="100000"/>
                        </a:lnSpc>
                        <a:spcBef>
                          <a:spcPts val="100"/>
                        </a:spcBef>
                        <a:spcAft>
                          <a:spcPts val="500"/>
                        </a:spcAft>
                        <a:buNone/>
                      </a:pPr>
                      <a:r>
                        <a:rPr lang="en" sz="1200">
                          <a:solidFill>
                            <a:srgbClr val="565A5C"/>
                          </a:solidFill>
                          <a:latin typeface="Trebuchet MS"/>
                          <a:ea typeface="Trebuchet MS"/>
                          <a:cs typeface="Trebuchet MS"/>
                          <a:sym typeface="Trebuchet MS"/>
                        </a:rPr>
                        <a:t>Use test cases and directly observe responses for components</a:t>
                      </a:r>
                      <a:endParaRPr sz="1200">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tcPr>
                </a:tc>
                <a:extLst>
                  <a:ext uri="{0D108BD9-81ED-4DB2-BD59-A6C34878D82A}">
                    <a16:rowId xmlns:a16="http://schemas.microsoft.com/office/drawing/2014/main" val="10004"/>
                  </a:ext>
                </a:extLst>
              </a:tr>
              <a:tr h="528900">
                <a:tc>
                  <a:txBody>
                    <a:bodyPr/>
                    <a:lstStyle/>
                    <a:p>
                      <a:pPr marL="0" lvl="0" indent="0" algn="l" rtl="0">
                        <a:lnSpc>
                          <a:spcPct val="100000"/>
                        </a:lnSpc>
                        <a:spcBef>
                          <a:spcPts val="100"/>
                        </a:spcBef>
                        <a:spcAft>
                          <a:spcPts val="500"/>
                        </a:spcAft>
                        <a:buNone/>
                      </a:pPr>
                      <a:r>
                        <a:rPr lang="en">
                          <a:solidFill>
                            <a:srgbClr val="565A5C"/>
                          </a:solidFill>
                          <a:latin typeface="Trebuchet MS"/>
                          <a:ea typeface="Trebuchet MS"/>
                          <a:cs typeface="Trebuchet MS"/>
                          <a:sym typeface="Trebuchet MS"/>
                        </a:rPr>
                        <a:t>Pre Acceptance Instrumentation</a:t>
                      </a:r>
                      <a:endParaRPr>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tcPr>
                </a:tc>
                <a:tc>
                  <a:txBody>
                    <a:bodyPr/>
                    <a:lstStyle/>
                    <a:p>
                      <a:pPr marL="0" lvl="0" indent="0" algn="l" rtl="0">
                        <a:lnSpc>
                          <a:spcPct val="100000"/>
                        </a:lnSpc>
                        <a:spcBef>
                          <a:spcPts val="100"/>
                        </a:spcBef>
                        <a:spcAft>
                          <a:spcPts val="500"/>
                        </a:spcAft>
                        <a:buNone/>
                      </a:pPr>
                      <a:r>
                        <a:rPr lang="en" sz="1200">
                          <a:solidFill>
                            <a:srgbClr val="565A5C"/>
                          </a:solidFill>
                          <a:latin typeface="Trebuchet MS"/>
                          <a:ea typeface="Trebuchet MS"/>
                          <a:cs typeface="Trebuchet MS"/>
                          <a:sym typeface="Trebuchet MS"/>
                        </a:rPr>
                        <a:t>POW 2, THER 1, TEST 3</a:t>
                      </a:r>
                      <a:endParaRPr sz="1200">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tcPr>
                </a:tc>
                <a:tc>
                  <a:txBody>
                    <a:bodyPr/>
                    <a:lstStyle/>
                    <a:p>
                      <a:pPr marL="0" lvl="0" indent="0" algn="l" rtl="0">
                        <a:lnSpc>
                          <a:spcPct val="100000"/>
                        </a:lnSpc>
                        <a:spcBef>
                          <a:spcPts val="100"/>
                        </a:spcBef>
                        <a:spcAft>
                          <a:spcPts val="500"/>
                        </a:spcAft>
                        <a:buNone/>
                      </a:pPr>
                      <a:r>
                        <a:rPr lang="en" sz="1200">
                          <a:solidFill>
                            <a:srgbClr val="565A5C"/>
                          </a:solidFill>
                          <a:latin typeface="Trebuchet MS"/>
                          <a:ea typeface="Trebuchet MS"/>
                          <a:cs typeface="Trebuchet MS"/>
                          <a:sym typeface="Trebuchet MS"/>
                        </a:rPr>
                        <a:t>Final system check prior to acceptance testing in a thermal chamber</a:t>
                      </a:r>
                      <a:endParaRPr sz="1200">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594" name="Google Shape;594;p39"/>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Requirement Matrix</a:t>
            </a:r>
            <a:endParaRPr/>
          </a:p>
        </p:txBody>
      </p:sp>
      <p:sp>
        <p:nvSpPr>
          <p:cNvPr id="595" name="Google Shape;595;p3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40"/>
          <p:cNvSpPr txBox="1"/>
          <p:nvPr/>
        </p:nvSpPr>
        <p:spPr>
          <a:xfrm>
            <a:off x="4718850" y="865700"/>
            <a:ext cx="1487100" cy="29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Trebuchet MS"/>
                <a:ea typeface="Trebuchet MS"/>
                <a:cs typeface="Trebuchet MS"/>
                <a:sym typeface="Trebuchet MS"/>
              </a:rPr>
              <a:t>Datasheet Inspection</a:t>
            </a:r>
            <a:endParaRPr sz="1000">
              <a:latin typeface="Trebuchet MS"/>
              <a:ea typeface="Trebuchet MS"/>
              <a:cs typeface="Trebuchet MS"/>
              <a:sym typeface="Trebuchet MS"/>
            </a:endParaRPr>
          </a:p>
        </p:txBody>
      </p:sp>
      <p:sp>
        <p:nvSpPr>
          <p:cNvPr id="601" name="Google Shape;601;p40"/>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Test Flowchart</a:t>
            </a:r>
            <a:endParaRPr/>
          </a:p>
        </p:txBody>
      </p:sp>
      <p:sp>
        <p:nvSpPr>
          <p:cNvPr id="602" name="Google Shape;602;p4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15</a:t>
            </a:fld>
            <a:endParaRPr/>
          </a:p>
        </p:txBody>
      </p:sp>
      <p:sp>
        <p:nvSpPr>
          <p:cNvPr id="603" name="Google Shape;603;p40"/>
          <p:cNvSpPr/>
          <p:nvPr/>
        </p:nvSpPr>
        <p:spPr>
          <a:xfrm>
            <a:off x="361225" y="1440675"/>
            <a:ext cx="1365900" cy="466500"/>
          </a:xfrm>
          <a:prstGeom prst="rect">
            <a:avLst/>
          </a:prstGeom>
          <a:solidFill>
            <a:srgbClr val="CFB87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Trebuchet MS"/>
                <a:ea typeface="Trebuchet MS"/>
                <a:cs typeface="Trebuchet MS"/>
                <a:sym typeface="Trebuchet MS"/>
              </a:rPr>
              <a:t>IP Unit Testing</a:t>
            </a:r>
            <a:endParaRPr sz="1000">
              <a:latin typeface="Trebuchet MS"/>
              <a:ea typeface="Trebuchet MS"/>
              <a:cs typeface="Trebuchet MS"/>
              <a:sym typeface="Trebuchet MS"/>
            </a:endParaRPr>
          </a:p>
        </p:txBody>
      </p:sp>
      <p:sp>
        <p:nvSpPr>
          <p:cNvPr id="604" name="Google Shape;604;p40"/>
          <p:cNvSpPr/>
          <p:nvPr/>
        </p:nvSpPr>
        <p:spPr>
          <a:xfrm>
            <a:off x="361225" y="2048850"/>
            <a:ext cx="1365900" cy="466500"/>
          </a:xfrm>
          <a:prstGeom prst="rect">
            <a:avLst/>
          </a:prstGeom>
          <a:solidFill>
            <a:srgbClr val="CFB87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Trebuchet MS"/>
                <a:ea typeface="Trebuchet MS"/>
                <a:cs typeface="Trebuchet MS"/>
                <a:sym typeface="Trebuchet MS"/>
              </a:rPr>
              <a:t>Software Automation &amp; Integration</a:t>
            </a:r>
            <a:endParaRPr sz="1000">
              <a:latin typeface="Trebuchet MS"/>
              <a:ea typeface="Trebuchet MS"/>
              <a:cs typeface="Trebuchet MS"/>
              <a:sym typeface="Trebuchet MS"/>
            </a:endParaRPr>
          </a:p>
        </p:txBody>
      </p:sp>
      <p:sp>
        <p:nvSpPr>
          <p:cNvPr id="605" name="Google Shape;605;p40"/>
          <p:cNvSpPr/>
          <p:nvPr/>
        </p:nvSpPr>
        <p:spPr>
          <a:xfrm>
            <a:off x="361225" y="3058950"/>
            <a:ext cx="1365900" cy="466500"/>
          </a:xfrm>
          <a:prstGeom prst="rect">
            <a:avLst/>
          </a:prstGeom>
          <a:solidFill>
            <a:srgbClr val="CFB87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Trebuchet MS"/>
                <a:ea typeface="Trebuchet MS"/>
                <a:cs typeface="Trebuchet MS"/>
                <a:sym typeface="Trebuchet MS"/>
              </a:rPr>
              <a:t>Software Performance</a:t>
            </a:r>
            <a:endParaRPr sz="1000">
              <a:latin typeface="Trebuchet MS"/>
              <a:ea typeface="Trebuchet MS"/>
              <a:cs typeface="Trebuchet MS"/>
              <a:sym typeface="Trebuchet MS"/>
            </a:endParaRPr>
          </a:p>
        </p:txBody>
      </p:sp>
      <p:sp>
        <p:nvSpPr>
          <p:cNvPr id="606" name="Google Shape;606;p40"/>
          <p:cNvSpPr/>
          <p:nvPr/>
        </p:nvSpPr>
        <p:spPr>
          <a:xfrm>
            <a:off x="2125125" y="3581850"/>
            <a:ext cx="1365900" cy="466500"/>
          </a:xfrm>
          <a:prstGeom prst="rect">
            <a:avLst/>
          </a:prstGeom>
          <a:solidFill>
            <a:srgbClr val="CFB87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Trebuchet MS"/>
                <a:ea typeface="Trebuchet MS"/>
                <a:cs typeface="Trebuchet MS"/>
                <a:sym typeface="Trebuchet MS"/>
              </a:rPr>
              <a:t>Reflection Calibration</a:t>
            </a:r>
            <a:endParaRPr sz="1000">
              <a:latin typeface="Trebuchet MS"/>
              <a:ea typeface="Trebuchet MS"/>
              <a:cs typeface="Trebuchet MS"/>
              <a:sym typeface="Trebuchet MS"/>
            </a:endParaRPr>
          </a:p>
        </p:txBody>
      </p:sp>
      <p:sp>
        <p:nvSpPr>
          <p:cNvPr id="607" name="Google Shape;607;p40"/>
          <p:cNvSpPr/>
          <p:nvPr/>
        </p:nvSpPr>
        <p:spPr>
          <a:xfrm>
            <a:off x="2125125" y="1440675"/>
            <a:ext cx="1365900" cy="466500"/>
          </a:xfrm>
          <a:prstGeom prst="rect">
            <a:avLst/>
          </a:prstGeom>
          <a:solidFill>
            <a:srgbClr val="CFB87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Trebuchet MS"/>
                <a:ea typeface="Trebuchet MS"/>
                <a:cs typeface="Trebuchet MS"/>
                <a:sym typeface="Trebuchet MS"/>
              </a:rPr>
              <a:t>Hardware Software Testing</a:t>
            </a:r>
            <a:endParaRPr sz="1000">
              <a:latin typeface="Trebuchet MS"/>
              <a:ea typeface="Trebuchet MS"/>
              <a:cs typeface="Trebuchet MS"/>
              <a:sym typeface="Trebuchet MS"/>
            </a:endParaRPr>
          </a:p>
        </p:txBody>
      </p:sp>
      <p:sp>
        <p:nvSpPr>
          <p:cNvPr id="608" name="Google Shape;608;p40"/>
          <p:cNvSpPr/>
          <p:nvPr/>
        </p:nvSpPr>
        <p:spPr>
          <a:xfrm>
            <a:off x="3889050" y="1440675"/>
            <a:ext cx="1365900" cy="466500"/>
          </a:xfrm>
          <a:prstGeom prst="rect">
            <a:avLst/>
          </a:prstGeom>
          <a:solidFill>
            <a:srgbClr val="CFB87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Trebuchet MS"/>
                <a:ea typeface="Trebuchet MS"/>
                <a:cs typeface="Trebuchet MS"/>
                <a:sym typeface="Trebuchet MS"/>
              </a:rPr>
              <a:t>Manufacture Parts</a:t>
            </a:r>
            <a:endParaRPr sz="1000">
              <a:latin typeface="Trebuchet MS"/>
              <a:ea typeface="Trebuchet MS"/>
              <a:cs typeface="Trebuchet MS"/>
              <a:sym typeface="Trebuchet MS"/>
            </a:endParaRPr>
          </a:p>
        </p:txBody>
      </p:sp>
      <p:sp>
        <p:nvSpPr>
          <p:cNvPr id="609" name="Google Shape;609;p40"/>
          <p:cNvSpPr/>
          <p:nvPr/>
        </p:nvSpPr>
        <p:spPr>
          <a:xfrm>
            <a:off x="5652950" y="1440675"/>
            <a:ext cx="1365900" cy="466500"/>
          </a:xfrm>
          <a:prstGeom prst="rect">
            <a:avLst/>
          </a:prstGeom>
          <a:solidFill>
            <a:srgbClr val="CFB87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Trebuchet MS"/>
                <a:ea typeface="Trebuchet MS"/>
                <a:cs typeface="Trebuchet MS"/>
                <a:sym typeface="Trebuchet MS"/>
              </a:rPr>
              <a:t>Test Controls</a:t>
            </a:r>
            <a:br>
              <a:rPr lang="en" sz="1000">
                <a:latin typeface="Trebuchet MS"/>
                <a:ea typeface="Trebuchet MS"/>
                <a:cs typeface="Trebuchet MS"/>
                <a:sym typeface="Trebuchet MS"/>
              </a:rPr>
            </a:br>
            <a:r>
              <a:rPr lang="en" sz="1000">
                <a:latin typeface="Trebuchet MS"/>
                <a:ea typeface="Trebuchet MS"/>
                <a:cs typeface="Trebuchet MS"/>
                <a:sym typeface="Trebuchet MS"/>
              </a:rPr>
              <a:t> (Test Cases)</a:t>
            </a:r>
            <a:endParaRPr sz="1000">
              <a:latin typeface="Trebuchet MS"/>
              <a:ea typeface="Trebuchet MS"/>
              <a:cs typeface="Trebuchet MS"/>
              <a:sym typeface="Trebuchet MS"/>
            </a:endParaRPr>
          </a:p>
        </p:txBody>
      </p:sp>
      <p:sp>
        <p:nvSpPr>
          <p:cNvPr id="610" name="Google Shape;610;p40"/>
          <p:cNvSpPr/>
          <p:nvPr/>
        </p:nvSpPr>
        <p:spPr>
          <a:xfrm>
            <a:off x="7416875" y="1440675"/>
            <a:ext cx="1365900" cy="466500"/>
          </a:xfrm>
          <a:prstGeom prst="rect">
            <a:avLst/>
          </a:prstGeom>
          <a:solidFill>
            <a:srgbClr val="CFB87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Trebuchet MS"/>
                <a:ea typeface="Trebuchet MS"/>
                <a:cs typeface="Trebuchet MS"/>
                <a:sym typeface="Trebuchet MS"/>
              </a:rPr>
              <a:t>Test Comms (Observe/Test Case)</a:t>
            </a:r>
            <a:endParaRPr sz="1000">
              <a:latin typeface="Trebuchet MS"/>
              <a:ea typeface="Trebuchet MS"/>
              <a:cs typeface="Trebuchet MS"/>
              <a:sym typeface="Trebuchet MS"/>
            </a:endParaRPr>
          </a:p>
        </p:txBody>
      </p:sp>
      <p:sp>
        <p:nvSpPr>
          <p:cNvPr id="611" name="Google Shape;611;p40"/>
          <p:cNvSpPr/>
          <p:nvPr/>
        </p:nvSpPr>
        <p:spPr>
          <a:xfrm>
            <a:off x="5652950" y="2048850"/>
            <a:ext cx="1365900" cy="466500"/>
          </a:xfrm>
          <a:prstGeom prst="rect">
            <a:avLst/>
          </a:prstGeom>
          <a:solidFill>
            <a:srgbClr val="CFB87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Trebuchet MS"/>
                <a:ea typeface="Trebuchet MS"/>
                <a:cs typeface="Trebuchet MS"/>
                <a:sym typeface="Trebuchet MS"/>
              </a:rPr>
              <a:t>Lepton Thermal Management Verif.</a:t>
            </a:r>
            <a:endParaRPr sz="1000">
              <a:latin typeface="Trebuchet MS"/>
              <a:ea typeface="Trebuchet MS"/>
              <a:cs typeface="Trebuchet MS"/>
              <a:sym typeface="Trebuchet MS"/>
            </a:endParaRPr>
          </a:p>
        </p:txBody>
      </p:sp>
      <p:sp>
        <p:nvSpPr>
          <p:cNvPr id="612" name="Google Shape;612;p40"/>
          <p:cNvSpPr/>
          <p:nvPr/>
        </p:nvSpPr>
        <p:spPr>
          <a:xfrm>
            <a:off x="3584250" y="4379050"/>
            <a:ext cx="1365900" cy="466500"/>
          </a:xfrm>
          <a:prstGeom prst="rect">
            <a:avLst/>
          </a:prstGeom>
          <a:solidFill>
            <a:srgbClr val="CFB87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Trebuchet MS"/>
                <a:ea typeface="Trebuchet MS"/>
                <a:cs typeface="Trebuchet MS"/>
                <a:sym typeface="Trebuchet MS"/>
              </a:rPr>
              <a:t>Test Bed Integration</a:t>
            </a:r>
            <a:endParaRPr sz="1000">
              <a:latin typeface="Trebuchet MS"/>
              <a:ea typeface="Trebuchet MS"/>
              <a:cs typeface="Trebuchet MS"/>
              <a:sym typeface="Trebuchet MS"/>
            </a:endParaRPr>
          </a:p>
        </p:txBody>
      </p:sp>
      <p:sp>
        <p:nvSpPr>
          <p:cNvPr id="613" name="Google Shape;613;p40"/>
          <p:cNvSpPr/>
          <p:nvPr/>
        </p:nvSpPr>
        <p:spPr>
          <a:xfrm>
            <a:off x="7024825" y="4379050"/>
            <a:ext cx="1365900" cy="466500"/>
          </a:xfrm>
          <a:prstGeom prst="rect">
            <a:avLst/>
          </a:prstGeom>
          <a:solidFill>
            <a:srgbClr val="CFB87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Trebuchet MS"/>
                <a:ea typeface="Trebuchet MS"/>
                <a:cs typeface="Trebuchet MS"/>
                <a:sym typeface="Trebuchet MS"/>
              </a:rPr>
              <a:t>Acceptance Testing</a:t>
            </a:r>
            <a:endParaRPr sz="1000">
              <a:latin typeface="Trebuchet MS"/>
              <a:ea typeface="Trebuchet MS"/>
              <a:cs typeface="Trebuchet MS"/>
              <a:sym typeface="Trebuchet MS"/>
            </a:endParaRPr>
          </a:p>
        </p:txBody>
      </p:sp>
      <p:sp>
        <p:nvSpPr>
          <p:cNvPr id="614" name="Google Shape;614;p40"/>
          <p:cNvSpPr/>
          <p:nvPr/>
        </p:nvSpPr>
        <p:spPr>
          <a:xfrm>
            <a:off x="929875" y="2672300"/>
            <a:ext cx="228600" cy="229675"/>
          </a:xfrm>
          <a:prstGeom prst="flowChartDecision">
            <a:avLst/>
          </a:prstGeom>
          <a:solidFill>
            <a:srgbClr val="9E9E9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0"/>
          <p:cNvSpPr/>
          <p:nvPr/>
        </p:nvSpPr>
        <p:spPr>
          <a:xfrm>
            <a:off x="7137550" y="3100800"/>
            <a:ext cx="228600" cy="229675"/>
          </a:xfrm>
          <a:prstGeom prst="flowChartDecision">
            <a:avLst/>
          </a:prstGeom>
          <a:solidFill>
            <a:srgbClr val="9E9E9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0"/>
          <p:cNvSpPr/>
          <p:nvPr/>
        </p:nvSpPr>
        <p:spPr>
          <a:xfrm>
            <a:off x="4457700" y="3100788"/>
            <a:ext cx="228600" cy="229675"/>
          </a:xfrm>
          <a:prstGeom prst="flowChartDecision">
            <a:avLst/>
          </a:prstGeom>
          <a:solidFill>
            <a:srgbClr val="9E9E9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0"/>
          <p:cNvSpPr/>
          <p:nvPr/>
        </p:nvSpPr>
        <p:spPr>
          <a:xfrm>
            <a:off x="3889050" y="2048850"/>
            <a:ext cx="1365900" cy="466500"/>
          </a:xfrm>
          <a:prstGeom prst="rect">
            <a:avLst/>
          </a:prstGeom>
          <a:solidFill>
            <a:srgbClr val="CFB87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Trebuchet MS"/>
                <a:ea typeface="Trebuchet MS"/>
                <a:cs typeface="Trebuchet MS"/>
                <a:sym typeface="Trebuchet MS"/>
              </a:rPr>
              <a:t>Assembly</a:t>
            </a:r>
            <a:endParaRPr sz="1000">
              <a:latin typeface="Trebuchet MS"/>
              <a:ea typeface="Trebuchet MS"/>
              <a:cs typeface="Trebuchet MS"/>
              <a:sym typeface="Trebuchet MS"/>
            </a:endParaRPr>
          </a:p>
        </p:txBody>
      </p:sp>
      <p:sp>
        <p:nvSpPr>
          <p:cNvPr id="618" name="Google Shape;618;p40"/>
          <p:cNvSpPr/>
          <p:nvPr/>
        </p:nvSpPr>
        <p:spPr>
          <a:xfrm>
            <a:off x="5873188" y="4497450"/>
            <a:ext cx="228600" cy="229675"/>
          </a:xfrm>
          <a:prstGeom prst="flowChartDecision">
            <a:avLst/>
          </a:prstGeom>
          <a:solidFill>
            <a:srgbClr val="9E9E9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0"/>
          <p:cNvSpPr/>
          <p:nvPr/>
        </p:nvSpPr>
        <p:spPr>
          <a:xfrm>
            <a:off x="5348100" y="1080513"/>
            <a:ext cx="228600" cy="229675"/>
          </a:xfrm>
          <a:prstGeom prst="flowChartDecision">
            <a:avLst/>
          </a:prstGeom>
          <a:solidFill>
            <a:srgbClr val="9E9E9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0"/>
          <p:cNvSpPr txBox="1"/>
          <p:nvPr/>
        </p:nvSpPr>
        <p:spPr>
          <a:xfrm>
            <a:off x="1158475" y="2641200"/>
            <a:ext cx="1398900" cy="291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latin typeface="Trebuchet MS"/>
                <a:ea typeface="Trebuchet MS"/>
                <a:cs typeface="Trebuchet MS"/>
                <a:sym typeface="Trebuchet MS"/>
              </a:rPr>
              <a:t>IP Output Check</a:t>
            </a:r>
            <a:endParaRPr sz="1000">
              <a:latin typeface="Trebuchet MS"/>
              <a:ea typeface="Trebuchet MS"/>
              <a:cs typeface="Trebuchet MS"/>
              <a:sym typeface="Trebuchet MS"/>
            </a:endParaRPr>
          </a:p>
        </p:txBody>
      </p:sp>
      <p:sp>
        <p:nvSpPr>
          <p:cNvPr id="621" name="Google Shape;621;p40"/>
          <p:cNvSpPr txBox="1"/>
          <p:nvPr/>
        </p:nvSpPr>
        <p:spPr>
          <a:xfrm>
            <a:off x="7366150" y="3069675"/>
            <a:ext cx="1398900" cy="291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latin typeface="Trebuchet MS"/>
                <a:ea typeface="Trebuchet MS"/>
                <a:cs typeface="Trebuchet MS"/>
                <a:sym typeface="Trebuchet MS"/>
              </a:rPr>
              <a:t>Control and Comm</a:t>
            </a:r>
            <a:endParaRPr sz="1000">
              <a:latin typeface="Trebuchet MS"/>
              <a:ea typeface="Trebuchet MS"/>
              <a:cs typeface="Trebuchet MS"/>
              <a:sym typeface="Trebuchet MS"/>
            </a:endParaRPr>
          </a:p>
        </p:txBody>
      </p:sp>
      <p:sp>
        <p:nvSpPr>
          <p:cNvPr id="622" name="Google Shape;622;p40"/>
          <p:cNvSpPr txBox="1"/>
          <p:nvPr/>
        </p:nvSpPr>
        <p:spPr>
          <a:xfrm>
            <a:off x="4686300" y="3056363"/>
            <a:ext cx="1398900" cy="291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latin typeface="Trebuchet MS"/>
                <a:ea typeface="Trebuchet MS"/>
                <a:cs typeface="Trebuchet MS"/>
                <a:sym typeface="Trebuchet MS"/>
              </a:rPr>
              <a:t>Dimension Verif.</a:t>
            </a:r>
            <a:endParaRPr sz="1000">
              <a:latin typeface="Trebuchet MS"/>
              <a:ea typeface="Trebuchet MS"/>
              <a:cs typeface="Trebuchet MS"/>
              <a:sym typeface="Trebuchet MS"/>
            </a:endParaRPr>
          </a:p>
        </p:txBody>
      </p:sp>
      <p:sp>
        <p:nvSpPr>
          <p:cNvPr id="623" name="Google Shape;623;p40"/>
          <p:cNvSpPr txBox="1"/>
          <p:nvPr/>
        </p:nvSpPr>
        <p:spPr>
          <a:xfrm>
            <a:off x="5288025" y="4205550"/>
            <a:ext cx="1398900" cy="29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Trebuchet MS"/>
                <a:ea typeface="Trebuchet MS"/>
                <a:cs typeface="Trebuchet MS"/>
                <a:sym typeface="Trebuchet MS"/>
              </a:rPr>
              <a:t>Pre-Acceptance Instrumentation</a:t>
            </a:r>
            <a:endParaRPr sz="1000">
              <a:latin typeface="Trebuchet MS"/>
              <a:ea typeface="Trebuchet MS"/>
              <a:cs typeface="Trebuchet MS"/>
              <a:sym typeface="Trebuchet MS"/>
            </a:endParaRPr>
          </a:p>
        </p:txBody>
      </p:sp>
      <p:cxnSp>
        <p:nvCxnSpPr>
          <p:cNvPr id="624" name="Google Shape;624;p40"/>
          <p:cNvCxnSpPr>
            <a:stCxn id="619" idx="3"/>
            <a:endCxn id="609" idx="0"/>
          </p:cNvCxnSpPr>
          <p:nvPr/>
        </p:nvCxnSpPr>
        <p:spPr>
          <a:xfrm>
            <a:off x="5576700" y="1195350"/>
            <a:ext cx="759300" cy="245400"/>
          </a:xfrm>
          <a:prstGeom prst="bentConnector2">
            <a:avLst/>
          </a:prstGeom>
          <a:noFill/>
          <a:ln w="19050" cap="flat" cmpd="sng">
            <a:solidFill>
              <a:schemeClr val="dk2"/>
            </a:solidFill>
            <a:prstDash val="solid"/>
            <a:round/>
            <a:headEnd type="none" w="med" len="med"/>
            <a:tailEnd type="triangle" w="med" len="med"/>
          </a:ln>
        </p:spPr>
      </p:cxnSp>
      <p:cxnSp>
        <p:nvCxnSpPr>
          <p:cNvPr id="625" name="Google Shape;625;p40"/>
          <p:cNvCxnSpPr>
            <a:stCxn id="619" idx="3"/>
            <a:endCxn id="610" idx="0"/>
          </p:cNvCxnSpPr>
          <p:nvPr/>
        </p:nvCxnSpPr>
        <p:spPr>
          <a:xfrm>
            <a:off x="5576700" y="1195350"/>
            <a:ext cx="2523000" cy="245400"/>
          </a:xfrm>
          <a:prstGeom prst="bentConnector2">
            <a:avLst/>
          </a:prstGeom>
          <a:noFill/>
          <a:ln w="19050" cap="flat" cmpd="sng">
            <a:solidFill>
              <a:schemeClr val="dk2"/>
            </a:solidFill>
            <a:prstDash val="solid"/>
            <a:round/>
            <a:headEnd type="none" w="med" len="med"/>
            <a:tailEnd type="triangle" w="med" len="med"/>
          </a:ln>
        </p:spPr>
      </p:cxnSp>
      <p:cxnSp>
        <p:nvCxnSpPr>
          <p:cNvPr id="626" name="Google Shape;626;p40"/>
          <p:cNvCxnSpPr>
            <a:stCxn id="619" idx="1"/>
            <a:endCxn id="607" idx="0"/>
          </p:cNvCxnSpPr>
          <p:nvPr/>
        </p:nvCxnSpPr>
        <p:spPr>
          <a:xfrm flipH="1">
            <a:off x="2808000" y="1195350"/>
            <a:ext cx="2540100" cy="245400"/>
          </a:xfrm>
          <a:prstGeom prst="bentConnector2">
            <a:avLst/>
          </a:prstGeom>
          <a:noFill/>
          <a:ln w="19050" cap="flat" cmpd="sng">
            <a:solidFill>
              <a:schemeClr val="dk2"/>
            </a:solidFill>
            <a:prstDash val="solid"/>
            <a:round/>
            <a:headEnd type="none" w="med" len="med"/>
            <a:tailEnd type="triangle" w="med" len="med"/>
          </a:ln>
        </p:spPr>
      </p:cxnSp>
      <p:cxnSp>
        <p:nvCxnSpPr>
          <p:cNvPr id="627" name="Google Shape;627;p40"/>
          <p:cNvCxnSpPr>
            <a:stCxn id="619" idx="1"/>
            <a:endCxn id="608" idx="0"/>
          </p:cNvCxnSpPr>
          <p:nvPr/>
        </p:nvCxnSpPr>
        <p:spPr>
          <a:xfrm flipH="1">
            <a:off x="4572000" y="1195350"/>
            <a:ext cx="776100" cy="245400"/>
          </a:xfrm>
          <a:prstGeom prst="bentConnector2">
            <a:avLst/>
          </a:prstGeom>
          <a:noFill/>
          <a:ln w="19050" cap="flat" cmpd="sng">
            <a:solidFill>
              <a:schemeClr val="dk2"/>
            </a:solidFill>
            <a:prstDash val="solid"/>
            <a:round/>
            <a:headEnd type="none" w="med" len="med"/>
            <a:tailEnd type="triangle" w="med" len="med"/>
          </a:ln>
        </p:spPr>
      </p:cxnSp>
      <p:cxnSp>
        <p:nvCxnSpPr>
          <p:cNvPr id="628" name="Google Shape;628;p40"/>
          <p:cNvCxnSpPr>
            <a:stCxn id="618" idx="3"/>
            <a:endCxn id="613" idx="1"/>
          </p:cNvCxnSpPr>
          <p:nvPr/>
        </p:nvCxnSpPr>
        <p:spPr>
          <a:xfrm>
            <a:off x="6101788" y="4612288"/>
            <a:ext cx="923100" cy="600"/>
          </a:xfrm>
          <a:prstGeom prst="bentConnector3">
            <a:avLst>
              <a:gd name="adj1" fmla="val 49997"/>
            </a:avLst>
          </a:prstGeom>
          <a:noFill/>
          <a:ln w="19050" cap="flat" cmpd="sng">
            <a:solidFill>
              <a:schemeClr val="dk2"/>
            </a:solidFill>
            <a:prstDash val="solid"/>
            <a:round/>
            <a:headEnd type="none" w="med" len="med"/>
            <a:tailEnd type="triangle" w="med" len="med"/>
          </a:ln>
        </p:spPr>
      </p:cxnSp>
      <p:cxnSp>
        <p:nvCxnSpPr>
          <p:cNvPr id="629" name="Google Shape;629;p40"/>
          <p:cNvCxnSpPr>
            <a:stCxn id="612" idx="3"/>
            <a:endCxn id="618" idx="1"/>
          </p:cNvCxnSpPr>
          <p:nvPr/>
        </p:nvCxnSpPr>
        <p:spPr>
          <a:xfrm>
            <a:off x="4950150" y="4612300"/>
            <a:ext cx="923100" cy="600"/>
          </a:xfrm>
          <a:prstGeom prst="bentConnector3">
            <a:avLst>
              <a:gd name="adj1" fmla="val 49997"/>
            </a:avLst>
          </a:prstGeom>
          <a:noFill/>
          <a:ln w="19050" cap="flat" cmpd="sng">
            <a:solidFill>
              <a:schemeClr val="dk2"/>
            </a:solidFill>
            <a:prstDash val="solid"/>
            <a:round/>
            <a:headEnd type="none" w="med" len="med"/>
            <a:tailEnd type="triangle" w="med" len="med"/>
          </a:ln>
        </p:spPr>
      </p:cxnSp>
      <p:cxnSp>
        <p:nvCxnSpPr>
          <p:cNvPr id="630" name="Google Shape;630;p40"/>
          <p:cNvCxnSpPr>
            <a:stCxn id="606" idx="2"/>
            <a:endCxn id="612" idx="1"/>
          </p:cNvCxnSpPr>
          <p:nvPr/>
        </p:nvCxnSpPr>
        <p:spPr>
          <a:xfrm rot="-5400000" flipH="1">
            <a:off x="2914125" y="3942300"/>
            <a:ext cx="564000" cy="776100"/>
          </a:xfrm>
          <a:prstGeom prst="bentConnector2">
            <a:avLst/>
          </a:prstGeom>
          <a:noFill/>
          <a:ln w="19050" cap="flat" cmpd="sng">
            <a:solidFill>
              <a:schemeClr val="dk2"/>
            </a:solidFill>
            <a:prstDash val="solid"/>
            <a:round/>
            <a:headEnd type="none" w="med" len="med"/>
            <a:tailEnd type="triangle" w="med" len="med"/>
          </a:ln>
        </p:spPr>
      </p:cxnSp>
      <p:sp>
        <p:nvSpPr>
          <p:cNvPr id="631" name="Google Shape;631;p40"/>
          <p:cNvSpPr/>
          <p:nvPr/>
        </p:nvSpPr>
        <p:spPr>
          <a:xfrm>
            <a:off x="2125125" y="2048838"/>
            <a:ext cx="1365900" cy="466500"/>
          </a:xfrm>
          <a:prstGeom prst="rect">
            <a:avLst/>
          </a:prstGeom>
          <a:solidFill>
            <a:srgbClr val="CFB87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Trebuchet MS"/>
                <a:ea typeface="Trebuchet MS"/>
                <a:cs typeface="Trebuchet MS"/>
                <a:sym typeface="Trebuchet MS"/>
              </a:rPr>
              <a:t>Long Wire Testing</a:t>
            </a:r>
            <a:endParaRPr sz="1000">
              <a:latin typeface="Trebuchet MS"/>
              <a:ea typeface="Trebuchet MS"/>
              <a:cs typeface="Trebuchet MS"/>
              <a:sym typeface="Trebuchet MS"/>
            </a:endParaRPr>
          </a:p>
        </p:txBody>
      </p:sp>
      <p:cxnSp>
        <p:nvCxnSpPr>
          <p:cNvPr id="632" name="Google Shape;632;p40"/>
          <p:cNvCxnSpPr>
            <a:stCxn id="605" idx="2"/>
            <a:endCxn id="606" idx="1"/>
          </p:cNvCxnSpPr>
          <p:nvPr/>
        </p:nvCxnSpPr>
        <p:spPr>
          <a:xfrm rot="-5400000" flipH="1">
            <a:off x="1439725" y="3129900"/>
            <a:ext cx="289800" cy="1080900"/>
          </a:xfrm>
          <a:prstGeom prst="bentConnector2">
            <a:avLst/>
          </a:prstGeom>
          <a:noFill/>
          <a:ln w="19050" cap="flat" cmpd="sng">
            <a:solidFill>
              <a:schemeClr val="dk2"/>
            </a:solidFill>
            <a:prstDash val="solid"/>
            <a:round/>
            <a:headEnd type="none" w="med" len="med"/>
            <a:tailEnd type="triangle" w="med" len="med"/>
          </a:ln>
        </p:spPr>
      </p:cxnSp>
      <p:cxnSp>
        <p:nvCxnSpPr>
          <p:cNvPr id="633" name="Google Shape;633;p40"/>
          <p:cNvCxnSpPr>
            <a:stCxn id="631" idx="2"/>
            <a:endCxn id="606" idx="0"/>
          </p:cNvCxnSpPr>
          <p:nvPr/>
        </p:nvCxnSpPr>
        <p:spPr>
          <a:xfrm rot="-5400000" flipH="1">
            <a:off x="2275125" y="3048288"/>
            <a:ext cx="1066500" cy="600"/>
          </a:xfrm>
          <a:prstGeom prst="bentConnector3">
            <a:avLst>
              <a:gd name="adj1" fmla="val 50001"/>
            </a:avLst>
          </a:prstGeom>
          <a:noFill/>
          <a:ln w="19050" cap="flat" cmpd="sng">
            <a:solidFill>
              <a:schemeClr val="dk2"/>
            </a:solidFill>
            <a:prstDash val="solid"/>
            <a:round/>
            <a:headEnd type="none" w="med" len="med"/>
            <a:tailEnd type="triangle" w="med" len="med"/>
          </a:ln>
        </p:spPr>
      </p:cxnSp>
      <p:cxnSp>
        <p:nvCxnSpPr>
          <p:cNvPr id="634" name="Google Shape;634;p40"/>
          <p:cNvCxnSpPr>
            <a:stCxn id="616" idx="1"/>
            <a:endCxn id="606" idx="3"/>
          </p:cNvCxnSpPr>
          <p:nvPr/>
        </p:nvCxnSpPr>
        <p:spPr>
          <a:xfrm flipH="1">
            <a:off x="3491100" y="3215625"/>
            <a:ext cx="966600" cy="599400"/>
          </a:xfrm>
          <a:prstGeom prst="bentConnector3">
            <a:avLst>
              <a:gd name="adj1" fmla="val 50004"/>
            </a:avLst>
          </a:prstGeom>
          <a:noFill/>
          <a:ln w="19050" cap="flat" cmpd="sng">
            <a:solidFill>
              <a:schemeClr val="dk2"/>
            </a:solidFill>
            <a:prstDash val="solid"/>
            <a:round/>
            <a:headEnd type="none" w="med" len="med"/>
            <a:tailEnd type="triangle" w="med" len="med"/>
          </a:ln>
        </p:spPr>
      </p:cxnSp>
      <p:cxnSp>
        <p:nvCxnSpPr>
          <p:cNvPr id="635" name="Google Shape;635;p40"/>
          <p:cNvCxnSpPr>
            <a:stCxn id="617" idx="2"/>
            <a:endCxn id="616" idx="0"/>
          </p:cNvCxnSpPr>
          <p:nvPr/>
        </p:nvCxnSpPr>
        <p:spPr>
          <a:xfrm rot="-5400000" flipH="1">
            <a:off x="4279650" y="2807700"/>
            <a:ext cx="585300" cy="600"/>
          </a:xfrm>
          <a:prstGeom prst="bentConnector3">
            <a:avLst>
              <a:gd name="adj1" fmla="val 50012"/>
            </a:avLst>
          </a:prstGeom>
          <a:noFill/>
          <a:ln w="19050" cap="flat" cmpd="sng">
            <a:solidFill>
              <a:schemeClr val="dk2"/>
            </a:solidFill>
            <a:prstDash val="solid"/>
            <a:round/>
            <a:headEnd type="none" w="med" len="med"/>
            <a:tailEnd type="triangle" w="med" len="med"/>
          </a:ln>
        </p:spPr>
      </p:cxnSp>
      <p:cxnSp>
        <p:nvCxnSpPr>
          <p:cNvPr id="636" name="Google Shape;636;p40"/>
          <p:cNvCxnSpPr>
            <a:stCxn id="611" idx="2"/>
            <a:endCxn id="615" idx="1"/>
          </p:cNvCxnSpPr>
          <p:nvPr/>
        </p:nvCxnSpPr>
        <p:spPr>
          <a:xfrm rot="-5400000" flipH="1">
            <a:off x="6386600" y="2464650"/>
            <a:ext cx="700200" cy="801600"/>
          </a:xfrm>
          <a:prstGeom prst="bentConnector2">
            <a:avLst/>
          </a:prstGeom>
          <a:noFill/>
          <a:ln w="19050" cap="flat" cmpd="sng">
            <a:solidFill>
              <a:schemeClr val="dk2"/>
            </a:solidFill>
            <a:prstDash val="solid"/>
            <a:round/>
            <a:headEnd type="none" w="med" len="med"/>
            <a:tailEnd type="triangle" w="med" len="med"/>
          </a:ln>
        </p:spPr>
      </p:cxnSp>
      <p:cxnSp>
        <p:nvCxnSpPr>
          <p:cNvPr id="637" name="Google Shape;637;p40"/>
          <p:cNvCxnSpPr>
            <a:stCxn id="610" idx="2"/>
            <a:endCxn id="615" idx="0"/>
          </p:cNvCxnSpPr>
          <p:nvPr/>
        </p:nvCxnSpPr>
        <p:spPr>
          <a:xfrm rot="5400000">
            <a:off x="7078925" y="2079975"/>
            <a:ext cx="1193700" cy="848100"/>
          </a:xfrm>
          <a:prstGeom prst="bentConnector3">
            <a:avLst>
              <a:gd name="adj1" fmla="val 49997"/>
            </a:avLst>
          </a:prstGeom>
          <a:noFill/>
          <a:ln w="19050" cap="flat" cmpd="sng">
            <a:solidFill>
              <a:schemeClr val="dk2"/>
            </a:solidFill>
            <a:prstDash val="solid"/>
            <a:round/>
            <a:headEnd type="none" w="med" len="med"/>
            <a:tailEnd type="triangle" w="med" len="med"/>
          </a:ln>
        </p:spPr>
      </p:cxnSp>
      <p:cxnSp>
        <p:nvCxnSpPr>
          <p:cNvPr id="638" name="Google Shape;638;p40"/>
          <p:cNvCxnSpPr>
            <a:stCxn id="615" idx="2"/>
            <a:endCxn id="612" idx="0"/>
          </p:cNvCxnSpPr>
          <p:nvPr/>
        </p:nvCxnSpPr>
        <p:spPr>
          <a:xfrm rot="5400000">
            <a:off x="5235250" y="2362375"/>
            <a:ext cx="1048500" cy="2984700"/>
          </a:xfrm>
          <a:prstGeom prst="bentConnector3">
            <a:avLst>
              <a:gd name="adj1" fmla="val 50004"/>
            </a:avLst>
          </a:prstGeom>
          <a:noFill/>
          <a:ln w="19050" cap="flat" cmpd="sng">
            <a:solidFill>
              <a:schemeClr val="dk2"/>
            </a:solidFill>
            <a:prstDash val="solid"/>
            <a:round/>
            <a:headEnd type="none" w="med" len="med"/>
            <a:tailEnd type="triangle" w="med" len="med"/>
          </a:ln>
        </p:spPr>
      </p:cxnSp>
      <p:cxnSp>
        <p:nvCxnSpPr>
          <p:cNvPr id="639" name="Google Shape;639;p40"/>
          <p:cNvCxnSpPr>
            <a:stCxn id="607" idx="1"/>
            <a:endCxn id="603" idx="3"/>
          </p:cNvCxnSpPr>
          <p:nvPr/>
        </p:nvCxnSpPr>
        <p:spPr>
          <a:xfrm flipH="1">
            <a:off x="1727025" y="1673925"/>
            <a:ext cx="398100" cy="600"/>
          </a:xfrm>
          <a:prstGeom prst="bentConnector3">
            <a:avLst>
              <a:gd name="adj1" fmla="val 49987"/>
            </a:avLst>
          </a:prstGeom>
          <a:noFill/>
          <a:ln w="19050" cap="flat" cmpd="sng">
            <a:solidFill>
              <a:schemeClr val="dk2"/>
            </a:solidFill>
            <a:prstDash val="solid"/>
            <a:round/>
            <a:headEnd type="none" w="med" len="med"/>
            <a:tailEnd type="triangle" w="med" len="med"/>
          </a:ln>
        </p:spPr>
      </p:cxnSp>
      <p:cxnSp>
        <p:nvCxnSpPr>
          <p:cNvPr id="640" name="Google Shape;640;p40"/>
          <p:cNvCxnSpPr>
            <a:stCxn id="604" idx="2"/>
            <a:endCxn id="614" idx="0"/>
          </p:cNvCxnSpPr>
          <p:nvPr/>
        </p:nvCxnSpPr>
        <p:spPr>
          <a:xfrm rot="-5400000" flipH="1">
            <a:off x="966025" y="2593500"/>
            <a:ext cx="156900" cy="600"/>
          </a:xfrm>
          <a:prstGeom prst="bentConnector3">
            <a:avLst>
              <a:gd name="adj1" fmla="val 50016"/>
            </a:avLst>
          </a:prstGeom>
          <a:noFill/>
          <a:ln w="19050" cap="flat" cmpd="sng">
            <a:solidFill>
              <a:schemeClr val="dk2"/>
            </a:solidFill>
            <a:prstDash val="solid"/>
            <a:round/>
            <a:headEnd type="none" w="med" len="med"/>
            <a:tailEnd type="triangle" w="med" len="med"/>
          </a:ln>
        </p:spPr>
      </p:cxnSp>
      <p:cxnSp>
        <p:nvCxnSpPr>
          <p:cNvPr id="641" name="Google Shape;641;p40"/>
          <p:cNvCxnSpPr>
            <a:stCxn id="614" idx="2"/>
            <a:endCxn id="605" idx="0"/>
          </p:cNvCxnSpPr>
          <p:nvPr/>
        </p:nvCxnSpPr>
        <p:spPr>
          <a:xfrm rot="-5400000" flipH="1">
            <a:off x="966025" y="2980125"/>
            <a:ext cx="156900" cy="600"/>
          </a:xfrm>
          <a:prstGeom prst="bentConnector3">
            <a:avLst>
              <a:gd name="adj1" fmla="val 50024"/>
            </a:avLst>
          </a:prstGeom>
          <a:noFill/>
          <a:ln w="19050" cap="flat" cmpd="sng">
            <a:solidFill>
              <a:schemeClr val="dk2"/>
            </a:solidFill>
            <a:prstDash val="solid"/>
            <a:round/>
            <a:headEnd type="none" w="med" len="med"/>
            <a:tailEnd type="triangle" w="med" len="med"/>
          </a:ln>
        </p:spPr>
      </p:cxnSp>
      <p:cxnSp>
        <p:nvCxnSpPr>
          <p:cNvPr id="642" name="Google Shape;642;p40"/>
          <p:cNvCxnSpPr>
            <a:stCxn id="603" idx="2"/>
            <a:endCxn id="604" idx="0"/>
          </p:cNvCxnSpPr>
          <p:nvPr/>
        </p:nvCxnSpPr>
        <p:spPr>
          <a:xfrm rot="-5400000" flipH="1">
            <a:off x="973675" y="1977675"/>
            <a:ext cx="141600" cy="600"/>
          </a:xfrm>
          <a:prstGeom prst="bentConnector3">
            <a:avLst>
              <a:gd name="adj1" fmla="val 50026"/>
            </a:avLst>
          </a:prstGeom>
          <a:noFill/>
          <a:ln w="19050" cap="flat" cmpd="sng">
            <a:solidFill>
              <a:schemeClr val="dk2"/>
            </a:solidFill>
            <a:prstDash val="solid"/>
            <a:round/>
            <a:headEnd type="none" w="med" len="med"/>
            <a:tailEnd type="triangle" w="med" len="med"/>
          </a:ln>
        </p:spPr>
      </p:cxnSp>
      <p:cxnSp>
        <p:nvCxnSpPr>
          <p:cNvPr id="643" name="Google Shape;643;p40"/>
          <p:cNvCxnSpPr>
            <a:stCxn id="607" idx="2"/>
            <a:endCxn id="631" idx="0"/>
          </p:cNvCxnSpPr>
          <p:nvPr/>
        </p:nvCxnSpPr>
        <p:spPr>
          <a:xfrm rot="-5400000" flipH="1">
            <a:off x="2737575" y="1977675"/>
            <a:ext cx="141600" cy="600"/>
          </a:xfrm>
          <a:prstGeom prst="bentConnector3">
            <a:avLst>
              <a:gd name="adj1" fmla="val 50022"/>
            </a:avLst>
          </a:prstGeom>
          <a:noFill/>
          <a:ln w="19050" cap="flat" cmpd="sng">
            <a:solidFill>
              <a:schemeClr val="dk2"/>
            </a:solidFill>
            <a:prstDash val="solid"/>
            <a:round/>
            <a:headEnd type="none" w="med" len="med"/>
            <a:tailEnd type="triangle" w="med" len="med"/>
          </a:ln>
        </p:spPr>
      </p:cxnSp>
      <p:cxnSp>
        <p:nvCxnSpPr>
          <p:cNvPr id="644" name="Google Shape;644;p40"/>
          <p:cNvCxnSpPr>
            <a:stCxn id="608" idx="2"/>
            <a:endCxn id="617" idx="0"/>
          </p:cNvCxnSpPr>
          <p:nvPr/>
        </p:nvCxnSpPr>
        <p:spPr>
          <a:xfrm rot="-5400000" flipH="1">
            <a:off x="4501500" y="1977675"/>
            <a:ext cx="141600" cy="600"/>
          </a:xfrm>
          <a:prstGeom prst="bentConnector3">
            <a:avLst>
              <a:gd name="adj1" fmla="val 50026"/>
            </a:avLst>
          </a:prstGeom>
          <a:noFill/>
          <a:ln w="19050" cap="flat" cmpd="sng">
            <a:solidFill>
              <a:schemeClr val="dk2"/>
            </a:solidFill>
            <a:prstDash val="solid"/>
            <a:round/>
            <a:headEnd type="none" w="med" len="med"/>
            <a:tailEnd type="triangle" w="med" len="med"/>
          </a:ln>
        </p:spPr>
      </p:cxnSp>
      <p:cxnSp>
        <p:nvCxnSpPr>
          <p:cNvPr id="645" name="Google Shape;645;p40"/>
          <p:cNvCxnSpPr>
            <a:stCxn id="609" idx="2"/>
            <a:endCxn id="611" idx="0"/>
          </p:cNvCxnSpPr>
          <p:nvPr/>
        </p:nvCxnSpPr>
        <p:spPr>
          <a:xfrm rot="-5400000" flipH="1">
            <a:off x="6265400" y="1977675"/>
            <a:ext cx="141600" cy="600"/>
          </a:xfrm>
          <a:prstGeom prst="bentConnector3">
            <a:avLst>
              <a:gd name="adj1" fmla="val 50026"/>
            </a:avLst>
          </a:prstGeom>
          <a:noFill/>
          <a:ln w="19050" cap="flat" cmpd="sng">
            <a:solidFill>
              <a:schemeClr val="dk2"/>
            </a:solidFill>
            <a:prstDash val="solid"/>
            <a:round/>
            <a:headEnd type="none" w="med" len="med"/>
            <a:tailEnd type="triangle" w="med" len="med"/>
          </a:ln>
        </p:spPr>
      </p:cxnSp>
      <p:sp>
        <p:nvSpPr>
          <p:cNvPr id="646" name="Google Shape;646;p40"/>
          <p:cNvSpPr/>
          <p:nvPr/>
        </p:nvSpPr>
        <p:spPr>
          <a:xfrm>
            <a:off x="361525" y="3058938"/>
            <a:ext cx="1365900" cy="466500"/>
          </a:xfrm>
          <a:prstGeom prst="rect">
            <a:avLst/>
          </a:prstGeom>
          <a:noFill/>
          <a:ln w="3810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0"/>
          <p:cNvSpPr/>
          <p:nvPr/>
        </p:nvSpPr>
        <p:spPr>
          <a:xfrm>
            <a:off x="2125138" y="2040938"/>
            <a:ext cx="1365900" cy="466500"/>
          </a:xfrm>
          <a:prstGeom prst="rect">
            <a:avLst/>
          </a:prstGeom>
          <a:noFill/>
          <a:ln w="3810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0"/>
          <p:cNvSpPr/>
          <p:nvPr/>
        </p:nvSpPr>
        <p:spPr>
          <a:xfrm>
            <a:off x="2125425" y="3589750"/>
            <a:ext cx="1365900" cy="466500"/>
          </a:xfrm>
          <a:prstGeom prst="rect">
            <a:avLst/>
          </a:prstGeom>
          <a:noFill/>
          <a:ln w="3810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0"/>
          <p:cNvSpPr/>
          <p:nvPr/>
        </p:nvSpPr>
        <p:spPr>
          <a:xfrm>
            <a:off x="7024800" y="4379350"/>
            <a:ext cx="1365900" cy="466500"/>
          </a:xfrm>
          <a:prstGeom prst="rect">
            <a:avLst/>
          </a:prstGeom>
          <a:noFill/>
          <a:ln w="3810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0"/>
          <p:cNvSpPr/>
          <p:nvPr/>
        </p:nvSpPr>
        <p:spPr>
          <a:xfrm>
            <a:off x="210700" y="4059325"/>
            <a:ext cx="1812000" cy="8781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b="1"/>
              <a:t>Legend</a:t>
            </a:r>
            <a:endParaRPr b="1"/>
          </a:p>
        </p:txBody>
      </p:sp>
      <p:sp>
        <p:nvSpPr>
          <p:cNvPr id="651" name="Google Shape;651;p40"/>
          <p:cNvSpPr/>
          <p:nvPr/>
        </p:nvSpPr>
        <p:spPr>
          <a:xfrm>
            <a:off x="241775" y="4677213"/>
            <a:ext cx="228600" cy="229675"/>
          </a:xfrm>
          <a:prstGeom prst="flowChartDecision">
            <a:avLst/>
          </a:prstGeom>
          <a:solidFill>
            <a:srgbClr val="9E9E9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0"/>
          <p:cNvSpPr/>
          <p:nvPr/>
        </p:nvSpPr>
        <p:spPr>
          <a:xfrm>
            <a:off x="252825" y="4417500"/>
            <a:ext cx="217500" cy="141600"/>
          </a:xfrm>
          <a:prstGeom prst="rect">
            <a:avLst/>
          </a:prstGeom>
          <a:solidFill>
            <a:srgbClr val="CFB87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0"/>
          <p:cNvSpPr txBox="1"/>
          <p:nvPr/>
        </p:nvSpPr>
        <p:spPr>
          <a:xfrm>
            <a:off x="470375" y="4407600"/>
            <a:ext cx="1365900" cy="14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a:latin typeface="Trebuchet MS"/>
                <a:ea typeface="Trebuchet MS"/>
                <a:cs typeface="Trebuchet MS"/>
                <a:sym typeface="Trebuchet MS"/>
              </a:rPr>
              <a:t>Major Testing</a:t>
            </a:r>
            <a:endParaRPr sz="900">
              <a:latin typeface="Trebuchet MS"/>
              <a:ea typeface="Trebuchet MS"/>
              <a:cs typeface="Trebuchet MS"/>
              <a:sym typeface="Trebuchet MS"/>
            </a:endParaRPr>
          </a:p>
        </p:txBody>
      </p:sp>
      <p:sp>
        <p:nvSpPr>
          <p:cNvPr id="654" name="Google Shape;654;p40"/>
          <p:cNvSpPr txBox="1"/>
          <p:nvPr/>
        </p:nvSpPr>
        <p:spPr>
          <a:xfrm>
            <a:off x="470375" y="4708600"/>
            <a:ext cx="1487100" cy="14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a:latin typeface="Trebuchet MS"/>
                <a:ea typeface="Trebuchet MS"/>
                <a:cs typeface="Trebuchet MS"/>
                <a:sym typeface="Trebuchet MS"/>
              </a:rPr>
              <a:t>Requirement Retirement</a:t>
            </a:r>
            <a:endParaRPr sz="900">
              <a:latin typeface="Trebuchet MS"/>
              <a:ea typeface="Trebuchet MS"/>
              <a:cs typeface="Trebuchet MS"/>
              <a:sym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6"/>
                                        </p:tgtEl>
                                        <p:attrNameLst>
                                          <p:attrName>style.visibility</p:attrName>
                                        </p:attrNameLst>
                                      </p:cBhvr>
                                      <p:to>
                                        <p:strVal val="visible"/>
                                      </p:to>
                                    </p:set>
                                    <p:animEffect transition="in" filter="fade">
                                      <p:cBhvr>
                                        <p:cTn id="7" dur="500"/>
                                        <p:tgtEl>
                                          <p:spTgt spid="646"/>
                                        </p:tgtEl>
                                      </p:cBhvr>
                                    </p:animEffect>
                                  </p:childTnLst>
                                </p:cTn>
                              </p:par>
                              <p:par>
                                <p:cTn id="8" presetID="10" presetClass="entr" presetSubtype="0" fill="hold" nodeType="withEffect">
                                  <p:stCondLst>
                                    <p:cond delay="0"/>
                                  </p:stCondLst>
                                  <p:childTnLst>
                                    <p:set>
                                      <p:cBhvr>
                                        <p:cTn id="9" dur="1" fill="hold">
                                          <p:stCondLst>
                                            <p:cond delay="0"/>
                                          </p:stCondLst>
                                        </p:cTn>
                                        <p:tgtEl>
                                          <p:spTgt spid="647"/>
                                        </p:tgtEl>
                                        <p:attrNameLst>
                                          <p:attrName>style.visibility</p:attrName>
                                        </p:attrNameLst>
                                      </p:cBhvr>
                                      <p:to>
                                        <p:strVal val="visible"/>
                                      </p:to>
                                    </p:set>
                                    <p:animEffect transition="in" filter="fade">
                                      <p:cBhvr>
                                        <p:cTn id="10" dur="1000"/>
                                        <p:tgtEl>
                                          <p:spTgt spid="647"/>
                                        </p:tgtEl>
                                      </p:cBhvr>
                                    </p:animEffect>
                                  </p:childTnLst>
                                </p:cTn>
                              </p:par>
                              <p:par>
                                <p:cTn id="11" presetID="10" presetClass="entr" presetSubtype="0" fill="hold" nodeType="withEffect">
                                  <p:stCondLst>
                                    <p:cond delay="0"/>
                                  </p:stCondLst>
                                  <p:childTnLst>
                                    <p:set>
                                      <p:cBhvr>
                                        <p:cTn id="12" dur="1" fill="hold">
                                          <p:stCondLst>
                                            <p:cond delay="0"/>
                                          </p:stCondLst>
                                        </p:cTn>
                                        <p:tgtEl>
                                          <p:spTgt spid="648"/>
                                        </p:tgtEl>
                                        <p:attrNameLst>
                                          <p:attrName>style.visibility</p:attrName>
                                        </p:attrNameLst>
                                      </p:cBhvr>
                                      <p:to>
                                        <p:strVal val="visible"/>
                                      </p:to>
                                    </p:set>
                                    <p:animEffect transition="in" filter="fade">
                                      <p:cBhvr>
                                        <p:cTn id="13" dur="1000"/>
                                        <p:tgtEl>
                                          <p:spTgt spid="648"/>
                                        </p:tgtEl>
                                      </p:cBhvr>
                                    </p:animEffect>
                                  </p:childTnLst>
                                </p:cTn>
                              </p:par>
                              <p:par>
                                <p:cTn id="14" presetID="10" presetClass="entr" presetSubtype="0" fill="hold" nodeType="withEffect">
                                  <p:stCondLst>
                                    <p:cond delay="0"/>
                                  </p:stCondLst>
                                  <p:childTnLst>
                                    <p:set>
                                      <p:cBhvr>
                                        <p:cTn id="15" dur="1" fill="hold">
                                          <p:stCondLst>
                                            <p:cond delay="0"/>
                                          </p:stCondLst>
                                        </p:cTn>
                                        <p:tgtEl>
                                          <p:spTgt spid="649"/>
                                        </p:tgtEl>
                                        <p:attrNameLst>
                                          <p:attrName>style.visibility</p:attrName>
                                        </p:attrNameLst>
                                      </p:cBhvr>
                                      <p:to>
                                        <p:strVal val="visible"/>
                                      </p:to>
                                    </p:set>
                                    <p:animEffect transition="in" filter="fade">
                                      <p:cBhvr>
                                        <p:cTn id="16" dur="1000"/>
                                        <p:tgtEl>
                                          <p:spTgt spid="6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41"/>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Completed Testing</a:t>
            </a:r>
            <a:endParaRPr/>
          </a:p>
        </p:txBody>
      </p:sp>
      <p:sp>
        <p:nvSpPr>
          <p:cNvPr id="660" name="Google Shape;660;p4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42"/>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Stitching</a:t>
            </a:r>
            <a:endParaRPr/>
          </a:p>
        </p:txBody>
      </p:sp>
      <p:sp>
        <p:nvSpPr>
          <p:cNvPr id="666" name="Google Shape;666;p4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17</a:t>
            </a:fld>
            <a:endParaRPr/>
          </a:p>
        </p:txBody>
      </p:sp>
      <p:sp>
        <p:nvSpPr>
          <p:cNvPr id="667" name="Google Shape;667;p42"/>
          <p:cNvSpPr txBox="1">
            <a:spLocks noGrp="1"/>
          </p:cNvSpPr>
          <p:nvPr>
            <p:ph type="body" idx="1"/>
          </p:nvPr>
        </p:nvSpPr>
        <p:spPr>
          <a:xfrm>
            <a:off x="383725" y="923925"/>
            <a:ext cx="4600500" cy="3822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Requirements:</a:t>
            </a:r>
            <a:endParaRPr/>
          </a:p>
          <a:p>
            <a:pPr marL="914400" lvl="1" indent="-304800" algn="l" rtl="0">
              <a:spcBef>
                <a:spcPts val="0"/>
              </a:spcBef>
              <a:spcAft>
                <a:spcPts val="0"/>
              </a:spcAft>
              <a:buSzPts val="1200"/>
              <a:buChar char="○"/>
            </a:pPr>
            <a:r>
              <a:rPr lang="en"/>
              <a:t>FR 6: The thermal imaging device(s) shall image critical stack electronics on at least a single side of the stack.</a:t>
            </a:r>
            <a:endParaRPr/>
          </a:p>
          <a:p>
            <a:pPr marL="457200" lvl="0" indent="-317500" algn="l" rtl="0">
              <a:spcBef>
                <a:spcPts val="0"/>
              </a:spcBef>
              <a:spcAft>
                <a:spcPts val="0"/>
              </a:spcAft>
              <a:buSzPts val="1400"/>
              <a:buChar char="●"/>
            </a:pPr>
            <a:r>
              <a:rPr lang="en"/>
              <a:t>Purpose:</a:t>
            </a:r>
            <a:endParaRPr/>
          </a:p>
          <a:p>
            <a:pPr marL="914400" lvl="1" indent="-304800" algn="l" rtl="0">
              <a:spcBef>
                <a:spcPts val="0"/>
              </a:spcBef>
              <a:spcAft>
                <a:spcPts val="0"/>
              </a:spcAft>
              <a:buSzPts val="1200"/>
              <a:buChar char="○"/>
            </a:pPr>
            <a:r>
              <a:rPr lang="en"/>
              <a:t>Capture one side of the stack in a single grid</a:t>
            </a:r>
            <a:endParaRPr/>
          </a:p>
          <a:p>
            <a:pPr marL="914400" lvl="1" indent="-304800" algn="l" rtl="0">
              <a:spcBef>
                <a:spcPts val="0"/>
              </a:spcBef>
              <a:spcAft>
                <a:spcPts val="0"/>
              </a:spcAft>
              <a:buSzPts val="1200"/>
              <a:buChar char="○"/>
            </a:pPr>
            <a:r>
              <a:rPr lang="en"/>
              <a:t>Software must facilitate spatial calibration of the OTheRS system</a:t>
            </a:r>
            <a:endParaRPr/>
          </a:p>
          <a:p>
            <a:pPr marL="457200" lvl="0" indent="-317500" algn="l" rtl="0">
              <a:spcBef>
                <a:spcPts val="0"/>
              </a:spcBef>
              <a:spcAft>
                <a:spcPts val="0"/>
              </a:spcAft>
              <a:buSzPts val="1400"/>
              <a:buChar char="●"/>
            </a:pPr>
            <a:r>
              <a:rPr lang="en"/>
              <a:t>Experimental Variables:</a:t>
            </a:r>
            <a:endParaRPr/>
          </a:p>
          <a:p>
            <a:pPr marL="914400" lvl="1" indent="-304800" algn="l" rtl="0">
              <a:spcBef>
                <a:spcPts val="0"/>
              </a:spcBef>
              <a:spcAft>
                <a:spcPts val="0"/>
              </a:spcAft>
              <a:buSzPts val="1200"/>
              <a:buChar char="○"/>
            </a:pPr>
            <a:r>
              <a:rPr lang="en"/>
              <a:t>Camera positioning</a:t>
            </a:r>
            <a:endParaRPr/>
          </a:p>
          <a:p>
            <a:pPr marL="914400" lvl="1" indent="-304800" algn="l" rtl="0">
              <a:spcBef>
                <a:spcPts val="0"/>
              </a:spcBef>
              <a:spcAft>
                <a:spcPts val="0"/>
              </a:spcAft>
              <a:buSzPts val="1200"/>
              <a:buChar char="○"/>
            </a:pPr>
            <a:r>
              <a:rPr lang="en"/>
              <a:t>Emissivity sticker layouts</a:t>
            </a:r>
            <a:endParaRPr/>
          </a:p>
          <a:p>
            <a:pPr marL="457200" lvl="0" indent="-317500" algn="l" rtl="0">
              <a:spcBef>
                <a:spcPts val="0"/>
              </a:spcBef>
              <a:spcAft>
                <a:spcPts val="0"/>
              </a:spcAft>
              <a:buSzPts val="1400"/>
              <a:buChar char="●"/>
            </a:pPr>
            <a:r>
              <a:rPr lang="en"/>
              <a:t>Concerns:</a:t>
            </a:r>
            <a:endParaRPr/>
          </a:p>
          <a:p>
            <a:pPr marL="914400" lvl="1" indent="-304800" algn="l" rtl="0">
              <a:spcBef>
                <a:spcPts val="0"/>
              </a:spcBef>
              <a:spcAft>
                <a:spcPts val="0"/>
              </a:spcAft>
              <a:buSzPts val="1200"/>
              <a:buChar char="○"/>
            </a:pPr>
            <a:r>
              <a:rPr lang="en"/>
              <a:t>Data for the near-corners of stack are missing</a:t>
            </a:r>
            <a:endParaRPr/>
          </a:p>
          <a:p>
            <a:pPr marL="457200" lvl="0" indent="-317500" algn="l" rtl="0">
              <a:spcBef>
                <a:spcPts val="0"/>
              </a:spcBef>
              <a:spcAft>
                <a:spcPts val="0"/>
              </a:spcAft>
              <a:buSzPts val="1400"/>
              <a:buChar char="●"/>
            </a:pPr>
            <a:r>
              <a:rPr lang="en"/>
              <a:t>Risk Mitigated:</a:t>
            </a:r>
            <a:endParaRPr/>
          </a:p>
          <a:p>
            <a:pPr marL="914400" lvl="1" indent="-304800" algn="l" rtl="0">
              <a:spcBef>
                <a:spcPts val="0"/>
              </a:spcBef>
              <a:spcAft>
                <a:spcPts val="0"/>
              </a:spcAft>
              <a:buSzPts val="1200"/>
              <a:buChar char="○"/>
            </a:pPr>
            <a:r>
              <a:rPr lang="en"/>
              <a:t>Inability to softcode a geometric stitch or repurpose software</a:t>
            </a:r>
            <a:endParaRPr/>
          </a:p>
        </p:txBody>
      </p:sp>
      <p:pic>
        <p:nvPicPr>
          <p:cNvPr id="668" name="Google Shape;668;p42"/>
          <p:cNvPicPr preferRelativeResize="0"/>
          <p:nvPr/>
        </p:nvPicPr>
        <p:blipFill>
          <a:blip r:embed="rId3">
            <a:alphaModFix/>
          </a:blip>
          <a:stretch>
            <a:fillRect/>
          </a:stretch>
        </p:blipFill>
        <p:spPr>
          <a:xfrm rot="-5400000">
            <a:off x="7021770" y="1437460"/>
            <a:ext cx="1526375" cy="1070688"/>
          </a:xfrm>
          <a:prstGeom prst="rect">
            <a:avLst/>
          </a:prstGeom>
          <a:noFill/>
          <a:ln w="28575" cap="flat" cmpd="sng">
            <a:solidFill>
              <a:srgbClr val="000000"/>
            </a:solidFill>
            <a:prstDash val="solid"/>
            <a:round/>
            <a:headEnd type="none" w="sm" len="sm"/>
            <a:tailEnd type="none" w="sm" len="sm"/>
          </a:ln>
        </p:spPr>
      </p:pic>
      <p:pic>
        <p:nvPicPr>
          <p:cNvPr id="669" name="Google Shape;669;p42"/>
          <p:cNvPicPr preferRelativeResize="0"/>
          <p:nvPr/>
        </p:nvPicPr>
        <p:blipFill>
          <a:blip r:embed="rId4">
            <a:alphaModFix/>
          </a:blip>
          <a:stretch>
            <a:fillRect/>
          </a:stretch>
        </p:blipFill>
        <p:spPr>
          <a:xfrm rot="5400000">
            <a:off x="5353733" y="1437460"/>
            <a:ext cx="1526375" cy="1070688"/>
          </a:xfrm>
          <a:prstGeom prst="rect">
            <a:avLst/>
          </a:prstGeom>
          <a:noFill/>
          <a:ln w="28575" cap="flat" cmpd="sng">
            <a:solidFill>
              <a:srgbClr val="000000"/>
            </a:solidFill>
            <a:prstDash val="solid"/>
            <a:round/>
            <a:headEnd type="none" w="sm" len="sm"/>
            <a:tailEnd type="none" w="sm" len="sm"/>
          </a:ln>
        </p:spPr>
      </p:pic>
      <p:grpSp>
        <p:nvGrpSpPr>
          <p:cNvPr id="670" name="Google Shape;670;p42"/>
          <p:cNvGrpSpPr/>
          <p:nvPr/>
        </p:nvGrpSpPr>
        <p:grpSpPr>
          <a:xfrm>
            <a:off x="6376013" y="3193912"/>
            <a:ext cx="1139768" cy="1552611"/>
            <a:chOff x="6374419" y="2712425"/>
            <a:chExt cx="1252906" cy="1559160"/>
          </a:xfrm>
        </p:grpSpPr>
        <p:grpSp>
          <p:nvGrpSpPr>
            <p:cNvPr id="671" name="Google Shape;671;p42"/>
            <p:cNvGrpSpPr/>
            <p:nvPr/>
          </p:nvGrpSpPr>
          <p:grpSpPr>
            <a:xfrm>
              <a:off x="6385425" y="2712425"/>
              <a:ext cx="1241900" cy="1556238"/>
              <a:chOff x="6385425" y="2712425"/>
              <a:chExt cx="1241900" cy="1556238"/>
            </a:xfrm>
          </p:grpSpPr>
          <p:pic>
            <p:nvPicPr>
              <p:cNvPr id="672" name="Google Shape;672;p42"/>
              <p:cNvPicPr preferRelativeResize="0"/>
              <p:nvPr/>
            </p:nvPicPr>
            <p:blipFill rotWithShape="1">
              <a:blip r:embed="rId3">
                <a:alphaModFix/>
              </a:blip>
              <a:srcRect t="39808" b="3460"/>
              <a:stretch/>
            </p:blipFill>
            <p:spPr>
              <a:xfrm rot="-5400000">
                <a:off x="6541113" y="3182451"/>
                <a:ext cx="1524000" cy="648425"/>
              </a:xfrm>
              <a:prstGeom prst="rect">
                <a:avLst/>
              </a:prstGeom>
              <a:noFill/>
              <a:ln>
                <a:noFill/>
              </a:ln>
            </p:spPr>
          </p:pic>
          <p:pic>
            <p:nvPicPr>
              <p:cNvPr id="673" name="Google Shape;673;p42"/>
              <p:cNvPicPr preferRelativeResize="0"/>
              <p:nvPr/>
            </p:nvPicPr>
            <p:blipFill rotWithShape="1">
              <a:blip r:embed="rId4">
                <a:alphaModFix/>
              </a:blip>
              <a:srcRect t="31408" b="16667"/>
              <a:stretch/>
            </p:blipFill>
            <p:spPr>
              <a:xfrm rot="5400000">
                <a:off x="5920163" y="3177688"/>
                <a:ext cx="1524000" cy="593475"/>
              </a:xfrm>
              <a:prstGeom prst="rect">
                <a:avLst/>
              </a:prstGeom>
              <a:noFill/>
              <a:ln>
                <a:noFill/>
              </a:ln>
            </p:spPr>
          </p:pic>
        </p:grpSp>
        <p:sp>
          <p:nvSpPr>
            <p:cNvPr id="674" name="Google Shape;674;p42"/>
            <p:cNvSpPr/>
            <p:nvPr/>
          </p:nvSpPr>
          <p:spPr>
            <a:xfrm>
              <a:off x="6374419" y="2747585"/>
              <a:ext cx="1242000" cy="1524000"/>
            </a:xfrm>
            <a:prstGeom prst="rect">
              <a:avLst/>
            </a:prstGeom>
            <a:no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5" name="Google Shape;675;p42"/>
          <p:cNvSpPr/>
          <p:nvPr/>
        </p:nvSpPr>
        <p:spPr>
          <a:xfrm>
            <a:off x="6423297" y="3256687"/>
            <a:ext cx="1045200" cy="14373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2"/>
          <p:cNvSpPr txBox="1"/>
          <p:nvPr/>
        </p:nvSpPr>
        <p:spPr>
          <a:xfrm>
            <a:off x="5682387" y="919527"/>
            <a:ext cx="969000" cy="320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b="1">
                <a:latin typeface="Trebuchet MS"/>
                <a:ea typeface="Trebuchet MS"/>
                <a:cs typeface="Trebuchet MS"/>
                <a:sym typeface="Trebuchet MS"/>
              </a:rPr>
              <a:t>Left Image</a:t>
            </a:r>
            <a:endParaRPr sz="1100">
              <a:latin typeface="Trebuchet MS"/>
              <a:ea typeface="Trebuchet MS"/>
              <a:cs typeface="Trebuchet MS"/>
              <a:sym typeface="Trebuchet MS"/>
            </a:endParaRPr>
          </a:p>
        </p:txBody>
      </p:sp>
      <p:cxnSp>
        <p:nvCxnSpPr>
          <p:cNvPr id="677" name="Google Shape;677;p42"/>
          <p:cNvCxnSpPr/>
          <p:nvPr/>
        </p:nvCxnSpPr>
        <p:spPr>
          <a:xfrm flipH="1">
            <a:off x="6935633" y="1989125"/>
            <a:ext cx="10200" cy="976800"/>
          </a:xfrm>
          <a:prstGeom prst="straightConnector1">
            <a:avLst/>
          </a:prstGeom>
          <a:noFill/>
          <a:ln w="28575" cap="flat" cmpd="sng">
            <a:solidFill>
              <a:schemeClr val="dk2"/>
            </a:solidFill>
            <a:prstDash val="solid"/>
            <a:round/>
            <a:headEnd type="none" w="med" len="med"/>
            <a:tailEnd type="triangle" w="med" len="med"/>
          </a:ln>
        </p:spPr>
      </p:cxnSp>
      <p:sp>
        <p:nvSpPr>
          <p:cNvPr id="678" name="Google Shape;678;p42"/>
          <p:cNvSpPr txBox="1"/>
          <p:nvPr/>
        </p:nvSpPr>
        <p:spPr>
          <a:xfrm>
            <a:off x="7314825" y="919527"/>
            <a:ext cx="969000" cy="320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b="1">
                <a:latin typeface="Trebuchet MS"/>
                <a:ea typeface="Trebuchet MS"/>
                <a:cs typeface="Trebuchet MS"/>
                <a:sym typeface="Trebuchet MS"/>
              </a:rPr>
              <a:t>Right Image</a:t>
            </a:r>
            <a:endParaRPr sz="1100">
              <a:latin typeface="Trebuchet MS"/>
              <a:ea typeface="Trebuchet MS"/>
              <a:cs typeface="Trebuchet MS"/>
              <a:sym typeface="Trebuchet MS"/>
            </a:endParaRPr>
          </a:p>
        </p:txBody>
      </p:sp>
      <p:sp>
        <p:nvSpPr>
          <p:cNvPr id="679" name="Google Shape;679;p42"/>
          <p:cNvSpPr txBox="1"/>
          <p:nvPr/>
        </p:nvSpPr>
        <p:spPr>
          <a:xfrm>
            <a:off x="6287252" y="2965925"/>
            <a:ext cx="1252800" cy="320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Trebuchet MS"/>
                <a:ea typeface="Trebuchet MS"/>
                <a:cs typeface="Trebuchet MS"/>
                <a:sym typeface="Trebuchet MS"/>
              </a:rPr>
              <a:t>Stitched Image</a:t>
            </a:r>
            <a:endParaRPr sz="1100">
              <a:latin typeface="Trebuchet MS"/>
              <a:ea typeface="Trebuchet MS"/>
              <a:cs typeface="Trebuchet MS"/>
              <a:sym typeface="Trebuchet MS"/>
            </a:endParaRPr>
          </a:p>
        </p:txBody>
      </p:sp>
      <p:cxnSp>
        <p:nvCxnSpPr>
          <p:cNvPr id="680" name="Google Shape;680;p42"/>
          <p:cNvCxnSpPr>
            <a:stCxn id="669" idx="0"/>
            <a:endCxn id="668" idx="0"/>
          </p:cNvCxnSpPr>
          <p:nvPr/>
        </p:nvCxnSpPr>
        <p:spPr>
          <a:xfrm>
            <a:off x="6652264" y="1972804"/>
            <a:ext cx="597300" cy="0"/>
          </a:xfrm>
          <a:prstGeom prst="straightConnector1">
            <a:avLst/>
          </a:prstGeom>
          <a:noFill/>
          <a:ln w="28575" cap="flat" cmpd="sng">
            <a:solidFill>
              <a:schemeClr val="dk2"/>
            </a:solidFill>
            <a:prstDash val="solid"/>
            <a:round/>
            <a:headEnd type="none" w="med" len="med"/>
            <a:tailEnd type="none" w="med" len="med"/>
          </a:ln>
        </p:spPr>
      </p:cxnSp>
      <p:sp>
        <p:nvSpPr>
          <p:cNvPr id="681" name="Google Shape;681;p42"/>
          <p:cNvSpPr/>
          <p:nvPr/>
        </p:nvSpPr>
        <p:spPr>
          <a:xfrm>
            <a:off x="5541859" y="1199275"/>
            <a:ext cx="1139700" cy="1552500"/>
          </a:xfrm>
          <a:prstGeom prst="rect">
            <a:avLst/>
          </a:prstGeom>
          <a:noFill/>
          <a:ln w="38100" cap="flat" cmpd="sng">
            <a:solidFill>
              <a:srgbClr val="00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2"/>
          <p:cNvSpPr/>
          <p:nvPr/>
        </p:nvSpPr>
        <p:spPr>
          <a:xfrm>
            <a:off x="7218259" y="1199275"/>
            <a:ext cx="1139700" cy="1552500"/>
          </a:xfrm>
          <a:prstGeom prst="rect">
            <a:avLst/>
          </a:prstGeom>
          <a:noFill/>
          <a:ln w="38100" cap="flat" cmpd="sng">
            <a:solidFill>
              <a:srgbClr val="00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2"/>
          <p:cNvSpPr/>
          <p:nvPr/>
        </p:nvSpPr>
        <p:spPr>
          <a:xfrm>
            <a:off x="6380050" y="3228581"/>
            <a:ext cx="1139700" cy="1526400"/>
          </a:xfrm>
          <a:prstGeom prst="rect">
            <a:avLst/>
          </a:prstGeom>
          <a:noFill/>
          <a:ln w="38100" cap="flat" cmpd="sng">
            <a:solidFill>
              <a:srgbClr val="00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3"/>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1000"/>
                                          </p:stCondLst>
                                        </p:cTn>
                                        <p:tgtEl>
                                          <p:spTgt spid="682"/>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1000"/>
                                          </p:stCondLst>
                                        </p:cTn>
                                        <p:tgtEl>
                                          <p:spTgt spid="6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4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Model Validation</a:t>
            </a:r>
            <a:endParaRPr/>
          </a:p>
        </p:txBody>
      </p:sp>
      <p:sp>
        <p:nvSpPr>
          <p:cNvPr id="689" name="Google Shape;689;p4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44"/>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Thermal Model Overview</a:t>
            </a:r>
            <a:endParaRPr/>
          </a:p>
        </p:txBody>
      </p:sp>
      <p:sp>
        <p:nvSpPr>
          <p:cNvPr id="695" name="Google Shape;695;p44"/>
          <p:cNvSpPr txBox="1">
            <a:spLocks noGrp="1"/>
          </p:cNvSpPr>
          <p:nvPr>
            <p:ph type="body" idx="1"/>
          </p:nvPr>
        </p:nvSpPr>
        <p:spPr>
          <a:xfrm>
            <a:off x="514350" y="923925"/>
            <a:ext cx="7505700" cy="3822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Purpose</a:t>
            </a:r>
            <a:endParaRPr/>
          </a:p>
          <a:p>
            <a:pPr marL="914400" lvl="1" indent="-304800" algn="l" rtl="0">
              <a:spcBef>
                <a:spcPts val="0"/>
              </a:spcBef>
              <a:spcAft>
                <a:spcPts val="0"/>
              </a:spcAft>
              <a:buSzPts val="1200"/>
              <a:buChar char="○"/>
            </a:pPr>
            <a:r>
              <a:rPr lang="en"/>
              <a:t>Predict temperature profiles for scenarios that require thermal chamber testing</a:t>
            </a:r>
            <a:endParaRPr/>
          </a:p>
          <a:p>
            <a:pPr marL="914400" lvl="1" indent="-304800" algn="l" rtl="0">
              <a:spcBef>
                <a:spcPts val="0"/>
              </a:spcBef>
              <a:spcAft>
                <a:spcPts val="0"/>
              </a:spcAft>
              <a:buSzPts val="1200"/>
              <a:buChar char="○"/>
            </a:pPr>
            <a:r>
              <a:rPr lang="en"/>
              <a:t>Understand impact of heat transport modes on the system</a:t>
            </a:r>
            <a:endParaRPr/>
          </a:p>
          <a:p>
            <a:pPr marL="457200" lvl="0" indent="-317500" algn="l" rtl="0">
              <a:spcBef>
                <a:spcPts val="0"/>
              </a:spcBef>
              <a:spcAft>
                <a:spcPts val="0"/>
              </a:spcAft>
              <a:buSzPts val="1400"/>
              <a:buChar char="●"/>
            </a:pPr>
            <a:r>
              <a:rPr lang="en"/>
              <a:t>Concerns:</a:t>
            </a:r>
            <a:endParaRPr/>
          </a:p>
          <a:p>
            <a:pPr marL="914400" lvl="1" indent="-304800" algn="l" rtl="0">
              <a:spcBef>
                <a:spcPts val="0"/>
              </a:spcBef>
              <a:spcAft>
                <a:spcPts val="0"/>
              </a:spcAft>
              <a:buSzPts val="1200"/>
              <a:buChar char="○"/>
            </a:pPr>
            <a:r>
              <a:rPr lang="en"/>
              <a:t>Complexity and time cost</a:t>
            </a:r>
            <a:endParaRPr/>
          </a:p>
          <a:p>
            <a:pPr marL="914400" lvl="1" indent="-304800" algn="l" rtl="0">
              <a:spcBef>
                <a:spcPts val="0"/>
              </a:spcBef>
              <a:spcAft>
                <a:spcPts val="0"/>
              </a:spcAft>
              <a:buSzPts val="1200"/>
              <a:buChar char="○"/>
            </a:pPr>
            <a:r>
              <a:rPr lang="en"/>
              <a:t>Loss of model fidelity to simplifications required to produce reasonable meshing</a:t>
            </a:r>
            <a:endParaRPr/>
          </a:p>
          <a:p>
            <a:pPr marL="914400" lvl="1" indent="-304800" algn="l" rtl="0">
              <a:spcBef>
                <a:spcPts val="0"/>
              </a:spcBef>
              <a:spcAft>
                <a:spcPts val="0"/>
              </a:spcAft>
              <a:buSzPts val="1200"/>
              <a:buChar char="○"/>
            </a:pPr>
            <a:r>
              <a:rPr lang="en"/>
              <a:t>Difficult to test in no-convection ambient</a:t>
            </a:r>
            <a:endParaRPr/>
          </a:p>
          <a:p>
            <a:pPr marL="457200" lvl="0" indent="-317500" algn="l" rtl="0">
              <a:spcBef>
                <a:spcPts val="0"/>
              </a:spcBef>
              <a:spcAft>
                <a:spcPts val="0"/>
              </a:spcAft>
              <a:buSzPts val="1400"/>
              <a:buChar char="●"/>
            </a:pPr>
            <a:r>
              <a:rPr lang="en"/>
              <a:t>Experimental Variables:</a:t>
            </a:r>
            <a:endParaRPr/>
          </a:p>
          <a:p>
            <a:pPr marL="914400" lvl="1" indent="-304800" algn="l" rtl="0">
              <a:spcBef>
                <a:spcPts val="0"/>
              </a:spcBef>
              <a:spcAft>
                <a:spcPts val="0"/>
              </a:spcAft>
              <a:buSzPts val="1200"/>
              <a:buChar char="○"/>
            </a:pPr>
            <a:r>
              <a:rPr lang="en"/>
              <a:t>Temperature (component, ambient, bulk)</a:t>
            </a:r>
            <a:endParaRPr/>
          </a:p>
          <a:p>
            <a:pPr marL="914400" lvl="1" indent="-304800" algn="l" rtl="0">
              <a:spcBef>
                <a:spcPts val="0"/>
              </a:spcBef>
              <a:spcAft>
                <a:spcPts val="0"/>
              </a:spcAft>
              <a:buSzPts val="1200"/>
              <a:buChar char="○"/>
            </a:pPr>
            <a:r>
              <a:rPr lang="en"/>
              <a:t>Thermal resistance, emissivity, convection coefficients</a:t>
            </a:r>
            <a:endParaRPr/>
          </a:p>
          <a:p>
            <a:pPr marL="457200" lvl="0" indent="-317500" algn="l" rtl="0">
              <a:spcBef>
                <a:spcPts val="0"/>
              </a:spcBef>
              <a:spcAft>
                <a:spcPts val="0"/>
              </a:spcAft>
              <a:buSzPts val="1400"/>
              <a:buChar char="●"/>
            </a:pPr>
            <a:r>
              <a:rPr lang="en"/>
              <a:t>Risk Mitigated:</a:t>
            </a:r>
            <a:endParaRPr/>
          </a:p>
          <a:p>
            <a:pPr marL="914400" lvl="1" indent="-304800" algn="l" rtl="0">
              <a:spcBef>
                <a:spcPts val="0"/>
              </a:spcBef>
              <a:spcAft>
                <a:spcPts val="0"/>
              </a:spcAft>
              <a:buSzPts val="1200"/>
              <a:buChar char="○"/>
            </a:pPr>
            <a:r>
              <a:rPr lang="en"/>
              <a:t>Source of information to verify camera data</a:t>
            </a:r>
            <a:endParaRPr/>
          </a:p>
          <a:p>
            <a:pPr marL="914400" lvl="1" indent="-304800" algn="l" rtl="0">
              <a:spcBef>
                <a:spcPts val="0"/>
              </a:spcBef>
              <a:spcAft>
                <a:spcPts val="0"/>
              </a:spcAft>
              <a:buSzPts val="1200"/>
              <a:buChar char="○"/>
            </a:pPr>
            <a:r>
              <a:rPr lang="en"/>
              <a:t>Visual representation of thermal changes expected to be seen during a test</a:t>
            </a:r>
            <a:endParaRPr/>
          </a:p>
        </p:txBody>
      </p:sp>
      <p:sp>
        <p:nvSpPr>
          <p:cNvPr id="696" name="Google Shape;696;p4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0"/>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3" name="Google Shape;273;p2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274" name="Google Shape;274;p20"/>
          <p:cNvSpPr txBox="1">
            <a:spLocks noGrp="1"/>
          </p:cNvSpPr>
          <p:nvPr>
            <p:ph type="ctrTitle" idx="2"/>
          </p:nvPr>
        </p:nvSpPr>
        <p:spPr>
          <a:xfrm>
            <a:off x="1858703" y="1822833"/>
            <a:ext cx="5361300"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Project Overview</a:t>
            </a:r>
            <a:endParaRPr/>
          </a:p>
        </p:txBody>
      </p:sp>
      <p:sp>
        <p:nvSpPr>
          <p:cNvPr id="275" name="Google Shape;275;p20"/>
          <p:cNvSpPr txBox="1">
            <a:spLocks noGrp="1"/>
          </p:cNvSpPr>
          <p:nvPr>
            <p:ph type="sldNum" idx="3"/>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p45"/>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Assumptions to Testing</a:t>
            </a:r>
            <a:endParaRPr/>
          </a:p>
        </p:txBody>
      </p:sp>
      <p:sp>
        <p:nvSpPr>
          <p:cNvPr id="702" name="Google Shape;702;p4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20</a:t>
            </a:fld>
            <a:endParaRPr/>
          </a:p>
        </p:txBody>
      </p:sp>
      <p:graphicFrame>
        <p:nvGraphicFramePr>
          <p:cNvPr id="703" name="Google Shape;703;p45"/>
          <p:cNvGraphicFramePr/>
          <p:nvPr/>
        </p:nvGraphicFramePr>
        <p:xfrm>
          <a:off x="514350" y="961400"/>
          <a:ext cx="7505700" cy="3037278"/>
        </p:xfrm>
        <a:graphic>
          <a:graphicData uri="http://schemas.openxmlformats.org/drawingml/2006/table">
            <a:tbl>
              <a:tblPr>
                <a:noFill/>
                <a:tableStyleId>{1BF2CD77-9E4F-4990-8BDF-8AC86058CE8E}</a:tableStyleId>
              </a:tblPr>
              <a:tblGrid>
                <a:gridCol w="3752850">
                  <a:extLst>
                    <a:ext uri="{9D8B030D-6E8A-4147-A177-3AD203B41FA5}">
                      <a16:colId xmlns:a16="http://schemas.microsoft.com/office/drawing/2014/main" val="20000"/>
                    </a:ext>
                  </a:extLst>
                </a:gridCol>
                <a:gridCol w="3752850">
                  <a:extLst>
                    <a:ext uri="{9D8B030D-6E8A-4147-A177-3AD203B41FA5}">
                      <a16:colId xmlns:a16="http://schemas.microsoft.com/office/drawing/2014/main" val="20001"/>
                    </a:ext>
                  </a:extLst>
                </a:gridCol>
              </a:tblGrid>
              <a:tr h="555500">
                <a:tc>
                  <a:txBody>
                    <a:bodyPr/>
                    <a:lstStyle/>
                    <a:p>
                      <a:pPr marL="0" lvl="0" indent="0" algn="ctr" rtl="0">
                        <a:lnSpc>
                          <a:spcPct val="114000"/>
                        </a:lnSpc>
                        <a:spcBef>
                          <a:spcPts val="100"/>
                        </a:spcBef>
                        <a:spcAft>
                          <a:spcPts val="500"/>
                        </a:spcAft>
                        <a:buNone/>
                      </a:pPr>
                      <a:r>
                        <a:rPr lang="en" b="1">
                          <a:solidFill>
                            <a:srgbClr val="565A5C"/>
                          </a:solidFill>
                          <a:latin typeface="Trebuchet MS"/>
                          <a:ea typeface="Trebuchet MS"/>
                          <a:cs typeface="Trebuchet MS"/>
                          <a:sym typeface="Trebuchet MS"/>
                        </a:rPr>
                        <a:t>Model Assumption</a:t>
                      </a:r>
                      <a:endParaRPr b="1">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solidFill>
                      <a:srgbClr val="CFB87C"/>
                    </a:solidFill>
                  </a:tcPr>
                </a:tc>
                <a:tc>
                  <a:txBody>
                    <a:bodyPr/>
                    <a:lstStyle/>
                    <a:p>
                      <a:pPr marL="0" lvl="0" indent="0" algn="ctr" rtl="0">
                        <a:lnSpc>
                          <a:spcPct val="114000"/>
                        </a:lnSpc>
                        <a:spcBef>
                          <a:spcPts val="100"/>
                        </a:spcBef>
                        <a:spcAft>
                          <a:spcPts val="500"/>
                        </a:spcAft>
                        <a:buNone/>
                      </a:pPr>
                      <a:r>
                        <a:rPr lang="en" b="1">
                          <a:solidFill>
                            <a:srgbClr val="565A5C"/>
                          </a:solidFill>
                          <a:latin typeface="Trebuchet MS"/>
                          <a:ea typeface="Trebuchet MS"/>
                          <a:cs typeface="Trebuchet MS"/>
                          <a:sym typeface="Trebuchet MS"/>
                        </a:rPr>
                        <a:t>Map to Test Setup</a:t>
                      </a:r>
                      <a:endParaRPr b="1">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solidFill>
                      <a:srgbClr val="CFB87C"/>
                    </a:solidFill>
                  </a:tcPr>
                </a:tc>
                <a:extLst>
                  <a:ext uri="{0D108BD9-81ED-4DB2-BD59-A6C34878D82A}">
                    <a16:rowId xmlns:a16="http://schemas.microsoft.com/office/drawing/2014/main" val="10000"/>
                  </a:ext>
                </a:extLst>
              </a:tr>
              <a:tr h="528900">
                <a:tc>
                  <a:txBody>
                    <a:bodyPr/>
                    <a:lstStyle/>
                    <a:p>
                      <a:pPr marL="0" lvl="0" indent="0" algn="ctr" rtl="0">
                        <a:lnSpc>
                          <a:spcPct val="100000"/>
                        </a:lnSpc>
                        <a:spcBef>
                          <a:spcPts val="100"/>
                        </a:spcBef>
                        <a:spcAft>
                          <a:spcPts val="500"/>
                        </a:spcAft>
                        <a:buNone/>
                      </a:pPr>
                      <a:r>
                        <a:rPr lang="en">
                          <a:solidFill>
                            <a:srgbClr val="565A5C"/>
                          </a:solidFill>
                          <a:latin typeface="Trebuchet MS"/>
                          <a:ea typeface="Trebuchet MS"/>
                          <a:cs typeface="Trebuchet MS"/>
                          <a:sym typeface="Trebuchet MS"/>
                        </a:rPr>
                        <a:t>Negligible heat transfer across PCB</a:t>
                      </a:r>
                      <a:endParaRPr>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tcPr>
                </a:tc>
                <a:tc>
                  <a:txBody>
                    <a:bodyPr/>
                    <a:lstStyle/>
                    <a:p>
                      <a:pPr marL="0" lvl="0" indent="0" algn="ctr" rtl="0">
                        <a:lnSpc>
                          <a:spcPct val="100000"/>
                        </a:lnSpc>
                        <a:spcBef>
                          <a:spcPts val="100"/>
                        </a:spcBef>
                        <a:spcAft>
                          <a:spcPts val="500"/>
                        </a:spcAft>
                        <a:buNone/>
                      </a:pPr>
                      <a:r>
                        <a:rPr lang="en">
                          <a:solidFill>
                            <a:srgbClr val="565A5C"/>
                          </a:solidFill>
                          <a:latin typeface="Trebuchet MS"/>
                          <a:ea typeface="Trebuchet MS"/>
                          <a:cs typeface="Trebuchet MS"/>
                          <a:sym typeface="Trebuchet MS"/>
                        </a:rPr>
                        <a:t>Error in this assumption measured by truth data taken across board surface</a:t>
                      </a:r>
                      <a:endParaRPr>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tcPr>
                </a:tc>
                <a:extLst>
                  <a:ext uri="{0D108BD9-81ED-4DB2-BD59-A6C34878D82A}">
                    <a16:rowId xmlns:a16="http://schemas.microsoft.com/office/drawing/2014/main" val="10001"/>
                  </a:ext>
                </a:extLst>
              </a:tr>
              <a:tr h="528900">
                <a:tc>
                  <a:txBody>
                    <a:bodyPr/>
                    <a:lstStyle/>
                    <a:p>
                      <a:pPr marL="0" lvl="0" indent="0" algn="ctr" rtl="0">
                        <a:lnSpc>
                          <a:spcPct val="100000"/>
                        </a:lnSpc>
                        <a:spcBef>
                          <a:spcPts val="100"/>
                        </a:spcBef>
                        <a:spcAft>
                          <a:spcPts val="500"/>
                        </a:spcAft>
                        <a:buNone/>
                      </a:pPr>
                      <a:r>
                        <a:rPr lang="en">
                          <a:solidFill>
                            <a:srgbClr val="565A5C"/>
                          </a:solidFill>
                          <a:latin typeface="Trebuchet MS"/>
                          <a:ea typeface="Trebuchet MS"/>
                          <a:cs typeface="Trebuchet MS"/>
                          <a:sym typeface="Trebuchet MS"/>
                        </a:rPr>
                        <a:t>Ambient air temperature constant</a:t>
                      </a:r>
                      <a:endParaRPr>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tcPr>
                </a:tc>
                <a:tc>
                  <a:txBody>
                    <a:bodyPr/>
                    <a:lstStyle/>
                    <a:p>
                      <a:pPr marL="0" lvl="0" indent="0" algn="ctr" rtl="0">
                        <a:lnSpc>
                          <a:spcPct val="100000"/>
                        </a:lnSpc>
                        <a:spcBef>
                          <a:spcPts val="100"/>
                        </a:spcBef>
                        <a:spcAft>
                          <a:spcPts val="500"/>
                        </a:spcAft>
                        <a:buNone/>
                      </a:pPr>
                      <a:r>
                        <a:rPr lang="en">
                          <a:solidFill>
                            <a:srgbClr val="565A5C"/>
                          </a:solidFill>
                          <a:latin typeface="Trebuchet MS"/>
                          <a:ea typeface="Trebuchet MS"/>
                          <a:cs typeface="Trebuchet MS"/>
                          <a:sym typeface="Trebuchet MS"/>
                        </a:rPr>
                        <a:t>To be measured at constant intervals through all ambient testing</a:t>
                      </a:r>
                      <a:endParaRPr>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tcPr>
                </a:tc>
                <a:extLst>
                  <a:ext uri="{0D108BD9-81ED-4DB2-BD59-A6C34878D82A}">
                    <a16:rowId xmlns:a16="http://schemas.microsoft.com/office/drawing/2014/main" val="10002"/>
                  </a:ext>
                </a:extLst>
              </a:tr>
              <a:tr h="528900">
                <a:tc>
                  <a:txBody>
                    <a:bodyPr/>
                    <a:lstStyle/>
                    <a:p>
                      <a:pPr marL="0" lvl="0" indent="0" algn="ctr" rtl="0">
                        <a:lnSpc>
                          <a:spcPct val="100000"/>
                        </a:lnSpc>
                        <a:spcBef>
                          <a:spcPts val="100"/>
                        </a:spcBef>
                        <a:spcAft>
                          <a:spcPts val="500"/>
                        </a:spcAft>
                        <a:buNone/>
                      </a:pPr>
                      <a:r>
                        <a:rPr lang="en">
                          <a:solidFill>
                            <a:srgbClr val="565A5C"/>
                          </a:solidFill>
                          <a:latin typeface="Trebuchet MS"/>
                          <a:ea typeface="Trebuchet MS"/>
                          <a:cs typeface="Trebuchet MS"/>
                          <a:sym typeface="Trebuchet MS"/>
                        </a:rPr>
                        <a:t>Top tray will be hottest</a:t>
                      </a:r>
                      <a:endParaRPr>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tcPr>
                </a:tc>
                <a:tc>
                  <a:txBody>
                    <a:bodyPr/>
                    <a:lstStyle/>
                    <a:p>
                      <a:pPr marL="0" lvl="0" indent="0" algn="ctr" rtl="0">
                        <a:lnSpc>
                          <a:spcPct val="100000"/>
                        </a:lnSpc>
                        <a:spcBef>
                          <a:spcPts val="100"/>
                        </a:spcBef>
                        <a:spcAft>
                          <a:spcPts val="500"/>
                        </a:spcAft>
                        <a:buNone/>
                      </a:pPr>
                      <a:r>
                        <a:rPr lang="en">
                          <a:solidFill>
                            <a:srgbClr val="565A5C"/>
                          </a:solidFill>
                          <a:latin typeface="Trebuchet MS"/>
                          <a:ea typeface="Trebuchet MS"/>
                          <a:cs typeface="Trebuchet MS"/>
                          <a:sym typeface="Trebuchet MS"/>
                        </a:rPr>
                        <a:t>Test will use a single tray from the final test setup</a:t>
                      </a:r>
                      <a:endParaRPr>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tcPr>
                </a:tc>
                <a:extLst>
                  <a:ext uri="{0D108BD9-81ED-4DB2-BD59-A6C34878D82A}">
                    <a16:rowId xmlns:a16="http://schemas.microsoft.com/office/drawing/2014/main" val="10003"/>
                  </a:ext>
                </a:extLst>
              </a:tr>
              <a:tr h="528900">
                <a:tc>
                  <a:txBody>
                    <a:bodyPr/>
                    <a:lstStyle/>
                    <a:p>
                      <a:pPr marL="0" lvl="0" indent="0" algn="ctr" rtl="0">
                        <a:lnSpc>
                          <a:spcPct val="100000"/>
                        </a:lnSpc>
                        <a:spcBef>
                          <a:spcPts val="100"/>
                        </a:spcBef>
                        <a:spcAft>
                          <a:spcPts val="500"/>
                        </a:spcAft>
                        <a:buNone/>
                      </a:pPr>
                      <a:r>
                        <a:rPr lang="en">
                          <a:solidFill>
                            <a:srgbClr val="565A5C"/>
                          </a:solidFill>
                          <a:latin typeface="Trebuchet MS"/>
                          <a:ea typeface="Trebuchet MS"/>
                          <a:cs typeface="Trebuchet MS"/>
                          <a:sym typeface="Trebuchet MS"/>
                        </a:rPr>
                        <a:t>Reference data system accurate enough to quantify model error</a:t>
                      </a:r>
                      <a:endParaRPr>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tcPr>
                </a:tc>
                <a:tc>
                  <a:txBody>
                    <a:bodyPr/>
                    <a:lstStyle/>
                    <a:p>
                      <a:pPr marL="0" lvl="0" indent="0" algn="ctr" rtl="0">
                        <a:lnSpc>
                          <a:spcPct val="115000"/>
                        </a:lnSpc>
                        <a:spcBef>
                          <a:spcPts val="0"/>
                        </a:spcBef>
                        <a:spcAft>
                          <a:spcPts val="1600"/>
                        </a:spcAft>
                        <a:buNone/>
                      </a:pPr>
                      <a:r>
                        <a:rPr lang="en">
                          <a:solidFill>
                            <a:srgbClr val="565A5C"/>
                          </a:solidFill>
                          <a:latin typeface="Trebuchet MS"/>
                          <a:ea typeface="Trebuchet MS"/>
                          <a:cs typeface="Trebuchet MS"/>
                          <a:sym typeface="Trebuchet MS"/>
                        </a:rPr>
                        <a:t>Discrete measurement points can be compared between the model and test bed</a:t>
                      </a:r>
                      <a:endParaRPr>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46"/>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Thermal Model Setup</a:t>
            </a:r>
            <a:endParaRPr/>
          </a:p>
        </p:txBody>
      </p:sp>
      <p:sp>
        <p:nvSpPr>
          <p:cNvPr id="709" name="Google Shape;709;p46"/>
          <p:cNvSpPr txBox="1">
            <a:spLocks noGrp="1"/>
          </p:cNvSpPr>
          <p:nvPr>
            <p:ph type="body" idx="1"/>
          </p:nvPr>
        </p:nvSpPr>
        <p:spPr>
          <a:xfrm>
            <a:off x="514350" y="923925"/>
            <a:ext cx="7505700" cy="3822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Equipment / Setup</a:t>
            </a:r>
            <a:endParaRPr/>
          </a:p>
          <a:p>
            <a:pPr marL="914400" lvl="1" indent="-304800" algn="l" rtl="0">
              <a:spcBef>
                <a:spcPts val="0"/>
              </a:spcBef>
              <a:spcAft>
                <a:spcPts val="0"/>
              </a:spcAft>
              <a:buSzPts val="1200"/>
              <a:buChar char="○"/>
            </a:pPr>
            <a:r>
              <a:rPr lang="en"/>
              <a:t>Single tray w/ 2 heaters, wiring, and 6 equally spaced thermistors</a:t>
            </a:r>
            <a:endParaRPr/>
          </a:p>
          <a:p>
            <a:pPr marL="914400" lvl="1" indent="-304800" algn="l" rtl="0">
              <a:spcBef>
                <a:spcPts val="0"/>
              </a:spcBef>
              <a:spcAft>
                <a:spcPts val="0"/>
              </a:spcAft>
              <a:buSzPts val="1200"/>
              <a:buChar char="○"/>
            </a:pPr>
            <a:r>
              <a:rPr lang="en"/>
              <a:t>Prototype test bed “box”</a:t>
            </a:r>
            <a:endParaRPr/>
          </a:p>
          <a:p>
            <a:pPr marL="914400" lvl="1" indent="-304800" algn="l" rtl="0">
              <a:spcBef>
                <a:spcPts val="0"/>
              </a:spcBef>
              <a:spcAft>
                <a:spcPts val="0"/>
              </a:spcAft>
              <a:buSzPts val="1200"/>
              <a:buChar char="○"/>
            </a:pPr>
            <a:r>
              <a:rPr lang="en"/>
              <a:t>Computer/Arduino/ADCs to collect thermistor data</a:t>
            </a:r>
            <a:endParaRPr/>
          </a:p>
          <a:p>
            <a:pPr marL="457200" lvl="0" indent="-317500" algn="l" rtl="0">
              <a:spcBef>
                <a:spcPts val="0"/>
              </a:spcBef>
              <a:spcAft>
                <a:spcPts val="0"/>
              </a:spcAft>
              <a:buSzPts val="1400"/>
              <a:buChar char="●"/>
            </a:pPr>
            <a:r>
              <a:rPr lang="en"/>
              <a:t>Procedure:</a:t>
            </a:r>
            <a:endParaRPr/>
          </a:p>
          <a:p>
            <a:pPr marL="914400" lvl="1" indent="-304800" algn="l" rtl="0">
              <a:spcBef>
                <a:spcPts val="0"/>
              </a:spcBef>
              <a:spcAft>
                <a:spcPts val="0"/>
              </a:spcAft>
              <a:buSzPts val="1200"/>
              <a:buChar char="○"/>
            </a:pPr>
            <a:r>
              <a:rPr lang="en"/>
              <a:t>Construct single tray using low-resistance thermal epoxy and PCB for structural rigidity</a:t>
            </a:r>
            <a:endParaRPr/>
          </a:p>
          <a:p>
            <a:pPr marL="914400" lvl="1" indent="-304800" algn="l" rtl="0">
              <a:spcBef>
                <a:spcPts val="0"/>
              </a:spcBef>
              <a:spcAft>
                <a:spcPts val="0"/>
              </a:spcAft>
              <a:buSzPts val="1200"/>
              <a:buChar char="○"/>
            </a:pPr>
            <a:r>
              <a:rPr lang="en"/>
              <a:t>Measure and fix thermistors into place against tray wall with low-resistance thermal epoxy</a:t>
            </a:r>
            <a:endParaRPr/>
          </a:p>
          <a:p>
            <a:pPr marL="1371600" lvl="2" indent="-298450" algn="l" rtl="0">
              <a:spcBef>
                <a:spcPts val="0"/>
              </a:spcBef>
              <a:spcAft>
                <a:spcPts val="0"/>
              </a:spcAft>
              <a:buSzPts val="1100"/>
              <a:buChar char="■"/>
            </a:pPr>
            <a:r>
              <a:rPr lang="en"/>
              <a:t>Quantify thermal resistance of epoxy application for model refinement</a:t>
            </a:r>
            <a:endParaRPr/>
          </a:p>
          <a:p>
            <a:pPr marL="914400" lvl="1" indent="-304800" algn="l" rtl="0">
              <a:spcBef>
                <a:spcPts val="0"/>
              </a:spcBef>
              <a:spcAft>
                <a:spcPts val="0"/>
              </a:spcAft>
              <a:buSzPts val="1200"/>
              <a:buChar char="○"/>
            </a:pPr>
            <a:r>
              <a:rPr lang="en"/>
              <a:t>Isolate the system and use thermistor data to ensure bulk thermal equilibrium</a:t>
            </a:r>
            <a:endParaRPr/>
          </a:p>
          <a:p>
            <a:pPr marL="914400" lvl="1" indent="-304800" algn="l" rtl="0">
              <a:spcBef>
                <a:spcPts val="0"/>
              </a:spcBef>
              <a:spcAft>
                <a:spcPts val="0"/>
              </a:spcAft>
              <a:buSzPts val="1200"/>
              <a:buChar char="○"/>
            </a:pPr>
            <a:r>
              <a:rPr lang="en"/>
              <a:t>Turn heaters on until steady state is reached</a:t>
            </a:r>
            <a:endParaRPr/>
          </a:p>
        </p:txBody>
      </p:sp>
      <p:sp>
        <p:nvSpPr>
          <p:cNvPr id="710" name="Google Shape;710;p4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47"/>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Thermal Model Results</a:t>
            </a:r>
            <a:endParaRPr/>
          </a:p>
        </p:txBody>
      </p:sp>
      <p:sp>
        <p:nvSpPr>
          <p:cNvPr id="716" name="Google Shape;716;p47"/>
          <p:cNvSpPr txBox="1">
            <a:spLocks noGrp="1"/>
          </p:cNvSpPr>
          <p:nvPr>
            <p:ph type="body" idx="1"/>
          </p:nvPr>
        </p:nvSpPr>
        <p:spPr>
          <a:xfrm>
            <a:off x="514350" y="923925"/>
            <a:ext cx="7505700" cy="3822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Font typeface="Trebuchet MS"/>
              <a:buChar char="●"/>
            </a:pPr>
            <a:r>
              <a:rPr lang="en">
                <a:latin typeface="Trebuchet MS"/>
                <a:ea typeface="Trebuchet MS"/>
                <a:cs typeface="Trebuchet MS"/>
                <a:sym typeface="Trebuchet MS"/>
              </a:rPr>
              <a:t>Quantitative temperature data at predetermined discrete points</a:t>
            </a:r>
            <a:endParaRPr>
              <a:latin typeface="Trebuchet MS"/>
              <a:ea typeface="Trebuchet MS"/>
              <a:cs typeface="Trebuchet MS"/>
              <a:sym typeface="Trebuchet MS"/>
            </a:endParaRPr>
          </a:p>
          <a:p>
            <a:pPr marL="914400" lvl="1" indent="-304800" algn="l" rtl="0">
              <a:spcBef>
                <a:spcPts val="0"/>
              </a:spcBef>
              <a:spcAft>
                <a:spcPts val="0"/>
              </a:spcAft>
              <a:buSzPts val="1200"/>
              <a:buFont typeface="Trebuchet MS"/>
              <a:buChar char="○"/>
            </a:pPr>
            <a:r>
              <a:rPr lang="en">
                <a:latin typeface="Trebuchet MS"/>
                <a:ea typeface="Trebuchet MS"/>
                <a:cs typeface="Trebuchet MS"/>
                <a:sym typeface="Trebuchet MS"/>
              </a:rPr>
              <a:t>Provide transient temperature profile</a:t>
            </a:r>
            <a:endParaRPr>
              <a:latin typeface="Trebuchet MS"/>
              <a:ea typeface="Trebuchet MS"/>
              <a:cs typeface="Trebuchet MS"/>
              <a:sym typeface="Trebuchet MS"/>
            </a:endParaRPr>
          </a:p>
          <a:p>
            <a:pPr marL="1371600" lvl="2" indent="-298450" algn="l" rtl="0">
              <a:spcBef>
                <a:spcPts val="0"/>
              </a:spcBef>
              <a:spcAft>
                <a:spcPts val="0"/>
              </a:spcAft>
              <a:buSzPts val="1100"/>
              <a:buFont typeface="Trebuchet MS"/>
              <a:buChar char="■"/>
            </a:pPr>
            <a:r>
              <a:rPr lang="en">
                <a:latin typeface="Trebuchet MS"/>
                <a:ea typeface="Trebuchet MS"/>
                <a:cs typeface="Trebuchet MS"/>
                <a:sym typeface="Trebuchet MS"/>
              </a:rPr>
              <a:t>1x6 matrix as a function of time</a:t>
            </a:r>
            <a:endParaRPr>
              <a:latin typeface="Trebuchet MS"/>
              <a:ea typeface="Trebuchet MS"/>
              <a:cs typeface="Trebuchet MS"/>
              <a:sym typeface="Trebuchet MS"/>
            </a:endParaRPr>
          </a:p>
          <a:p>
            <a:pPr marL="1371600" lvl="2" indent="-298450" algn="l" rtl="0">
              <a:spcBef>
                <a:spcPts val="0"/>
              </a:spcBef>
              <a:spcAft>
                <a:spcPts val="0"/>
              </a:spcAft>
              <a:buSzPts val="1100"/>
              <a:buFont typeface="Trebuchet MS"/>
              <a:buChar char="■"/>
            </a:pPr>
            <a:r>
              <a:rPr lang="en">
                <a:latin typeface="Trebuchet MS"/>
                <a:ea typeface="Trebuchet MS"/>
                <a:cs typeface="Trebuchet MS"/>
                <a:sym typeface="Trebuchet MS"/>
              </a:rPr>
              <a:t>Expect to see impact of convection when ΔT sufficiently large</a:t>
            </a:r>
            <a:endParaRPr>
              <a:latin typeface="Trebuchet MS"/>
              <a:ea typeface="Trebuchet MS"/>
              <a:cs typeface="Trebuchet MS"/>
              <a:sym typeface="Trebuchet MS"/>
            </a:endParaRPr>
          </a:p>
          <a:p>
            <a:pPr marL="914400" lvl="1" indent="-304800" algn="l" rtl="0">
              <a:spcBef>
                <a:spcPts val="0"/>
              </a:spcBef>
              <a:spcAft>
                <a:spcPts val="0"/>
              </a:spcAft>
              <a:buSzPts val="1200"/>
              <a:buFont typeface="Trebuchet MS"/>
              <a:buChar char="○"/>
            </a:pPr>
            <a:r>
              <a:rPr lang="en">
                <a:latin typeface="Trebuchet MS"/>
                <a:ea typeface="Trebuchet MS"/>
                <a:cs typeface="Trebuchet MS"/>
                <a:sym typeface="Trebuchet MS"/>
              </a:rPr>
              <a:t>Provide final steady state temperature profile</a:t>
            </a:r>
            <a:endParaRPr>
              <a:latin typeface="Trebuchet MS"/>
              <a:ea typeface="Trebuchet MS"/>
              <a:cs typeface="Trebuchet MS"/>
              <a:sym typeface="Trebuchet MS"/>
            </a:endParaRPr>
          </a:p>
          <a:p>
            <a:pPr marL="457200" lvl="0" indent="-317500" algn="l" rtl="0">
              <a:spcBef>
                <a:spcPts val="0"/>
              </a:spcBef>
              <a:spcAft>
                <a:spcPts val="0"/>
              </a:spcAft>
              <a:buSzPts val="1400"/>
              <a:buFont typeface="Trebuchet MS"/>
              <a:buChar char="●"/>
            </a:pPr>
            <a:r>
              <a:rPr lang="en">
                <a:latin typeface="Trebuchet MS"/>
                <a:ea typeface="Trebuchet MS"/>
                <a:cs typeface="Trebuchet MS"/>
                <a:sym typeface="Trebuchet MS"/>
              </a:rPr>
              <a:t>Technical experience required to construct and instrument full stack</a:t>
            </a:r>
            <a:endParaRPr>
              <a:latin typeface="Trebuchet MS"/>
              <a:ea typeface="Trebuchet MS"/>
              <a:cs typeface="Trebuchet MS"/>
              <a:sym typeface="Trebuchet MS"/>
            </a:endParaRPr>
          </a:p>
          <a:p>
            <a:pPr marL="457200" lvl="0" indent="-317500" algn="l" rtl="0">
              <a:spcBef>
                <a:spcPts val="0"/>
              </a:spcBef>
              <a:spcAft>
                <a:spcPts val="0"/>
              </a:spcAft>
              <a:buSzPts val="1400"/>
              <a:buFont typeface="Trebuchet MS"/>
              <a:buChar char="●"/>
            </a:pPr>
            <a:r>
              <a:rPr lang="en">
                <a:latin typeface="Trebuchet MS"/>
                <a:ea typeface="Trebuchet MS"/>
                <a:cs typeface="Trebuchet MS"/>
                <a:sym typeface="Trebuchet MS"/>
              </a:rPr>
              <a:t>Validity of model assumptions / boundary conditions</a:t>
            </a:r>
            <a:endParaRPr>
              <a:latin typeface="Trebuchet MS"/>
              <a:ea typeface="Trebuchet MS"/>
              <a:cs typeface="Trebuchet MS"/>
              <a:sym typeface="Trebuchet MS"/>
            </a:endParaRPr>
          </a:p>
          <a:p>
            <a:pPr marL="0" lvl="0" indent="0" algn="l" rtl="0">
              <a:spcBef>
                <a:spcPts val="1600"/>
              </a:spcBef>
              <a:spcAft>
                <a:spcPts val="1600"/>
              </a:spcAft>
              <a:buNone/>
            </a:pPr>
            <a:endParaRPr>
              <a:latin typeface="Trebuchet MS"/>
              <a:ea typeface="Trebuchet MS"/>
              <a:cs typeface="Trebuchet MS"/>
              <a:sym typeface="Trebuchet MS"/>
            </a:endParaRPr>
          </a:p>
        </p:txBody>
      </p:sp>
      <p:sp>
        <p:nvSpPr>
          <p:cNvPr id="717" name="Google Shape;717;p4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48"/>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Thermal Model Results (Steady State)</a:t>
            </a:r>
            <a:endParaRPr/>
          </a:p>
        </p:txBody>
      </p:sp>
      <p:sp>
        <p:nvSpPr>
          <p:cNvPr id="723" name="Google Shape;723;p48"/>
          <p:cNvSpPr txBox="1">
            <a:spLocks noGrp="1"/>
          </p:cNvSpPr>
          <p:nvPr>
            <p:ph type="body" idx="1"/>
          </p:nvPr>
        </p:nvSpPr>
        <p:spPr>
          <a:xfrm>
            <a:off x="514350" y="923925"/>
            <a:ext cx="7505700" cy="382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rebuchet MS"/>
                <a:ea typeface="Trebuchet MS"/>
                <a:cs typeface="Trebuchet MS"/>
                <a:sym typeface="Trebuchet MS"/>
              </a:rPr>
              <a:t>33 minutes to compute view factors and run</a:t>
            </a:r>
            <a:endParaRPr>
              <a:latin typeface="Trebuchet MS"/>
              <a:ea typeface="Trebuchet MS"/>
              <a:cs typeface="Trebuchet MS"/>
              <a:sym typeface="Trebuchet MS"/>
            </a:endParaRPr>
          </a:p>
          <a:p>
            <a:pPr marL="0" lvl="0" indent="0" algn="l" rtl="0">
              <a:spcBef>
                <a:spcPts val="1600"/>
              </a:spcBef>
              <a:spcAft>
                <a:spcPts val="1600"/>
              </a:spcAft>
              <a:buNone/>
            </a:pPr>
            <a:r>
              <a:rPr lang="en">
                <a:latin typeface="Trebuchet MS"/>
                <a:ea typeface="Trebuchet MS"/>
                <a:cs typeface="Trebuchet MS"/>
                <a:sym typeface="Trebuchet MS"/>
              </a:rPr>
              <a:t>Heater location 50mm from each wall</a:t>
            </a:r>
            <a:endParaRPr>
              <a:latin typeface="Trebuchet MS"/>
              <a:ea typeface="Trebuchet MS"/>
              <a:cs typeface="Trebuchet MS"/>
              <a:sym typeface="Trebuchet MS"/>
            </a:endParaRPr>
          </a:p>
        </p:txBody>
      </p:sp>
      <p:sp>
        <p:nvSpPr>
          <p:cNvPr id="724" name="Google Shape;724;p4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23</a:t>
            </a:fld>
            <a:endParaRPr/>
          </a:p>
        </p:txBody>
      </p:sp>
      <p:pic>
        <p:nvPicPr>
          <p:cNvPr id="725" name="Google Shape;725;p48"/>
          <p:cNvPicPr preferRelativeResize="0"/>
          <p:nvPr/>
        </p:nvPicPr>
        <p:blipFill>
          <a:blip r:embed="rId3">
            <a:alphaModFix/>
          </a:blip>
          <a:stretch>
            <a:fillRect/>
          </a:stretch>
        </p:blipFill>
        <p:spPr>
          <a:xfrm>
            <a:off x="468800" y="221500"/>
            <a:ext cx="6869951" cy="4700503"/>
          </a:xfrm>
          <a:prstGeom prst="rect">
            <a:avLst/>
          </a:prstGeom>
          <a:noFill/>
          <a:ln>
            <a:noFill/>
          </a:ln>
        </p:spPr>
      </p:pic>
      <p:pic>
        <p:nvPicPr>
          <p:cNvPr id="726" name="Google Shape;726;p48"/>
          <p:cNvPicPr preferRelativeResize="0"/>
          <p:nvPr/>
        </p:nvPicPr>
        <p:blipFill>
          <a:blip r:embed="rId4">
            <a:alphaModFix/>
          </a:blip>
          <a:stretch>
            <a:fillRect/>
          </a:stretch>
        </p:blipFill>
        <p:spPr>
          <a:xfrm>
            <a:off x="202775" y="1311850"/>
            <a:ext cx="8738450" cy="2519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000"/>
                                          </p:stCondLst>
                                        </p:cTn>
                                        <p:tgtEl>
                                          <p:spTgt spid="72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7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1000"/>
                                          </p:stCondLst>
                                        </p:cTn>
                                        <p:tgtEl>
                                          <p:spTgt spid="725"/>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7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1000"/>
                                          </p:stCondLst>
                                        </p:cTn>
                                        <p:tgtEl>
                                          <p:spTgt spid="7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49"/>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Planned Testing</a:t>
            </a:r>
            <a:endParaRPr/>
          </a:p>
        </p:txBody>
      </p:sp>
      <p:sp>
        <p:nvSpPr>
          <p:cNvPr id="732" name="Google Shape;732;p4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50"/>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Long Wire Test Overview</a:t>
            </a:r>
            <a:endParaRPr/>
          </a:p>
        </p:txBody>
      </p:sp>
      <p:sp>
        <p:nvSpPr>
          <p:cNvPr id="738" name="Google Shape;738;p5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25</a:t>
            </a:fld>
            <a:endParaRPr/>
          </a:p>
        </p:txBody>
      </p:sp>
      <p:sp>
        <p:nvSpPr>
          <p:cNvPr id="739" name="Google Shape;739;p50"/>
          <p:cNvSpPr txBox="1">
            <a:spLocks noGrp="1"/>
          </p:cNvSpPr>
          <p:nvPr>
            <p:ph type="body" idx="1"/>
          </p:nvPr>
        </p:nvSpPr>
        <p:spPr>
          <a:xfrm>
            <a:off x="514350" y="923925"/>
            <a:ext cx="7505700" cy="3822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Purpose:</a:t>
            </a:r>
            <a:endParaRPr/>
          </a:p>
          <a:p>
            <a:pPr marL="914400" lvl="1" indent="-304800" algn="l" rtl="0">
              <a:spcBef>
                <a:spcPts val="0"/>
              </a:spcBef>
              <a:spcAft>
                <a:spcPts val="0"/>
              </a:spcAft>
              <a:buSzPts val="1200"/>
              <a:buChar char="○"/>
            </a:pPr>
            <a:r>
              <a:rPr lang="en"/>
              <a:t>Customer concerned with signal integrity from cameras over long distances</a:t>
            </a:r>
            <a:endParaRPr/>
          </a:p>
          <a:p>
            <a:pPr marL="914400" lvl="1" indent="-304800" algn="l" rtl="0">
              <a:spcBef>
                <a:spcPts val="0"/>
              </a:spcBef>
              <a:spcAft>
                <a:spcPts val="0"/>
              </a:spcAft>
              <a:buSzPts val="1200"/>
              <a:buChar char="○"/>
            </a:pPr>
            <a:r>
              <a:rPr lang="en"/>
              <a:t>Long wires are needed connect cameras to processing hardware outside of thermal chamber</a:t>
            </a:r>
            <a:endParaRPr/>
          </a:p>
          <a:p>
            <a:pPr marL="457200" lvl="0" indent="-317500" algn="l" rtl="0">
              <a:spcBef>
                <a:spcPts val="0"/>
              </a:spcBef>
              <a:spcAft>
                <a:spcPts val="0"/>
              </a:spcAft>
              <a:buSzPts val="1400"/>
              <a:buChar char="●"/>
            </a:pPr>
            <a:r>
              <a:rPr lang="en"/>
              <a:t>Experimental Variables:</a:t>
            </a:r>
            <a:endParaRPr/>
          </a:p>
          <a:p>
            <a:pPr marL="914400" lvl="1" indent="-304800" algn="l" rtl="0">
              <a:spcBef>
                <a:spcPts val="0"/>
              </a:spcBef>
              <a:spcAft>
                <a:spcPts val="0"/>
              </a:spcAft>
              <a:buSzPts val="1200"/>
              <a:buChar char="○"/>
            </a:pPr>
            <a:r>
              <a:rPr lang="en"/>
              <a:t>Wire length </a:t>
            </a:r>
            <a:endParaRPr/>
          </a:p>
          <a:p>
            <a:pPr marL="457200" lvl="0" indent="-317500" algn="l" rtl="0">
              <a:spcBef>
                <a:spcPts val="0"/>
              </a:spcBef>
              <a:spcAft>
                <a:spcPts val="0"/>
              </a:spcAft>
              <a:buSzPts val="1400"/>
              <a:buChar char="●"/>
            </a:pPr>
            <a:r>
              <a:rPr lang="en"/>
              <a:t>Concerns:</a:t>
            </a:r>
            <a:endParaRPr/>
          </a:p>
          <a:p>
            <a:pPr marL="914400" lvl="1" indent="-304800" algn="l" rtl="0">
              <a:spcBef>
                <a:spcPts val="0"/>
              </a:spcBef>
              <a:spcAft>
                <a:spcPts val="0"/>
              </a:spcAft>
              <a:buSzPts val="1200"/>
              <a:buChar char="○"/>
            </a:pPr>
            <a:r>
              <a:rPr lang="en"/>
              <a:t>Need to ensure that wires are long enough to reach out of thermal chamber.</a:t>
            </a:r>
            <a:endParaRPr/>
          </a:p>
          <a:p>
            <a:pPr marL="914400" lvl="1" indent="-304800" algn="l" rtl="0">
              <a:spcBef>
                <a:spcPts val="0"/>
              </a:spcBef>
              <a:spcAft>
                <a:spcPts val="0"/>
              </a:spcAft>
              <a:buSzPts val="1200"/>
              <a:buChar char="○"/>
            </a:pPr>
            <a:r>
              <a:rPr lang="en"/>
              <a:t>Attenuation / Ringing / Propagation Delays affect signal integrity.</a:t>
            </a:r>
            <a:endParaRPr/>
          </a:p>
          <a:p>
            <a:pPr marL="914400" lvl="1" indent="-304800" algn="l" rtl="0">
              <a:spcBef>
                <a:spcPts val="0"/>
              </a:spcBef>
              <a:spcAft>
                <a:spcPts val="0"/>
              </a:spcAft>
              <a:buSzPts val="1200"/>
              <a:buChar char="○"/>
            </a:pPr>
            <a:r>
              <a:rPr lang="en"/>
              <a:t>Propagation delay can cause signals to become misaligned.</a:t>
            </a:r>
            <a:endParaRPr/>
          </a:p>
          <a:p>
            <a:pPr marL="457200" lvl="0" indent="-317500" algn="l" rtl="0">
              <a:spcBef>
                <a:spcPts val="0"/>
              </a:spcBef>
              <a:spcAft>
                <a:spcPts val="0"/>
              </a:spcAft>
              <a:buSzPts val="1400"/>
              <a:buChar char="●"/>
            </a:pPr>
            <a:r>
              <a:rPr lang="en"/>
              <a:t>Risk Mitigated:</a:t>
            </a:r>
            <a:endParaRPr/>
          </a:p>
          <a:p>
            <a:pPr marL="914400" lvl="1" indent="-304800" algn="l" rtl="0">
              <a:spcBef>
                <a:spcPts val="0"/>
              </a:spcBef>
              <a:spcAft>
                <a:spcPts val="0"/>
              </a:spcAft>
              <a:buSzPts val="1200"/>
              <a:buChar char="○"/>
            </a:pPr>
            <a:r>
              <a:rPr lang="en"/>
              <a:t>Verify data is usable from the camera with longer wires</a:t>
            </a:r>
            <a:endParaRPr/>
          </a:p>
          <a:p>
            <a:pPr marL="1371600" lvl="2" indent="-298450" algn="l" rtl="0">
              <a:spcBef>
                <a:spcPts val="0"/>
              </a:spcBef>
              <a:spcAft>
                <a:spcPts val="0"/>
              </a:spcAft>
              <a:buSzPts val="1100"/>
              <a:buChar char="■"/>
            </a:pPr>
            <a:r>
              <a:rPr lang="en"/>
              <a:t>Quantify how long wires can be before data unusable</a:t>
            </a:r>
            <a:endParaRPr/>
          </a:p>
          <a:p>
            <a:pPr marL="0" lvl="0" indent="0" algn="l" rtl="0">
              <a:spcBef>
                <a:spcPts val="1600"/>
              </a:spcBef>
              <a:spcAft>
                <a:spcPts val="160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51"/>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Long Wire Test Setup</a:t>
            </a:r>
            <a:endParaRPr/>
          </a:p>
        </p:txBody>
      </p:sp>
      <p:sp>
        <p:nvSpPr>
          <p:cNvPr id="745" name="Google Shape;745;p51"/>
          <p:cNvSpPr txBox="1">
            <a:spLocks noGrp="1"/>
          </p:cNvSpPr>
          <p:nvPr>
            <p:ph type="body" idx="1"/>
          </p:nvPr>
        </p:nvSpPr>
        <p:spPr>
          <a:xfrm>
            <a:off x="514350" y="923925"/>
            <a:ext cx="7505700" cy="3822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Equipment / Setup</a:t>
            </a:r>
            <a:endParaRPr/>
          </a:p>
          <a:p>
            <a:pPr marL="914400" lvl="1" indent="-304800" algn="l" rtl="0">
              <a:spcBef>
                <a:spcPts val="0"/>
              </a:spcBef>
              <a:spcAft>
                <a:spcPts val="0"/>
              </a:spcAft>
              <a:buSzPts val="1200"/>
              <a:buChar char="○"/>
            </a:pPr>
            <a:r>
              <a:rPr lang="en"/>
              <a:t>Raspberry Pi, FLIR Lepton.</a:t>
            </a:r>
            <a:endParaRPr/>
          </a:p>
          <a:p>
            <a:pPr marL="914400" lvl="1" indent="-304800" algn="l" rtl="0">
              <a:spcBef>
                <a:spcPts val="0"/>
              </a:spcBef>
              <a:spcAft>
                <a:spcPts val="0"/>
              </a:spcAft>
              <a:buSzPts val="1200"/>
              <a:buChar char="○"/>
            </a:pPr>
            <a:r>
              <a:rPr lang="en"/>
              <a:t>Copper wire, wire cutters and strippers, pin sockets, maybe a soldering iron.</a:t>
            </a:r>
            <a:endParaRPr/>
          </a:p>
          <a:p>
            <a:pPr marL="914400" lvl="1" indent="-304800" algn="l" rtl="0">
              <a:spcBef>
                <a:spcPts val="0"/>
              </a:spcBef>
              <a:spcAft>
                <a:spcPts val="0"/>
              </a:spcAft>
              <a:buSzPts val="1200"/>
              <a:buChar char="○"/>
            </a:pPr>
            <a:r>
              <a:rPr lang="en"/>
              <a:t>High speed oscilloscope.</a:t>
            </a:r>
            <a:endParaRPr/>
          </a:p>
          <a:p>
            <a:pPr marL="457200" lvl="0" indent="-317500" algn="l" rtl="0">
              <a:spcBef>
                <a:spcPts val="0"/>
              </a:spcBef>
              <a:spcAft>
                <a:spcPts val="0"/>
              </a:spcAft>
              <a:buSzPts val="1400"/>
              <a:buChar char="●"/>
            </a:pPr>
            <a:r>
              <a:rPr lang="en"/>
              <a:t>Procedure:</a:t>
            </a:r>
            <a:endParaRPr/>
          </a:p>
          <a:p>
            <a:pPr marL="914400" lvl="1" indent="-304800" algn="l" rtl="0">
              <a:spcBef>
                <a:spcPts val="0"/>
              </a:spcBef>
              <a:spcAft>
                <a:spcPts val="0"/>
              </a:spcAft>
              <a:buSzPts val="1200"/>
              <a:buChar char="○"/>
            </a:pPr>
            <a:r>
              <a:rPr lang="en"/>
              <a:t>Attach Lepton(s) over 3m of copper wire. Examine signal waveform, throughput, maximum achievable bus speed.</a:t>
            </a:r>
            <a:endParaRPr/>
          </a:p>
          <a:p>
            <a:pPr marL="914400" lvl="1" indent="-304800" algn="l" rtl="0">
              <a:spcBef>
                <a:spcPts val="0"/>
              </a:spcBef>
              <a:spcAft>
                <a:spcPts val="0"/>
              </a:spcAft>
              <a:buSzPts val="1200"/>
              <a:buChar char="○"/>
            </a:pPr>
            <a:r>
              <a:rPr lang="en"/>
              <a:t>Shorten wires (0.5 - 0.25m per test) until satisfactory throughput and bus speed achieved.</a:t>
            </a:r>
            <a:endParaRPr/>
          </a:p>
          <a:p>
            <a:pPr marL="457200" lvl="0" indent="-317500" algn="l" rtl="0">
              <a:spcBef>
                <a:spcPts val="0"/>
              </a:spcBef>
              <a:spcAft>
                <a:spcPts val="0"/>
              </a:spcAft>
              <a:buSzPts val="1400"/>
              <a:buChar char="●"/>
            </a:pPr>
            <a:r>
              <a:rPr lang="en"/>
              <a:t>Results:</a:t>
            </a:r>
            <a:endParaRPr/>
          </a:p>
          <a:p>
            <a:pPr marL="914400" lvl="1" indent="-304800" algn="l" rtl="0">
              <a:spcBef>
                <a:spcPts val="0"/>
              </a:spcBef>
              <a:spcAft>
                <a:spcPts val="0"/>
              </a:spcAft>
              <a:buSzPts val="1200"/>
              <a:buChar char="○"/>
            </a:pPr>
            <a:r>
              <a:rPr lang="en"/>
              <a:t>Relationship between wire length and maximum clock speed.</a:t>
            </a:r>
            <a:endParaRPr/>
          </a:p>
          <a:p>
            <a:pPr marL="914400" lvl="1" indent="-304800" algn="l" rtl="0">
              <a:spcBef>
                <a:spcPts val="0"/>
              </a:spcBef>
              <a:spcAft>
                <a:spcPts val="0"/>
              </a:spcAft>
              <a:buSzPts val="1200"/>
              <a:buChar char="○"/>
            </a:pPr>
            <a:r>
              <a:rPr lang="en"/>
              <a:t>Qualitative examination of signal waveform.</a:t>
            </a:r>
            <a:endParaRPr/>
          </a:p>
          <a:p>
            <a:pPr marL="914400" lvl="1" indent="-304800" algn="l" rtl="0">
              <a:spcBef>
                <a:spcPts val="0"/>
              </a:spcBef>
              <a:spcAft>
                <a:spcPts val="0"/>
              </a:spcAft>
              <a:buSzPts val="1200"/>
              <a:buChar char="○"/>
            </a:pPr>
            <a:r>
              <a:rPr lang="en"/>
              <a:t>Quantitative understanding of SPI bus slave and propagation delays.</a:t>
            </a:r>
            <a:endParaRPr/>
          </a:p>
        </p:txBody>
      </p:sp>
      <p:sp>
        <p:nvSpPr>
          <p:cNvPr id="746" name="Google Shape;746;p5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pic>
        <p:nvPicPr>
          <p:cNvPr id="751" name="Google Shape;751;p52"/>
          <p:cNvPicPr preferRelativeResize="0"/>
          <p:nvPr/>
        </p:nvPicPr>
        <p:blipFill>
          <a:blip r:embed="rId3">
            <a:alphaModFix/>
          </a:blip>
          <a:stretch>
            <a:fillRect/>
          </a:stretch>
        </p:blipFill>
        <p:spPr>
          <a:xfrm>
            <a:off x="1253700" y="939175"/>
            <a:ext cx="6636601" cy="3998100"/>
          </a:xfrm>
          <a:prstGeom prst="rect">
            <a:avLst/>
          </a:prstGeom>
          <a:noFill/>
          <a:ln>
            <a:noFill/>
          </a:ln>
        </p:spPr>
      </p:pic>
      <p:sp>
        <p:nvSpPr>
          <p:cNvPr id="752" name="Google Shape;752;p52"/>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Prediction of Propagation Delay Limit</a:t>
            </a:r>
            <a:endParaRPr/>
          </a:p>
        </p:txBody>
      </p:sp>
      <p:sp>
        <p:nvSpPr>
          <p:cNvPr id="753" name="Google Shape;753;p5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Google Shape;758;p53"/>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Software Performance Testing</a:t>
            </a:r>
            <a:endParaRPr/>
          </a:p>
        </p:txBody>
      </p:sp>
      <p:sp>
        <p:nvSpPr>
          <p:cNvPr id="759" name="Google Shape;759;p5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28</a:t>
            </a:fld>
            <a:endParaRPr/>
          </a:p>
        </p:txBody>
      </p:sp>
      <p:sp>
        <p:nvSpPr>
          <p:cNvPr id="760" name="Google Shape;760;p53"/>
          <p:cNvSpPr txBox="1">
            <a:spLocks noGrp="1"/>
          </p:cNvSpPr>
          <p:nvPr>
            <p:ph type="body" idx="1"/>
          </p:nvPr>
        </p:nvSpPr>
        <p:spPr>
          <a:xfrm>
            <a:off x="514350" y="923925"/>
            <a:ext cx="6871500" cy="3822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Requirements:</a:t>
            </a:r>
            <a:endParaRPr/>
          </a:p>
          <a:p>
            <a:pPr marL="914400" lvl="1" indent="-304800" algn="l" rtl="0">
              <a:spcBef>
                <a:spcPts val="0"/>
              </a:spcBef>
              <a:spcAft>
                <a:spcPts val="0"/>
              </a:spcAft>
              <a:buSzPts val="1200"/>
              <a:buChar char="○"/>
            </a:pPr>
            <a:r>
              <a:rPr lang="en"/>
              <a:t>DR IMAG-2: Images of the stack shall be taken at no more than 90 second intervals.</a:t>
            </a:r>
            <a:endParaRPr/>
          </a:p>
          <a:p>
            <a:pPr marL="914400" lvl="1" indent="-304800" algn="l" rtl="0">
              <a:spcBef>
                <a:spcPts val="0"/>
              </a:spcBef>
              <a:spcAft>
                <a:spcPts val="0"/>
              </a:spcAft>
              <a:buSzPts val="1200"/>
              <a:buChar char="○"/>
            </a:pPr>
            <a:r>
              <a:rPr lang="en" sz="1200"/>
              <a:t>DR PROC-4.1: Automated image processing shall be completed between image captures as defined in DR-IMAG 2.</a:t>
            </a:r>
            <a:endParaRPr sz="1200"/>
          </a:p>
          <a:p>
            <a:pPr marL="457200" lvl="0" indent="-317500" algn="l" rtl="0">
              <a:spcBef>
                <a:spcPts val="0"/>
              </a:spcBef>
              <a:spcAft>
                <a:spcPts val="0"/>
              </a:spcAft>
              <a:buSzPts val="1400"/>
              <a:buChar char="●"/>
            </a:pPr>
            <a:r>
              <a:rPr lang="en"/>
              <a:t>Purpose:</a:t>
            </a:r>
            <a:endParaRPr/>
          </a:p>
          <a:p>
            <a:pPr marL="914400" lvl="1" indent="-304800" algn="l" rtl="0">
              <a:spcBef>
                <a:spcPts val="0"/>
              </a:spcBef>
              <a:spcAft>
                <a:spcPts val="0"/>
              </a:spcAft>
              <a:buSzPts val="1200"/>
              <a:buChar char="○"/>
            </a:pPr>
            <a:r>
              <a:rPr lang="en"/>
              <a:t>Image processing must occur between image captures and in under 90 seconds</a:t>
            </a:r>
            <a:endParaRPr/>
          </a:p>
          <a:p>
            <a:pPr marL="914400" lvl="1" indent="-304800" algn="l" rtl="0">
              <a:spcBef>
                <a:spcPts val="0"/>
              </a:spcBef>
              <a:spcAft>
                <a:spcPts val="0"/>
              </a:spcAft>
              <a:buSzPts val="1200"/>
              <a:buChar char="○"/>
            </a:pPr>
            <a:r>
              <a:rPr lang="en"/>
              <a:t>Quantify how well we meet the requirements</a:t>
            </a:r>
            <a:endParaRPr/>
          </a:p>
          <a:p>
            <a:pPr marL="457200" lvl="0" indent="-317500" algn="l" rtl="0">
              <a:spcBef>
                <a:spcPts val="0"/>
              </a:spcBef>
              <a:spcAft>
                <a:spcPts val="0"/>
              </a:spcAft>
              <a:buSzPts val="1400"/>
              <a:buChar char="●"/>
            </a:pPr>
            <a:r>
              <a:rPr lang="en"/>
              <a:t>Experimental Variables:</a:t>
            </a:r>
            <a:endParaRPr/>
          </a:p>
          <a:p>
            <a:pPr marL="914400" lvl="1" indent="-304800" algn="l" rtl="0">
              <a:spcBef>
                <a:spcPts val="0"/>
              </a:spcBef>
              <a:spcAft>
                <a:spcPts val="0"/>
              </a:spcAft>
              <a:buSzPts val="1200"/>
              <a:buChar char="○"/>
            </a:pPr>
            <a:r>
              <a:rPr lang="en"/>
              <a:t>Algorithm complexity for each image processing step</a:t>
            </a:r>
            <a:endParaRPr/>
          </a:p>
          <a:p>
            <a:pPr marL="457200" lvl="0" indent="-317500" algn="l" rtl="0">
              <a:spcBef>
                <a:spcPts val="0"/>
              </a:spcBef>
              <a:spcAft>
                <a:spcPts val="0"/>
              </a:spcAft>
              <a:buSzPts val="1400"/>
              <a:buChar char="●"/>
            </a:pPr>
            <a:r>
              <a:rPr lang="en"/>
              <a:t>Concerns:</a:t>
            </a:r>
            <a:endParaRPr/>
          </a:p>
          <a:p>
            <a:pPr marL="914400" lvl="1" indent="-304800" algn="l" rtl="0">
              <a:spcBef>
                <a:spcPts val="0"/>
              </a:spcBef>
              <a:spcAft>
                <a:spcPts val="0"/>
              </a:spcAft>
              <a:buSzPts val="1200"/>
              <a:buChar char="○"/>
            </a:pPr>
            <a:r>
              <a:rPr lang="en"/>
              <a:t>Delays in processing could lead to a data backlog.</a:t>
            </a:r>
            <a:endParaRPr/>
          </a:p>
          <a:p>
            <a:pPr marL="914400" lvl="1" indent="-304800" algn="l" rtl="0">
              <a:spcBef>
                <a:spcPts val="0"/>
              </a:spcBef>
              <a:spcAft>
                <a:spcPts val="0"/>
              </a:spcAft>
              <a:buSzPts val="1200"/>
              <a:buChar char="○"/>
            </a:pPr>
            <a:r>
              <a:rPr lang="en"/>
              <a:t>Speed of data transmission over long wires could significantly impact necessary processing speed.</a:t>
            </a:r>
            <a:endParaRPr/>
          </a:p>
          <a:p>
            <a:pPr marL="457200" lvl="0" indent="-317500" algn="l" rtl="0">
              <a:spcBef>
                <a:spcPts val="0"/>
              </a:spcBef>
              <a:spcAft>
                <a:spcPts val="0"/>
              </a:spcAft>
              <a:buSzPts val="1400"/>
              <a:buChar char="●"/>
            </a:pPr>
            <a:r>
              <a:rPr lang="en"/>
              <a:t>Risk Mitigated: </a:t>
            </a:r>
            <a:endParaRPr/>
          </a:p>
          <a:p>
            <a:pPr marL="914400" lvl="1" indent="-304800" algn="l" rtl="0">
              <a:spcBef>
                <a:spcPts val="0"/>
              </a:spcBef>
              <a:spcAft>
                <a:spcPts val="0"/>
              </a:spcAft>
              <a:buSzPts val="1200"/>
              <a:buChar char="○"/>
            </a:pPr>
            <a:r>
              <a:rPr lang="en"/>
              <a:t>Ensures that images can be processed and transmitted within the required time period.</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p54"/>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Software Performance Setup</a:t>
            </a:r>
            <a:endParaRPr/>
          </a:p>
        </p:txBody>
      </p:sp>
      <p:sp>
        <p:nvSpPr>
          <p:cNvPr id="766" name="Google Shape;766;p54"/>
          <p:cNvSpPr txBox="1">
            <a:spLocks noGrp="1"/>
          </p:cNvSpPr>
          <p:nvPr>
            <p:ph type="body" idx="1"/>
          </p:nvPr>
        </p:nvSpPr>
        <p:spPr>
          <a:xfrm>
            <a:off x="514350" y="923925"/>
            <a:ext cx="7505700" cy="3822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Equipment/Setup:</a:t>
            </a:r>
            <a:endParaRPr/>
          </a:p>
          <a:p>
            <a:pPr marL="914400" lvl="1" indent="-304800" algn="l" rtl="0">
              <a:spcBef>
                <a:spcPts val="0"/>
              </a:spcBef>
              <a:spcAft>
                <a:spcPts val="0"/>
              </a:spcAft>
              <a:buSzPts val="1200"/>
              <a:buChar char="○"/>
            </a:pPr>
            <a:r>
              <a:rPr lang="en"/>
              <a:t>Raspberry Pi, FLIR Lepton(s), Laptop computer</a:t>
            </a:r>
            <a:endParaRPr/>
          </a:p>
          <a:p>
            <a:pPr marL="914400" lvl="1" indent="-304800" algn="l" rtl="0">
              <a:spcBef>
                <a:spcPts val="0"/>
              </a:spcBef>
              <a:spcAft>
                <a:spcPts val="0"/>
              </a:spcAft>
              <a:buSzPts val="1200"/>
              <a:buChar char="○"/>
            </a:pPr>
            <a:r>
              <a:rPr lang="en"/>
              <a:t>1 GB Ethernet-USB adapter</a:t>
            </a:r>
            <a:endParaRPr/>
          </a:p>
          <a:p>
            <a:pPr marL="457200" lvl="0" indent="-317500" algn="l" rtl="0">
              <a:spcBef>
                <a:spcPts val="0"/>
              </a:spcBef>
              <a:spcAft>
                <a:spcPts val="0"/>
              </a:spcAft>
              <a:buSzPts val="1400"/>
              <a:buChar char="●"/>
            </a:pPr>
            <a:r>
              <a:rPr lang="en"/>
              <a:t>Procedure:</a:t>
            </a:r>
            <a:endParaRPr/>
          </a:p>
          <a:p>
            <a:pPr marL="914400" lvl="1" indent="-304800" algn="l" rtl="0">
              <a:spcBef>
                <a:spcPts val="0"/>
              </a:spcBef>
              <a:spcAft>
                <a:spcPts val="0"/>
              </a:spcAft>
              <a:buSzPts val="1200"/>
              <a:buChar char="○"/>
            </a:pPr>
            <a:r>
              <a:rPr lang="en"/>
              <a:t>Performance of the software will be tested through the Python timing library</a:t>
            </a:r>
            <a:endParaRPr/>
          </a:p>
          <a:p>
            <a:pPr marL="914400" lvl="1" indent="-304800" algn="l" rtl="0">
              <a:spcBef>
                <a:spcPts val="0"/>
              </a:spcBef>
              <a:spcAft>
                <a:spcPts val="0"/>
              </a:spcAft>
              <a:buSzPts val="1200"/>
              <a:buChar char="○"/>
            </a:pPr>
            <a:r>
              <a:rPr lang="en"/>
              <a:t>Unit tests of the software modules will be completed to develop a timing profile</a:t>
            </a:r>
            <a:endParaRPr/>
          </a:p>
          <a:p>
            <a:pPr marL="457200" lvl="0" indent="-317500" algn="l" rtl="0">
              <a:spcBef>
                <a:spcPts val="0"/>
              </a:spcBef>
              <a:spcAft>
                <a:spcPts val="0"/>
              </a:spcAft>
              <a:buSzPts val="1400"/>
              <a:buChar char="●"/>
            </a:pPr>
            <a:r>
              <a:rPr lang="en"/>
              <a:t>Results:</a:t>
            </a:r>
            <a:endParaRPr/>
          </a:p>
          <a:p>
            <a:pPr marL="914400" lvl="1" indent="-304800" algn="l" rtl="0">
              <a:spcBef>
                <a:spcPts val="0"/>
              </a:spcBef>
              <a:spcAft>
                <a:spcPts val="0"/>
              </a:spcAft>
              <a:buSzPts val="1200"/>
              <a:buChar char="○"/>
            </a:pPr>
            <a:r>
              <a:rPr lang="en"/>
              <a:t>Quantitative timing analysis of the image processing software.</a:t>
            </a:r>
            <a:endParaRPr/>
          </a:p>
          <a:p>
            <a:pPr marL="914400" lvl="1" indent="-304800" algn="l" rtl="0">
              <a:spcBef>
                <a:spcPts val="0"/>
              </a:spcBef>
              <a:spcAft>
                <a:spcPts val="0"/>
              </a:spcAft>
              <a:buSzPts val="1200"/>
              <a:buChar char="○"/>
            </a:pPr>
            <a:r>
              <a:rPr lang="en"/>
              <a:t>Compare predicted run times to test results.</a:t>
            </a:r>
            <a:endParaRPr/>
          </a:p>
          <a:p>
            <a:pPr marL="914400" lvl="1" indent="-304800" algn="l" rtl="0">
              <a:spcBef>
                <a:spcPts val="0"/>
              </a:spcBef>
              <a:spcAft>
                <a:spcPts val="0"/>
              </a:spcAft>
              <a:buSzPts val="1200"/>
              <a:buChar char="○"/>
            </a:pPr>
            <a:r>
              <a:rPr lang="en"/>
              <a:t>Determine the most labor-intensive software modules and identify software bottlenecks</a:t>
            </a:r>
            <a:endParaRPr/>
          </a:p>
          <a:p>
            <a:pPr marL="914400" lvl="1" indent="-304800" algn="l" rtl="0">
              <a:spcBef>
                <a:spcPts val="0"/>
              </a:spcBef>
              <a:spcAft>
                <a:spcPts val="0"/>
              </a:spcAft>
              <a:buSzPts val="1200"/>
              <a:buChar char="○"/>
            </a:pPr>
            <a:r>
              <a:rPr lang="en"/>
              <a:t>Implement optimization strategies where necessary</a:t>
            </a:r>
            <a:endParaRPr/>
          </a:p>
        </p:txBody>
      </p:sp>
      <p:sp>
        <p:nvSpPr>
          <p:cNvPr id="767" name="Google Shape;767;p5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Google Shape;303;p22"/>
          <p:cNvPicPr preferRelativeResize="0"/>
          <p:nvPr/>
        </p:nvPicPr>
        <p:blipFill>
          <a:blip r:embed="rId3">
            <a:alphaModFix/>
          </a:blip>
          <a:stretch>
            <a:fillRect/>
          </a:stretch>
        </p:blipFill>
        <p:spPr>
          <a:xfrm>
            <a:off x="3364348" y="892065"/>
            <a:ext cx="2276624" cy="1658978"/>
          </a:xfrm>
          <a:prstGeom prst="rect">
            <a:avLst/>
          </a:prstGeom>
          <a:noFill/>
          <a:ln>
            <a:noFill/>
          </a:ln>
        </p:spPr>
      </p:pic>
      <p:sp>
        <p:nvSpPr>
          <p:cNvPr id="304" name="Google Shape;304;p22"/>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Baseline Design</a:t>
            </a:r>
            <a:endParaRPr/>
          </a:p>
        </p:txBody>
      </p:sp>
      <p:sp>
        <p:nvSpPr>
          <p:cNvPr id="305" name="Google Shape;305;p2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pic>
        <p:nvPicPr>
          <p:cNvPr id="306" name="Google Shape;306;p22"/>
          <p:cNvPicPr preferRelativeResize="0"/>
          <p:nvPr/>
        </p:nvPicPr>
        <p:blipFill>
          <a:blip r:embed="rId4">
            <a:alphaModFix/>
          </a:blip>
          <a:stretch>
            <a:fillRect/>
          </a:stretch>
        </p:blipFill>
        <p:spPr>
          <a:xfrm>
            <a:off x="514350" y="1316839"/>
            <a:ext cx="2154950" cy="1117175"/>
          </a:xfrm>
          <a:prstGeom prst="rect">
            <a:avLst/>
          </a:prstGeom>
          <a:noFill/>
          <a:ln>
            <a:noFill/>
          </a:ln>
        </p:spPr>
      </p:pic>
      <p:pic>
        <p:nvPicPr>
          <p:cNvPr id="307" name="Google Shape;307;p22"/>
          <p:cNvPicPr preferRelativeResize="0"/>
          <p:nvPr/>
        </p:nvPicPr>
        <p:blipFill>
          <a:blip r:embed="rId5">
            <a:alphaModFix/>
          </a:blip>
          <a:stretch>
            <a:fillRect/>
          </a:stretch>
        </p:blipFill>
        <p:spPr>
          <a:xfrm>
            <a:off x="871013" y="3089263"/>
            <a:ext cx="3325424" cy="1710000"/>
          </a:xfrm>
          <a:prstGeom prst="rect">
            <a:avLst/>
          </a:prstGeom>
          <a:noFill/>
          <a:ln>
            <a:noFill/>
          </a:ln>
        </p:spPr>
      </p:pic>
      <p:sp>
        <p:nvSpPr>
          <p:cNvPr id="308" name="Google Shape;308;p22"/>
          <p:cNvSpPr/>
          <p:nvPr/>
        </p:nvSpPr>
        <p:spPr>
          <a:xfrm>
            <a:off x="751650" y="3004350"/>
            <a:ext cx="3597300" cy="321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9" name="Google Shape;309;p22"/>
          <p:cNvGrpSpPr/>
          <p:nvPr/>
        </p:nvGrpSpPr>
        <p:grpSpPr>
          <a:xfrm>
            <a:off x="5601802" y="3667292"/>
            <a:ext cx="2571600" cy="447880"/>
            <a:chOff x="5760064" y="3814150"/>
            <a:chExt cx="2571600" cy="447880"/>
          </a:xfrm>
        </p:grpSpPr>
        <p:sp>
          <p:nvSpPr>
            <p:cNvPr id="310" name="Google Shape;310;p22"/>
            <p:cNvSpPr/>
            <p:nvPr/>
          </p:nvSpPr>
          <p:spPr>
            <a:xfrm>
              <a:off x="5861164" y="4083530"/>
              <a:ext cx="2369400" cy="178500"/>
            </a:xfrm>
            <a:prstGeom prst="roundRect">
              <a:avLst>
                <a:gd name="adj" fmla="val 16667"/>
              </a:avLst>
            </a:prstGeom>
            <a:solidFill>
              <a:srgbClr val="D0E0E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Trebuchet MS"/>
                  <a:ea typeface="Trebuchet MS"/>
                  <a:cs typeface="Trebuchet MS"/>
                  <a:sym typeface="Trebuchet MS"/>
                </a:rPr>
                <a:t>Create Thermal Profile</a:t>
              </a:r>
              <a:endParaRPr sz="1100">
                <a:latin typeface="Trebuchet MS"/>
                <a:ea typeface="Trebuchet MS"/>
                <a:cs typeface="Trebuchet MS"/>
                <a:sym typeface="Trebuchet MS"/>
              </a:endParaRPr>
            </a:p>
          </p:txBody>
        </p:sp>
        <p:sp>
          <p:nvSpPr>
            <p:cNvPr id="311" name="Google Shape;311;p22"/>
            <p:cNvSpPr/>
            <p:nvPr/>
          </p:nvSpPr>
          <p:spPr>
            <a:xfrm>
              <a:off x="5760064" y="3814150"/>
              <a:ext cx="2571600" cy="210300"/>
            </a:xfrm>
            <a:prstGeom prst="roundRect">
              <a:avLst>
                <a:gd name="adj" fmla="val 16667"/>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Nunito"/>
                  <a:ea typeface="Nunito"/>
                  <a:cs typeface="Nunito"/>
                  <a:sym typeface="Nunito"/>
                </a:rPr>
                <a:t>Simulated Electronics System</a:t>
              </a:r>
              <a:endParaRPr>
                <a:latin typeface="Nunito"/>
                <a:ea typeface="Nunito"/>
                <a:cs typeface="Nunito"/>
                <a:sym typeface="Nunito"/>
              </a:endParaRPr>
            </a:p>
          </p:txBody>
        </p:sp>
        <p:cxnSp>
          <p:nvCxnSpPr>
            <p:cNvPr id="312" name="Google Shape;312;p22"/>
            <p:cNvCxnSpPr>
              <a:stCxn id="311" idx="2"/>
              <a:endCxn id="311" idx="2"/>
            </p:cNvCxnSpPr>
            <p:nvPr/>
          </p:nvCxnSpPr>
          <p:spPr>
            <a:xfrm>
              <a:off x="7045864" y="4024450"/>
              <a:ext cx="0" cy="0"/>
            </a:xfrm>
            <a:prstGeom prst="straightConnector1">
              <a:avLst/>
            </a:prstGeom>
            <a:noFill/>
            <a:ln w="19050" cap="flat" cmpd="sng">
              <a:solidFill>
                <a:schemeClr val="dk2"/>
              </a:solidFill>
              <a:prstDash val="solid"/>
              <a:round/>
              <a:headEnd type="none" w="med" len="med"/>
              <a:tailEnd type="none" w="med" len="med"/>
            </a:ln>
          </p:spPr>
        </p:cxnSp>
        <p:cxnSp>
          <p:nvCxnSpPr>
            <p:cNvPr id="313" name="Google Shape;313;p22"/>
            <p:cNvCxnSpPr>
              <a:stCxn id="311" idx="2"/>
              <a:endCxn id="310" idx="0"/>
            </p:cNvCxnSpPr>
            <p:nvPr/>
          </p:nvCxnSpPr>
          <p:spPr>
            <a:xfrm>
              <a:off x="7045864" y="4024450"/>
              <a:ext cx="0" cy="59100"/>
            </a:xfrm>
            <a:prstGeom prst="straightConnector1">
              <a:avLst/>
            </a:prstGeom>
            <a:noFill/>
            <a:ln w="19050" cap="flat" cmpd="sng">
              <a:solidFill>
                <a:schemeClr val="dk2"/>
              </a:solidFill>
              <a:prstDash val="solid"/>
              <a:round/>
              <a:headEnd type="none" w="med" len="med"/>
              <a:tailEnd type="none" w="med" len="med"/>
            </a:ln>
          </p:spPr>
        </p:cxnSp>
      </p:grpSp>
      <p:grpSp>
        <p:nvGrpSpPr>
          <p:cNvPr id="314" name="Google Shape;314;p22"/>
          <p:cNvGrpSpPr/>
          <p:nvPr/>
        </p:nvGrpSpPr>
        <p:grpSpPr>
          <a:xfrm>
            <a:off x="5611809" y="4254063"/>
            <a:ext cx="2571600" cy="459425"/>
            <a:chOff x="5770070" y="4413743"/>
            <a:chExt cx="2571600" cy="459425"/>
          </a:xfrm>
        </p:grpSpPr>
        <p:sp>
          <p:nvSpPr>
            <p:cNvPr id="315" name="Google Shape;315;p22"/>
            <p:cNvSpPr/>
            <p:nvPr/>
          </p:nvSpPr>
          <p:spPr>
            <a:xfrm>
              <a:off x="5770070" y="4413743"/>
              <a:ext cx="2571600" cy="210300"/>
            </a:xfrm>
            <a:prstGeom prst="roundRect">
              <a:avLst>
                <a:gd name="adj" fmla="val 16667"/>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Nunito"/>
                  <a:ea typeface="Nunito"/>
                  <a:cs typeface="Nunito"/>
                  <a:sym typeface="Nunito"/>
                </a:rPr>
                <a:t>Reference Data System</a:t>
              </a:r>
              <a:endParaRPr>
                <a:latin typeface="Nunito"/>
                <a:ea typeface="Nunito"/>
                <a:cs typeface="Nunito"/>
                <a:sym typeface="Nunito"/>
              </a:endParaRPr>
            </a:p>
          </p:txBody>
        </p:sp>
        <p:sp>
          <p:nvSpPr>
            <p:cNvPr id="316" name="Google Shape;316;p22"/>
            <p:cNvSpPr/>
            <p:nvPr/>
          </p:nvSpPr>
          <p:spPr>
            <a:xfrm>
              <a:off x="5871170" y="4694668"/>
              <a:ext cx="2369400" cy="178500"/>
            </a:xfrm>
            <a:prstGeom prst="roundRect">
              <a:avLst>
                <a:gd name="adj" fmla="val 16667"/>
              </a:avLst>
            </a:prstGeom>
            <a:solidFill>
              <a:srgbClr val="D0E0E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Trebuchet MS"/>
                  <a:ea typeface="Trebuchet MS"/>
                  <a:cs typeface="Trebuchet MS"/>
                  <a:sym typeface="Trebuchet MS"/>
                </a:rPr>
                <a:t>V&amp;V of Thermal Camera Data</a:t>
              </a:r>
              <a:endParaRPr sz="1100">
                <a:latin typeface="Trebuchet MS"/>
                <a:ea typeface="Trebuchet MS"/>
                <a:cs typeface="Trebuchet MS"/>
                <a:sym typeface="Trebuchet MS"/>
              </a:endParaRPr>
            </a:p>
          </p:txBody>
        </p:sp>
        <p:cxnSp>
          <p:nvCxnSpPr>
            <p:cNvPr id="317" name="Google Shape;317;p22"/>
            <p:cNvCxnSpPr>
              <a:stCxn id="315" idx="2"/>
              <a:endCxn id="316" idx="0"/>
            </p:cNvCxnSpPr>
            <p:nvPr/>
          </p:nvCxnSpPr>
          <p:spPr>
            <a:xfrm>
              <a:off x="7055870" y="4624043"/>
              <a:ext cx="0" cy="70500"/>
            </a:xfrm>
            <a:prstGeom prst="straightConnector1">
              <a:avLst/>
            </a:prstGeom>
            <a:noFill/>
            <a:ln w="19050" cap="flat" cmpd="sng">
              <a:solidFill>
                <a:schemeClr val="dk2"/>
              </a:solidFill>
              <a:prstDash val="solid"/>
              <a:round/>
              <a:headEnd type="none" w="med" len="med"/>
              <a:tailEnd type="none" w="med" len="med"/>
            </a:ln>
          </p:spPr>
        </p:cxnSp>
      </p:grpSp>
      <p:grpSp>
        <p:nvGrpSpPr>
          <p:cNvPr id="318" name="Google Shape;318;p22"/>
          <p:cNvGrpSpPr/>
          <p:nvPr/>
        </p:nvGrpSpPr>
        <p:grpSpPr>
          <a:xfrm>
            <a:off x="5581788" y="3064652"/>
            <a:ext cx="2574475" cy="432485"/>
            <a:chOff x="5740050" y="3098676"/>
            <a:chExt cx="2574475" cy="432485"/>
          </a:xfrm>
        </p:grpSpPr>
        <p:grpSp>
          <p:nvGrpSpPr>
            <p:cNvPr id="319" name="Google Shape;319;p22"/>
            <p:cNvGrpSpPr/>
            <p:nvPr/>
          </p:nvGrpSpPr>
          <p:grpSpPr>
            <a:xfrm>
              <a:off x="5740050" y="3098676"/>
              <a:ext cx="2574475" cy="432485"/>
              <a:chOff x="5740050" y="3280750"/>
              <a:chExt cx="2574475" cy="432485"/>
            </a:xfrm>
          </p:grpSpPr>
          <p:sp>
            <p:nvSpPr>
              <p:cNvPr id="320" name="Google Shape;320;p22"/>
              <p:cNvSpPr/>
              <p:nvPr/>
            </p:nvSpPr>
            <p:spPr>
              <a:xfrm>
                <a:off x="5740050" y="3280750"/>
                <a:ext cx="2571600" cy="210300"/>
              </a:xfrm>
              <a:prstGeom prst="roundRect">
                <a:avLst>
                  <a:gd name="adj" fmla="val 16667"/>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Nunito"/>
                    <a:ea typeface="Nunito"/>
                    <a:cs typeface="Nunito"/>
                    <a:sym typeface="Nunito"/>
                  </a:rPr>
                  <a:t>OTheRS System</a:t>
                </a:r>
                <a:endParaRPr>
                  <a:latin typeface="Nunito"/>
                  <a:ea typeface="Nunito"/>
                  <a:cs typeface="Nunito"/>
                  <a:sym typeface="Nunito"/>
                </a:endParaRPr>
              </a:p>
            </p:txBody>
          </p:sp>
          <p:sp>
            <p:nvSpPr>
              <p:cNvPr id="321" name="Google Shape;321;p22"/>
              <p:cNvSpPr/>
              <p:nvPr/>
            </p:nvSpPr>
            <p:spPr>
              <a:xfrm>
                <a:off x="5762708" y="3534735"/>
                <a:ext cx="1245600" cy="178500"/>
              </a:xfrm>
              <a:prstGeom prst="roundRect">
                <a:avLst>
                  <a:gd name="adj" fmla="val 16667"/>
                </a:avLst>
              </a:prstGeom>
              <a:solidFill>
                <a:srgbClr val="D0E0E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Trebuchet MS"/>
                    <a:ea typeface="Trebuchet MS"/>
                    <a:cs typeface="Trebuchet MS"/>
                    <a:sym typeface="Trebuchet MS"/>
                  </a:rPr>
                  <a:t>IR Cameras</a:t>
                </a:r>
                <a:endParaRPr sz="1100">
                  <a:latin typeface="Trebuchet MS"/>
                  <a:ea typeface="Trebuchet MS"/>
                  <a:cs typeface="Trebuchet MS"/>
                  <a:sym typeface="Trebuchet MS"/>
                </a:endParaRPr>
              </a:p>
            </p:txBody>
          </p:sp>
          <p:sp>
            <p:nvSpPr>
              <p:cNvPr id="322" name="Google Shape;322;p22"/>
              <p:cNvSpPr/>
              <p:nvPr/>
            </p:nvSpPr>
            <p:spPr>
              <a:xfrm>
                <a:off x="7068925" y="3534723"/>
                <a:ext cx="1245600" cy="178500"/>
              </a:xfrm>
              <a:prstGeom prst="roundRect">
                <a:avLst>
                  <a:gd name="adj" fmla="val 16667"/>
                </a:avLst>
              </a:prstGeom>
              <a:solidFill>
                <a:srgbClr val="D0E0E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Trebuchet MS"/>
                    <a:ea typeface="Trebuchet MS"/>
                    <a:cs typeface="Trebuchet MS"/>
                    <a:sym typeface="Trebuchet MS"/>
                  </a:rPr>
                  <a:t>Thermal Ctrl</a:t>
                </a:r>
                <a:endParaRPr sz="1100">
                  <a:latin typeface="Trebuchet MS"/>
                  <a:ea typeface="Trebuchet MS"/>
                  <a:cs typeface="Trebuchet MS"/>
                  <a:sym typeface="Trebuchet MS"/>
                </a:endParaRPr>
              </a:p>
            </p:txBody>
          </p:sp>
        </p:grpSp>
        <p:cxnSp>
          <p:nvCxnSpPr>
            <p:cNvPr id="323" name="Google Shape;323;p22"/>
            <p:cNvCxnSpPr>
              <a:stCxn id="321" idx="0"/>
              <a:endCxn id="321" idx="0"/>
            </p:cNvCxnSpPr>
            <p:nvPr/>
          </p:nvCxnSpPr>
          <p:spPr>
            <a:xfrm>
              <a:off x="6385508" y="3352661"/>
              <a:ext cx="0" cy="0"/>
            </a:xfrm>
            <a:prstGeom prst="straightConnector1">
              <a:avLst/>
            </a:prstGeom>
            <a:noFill/>
            <a:ln w="19050" cap="flat" cmpd="sng">
              <a:solidFill>
                <a:schemeClr val="dk2"/>
              </a:solidFill>
              <a:prstDash val="solid"/>
              <a:round/>
              <a:headEnd type="none" w="med" len="med"/>
              <a:tailEnd type="none" w="med" len="med"/>
            </a:ln>
          </p:spPr>
        </p:cxnSp>
      </p:grpSp>
      <p:pic>
        <p:nvPicPr>
          <p:cNvPr id="324" name="Google Shape;324;p22"/>
          <p:cNvPicPr preferRelativeResize="0"/>
          <p:nvPr/>
        </p:nvPicPr>
        <p:blipFill>
          <a:blip r:embed="rId6">
            <a:alphaModFix/>
          </a:blip>
          <a:stretch>
            <a:fillRect/>
          </a:stretch>
        </p:blipFill>
        <p:spPr>
          <a:xfrm>
            <a:off x="5906775" y="1005306"/>
            <a:ext cx="2276624" cy="1435449"/>
          </a:xfrm>
          <a:prstGeom prst="rect">
            <a:avLst/>
          </a:prstGeom>
          <a:noFill/>
          <a:ln>
            <a:noFill/>
          </a:ln>
        </p:spPr>
      </p:pic>
      <p:sp>
        <p:nvSpPr>
          <p:cNvPr id="325" name="Google Shape;325;p22"/>
          <p:cNvSpPr txBox="1"/>
          <p:nvPr/>
        </p:nvSpPr>
        <p:spPr>
          <a:xfrm>
            <a:off x="6042733" y="2371973"/>
            <a:ext cx="2052900" cy="52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Trebuchet MS"/>
                <a:ea typeface="Trebuchet MS"/>
                <a:cs typeface="Trebuchet MS"/>
                <a:sym typeface="Trebuchet MS"/>
              </a:rPr>
              <a:t>Stack With Removable Imaging Wall</a:t>
            </a:r>
            <a:endParaRPr sz="1200">
              <a:latin typeface="Trebuchet MS"/>
              <a:ea typeface="Trebuchet MS"/>
              <a:cs typeface="Trebuchet MS"/>
              <a:sym typeface="Trebuchet MS"/>
            </a:endParaRPr>
          </a:p>
        </p:txBody>
      </p:sp>
      <p:sp>
        <p:nvSpPr>
          <p:cNvPr id="326" name="Google Shape;326;p22"/>
          <p:cNvSpPr/>
          <p:nvPr/>
        </p:nvSpPr>
        <p:spPr>
          <a:xfrm>
            <a:off x="599250" y="2851950"/>
            <a:ext cx="3597300" cy="321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7" name="Google Shape;327;p22"/>
          <p:cNvPicPr preferRelativeResize="0"/>
          <p:nvPr/>
        </p:nvPicPr>
        <p:blipFill rotWithShape="1">
          <a:blip r:embed="rId7">
            <a:alphaModFix/>
          </a:blip>
          <a:srcRect/>
          <a:stretch/>
        </p:blipFill>
        <p:spPr>
          <a:xfrm>
            <a:off x="614213" y="2704145"/>
            <a:ext cx="3743551" cy="2202750"/>
          </a:xfrm>
          <a:prstGeom prst="rect">
            <a:avLst/>
          </a:prstGeom>
          <a:noFill/>
          <a:ln>
            <a:noFill/>
          </a:ln>
        </p:spPr>
      </p:pic>
      <p:sp>
        <p:nvSpPr>
          <p:cNvPr id="328" name="Google Shape;328;p22"/>
          <p:cNvSpPr/>
          <p:nvPr/>
        </p:nvSpPr>
        <p:spPr>
          <a:xfrm>
            <a:off x="412700" y="2778100"/>
            <a:ext cx="3341700" cy="393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2"/>
          <p:cNvSpPr txBox="1"/>
          <p:nvPr/>
        </p:nvSpPr>
        <p:spPr>
          <a:xfrm>
            <a:off x="3836873" y="2401188"/>
            <a:ext cx="1401000" cy="52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Trebuchet MS"/>
                <a:ea typeface="Trebuchet MS"/>
                <a:cs typeface="Trebuchet MS"/>
                <a:sym typeface="Trebuchet MS"/>
              </a:rPr>
              <a:t>6 Trays Form the Electronics Stack</a:t>
            </a:r>
            <a:endParaRPr sz="1200">
              <a:latin typeface="Trebuchet MS"/>
              <a:ea typeface="Trebuchet MS"/>
              <a:cs typeface="Trebuchet MS"/>
              <a:sym typeface="Trebuchet MS"/>
            </a:endParaRPr>
          </a:p>
        </p:txBody>
      </p:sp>
      <p:sp>
        <p:nvSpPr>
          <p:cNvPr id="330" name="Google Shape;330;p22"/>
          <p:cNvSpPr txBox="1"/>
          <p:nvPr/>
        </p:nvSpPr>
        <p:spPr>
          <a:xfrm>
            <a:off x="1582625" y="4612175"/>
            <a:ext cx="2418600" cy="52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Trebuchet MS"/>
                <a:ea typeface="Trebuchet MS"/>
                <a:cs typeface="Trebuchet MS"/>
                <a:sym typeface="Trebuchet MS"/>
              </a:rPr>
              <a:t>Full TestBed (Bay + Stack)</a:t>
            </a:r>
            <a:endParaRPr sz="1200">
              <a:latin typeface="Trebuchet MS"/>
              <a:ea typeface="Trebuchet MS"/>
              <a:cs typeface="Trebuchet MS"/>
              <a:sym typeface="Trebuchet MS"/>
            </a:endParaRPr>
          </a:p>
        </p:txBody>
      </p:sp>
      <p:sp>
        <p:nvSpPr>
          <p:cNvPr id="331" name="Google Shape;331;p22"/>
          <p:cNvSpPr/>
          <p:nvPr/>
        </p:nvSpPr>
        <p:spPr>
          <a:xfrm>
            <a:off x="1942650" y="3960097"/>
            <a:ext cx="251700" cy="248100"/>
          </a:xfrm>
          <a:prstGeom prst="ellipse">
            <a:avLst/>
          </a:prstGeom>
          <a:noFill/>
          <a:ln w="28575"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2"/>
          <p:cNvSpPr/>
          <p:nvPr/>
        </p:nvSpPr>
        <p:spPr>
          <a:xfrm>
            <a:off x="3827519" y="3873831"/>
            <a:ext cx="251700" cy="248100"/>
          </a:xfrm>
          <a:prstGeom prst="ellipse">
            <a:avLst/>
          </a:prstGeom>
          <a:noFill/>
          <a:ln w="28575"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2"/>
          <p:cNvSpPr/>
          <p:nvPr/>
        </p:nvSpPr>
        <p:spPr>
          <a:xfrm>
            <a:off x="1992975" y="4408716"/>
            <a:ext cx="251700" cy="248100"/>
          </a:xfrm>
          <a:prstGeom prst="flowChartSummingJunction">
            <a:avLst/>
          </a:prstGeom>
          <a:noFill/>
          <a:ln w="28575"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2"/>
          <p:cNvSpPr/>
          <p:nvPr/>
        </p:nvSpPr>
        <p:spPr>
          <a:xfrm>
            <a:off x="3841906" y="3362047"/>
            <a:ext cx="251700" cy="248100"/>
          </a:xfrm>
          <a:prstGeom prst="flowChartSummingJunction">
            <a:avLst/>
          </a:prstGeom>
          <a:noFill/>
          <a:ln w="28575"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2"/>
          <p:cNvSpPr/>
          <p:nvPr/>
        </p:nvSpPr>
        <p:spPr>
          <a:xfrm>
            <a:off x="466088" y="955688"/>
            <a:ext cx="2247600" cy="1946100"/>
          </a:xfrm>
          <a:prstGeom prst="roundRect">
            <a:avLst>
              <a:gd name="adj" fmla="val 16667"/>
            </a:avLst>
          </a:prstGeom>
          <a:noFill/>
          <a:ln w="2857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2"/>
          <p:cNvSpPr/>
          <p:nvPr/>
        </p:nvSpPr>
        <p:spPr>
          <a:xfrm>
            <a:off x="3394975" y="944600"/>
            <a:ext cx="2247600" cy="1946100"/>
          </a:xfrm>
          <a:prstGeom prst="roundRect">
            <a:avLst>
              <a:gd name="adj" fmla="val 16667"/>
            </a:avLst>
          </a:prstGeom>
          <a:noFill/>
          <a:ln w="2857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2"/>
          <p:cNvSpPr/>
          <p:nvPr/>
        </p:nvSpPr>
        <p:spPr>
          <a:xfrm>
            <a:off x="5963581" y="955697"/>
            <a:ext cx="2247600" cy="1946100"/>
          </a:xfrm>
          <a:prstGeom prst="roundRect">
            <a:avLst>
              <a:gd name="adj" fmla="val 16667"/>
            </a:avLst>
          </a:prstGeom>
          <a:noFill/>
          <a:ln w="2857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2"/>
          <p:cNvSpPr/>
          <p:nvPr/>
        </p:nvSpPr>
        <p:spPr>
          <a:xfrm>
            <a:off x="5353975" y="2979800"/>
            <a:ext cx="3036900" cy="593400"/>
          </a:xfrm>
          <a:prstGeom prst="roundRect">
            <a:avLst>
              <a:gd name="adj" fmla="val 16667"/>
            </a:avLst>
          </a:prstGeom>
          <a:noFill/>
          <a:ln w="2857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2"/>
          <p:cNvSpPr/>
          <p:nvPr/>
        </p:nvSpPr>
        <p:spPr>
          <a:xfrm>
            <a:off x="5363592" y="3589400"/>
            <a:ext cx="3036900" cy="593400"/>
          </a:xfrm>
          <a:prstGeom prst="roundRect">
            <a:avLst>
              <a:gd name="adj" fmla="val 16667"/>
            </a:avLst>
          </a:prstGeom>
          <a:noFill/>
          <a:ln w="2857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2"/>
          <p:cNvSpPr/>
          <p:nvPr/>
        </p:nvSpPr>
        <p:spPr>
          <a:xfrm>
            <a:off x="5382827" y="4197520"/>
            <a:ext cx="3036900" cy="593400"/>
          </a:xfrm>
          <a:prstGeom prst="roundRect">
            <a:avLst>
              <a:gd name="adj" fmla="val 16667"/>
            </a:avLst>
          </a:prstGeom>
          <a:noFill/>
          <a:ln w="2857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2"/>
          <p:cNvSpPr/>
          <p:nvPr/>
        </p:nvSpPr>
        <p:spPr>
          <a:xfrm>
            <a:off x="751650" y="3089275"/>
            <a:ext cx="3676200" cy="1827000"/>
          </a:xfrm>
          <a:prstGeom prst="roundRect">
            <a:avLst>
              <a:gd name="adj" fmla="val 16667"/>
            </a:avLst>
          </a:prstGeom>
          <a:noFill/>
          <a:ln w="2857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2"/>
          <p:cNvSpPr txBox="1"/>
          <p:nvPr/>
        </p:nvSpPr>
        <p:spPr>
          <a:xfrm>
            <a:off x="1092695" y="2446174"/>
            <a:ext cx="932100" cy="32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Trebuchet MS"/>
                <a:ea typeface="Trebuchet MS"/>
                <a:cs typeface="Trebuchet MS"/>
                <a:sym typeface="Trebuchet MS"/>
              </a:rPr>
              <a:t>Single Tray</a:t>
            </a:r>
            <a:endParaRPr sz="1200">
              <a:latin typeface="Trebuchet MS"/>
              <a:ea typeface="Trebuchet MS"/>
              <a:cs typeface="Trebuchet MS"/>
              <a:sym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000"/>
                                          </p:stCondLst>
                                        </p:cTn>
                                        <p:tgtEl>
                                          <p:spTgt spid="335"/>
                                        </p:tgtEl>
                                        <p:attrNameLst>
                                          <p:attrName>style.visibility</p:attrName>
                                        </p:attrNameLst>
                                      </p:cBhvr>
                                      <p:to>
                                        <p:strVal val="hidden"/>
                                      </p:to>
                                    </p:se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33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1000"/>
                                          </p:stCondLst>
                                        </p:cTn>
                                        <p:tgtEl>
                                          <p:spTgt spid="336"/>
                                        </p:tgtEl>
                                        <p:attrNameLst>
                                          <p:attrName>style.visibility</p:attrName>
                                        </p:attrNameLst>
                                      </p:cBhvr>
                                      <p:to>
                                        <p:strVal val="hidden"/>
                                      </p:to>
                                    </p:set>
                                  </p:childTnLst>
                                </p:cTn>
                              </p:par>
                            </p:childTnLst>
                          </p:cTn>
                        </p:par>
                        <p:par>
                          <p:cTn id="18" fill="hold">
                            <p:stCondLst>
                              <p:cond delay="1000"/>
                            </p:stCondLst>
                            <p:childTnLst>
                              <p:par>
                                <p:cTn id="19" presetID="1" presetClass="entr" presetSubtype="0" fill="hold" nodeType="afterEffect">
                                  <p:stCondLst>
                                    <p:cond delay="0"/>
                                  </p:stCondLst>
                                  <p:childTnLst>
                                    <p:set>
                                      <p:cBhvr>
                                        <p:cTn id="20" dur="1" fill="hold">
                                          <p:stCondLst>
                                            <p:cond delay="0"/>
                                          </p:stCondLst>
                                        </p:cTn>
                                        <p:tgtEl>
                                          <p:spTgt spid="3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1000"/>
                                          </p:stCondLst>
                                        </p:cTn>
                                        <p:tgtEl>
                                          <p:spTgt spid="337"/>
                                        </p:tgtEl>
                                        <p:attrNameLst>
                                          <p:attrName>style.visibility</p:attrName>
                                        </p:attrNameLst>
                                      </p:cBhvr>
                                      <p:to>
                                        <p:strVal val="hidden"/>
                                      </p:to>
                                    </p:set>
                                  </p:childTnLst>
                                </p:cTn>
                              </p:par>
                            </p:childTnLst>
                          </p:cTn>
                        </p:par>
                        <p:par>
                          <p:cTn id="25" fill="hold">
                            <p:stCondLst>
                              <p:cond delay="1000"/>
                            </p:stCondLst>
                            <p:childTnLst>
                              <p:par>
                                <p:cTn id="26" presetID="1" presetClass="entr" presetSubtype="0" fill="hold" nodeType="afterEffect">
                                  <p:stCondLst>
                                    <p:cond delay="0"/>
                                  </p:stCondLst>
                                  <p:childTnLst>
                                    <p:set>
                                      <p:cBhvr>
                                        <p:cTn id="27" dur="1" fill="hold">
                                          <p:stCondLst>
                                            <p:cond delay="0"/>
                                          </p:stCondLst>
                                        </p:cTn>
                                        <p:tgtEl>
                                          <p:spTgt spid="34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7"/>
                                        </p:tgtEl>
                                        <p:attrNameLst>
                                          <p:attrName>style.visibility</p:attrName>
                                        </p:attrNameLst>
                                      </p:cBhvr>
                                      <p:to>
                                        <p:strVal val="visible"/>
                                      </p:to>
                                    </p:set>
                                    <p:animEffect transition="in" filter="fade">
                                      <p:cBhvr>
                                        <p:cTn id="32" dur="1000"/>
                                        <p:tgtEl>
                                          <p:spTgt spid="3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3"/>
                                        </p:tgtEl>
                                        <p:attrNameLst>
                                          <p:attrName>style.visibility</p:attrName>
                                        </p:attrNameLst>
                                      </p:cBhvr>
                                      <p:to>
                                        <p:strVal val="visible"/>
                                      </p:to>
                                    </p:set>
                                    <p:animEffect transition="in" filter="fade">
                                      <p:cBhvr>
                                        <p:cTn id="37" dur="1000"/>
                                        <p:tgtEl>
                                          <p:spTgt spid="333"/>
                                        </p:tgtEl>
                                      </p:cBhvr>
                                    </p:animEffect>
                                  </p:childTnLst>
                                </p:cTn>
                              </p:par>
                              <p:par>
                                <p:cTn id="38" presetID="10" presetClass="entr" presetSubtype="0" fill="hold" nodeType="withEffect">
                                  <p:stCondLst>
                                    <p:cond delay="0"/>
                                  </p:stCondLst>
                                  <p:childTnLst>
                                    <p:set>
                                      <p:cBhvr>
                                        <p:cTn id="39" dur="1" fill="hold">
                                          <p:stCondLst>
                                            <p:cond delay="0"/>
                                          </p:stCondLst>
                                        </p:cTn>
                                        <p:tgtEl>
                                          <p:spTgt spid="334"/>
                                        </p:tgtEl>
                                        <p:attrNameLst>
                                          <p:attrName>style.visibility</p:attrName>
                                        </p:attrNameLst>
                                      </p:cBhvr>
                                      <p:to>
                                        <p:strVal val="visible"/>
                                      </p:to>
                                    </p:set>
                                    <p:animEffect transition="in" filter="fade">
                                      <p:cBhvr>
                                        <p:cTn id="40" dur="1000"/>
                                        <p:tgtEl>
                                          <p:spTgt spid="33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31"/>
                                        </p:tgtEl>
                                        <p:attrNameLst>
                                          <p:attrName>style.visibility</p:attrName>
                                        </p:attrNameLst>
                                      </p:cBhvr>
                                      <p:to>
                                        <p:strVal val="visible"/>
                                      </p:to>
                                    </p:set>
                                    <p:animEffect transition="in" filter="fade">
                                      <p:cBhvr>
                                        <p:cTn id="45" dur="1000"/>
                                        <p:tgtEl>
                                          <p:spTgt spid="331"/>
                                        </p:tgtEl>
                                      </p:cBhvr>
                                    </p:animEffect>
                                  </p:childTnLst>
                                </p:cTn>
                              </p:par>
                              <p:par>
                                <p:cTn id="46" presetID="10" presetClass="entr" presetSubtype="0" fill="hold" nodeType="withEffect">
                                  <p:stCondLst>
                                    <p:cond delay="0"/>
                                  </p:stCondLst>
                                  <p:childTnLst>
                                    <p:set>
                                      <p:cBhvr>
                                        <p:cTn id="47" dur="1" fill="hold">
                                          <p:stCondLst>
                                            <p:cond delay="0"/>
                                          </p:stCondLst>
                                        </p:cTn>
                                        <p:tgtEl>
                                          <p:spTgt spid="332"/>
                                        </p:tgtEl>
                                        <p:attrNameLst>
                                          <p:attrName>style.visibility</p:attrName>
                                        </p:attrNameLst>
                                      </p:cBhvr>
                                      <p:to>
                                        <p:strVal val="visible"/>
                                      </p:to>
                                    </p:set>
                                    <p:animEffect transition="in" filter="fade">
                                      <p:cBhvr>
                                        <p:cTn id="48" dur="1000"/>
                                        <p:tgtEl>
                                          <p:spTgt spid="332"/>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1000"/>
                                          </p:stCondLst>
                                        </p:cTn>
                                        <p:tgtEl>
                                          <p:spTgt spid="341"/>
                                        </p:tgtEl>
                                        <p:attrNameLst>
                                          <p:attrName>style.visibility</p:attrName>
                                        </p:attrNameLst>
                                      </p:cBhvr>
                                      <p:to>
                                        <p:strVal val="hidden"/>
                                      </p:to>
                                    </p:set>
                                  </p:childTnLst>
                                </p:cTn>
                              </p:par>
                            </p:childTnLst>
                          </p:cTn>
                        </p:par>
                        <p:par>
                          <p:cTn id="53" fill="hold">
                            <p:stCondLst>
                              <p:cond delay="1000"/>
                            </p:stCondLst>
                            <p:childTnLst>
                              <p:par>
                                <p:cTn id="54" presetID="1" presetClass="entr" presetSubtype="0" fill="hold" nodeType="afterEffect">
                                  <p:stCondLst>
                                    <p:cond delay="0"/>
                                  </p:stCondLst>
                                  <p:childTnLst>
                                    <p:set>
                                      <p:cBhvr>
                                        <p:cTn id="55" dur="1" fill="hold">
                                          <p:stCondLst>
                                            <p:cond delay="0"/>
                                          </p:stCondLst>
                                        </p:cTn>
                                        <p:tgtEl>
                                          <p:spTgt spid="33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nodeType="clickEffect">
                                  <p:stCondLst>
                                    <p:cond delay="0"/>
                                  </p:stCondLst>
                                  <p:childTnLst>
                                    <p:set>
                                      <p:cBhvr>
                                        <p:cTn id="59" dur="1" fill="hold">
                                          <p:stCondLst>
                                            <p:cond delay="1000"/>
                                          </p:stCondLst>
                                        </p:cTn>
                                        <p:tgtEl>
                                          <p:spTgt spid="338"/>
                                        </p:tgtEl>
                                        <p:attrNameLst>
                                          <p:attrName>style.visibility</p:attrName>
                                        </p:attrNameLst>
                                      </p:cBhvr>
                                      <p:to>
                                        <p:strVal val="hidden"/>
                                      </p:to>
                                    </p:set>
                                  </p:childTnLst>
                                </p:cTn>
                              </p:par>
                            </p:childTnLst>
                          </p:cTn>
                        </p:par>
                        <p:par>
                          <p:cTn id="60" fill="hold">
                            <p:stCondLst>
                              <p:cond delay="1000"/>
                            </p:stCondLst>
                            <p:childTnLst>
                              <p:par>
                                <p:cTn id="61" presetID="1" presetClass="entr" presetSubtype="0" fill="hold" nodeType="afterEffect">
                                  <p:stCondLst>
                                    <p:cond delay="0"/>
                                  </p:stCondLst>
                                  <p:childTnLst>
                                    <p:set>
                                      <p:cBhvr>
                                        <p:cTn id="62" dur="1" fill="hold">
                                          <p:stCondLst>
                                            <p:cond delay="0"/>
                                          </p:stCondLst>
                                        </p:cTn>
                                        <p:tgtEl>
                                          <p:spTgt spid="33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1000"/>
                                          </p:stCondLst>
                                        </p:cTn>
                                        <p:tgtEl>
                                          <p:spTgt spid="339"/>
                                        </p:tgtEl>
                                        <p:attrNameLst>
                                          <p:attrName>style.visibility</p:attrName>
                                        </p:attrNameLst>
                                      </p:cBhvr>
                                      <p:to>
                                        <p:strVal val="hidden"/>
                                      </p:to>
                                    </p:set>
                                  </p:childTnLst>
                                </p:cTn>
                              </p:par>
                            </p:childTnLst>
                          </p:cTn>
                        </p:par>
                        <p:par>
                          <p:cTn id="67" fill="hold">
                            <p:stCondLst>
                              <p:cond delay="1000"/>
                            </p:stCondLst>
                            <p:childTnLst>
                              <p:par>
                                <p:cTn id="68" presetID="10" presetClass="entr" presetSubtype="0" fill="hold" nodeType="afterEffect">
                                  <p:stCondLst>
                                    <p:cond delay="0"/>
                                  </p:stCondLst>
                                  <p:childTnLst>
                                    <p:set>
                                      <p:cBhvr>
                                        <p:cTn id="69" dur="1" fill="hold">
                                          <p:stCondLst>
                                            <p:cond delay="0"/>
                                          </p:stCondLst>
                                        </p:cTn>
                                        <p:tgtEl>
                                          <p:spTgt spid="340"/>
                                        </p:tgtEl>
                                        <p:attrNameLst>
                                          <p:attrName>style.visibility</p:attrName>
                                        </p:attrNameLst>
                                      </p:cBhvr>
                                      <p:to>
                                        <p:strVal val="visible"/>
                                      </p:to>
                                    </p:set>
                                    <p:animEffect transition="in" filter="fade">
                                      <p:cBhvr>
                                        <p:cTn id="70" dur="1000"/>
                                        <p:tgtEl>
                                          <p:spTgt spid="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56"/>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Reflection Error Overview</a:t>
            </a:r>
            <a:endParaRPr/>
          </a:p>
        </p:txBody>
      </p:sp>
      <p:sp>
        <p:nvSpPr>
          <p:cNvPr id="780" name="Google Shape;780;p5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30</a:t>
            </a:fld>
            <a:endParaRPr/>
          </a:p>
        </p:txBody>
      </p:sp>
      <p:sp>
        <p:nvSpPr>
          <p:cNvPr id="781" name="Google Shape;781;p56"/>
          <p:cNvSpPr txBox="1">
            <a:spLocks noGrp="1"/>
          </p:cNvSpPr>
          <p:nvPr>
            <p:ph type="body" idx="1"/>
          </p:nvPr>
        </p:nvSpPr>
        <p:spPr>
          <a:xfrm>
            <a:off x="514350" y="923925"/>
            <a:ext cx="7459800" cy="3822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Requirements:</a:t>
            </a:r>
            <a:endParaRPr/>
          </a:p>
          <a:p>
            <a:pPr marL="914400" lvl="1" indent="-304800" algn="l" rtl="0">
              <a:spcBef>
                <a:spcPts val="0"/>
              </a:spcBef>
              <a:spcAft>
                <a:spcPts val="0"/>
              </a:spcAft>
              <a:buSzPts val="1200"/>
              <a:buChar char="○"/>
            </a:pPr>
            <a:r>
              <a:rPr lang="en"/>
              <a:t>DR-PROC 4: Temperature data shall be extracted from the thermal image</a:t>
            </a:r>
            <a:endParaRPr/>
          </a:p>
          <a:p>
            <a:pPr marL="457200" lvl="0" indent="-317500" algn="l" rtl="0">
              <a:spcBef>
                <a:spcPts val="0"/>
              </a:spcBef>
              <a:spcAft>
                <a:spcPts val="0"/>
              </a:spcAft>
              <a:buSzPts val="1400"/>
              <a:buChar char="●"/>
            </a:pPr>
            <a:r>
              <a:rPr lang="en"/>
              <a:t>Purpose</a:t>
            </a:r>
            <a:endParaRPr/>
          </a:p>
          <a:p>
            <a:pPr marL="914400" lvl="1" indent="-304800" algn="l" rtl="0">
              <a:spcBef>
                <a:spcPts val="0"/>
              </a:spcBef>
              <a:spcAft>
                <a:spcPts val="0"/>
              </a:spcAft>
              <a:buSzPts val="1200"/>
              <a:buChar char="○"/>
            </a:pPr>
            <a:r>
              <a:rPr lang="en"/>
              <a:t>Calibrate temperature data from Lepton cameras</a:t>
            </a:r>
            <a:endParaRPr/>
          </a:p>
          <a:p>
            <a:pPr marL="914400" lvl="1" indent="-304800" algn="l" rtl="0">
              <a:spcBef>
                <a:spcPts val="0"/>
              </a:spcBef>
              <a:spcAft>
                <a:spcPts val="0"/>
              </a:spcAft>
              <a:buSzPts val="1200"/>
              <a:buChar char="○"/>
            </a:pPr>
            <a:r>
              <a:rPr lang="en"/>
              <a:t>Understand reflection impact on error</a:t>
            </a:r>
            <a:endParaRPr/>
          </a:p>
          <a:p>
            <a:pPr marL="457200" lvl="0" indent="-317500" algn="l" rtl="0">
              <a:spcBef>
                <a:spcPts val="0"/>
              </a:spcBef>
              <a:spcAft>
                <a:spcPts val="0"/>
              </a:spcAft>
              <a:buSzPts val="1400"/>
              <a:buChar char="●"/>
            </a:pPr>
            <a:r>
              <a:rPr lang="en"/>
              <a:t>Concerns:</a:t>
            </a:r>
            <a:endParaRPr/>
          </a:p>
          <a:p>
            <a:pPr marL="914400" lvl="1" indent="-304800" algn="l" rtl="0">
              <a:spcBef>
                <a:spcPts val="0"/>
              </a:spcBef>
              <a:spcAft>
                <a:spcPts val="0"/>
              </a:spcAft>
              <a:buSzPts val="1200"/>
              <a:buChar char="○"/>
            </a:pPr>
            <a:r>
              <a:rPr lang="en" sz="1200"/>
              <a:t>Radiometry data is </a:t>
            </a:r>
            <a:r>
              <a:rPr lang="en"/>
              <a:t>inaccurate due to reflection</a:t>
            </a:r>
            <a:endParaRPr/>
          </a:p>
          <a:p>
            <a:pPr marL="914400" lvl="1" indent="-304800" algn="l" rtl="0">
              <a:spcBef>
                <a:spcPts val="0"/>
              </a:spcBef>
              <a:spcAft>
                <a:spcPts val="0"/>
              </a:spcAft>
              <a:buSzPts val="1200"/>
              <a:buChar char="○"/>
            </a:pPr>
            <a:r>
              <a:rPr lang="en"/>
              <a:t>Correcting reflection error may require empirical characterization throughout the full temperature range.</a:t>
            </a:r>
            <a:endParaRPr/>
          </a:p>
          <a:p>
            <a:pPr marL="914400" lvl="1" indent="-304800" algn="l" rtl="0">
              <a:spcBef>
                <a:spcPts val="0"/>
              </a:spcBef>
              <a:spcAft>
                <a:spcPts val="0"/>
              </a:spcAft>
              <a:buSzPts val="1200"/>
              <a:buChar char="○"/>
            </a:pPr>
            <a:r>
              <a:rPr lang="en"/>
              <a:t>May require black body calibrator</a:t>
            </a:r>
            <a:endParaRPr/>
          </a:p>
          <a:p>
            <a:pPr marL="457200" lvl="0" indent="-317500" algn="l" rtl="0">
              <a:spcBef>
                <a:spcPts val="0"/>
              </a:spcBef>
              <a:spcAft>
                <a:spcPts val="0"/>
              </a:spcAft>
              <a:buSzPts val="1400"/>
              <a:buChar char="●"/>
            </a:pPr>
            <a:r>
              <a:rPr lang="en"/>
              <a:t>Experimental Variables:</a:t>
            </a:r>
            <a:endParaRPr/>
          </a:p>
          <a:p>
            <a:pPr marL="914400" lvl="1" indent="-304800" algn="l" rtl="0">
              <a:spcBef>
                <a:spcPts val="0"/>
              </a:spcBef>
              <a:spcAft>
                <a:spcPts val="0"/>
              </a:spcAft>
              <a:buSzPts val="1200"/>
              <a:buChar char="○"/>
            </a:pPr>
            <a:r>
              <a:rPr lang="en"/>
              <a:t>TestBed temperature</a:t>
            </a:r>
            <a:endParaRPr/>
          </a:p>
          <a:p>
            <a:pPr marL="914400" lvl="1" indent="-304800" algn="l" rtl="0">
              <a:spcBef>
                <a:spcPts val="0"/>
              </a:spcBef>
              <a:spcAft>
                <a:spcPts val="0"/>
              </a:spcAft>
              <a:buSzPts val="1200"/>
              <a:buChar char="○"/>
            </a:pPr>
            <a:r>
              <a:rPr lang="en"/>
              <a:t>Reflectivity of surroundings</a:t>
            </a:r>
            <a:endParaRPr/>
          </a:p>
          <a:p>
            <a:pPr marL="457200" lvl="0" indent="-317500" algn="l" rtl="0">
              <a:spcBef>
                <a:spcPts val="0"/>
              </a:spcBef>
              <a:spcAft>
                <a:spcPts val="0"/>
              </a:spcAft>
              <a:buSzPts val="1400"/>
              <a:buChar char="●"/>
            </a:pPr>
            <a:r>
              <a:rPr lang="en"/>
              <a:t>Risk Mitigated:</a:t>
            </a:r>
            <a:endParaRPr/>
          </a:p>
          <a:p>
            <a:pPr marL="914400" lvl="1" indent="-304800" algn="l" rtl="0">
              <a:spcBef>
                <a:spcPts val="0"/>
              </a:spcBef>
              <a:spcAft>
                <a:spcPts val="0"/>
              </a:spcAft>
              <a:buSzPts val="1200"/>
              <a:buChar char="○"/>
            </a:pPr>
            <a:r>
              <a:rPr lang="en"/>
              <a:t>Inaccurate temperatures measurements due to reflective environment</a:t>
            </a:r>
            <a:endParaRPr/>
          </a:p>
          <a:p>
            <a:pPr marL="0" lvl="0" indent="0" algn="l" rtl="0">
              <a:spcBef>
                <a:spcPts val="1600"/>
              </a:spcBef>
              <a:spcAft>
                <a:spcPts val="1600"/>
              </a:spcAft>
              <a:buNone/>
            </a:pPr>
            <a:r>
              <a:rPr lang="en"/>
              <a:t>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57"/>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Reflection Error Setup</a:t>
            </a:r>
            <a:endParaRPr/>
          </a:p>
        </p:txBody>
      </p:sp>
      <p:sp>
        <p:nvSpPr>
          <p:cNvPr id="787" name="Google Shape;787;p57"/>
          <p:cNvSpPr txBox="1">
            <a:spLocks noGrp="1"/>
          </p:cNvSpPr>
          <p:nvPr>
            <p:ph type="body" idx="1"/>
          </p:nvPr>
        </p:nvSpPr>
        <p:spPr>
          <a:xfrm>
            <a:off x="514350" y="923925"/>
            <a:ext cx="7505700" cy="3822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Equipment</a:t>
            </a:r>
            <a:endParaRPr/>
          </a:p>
          <a:p>
            <a:pPr marL="914400" lvl="1" indent="-304800" algn="l" rtl="0">
              <a:spcBef>
                <a:spcPts val="0"/>
              </a:spcBef>
              <a:spcAft>
                <a:spcPts val="0"/>
              </a:spcAft>
              <a:buSzPts val="1200"/>
              <a:buChar char="○"/>
            </a:pPr>
            <a:r>
              <a:rPr lang="en"/>
              <a:t>Surface preparations</a:t>
            </a:r>
            <a:endParaRPr/>
          </a:p>
          <a:p>
            <a:pPr marL="1371600" lvl="2" indent="-298450" algn="l" rtl="0">
              <a:spcBef>
                <a:spcPts val="0"/>
              </a:spcBef>
              <a:spcAft>
                <a:spcPts val="0"/>
              </a:spcAft>
              <a:buSzPts val="1100"/>
              <a:buChar char="■"/>
            </a:pPr>
            <a:r>
              <a:rPr lang="en"/>
              <a:t>Anti-Reflective preparations to all TestBed surfaces except imaged stack face</a:t>
            </a:r>
            <a:endParaRPr/>
          </a:p>
          <a:p>
            <a:pPr marL="914400" lvl="1" indent="-304800" algn="l" rtl="0">
              <a:spcBef>
                <a:spcPts val="0"/>
              </a:spcBef>
              <a:spcAft>
                <a:spcPts val="0"/>
              </a:spcAft>
              <a:buSzPts val="1200"/>
              <a:buChar char="○"/>
            </a:pPr>
            <a:r>
              <a:rPr lang="en"/>
              <a:t>Both initial and final testbed</a:t>
            </a:r>
            <a:endParaRPr/>
          </a:p>
          <a:p>
            <a:pPr marL="457200" lvl="0" indent="-317500" algn="l" rtl="0">
              <a:spcBef>
                <a:spcPts val="0"/>
              </a:spcBef>
              <a:spcAft>
                <a:spcPts val="0"/>
              </a:spcAft>
              <a:buSzPts val="1400"/>
              <a:buChar char="●"/>
            </a:pPr>
            <a:r>
              <a:rPr lang="en"/>
              <a:t>Procedure:</a:t>
            </a:r>
            <a:endParaRPr/>
          </a:p>
          <a:p>
            <a:pPr marL="914400" lvl="1" indent="-304800" algn="l" rtl="0">
              <a:spcBef>
                <a:spcPts val="0"/>
              </a:spcBef>
              <a:spcAft>
                <a:spcPts val="0"/>
              </a:spcAft>
              <a:buSzPts val="1200"/>
              <a:buChar char="○"/>
            </a:pPr>
            <a:r>
              <a:rPr lang="en"/>
              <a:t>Capture images in non reflective environment</a:t>
            </a:r>
            <a:endParaRPr/>
          </a:p>
          <a:p>
            <a:pPr marL="914400" lvl="1" indent="-304800" algn="l" rtl="0">
              <a:spcBef>
                <a:spcPts val="0"/>
              </a:spcBef>
              <a:spcAft>
                <a:spcPts val="0"/>
              </a:spcAft>
              <a:buSzPts val="1200"/>
              <a:buChar char="○"/>
            </a:pPr>
            <a:r>
              <a:rPr lang="en"/>
              <a:t>Capture images in final environment</a:t>
            </a:r>
            <a:endParaRPr/>
          </a:p>
          <a:p>
            <a:pPr marL="914400" lvl="1" indent="-304800" algn="l" rtl="0">
              <a:spcBef>
                <a:spcPts val="0"/>
              </a:spcBef>
              <a:spcAft>
                <a:spcPts val="0"/>
              </a:spcAft>
              <a:buSzPts val="1200"/>
              <a:buChar char="○"/>
            </a:pPr>
            <a:r>
              <a:rPr lang="en"/>
              <a:t>Introduce correction factor to reduce effects of reflected radiation</a:t>
            </a:r>
            <a:endParaRPr/>
          </a:p>
        </p:txBody>
      </p:sp>
      <p:sp>
        <p:nvSpPr>
          <p:cNvPr id="788" name="Google Shape;788;p5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31</a:t>
            </a:fld>
            <a:endParaRPr/>
          </a:p>
        </p:txBody>
      </p:sp>
      <p:pic>
        <p:nvPicPr>
          <p:cNvPr id="789" name="Google Shape;789;p57"/>
          <p:cNvPicPr preferRelativeResize="0"/>
          <p:nvPr/>
        </p:nvPicPr>
        <p:blipFill rotWithShape="1">
          <a:blip r:embed="rId3">
            <a:alphaModFix/>
          </a:blip>
          <a:srcRect l="4333" t="13882" b="8084"/>
          <a:stretch/>
        </p:blipFill>
        <p:spPr>
          <a:xfrm>
            <a:off x="4501147" y="2784775"/>
            <a:ext cx="3801077" cy="1834800"/>
          </a:xfrm>
          <a:prstGeom prst="rect">
            <a:avLst/>
          </a:prstGeom>
          <a:noFill/>
          <a:ln>
            <a:noFill/>
          </a:ln>
        </p:spPr>
      </p:pic>
      <p:pic>
        <p:nvPicPr>
          <p:cNvPr id="790" name="Google Shape;790;p57"/>
          <p:cNvPicPr preferRelativeResize="0"/>
          <p:nvPr/>
        </p:nvPicPr>
        <p:blipFill rotWithShape="1">
          <a:blip r:embed="rId4">
            <a:alphaModFix/>
          </a:blip>
          <a:srcRect t="12734" b="6156"/>
          <a:stretch/>
        </p:blipFill>
        <p:spPr>
          <a:xfrm>
            <a:off x="795050" y="2753414"/>
            <a:ext cx="3629900" cy="1788161"/>
          </a:xfrm>
          <a:prstGeom prst="rect">
            <a:avLst/>
          </a:prstGeom>
          <a:noFill/>
          <a:ln>
            <a:noFill/>
          </a:ln>
        </p:spPr>
      </p:pic>
      <p:sp>
        <p:nvSpPr>
          <p:cNvPr id="791" name="Google Shape;791;p57"/>
          <p:cNvSpPr txBox="1"/>
          <p:nvPr/>
        </p:nvSpPr>
        <p:spPr>
          <a:xfrm>
            <a:off x="4081550" y="4491725"/>
            <a:ext cx="1445700" cy="29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565A5C"/>
                </a:solidFill>
                <a:latin typeface="Trebuchet MS"/>
                <a:ea typeface="Trebuchet MS"/>
                <a:cs typeface="Trebuchet MS"/>
                <a:sym typeface="Trebuchet MS"/>
              </a:rPr>
              <a:t>Face to be imaged</a:t>
            </a:r>
            <a:endParaRPr sz="1200">
              <a:solidFill>
                <a:srgbClr val="565A5C"/>
              </a:solidFill>
              <a:latin typeface="Trebuchet MS"/>
              <a:ea typeface="Trebuchet MS"/>
              <a:cs typeface="Trebuchet MS"/>
              <a:sym typeface="Trebuchet MS"/>
            </a:endParaRPr>
          </a:p>
        </p:txBody>
      </p:sp>
      <p:cxnSp>
        <p:nvCxnSpPr>
          <p:cNvPr id="792" name="Google Shape;792;p57"/>
          <p:cNvCxnSpPr>
            <a:stCxn id="791" idx="1"/>
          </p:cNvCxnSpPr>
          <p:nvPr/>
        </p:nvCxnSpPr>
        <p:spPr>
          <a:xfrm rot="10800000">
            <a:off x="3265250" y="4039175"/>
            <a:ext cx="816300" cy="600000"/>
          </a:xfrm>
          <a:prstGeom prst="straightConnector1">
            <a:avLst/>
          </a:prstGeom>
          <a:noFill/>
          <a:ln w="19050" cap="flat" cmpd="sng">
            <a:solidFill>
              <a:schemeClr val="dk2"/>
            </a:solidFill>
            <a:prstDash val="solid"/>
            <a:round/>
            <a:headEnd type="none" w="med" len="med"/>
            <a:tailEnd type="triangle" w="med" len="med"/>
          </a:ln>
        </p:spPr>
      </p:cxnSp>
      <p:cxnSp>
        <p:nvCxnSpPr>
          <p:cNvPr id="793" name="Google Shape;793;p57"/>
          <p:cNvCxnSpPr>
            <a:stCxn id="791" idx="3"/>
          </p:cNvCxnSpPr>
          <p:nvPr/>
        </p:nvCxnSpPr>
        <p:spPr>
          <a:xfrm rot="10800000" flipH="1">
            <a:off x="5527250" y="4078775"/>
            <a:ext cx="924300" cy="560400"/>
          </a:xfrm>
          <a:prstGeom prst="straightConnector1">
            <a:avLst/>
          </a:prstGeom>
          <a:noFill/>
          <a:ln w="19050" cap="flat" cmpd="sng">
            <a:solidFill>
              <a:schemeClr val="dk2"/>
            </a:solidFill>
            <a:prstDash val="solid"/>
            <a:round/>
            <a:headEnd type="none" w="med" len="med"/>
            <a:tailEnd type="triangle" w="med" len="med"/>
          </a:ln>
        </p:spPr>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Google Shape;804;p59"/>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Coatings </a:t>
            </a:r>
            <a:r>
              <a:rPr lang="en-US" dirty="0"/>
              <a:t>Performance</a:t>
            </a:r>
            <a:r>
              <a:rPr lang="en" dirty="0"/>
              <a:t> Overview</a:t>
            </a:r>
            <a:endParaRPr dirty="0"/>
          </a:p>
        </p:txBody>
      </p:sp>
      <p:sp>
        <p:nvSpPr>
          <p:cNvPr id="805" name="Google Shape;805;p5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32</a:t>
            </a:fld>
            <a:endParaRPr/>
          </a:p>
        </p:txBody>
      </p:sp>
      <p:sp>
        <p:nvSpPr>
          <p:cNvPr id="806" name="Google Shape;806;p59"/>
          <p:cNvSpPr txBox="1">
            <a:spLocks noGrp="1"/>
          </p:cNvSpPr>
          <p:nvPr>
            <p:ph type="body" idx="1"/>
          </p:nvPr>
        </p:nvSpPr>
        <p:spPr>
          <a:xfrm>
            <a:off x="514350" y="923925"/>
            <a:ext cx="7505700" cy="3822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dirty="0"/>
              <a:t>Requirements:</a:t>
            </a:r>
            <a:endParaRPr dirty="0"/>
          </a:p>
          <a:p>
            <a:pPr marL="914400" lvl="1" indent="-304800" algn="l" rtl="0">
              <a:spcBef>
                <a:spcPts val="0"/>
              </a:spcBef>
              <a:spcAft>
                <a:spcPts val="0"/>
              </a:spcAft>
              <a:buSzPts val="1200"/>
              <a:buChar char="○"/>
            </a:pPr>
            <a:r>
              <a:rPr lang="en" dirty="0"/>
              <a:t>DR-PROC 4: Temperature data shall be extracted from the thermal image</a:t>
            </a:r>
            <a:endParaRPr dirty="0"/>
          </a:p>
          <a:p>
            <a:pPr marL="457200" lvl="0" indent="-317500" algn="l" rtl="0">
              <a:spcBef>
                <a:spcPts val="0"/>
              </a:spcBef>
              <a:spcAft>
                <a:spcPts val="0"/>
              </a:spcAft>
              <a:buSzPts val="1400"/>
              <a:buChar char="●"/>
            </a:pPr>
            <a:r>
              <a:rPr lang="en" dirty="0"/>
              <a:t>Purpose:</a:t>
            </a:r>
            <a:endParaRPr dirty="0"/>
          </a:p>
          <a:p>
            <a:pPr marL="914400" lvl="1" indent="-304800" algn="l" rtl="0">
              <a:spcBef>
                <a:spcPts val="0"/>
              </a:spcBef>
              <a:spcAft>
                <a:spcPts val="0"/>
              </a:spcAft>
              <a:buSzPts val="1200"/>
              <a:buChar char="○"/>
            </a:pPr>
            <a:r>
              <a:rPr lang="en" dirty="0"/>
              <a:t>Quantify how well reflections are being mitigated on face under test</a:t>
            </a:r>
            <a:endParaRPr dirty="0"/>
          </a:p>
          <a:p>
            <a:pPr marL="457200" lvl="0" indent="-317500" algn="l" rtl="0">
              <a:spcBef>
                <a:spcPts val="0"/>
              </a:spcBef>
              <a:spcAft>
                <a:spcPts val="0"/>
              </a:spcAft>
              <a:buSzPts val="1400"/>
              <a:buChar char="●"/>
            </a:pPr>
            <a:r>
              <a:rPr lang="en" dirty="0"/>
              <a:t>Experimental Variables:</a:t>
            </a:r>
            <a:endParaRPr dirty="0"/>
          </a:p>
          <a:p>
            <a:pPr marL="914400" lvl="1" indent="-304800" algn="l" rtl="0">
              <a:spcBef>
                <a:spcPts val="0"/>
              </a:spcBef>
              <a:spcAft>
                <a:spcPts val="0"/>
              </a:spcAft>
              <a:buSzPts val="1200"/>
              <a:buChar char="○"/>
            </a:pPr>
            <a:r>
              <a:rPr lang="en" dirty="0"/>
              <a:t>Surface Roughness</a:t>
            </a:r>
            <a:endParaRPr dirty="0"/>
          </a:p>
          <a:p>
            <a:pPr marL="914400" lvl="1" indent="-304800" algn="l" rtl="0">
              <a:spcBef>
                <a:spcPts val="0"/>
              </a:spcBef>
              <a:spcAft>
                <a:spcPts val="0"/>
              </a:spcAft>
              <a:buSzPts val="1200"/>
              <a:buChar char="○"/>
            </a:pPr>
            <a:r>
              <a:rPr lang="en" dirty="0"/>
              <a:t>Reflectivity (Absorptivity)</a:t>
            </a:r>
            <a:endParaRPr dirty="0"/>
          </a:p>
          <a:p>
            <a:pPr marL="457200" lvl="0" indent="-317500" algn="l" rtl="0">
              <a:spcBef>
                <a:spcPts val="0"/>
              </a:spcBef>
              <a:spcAft>
                <a:spcPts val="0"/>
              </a:spcAft>
              <a:buSzPts val="1400"/>
              <a:buChar char="●"/>
            </a:pPr>
            <a:r>
              <a:rPr lang="en" dirty="0"/>
              <a:t>Concerns:</a:t>
            </a:r>
            <a:endParaRPr dirty="0"/>
          </a:p>
          <a:p>
            <a:pPr marL="914400" lvl="1" indent="-304800" algn="l" rtl="0">
              <a:spcBef>
                <a:spcPts val="0"/>
              </a:spcBef>
              <a:spcAft>
                <a:spcPts val="0"/>
              </a:spcAft>
              <a:buSzPts val="1200"/>
              <a:buChar char="○"/>
            </a:pPr>
            <a:r>
              <a:rPr lang="en" dirty="0"/>
              <a:t>Coatings may not have desirable or intended effects</a:t>
            </a:r>
            <a:endParaRPr dirty="0"/>
          </a:p>
          <a:p>
            <a:pPr marL="914400" lvl="1" indent="-304800" algn="l" rtl="0">
              <a:spcBef>
                <a:spcPts val="0"/>
              </a:spcBef>
              <a:spcAft>
                <a:spcPts val="0"/>
              </a:spcAft>
              <a:buSzPts val="1200"/>
              <a:buChar char="○"/>
            </a:pPr>
            <a:r>
              <a:rPr lang="en" dirty="0"/>
              <a:t>Budget may not support much continued testing</a:t>
            </a:r>
            <a:endParaRPr dirty="0"/>
          </a:p>
          <a:p>
            <a:pPr marL="457200" lvl="0" indent="-317500" algn="l" rtl="0">
              <a:spcBef>
                <a:spcPts val="0"/>
              </a:spcBef>
              <a:spcAft>
                <a:spcPts val="0"/>
              </a:spcAft>
              <a:buSzPts val="1400"/>
              <a:buChar char="●"/>
            </a:pPr>
            <a:r>
              <a:rPr lang="en" dirty="0"/>
              <a:t>Risk Mitigated:</a:t>
            </a:r>
            <a:endParaRPr dirty="0"/>
          </a:p>
          <a:p>
            <a:pPr marL="914400" lvl="1" indent="-304800" algn="l" rtl="0">
              <a:spcBef>
                <a:spcPts val="0"/>
              </a:spcBef>
              <a:spcAft>
                <a:spcPts val="0"/>
              </a:spcAft>
              <a:buSzPts val="1200"/>
              <a:buChar char="○"/>
            </a:pPr>
            <a:r>
              <a:rPr lang="en" dirty="0"/>
              <a:t>Camera data accuracy can be improved</a:t>
            </a:r>
            <a:endParaRPr dirty="0"/>
          </a:p>
          <a:p>
            <a:pPr marL="914400" lvl="1" indent="-304800" algn="l" rtl="0">
              <a:spcBef>
                <a:spcPts val="0"/>
              </a:spcBef>
              <a:spcAft>
                <a:spcPts val="0"/>
              </a:spcAft>
              <a:buSzPts val="1200"/>
              <a:buChar char="○"/>
            </a:pPr>
            <a:r>
              <a:rPr lang="en" dirty="0"/>
              <a:t>Better information for picking coatings on final test bed</a:t>
            </a:r>
            <a:endParaRPr dirty="0"/>
          </a:p>
          <a:p>
            <a:pPr marL="0" lvl="0" indent="0" algn="l" rtl="0">
              <a:spcBef>
                <a:spcPts val="1600"/>
              </a:spcBef>
              <a:spcAft>
                <a:spcPts val="1600"/>
              </a:spcAft>
              <a:buNone/>
            </a:pP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60"/>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Coatings Performance Setup</a:t>
            </a:r>
            <a:endParaRPr/>
          </a:p>
        </p:txBody>
      </p:sp>
      <p:sp>
        <p:nvSpPr>
          <p:cNvPr id="812" name="Google Shape;812;p60"/>
          <p:cNvSpPr txBox="1">
            <a:spLocks noGrp="1"/>
          </p:cNvSpPr>
          <p:nvPr>
            <p:ph type="body" idx="1"/>
          </p:nvPr>
        </p:nvSpPr>
        <p:spPr>
          <a:xfrm>
            <a:off x="514350" y="923925"/>
            <a:ext cx="7505700" cy="3822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Equipment</a:t>
            </a:r>
            <a:endParaRPr/>
          </a:p>
          <a:p>
            <a:pPr marL="914400" lvl="1" indent="-304800" algn="l" rtl="0">
              <a:spcBef>
                <a:spcPts val="0"/>
              </a:spcBef>
              <a:spcAft>
                <a:spcPts val="0"/>
              </a:spcAft>
              <a:buSzPts val="1200"/>
              <a:buChar char="○"/>
            </a:pPr>
            <a:r>
              <a:rPr lang="en"/>
              <a:t>Surface preparations</a:t>
            </a:r>
            <a:endParaRPr/>
          </a:p>
          <a:p>
            <a:pPr marL="1371600" lvl="2" indent="-298450" algn="l" rtl="0">
              <a:spcBef>
                <a:spcPts val="0"/>
              </a:spcBef>
              <a:spcAft>
                <a:spcPts val="0"/>
              </a:spcAft>
              <a:buSzPts val="1100"/>
              <a:buChar char="■"/>
            </a:pPr>
            <a:r>
              <a:rPr lang="en"/>
              <a:t>Initial test bed - Sticky notes, adhesives, colored paper, sand paper</a:t>
            </a:r>
            <a:endParaRPr/>
          </a:p>
          <a:p>
            <a:pPr marL="457200" lvl="0" indent="-317500" algn="l" rtl="0">
              <a:spcBef>
                <a:spcPts val="0"/>
              </a:spcBef>
              <a:spcAft>
                <a:spcPts val="0"/>
              </a:spcAft>
              <a:buSzPts val="1400"/>
              <a:buChar char="●"/>
            </a:pPr>
            <a:r>
              <a:rPr lang="en"/>
              <a:t>Procedure:</a:t>
            </a:r>
            <a:endParaRPr/>
          </a:p>
          <a:p>
            <a:pPr marL="914400" lvl="1" indent="-304800" algn="l" rtl="0">
              <a:spcBef>
                <a:spcPts val="0"/>
              </a:spcBef>
              <a:spcAft>
                <a:spcPts val="0"/>
              </a:spcAft>
              <a:buSzPts val="1200"/>
              <a:buChar char="○"/>
            </a:pPr>
            <a:r>
              <a:rPr lang="en"/>
              <a:t> Power on OTheRS and begin taking data at nominal condition </a:t>
            </a:r>
            <a:endParaRPr/>
          </a:p>
          <a:p>
            <a:pPr marL="1371600" lvl="2" indent="-298450" algn="l" rtl="0">
              <a:spcBef>
                <a:spcPts val="0"/>
              </a:spcBef>
              <a:spcAft>
                <a:spcPts val="0"/>
              </a:spcAft>
              <a:buSzPts val="1100"/>
              <a:buChar char="■"/>
            </a:pPr>
            <a:r>
              <a:rPr lang="en"/>
              <a:t>Nominal condition is heaters off at ambient temperature</a:t>
            </a:r>
            <a:endParaRPr/>
          </a:p>
          <a:p>
            <a:pPr marL="914400" lvl="1" indent="-304800" algn="l" rtl="0">
              <a:spcBef>
                <a:spcPts val="0"/>
              </a:spcBef>
              <a:spcAft>
                <a:spcPts val="0"/>
              </a:spcAft>
              <a:buSzPts val="1200"/>
              <a:buChar char="○"/>
            </a:pPr>
            <a:r>
              <a:rPr lang="en"/>
              <a:t> Turn heaters ON and take data</a:t>
            </a:r>
            <a:endParaRPr/>
          </a:p>
          <a:p>
            <a:pPr marL="1371600" lvl="2" indent="-298450" algn="l" rtl="0">
              <a:spcBef>
                <a:spcPts val="0"/>
              </a:spcBef>
              <a:spcAft>
                <a:spcPts val="0"/>
              </a:spcAft>
              <a:buSzPts val="1100"/>
              <a:buChar char="■"/>
            </a:pPr>
            <a:r>
              <a:rPr lang="en"/>
              <a:t>Test until reference data system notes a 15°C change from nominal condition on bare surface</a:t>
            </a:r>
            <a:endParaRPr/>
          </a:p>
        </p:txBody>
      </p:sp>
      <p:sp>
        <p:nvSpPr>
          <p:cNvPr id="813" name="Google Shape;813;p6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33</a:t>
            </a:fld>
            <a:endParaRPr/>
          </a:p>
        </p:txBody>
      </p:sp>
      <p:pic>
        <p:nvPicPr>
          <p:cNvPr id="814" name="Google Shape;814;p60"/>
          <p:cNvPicPr preferRelativeResize="0"/>
          <p:nvPr/>
        </p:nvPicPr>
        <p:blipFill>
          <a:blip r:embed="rId3">
            <a:alphaModFix/>
          </a:blip>
          <a:stretch>
            <a:fillRect/>
          </a:stretch>
        </p:blipFill>
        <p:spPr>
          <a:xfrm>
            <a:off x="199575" y="2817350"/>
            <a:ext cx="4367427" cy="2123987"/>
          </a:xfrm>
          <a:prstGeom prst="rect">
            <a:avLst/>
          </a:prstGeom>
          <a:noFill/>
          <a:ln>
            <a:noFill/>
          </a:ln>
        </p:spPr>
      </p:pic>
      <p:pic>
        <p:nvPicPr>
          <p:cNvPr id="815" name="Google Shape;815;p60"/>
          <p:cNvPicPr preferRelativeResize="0"/>
          <p:nvPr/>
        </p:nvPicPr>
        <p:blipFill>
          <a:blip r:embed="rId4">
            <a:alphaModFix/>
          </a:blip>
          <a:stretch>
            <a:fillRect/>
          </a:stretch>
        </p:blipFill>
        <p:spPr>
          <a:xfrm>
            <a:off x="4572000" y="2817350"/>
            <a:ext cx="4367370" cy="21239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Google Shape;820;p61"/>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Coatings Performance Results</a:t>
            </a:r>
            <a:endParaRPr/>
          </a:p>
        </p:txBody>
      </p:sp>
      <p:sp>
        <p:nvSpPr>
          <p:cNvPr id="821" name="Google Shape;821;p61"/>
          <p:cNvSpPr txBox="1">
            <a:spLocks noGrp="1"/>
          </p:cNvSpPr>
          <p:nvPr>
            <p:ph type="body" idx="1"/>
          </p:nvPr>
        </p:nvSpPr>
        <p:spPr>
          <a:xfrm>
            <a:off x="514350" y="923925"/>
            <a:ext cx="7505700" cy="3822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Metrics to score coatings</a:t>
            </a:r>
            <a:endParaRPr/>
          </a:p>
          <a:p>
            <a:pPr marL="914400" lvl="1" indent="-304800" algn="l" rtl="0">
              <a:spcBef>
                <a:spcPts val="0"/>
              </a:spcBef>
              <a:spcAft>
                <a:spcPts val="0"/>
              </a:spcAft>
              <a:buSzPts val="1200"/>
              <a:buChar char="○"/>
            </a:pPr>
            <a:r>
              <a:rPr lang="en"/>
              <a:t>Is reflection mitigated (accuracy increased)?</a:t>
            </a:r>
            <a:endParaRPr/>
          </a:p>
          <a:p>
            <a:pPr marL="1371600" lvl="2" indent="-298450" algn="l" rtl="0">
              <a:spcBef>
                <a:spcPts val="0"/>
              </a:spcBef>
              <a:spcAft>
                <a:spcPts val="0"/>
              </a:spcAft>
              <a:buSzPts val="1100"/>
              <a:buChar char="■"/>
            </a:pPr>
            <a:r>
              <a:rPr lang="en"/>
              <a:t>Temperature of thermal imaging device compared with bare Aluminum test camera data</a:t>
            </a:r>
            <a:endParaRPr/>
          </a:p>
          <a:p>
            <a:pPr marL="914400" lvl="1" indent="-304800" algn="l" rtl="0">
              <a:spcBef>
                <a:spcPts val="0"/>
              </a:spcBef>
              <a:spcAft>
                <a:spcPts val="0"/>
              </a:spcAft>
              <a:buSzPts val="1200"/>
              <a:buChar char="○"/>
            </a:pPr>
            <a:r>
              <a:rPr lang="en"/>
              <a:t>Is the thermal behavior captured by the thermal imaging device?</a:t>
            </a:r>
            <a:endParaRPr/>
          </a:p>
          <a:p>
            <a:pPr marL="1371600" lvl="2" indent="-298450" algn="l" rtl="0">
              <a:spcBef>
                <a:spcPts val="0"/>
              </a:spcBef>
              <a:spcAft>
                <a:spcPts val="0"/>
              </a:spcAft>
              <a:buSzPts val="1100"/>
              <a:buChar char="■"/>
            </a:pPr>
            <a:r>
              <a:rPr lang="en"/>
              <a:t>Temperature of reference data system compared with thermal imaging device</a:t>
            </a:r>
            <a:endParaRPr/>
          </a:p>
          <a:p>
            <a:pPr marL="914400" lvl="1" indent="-304800" algn="l" rtl="0">
              <a:spcBef>
                <a:spcPts val="0"/>
              </a:spcBef>
              <a:spcAft>
                <a:spcPts val="0"/>
              </a:spcAft>
              <a:buSzPts val="1200"/>
              <a:buChar char="○"/>
            </a:pPr>
            <a:r>
              <a:rPr lang="en"/>
              <a:t>Are material properties changing?</a:t>
            </a:r>
            <a:endParaRPr/>
          </a:p>
          <a:p>
            <a:pPr marL="1371600" lvl="2" indent="-298450" algn="l" rtl="0">
              <a:spcBef>
                <a:spcPts val="0"/>
              </a:spcBef>
              <a:spcAft>
                <a:spcPts val="0"/>
              </a:spcAft>
              <a:buSzPts val="1100"/>
              <a:buChar char="■"/>
            </a:pPr>
            <a:r>
              <a:rPr lang="en"/>
              <a:t>Temperature of reference data system compared with bare Aluminum test reference results</a:t>
            </a:r>
            <a:endParaRPr/>
          </a:p>
          <a:p>
            <a:pPr marL="457200" lvl="0" indent="-317500" algn="l" rtl="0">
              <a:spcBef>
                <a:spcPts val="0"/>
              </a:spcBef>
              <a:spcAft>
                <a:spcPts val="0"/>
              </a:spcAft>
              <a:buSzPts val="1400"/>
              <a:buChar char="●"/>
            </a:pPr>
            <a:r>
              <a:rPr lang="en"/>
              <a:t>Data required</a:t>
            </a:r>
            <a:endParaRPr/>
          </a:p>
          <a:p>
            <a:pPr marL="914400" lvl="1" indent="-304800" algn="l" rtl="0">
              <a:spcBef>
                <a:spcPts val="0"/>
              </a:spcBef>
              <a:spcAft>
                <a:spcPts val="0"/>
              </a:spcAft>
              <a:buSzPts val="1200"/>
              <a:buChar char="○"/>
            </a:pPr>
            <a:r>
              <a:rPr lang="en"/>
              <a:t>Matrix of reference data system results over the course of the test</a:t>
            </a:r>
            <a:endParaRPr/>
          </a:p>
          <a:p>
            <a:pPr marL="914400" lvl="1" indent="-304800" algn="l" rtl="0">
              <a:spcBef>
                <a:spcPts val="0"/>
              </a:spcBef>
              <a:spcAft>
                <a:spcPts val="0"/>
              </a:spcAft>
              <a:buSzPts val="1200"/>
              <a:buChar char="○"/>
            </a:pPr>
            <a:r>
              <a:rPr lang="en"/>
              <a:t>Camera data during the course of the test</a:t>
            </a:r>
            <a:endParaRPr/>
          </a:p>
          <a:p>
            <a:pPr marL="914400" lvl="1" indent="-304800" algn="l" rtl="0">
              <a:spcBef>
                <a:spcPts val="0"/>
              </a:spcBef>
              <a:spcAft>
                <a:spcPts val="0"/>
              </a:spcAft>
              <a:buSzPts val="1200"/>
              <a:buChar char="○"/>
            </a:pPr>
            <a:r>
              <a:rPr lang="en"/>
              <a:t>Historical data from previous tests</a:t>
            </a:r>
            <a:endParaRPr/>
          </a:p>
          <a:p>
            <a:pPr marL="1371600" lvl="2" indent="-298450" algn="l" rtl="0">
              <a:spcBef>
                <a:spcPts val="0"/>
              </a:spcBef>
              <a:spcAft>
                <a:spcPts val="0"/>
              </a:spcAft>
              <a:buSzPts val="1100"/>
              <a:buChar char="■"/>
            </a:pPr>
            <a:r>
              <a:rPr lang="en"/>
              <a:t>Score the data relative to base condition</a:t>
            </a:r>
            <a:endParaRPr/>
          </a:p>
          <a:p>
            <a:pPr marL="1371600" lvl="2" indent="-298450" algn="l" rtl="0">
              <a:spcBef>
                <a:spcPts val="0"/>
              </a:spcBef>
              <a:spcAft>
                <a:spcPts val="0"/>
              </a:spcAft>
              <a:buSzPts val="1100"/>
              <a:buChar char="■"/>
            </a:pPr>
            <a:r>
              <a:rPr lang="en"/>
              <a:t>Score the data relative to other surface preparations</a:t>
            </a:r>
            <a:endParaRPr/>
          </a:p>
        </p:txBody>
      </p:sp>
      <p:sp>
        <p:nvSpPr>
          <p:cNvPr id="822" name="Google Shape;822;p6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p62"/>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Acceptance Testing</a:t>
            </a:r>
            <a:endParaRPr/>
          </a:p>
        </p:txBody>
      </p:sp>
      <p:sp>
        <p:nvSpPr>
          <p:cNvPr id="828" name="Google Shape;828;p6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p63"/>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Thermal Chamber Overview</a:t>
            </a:r>
            <a:endParaRPr/>
          </a:p>
        </p:txBody>
      </p:sp>
      <p:sp>
        <p:nvSpPr>
          <p:cNvPr id="834" name="Google Shape;834;p6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36</a:t>
            </a:fld>
            <a:endParaRPr/>
          </a:p>
        </p:txBody>
      </p:sp>
      <p:sp>
        <p:nvSpPr>
          <p:cNvPr id="835" name="Google Shape;835;p63"/>
          <p:cNvSpPr txBox="1">
            <a:spLocks noGrp="1"/>
          </p:cNvSpPr>
          <p:nvPr>
            <p:ph type="body" idx="1"/>
          </p:nvPr>
        </p:nvSpPr>
        <p:spPr>
          <a:xfrm>
            <a:off x="514350" y="923925"/>
            <a:ext cx="7876500" cy="3822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Requirements:</a:t>
            </a:r>
            <a:endParaRPr/>
          </a:p>
          <a:p>
            <a:pPr marL="914400" lvl="1" indent="-304800" algn="l" rtl="0">
              <a:spcBef>
                <a:spcPts val="0"/>
              </a:spcBef>
              <a:spcAft>
                <a:spcPts val="0"/>
              </a:spcAft>
              <a:buSzPts val="1200"/>
              <a:buChar char="○"/>
            </a:pPr>
            <a:r>
              <a:rPr lang="en"/>
              <a:t>FR 1: OTheRS shall return a thermal data map for multiple components between -30°C and 60°C.</a:t>
            </a:r>
            <a:endParaRPr/>
          </a:p>
          <a:p>
            <a:pPr marL="914400" lvl="1" indent="-304800" algn="l" rtl="0">
              <a:spcBef>
                <a:spcPts val="0"/>
              </a:spcBef>
              <a:spcAft>
                <a:spcPts val="0"/>
              </a:spcAft>
              <a:buSzPts val="1200"/>
              <a:buChar char="○"/>
            </a:pPr>
            <a:r>
              <a:rPr lang="en"/>
              <a:t>FR 2: OTheRS shall provide regulatory commands when components are outside -20°C to 50°C.</a:t>
            </a:r>
            <a:endParaRPr/>
          </a:p>
          <a:p>
            <a:pPr marL="457200" lvl="0" indent="-317500" algn="l" rtl="0">
              <a:spcBef>
                <a:spcPts val="0"/>
              </a:spcBef>
              <a:spcAft>
                <a:spcPts val="0"/>
              </a:spcAft>
              <a:buSzPts val="1400"/>
              <a:buChar char="●"/>
            </a:pPr>
            <a:r>
              <a:rPr lang="en"/>
              <a:t>Purpose:</a:t>
            </a:r>
            <a:endParaRPr/>
          </a:p>
          <a:p>
            <a:pPr marL="914400" lvl="1" indent="-304800" algn="l" rtl="0">
              <a:spcBef>
                <a:spcPts val="0"/>
              </a:spcBef>
              <a:spcAft>
                <a:spcPts val="0"/>
              </a:spcAft>
              <a:buSzPts val="1200"/>
              <a:buChar char="○"/>
            </a:pPr>
            <a:r>
              <a:rPr lang="en"/>
              <a:t>Test system functionality at required temperature range</a:t>
            </a:r>
            <a:endParaRPr/>
          </a:p>
          <a:p>
            <a:pPr marL="457200" lvl="0" indent="-317500" algn="l" rtl="0">
              <a:spcBef>
                <a:spcPts val="0"/>
              </a:spcBef>
              <a:spcAft>
                <a:spcPts val="0"/>
              </a:spcAft>
              <a:buSzPts val="1400"/>
              <a:buChar char="●"/>
            </a:pPr>
            <a:r>
              <a:rPr lang="en"/>
              <a:t>Experimental Variables:</a:t>
            </a:r>
            <a:endParaRPr/>
          </a:p>
          <a:p>
            <a:pPr marL="914400" lvl="1" indent="-304800" algn="l" rtl="0">
              <a:spcBef>
                <a:spcPts val="0"/>
              </a:spcBef>
              <a:spcAft>
                <a:spcPts val="0"/>
              </a:spcAft>
              <a:buSzPts val="1200"/>
              <a:buChar char="○"/>
            </a:pPr>
            <a:r>
              <a:rPr lang="en"/>
              <a:t>Chamber Temperature</a:t>
            </a:r>
            <a:endParaRPr/>
          </a:p>
          <a:p>
            <a:pPr marL="914400" lvl="1" indent="-304800" algn="l" rtl="0">
              <a:spcBef>
                <a:spcPts val="0"/>
              </a:spcBef>
              <a:spcAft>
                <a:spcPts val="0"/>
              </a:spcAft>
              <a:buSzPts val="1200"/>
              <a:buChar char="○"/>
            </a:pPr>
            <a:r>
              <a:rPr lang="en"/>
              <a:t>Dwell Time</a:t>
            </a:r>
            <a:endParaRPr/>
          </a:p>
          <a:p>
            <a:pPr marL="457200" lvl="0" indent="-317500" algn="l" rtl="0">
              <a:spcBef>
                <a:spcPts val="0"/>
              </a:spcBef>
              <a:spcAft>
                <a:spcPts val="0"/>
              </a:spcAft>
              <a:buSzPts val="1400"/>
              <a:buChar char="●"/>
            </a:pPr>
            <a:r>
              <a:rPr lang="en"/>
              <a:t>Concerns:</a:t>
            </a:r>
            <a:endParaRPr/>
          </a:p>
          <a:p>
            <a:pPr marL="914400" lvl="1" indent="-304800" algn="l" rtl="0">
              <a:spcBef>
                <a:spcPts val="0"/>
              </a:spcBef>
              <a:spcAft>
                <a:spcPts val="0"/>
              </a:spcAft>
              <a:buSzPts val="1200"/>
              <a:buChar char="○"/>
            </a:pPr>
            <a:r>
              <a:rPr lang="en"/>
              <a:t>Customer has not updated team on chamber status </a:t>
            </a:r>
            <a:endParaRPr/>
          </a:p>
          <a:p>
            <a:pPr marL="1371600" lvl="2" indent="-298450" algn="l" rtl="0">
              <a:spcBef>
                <a:spcPts val="0"/>
              </a:spcBef>
              <a:spcAft>
                <a:spcPts val="0"/>
              </a:spcAft>
              <a:buSzPts val="1100"/>
              <a:buChar char="■"/>
            </a:pPr>
            <a:r>
              <a:rPr lang="en"/>
              <a:t>Wiring pass throughs</a:t>
            </a:r>
            <a:endParaRPr/>
          </a:p>
          <a:p>
            <a:pPr marL="1371600" lvl="2" indent="-298450" algn="l" rtl="0">
              <a:spcBef>
                <a:spcPts val="0"/>
              </a:spcBef>
              <a:spcAft>
                <a:spcPts val="0"/>
              </a:spcAft>
              <a:buSzPts val="1100"/>
              <a:buChar char="■"/>
            </a:pPr>
            <a:r>
              <a:rPr lang="en"/>
              <a:t>Scheduling conflicts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64"/>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Thermal Chamber Setup</a:t>
            </a:r>
            <a:endParaRPr/>
          </a:p>
        </p:txBody>
      </p:sp>
      <p:sp>
        <p:nvSpPr>
          <p:cNvPr id="841" name="Google Shape;841;p64"/>
          <p:cNvSpPr txBox="1">
            <a:spLocks noGrp="1"/>
          </p:cNvSpPr>
          <p:nvPr>
            <p:ph type="body" idx="1"/>
          </p:nvPr>
        </p:nvSpPr>
        <p:spPr>
          <a:xfrm>
            <a:off x="514350" y="923925"/>
            <a:ext cx="7505700" cy="3822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Equipment / Setup</a:t>
            </a:r>
            <a:endParaRPr/>
          </a:p>
          <a:p>
            <a:pPr marL="914400" lvl="1" indent="-304800" algn="l" rtl="0">
              <a:spcBef>
                <a:spcPts val="0"/>
              </a:spcBef>
              <a:spcAft>
                <a:spcPts val="0"/>
              </a:spcAft>
              <a:buSzPts val="1200"/>
              <a:buChar char="○"/>
            </a:pPr>
            <a:r>
              <a:rPr lang="en"/>
              <a:t>Final test bed</a:t>
            </a:r>
            <a:endParaRPr/>
          </a:p>
          <a:p>
            <a:pPr marL="914400" lvl="1" indent="-304800" algn="l" rtl="0">
              <a:spcBef>
                <a:spcPts val="0"/>
              </a:spcBef>
              <a:spcAft>
                <a:spcPts val="0"/>
              </a:spcAft>
              <a:buSzPts val="1200"/>
              <a:buChar char="○"/>
            </a:pPr>
            <a:r>
              <a:rPr lang="en"/>
              <a:t>Customer’s thermal chamber</a:t>
            </a:r>
            <a:endParaRPr/>
          </a:p>
          <a:p>
            <a:pPr marL="457200" lvl="0" indent="-317500" algn="l" rtl="0">
              <a:spcBef>
                <a:spcPts val="0"/>
              </a:spcBef>
              <a:spcAft>
                <a:spcPts val="0"/>
              </a:spcAft>
              <a:buSzPts val="1400"/>
              <a:buChar char="●"/>
            </a:pPr>
            <a:r>
              <a:rPr lang="en"/>
              <a:t>Procedure</a:t>
            </a:r>
            <a:endParaRPr/>
          </a:p>
          <a:p>
            <a:pPr marL="914400" lvl="1" indent="-304800" algn="l" rtl="0">
              <a:spcBef>
                <a:spcPts val="0"/>
              </a:spcBef>
              <a:spcAft>
                <a:spcPts val="0"/>
              </a:spcAft>
              <a:buSzPts val="1200"/>
              <a:buChar char="○"/>
            </a:pPr>
            <a:r>
              <a:rPr lang="en"/>
              <a:t>Hot Test</a:t>
            </a:r>
            <a:endParaRPr/>
          </a:p>
          <a:p>
            <a:pPr marL="1371600" lvl="2" indent="-298450" algn="l" rtl="0">
              <a:spcBef>
                <a:spcPts val="0"/>
              </a:spcBef>
              <a:spcAft>
                <a:spcPts val="0"/>
              </a:spcAft>
              <a:buSzPts val="1100"/>
              <a:buChar char="■"/>
            </a:pPr>
            <a:r>
              <a:rPr lang="en"/>
              <a:t>Dry gas purge the chamber</a:t>
            </a:r>
            <a:endParaRPr/>
          </a:p>
          <a:p>
            <a:pPr marL="1371600" lvl="2" indent="-298450" algn="l" rtl="0">
              <a:spcBef>
                <a:spcPts val="0"/>
              </a:spcBef>
              <a:spcAft>
                <a:spcPts val="0"/>
              </a:spcAft>
              <a:buSzPts val="1100"/>
              <a:buChar char="■"/>
            </a:pPr>
            <a:r>
              <a:rPr lang="en"/>
              <a:t>Power on OTheRS system</a:t>
            </a:r>
            <a:endParaRPr/>
          </a:p>
          <a:p>
            <a:pPr marL="1828800" lvl="3" indent="-298450" algn="l" rtl="0">
              <a:spcBef>
                <a:spcPts val="0"/>
              </a:spcBef>
              <a:spcAft>
                <a:spcPts val="0"/>
              </a:spcAft>
              <a:buSzPts val="1100"/>
              <a:buChar char="●"/>
            </a:pPr>
            <a:r>
              <a:rPr lang="en"/>
              <a:t>Plan to run at 0.5A with 25 Ohm resistors (6.25W)</a:t>
            </a:r>
            <a:endParaRPr/>
          </a:p>
          <a:p>
            <a:pPr marL="1371600" lvl="2" indent="-298450" algn="l" rtl="0">
              <a:spcBef>
                <a:spcPts val="0"/>
              </a:spcBef>
              <a:spcAft>
                <a:spcPts val="0"/>
              </a:spcAft>
              <a:buSzPts val="1100"/>
              <a:buChar char="■"/>
            </a:pPr>
            <a:r>
              <a:rPr lang="en"/>
              <a:t>Set thermal chamber to 50°C</a:t>
            </a:r>
            <a:endParaRPr/>
          </a:p>
          <a:p>
            <a:pPr marL="1828800" lvl="3" indent="-298450" algn="l" rtl="0">
              <a:spcBef>
                <a:spcPts val="0"/>
              </a:spcBef>
              <a:spcAft>
                <a:spcPts val="0"/>
              </a:spcAft>
              <a:buSzPts val="1100"/>
              <a:buChar char="●"/>
            </a:pPr>
            <a:r>
              <a:rPr lang="en"/>
              <a:t>Check system output for commands</a:t>
            </a:r>
            <a:endParaRPr/>
          </a:p>
          <a:p>
            <a:pPr marL="1828800" lvl="3" indent="-298450" algn="l" rtl="0">
              <a:spcBef>
                <a:spcPts val="0"/>
              </a:spcBef>
              <a:spcAft>
                <a:spcPts val="0"/>
              </a:spcAft>
              <a:buSzPts val="1100"/>
              <a:buChar char="●"/>
            </a:pPr>
            <a:r>
              <a:rPr lang="en"/>
              <a:t>Check thermal response on reference data system</a:t>
            </a:r>
            <a:endParaRPr/>
          </a:p>
          <a:p>
            <a:pPr marL="1371600" lvl="2" indent="-298450" algn="l" rtl="0">
              <a:spcBef>
                <a:spcPts val="0"/>
              </a:spcBef>
              <a:spcAft>
                <a:spcPts val="0"/>
              </a:spcAft>
              <a:buSzPts val="1100"/>
              <a:buChar char="■"/>
            </a:pPr>
            <a:r>
              <a:rPr lang="en"/>
              <a:t>Set chamber to 60°C</a:t>
            </a:r>
            <a:endParaRPr/>
          </a:p>
          <a:p>
            <a:pPr marL="1828800" lvl="3" indent="-298450" algn="l" rtl="0">
              <a:spcBef>
                <a:spcPts val="0"/>
              </a:spcBef>
              <a:spcAft>
                <a:spcPts val="0"/>
              </a:spcAft>
              <a:buSzPts val="1100"/>
              <a:buChar char="●"/>
            </a:pPr>
            <a:r>
              <a:rPr lang="en"/>
              <a:t>Observe command response over thermal change</a:t>
            </a:r>
            <a:endParaRPr/>
          </a:p>
          <a:p>
            <a:pPr marL="1828800" lvl="3" indent="-298450" algn="l" rtl="0">
              <a:spcBef>
                <a:spcPts val="0"/>
              </a:spcBef>
              <a:spcAft>
                <a:spcPts val="0"/>
              </a:spcAft>
              <a:buSzPts val="1100"/>
              <a:buChar char="●"/>
            </a:pPr>
            <a:r>
              <a:rPr lang="en"/>
              <a:t>Verify system is functional at 60C</a:t>
            </a:r>
            <a:endParaRPr/>
          </a:p>
          <a:p>
            <a:pPr marL="914400" lvl="1" indent="-304800" algn="l" rtl="0">
              <a:spcBef>
                <a:spcPts val="0"/>
              </a:spcBef>
              <a:spcAft>
                <a:spcPts val="0"/>
              </a:spcAft>
              <a:buSzPts val="1200"/>
              <a:buChar char="○"/>
            </a:pPr>
            <a:r>
              <a:rPr lang="en"/>
              <a:t>Cold Test</a:t>
            </a:r>
            <a:endParaRPr/>
          </a:p>
          <a:p>
            <a:pPr marL="1371600" lvl="2" indent="-298450" algn="l" rtl="0">
              <a:spcBef>
                <a:spcPts val="0"/>
              </a:spcBef>
              <a:spcAft>
                <a:spcPts val="0"/>
              </a:spcAft>
              <a:buSzPts val="1100"/>
              <a:buChar char="■"/>
            </a:pPr>
            <a:r>
              <a:rPr lang="en"/>
              <a:t>Similar test but has following differences</a:t>
            </a:r>
            <a:endParaRPr/>
          </a:p>
          <a:p>
            <a:pPr marL="1828800" lvl="3" indent="-298450" algn="l" rtl="0">
              <a:spcBef>
                <a:spcPts val="0"/>
              </a:spcBef>
              <a:spcAft>
                <a:spcPts val="0"/>
              </a:spcAft>
              <a:buSzPts val="1100"/>
              <a:buChar char="●"/>
            </a:pPr>
            <a:r>
              <a:rPr lang="en"/>
              <a:t>Initial chamber set at -20°C</a:t>
            </a:r>
            <a:endParaRPr/>
          </a:p>
          <a:p>
            <a:pPr marL="1828800" lvl="3" indent="-298450" algn="l" rtl="0">
              <a:spcBef>
                <a:spcPts val="0"/>
              </a:spcBef>
              <a:spcAft>
                <a:spcPts val="0"/>
              </a:spcAft>
              <a:buSzPts val="1100"/>
              <a:buChar char="●"/>
            </a:pPr>
            <a:r>
              <a:rPr lang="en"/>
              <a:t>Final chamber set at -30°C</a:t>
            </a:r>
            <a:endParaRPr/>
          </a:p>
        </p:txBody>
      </p:sp>
      <p:sp>
        <p:nvSpPr>
          <p:cNvPr id="842" name="Google Shape;842;p6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p65"/>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Thermal Chamber Results</a:t>
            </a:r>
            <a:endParaRPr/>
          </a:p>
        </p:txBody>
      </p:sp>
      <p:sp>
        <p:nvSpPr>
          <p:cNvPr id="848" name="Google Shape;848;p65"/>
          <p:cNvSpPr txBox="1">
            <a:spLocks noGrp="1"/>
          </p:cNvSpPr>
          <p:nvPr>
            <p:ph type="body" idx="1"/>
          </p:nvPr>
        </p:nvSpPr>
        <p:spPr>
          <a:xfrm>
            <a:off x="514350" y="923925"/>
            <a:ext cx="7505700" cy="3822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Primary Metric</a:t>
            </a:r>
            <a:endParaRPr/>
          </a:p>
          <a:p>
            <a:pPr marL="914400" lvl="1" indent="-304800" algn="l" rtl="0">
              <a:spcBef>
                <a:spcPts val="0"/>
              </a:spcBef>
              <a:spcAft>
                <a:spcPts val="0"/>
              </a:spcAft>
              <a:buSzPts val="1200"/>
              <a:buChar char="○"/>
            </a:pPr>
            <a:r>
              <a:rPr lang="en"/>
              <a:t>Temperature of reference data system compared with thermal imaging device</a:t>
            </a:r>
            <a:endParaRPr/>
          </a:p>
          <a:p>
            <a:pPr marL="1371600" lvl="2" indent="-298450" algn="l" rtl="0">
              <a:spcBef>
                <a:spcPts val="0"/>
              </a:spcBef>
              <a:spcAft>
                <a:spcPts val="0"/>
              </a:spcAft>
              <a:buSzPts val="1100"/>
              <a:buChar char="■"/>
            </a:pPr>
            <a:r>
              <a:rPr lang="en"/>
              <a:t>Look at both mean and max changes as a function of time</a:t>
            </a:r>
            <a:endParaRPr/>
          </a:p>
          <a:p>
            <a:pPr marL="457200" lvl="0" indent="-317500" algn="l" rtl="0">
              <a:spcBef>
                <a:spcPts val="0"/>
              </a:spcBef>
              <a:spcAft>
                <a:spcPts val="0"/>
              </a:spcAft>
              <a:buSzPts val="1400"/>
              <a:buChar char="●"/>
            </a:pPr>
            <a:r>
              <a:rPr lang="en"/>
              <a:t>Required Data</a:t>
            </a:r>
            <a:endParaRPr/>
          </a:p>
          <a:p>
            <a:pPr marL="914400" lvl="1" indent="-304800" algn="l" rtl="0">
              <a:spcBef>
                <a:spcPts val="0"/>
              </a:spcBef>
              <a:spcAft>
                <a:spcPts val="0"/>
              </a:spcAft>
              <a:buSzPts val="1200"/>
              <a:buChar char="○"/>
            </a:pPr>
            <a:r>
              <a:rPr lang="en"/>
              <a:t>Reference Data System</a:t>
            </a:r>
            <a:endParaRPr/>
          </a:p>
          <a:p>
            <a:pPr marL="1371600" lvl="2" indent="-298450" algn="l" rtl="0">
              <a:spcBef>
                <a:spcPts val="0"/>
              </a:spcBef>
              <a:spcAft>
                <a:spcPts val="0"/>
              </a:spcAft>
              <a:buSzPts val="1100"/>
              <a:buChar char="■"/>
            </a:pPr>
            <a:r>
              <a:rPr lang="en"/>
              <a:t>Grid (matrix) of thermistors measurements over the duration of the test</a:t>
            </a:r>
            <a:endParaRPr/>
          </a:p>
          <a:p>
            <a:pPr marL="914400" lvl="1" indent="-304800" algn="l" rtl="0">
              <a:spcBef>
                <a:spcPts val="0"/>
              </a:spcBef>
              <a:spcAft>
                <a:spcPts val="0"/>
              </a:spcAft>
              <a:buSzPts val="1200"/>
              <a:buChar char="○"/>
            </a:pPr>
            <a:r>
              <a:rPr lang="en"/>
              <a:t>Image Processing</a:t>
            </a:r>
            <a:endParaRPr/>
          </a:p>
          <a:p>
            <a:pPr marL="1371600" lvl="2" indent="-298450" algn="l" rtl="0">
              <a:spcBef>
                <a:spcPts val="0"/>
              </a:spcBef>
              <a:spcAft>
                <a:spcPts val="0"/>
              </a:spcAft>
              <a:buSzPts val="1100"/>
              <a:buChar char="■"/>
            </a:pPr>
            <a:r>
              <a:rPr lang="en"/>
              <a:t>Matrix of thermal data for the entire face under test</a:t>
            </a:r>
            <a:endParaRPr/>
          </a:p>
          <a:p>
            <a:pPr marL="457200" lvl="0" indent="-317500" algn="l" rtl="0">
              <a:spcBef>
                <a:spcPts val="0"/>
              </a:spcBef>
              <a:spcAft>
                <a:spcPts val="0"/>
              </a:spcAft>
              <a:buSzPts val="1400"/>
              <a:buChar char="●"/>
            </a:pPr>
            <a:r>
              <a:rPr lang="en"/>
              <a:t>Expected Results</a:t>
            </a:r>
            <a:endParaRPr/>
          </a:p>
          <a:p>
            <a:pPr marL="914400" lvl="1" indent="-304800" algn="l" rtl="0">
              <a:spcBef>
                <a:spcPts val="0"/>
              </a:spcBef>
              <a:spcAft>
                <a:spcPts val="0"/>
              </a:spcAft>
              <a:buSzPts val="1200"/>
              <a:buChar char="○"/>
            </a:pPr>
            <a:r>
              <a:rPr lang="en"/>
              <a:t>Expect error between reference data and Lepton</a:t>
            </a:r>
            <a:endParaRPr/>
          </a:p>
          <a:p>
            <a:pPr marL="914400" lvl="1" indent="-304800" algn="l" rtl="0">
              <a:spcBef>
                <a:spcPts val="0"/>
              </a:spcBef>
              <a:spcAft>
                <a:spcPts val="0"/>
              </a:spcAft>
              <a:buSzPts val="1200"/>
              <a:buChar char="○"/>
            </a:pPr>
            <a:r>
              <a:rPr lang="en"/>
              <a:t>Both should follow these trends with varying accuracy:</a:t>
            </a:r>
            <a:endParaRPr/>
          </a:p>
          <a:p>
            <a:pPr marL="1371600" lvl="2" indent="-298450" algn="l" rtl="0">
              <a:spcBef>
                <a:spcPts val="0"/>
              </a:spcBef>
              <a:spcAft>
                <a:spcPts val="0"/>
              </a:spcAft>
              <a:buSzPts val="1100"/>
              <a:buChar char="■"/>
            </a:pPr>
            <a:r>
              <a:rPr lang="en"/>
              <a:t>Horizontal trend when heaters are not powered</a:t>
            </a:r>
            <a:endParaRPr/>
          </a:p>
          <a:p>
            <a:pPr marL="1371600" lvl="2" indent="-298450" algn="l" rtl="0">
              <a:spcBef>
                <a:spcPts val="0"/>
              </a:spcBef>
              <a:spcAft>
                <a:spcPts val="0"/>
              </a:spcAft>
              <a:buSzPts val="1100"/>
              <a:buChar char="■"/>
            </a:pPr>
            <a:r>
              <a:rPr lang="en"/>
              <a:t>As heaters are powered, expect a minimal linear trend</a:t>
            </a:r>
            <a:endParaRPr/>
          </a:p>
          <a:p>
            <a:pPr marL="1371600" lvl="2" indent="-298450" algn="l" rtl="0">
              <a:spcBef>
                <a:spcPts val="0"/>
              </a:spcBef>
              <a:spcAft>
                <a:spcPts val="0"/>
              </a:spcAft>
              <a:buSzPts val="1100"/>
              <a:buChar char="■"/>
            </a:pPr>
            <a:r>
              <a:rPr lang="en"/>
              <a:t>Linear trend expected as the chamber temperature changes</a:t>
            </a:r>
            <a:endParaRPr/>
          </a:p>
        </p:txBody>
      </p:sp>
      <p:sp>
        <p:nvSpPr>
          <p:cNvPr id="849" name="Google Shape;849;p6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Google Shape;854;p66"/>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Required Testing Facilities</a:t>
            </a:r>
            <a:endParaRPr/>
          </a:p>
        </p:txBody>
      </p:sp>
      <p:sp>
        <p:nvSpPr>
          <p:cNvPr id="855" name="Google Shape;855;p6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Google Shape;347;p23"/>
          <p:cNvPicPr preferRelativeResize="0"/>
          <p:nvPr/>
        </p:nvPicPr>
        <p:blipFill>
          <a:blip r:embed="rId3">
            <a:alphaModFix/>
          </a:blip>
          <a:stretch>
            <a:fillRect/>
          </a:stretch>
        </p:blipFill>
        <p:spPr>
          <a:xfrm>
            <a:off x="1020330" y="909260"/>
            <a:ext cx="7196402" cy="3918501"/>
          </a:xfrm>
          <a:prstGeom prst="rect">
            <a:avLst/>
          </a:prstGeom>
          <a:noFill/>
          <a:ln>
            <a:noFill/>
          </a:ln>
        </p:spPr>
      </p:pic>
      <p:sp>
        <p:nvSpPr>
          <p:cNvPr id="348" name="Google Shape;348;p23"/>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CONOPS</a:t>
            </a:r>
            <a:endParaRPr/>
          </a:p>
        </p:txBody>
      </p:sp>
      <p:sp>
        <p:nvSpPr>
          <p:cNvPr id="349" name="Google Shape;349;p2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4</a:t>
            </a:fld>
            <a:endParaRPr/>
          </a:p>
        </p:txBody>
      </p:sp>
      <p:sp>
        <p:nvSpPr>
          <p:cNvPr id="350" name="Google Shape;350;p23"/>
          <p:cNvSpPr/>
          <p:nvPr/>
        </p:nvSpPr>
        <p:spPr>
          <a:xfrm>
            <a:off x="1076325" y="961900"/>
            <a:ext cx="3336000" cy="1878900"/>
          </a:xfrm>
          <a:prstGeom prst="roundRect">
            <a:avLst>
              <a:gd name="adj" fmla="val 3421"/>
            </a:avLst>
          </a:prstGeom>
          <a:noFill/>
          <a:ln w="38100" cap="flat" cmpd="sng">
            <a:solidFill>
              <a:srgbClr val="B384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FF"/>
              </a:solidFill>
            </a:endParaRPr>
          </a:p>
        </p:txBody>
      </p:sp>
      <p:sp>
        <p:nvSpPr>
          <p:cNvPr id="351" name="Google Shape;351;p23"/>
          <p:cNvSpPr/>
          <p:nvPr/>
        </p:nvSpPr>
        <p:spPr>
          <a:xfrm>
            <a:off x="4412325" y="961900"/>
            <a:ext cx="3699000" cy="1878900"/>
          </a:xfrm>
          <a:prstGeom prst="roundRect">
            <a:avLst>
              <a:gd name="adj" fmla="val 3421"/>
            </a:avLst>
          </a:prstGeom>
          <a:noFill/>
          <a:ln w="38100" cap="flat" cmpd="sng">
            <a:solidFill>
              <a:srgbClr val="B384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FF"/>
              </a:solidFill>
            </a:endParaRPr>
          </a:p>
        </p:txBody>
      </p:sp>
      <p:sp>
        <p:nvSpPr>
          <p:cNvPr id="352" name="Google Shape;352;p23"/>
          <p:cNvSpPr/>
          <p:nvPr/>
        </p:nvSpPr>
        <p:spPr>
          <a:xfrm>
            <a:off x="1076325" y="2840800"/>
            <a:ext cx="3336000" cy="1932900"/>
          </a:xfrm>
          <a:prstGeom prst="roundRect">
            <a:avLst>
              <a:gd name="adj" fmla="val 3421"/>
            </a:avLst>
          </a:prstGeom>
          <a:noFill/>
          <a:ln w="38100" cap="flat" cmpd="sng">
            <a:solidFill>
              <a:srgbClr val="B384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FF"/>
              </a:solidFill>
            </a:endParaRPr>
          </a:p>
        </p:txBody>
      </p:sp>
      <p:sp>
        <p:nvSpPr>
          <p:cNvPr id="353" name="Google Shape;353;p23"/>
          <p:cNvSpPr/>
          <p:nvPr/>
        </p:nvSpPr>
        <p:spPr>
          <a:xfrm>
            <a:off x="4412325" y="2840800"/>
            <a:ext cx="3699000" cy="1932900"/>
          </a:xfrm>
          <a:prstGeom prst="roundRect">
            <a:avLst>
              <a:gd name="adj" fmla="val 3421"/>
            </a:avLst>
          </a:prstGeom>
          <a:noFill/>
          <a:ln w="38100" cap="flat" cmpd="sng">
            <a:solidFill>
              <a:srgbClr val="B384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1"/>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35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3"/>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35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2"/>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35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3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67"/>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Facility Matrix</a:t>
            </a:r>
            <a:endParaRPr/>
          </a:p>
        </p:txBody>
      </p:sp>
      <p:sp>
        <p:nvSpPr>
          <p:cNvPr id="861" name="Google Shape;861;p6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40</a:t>
            </a:fld>
            <a:endParaRPr/>
          </a:p>
        </p:txBody>
      </p:sp>
      <p:graphicFrame>
        <p:nvGraphicFramePr>
          <p:cNvPr id="862" name="Google Shape;862;p67"/>
          <p:cNvGraphicFramePr/>
          <p:nvPr>
            <p:extLst>
              <p:ext uri="{D42A27DB-BD31-4B8C-83A1-F6EECF244321}">
                <p14:modId xmlns:p14="http://schemas.microsoft.com/office/powerpoint/2010/main" val="2519511445"/>
              </p:ext>
            </p:extLst>
          </p:nvPr>
        </p:nvGraphicFramePr>
        <p:xfrm>
          <a:off x="514350" y="961400"/>
          <a:ext cx="8018250" cy="3954450"/>
        </p:xfrm>
        <a:graphic>
          <a:graphicData uri="http://schemas.openxmlformats.org/drawingml/2006/table">
            <a:tbl>
              <a:tblPr>
                <a:noFill/>
                <a:tableStyleId>{1BF2CD77-9E4F-4990-8BDF-8AC86058CE8E}</a:tableStyleId>
              </a:tblPr>
              <a:tblGrid>
                <a:gridCol w="1905175">
                  <a:extLst>
                    <a:ext uri="{9D8B030D-6E8A-4147-A177-3AD203B41FA5}">
                      <a16:colId xmlns:a16="http://schemas.microsoft.com/office/drawing/2014/main" val="20000"/>
                    </a:ext>
                  </a:extLst>
                </a:gridCol>
                <a:gridCol w="2461950">
                  <a:extLst>
                    <a:ext uri="{9D8B030D-6E8A-4147-A177-3AD203B41FA5}">
                      <a16:colId xmlns:a16="http://schemas.microsoft.com/office/drawing/2014/main" val="20001"/>
                    </a:ext>
                  </a:extLst>
                </a:gridCol>
                <a:gridCol w="3651125">
                  <a:extLst>
                    <a:ext uri="{9D8B030D-6E8A-4147-A177-3AD203B41FA5}">
                      <a16:colId xmlns:a16="http://schemas.microsoft.com/office/drawing/2014/main" val="20002"/>
                    </a:ext>
                  </a:extLst>
                </a:gridCol>
              </a:tblGrid>
              <a:tr h="555500">
                <a:tc>
                  <a:txBody>
                    <a:bodyPr/>
                    <a:lstStyle/>
                    <a:p>
                      <a:pPr marL="0" lvl="0" indent="0" algn="ctr" rtl="0">
                        <a:lnSpc>
                          <a:spcPct val="114000"/>
                        </a:lnSpc>
                        <a:spcBef>
                          <a:spcPts val="100"/>
                        </a:spcBef>
                        <a:spcAft>
                          <a:spcPts val="500"/>
                        </a:spcAft>
                        <a:buNone/>
                      </a:pPr>
                      <a:r>
                        <a:rPr lang="en" b="1">
                          <a:solidFill>
                            <a:srgbClr val="565A5C"/>
                          </a:solidFill>
                          <a:latin typeface="Trebuchet MS"/>
                          <a:ea typeface="Trebuchet MS"/>
                          <a:cs typeface="Trebuchet MS"/>
                          <a:sym typeface="Trebuchet MS"/>
                        </a:rPr>
                        <a:t>Test Plan Section</a:t>
                      </a:r>
                      <a:endParaRPr b="1">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solidFill>
                      <a:srgbClr val="CFB87C"/>
                    </a:solidFill>
                  </a:tcPr>
                </a:tc>
                <a:tc>
                  <a:txBody>
                    <a:bodyPr/>
                    <a:lstStyle/>
                    <a:p>
                      <a:pPr marL="0" lvl="0" indent="0" algn="ctr" rtl="0">
                        <a:lnSpc>
                          <a:spcPct val="114000"/>
                        </a:lnSpc>
                        <a:spcBef>
                          <a:spcPts val="100"/>
                        </a:spcBef>
                        <a:spcAft>
                          <a:spcPts val="500"/>
                        </a:spcAft>
                        <a:buNone/>
                      </a:pPr>
                      <a:r>
                        <a:rPr lang="en" b="1">
                          <a:solidFill>
                            <a:srgbClr val="565A5C"/>
                          </a:solidFill>
                          <a:latin typeface="Trebuchet MS"/>
                          <a:ea typeface="Trebuchet MS"/>
                          <a:cs typeface="Trebuchet MS"/>
                          <a:sym typeface="Trebuchet MS"/>
                        </a:rPr>
                        <a:t>Test Plan Name</a:t>
                      </a:r>
                      <a:endParaRPr b="1">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solidFill>
                      <a:srgbClr val="CFB87C"/>
                    </a:solidFill>
                  </a:tcPr>
                </a:tc>
                <a:tc>
                  <a:txBody>
                    <a:bodyPr/>
                    <a:lstStyle/>
                    <a:p>
                      <a:pPr marL="0" lvl="0" indent="0" algn="ctr" rtl="0">
                        <a:lnSpc>
                          <a:spcPct val="114000"/>
                        </a:lnSpc>
                        <a:spcBef>
                          <a:spcPts val="100"/>
                        </a:spcBef>
                        <a:spcAft>
                          <a:spcPts val="500"/>
                        </a:spcAft>
                        <a:buNone/>
                      </a:pPr>
                      <a:r>
                        <a:rPr lang="en" b="1">
                          <a:solidFill>
                            <a:srgbClr val="565A5C"/>
                          </a:solidFill>
                          <a:latin typeface="Trebuchet MS"/>
                          <a:ea typeface="Trebuchet MS"/>
                          <a:cs typeface="Trebuchet MS"/>
                          <a:sym typeface="Trebuchet MS"/>
                        </a:rPr>
                        <a:t>Required Facilities</a:t>
                      </a:r>
                      <a:endParaRPr b="1">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solidFill>
                      <a:srgbClr val="CFB87C"/>
                    </a:solidFill>
                  </a:tcPr>
                </a:tc>
                <a:extLst>
                  <a:ext uri="{0D108BD9-81ED-4DB2-BD59-A6C34878D82A}">
                    <a16:rowId xmlns:a16="http://schemas.microsoft.com/office/drawing/2014/main" val="10000"/>
                  </a:ext>
                </a:extLst>
              </a:tr>
              <a:tr h="528900">
                <a:tc>
                  <a:txBody>
                    <a:bodyPr/>
                    <a:lstStyle/>
                    <a:p>
                      <a:pPr marL="0" lvl="0" indent="0" algn="l" rtl="0">
                        <a:lnSpc>
                          <a:spcPct val="100000"/>
                        </a:lnSpc>
                        <a:spcBef>
                          <a:spcPts val="100"/>
                        </a:spcBef>
                        <a:spcAft>
                          <a:spcPts val="500"/>
                        </a:spcAft>
                        <a:buNone/>
                      </a:pPr>
                      <a:r>
                        <a:rPr lang="en">
                          <a:solidFill>
                            <a:srgbClr val="565A5C"/>
                          </a:solidFill>
                          <a:latin typeface="Trebuchet MS"/>
                          <a:ea typeface="Trebuchet MS"/>
                          <a:cs typeface="Trebuchet MS"/>
                          <a:sym typeface="Trebuchet MS"/>
                        </a:rPr>
                        <a:t>Model Validation</a:t>
                      </a:r>
                      <a:endParaRPr>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tcPr>
                </a:tc>
                <a:tc>
                  <a:txBody>
                    <a:bodyPr/>
                    <a:lstStyle/>
                    <a:p>
                      <a:pPr marL="0" lvl="0" indent="0" algn="l" rtl="0">
                        <a:lnSpc>
                          <a:spcPct val="100000"/>
                        </a:lnSpc>
                        <a:spcBef>
                          <a:spcPts val="100"/>
                        </a:spcBef>
                        <a:spcAft>
                          <a:spcPts val="500"/>
                        </a:spcAft>
                        <a:buNone/>
                      </a:pPr>
                      <a:r>
                        <a:rPr lang="en" sz="1200">
                          <a:solidFill>
                            <a:srgbClr val="565A5C"/>
                          </a:solidFill>
                          <a:latin typeface="Trebuchet MS"/>
                          <a:ea typeface="Trebuchet MS"/>
                          <a:cs typeface="Trebuchet MS"/>
                          <a:sym typeface="Trebuchet MS"/>
                        </a:rPr>
                        <a:t>Thermal Model</a:t>
                      </a:r>
                      <a:endParaRPr sz="1200">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tcPr>
                </a:tc>
                <a:tc>
                  <a:txBody>
                    <a:bodyPr/>
                    <a:lstStyle/>
                    <a:p>
                      <a:pPr marL="0" lvl="0" indent="0" algn="l" rtl="0">
                        <a:lnSpc>
                          <a:spcPct val="100000"/>
                        </a:lnSpc>
                        <a:spcBef>
                          <a:spcPts val="100"/>
                        </a:spcBef>
                        <a:spcAft>
                          <a:spcPts val="500"/>
                        </a:spcAft>
                        <a:buNone/>
                      </a:pPr>
                      <a:r>
                        <a:rPr lang="en" sz="1200">
                          <a:solidFill>
                            <a:srgbClr val="565A5C"/>
                          </a:solidFill>
                          <a:latin typeface="Trebuchet MS"/>
                          <a:ea typeface="Trebuchet MS"/>
                          <a:cs typeface="Trebuchet MS"/>
                          <a:sym typeface="Trebuchet MS"/>
                        </a:rPr>
                        <a:t>Top tray (Final Test bed)</a:t>
                      </a:r>
                      <a:br>
                        <a:rPr lang="en" sz="1200">
                          <a:solidFill>
                            <a:srgbClr val="565A5C"/>
                          </a:solidFill>
                          <a:latin typeface="Trebuchet MS"/>
                          <a:ea typeface="Trebuchet MS"/>
                          <a:cs typeface="Trebuchet MS"/>
                          <a:sym typeface="Trebuchet MS"/>
                        </a:rPr>
                      </a:br>
                      <a:r>
                        <a:rPr lang="en" sz="1200">
                          <a:solidFill>
                            <a:srgbClr val="565A5C"/>
                          </a:solidFill>
                          <a:latin typeface="Trebuchet MS"/>
                          <a:ea typeface="Trebuchet MS"/>
                          <a:cs typeface="Trebuchet MS"/>
                          <a:sym typeface="Trebuchet MS"/>
                        </a:rPr>
                        <a:t>Initial Test bed Outer Bay Structure</a:t>
                      </a:r>
                      <a:endParaRPr sz="1200">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tcPr>
                </a:tc>
                <a:extLst>
                  <a:ext uri="{0D108BD9-81ED-4DB2-BD59-A6C34878D82A}">
                    <a16:rowId xmlns:a16="http://schemas.microsoft.com/office/drawing/2014/main" val="10001"/>
                  </a:ext>
                </a:extLst>
              </a:tr>
              <a:tr h="528900">
                <a:tc rowSpan="4">
                  <a:txBody>
                    <a:bodyPr/>
                    <a:lstStyle/>
                    <a:p>
                      <a:pPr marL="0" lvl="0" indent="0" algn="l" rtl="0">
                        <a:lnSpc>
                          <a:spcPct val="100000"/>
                        </a:lnSpc>
                        <a:spcBef>
                          <a:spcPts val="100"/>
                        </a:spcBef>
                        <a:spcAft>
                          <a:spcPts val="500"/>
                        </a:spcAft>
                        <a:buNone/>
                      </a:pPr>
                      <a:r>
                        <a:rPr lang="en" dirty="0">
                          <a:solidFill>
                            <a:srgbClr val="565A5C"/>
                          </a:solidFill>
                          <a:latin typeface="Trebuchet MS"/>
                          <a:ea typeface="Trebuchet MS"/>
                          <a:cs typeface="Trebuchet MS"/>
                          <a:sym typeface="Trebuchet MS"/>
                        </a:rPr>
                        <a:t>Planned Testing</a:t>
                      </a:r>
                      <a:endParaRPr dirty="0">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lgn="ctr">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lgn="ctr">
                      <a:solidFill>
                        <a:srgbClr val="565A5C"/>
                      </a:solidFill>
                      <a:prstDash val="solid"/>
                      <a:round/>
                      <a:headEnd type="none" w="sm" len="sm"/>
                      <a:tailEnd type="none" w="sm" len="sm"/>
                    </a:lnB>
                  </a:tcPr>
                </a:tc>
                <a:tc>
                  <a:txBody>
                    <a:bodyPr/>
                    <a:lstStyle/>
                    <a:p>
                      <a:pPr marL="0" lvl="0" indent="0" algn="l" rtl="0">
                        <a:lnSpc>
                          <a:spcPct val="100000"/>
                        </a:lnSpc>
                        <a:spcBef>
                          <a:spcPts val="100"/>
                        </a:spcBef>
                        <a:spcAft>
                          <a:spcPts val="500"/>
                        </a:spcAft>
                        <a:buNone/>
                      </a:pPr>
                      <a:r>
                        <a:rPr lang="en" sz="1200">
                          <a:solidFill>
                            <a:srgbClr val="565A5C"/>
                          </a:solidFill>
                          <a:latin typeface="Trebuchet MS"/>
                          <a:ea typeface="Trebuchet MS"/>
                          <a:cs typeface="Trebuchet MS"/>
                          <a:sym typeface="Trebuchet MS"/>
                        </a:rPr>
                        <a:t>Long Wire</a:t>
                      </a:r>
                      <a:endParaRPr sz="1200">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tcPr>
                </a:tc>
                <a:tc>
                  <a:txBody>
                    <a:bodyPr/>
                    <a:lstStyle/>
                    <a:p>
                      <a:pPr marL="0" lvl="0" indent="0" algn="l" rtl="0">
                        <a:lnSpc>
                          <a:spcPct val="100000"/>
                        </a:lnSpc>
                        <a:spcBef>
                          <a:spcPts val="100"/>
                        </a:spcBef>
                        <a:spcAft>
                          <a:spcPts val="0"/>
                        </a:spcAft>
                        <a:buClr>
                          <a:srgbClr val="000000"/>
                        </a:buClr>
                        <a:buSzPts val="1100"/>
                        <a:buFont typeface="Arial"/>
                        <a:buNone/>
                      </a:pPr>
                      <a:r>
                        <a:rPr lang="en" sz="1200">
                          <a:solidFill>
                            <a:srgbClr val="565A5C"/>
                          </a:solidFill>
                          <a:latin typeface="Trebuchet MS"/>
                          <a:ea typeface="Trebuchet MS"/>
                          <a:cs typeface="Trebuchet MS"/>
                          <a:sym typeface="Trebuchet MS"/>
                        </a:rPr>
                        <a:t>High speed oscilloscope (≥ 150 MHz)</a:t>
                      </a:r>
                      <a:endParaRPr sz="1200">
                        <a:solidFill>
                          <a:srgbClr val="565A5C"/>
                        </a:solidFill>
                        <a:latin typeface="Trebuchet MS"/>
                        <a:ea typeface="Trebuchet MS"/>
                        <a:cs typeface="Trebuchet MS"/>
                        <a:sym typeface="Trebuchet MS"/>
                      </a:endParaRPr>
                    </a:p>
                    <a:p>
                      <a:pPr marL="0" lvl="0" indent="0" algn="l" rtl="0">
                        <a:lnSpc>
                          <a:spcPct val="100000"/>
                        </a:lnSpc>
                        <a:spcBef>
                          <a:spcPts val="500"/>
                        </a:spcBef>
                        <a:spcAft>
                          <a:spcPts val="500"/>
                        </a:spcAft>
                        <a:buNone/>
                      </a:pPr>
                      <a:r>
                        <a:rPr lang="en" sz="1200">
                          <a:solidFill>
                            <a:srgbClr val="565A5C"/>
                          </a:solidFill>
                          <a:latin typeface="Trebuchet MS"/>
                          <a:ea typeface="Trebuchet MS"/>
                          <a:cs typeface="Trebuchet MS"/>
                          <a:sym typeface="Trebuchet MS"/>
                        </a:rPr>
                        <a:t>Soldering iron or wire stripper</a:t>
                      </a:r>
                      <a:endParaRPr sz="1200">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tcPr>
                </a:tc>
                <a:extLst>
                  <a:ext uri="{0D108BD9-81ED-4DB2-BD59-A6C34878D82A}">
                    <a16:rowId xmlns:a16="http://schemas.microsoft.com/office/drawing/2014/main" val="10002"/>
                  </a:ext>
                </a:extLst>
              </a:tr>
              <a:tr h="528900">
                <a:tc vMerge="1">
                  <a:txBody>
                    <a:bodyPr/>
                    <a:lstStyle/>
                    <a:p>
                      <a:pPr marL="0" lvl="0" indent="0" algn="l" rtl="0">
                        <a:lnSpc>
                          <a:spcPct val="100000"/>
                        </a:lnSpc>
                        <a:spcBef>
                          <a:spcPts val="100"/>
                        </a:spcBef>
                        <a:spcAft>
                          <a:spcPts val="500"/>
                        </a:spcAft>
                        <a:buNone/>
                      </a:pPr>
                      <a:endParaRPr dirty="0">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lgn="ctr">
                      <a:solidFill>
                        <a:srgbClr val="565A5C"/>
                      </a:solidFill>
                      <a:prstDash val="solid"/>
                      <a:round/>
                      <a:headEnd type="none" w="sm" len="sm"/>
                      <a:tailEnd type="none" w="sm" len="sm"/>
                    </a:lnB>
                  </a:tcPr>
                </a:tc>
                <a:tc>
                  <a:txBody>
                    <a:bodyPr/>
                    <a:lstStyle/>
                    <a:p>
                      <a:pPr marL="0" lvl="0" indent="0" algn="l" rtl="0">
                        <a:lnSpc>
                          <a:spcPct val="100000"/>
                        </a:lnSpc>
                        <a:spcBef>
                          <a:spcPts val="100"/>
                        </a:spcBef>
                        <a:spcAft>
                          <a:spcPts val="500"/>
                        </a:spcAft>
                        <a:buNone/>
                      </a:pPr>
                      <a:r>
                        <a:rPr lang="en" sz="1200">
                          <a:solidFill>
                            <a:srgbClr val="565A5C"/>
                          </a:solidFill>
                          <a:latin typeface="Trebuchet MS"/>
                          <a:ea typeface="Trebuchet MS"/>
                          <a:cs typeface="Trebuchet MS"/>
                          <a:sym typeface="Trebuchet MS"/>
                        </a:rPr>
                        <a:t>Software Performance</a:t>
                      </a:r>
                      <a:endParaRPr sz="1200">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lgn="ctr">
                      <a:solidFill>
                        <a:srgbClr val="565A5C"/>
                      </a:solidFill>
                      <a:prstDash val="solid"/>
                      <a:round/>
                      <a:headEnd type="none" w="sm" len="sm"/>
                      <a:tailEnd type="none" w="sm" len="sm"/>
                    </a:lnB>
                  </a:tcPr>
                </a:tc>
                <a:tc>
                  <a:txBody>
                    <a:bodyPr/>
                    <a:lstStyle/>
                    <a:p>
                      <a:pPr marL="0" lvl="0" indent="0" algn="l" rtl="0">
                        <a:lnSpc>
                          <a:spcPct val="100000"/>
                        </a:lnSpc>
                        <a:spcBef>
                          <a:spcPts val="100"/>
                        </a:spcBef>
                        <a:spcAft>
                          <a:spcPts val="500"/>
                        </a:spcAft>
                        <a:buNone/>
                      </a:pPr>
                      <a:r>
                        <a:rPr lang="en" sz="1200" dirty="0">
                          <a:solidFill>
                            <a:srgbClr val="565A5C"/>
                          </a:solidFill>
                          <a:latin typeface="Trebuchet MS"/>
                          <a:ea typeface="Trebuchet MS"/>
                          <a:cs typeface="Trebuchet MS"/>
                          <a:sym typeface="Trebuchet MS"/>
                        </a:rPr>
                        <a:t>Raspberry Pi with IP modules loaded</a:t>
                      </a:r>
                      <a:endParaRPr sz="1200" dirty="0">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lgn="ctr">
                      <a:solidFill>
                        <a:srgbClr val="565A5C"/>
                      </a:solidFill>
                      <a:prstDash val="solid"/>
                      <a:round/>
                      <a:headEnd type="none" w="sm" len="sm"/>
                      <a:tailEnd type="none" w="sm" len="sm"/>
                    </a:lnB>
                  </a:tcPr>
                </a:tc>
                <a:extLst>
                  <a:ext uri="{0D108BD9-81ED-4DB2-BD59-A6C34878D82A}">
                    <a16:rowId xmlns:a16="http://schemas.microsoft.com/office/drawing/2014/main" val="10003"/>
                  </a:ext>
                </a:extLst>
              </a:tr>
              <a:tr h="528900">
                <a:tc vMerge="1">
                  <a:txBody>
                    <a:bodyPr/>
                    <a:lstStyle/>
                    <a:p>
                      <a:pPr marL="0" lvl="0" indent="0" algn="l" rtl="0">
                        <a:lnSpc>
                          <a:spcPct val="100000"/>
                        </a:lnSpc>
                        <a:spcBef>
                          <a:spcPts val="100"/>
                        </a:spcBef>
                        <a:spcAft>
                          <a:spcPts val="500"/>
                        </a:spcAft>
                        <a:buNone/>
                      </a:pPr>
                      <a:endParaRPr dirty="0">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lgn="ctr">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lgn="ctr">
                      <a:solidFill>
                        <a:srgbClr val="565A5C"/>
                      </a:solidFill>
                      <a:prstDash val="solid"/>
                      <a:round/>
                      <a:headEnd type="none" w="sm" len="sm"/>
                      <a:tailEnd type="none" w="sm" len="sm"/>
                    </a:lnB>
                  </a:tcPr>
                </a:tc>
                <a:tc>
                  <a:txBody>
                    <a:bodyPr/>
                    <a:lstStyle/>
                    <a:p>
                      <a:pPr marL="0" lvl="0" indent="0" algn="l" rtl="0">
                        <a:lnSpc>
                          <a:spcPct val="100000"/>
                        </a:lnSpc>
                        <a:spcBef>
                          <a:spcPts val="100"/>
                        </a:spcBef>
                        <a:spcAft>
                          <a:spcPts val="500"/>
                        </a:spcAft>
                        <a:buNone/>
                      </a:pPr>
                      <a:r>
                        <a:rPr lang="en" sz="1200">
                          <a:solidFill>
                            <a:srgbClr val="565A5C"/>
                          </a:solidFill>
                          <a:latin typeface="Trebuchet MS"/>
                          <a:ea typeface="Trebuchet MS"/>
                          <a:cs typeface="Trebuchet MS"/>
                          <a:sym typeface="Trebuchet MS"/>
                        </a:rPr>
                        <a:t>Reflection Error</a:t>
                      </a:r>
                      <a:endParaRPr sz="1200">
                        <a:solidFill>
                          <a:srgbClr val="565A5C"/>
                        </a:solidFill>
                        <a:latin typeface="Trebuchet MS"/>
                        <a:ea typeface="Trebuchet MS"/>
                        <a:cs typeface="Trebuchet MS"/>
                        <a:sym typeface="Trebuchet MS"/>
                      </a:endParaRPr>
                    </a:p>
                  </a:txBody>
                  <a:tcPr marL="91425" marR="91425" marT="91425" marB="91425" anchor="ctr">
                    <a:lnL w="28575" cap="flat" cmpd="sng" algn="ctr">
                      <a:solidFill>
                        <a:srgbClr val="565A5C"/>
                      </a:solidFill>
                      <a:prstDash val="solid"/>
                      <a:round/>
                      <a:headEnd type="none" w="sm" len="sm"/>
                      <a:tailEnd type="none" w="sm" len="sm"/>
                    </a:lnL>
                    <a:lnR w="28575" cap="flat" cmpd="sng" algn="ctr">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lgn="ctr">
                      <a:solidFill>
                        <a:srgbClr val="565A5C"/>
                      </a:solidFill>
                      <a:prstDash val="solid"/>
                      <a:round/>
                      <a:headEnd type="none" w="sm" len="sm"/>
                      <a:tailEnd type="none" w="sm" len="sm"/>
                    </a:lnB>
                  </a:tcPr>
                </a:tc>
                <a:tc>
                  <a:txBody>
                    <a:bodyPr/>
                    <a:lstStyle/>
                    <a:p>
                      <a:pPr marL="0" lvl="0" indent="0" algn="l" rtl="0">
                        <a:lnSpc>
                          <a:spcPct val="100000"/>
                        </a:lnSpc>
                        <a:spcBef>
                          <a:spcPts val="100"/>
                        </a:spcBef>
                        <a:spcAft>
                          <a:spcPts val="500"/>
                        </a:spcAft>
                        <a:buNone/>
                      </a:pPr>
                      <a:r>
                        <a:rPr lang="en" sz="1200">
                          <a:solidFill>
                            <a:srgbClr val="565A5C"/>
                          </a:solidFill>
                          <a:latin typeface="Trebuchet MS"/>
                          <a:ea typeface="Trebuchet MS"/>
                          <a:cs typeface="Trebuchet MS"/>
                          <a:sym typeface="Trebuchet MS"/>
                        </a:rPr>
                        <a:t>Initial Testbed, Final Testbed, anti-reflective paper, Thermal Chamber</a:t>
                      </a:r>
                      <a:endParaRPr sz="1200">
                        <a:solidFill>
                          <a:srgbClr val="565A5C"/>
                        </a:solidFill>
                        <a:latin typeface="Trebuchet MS"/>
                        <a:ea typeface="Trebuchet MS"/>
                        <a:cs typeface="Trebuchet MS"/>
                        <a:sym typeface="Trebuchet MS"/>
                      </a:endParaRPr>
                    </a:p>
                  </a:txBody>
                  <a:tcPr marL="91425" marR="91425" marT="91425" marB="91425" anchor="ctr">
                    <a:lnL w="28575" cap="flat" cmpd="sng" algn="ctr">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lgn="ctr">
                      <a:solidFill>
                        <a:srgbClr val="565A5C"/>
                      </a:solidFill>
                      <a:prstDash val="solid"/>
                      <a:round/>
                      <a:headEnd type="none" w="sm" len="sm"/>
                      <a:tailEnd type="none" w="sm" len="sm"/>
                    </a:lnB>
                  </a:tcPr>
                </a:tc>
                <a:extLst>
                  <a:ext uri="{0D108BD9-81ED-4DB2-BD59-A6C34878D82A}">
                    <a16:rowId xmlns:a16="http://schemas.microsoft.com/office/drawing/2014/main" val="299599202"/>
                  </a:ext>
                </a:extLst>
              </a:tr>
              <a:tr h="528900">
                <a:tc vMerge="1">
                  <a:txBody>
                    <a:bodyPr/>
                    <a:lstStyle/>
                    <a:p>
                      <a:pPr marL="0" lvl="0" indent="0" algn="l" rtl="0">
                        <a:lnSpc>
                          <a:spcPct val="100000"/>
                        </a:lnSpc>
                        <a:spcBef>
                          <a:spcPts val="100"/>
                        </a:spcBef>
                        <a:spcAft>
                          <a:spcPts val="500"/>
                        </a:spcAft>
                        <a:buNone/>
                      </a:pPr>
                      <a:endParaRPr dirty="0">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lgn="ctr">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lgn="ctr">
                      <a:solidFill>
                        <a:srgbClr val="565A5C"/>
                      </a:solidFill>
                      <a:prstDash val="solid"/>
                      <a:round/>
                      <a:headEnd type="none" w="sm" len="sm"/>
                      <a:tailEnd type="none" w="sm" len="sm"/>
                    </a:lnB>
                  </a:tcPr>
                </a:tc>
                <a:tc>
                  <a:txBody>
                    <a:bodyPr/>
                    <a:lstStyle/>
                    <a:p>
                      <a:pPr marL="0" lvl="0" indent="0" algn="l" rtl="0">
                        <a:lnSpc>
                          <a:spcPct val="100000"/>
                        </a:lnSpc>
                        <a:spcBef>
                          <a:spcPts val="100"/>
                        </a:spcBef>
                        <a:spcAft>
                          <a:spcPts val="500"/>
                        </a:spcAft>
                        <a:buNone/>
                      </a:pPr>
                      <a:r>
                        <a:rPr lang="en" sz="1200">
                          <a:solidFill>
                            <a:srgbClr val="565A5C"/>
                          </a:solidFill>
                          <a:latin typeface="Trebuchet MS"/>
                          <a:ea typeface="Trebuchet MS"/>
                          <a:cs typeface="Trebuchet MS"/>
                          <a:sym typeface="Trebuchet MS"/>
                        </a:rPr>
                        <a:t>Coatings Performance</a:t>
                      </a:r>
                      <a:endParaRPr sz="1200">
                        <a:solidFill>
                          <a:srgbClr val="565A5C"/>
                        </a:solidFill>
                        <a:latin typeface="Trebuchet MS"/>
                        <a:ea typeface="Trebuchet MS"/>
                        <a:cs typeface="Trebuchet MS"/>
                        <a:sym typeface="Trebuchet MS"/>
                      </a:endParaRPr>
                    </a:p>
                  </a:txBody>
                  <a:tcPr marL="91425" marR="91425" marT="91425" marB="91425" anchor="ctr">
                    <a:lnL w="28575" cap="flat" cmpd="sng" algn="ctr">
                      <a:solidFill>
                        <a:srgbClr val="565A5C"/>
                      </a:solidFill>
                      <a:prstDash val="solid"/>
                      <a:round/>
                      <a:headEnd type="none" w="sm" len="sm"/>
                      <a:tailEnd type="none" w="sm" len="sm"/>
                    </a:lnL>
                    <a:lnR w="28575" cap="flat" cmpd="sng" algn="ctr">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lgn="ctr">
                      <a:solidFill>
                        <a:srgbClr val="565A5C"/>
                      </a:solidFill>
                      <a:prstDash val="solid"/>
                      <a:round/>
                      <a:headEnd type="none" w="sm" len="sm"/>
                      <a:tailEnd type="none" w="sm" len="sm"/>
                    </a:lnB>
                  </a:tcPr>
                </a:tc>
                <a:tc>
                  <a:txBody>
                    <a:bodyPr/>
                    <a:lstStyle/>
                    <a:p>
                      <a:pPr marL="0" lvl="0" indent="0" algn="l" rtl="0">
                        <a:lnSpc>
                          <a:spcPct val="100000"/>
                        </a:lnSpc>
                        <a:spcBef>
                          <a:spcPts val="100"/>
                        </a:spcBef>
                        <a:spcAft>
                          <a:spcPts val="0"/>
                        </a:spcAft>
                        <a:buNone/>
                      </a:pPr>
                      <a:r>
                        <a:rPr lang="en" sz="1200">
                          <a:solidFill>
                            <a:srgbClr val="565A5C"/>
                          </a:solidFill>
                          <a:latin typeface="Trebuchet MS"/>
                          <a:ea typeface="Trebuchet MS"/>
                          <a:cs typeface="Trebuchet MS"/>
                          <a:sym typeface="Trebuchet MS"/>
                        </a:rPr>
                        <a:t>Initial testbed (Preliminary Tests)</a:t>
                      </a:r>
                      <a:endParaRPr sz="1200">
                        <a:solidFill>
                          <a:srgbClr val="565A5C"/>
                        </a:solidFill>
                        <a:latin typeface="Trebuchet MS"/>
                        <a:ea typeface="Trebuchet MS"/>
                        <a:cs typeface="Trebuchet MS"/>
                        <a:sym typeface="Trebuchet MS"/>
                      </a:endParaRPr>
                    </a:p>
                    <a:p>
                      <a:pPr marL="0" lvl="0" indent="0" algn="l" rtl="0">
                        <a:lnSpc>
                          <a:spcPct val="100000"/>
                        </a:lnSpc>
                        <a:spcBef>
                          <a:spcPts val="500"/>
                        </a:spcBef>
                        <a:spcAft>
                          <a:spcPts val="500"/>
                        </a:spcAft>
                        <a:buNone/>
                      </a:pPr>
                      <a:r>
                        <a:rPr lang="en" sz="1200">
                          <a:solidFill>
                            <a:srgbClr val="565A5C"/>
                          </a:solidFill>
                          <a:latin typeface="Trebuchet MS"/>
                          <a:ea typeface="Trebuchet MS"/>
                          <a:cs typeface="Trebuchet MS"/>
                          <a:sym typeface="Trebuchet MS"/>
                        </a:rPr>
                        <a:t>Final testbed (Continued Tests)</a:t>
                      </a:r>
                      <a:endParaRPr sz="1200">
                        <a:solidFill>
                          <a:srgbClr val="565A5C"/>
                        </a:solidFill>
                        <a:latin typeface="Trebuchet MS"/>
                        <a:ea typeface="Trebuchet MS"/>
                        <a:cs typeface="Trebuchet MS"/>
                        <a:sym typeface="Trebuchet MS"/>
                      </a:endParaRPr>
                    </a:p>
                  </a:txBody>
                  <a:tcPr marL="91425" marR="91425" marT="91425" marB="91425" anchor="ctr">
                    <a:lnL w="28575" cap="flat" cmpd="sng" algn="ctr">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lgn="ctr">
                      <a:solidFill>
                        <a:srgbClr val="565A5C"/>
                      </a:solidFill>
                      <a:prstDash val="solid"/>
                      <a:round/>
                      <a:headEnd type="none" w="sm" len="sm"/>
                      <a:tailEnd type="none" w="sm" len="sm"/>
                    </a:lnB>
                  </a:tcPr>
                </a:tc>
                <a:extLst>
                  <a:ext uri="{0D108BD9-81ED-4DB2-BD59-A6C34878D82A}">
                    <a16:rowId xmlns:a16="http://schemas.microsoft.com/office/drawing/2014/main" val="3633658415"/>
                  </a:ext>
                </a:extLst>
              </a:tr>
              <a:tr h="528900">
                <a:tc>
                  <a:txBody>
                    <a:bodyPr/>
                    <a:lstStyle/>
                    <a:p>
                      <a:pPr marL="0" lvl="0" indent="0" algn="l" rtl="0">
                        <a:lnSpc>
                          <a:spcPct val="100000"/>
                        </a:lnSpc>
                        <a:spcBef>
                          <a:spcPts val="100"/>
                        </a:spcBef>
                        <a:spcAft>
                          <a:spcPts val="500"/>
                        </a:spcAft>
                        <a:buNone/>
                      </a:pPr>
                      <a:r>
                        <a:rPr lang="en">
                          <a:solidFill>
                            <a:srgbClr val="565A5C"/>
                          </a:solidFill>
                          <a:latin typeface="Trebuchet MS"/>
                          <a:ea typeface="Trebuchet MS"/>
                          <a:cs typeface="Trebuchet MS"/>
                          <a:sym typeface="Trebuchet MS"/>
                        </a:rPr>
                        <a:t>Acceptance Testing</a:t>
                      </a:r>
                      <a:endParaRPr>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lgn="ctr">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tcPr>
                </a:tc>
                <a:tc>
                  <a:txBody>
                    <a:bodyPr/>
                    <a:lstStyle/>
                    <a:p>
                      <a:pPr marL="0" lvl="0" indent="0" algn="l" rtl="0">
                        <a:lnSpc>
                          <a:spcPct val="100000"/>
                        </a:lnSpc>
                        <a:spcBef>
                          <a:spcPts val="100"/>
                        </a:spcBef>
                        <a:spcAft>
                          <a:spcPts val="500"/>
                        </a:spcAft>
                        <a:buNone/>
                      </a:pPr>
                      <a:r>
                        <a:rPr lang="en" sz="1200">
                          <a:solidFill>
                            <a:srgbClr val="565A5C"/>
                          </a:solidFill>
                          <a:latin typeface="Trebuchet MS"/>
                          <a:ea typeface="Trebuchet MS"/>
                          <a:cs typeface="Trebuchet MS"/>
                          <a:sym typeface="Trebuchet MS"/>
                        </a:rPr>
                        <a:t>Thermal Chamber</a:t>
                      </a:r>
                      <a:endParaRPr sz="1200">
                        <a:solidFill>
                          <a:srgbClr val="565A5C"/>
                        </a:solidFill>
                        <a:latin typeface="Trebuchet MS"/>
                        <a:ea typeface="Trebuchet MS"/>
                        <a:cs typeface="Trebuchet MS"/>
                        <a:sym typeface="Trebuchet MS"/>
                      </a:endParaRPr>
                    </a:p>
                  </a:txBody>
                  <a:tcPr marL="91425" marR="91425" marT="91425" marB="91425" anchor="ctr">
                    <a:lnL w="28575" cap="flat" cmpd="sng" algn="ctr">
                      <a:solidFill>
                        <a:srgbClr val="565A5C"/>
                      </a:solidFill>
                      <a:prstDash val="solid"/>
                      <a:round/>
                      <a:headEnd type="none" w="sm" len="sm"/>
                      <a:tailEnd type="none" w="sm" len="sm"/>
                    </a:lnL>
                    <a:lnR w="28575" cap="flat" cmpd="sng" algn="ctr">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tcPr>
                </a:tc>
                <a:tc>
                  <a:txBody>
                    <a:bodyPr/>
                    <a:lstStyle/>
                    <a:p>
                      <a:pPr marL="0" lvl="0" indent="0" algn="l" rtl="0">
                        <a:lnSpc>
                          <a:spcPct val="100000"/>
                        </a:lnSpc>
                        <a:spcBef>
                          <a:spcPts val="100"/>
                        </a:spcBef>
                        <a:spcAft>
                          <a:spcPts val="500"/>
                        </a:spcAft>
                        <a:buNone/>
                      </a:pPr>
                      <a:r>
                        <a:rPr lang="en" sz="1200" dirty="0">
                          <a:solidFill>
                            <a:srgbClr val="565A5C"/>
                          </a:solidFill>
                          <a:latin typeface="Trebuchet MS"/>
                          <a:ea typeface="Trebuchet MS"/>
                          <a:cs typeface="Trebuchet MS"/>
                          <a:sym typeface="Trebuchet MS"/>
                        </a:rPr>
                        <a:t>Final Test bed</a:t>
                      </a:r>
                      <a:br>
                        <a:rPr lang="en" sz="1200" dirty="0">
                          <a:solidFill>
                            <a:srgbClr val="565A5C"/>
                          </a:solidFill>
                          <a:latin typeface="Trebuchet MS"/>
                          <a:ea typeface="Trebuchet MS"/>
                          <a:cs typeface="Trebuchet MS"/>
                          <a:sym typeface="Trebuchet MS"/>
                        </a:rPr>
                      </a:br>
                      <a:r>
                        <a:rPr lang="en" sz="1200" dirty="0">
                          <a:solidFill>
                            <a:srgbClr val="565A5C"/>
                          </a:solidFill>
                          <a:latin typeface="Trebuchet MS"/>
                          <a:ea typeface="Trebuchet MS"/>
                          <a:cs typeface="Trebuchet MS"/>
                          <a:sym typeface="Trebuchet MS"/>
                        </a:rPr>
                        <a:t>Customer’s Thermal Chamber</a:t>
                      </a:r>
                      <a:endParaRPr sz="1200" dirty="0">
                        <a:solidFill>
                          <a:srgbClr val="565A5C"/>
                        </a:solidFill>
                        <a:latin typeface="Trebuchet MS"/>
                        <a:ea typeface="Trebuchet MS"/>
                        <a:cs typeface="Trebuchet MS"/>
                        <a:sym typeface="Trebuchet MS"/>
                      </a:endParaRPr>
                    </a:p>
                  </a:txBody>
                  <a:tcPr marL="91425" marR="91425" marT="91425" marB="91425" anchor="ctr">
                    <a:lnL w="28575" cap="flat" cmpd="sng" algn="ctr">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tcPr>
                </a:tc>
                <a:extLst>
                  <a:ext uri="{0D108BD9-81ED-4DB2-BD59-A6C34878D82A}">
                    <a16:rowId xmlns:a16="http://schemas.microsoft.com/office/drawing/2014/main" val="1401058640"/>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4" name="Google Shape;874;p69"/>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Safety</a:t>
            </a:r>
            <a:endParaRPr/>
          </a:p>
        </p:txBody>
      </p:sp>
      <p:sp>
        <p:nvSpPr>
          <p:cNvPr id="875" name="Google Shape;875;p6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70"/>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Safety</a:t>
            </a:r>
            <a:endParaRPr/>
          </a:p>
        </p:txBody>
      </p:sp>
      <p:sp>
        <p:nvSpPr>
          <p:cNvPr id="881" name="Google Shape;881;p7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42</a:t>
            </a:fld>
            <a:endParaRPr/>
          </a:p>
        </p:txBody>
      </p:sp>
      <p:sp>
        <p:nvSpPr>
          <p:cNvPr id="882" name="Google Shape;882;p70"/>
          <p:cNvSpPr txBox="1"/>
          <p:nvPr/>
        </p:nvSpPr>
        <p:spPr>
          <a:xfrm>
            <a:off x="432000" y="2877100"/>
            <a:ext cx="3918000" cy="29244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SzPts val="1200"/>
              <a:buFont typeface="Trebuchet MS"/>
              <a:buAutoNum type="arabicPeriod"/>
            </a:pPr>
            <a:r>
              <a:rPr lang="en" sz="1200">
                <a:latin typeface="Trebuchet MS"/>
                <a:ea typeface="Trebuchet MS"/>
                <a:cs typeface="Trebuchet MS"/>
                <a:sym typeface="Trebuchet MS"/>
              </a:rPr>
              <a:t>Monitor the temperature via the reference data periodically</a:t>
            </a:r>
            <a:endParaRPr sz="1200">
              <a:latin typeface="Trebuchet MS"/>
              <a:ea typeface="Trebuchet MS"/>
              <a:cs typeface="Trebuchet MS"/>
              <a:sym typeface="Trebuchet MS"/>
            </a:endParaRPr>
          </a:p>
          <a:p>
            <a:pPr marL="457200" lvl="0" indent="-304800" algn="l" rtl="0">
              <a:spcBef>
                <a:spcPts val="500"/>
              </a:spcBef>
              <a:spcAft>
                <a:spcPts val="0"/>
              </a:spcAft>
              <a:buSzPts val="1200"/>
              <a:buFont typeface="Trebuchet MS"/>
              <a:buAutoNum type="arabicPeriod"/>
            </a:pPr>
            <a:r>
              <a:rPr lang="en" sz="1200">
                <a:latin typeface="Trebuchet MS"/>
                <a:ea typeface="Trebuchet MS"/>
                <a:cs typeface="Trebuchet MS"/>
                <a:sym typeface="Trebuchet MS"/>
              </a:rPr>
              <a:t>Only run two of the 96 power resistors at a time.</a:t>
            </a:r>
            <a:endParaRPr sz="1200">
              <a:latin typeface="Trebuchet MS"/>
              <a:ea typeface="Trebuchet MS"/>
              <a:cs typeface="Trebuchet MS"/>
              <a:sym typeface="Trebuchet MS"/>
            </a:endParaRPr>
          </a:p>
          <a:p>
            <a:pPr marL="457200" lvl="0" indent="-304800" algn="l" rtl="0">
              <a:spcBef>
                <a:spcPts val="500"/>
              </a:spcBef>
              <a:spcAft>
                <a:spcPts val="500"/>
              </a:spcAft>
              <a:buSzPts val="1200"/>
              <a:buFont typeface="Trebuchet MS"/>
              <a:buAutoNum type="arabicPeriod"/>
            </a:pPr>
            <a:r>
              <a:rPr lang="en" sz="1200">
                <a:latin typeface="Trebuchet MS"/>
                <a:ea typeface="Trebuchet MS"/>
                <a:cs typeface="Trebuchet MS"/>
                <a:sym typeface="Trebuchet MS"/>
              </a:rPr>
              <a:t>Have an LED that indicates when the stack walls are over 38</a:t>
            </a:r>
            <a:r>
              <a:rPr lang="en" sz="1100">
                <a:solidFill>
                  <a:srgbClr val="565A5C"/>
                </a:solidFill>
                <a:latin typeface="Trebuchet MS"/>
                <a:ea typeface="Trebuchet MS"/>
                <a:cs typeface="Trebuchet MS"/>
                <a:sym typeface="Trebuchet MS"/>
              </a:rPr>
              <a:t>°</a:t>
            </a:r>
            <a:r>
              <a:rPr lang="en" sz="1200">
                <a:latin typeface="Trebuchet MS"/>
                <a:ea typeface="Trebuchet MS"/>
                <a:cs typeface="Trebuchet MS"/>
                <a:sym typeface="Trebuchet MS"/>
              </a:rPr>
              <a:t>C, and therefore, should not be touched</a:t>
            </a:r>
            <a:endParaRPr sz="1200">
              <a:latin typeface="Trebuchet MS"/>
              <a:ea typeface="Trebuchet MS"/>
              <a:cs typeface="Trebuchet MS"/>
              <a:sym typeface="Trebuchet MS"/>
            </a:endParaRPr>
          </a:p>
        </p:txBody>
      </p:sp>
      <p:pic>
        <p:nvPicPr>
          <p:cNvPr id="883" name="Google Shape;883;p70"/>
          <p:cNvPicPr preferRelativeResize="0"/>
          <p:nvPr/>
        </p:nvPicPr>
        <p:blipFill rotWithShape="1">
          <a:blip r:embed="rId3">
            <a:alphaModFix/>
          </a:blip>
          <a:srcRect/>
          <a:stretch/>
        </p:blipFill>
        <p:spPr>
          <a:xfrm>
            <a:off x="1585888" y="1442054"/>
            <a:ext cx="1354175" cy="1014075"/>
          </a:xfrm>
          <a:prstGeom prst="rect">
            <a:avLst/>
          </a:prstGeom>
          <a:noFill/>
          <a:ln>
            <a:noFill/>
          </a:ln>
        </p:spPr>
      </p:pic>
      <p:sp>
        <p:nvSpPr>
          <p:cNvPr id="884" name="Google Shape;884;p70"/>
          <p:cNvSpPr txBox="1"/>
          <p:nvPr/>
        </p:nvSpPr>
        <p:spPr>
          <a:xfrm>
            <a:off x="714250" y="1024863"/>
            <a:ext cx="3246000" cy="5652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Trebuchet MS"/>
              <a:buAutoNum type="arabicPeriod"/>
            </a:pPr>
            <a:r>
              <a:rPr lang="en" sz="1800">
                <a:latin typeface="Trebuchet MS"/>
                <a:ea typeface="Trebuchet MS"/>
                <a:cs typeface="Trebuchet MS"/>
                <a:sym typeface="Trebuchet MS"/>
              </a:rPr>
              <a:t>Temperature and Burn:</a:t>
            </a:r>
            <a:endParaRPr sz="1800">
              <a:latin typeface="Trebuchet MS"/>
              <a:ea typeface="Trebuchet MS"/>
              <a:cs typeface="Trebuchet MS"/>
              <a:sym typeface="Trebuchet MS"/>
            </a:endParaRPr>
          </a:p>
        </p:txBody>
      </p:sp>
      <p:sp>
        <p:nvSpPr>
          <p:cNvPr id="885" name="Google Shape;885;p70"/>
          <p:cNvSpPr txBox="1"/>
          <p:nvPr/>
        </p:nvSpPr>
        <p:spPr>
          <a:xfrm>
            <a:off x="4850250" y="1024863"/>
            <a:ext cx="3246000" cy="5652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 sz="1800">
                <a:latin typeface="Trebuchet MS"/>
                <a:ea typeface="Trebuchet MS"/>
                <a:cs typeface="Trebuchet MS"/>
                <a:sym typeface="Trebuchet MS"/>
              </a:rPr>
              <a:t>2. Grounding the testbed</a:t>
            </a:r>
            <a:endParaRPr sz="1800">
              <a:latin typeface="Trebuchet MS"/>
              <a:ea typeface="Trebuchet MS"/>
              <a:cs typeface="Trebuchet MS"/>
              <a:sym typeface="Trebuchet MS"/>
            </a:endParaRPr>
          </a:p>
        </p:txBody>
      </p:sp>
      <p:sp>
        <p:nvSpPr>
          <p:cNvPr id="886" name="Google Shape;886;p70"/>
          <p:cNvSpPr txBox="1"/>
          <p:nvPr/>
        </p:nvSpPr>
        <p:spPr>
          <a:xfrm>
            <a:off x="5957625" y="2496100"/>
            <a:ext cx="1869000" cy="41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666666"/>
                </a:solidFill>
                <a:latin typeface="Trebuchet MS"/>
                <a:ea typeface="Trebuchet MS"/>
                <a:cs typeface="Trebuchet MS"/>
                <a:sym typeface="Trebuchet MS"/>
              </a:rPr>
              <a:t> Solderless crimp Terminal</a:t>
            </a:r>
            <a:endParaRPr sz="1000">
              <a:latin typeface="Trebuchet MS"/>
              <a:ea typeface="Trebuchet MS"/>
              <a:cs typeface="Trebuchet MS"/>
              <a:sym typeface="Trebuchet MS"/>
            </a:endParaRPr>
          </a:p>
        </p:txBody>
      </p:sp>
      <p:pic>
        <p:nvPicPr>
          <p:cNvPr id="887" name="Google Shape;887;p70"/>
          <p:cNvPicPr preferRelativeResize="0"/>
          <p:nvPr/>
        </p:nvPicPr>
        <p:blipFill>
          <a:blip r:embed="rId4">
            <a:alphaModFix/>
          </a:blip>
          <a:stretch>
            <a:fillRect/>
          </a:stretch>
        </p:blipFill>
        <p:spPr>
          <a:xfrm>
            <a:off x="6327974" y="1497875"/>
            <a:ext cx="982750" cy="1054825"/>
          </a:xfrm>
          <a:prstGeom prst="rect">
            <a:avLst/>
          </a:prstGeom>
          <a:noFill/>
          <a:ln>
            <a:noFill/>
          </a:ln>
        </p:spPr>
      </p:pic>
      <p:sp>
        <p:nvSpPr>
          <p:cNvPr id="888" name="Google Shape;888;p70"/>
          <p:cNvSpPr txBox="1"/>
          <p:nvPr/>
        </p:nvSpPr>
        <p:spPr>
          <a:xfrm>
            <a:off x="4850250" y="2877100"/>
            <a:ext cx="3918000" cy="10140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SzPts val="1200"/>
              <a:buFont typeface="Trebuchet MS"/>
              <a:buAutoNum type="arabicPeriod"/>
            </a:pPr>
            <a:r>
              <a:rPr lang="en" sz="1200">
                <a:latin typeface="Trebuchet MS"/>
                <a:ea typeface="Trebuchet MS"/>
                <a:cs typeface="Trebuchet MS"/>
                <a:sym typeface="Trebuchet MS"/>
              </a:rPr>
              <a:t>The Test bed will be grounded through the utilization of solderless crimp terminals.</a:t>
            </a:r>
            <a:endParaRPr sz="1200">
              <a:latin typeface="Trebuchet MS"/>
              <a:ea typeface="Trebuchet MS"/>
              <a:cs typeface="Trebuchet MS"/>
              <a:sym typeface="Trebuchet MS"/>
            </a:endParaRPr>
          </a:p>
          <a:p>
            <a:pPr marL="457200" lvl="0" indent="-304800" algn="l" rtl="0">
              <a:spcBef>
                <a:spcPts val="500"/>
              </a:spcBef>
              <a:spcAft>
                <a:spcPts val="0"/>
              </a:spcAft>
              <a:buSzPts val="1200"/>
              <a:buFont typeface="Trebuchet MS"/>
              <a:buAutoNum type="arabicPeriod"/>
            </a:pPr>
            <a:r>
              <a:rPr lang="en" sz="1200">
                <a:latin typeface="Trebuchet MS"/>
                <a:ea typeface="Trebuchet MS"/>
                <a:cs typeface="Trebuchet MS"/>
                <a:sym typeface="Trebuchet MS"/>
              </a:rPr>
              <a:t>These will connect to the aluminum surface and then to a grounding terminal. </a:t>
            </a:r>
            <a:endParaRPr sz="1200">
              <a:latin typeface="Trebuchet MS"/>
              <a:ea typeface="Trebuchet MS"/>
              <a:cs typeface="Trebuchet MS"/>
              <a:sym typeface="Trebuchet MS"/>
            </a:endParaRPr>
          </a:p>
          <a:p>
            <a:pPr marL="457200" lvl="0" indent="0" algn="l" rtl="0">
              <a:spcBef>
                <a:spcPts val="500"/>
              </a:spcBef>
              <a:spcAft>
                <a:spcPts val="500"/>
              </a:spcAft>
              <a:buNone/>
            </a:pPr>
            <a:endParaRPr sz="1200">
              <a:latin typeface="Trebuchet MS"/>
              <a:ea typeface="Trebuchet MS"/>
              <a:cs typeface="Trebuchet MS"/>
              <a:sym typeface="Trebuchet MS"/>
            </a:endParaRPr>
          </a:p>
        </p:txBody>
      </p:sp>
      <p:sp>
        <p:nvSpPr>
          <p:cNvPr id="889" name="Google Shape;889;p70"/>
          <p:cNvSpPr txBox="1"/>
          <p:nvPr/>
        </p:nvSpPr>
        <p:spPr>
          <a:xfrm>
            <a:off x="1328475" y="2476500"/>
            <a:ext cx="1869000" cy="419100"/>
          </a:xfrm>
          <a:prstGeom prst="rect">
            <a:avLst/>
          </a:prstGeom>
          <a:noFill/>
          <a:ln>
            <a:noFill/>
          </a:ln>
        </p:spPr>
        <p:txBody>
          <a:bodyPr spcFirstLastPara="1" wrap="square" lIns="91425" tIns="91425" rIns="91425" bIns="91425" anchor="t" anchorCtr="0">
            <a:noAutofit/>
          </a:bodyPr>
          <a:lstStyle/>
          <a:p>
            <a:pPr marL="0" lvl="0" indent="457200" algn="l" rtl="0">
              <a:spcBef>
                <a:spcPts val="0"/>
              </a:spcBef>
              <a:spcAft>
                <a:spcPts val="0"/>
              </a:spcAft>
              <a:buNone/>
            </a:pPr>
            <a:r>
              <a:rPr lang="en" sz="1000">
                <a:solidFill>
                  <a:srgbClr val="666666"/>
                </a:solidFill>
                <a:latin typeface="Trebuchet MS"/>
                <a:ea typeface="Trebuchet MS"/>
                <a:cs typeface="Trebuchet MS"/>
                <a:sym typeface="Trebuchet MS"/>
              </a:rPr>
              <a:t>Heater PCB</a:t>
            </a:r>
            <a:endParaRPr sz="1000">
              <a:latin typeface="Trebuchet MS"/>
              <a:ea typeface="Trebuchet MS"/>
              <a:cs typeface="Trebuchet MS"/>
              <a:sym typeface="Trebuchet M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sp>
        <p:nvSpPr>
          <p:cNvPr id="894" name="Google Shape;894;p71"/>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95" name="Google Shape;895;p7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43</a:t>
            </a:fld>
            <a:endParaRPr/>
          </a:p>
        </p:txBody>
      </p:sp>
      <p:sp>
        <p:nvSpPr>
          <p:cNvPr id="896" name="Google Shape;896;p71"/>
          <p:cNvSpPr txBox="1">
            <a:spLocks noGrp="1"/>
          </p:cNvSpPr>
          <p:nvPr>
            <p:ph type="ctrTitle" idx="2"/>
          </p:nvPr>
        </p:nvSpPr>
        <p:spPr>
          <a:xfrm>
            <a:off x="1858703" y="1822833"/>
            <a:ext cx="5361300"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Budget</a:t>
            </a:r>
            <a:endParaRPr/>
          </a:p>
        </p:txBody>
      </p:sp>
      <p:sp>
        <p:nvSpPr>
          <p:cNvPr id="897" name="Google Shape;897;p71"/>
          <p:cNvSpPr txBox="1">
            <a:spLocks noGrp="1"/>
          </p:cNvSpPr>
          <p:nvPr>
            <p:ph type="sldNum" idx="3"/>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Google Shape;902;p72"/>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Cost Breakdown as of TRR</a:t>
            </a:r>
            <a:endParaRPr/>
          </a:p>
        </p:txBody>
      </p:sp>
      <p:sp>
        <p:nvSpPr>
          <p:cNvPr id="903" name="Google Shape;903;p7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44</a:t>
            </a:fld>
            <a:endParaRPr/>
          </a:p>
        </p:txBody>
      </p:sp>
      <p:pic>
        <p:nvPicPr>
          <p:cNvPr id="904" name="Google Shape;904;p72" title="Chart"/>
          <p:cNvPicPr preferRelativeResize="0"/>
          <p:nvPr/>
        </p:nvPicPr>
        <p:blipFill>
          <a:blip r:embed="rId3">
            <a:alphaModFix/>
          </a:blip>
          <a:stretch>
            <a:fillRect/>
          </a:stretch>
        </p:blipFill>
        <p:spPr>
          <a:xfrm>
            <a:off x="3254725" y="1047001"/>
            <a:ext cx="5563776" cy="3439624"/>
          </a:xfrm>
          <a:prstGeom prst="rect">
            <a:avLst/>
          </a:prstGeom>
          <a:noFill/>
          <a:ln>
            <a:noFill/>
          </a:ln>
        </p:spPr>
      </p:pic>
      <p:graphicFrame>
        <p:nvGraphicFramePr>
          <p:cNvPr id="905" name="Google Shape;905;p72"/>
          <p:cNvGraphicFramePr/>
          <p:nvPr/>
        </p:nvGraphicFramePr>
        <p:xfrm>
          <a:off x="615825" y="1481413"/>
          <a:ext cx="2471000" cy="2333050"/>
        </p:xfrm>
        <a:graphic>
          <a:graphicData uri="http://schemas.openxmlformats.org/drawingml/2006/table">
            <a:tbl>
              <a:tblPr>
                <a:noFill/>
                <a:tableStyleId>{06A55801-0C07-4CE7-9659-1DCA38672E27}</a:tableStyleId>
              </a:tblPr>
              <a:tblGrid>
                <a:gridCol w="1235500">
                  <a:extLst>
                    <a:ext uri="{9D8B030D-6E8A-4147-A177-3AD203B41FA5}">
                      <a16:colId xmlns:a16="http://schemas.microsoft.com/office/drawing/2014/main" val="20000"/>
                    </a:ext>
                  </a:extLst>
                </a:gridCol>
                <a:gridCol w="1235500">
                  <a:extLst>
                    <a:ext uri="{9D8B030D-6E8A-4147-A177-3AD203B41FA5}">
                      <a16:colId xmlns:a16="http://schemas.microsoft.com/office/drawing/2014/main" val="20001"/>
                    </a:ext>
                  </a:extLst>
                </a:gridCol>
              </a:tblGrid>
              <a:tr h="303300">
                <a:tc>
                  <a:txBody>
                    <a:bodyPr/>
                    <a:lstStyle/>
                    <a:p>
                      <a:pPr marL="0" lvl="0" indent="0" algn="l" rtl="0">
                        <a:lnSpc>
                          <a:spcPct val="115000"/>
                        </a:lnSpc>
                        <a:spcBef>
                          <a:spcPts val="0"/>
                        </a:spcBef>
                        <a:spcAft>
                          <a:spcPts val="0"/>
                        </a:spcAft>
                        <a:buNone/>
                      </a:pPr>
                      <a:r>
                        <a:rPr lang="en" sz="1200" b="1">
                          <a:solidFill>
                            <a:srgbClr val="CFB87C"/>
                          </a:solidFill>
                          <a:latin typeface="Trebuchet MS"/>
                          <a:ea typeface="Trebuchet MS"/>
                          <a:cs typeface="Trebuchet MS"/>
                          <a:sym typeface="Trebuchet MS"/>
                        </a:rPr>
                        <a:t>IP Cost</a:t>
                      </a:r>
                      <a:endParaRPr sz="1200" b="1">
                        <a:solidFill>
                          <a:srgbClr val="CFB87C"/>
                        </a:solidFill>
                        <a:latin typeface="Trebuchet MS"/>
                        <a:ea typeface="Trebuchet MS"/>
                        <a:cs typeface="Trebuchet MS"/>
                        <a:sym typeface="Trebuchet MS"/>
                      </a:endParaRPr>
                    </a:p>
                  </a:txBody>
                  <a:tcPr marL="28575" marR="28575" marT="19050" marB="19050" anchor="b">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565A5C"/>
                    </a:solidFill>
                  </a:tcPr>
                </a:tc>
                <a:tc>
                  <a:txBody>
                    <a:bodyPr/>
                    <a:lstStyle/>
                    <a:p>
                      <a:pPr marL="0" lvl="0" indent="0" algn="r" rtl="0">
                        <a:lnSpc>
                          <a:spcPct val="115000"/>
                        </a:lnSpc>
                        <a:spcBef>
                          <a:spcPts val="0"/>
                        </a:spcBef>
                        <a:spcAft>
                          <a:spcPts val="0"/>
                        </a:spcAft>
                        <a:buNone/>
                      </a:pPr>
                      <a:r>
                        <a:rPr lang="en" sz="1200" b="1">
                          <a:solidFill>
                            <a:srgbClr val="CFB87C"/>
                          </a:solidFill>
                          <a:latin typeface="Trebuchet MS"/>
                          <a:ea typeface="Trebuchet MS"/>
                          <a:cs typeface="Trebuchet MS"/>
                          <a:sym typeface="Trebuchet MS"/>
                        </a:rPr>
                        <a:t>$713.01</a:t>
                      </a:r>
                      <a:endParaRPr sz="1200" b="1">
                        <a:solidFill>
                          <a:srgbClr val="CFB87C"/>
                        </a:solidFill>
                        <a:latin typeface="Trebuchet MS"/>
                        <a:ea typeface="Trebuchet MS"/>
                        <a:cs typeface="Trebuchet MS"/>
                        <a:sym typeface="Trebuchet MS"/>
                      </a:endParaRPr>
                    </a:p>
                  </a:txBody>
                  <a:tcPr marL="28575" marR="28575" marT="19050" marB="19050" anchor="b">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565A5C"/>
                    </a:solidFill>
                  </a:tcPr>
                </a:tc>
                <a:extLst>
                  <a:ext uri="{0D108BD9-81ED-4DB2-BD59-A6C34878D82A}">
                    <a16:rowId xmlns:a16="http://schemas.microsoft.com/office/drawing/2014/main" val="10000"/>
                  </a:ext>
                </a:extLst>
              </a:tr>
              <a:tr h="559925">
                <a:tc>
                  <a:txBody>
                    <a:bodyPr/>
                    <a:lstStyle/>
                    <a:p>
                      <a:pPr marL="0" lvl="0" indent="0" algn="l" rtl="0">
                        <a:lnSpc>
                          <a:spcPct val="115000"/>
                        </a:lnSpc>
                        <a:spcBef>
                          <a:spcPts val="0"/>
                        </a:spcBef>
                        <a:spcAft>
                          <a:spcPts val="0"/>
                        </a:spcAft>
                        <a:buNone/>
                      </a:pPr>
                      <a:r>
                        <a:rPr lang="en" sz="1200" b="1">
                          <a:solidFill>
                            <a:srgbClr val="CFB87C"/>
                          </a:solidFill>
                          <a:latin typeface="Trebuchet MS"/>
                          <a:ea typeface="Trebuchet MS"/>
                          <a:cs typeface="Trebuchet MS"/>
                          <a:sym typeface="Trebuchet MS"/>
                        </a:rPr>
                        <a:t>Ref Data Cost</a:t>
                      </a:r>
                      <a:endParaRPr sz="1200" b="1">
                        <a:solidFill>
                          <a:srgbClr val="CFB87C"/>
                        </a:solidFill>
                        <a:latin typeface="Trebuchet MS"/>
                        <a:ea typeface="Trebuchet MS"/>
                        <a:cs typeface="Trebuchet MS"/>
                        <a:sym typeface="Trebuchet MS"/>
                      </a:endParaRPr>
                    </a:p>
                  </a:txBody>
                  <a:tcPr marL="28575" marR="28575" marT="19050" marB="19050" anchor="b">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565A5C"/>
                    </a:solidFill>
                  </a:tcPr>
                </a:tc>
                <a:tc>
                  <a:txBody>
                    <a:bodyPr/>
                    <a:lstStyle/>
                    <a:p>
                      <a:pPr marL="0" lvl="0" indent="0" algn="r" rtl="0">
                        <a:lnSpc>
                          <a:spcPct val="115000"/>
                        </a:lnSpc>
                        <a:spcBef>
                          <a:spcPts val="0"/>
                        </a:spcBef>
                        <a:spcAft>
                          <a:spcPts val="0"/>
                        </a:spcAft>
                        <a:buNone/>
                      </a:pPr>
                      <a:r>
                        <a:rPr lang="en" sz="1200" b="1">
                          <a:solidFill>
                            <a:srgbClr val="CFB87C"/>
                          </a:solidFill>
                          <a:latin typeface="Trebuchet MS"/>
                          <a:ea typeface="Trebuchet MS"/>
                          <a:cs typeface="Trebuchet MS"/>
                          <a:sym typeface="Trebuchet MS"/>
                        </a:rPr>
                        <a:t>$167.54</a:t>
                      </a:r>
                      <a:endParaRPr sz="1200" b="1">
                        <a:solidFill>
                          <a:srgbClr val="CFB87C"/>
                        </a:solidFill>
                        <a:latin typeface="Trebuchet MS"/>
                        <a:ea typeface="Trebuchet MS"/>
                        <a:cs typeface="Trebuchet MS"/>
                        <a:sym typeface="Trebuchet MS"/>
                      </a:endParaRPr>
                    </a:p>
                  </a:txBody>
                  <a:tcPr marL="28575" marR="28575" marT="19050" marB="19050" anchor="b">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565A5C"/>
                    </a:solidFill>
                  </a:tcPr>
                </a:tc>
                <a:extLst>
                  <a:ext uri="{0D108BD9-81ED-4DB2-BD59-A6C34878D82A}">
                    <a16:rowId xmlns:a16="http://schemas.microsoft.com/office/drawing/2014/main" val="10001"/>
                  </a:ext>
                </a:extLst>
              </a:tr>
              <a:tr h="559925">
                <a:tc>
                  <a:txBody>
                    <a:bodyPr/>
                    <a:lstStyle/>
                    <a:p>
                      <a:pPr marL="0" lvl="0" indent="0" algn="l" rtl="0">
                        <a:lnSpc>
                          <a:spcPct val="115000"/>
                        </a:lnSpc>
                        <a:spcBef>
                          <a:spcPts val="0"/>
                        </a:spcBef>
                        <a:spcAft>
                          <a:spcPts val="0"/>
                        </a:spcAft>
                        <a:buNone/>
                      </a:pPr>
                      <a:r>
                        <a:rPr lang="en" sz="1200" b="1">
                          <a:solidFill>
                            <a:srgbClr val="CFB87C"/>
                          </a:solidFill>
                          <a:latin typeface="Trebuchet MS"/>
                          <a:ea typeface="Trebuchet MS"/>
                          <a:cs typeface="Trebuchet MS"/>
                          <a:sym typeface="Trebuchet MS"/>
                        </a:rPr>
                        <a:t>Sim Elec Cost</a:t>
                      </a:r>
                      <a:endParaRPr sz="1200" b="1">
                        <a:solidFill>
                          <a:srgbClr val="CFB87C"/>
                        </a:solidFill>
                        <a:latin typeface="Trebuchet MS"/>
                        <a:ea typeface="Trebuchet MS"/>
                        <a:cs typeface="Trebuchet MS"/>
                        <a:sym typeface="Trebuchet MS"/>
                      </a:endParaRPr>
                    </a:p>
                  </a:txBody>
                  <a:tcPr marL="28575" marR="28575" marT="19050" marB="19050" anchor="b">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565A5C"/>
                    </a:solidFill>
                  </a:tcPr>
                </a:tc>
                <a:tc>
                  <a:txBody>
                    <a:bodyPr/>
                    <a:lstStyle/>
                    <a:p>
                      <a:pPr marL="0" lvl="0" indent="0" algn="r" rtl="0">
                        <a:lnSpc>
                          <a:spcPct val="115000"/>
                        </a:lnSpc>
                        <a:spcBef>
                          <a:spcPts val="0"/>
                        </a:spcBef>
                        <a:spcAft>
                          <a:spcPts val="0"/>
                        </a:spcAft>
                        <a:buNone/>
                      </a:pPr>
                      <a:r>
                        <a:rPr lang="en" sz="1200" b="1">
                          <a:solidFill>
                            <a:srgbClr val="CFB87C"/>
                          </a:solidFill>
                          <a:latin typeface="Trebuchet MS"/>
                          <a:ea typeface="Trebuchet MS"/>
                          <a:cs typeface="Trebuchet MS"/>
                          <a:sym typeface="Trebuchet MS"/>
                        </a:rPr>
                        <a:t>$228.00</a:t>
                      </a:r>
                      <a:endParaRPr sz="1200" b="1">
                        <a:solidFill>
                          <a:srgbClr val="CFB87C"/>
                        </a:solidFill>
                        <a:latin typeface="Trebuchet MS"/>
                        <a:ea typeface="Trebuchet MS"/>
                        <a:cs typeface="Trebuchet MS"/>
                        <a:sym typeface="Trebuchet MS"/>
                      </a:endParaRPr>
                    </a:p>
                  </a:txBody>
                  <a:tcPr marL="28575" marR="28575" marT="19050" marB="19050" anchor="b">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565A5C"/>
                    </a:solidFill>
                  </a:tcPr>
                </a:tc>
                <a:extLst>
                  <a:ext uri="{0D108BD9-81ED-4DB2-BD59-A6C34878D82A}">
                    <a16:rowId xmlns:a16="http://schemas.microsoft.com/office/drawing/2014/main" val="10002"/>
                  </a:ext>
                </a:extLst>
              </a:tr>
              <a:tr h="303300">
                <a:tc>
                  <a:txBody>
                    <a:bodyPr/>
                    <a:lstStyle/>
                    <a:p>
                      <a:pPr marL="0" lvl="0" indent="0" algn="l" rtl="0">
                        <a:lnSpc>
                          <a:spcPct val="115000"/>
                        </a:lnSpc>
                        <a:spcBef>
                          <a:spcPts val="0"/>
                        </a:spcBef>
                        <a:spcAft>
                          <a:spcPts val="0"/>
                        </a:spcAft>
                        <a:buNone/>
                      </a:pPr>
                      <a:r>
                        <a:rPr lang="en" sz="1200" b="1">
                          <a:solidFill>
                            <a:srgbClr val="CFB87C"/>
                          </a:solidFill>
                          <a:latin typeface="Trebuchet MS"/>
                          <a:ea typeface="Trebuchet MS"/>
                          <a:cs typeface="Trebuchet MS"/>
                          <a:sym typeface="Trebuchet MS"/>
                        </a:rPr>
                        <a:t>Elec Cost</a:t>
                      </a:r>
                      <a:endParaRPr sz="1200" b="1">
                        <a:solidFill>
                          <a:srgbClr val="CFB87C"/>
                        </a:solidFill>
                        <a:latin typeface="Trebuchet MS"/>
                        <a:ea typeface="Trebuchet MS"/>
                        <a:cs typeface="Trebuchet MS"/>
                        <a:sym typeface="Trebuchet MS"/>
                      </a:endParaRPr>
                    </a:p>
                  </a:txBody>
                  <a:tcPr marL="28575" marR="28575" marT="19050" marB="19050" anchor="b">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565A5C"/>
                    </a:solidFill>
                  </a:tcPr>
                </a:tc>
                <a:tc>
                  <a:txBody>
                    <a:bodyPr/>
                    <a:lstStyle/>
                    <a:p>
                      <a:pPr marL="0" lvl="0" indent="0" algn="r" rtl="0">
                        <a:lnSpc>
                          <a:spcPct val="115000"/>
                        </a:lnSpc>
                        <a:spcBef>
                          <a:spcPts val="0"/>
                        </a:spcBef>
                        <a:spcAft>
                          <a:spcPts val="0"/>
                        </a:spcAft>
                        <a:buNone/>
                      </a:pPr>
                      <a:r>
                        <a:rPr lang="en" sz="1200" b="1">
                          <a:solidFill>
                            <a:srgbClr val="CFB87C"/>
                          </a:solidFill>
                          <a:latin typeface="Trebuchet MS"/>
                          <a:ea typeface="Trebuchet MS"/>
                          <a:cs typeface="Trebuchet MS"/>
                          <a:sym typeface="Trebuchet MS"/>
                        </a:rPr>
                        <a:t>$447.91</a:t>
                      </a:r>
                      <a:endParaRPr sz="1200" b="1">
                        <a:solidFill>
                          <a:srgbClr val="CFB87C"/>
                        </a:solidFill>
                        <a:latin typeface="Trebuchet MS"/>
                        <a:ea typeface="Trebuchet MS"/>
                        <a:cs typeface="Trebuchet MS"/>
                        <a:sym typeface="Trebuchet MS"/>
                      </a:endParaRPr>
                    </a:p>
                  </a:txBody>
                  <a:tcPr marL="28575" marR="28575" marT="19050" marB="19050" anchor="b">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565A5C"/>
                    </a:solidFill>
                  </a:tcPr>
                </a:tc>
                <a:extLst>
                  <a:ext uri="{0D108BD9-81ED-4DB2-BD59-A6C34878D82A}">
                    <a16:rowId xmlns:a16="http://schemas.microsoft.com/office/drawing/2014/main" val="10003"/>
                  </a:ext>
                </a:extLst>
              </a:tr>
              <a:tr h="303300">
                <a:tc>
                  <a:txBody>
                    <a:bodyPr/>
                    <a:lstStyle/>
                    <a:p>
                      <a:pPr marL="0" lvl="0" indent="0" algn="l" rtl="0">
                        <a:lnSpc>
                          <a:spcPct val="115000"/>
                        </a:lnSpc>
                        <a:spcBef>
                          <a:spcPts val="0"/>
                        </a:spcBef>
                        <a:spcAft>
                          <a:spcPts val="0"/>
                        </a:spcAft>
                        <a:buNone/>
                      </a:pPr>
                      <a:r>
                        <a:rPr lang="en" sz="1200" b="1">
                          <a:solidFill>
                            <a:srgbClr val="CFB87C"/>
                          </a:solidFill>
                          <a:latin typeface="Trebuchet MS"/>
                          <a:ea typeface="Trebuchet MS"/>
                          <a:cs typeface="Trebuchet MS"/>
                          <a:sym typeface="Trebuchet MS"/>
                        </a:rPr>
                        <a:t>Structural</a:t>
                      </a:r>
                      <a:endParaRPr sz="1200" b="1">
                        <a:solidFill>
                          <a:srgbClr val="CFB87C"/>
                        </a:solidFill>
                        <a:latin typeface="Trebuchet MS"/>
                        <a:ea typeface="Trebuchet MS"/>
                        <a:cs typeface="Trebuchet MS"/>
                        <a:sym typeface="Trebuchet MS"/>
                      </a:endParaRPr>
                    </a:p>
                  </a:txBody>
                  <a:tcPr marL="28575" marR="28575" marT="19050" marB="19050" anchor="b">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565A5C"/>
                    </a:solidFill>
                  </a:tcPr>
                </a:tc>
                <a:tc>
                  <a:txBody>
                    <a:bodyPr/>
                    <a:lstStyle/>
                    <a:p>
                      <a:pPr marL="0" lvl="0" indent="0" algn="r" rtl="0">
                        <a:lnSpc>
                          <a:spcPct val="115000"/>
                        </a:lnSpc>
                        <a:spcBef>
                          <a:spcPts val="0"/>
                        </a:spcBef>
                        <a:spcAft>
                          <a:spcPts val="0"/>
                        </a:spcAft>
                        <a:buNone/>
                      </a:pPr>
                      <a:r>
                        <a:rPr lang="en" sz="1200" b="1">
                          <a:solidFill>
                            <a:srgbClr val="CFB87C"/>
                          </a:solidFill>
                          <a:latin typeface="Trebuchet MS"/>
                          <a:ea typeface="Trebuchet MS"/>
                          <a:cs typeface="Trebuchet MS"/>
                          <a:sym typeface="Trebuchet MS"/>
                        </a:rPr>
                        <a:t>$2,252.00</a:t>
                      </a:r>
                      <a:endParaRPr sz="1200" b="1">
                        <a:solidFill>
                          <a:srgbClr val="CFB87C"/>
                        </a:solidFill>
                        <a:latin typeface="Trebuchet MS"/>
                        <a:ea typeface="Trebuchet MS"/>
                        <a:cs typeface="Trebuchet MS"/>
                        <a:sym typeface="Trebuchet MS"/>
                      </a:endParaRPr>
                    </a:p>
                  </a:txBody>
                  <a:tcPr marL="28575" marR="28575" marT="19050" marB="19050" anchor="b">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565A5C"/>
                    </a:solidFill>
                  </a:tcPr>
                </a:tc>
                <a:extLst>
                  <a:ext uri="{0D108BD9-81ED-4DB2-BD59-A6C34878D82A}">
                    <a16:rowId xmlns:a16="http://schemas.microsoft.com/office/drawing/2014/main" val="10004"/>
                  </a:ext>
                </a:extLst>
              </a:tr>
              <a:tr h="303300">
                <a:tc>
                  <a:txBody>
                    <a:bodyPr/>
                    <a:lstStyle/>
                    <a:p>
                      <a:pPr marL="0" lvl="0" indent="0" algn="l" rtl="0">
                        <a:lnSpc>
                          <a:spcPct val="115000"/>
                        </a:lnSpc>
                        <a:spcBef>
                          <a:spcPts val="0"/>
                        </a:spcBef>
                        <a:spcAft>
                          <a:spcPts val="0"/>
                        </a:spcAft>
                        <a:buNone/>
                      </a:pPr>
                      <a:r>
                        <a:rPr lang="en" sz="1200" b="1">
                          <a:solidFill>
                            <a:srgbClr val="CFB87C"/>
                          </a:solidFill>
                          <a:latin typeface="Trebuchet MS"/>
                          <a:ea typeface="Trebuchet MS"/>
                          <a:cs typeface="Trebuchet MS"/>
                          <a:sym typeface="Trebuchet MS"/>
                        </a:rPr>
                        <a:t>Remaining</a:t>
                      </a:r>
                      <a:endParaRPr sz="1200" b="1">
                        <a:solidFill>
                          <a:srgbClr val="CFB87C"/>
                        </a:solidFill>
                        <a:latin typeface="Trebuchet MS"/>
                        <a:ea typeface="Trebuchet MS"/>
                        <a:cs typeface="Trebuchet MS"/>
                        <a:sym typeface="Trebuchet MS"/>
                      </a:endParaRPr>
                    </a:p>
                  </a:txBody>
                  <a:tcPr marL="28575" marR="28575" marT="19050" marB="19050" anchor="b">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565A5C"/>
                    </a:solidFill>
                  </a:tcPr>
                </a:tc>
                <a:tc>
                  <a:txBody>
                    <a:bodyPr/>
                    <a:lstStyle/>
                    <a:p>
                      <a:pPr marL="0" lvl="0" indent="0" algn="r" rtl="0">
                        <a:lnSpc>
                          <a:spcPct val="115000"/>
                        </a:lnSpc>
                        <a:spcBef>
                          <a:spcPts val="0"/>
                        </a:spcBef>
                        <a:spcAft>
                          <a:spcPts val="0"/>
                        </a:spcAft>
                        <a:buNone/>
                      </a:pPr>
                      <a:r>
                        <a:rPr lang="en" sz="1200" b="1">
                          <a:solidFill>
                            <a:srgbClr val="CFB87C"/>
                          </a:solidFill>
                          <a:latin typeface="Trebuchet MS"/>
                          <a:ea typeface="Trebuchet MS"/>
                          <a:cs typeface="Trebuchet MS"/>
                          <a:sym typeface="Trebuchet MS"/>
                        </a:rPr>
                        <a:t>$1,191.54</a:t>
                      </a:r>
                      <a:endParaRPr sz="1200" b="1">
                        <a:solidFill>
                          <a:srgbClr val="CFB87C"/>
                        </a:solidFill>
                        <a:latin typeface="Trebuchet MS"/>
                        <a:ea typeface="Trebuchet MS"/>
                        <a:cs typeface="Trebuchet MS"/>
                        <a:sym typeface="Trebuchet MS"/>
                      </a:endParaRPr>
                    </a:p>
                  </a:txBody>
                  <a:tcPr marL="28575" marR="28575" marT="19050" marB="19050" anchor="b">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565A5C"/>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Google Shape;910;p73"/>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Future Cost Planning</a:t>
            </a:r>
            <a:endParaRPr/>
          </a:p>
        </p:txBody>
      </p:sp>
      <p:sp>
        <p:nvSpPr>
          <p:cNvPr id="911" name="Google Shape;911;p73"/>
          <p:cNvSpPr txBox="1">
            <a:spLocks noGrp="1"/>
          </p:cNvSpPr>
          <p:nvPr>
            <p:ph type="body" idx="1"/>
          </p:nvPr>
        </p:nvSpPr>
        <p:spPr>
          <a:xfrm>
            <a:off x="514350" y="1090675"/>
            <a:ext cx="2291100" cy="35820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Font typeface="Trebuchet MS"/>
              <a:buChar char="●"/>
            </a:pPr>
            <a:r>
              <a:rPr lang="en">
                <a:solidFill>
                  <a:srgbClr val="000000"/>
                </a:solidFill>
                <a:latin typeface="Trebuchet MS"/>
                <a:ea typeface="Trebuchet MS"/>
                <a:cs typeface="Trebuchet MS"/>
                <a:sym typeface="Trebuchet MS"/>
              </a:rPr>
              <a:t>Future Costs</a:t>
            </a:r>
            <a:endParaRPr>
              <a:solidFill>
                <a:srgbClr val="000000"/>
              </a:solidFill>
              <a:latin typeface="Trebuchet MS"/>
              <a:ea typeface="Trebuchet MS"/>
              <a:cs typeface="Trebuchet MS"/>
              <a:sym typeface="Trebuchet MS"/>
            </a:endParaRPr>
          </a:p>
          <a:p>
            <a:pPr marL="914400" lvl="1" indent="-304800" algn="l" rtl="0">
              <a:spcBef>
                <a:spcPts val="0"/>
              </a:spcBef>
              <a:spcAft>
                <a:spcPts val="0"/>
              </a:spcAft>
              <a:buClr>
                <a:srgbClr val="000000"/>
              </a:buClr>
              <a:buSzPts val="1200"/>
              <a:buFont typeface="Trebuchet MS"/>
              <a:buChar char="○"/>
            </a:pPr>
            <a:r>
              <a:rPr lang="en">
                <a:solidFill>
                  <a:srgbClr val="000000"/>
                </a:solidFill>
                <a:latin typeface="Trebuchet MS"/>
                <a:ea typeface="Trebuchet MS"/>
                <a:cs typeface="Trebuchet MS"/>
                <a:sym typeface="Trebuchet MS"/>
              </a:rPr>
              <a:t>Thermal Paste</a:t>
            </a:r>
            <a:endParaRPr>
              <a:solidFill>
                <a:srgbClr val="000000"/>
              </a:solidFill>
              <a:latin typeface="Trebuchet MS"/>
              <a:ea typeface="Trebuchet MS"/>
              <a:cs typeface="Trebuchet MS"/>
              <a:sym typeface="Trebuchet MS"/>
            </a:endParaRPr>
          </a:p>
          <a:p>
            <a:pPr marL="457200" lvl="0" indent="-317500" algn="l" rtl="0">
              <a:spcBef>
                <a:spcPts val="0"/>
              </a:spcBef>
              <a:spcAft>
                <a:spcPts val="0"/>
              </a:spcAft>
              <a:buClr>
                <a:srgbClr val="000000"/>
              </a:buClr>
              <a:buSzPts val="1400"/>
              <a:buFont typeface="Trebuchet MS"/>
              <a:buChar char="●"/>
            </a:pPr>
            <a:r>
              <a:rPr lang="en">
                <a:solidFill>
                  <a:srgbClr val="000000"/>
                </a:solidFill>
                <a:latin typeface="Trebuchet MS"/>
                <a:ea typeface="Trebuchet MS"/>
                <a:cs typeface="Trebuchet MS"/>
                <a:sym typeface="Trebuchet MS"/>
              </a:rPr>
              <a:t>Lepton Margin</a:t>
            </a:r>
            <a:endParaRPr>
              <a:solidFill>
                <a:srgbClr val="000000"/>
              </a:solidFill>
              <a:latin typeface="Trebuchet MS"/>
              <a:ea typeface="Trebuchet MS"/>
              <a:cs typeface="Trebuchet MS"/>
              <a:sym typeface="Trebuchet MS"/>
            </a:endParaRPr>
          </a:p>
          <a:p>
            <a:pPr marL="914400" lvl="1" indent="-304800" algn="l" rtl="0">
              <a:spcBef>
                <a:spcPts val="0"/>
              </a:spcBef>
              <a:spcAft>
                <a:spcPts val="0"/>
              </a:spcAft>
              <a:buClr>
                <a:srgbClr val="000000"/>
              </a:buClr>
              <a:buSzPts val="1200"/>
              <a:buFont typeface="Trebuchet MS"/>
              <a:buChar char="○"/>
            </a:pPr>
            <a:r>
              <a:rPr lang="en">
                <a:solidFill>
                  <a:srgbClr val="000000"/>
                </a:solidFill>
                <a:latin typeface="Trebuchet MS"/>
                <a:ea typeface="Trebuchet MS"/>
                <a:cs typeface="Trebuchet MS"/>
                <a:sym typeface="Trebuchet MS"/>
              </a:rPr>
              <a:t>$571.13 To cover replacing both Leptons in case of failure</a:t>
            </a:r>
            <a:endParaRPr>
              <a:solidFill>
                <a:srgbClr val="000000"/>
              </a:solidFill>
              <a:latin typeface="Trebuchet MS"/>
              <a:ea typeface="Trebuchet MS"/>
              <a:cs typeface="Trebuchet MS"/>
              <a:sym typeface="Trebuchet MS"/>
            </a:endParaRPr>
          </a:p>
          <a:p>
            <a:pPr marL="457200" lvl="0" indent="-317500" algn="l" rtl="0">
              <a:spcBef>
                <a:spcPts val="0"/>
              </a:spcBef>
              <a:spcAft>
                <a:spcPts val="0"/>
              </a:spcAft>
              <a:buClr>
                <a:srgbClr val="000000"/>
              </a:buClr>
              <a:buSzPts val="1400"/>
              <a:buFont typeface="Trebuchet MS"/>
              <a:buChar char="●"/>
            </a:pPr>
            <a:r>
              <a:rPr lang="en">
                <a:solidFill>
                  <a:srgbClr val="000000"/>
                </a:solidFill>
                <a:latin typeface="Trebuchet MS"/>
                <a:ea typeface="Trebuchet MS"/>
                <a:cs typeface="Trebuchet MS"/>
                <a:sym typeface="Trebuchet MS"/>
              </a:rPr>
              <a:t>Coatings</a:t>
            </a:r>
            <a:endParaRPr>
              <a:solidFill>
                <a:srgbClr val="000000"/>
              </a:solidFill>
              <a:latin typeface="Trebuchet MS"/>
              <a:ea typeface="Trebuchet MS"/>
              <a:cs typeface="Trebuchet MS"/>
              <a:sym typeface="Trebuchet MS"/>
            </a:endParaRPr>
          </a:p>
          <a:p>
            <a:pPr marL="914400" lvl="1" indent="-304800" algn="l" rtl="0">
              <a:spcBef>
                <a:spcPts val="0"/>
              </a:spcBef>
              <a:spcAft>
                <a:spcPts val="0"/>
              </a:spcAft>
              <a:buClr>
                <a:srgbClr val="000000"/>
              </a:buClr>
              <a:buSzPts val="1200"/>
              <a:buFont typeface="Trebuchet MS"/>
              <a:buChar char="○"/>
            </a:pPr>
            <a:r>
              <a:rPr lang="en">
                <a:solidFill>
                  <a:srgbClr val="000000"/>
                </a:solidFill>
                <a:latin typeface="Trebuchet MS"/>
                <a:ea typeface="Trebuchet MS"/>
                <a:cs typeface="Trebuchet MS"/>
                <a:sym typeface="Trebuchet MS"/>
              </a:rPr>
              <a:t>Remaining budget after future costs ($503.41) will be used for research coatings</a:t>
            </a:r>
            <a:endParaRPr>
              <a:solidFill>
                <a:srgbClr val="000000"/>
              </a:solidFill>
              <a:latin typeface="Trebuchet MS"/>
              <a:ea typeface="Trebuchet MS"/>
              <a:cs typeface="Trebuchet MS"/>
              <a:sym typeface="Trebuchet MS"/>
            </a:endParaRPr>
          </a:p>
        </p:txBody>
      </p:sp>
      <p:sp>
        <p:nvSpPr>
          <p:cNvPr id="912" name="Google Shape;912;p7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45</a:t>
            </a:fld>
            <a:endParaRPr/>
          </a:p>
        </p:txBody>
      </p:sp>
      <p:pic>
        <p:nvPicPr>
          <p:cNvPr id="913" name="Google Shape;913;p73" title="Chart"/>
          <p:cNvPicPr preferRelativeResize="0"/>
          <p:nvPr/>
        </p:nvPicPr>
        <p:blipFill>
          <a:blip r:embed="rId3">
            <a:alphaModFix/>
          </a:blip>
          <a:stretch>
            <a:fillRect/>
          </a:stretch>
        </p:blipFill>
        <p:spPr>
          <a:xfrm>
            <a:off x="2805450" y="901750"/>
            <a:ext cx="6133974" cy="3792852"/>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sp>
        <p:nvSpPr>
          <p:cNvPr id="918" name="Google Shape;918;p74"/>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9" name="Google Shape;919;p7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46</a:t>
            </a:fld>
            <a:endParaRPr/>
          </a:p>
        </p:txBody>
      </p:sp>
      <p:sp>
        <p:nvSpPr>
          <p:cNvPr id="920" name="Google Shape;920;p74"/>
          <p:cNvSpPr txBox="1">
            <a:spLocks noGrp="1"/>
          </p:cNvSpPr>
          <p:nvPr>
            <p:ph type="ctrTitle" idx="2"/>
          </p:nvPr>
        </p:nvSpPr>
        <p:spPr>
          <a:xfrm>
            <a:off x="1858703" y="1822833"/>
            <a:ext cx="5361300"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Questions?</a:t>
            </a:r>
            <a:endParaRPr/>
          </a:p>
        </p:txBody>
      </p:sp>
      <p:sp>
        <p:nvSpPr>
          <p:cNvPr id="921" name="Google Shape;921;p74"/>
          <p:cNvSpPr txBox="1">
            <a:spLocks noGrp="1"/>
          </p:cNvSpPr>
          <p:nvPr>
            <p:ph type="sldNum" idx="3"/>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75"/>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27" name="Google Shape;927;p7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47</a:t>
            </a:fld>
            <a:endParaRPr/>
          </a:p>
        </p:txBody>
      </p:sp>
      <p:sp>
        <p:nvSpPr>
          <p:cNvPr id="928" name="Google Shape;928;p75"/>
          <p:cNvSpPr txBox="1">
            <a:spLocks noGrp="1"/>
          </p:cNvSpPr>
          <p:nvPr>
            <p:ph type="ctrTitle" idx="2"/>
          </p:nvPr>
        </p:nvSpPr>
        <p:spPr>
          <a:xfrm>
            <a:off x="1858703" y="1822833"/>
            <a:ext cx="5361300"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BackUp Slide Deck</a:t>
            </a:r>
            <a:endParaRPr/>
          </a:p>
        </p:txBody>
      </p:sp>
      <p:sp>
        <p:nvSpPr>
          <p:cNvPr id="929" name="Google Shape;929;p75"/>
          <p:cNvSpPr txBox="1">
            <a:spLocks noGrp="1"/>
          </p:cNvSpPr>
          <p:nvPr>
            <p:ph type="sldNum" idx="3"/>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Google Shape;941;p77"/>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Mechanical Structure</a:t>
            </a:r>
            <a:endParaRPr/>
          </a:p>
        </p:txBody>
      </p:sp>
      <p:sp>
        <p:nvSpPr>
          <p:cNvPr id="942" name="Google Shape;942;p7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sp>
        <p:nvSpPr>
          <p:cNvPr id="947" name="Google Shape;947;p78"/>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TestBed - Tray</a:t>
            </a:r>
            <a:endParaRPr/>
          </a:p>
        </p:txBody>
      </p:sp>
      <p:sp>
        <p:nvSpPr>
          <p:cNvPr id="948" name="Google Shape;948;p7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49</a:t>
            </a:fld>
            <a:endParaRPr/>
          </a:p>
        </p:txBody>
      </p:sp>
      <p:pic>
        <p:nvPicPr>
          <p:cNvPr id="949" name="Google Shape;949;p78"/>
          <p:cNvPicPr preferRelativeResize="0"/>
          <p:nvPr/>
        </p:nvPicPr>
        <p:blipFill>
          <a:blip r:embed="rId3">
            <a:alphaModFix/>
          </a:blip>
          <a:stretch>
            <a:fillRect/>
          </a:stretch>
        </p:blipFill>
        <p:spPr>
          <a:xfrm>
            <a:off x="986700" y="1016125"/>
            <a:ext cx="7033349" cy="3631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24"/>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Functional Block Diagram</a:t>
            </a:r>
            <a:endParaRPr/>
          </a:p>
        </p:txBody>
      </p:sp>
      <p:sp>
        <p:nvSpPr>
          <p:cNvPr id="359" name="Google Shape;359;p2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5</a:t>
            </a:fld>
            <a:endParaRPr/>
          </a:p>
        </p:txBody>
      </p:sp>
      <p:pic>
        <p:nvPicPr>
          <p:cNvPr id="360" name="Google Shape;360;p24"/>
          <p:cNvPicPr preferRelativeResize="0"/>
          <p:nvPr/>
        </p:nvPicPr>
        <p:blipFill rotWithShape="1">
          <a:blip r:embed="rId3">
            <a:alphaModFix/>
          </a:blip>
          <a:srcRect l="1386" t="1123" r="1629" b="1182"/>
          <a:stretch/>
        </p:blipFill>
        <p:spPr>
          <a:xfrm>
            <a:off x="1831845" y="942550"/>
            <a:ext cx="4870706" cy="3924026"/>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Google Shape;954;p79"/>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TestBed - Tray</a:t>
            </a:r>
            <a:endParaRPr/>
          </a:p>
        </p:txBody>
      </p:sp>
      <p:sp>
        <p:nvSpPr>
          <p:cNvPr id="955" name="Google Shape;955;p7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50</a:t>
            </a:fld>
            <a:endParaRPr/>
          </a:p>
        </p:txBody>
      </p:sp>
      <p:pic>
        <p:nvPicPr>
          <p:cNvPr id="956" name="Google Shape;956;p79"/>
          <p:cNvPicPr preferRelativeResize="0"/>
          <p:nvPr/>
        </p:nvPicPr>
        <p:blipFill>
          <a:blip r:embed="rId3">
            <a:alphaModFix/>
          </a:blip>
          <a:stretch>
            <a:fillRect/>
          </a:stretch>
        </p:blipFill>
        <p:spPr>
          <a:xfrm>
            <a:off x="1259025" y="1191175"/>
            <a:ext cx="6466751" cy="33525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961" name="Google Shape;961;p80"/>
          <p:cNvSpPr txBox="1">
            <a:spLocks noGrp="1"/>
          </p:cNvSpPr>
          <p:nvPr>
            <p:ph type="title"/>
          </p:nvPr>
        </p:nvSpPr>
        <p:spPr>
          <a:xfrm>
            <a:off x="5905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TestBed - Tray</a:t>
            </a:r>
            <a:endParaRPr/>
          </a:p>
        </p:txBody>
      </p:sp>
      <p:sp>
        <p:nvSpPr>
          <p:cNvPr id="962" name="Google Shape;962;p8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51</a:t>
            </a:fld>
            <a:endParaRPr/>
          </a:p>
        </p:txBody>
      </p:sp>
      <p:pic>
        <p:nvPicPr>
          <p:cNvPr id="963" name="Google Shape;963;p80"/>
          <p:cNvPicPr preferRelativeResize="0"/>
          <p:nvPr/>
        </p:nvPicPr>
        <p:blipFill>
          <a:blip r:embed="rId3">
            <a:alphaModFix/>
          </a:blip>
          <a:stretch>
            <a:fillRect/>
          </a:stretch>
        </p:blipFill>
        <p:spPr>
          <a:xfrm>
            <a:off x="2579576" y="924725"/>
            <a:ext cx="4134839" cy="361895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sp>
        <p:nvSpPr>
          <p:cNvPr id="968" name="Google Shape;968;p81"/>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TestBed - Tray</a:t>
            </a:r>
            <a:endParaRPr/>
          </a:p>
        </p:txBody>
      </p:sp>
      <p:sp>
        <p:nvSpPr>
          <p:cNvPr id="969" name="Google Shape;969;p8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52</a:t>
            </a:fld>
            <a:endParaRPr/>
          </a:p>
        </p:txBody>
      </p:sp>
      <p:pic>
        <p:nvPicPr>
          <p:cNvPr id="970" name="Google Shape;970;p81"/>
          <p:cNvPicPr preferRelativeResize="0"/>
          <p:nvPr/>
        </p:nvPicPr>
        <p:blipFill>
          <a:blip r:embed="rId3">
            <a:alphaModFix/>
          </a:blip>
          <a:stretch>
            <a:fillRect/>
          </a:stretch>
        </p:blipFill>
        <p:spPr>
          <a:xfrm>
            <a:off x="1318050" y="1393225"/>
            <a:ext cx="6633700" cy="276632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975" name="Google Shape;975;p82"/>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TestBed - Stack</a:t>
            </a:r>
            <a:endParaRPr/>
          </a:p>
        </p:txBody>
      </p:sp>
      <p:sp>
        <p:nvSpPr>
          <p:cNvPr id="976" name="Google Shape;976;p8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53</a:t>
            </a:fld>
            <a:endParaRPr/>
          </a:p>
        </p:txBody>
      </p:sp>
      <p:pic>
        <p:nvPicPr>
          <p:cNvPr id="977" name="Google Shape;977;p82"/>
          <p:cNvPicPr preferRelativeResize="0"/>
          <p:nvPr/>
        </p:nvPicPr>
        <p:blipFill>
          <a:blip r:embed="rId3">
            <a:alphaModFix/>
          </a:blip>
          <a:stretch>
            <a:fillRect/>
          </a:stretch>
        </p:blipFill>
        <p:spPr>
          <a:xfrm>
            <a:off x="2146551" y="1005475"/>
            <a:ext cx="5024099" cy="366107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81"/>
        <p:cNvGrpSpPr/>
        <p:nvPr/>
      </p:nvGrpSpPr>
      <p:grpSpPr>
        <a:xfrm>
          <a:off x="0" y="0"/>
          <a:ext cx="0" cy="0"/>
          <a:chOff x="0" y="0"/>
          <a:chExt cx="0" cy="0"/>
        </a:xfrm>
      </p:grpSpPr>
      <p:sp>
        <p:nvSpPr>
          <p:cNvPr id="982" name="Google Shape;982;p83"/>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TestBed - Stack</a:t>
            </a:r>
            <a:endParaRPr/>
          </a:p>
        </p:txBody>
      </p:sp>
      <p:sp>
        <p:nvSpPr>
          <p:cNvPr id="983" name="Google Shape;983;p8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54</a:t>
            </a:fld>
            <a:endParaRPr/>
          </a:p>
        </p:txBody>
      </p:sp>
      <p:pic>
        <p:nvPicPr>
          <p:cNvPr id="984" name="Google Shape;984;p83"/>
          <p:cNvPicPr preferRelativeResize="0"/>
          <p:nvPr/>
        </p:nvPicPr>
        <p:blipFill>
          <a:blip r:embed="rId3">
            <a:alphaModFix/>
          </a:blip>
          <a:stretch>
            <a:fillRect/>
          </a:stretch>
        </p:blipFill>
        <p:spPr>
          <a:xfrm>
            <a:off x="1485225" y="924700"/>
            <a:ext cx="6010875" cy="378992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sp>
        <p:nvSpPr>
          <p:cNvPr id="989" name="Google Shape;989;p84"/>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TestBed - Outer Bay</a:t>
            </a:r>
            <a:endParaRPr/>
          </a:p>
        </p:txBody>
      </p:sp>
      <p:sp>
        <p:nvSpPr>
          <p:cNvPr id="990" name="Google Shape;990;p8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55</a:t>
            </a:fld>
            <a:endParaRPr/>
          </a:p>
        </p:txBody>
      </p:sp>
      <p:pic>
        <p:nvPicPr>
          <p:cNvPr id="991" name="Google Shape;991;p84"/>
          <p:cNvPicPr preferRelativeResize="0"/>
          <p:nvPr/>
        </p:nvPicPr>
        <p:blipFill>
          <a:blip r:embed="rId3">
            <a:alphaModFix/>
          </a:blip>
          <a:stretch>
            <a:fillRect/>
          </a:stretch>
        </p:blipFill>
        <p:spPr>
          <a:xfrm>
            <a:off x="1327649" y="1118500"/>
            <a:ext cx="6488700" cy="342517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95"/>
        <p:cNvGrpSpPr/>
        <p:nvPr/>
      </p:nvGrpSpPr>
      <p:grpSpPr>
        <a:xfrm>
          <a:off x="0" y="0"/>
          <a:ext cx="0" cy="0"/>
          <a:chOff x="0" y="0"/>
          <a:chExt cx="0" cy="0"/>
        </a:xfrm>
      </p:grpSpPr>
      <p:sp>
        <p:nvSpPr>
          <p:cNvPr id="996" name="Google Shape;996;p85"/>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TestBed</a:t>
            </a:r>
            <a:endParaRPr/>
          </a:p>
        </p:txBody>
      </p:sp>
      <p:sp>
        <p:nvSpPr>
          <p:cNvPr id="997" name="Google Shape;997;p8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56</a:t>
            </a:fld>
            <a:endParaRPr/>
          </a:p>
        </p:txBody>
      </p:sp>
      <p:pic>
        <p:nvPicPr>
          <p:cNvPr id="998" name="Google Shape;998;p85"/>
          <p:cNvPicPr preferRelativeResize="0"/>
          <p:nvPr/>
        </p:nvPicPr>
        <p:blipFill>
          <a:blip r:embed="rId3">
            <a:alphaModFix/>
          </a:blip>
          <a:stretch>
            <a:fillRect/>
          </a:stretch>
        </p:blipFill>
        <p:spPr>
          <a:xfrm>
            <a:off x="1613100" y="1289500"/>
            <a:ext cx="6328376" cy="3254175"/>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002"/>
        <p:cNvGrpSpPr/>
        <p:nvPr/>
      </p:nvGrpSpPr>
      <p:grpSpPr>
        <a:xfrm>
          <a:off x="0" y="0"/>
          <a:ext cx="0" cy="0"/>
          <a:chOff x="0" y="0"/>
          <a:chExt cx="0" cy="0"/>
        </a:xfrm>
      </p:grpSpPr>
      <p:sp>
        <p:nvSpPr>
          <p:cNvPr id="1003" name="Google Shape;1003;p86"/>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TestBed - Entire Configuration</a:t>
            </a:r>
            <a:endParaRPr/>
          </a:p>
        </p:txBody>
      </p:sp>
      <p:sp>
        <p:nvSpPr>
          <p:cNvPr id="1004" name="Google Shape;1004;p8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57</a:t>
            </a:fld>
            <a:endParaRPr/>
          </a:p>
        </p:txBody>
      </p:sp>
      <p:pic>
        <p:nvPicPr>
          <p:cNvPr id="1005" name="Google Shape;1005;p86"/>
          <p:cNvPicPr preferRelativeResize="0"/>
          <p:nvPr/>
        </p:nvPicPr>
        <p:blipFill rotWithShape="1">
          <a:blip r:embed="rId3">
            <a:alphaModFix/>
          </a:blip>
          <a:srcRect/>
          <a:stretch/>
        </p:blipFill>
        <p:spPr>
          <a:xfrm>
            <a:off x="1549350" y="1029425"/>
            <a:ext cx="5972449" cy="351425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sp>
        <p:nvSpPr>
          <p:cNvPr id="1010" name="Google Shape;1010;p87"/>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TestBed - Entire Configuration</a:t>
            </a:r>
            <a:endParaRPr/>
          </a:p>
        </p:txBody>
      </p:sp>
      <p:sp>
        <p:nvSpPr>
          <p:cNvPr id="1011" name="Google Shape;1011;p8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58</a:t>
            </a:fld>
            <a:endParaRPr/>
          </a:p>
        </p:txBody>
      </p:sp>
      <p:pic>
        <p:nvPicPr>
          <p:cNvPr id="1012" name="Google Shape;1012;p87"/>
          <p:cNvPicPr preferRelativeResize="0"/>
          <p:nvPr/>
        </p:nvPicPr>
        <p:blipFill>
          <a:blip r:embed="rId3">
            <a:alphaModFix/>
          </a:blip>
          <a:stretch>
            <a:fillRect/>
          </a:stretch>
        </p:blipFill>
        <p:spPr>
          <a:xfrm>
            <a:off x="1662249" y="1029775"/>
            <a:ext cx="6061275" cy="351390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pic>
        <p:nvPicPr>
          <p:cNvPr id="1017" name="Google Shape;1017;p88"/>
          <p:cNvPicPr preferRelativeResize="0"/>
          <p:nvPr/>
        </p:nvPicPr>
        <p:blipFill rotWithShape="1">
          <a:blip r:embed="rId3">
            <a:alphaModFix/>
          </a:blip>
          <a:srcRect t="8883"/>
          <a:stretch/>
        </p:blipFill>
        <p:spPr>
          <a:xfrm>
            <a:off x="792025" y="981900"/>
            <a:ext cx="3409425" cy="1850000"/>
          </a:xfrm>
          <a:prstGeom prst="rect">
            <a:avLst/>
          </a:prstGeom>
          <a:noFill/>
          <a:ln>
            <a:noFill/>
          </a:ln>
        </p:spPr>
      </p:pic>
      <p:sp>
        <p:nvSpPr>
          <p:cNvPr id="1018" name="Google Shape;1018;p88"/>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Design of Testbed</a:t>
            </a:r>
            <a:endParaRPr/>
          </a:p>
        </p:txBody>
      </p:sp>
      <p:sp>
        <p:nvSpPr>
          <p:cNvPr id="1019" name="Google Shape;1019;p8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59</a:t>
            </a:fld>
            <a:endParaRPr/>
          </a:p>
        </p:txBody>
      </p:sp>
      <p:pic>
        <p:nvPicPr>
          <p:cNvPr id="1020" name="Google Shape;1020;p88"/>
          <p:cNvPicPr preferRelativeResize="0"/>
          <p:nvPr/>
        </p:nvPicPr>
        <p:blipFill>
          <a:blip r:embed="rId4">
            <a:alphaModFix/>
          </a:blip>
          <a:stretch>
            <a:fillRect/>
          </a:stretch>
        </p:blipFill>
        <p:spPr>
          <a:xfrm>
            <a:off x="884900" y="2805026"/>
            <a:ext cx="3223674" cy="2030300"/>
          </a:xfrm>
          <a:prstGeom prst="rect">
            <a:avLst/>
          </a:prstGeom>
          <a:noFill/>
          <a:ln>
            <a:noFill/>
          </a:ln>
        </p:spPr>
      </p:pic>
      <p:pic>
        <p:nvPicPr>
          <p:cNvPr id="1021" name="Google Shape;1021;p88"/>
          <p:cNvPicPr preferRelativeResize="0"/>
          <p:nvPr/>
        </p:nvPicPr>
        <p:blipFill>
          <a:blip r:embed="rId5">
            <a:alphaModFix/>
          </a:blip>
          <a:stretch>
            <a:fillRect/>
          </a:stretch>
        </p:blipFill>
        <p:spPr>
          <a:xfrm>
            <a:off x="4986400" y="1629050"/>
            <a:ext cx="2926375" cy="2760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5"/>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Critical Project Elements</a:t>
            </a:r>
            <a:endParaRPr/>
          </a:p>
        </p:txBody>
      </p:sp>
      <p:sp>
        <p:nvSpPr>
          <p:cNvPr id="366" name="Google Shape;366;p2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6</a:t>
            </a:fld>
            <a:endParaRPr/>
          </a:p>
        </p:txBody>
      </p:sp>
      <p:graphicFrame>
        <p:nvGraphicFramePr>
          <p:cNvPr id="367" name="Google Shape;367;p25"/>
          <p:cNvGraphicFramePr/>
          <p:nvPr/>
        </p:nvGraphicFramePr>
        <p:xfrm>
          <a:off x="514350" y="1031625"/>
          <a:ext cx="8018225" cy="3701680"/>
        </p:xfrm>
        <a:graphic>
          <a:graphicData uri="http://schemas.openxmlformats.org/drawingml/2006/table">
            <a:tbl>
              <a:tblPr>
                <a:noFill/>
                <a:tableStyleId>{1BF2CD77-9E4F-4990-8BDF-8AC86058CE8E}</a:tableStyleId>
              </a:tblPr>
              <a:tblGrid>
                <a:gridCol w="3242525">
                  <a:extLst>
                    <a:ext uri="{9D8B030D-6E8A-4147-A177-3AD203B41FA5}">
                      <a16:colId xmlns:a16="http://schemas.microsoft.com/office/drawing/2014/main" val="20000"/>
                    </a:ext>
                  </a:extLst>
                </a:gridCol>
                <a:gridCol w="4775700">
                  <a:extLst>
                    <a:ext uri="{9D8B030D-6E8A-4147-A177-3AD203B41FA5}">
                      <a16:colId xmlns:a16="http://schemas.microsoft.com/office/drawing/2014/main" val="20001"/>
                    </a:ext>
                  </a:extLst>
                </a:gridCol>
              </a:tblGrid>
              <a:tr h="555500">
                <a:tc>
                  <a:txBody>
                    <a:bodyPr/>
                    <a:lstStyle/>
                    <a:p>
                      <a:pPr marL="0" lvl="0" indent="0" algn="ctr" rtl="0">
                        <a:lnSpc>
                          <a:spcPct val="114000"/>
                        </a:lnSpc>
                        <a:spcBef>
                          <a:spcPts val="100"/>
                        </a:spcBef>
                        <a:spcAft>
                          <a:spcPts val="500"/>
                        </a:spcAft>
                        <a:buNone/>
                      </a:pPr>
                      <a:r>
                        <a:rPr lang="en" b="1">
                          <a:solidFill>
                            <a:srgbClr val="565A5C"/>
                          </a:solidFill>
                          <a:latin typeface="Trebuchet MS"/>
                          <a:ea typeface="Trebuchet MS"/>
                          <a:cs typeface="Trebuchet MS"/>
                          <a:sym typeface="Trebuchet MS"/>
                        </a:rPr>
                        <a:t>Critical Project Elements</a:t>
                      </a:r>
                      <a:endParaRPr b="1">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solidFill>
                      <a:srgbClr val="CFB87C"/>
                    </a:solidFill>
                  </a:tcPr>
                </a:tc>
                <a:tc>
                  <a:txBody>
                    <a:bodyPr/>
                    <a:lstStyle/>
                    <a:p>
                      <a:pPr marL="0" lvl="0" indent="0" algn="ctr" rtl="0">
                        <a:lnSpc>
                          <a:spcPct val="114000"/>
                        </a:lnSpc>
                        <a:spcBef>
                          <a:spcPts val="100"/>
                        </a:spcBef>
                        <a:spcAft>
                          <a:spcPts val="500"/>
                        </a:spcAft>
                        <a:buNone/>
                      </a:pPr>
                      <a:r>
                        <a:rPr lang="en" b="1">
                          <a:solidFill>
                            <a:srgbClr val="565A5C"/>
                          </a:solidFill>
                          <a:latin typeface="Trebuchet MS"/>
                          <a:ea typeface="Trebuchet MS"/>
                          <a:cs typeface="Trebuchet MS"/>
                          <a:sym typeface="Trebuchet MS"/>
                        </a:rPr>
                        <a:t>Explanation</a:t>
                      </a:r>
                      <a:endParaRPr b="1">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solidFill>
                      <a:srgbClr val="CFB87C"/>
                    </a:solidFill>
                  </a:tcPr>
                </a:tc>
                <a:extLst>
                  <a:ext uri="{0D108BD9-81ED-4DB2-BD59-A6C34878D82A}">
                    <a16:rowId xmlns:a16="http://schemas.microsoft.com/office/drawing/2014/main" val="10000"/>
                  </a:ext>
                </a:extLst>
              </a:tr>
              <a:tr h="767400">
                <a:tc>
                  <a:txBody>
                    <a:bodyPr/>
                    <a:lstStyle/>
                    <a:p>
                      <a:pPr marL="0" lvl="0" indent="0" algn="l" rtl="0">
                        <a:lnSpc>
                          <a:spcPct val="100000"/>
                        </a:lnSpc>
                        <a:spcBef>
                          <a:spcPts val="100"/>
                        </a:spcBef>
                        <a:spcAft>
                          <a:spcPts val="500"/>
                        </a:spcAft>
                        <a:buNone/>
                      </a:pPr>
                      <a:r>
                        <a:rPr lang="en">
                          <a:solidFill>
                            <a:srgbClr val="565A5C"/>
                          </a:solidFill>
                          <a:latin typeface="Trebuchet MS"/>
                          <a:ea typeface="Trebuchet MS"/>
                          <a:cs typeface="Trebuchet MS"/>
                          <a:sym typeface="Trebuchet MS"/>
                        </a:rPr>
                        <a:t>Image Capture and Processing System</a:t>
                      </a:r>
                      <a:endParaRPr>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tcPr>
                </a:tc>
                <a:tc>
                  <a:txBody>
                    <a:bodyPr/>
                    <a:lstStyle/>
                    <a:p>
                      <a:pPr marL="0" lvl="0" indent="0" algn="l" rtl="0">
                        <a:lnSpc>
                          <a:spcPct val="100000"/>
                        </a:lnSpc>
                        <a:spcBef>
                          <a:spcPts val="100"/>
                        </a:spcBef>
                        <a:spcAft>
                          <a:spcPts val="500"/>
                        </a:spcAft>
                        <a:buNone/>
                      </a:pPr>
                      <a:r>
                        <a:rPr lang="en">
                          <a:solidFill>
                            <a:srgbClr val="565A5C"/>
                          </a:solidFill>
                          <a:latin typeface="Trebuchet MS"/>
                          <a:ea typeface="Trebuchet MS"/>
                          <a:cs typeface="Trebuchet MS"/>
                          <a:sym typeface="Trebuchet MS"/>
                        </a:rPr>
                        <a:t>Image capture allows for the system to read the thermal behavior while the processing allows for functions like stitching and hotspot identification.</a:t>
                      </a:r>
                      <a:endParaRPr>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tcPr>
                </a:tc>
                <a:extLst>
                  <a:ext uri="{0D108BD9-81ED-4DB2-BD59-A6C34878D82A}">
                    <a16:rowId xmlns:a16="http://schemas.microsoft.com/office/drawing/2014/main" val="10001"/>
                  </a:ext>
                </a:extLst>
              </a:tr>
              <a:tr h="763225">
                <a:tc>
                  <a:txBody>
                    <a:bodyPr/>
                    <a:lstStyle/>
                    <a:p>
                      <a:pPr marL="0" lvl="0" indent="0" algn="l" rtl="0">
                        <a:lnSpc>
                          <a:spcPct val="100000"/>
                        </a:lnSpc>
                        <a:spcBef>
                          <a:spcPts val="100"/>
                        </a:spcBef>
                        <a:spcAft>
                          <a:spcPts val="500"/>
                        </a:spcAft>
                        <a:buNone/>
                      </a:pPr>
                      <a:r>
                        <a:rPr lang="en">
                          <a:solidFill>
                            <a:srgbClr val="565A5C"/>
                          </a:solidFill>
                          <a:latin typeface="Trebuchet MS"/>
                          <a:ea typeface="Trebuchet MS"/>
                          <a:cs typeface="Trebuchet MS"/>
                          <a:sym typeface="Trebuchet MS"/>
                        </a:rPr>
                        <a:t>Test Bed Structure</a:t>
                      </a:r>
                      <a:endParaRPr>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tcPr>
                </a:tc>
                <a:tc>
                  <a:txBody>
                    <a:bodyPr/>
                    <a:lstStyle/>
                    <a:p>
                      <a:pPr marL="0" lvl="0" indent="0" algn="l" rtl="0">
                        <a:lnSpc>
                          <a:spcPct val="100000"/>
                        </a:lnSpc>
                        <a:spcBef>
                          <a:spcPts val="100"/>
                        </a:spcBef>
                        <a:spcAft>
                          <a:spcPts val="500"/>
                        </a:spcAft>
                        <a:buNone/>
                      </a:pPr>
                      <a:r>
                        <a:rPr lang="en">
                          <a:solidFill>
                            <a:srgbClr val="565A5C"/>
                          </a:solidFill>
                          <a:latin typeface="Trebuchet MS"/>
                          <a:ea typeface="Trebuchet MS"/>
                          <a:cs typeface="Trebuchet MS"/>
                          <a:sym typeface="Trebuchet MS"/>
                        </a:rPr>
                        <a:t>Structure allows the system to see a representation of the customer’s satellite bay.</a:t>
                      </a:r>
                      <a:endParaRPr>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tcPr>
                </a:tc>
                <a:extLst>
                  <a:ext uri="{0D108BD9-81ED-4DB2-BD59-A6C34878D82A}">
                    <a16:rowId xmlns:a16="http://schemas.microsoft.com/office/drawing/2014/main" val="10002"/>
                  </a:ext>
                </a:extLst>
              </a:tr>
              <a:tr h="816575">
                <a:tc>
                  <a:txBody>
                    <a:bodyPr/>
                    <a:lstStyle/>
                    <a:p>
                      <a:pPr marL="0" lvl="0" indent="0" algn="l" rtl="0">
                        <a:lnSpc>
                          <a:spcPct val="100000"/>
                        </a:lnSpc>
                        <a:spcBef>
                          <a:spcPts val="100"/>
                        </a:spcBef>
                        <a:spcAft>
                          <a:spcPts val="500"/>
                        </a:spcAft>
                        <a:buNone/>
                      </a:pPr>
                      <a:r>
                        <a:rPr lang="en">
                          <a:solidFill>
                            <a:srgbClr val="565A5C"/>
                          </a:solidFill>
                          <a:latin typeface="Trebuchet MS"/>
                          <a:ea typeface="Trebuchet MS"/>
                          <a:cs typeface="Trebuchet MS"/>
                          <a:sym typeface="Trebuchet MS"/>
                        </a:rPr>
                        <a:t>Thermal Control of Camera</a:t>
                      </a:r>
                      <a:endParaRPr>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tcPr>
                </a:tc>
                <a:tc>
                  <a:txBody>
                    <a:bodyPr/>
                    <a:lstStyle/>
                    <a:p>
                      <a:pPr marL="0" lvl="0" indent="0" algn="l" rtl="0">
                        <a:lnSpc>
                          <a:spcPct val="100000"/>
                        </a:lnSpc>
                        <a:spcBef>
                          <a:spcPts val="100"/>
                        </a:spcBef>
                        <a:spcAft>
                          <a:spcPts val="500"/>
                        </a:spcAft>
                        <a:buNone/>
                      </a:pPr>
                      <a:r>
                        <a:rPr lang="en">
                          <a:solidFill>
                            <a:srgbClr val="565A5C"/>
                          </a:solidFill>
                          <a:latin typeface="Trebuchet MS"/>
                          <a:ea typeface="Trebuchet MS"/>
                          <a:cs typeface="Trebuchet MS"/>
                          <a:sym typeface="Trebuchet MS"/>
                        </a:rPr>
                        <a:t>Ensure the camera will survive in final thermal chamber testing at the low range (-30</a:t>
                      </a:r>
                      <a:r>
                        <a:rPr lang="en" sz="1100">
                          <a:solidFill>
                            <a:srgbClr val="565A5C"/>
                          </a:solidFill>
                          <a:latin typeface="Trebuchet MS"/>
                          <a:ea typeface="Trebuchet MS"/>
                          <a:cs typeface="Trebuchet MS"/>
                          <a:sym typeface="Trebuchet MS"/>
                        </a:rPr>
                        <a:t>°</a:t>
                      </a:r>
                      <a:r>
                        <a:rPr lang="en">
                          <a:solidFill>
                            <a:srgbClr val="565A5C"/>
                          </a:solidFill>
                          <a:latin typeface="Trebuchet MS"/>
                          <a:ea typeface="Trebuchet MS"/>
                          <a:cs typeface="Trebuchet MS"/>
                          <a:sym typeface="Trebuchet MS"/>
                        </a:rPr>
                        <a:t>C).</a:t>
                      </a:r>
                      <a:endParaRPr>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tcPr>
                </a:tc>
                <a:extLst>
                  <a:ext uri="{0D108BD9-81ED-4DB2-BD59-A6C34878D82A}">
                    <a16:rowId xmlns:a16="http://schemas.microsoft.com/office/drawing/2014/main" val="10003"/>
                  </a:ext>
                </a:extLst>
              </a:tr>
              <a:tr h="743450">
                <a:tc>
                  <a:txBody>
                    <a:bodyPr/>
                    <a:lstStyle/>
                    <a:p>
                      <a:pPr marL="0" lvl="0" indent="0" algn="l" rtl="0">
                        <a:lnSpc>
                          <a:spcPct val="100000"/>
                        </a:lnSpc>
                        <a:spcBef>
                          <a:spcPts val="100"/>
                        </a:spcBef>
                        <a:spcAft>
                          <a:spcPts val="500"/>
                        </a:spcAft>
                        <a:buNone/>
                      </a:pPr>
                      <a:r>
                        <a:rPr lang="en">
                          <a:solidFill>
                            <a:srgbClr val="565A5C"/>
                          </a:solidFill>
                          <a:latin typeface="Trebuchet MS"/>
                          <a:ea typeface="Trebuchet MS"/>
                          <a:cs typeface="Trebuchet MS"/>
                          <a:sym typeface="Trebuchet MS"/>
                        </a:rPr>
                        <a:t>Full-Stack Regulation</a:t>
                      </a:r>
                      <a:endParaRPr>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tcPr>
                </a:tc>
                <a:tc>
                  <a:txBody>
                    <a:bodyPr/>
                    <a:lstStyle/>
                    <a:p>
                      <a:pPr marL="0" lvl="0" indent="0" algn="l" rtl="0">
                        <a:lnSpc>
                          <a:spcPct val="100000"/>
                        </a:lnSpc>
                        <a:spcBef>
                          <a:spcPts val="100"/>
                        </a:spcBef>
                        <a:spcAft>
                          <a:spcPts val="500"/>
                        </a:spcAft>
                        <a:buNone/>
                      </a:pPr>
                      <a:r>
                        <a:rPr lang="en">
                          <a:solidFill>
                            <a:srgbClr val="565A5C"/>
                          </a:solidFill>
                          <a:latin typeface="Trebuchet MS"/>
                          <a:ea typeface="Trebuchet MS"/>
                          <a:cs typeface="Trebuchet MS"/>
                          <a:sym typeface="Trebuchet MS"/>
                        </a:rPr>
                        <a:t>Customer desired functionality and shows response of the image processing abilities.</a:t>
                      </a:r>
                      <a:endParaRPr>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025"/>
        <p:cNvGrpSpPr/>
        <p:nvPr/>
      </p:nvGrpSpPr>
      <p:grpSpPr>
        <a:xfrm>
          <a:off x="0" y="0"/>
          <a:ext cx="0" cy="0"/>
          <a:chOff x="0" y="0"/>
          <a:chExt cx="0" cy="0"/>
        </a:xfrm>
      </p:grpSpPr>
      <p:sp>
        <p:nvSpPr>
          <p:cNvPr id="1026" name="Google Shape;1026;p89"/>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Tolerances</a:t>
            </a:r>
            <a:endParaRPr/>
          </a:p>
        </p:txBody>
      </p:sp>
      <p:sp>
        <p:nvSpPr>
          <p:cNvPr id="1027" name="Google Shape;1027;p89"/>
          <p:cNvSpPr txBox="1">
            <a:spLocks noGrp="1"/>
          </p:cNvSpPr>
          <p:nvPr>
            <p:ph type="body" idx="1"/>
          </p:nvPr>
        </p:nvSpPr>
        <p:spPr>
          <a:xfrm>
            <a:off x="514350" y="923925"/>
            <a:ext cx="7505700" cy="3822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 0.01 inch = 0.254 mm</a:t>
            </a:r>
            <a:endParaRPr/>
          </a:p>
          <a:p>
            <a:pPr marL="0" lvl="0" indent="0" algn="l" rtl="0">
              <a:lnSpc>
                <a:spcPct val="100000"/>
              </a:lnSpc>
              <a:spcBef>
                <a:spcPts val="100"/>
              </a:spcBef>
              <a:spcAft>
                <a:spcPts val="0"/>
              </a:spcAft>
              <a:buClr>
                <a:srgbClr val="000000"/>
              </a:buClr>
              <a:buSzPts val="1100"/>
              <a:buFont typeface="Arial"/>
              <a:buNone/>
            </a:pPr>
            <a:r>
              <a:rPr lang="en"/>
              <a:t>16.538° ± 3° (vertical angle, camera mount)</a:t>
            </a:r>
            <a:endParaRPr/>
          </a:p>
          <a:p>
            <a:pPr marL="0" lvl="0" indent="0" algn="l" rtl="0">
              <a:lnSpc>
                <a:spcPct val="100000"/>
              </a:lnSpc>
              <a:spcBef>
                <a:spcPts val="100"/>
              </a:spcBef>
              <a:spcAft>
                <a:spcPts val="0"/>
              </a:spcAft>
              <a:buNone/>
            </a:pPr>
            <a:r>
              <a:rPr lang="en"/>
              <a:t>52° ± 7° (horizontal angle, camera mount)</a:t>
            </a:r>
            <a:endParaRPr/>
          </a:p>
          <a:p>
            <a:pPr marL="0" lvl="0" indent="0" algn="l" rtl="0">
              <a:lnSpc>
                <a:spcPct val="100000"/>
              </a:lnSpc>
              <a:spcBef>
                <a:spcPts val="100"/>
              </a:spcBef>
              <a:spcAft>
                <a:spcPts val="0"/>
              </a:spcAft>
              <a:buNone/>
            </a:pPr>
            <a:endParaRPr/>
          </a:p>
          <a:p>
            <a:pPr marL="0" lvl="0" indent="0" algn="l" rtl="0">
              <a:spcBef>
                <a:spcPts val="100"/>
              </a:spcBef>
              <a:spcAft>
                <a:spcPts val="0"/>
              </a:spcAft>
              <a:buNone/>
            </a:pPr>
            <a:r>
              <a:rPr lang="en"/>
              <a:t>Most important components to minimize tolerance:</a:t>
            </a:r>
            <a:endParaRPr/>
          </a:p>
          <a:p>
            <a:pPr marL="457200" lvl="0" indent="-317500" algn="l" rtl="0">
              <a:spcBef>
                <a:spcPts val="1600"/>
              </a:spcBef>
              <a:spcAft>
                <a:spcPts val="0"/>
              </a:spcAft>
              <a:buSzPts val="1400"/>
              <a:buChar char="●"/>
            </a:pPr>
            <a:r>
              <a:rPr lang="en"/>
              <a:t>Stack walls - want to keep heat isolated to inside the stack</a:t>
            </a:r>
            <a:endParaRPr/>
          </a:p>
          <a:p>
            <a:pPr marL="457200" lvl="0" indent="-317500" algn="l" rtl="0">
              <a:spcBef>
                <a:spcPts val="0"/>
              </a:spcBef>
              <a:spcAft>
                <a:spcPts val="0"/>
              </a:spcAft>
              <a:buSzPts val="1400"/>
              <a:buChar char="●"/>
            </a:pPr>
            <a:r>
              <a:rPr lang="en"/>
              <a:t>Bay walls - want to keep system isolated, don’t want outside light entering testbed</a:t>
            </a:r>
            <a:endParaRPr/>
          </a:p>
          <a:p>
            <a:pPr marL="457200" lvl="0" indent="-317500" algn="l" rtl="0">
              <a:spcBef>
                <a:spcPts val="0"/>
              </a:spcBef>
              <a:spcAft>
                <a:spcPts val="0"/>
              </a:spcAft>
              <a:buSzPts val="1400"/>
              <a:buChar char="●"/>
            </a:pPr>
            <a:r>
              <a:rPr lang="en"/>
              <a:t>Camera mount - want to be able to image entire side of stack</a:t>
            </a:r>
            <a:endParaRPr/>
          </a:p>
        </p:txBody>
      </p:sp>
      <p:sp>
        <p:nvSpPr>
          <p:cNvPr id="1028" name="Google Shape;1028;p8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60</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sp>
        <p:nvSpPr>
          <p:cNvPr id="1033" name="Google Shape;1033;p90"/>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Thermal Model</a:t>
            </a:r>
            <a:endParaRPr/>
          </a:p>
        </p:txBody>
      </p:sp>
      <p:sp>
        <p:nvSpPr>
          <p:cNvPr id="1034" name="Google Shape;1034;p9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61</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1039" name="Google Shape;1039;p91"/>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Thermal Model</a:t>
            </a:r>
            <a:endParaRPr/>
          </a:p>
        </p:txBody>
      </p:sp>
      <p:sp>
        <p:nvSpPr>
          <p:cNvPr id="1040" name="Google Shape;1040;p9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62</a:t>
            </a:fld>
            <a:endParaRPr/>
          </a:p>
        </p:txBody>
      </p:sp>
      <p:pic>
        <p:nvPicPr>
          <p:cNvPr id="1041" name="Google Shape;1041;p91"/>
          <p:cNvPicPr preferRelativeResize="0"/>
          <p:nvPr/>
        </p:nvPicPr>
        <p:blipFill>
          <a:blip r:embed="rId3">
            <a:alphaModFix/>
          </a:blip>
          <a:stretch>
            <a:fillRect/>
          </a:stretch>
        </p:blipFill>
        <p:spPr>
          <a:xfrm>
            <a:off x="474300" y="902625"/>
            <a:ext cx="7652462" cy="3973000"/>
          </a:xfrm>
          <a:prstGeom prst="rect">
            <a:avLst/>
          </a:prstGeom>
          <a:noFill/>
          <a:ln>
            <a:noFill/>
          </a:ln>
        </p:spPr>
      </p:pic>
      <p:sp>
        <p:nvSpPr>
          <p:cNvPr id="1042" name="Google Shape;1042;p91"/>
          <p:cNvSpPr txBox="1"/>
          <p:nvPr/>
        </p:nvSpPr>
        <p:spPr>
          <a:xfrm>
            <a:off x="3357900" y="1250350"/>
            <a:ext cx="1818600" cy="517800"/>
          </a:xfrm>
          <a:prstGeom prst="rect">
            <a:avLst/>
          </a:prstGeom>
          <a:solidFill>
            <a:srgbClr val="D9EAD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t>Wiring and Realistic Heater Performance</a:t>
            </a:r>
            <a:endParaRPr sz="120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046"/>
        <p:cNvGrpSpPr/>
        <p:nvPr/>
      </p:nvGrpSpPr>
      <p:grpSpPr>
        <a:xfrm>
          <a:off x="0" y="0"/>
          <a:ext cx="0" cy="0"/>
          <a:chOff x="0" y="0"/>
          <a:chExt cx="0" cy="0"/>
        </a:xfrm>
      </p:grpSpPr>
      <p:sp>
        <p:nvSpPr>
          <p:cNvPr id="1047" name="Google Shape;1047;p92"/>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Thermal Model - Steady State</a:t>
            </a:r>
            <a:endParaRPr/>
          </a:p>
        </p:txBody>
      </p:sp>
      <p:sp>
        <p:nvSpPr>
          <p:cNvPr id="1048" name="Google Shape;1048;p92"/>
          <p:cNvSpPr txBox="1">
            <a:spLocks noGrp="1"/>
          </p:cNvSpPr>
          <p:nvPr>
            <p:ph type="body" idx="1"/>
          </p:nvPr>
        </p:nvSpPr>
        <p:spPr>
          <a:xfrm>
            <a:off x="514350" y="923925"/>
            <a:ext cx="7505700" cy="382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u="sng"/>
              <a:t>Assumptions Made:</a:t>
            </a:r>
            <a:endParaRPr sz="1800" u="sng"/>
          </a:p>
          <a:p>
            <a:pPr marL="457200" lvl="0" indent="-317500" algn="l" rtl="0">
              <a:spcBef>
                <a:spcPts val="1600"/>
              </a:spcBef>
              <a:spcAft>
                <a:spcPts val="0"/>
              </a:spcAft>
              <a:buSzPts val="1400"/>
              <a:buChar char="●"/>
            </a:pPr>
            <a:r>
              <a:rPr lang="en"/>
              <a:t>Convection coefficient constant @ 10 W/(m</a:t>
            </a:r>
            <a:r>
              <a:rPr lang="en" baseline="30000"/>
              <a:t>2</a:t>
            </a:r>
            <a:r>
              <a:rPr lang="en"/>
              <a:t> K)</a:t>
            </a:r>
            <a:endParaRPr/>
          </a:p>
          <a:p>
            <a:pPr marL="457200" lvl="0" indent="-317500" algn="l" rtl="0">
              <a:spcBef>
                <a:spcPts val="0"/>
              </a:spcBef>
              <a:spcAft>
                <a:spcPts val="0"/>
              </a:spcAft>
              <a:buSzPts val="1400"/>
              <a:buChar char="●"/>
            </a:pPr>
            <a:r>
              <a:rPr lang="en" sz="1800"/>
              <a:t>ε</a:t>
            </a:r>
            <a:r>
              <a:rPr lang="en" sz="1800" baseline="-25000"/>
              <a:t>Al</a:t>
            </a:r>
            <a:r>
              <a:rPr lang="en"/>
              <a:t> = .1 (assuming unoxidized Al 6061-T6)</a:t>
            </a:r>
            <a:endParaRPr/>
          </a:p>
          <a:p>
            <a:pPr marL="457200" lvl="0" indent="-317500" algn="l" rtl="0">
              <a:spcBef>
                <a:spcPts val="0"/>
              </a:spcBef>
              <a:spcAft>
                <a:spcPts val="0"/>
              </a:spcAft>
              <a:buSzPts val="1400"/>
              <a:buChar char="●"/>
            </a:pPr>
            <a:r>
              <a:rPr lang="en" sz="1800"/>
              <a:t>ε</a:t>
            </a:r>
            <a:r>
              <a:rPr lang="en" sz="1800" baseline="-25000"/>
              <a:t>Heater</a:t>
            </a:r>
            <a:r>
              <a:rPr lang="en"/>
              <a:t> = .92 (ceramic porcelain) </a:t>
            </a:r>
            <a:endParaRPr/>
          </a:p>
          <a:p>
            <a:pPr marL="457200" lvl="0" indent="-317500" algn="l" rtl="0">
              <a:spcBef>
                <a:spcPts val="0"/>
              </a:spcBef>
              <a:spcAft>
                <a:spcPts val="0"/>
              </a:spcAft>
              <a:buSzPts val="1400"/>
              <a:buChar char="●"/>
            </a:pPr>
            <a:r>
              <a:rPr lang="en"/>
              <a:t>PCB and tray holes can be neglected for meshing simplification</a:t>
            </a:r>
            <a:endParaRPr/>
          </a:p>
          <a:p>
            <a:pPr marL="0" lvl="0" indent="0" algn="l" rtl="0">
              <a:spcBef>
                <a:spcPts val="1600"/>
              </a:spcBef>
              <a:spcAft>
                <a:spcPts val="0"/>
              </a:spcAft>
              <a:buNone/>
            </a:pPr>
            <a:r>
              <a:rPr lang="en" sz="1800" u="sng"/>
              <a:t>Important Values</a:t>
            </a:r>
            <a:endParaRPr sz="1800" u="sng"/>
          </a:p>
          <a:p>
            <a:pPr marL="457200" lvl="0" indent="-317500" algn="l" rtl="0">
              <a:spcBef>
                <a:spcPts val="1600"/>
              </a:spcBef>
              <a:spcAft>
                <a:spcPts val="0"/>
              </a:spcAft>
              <a:buSzPts val="1400"/>
              <a:buChar char="●"/>
            </a:pPr>
            <a:r>
              <a:rPr lang="en"/>
              <a:t>55,609 nodes (using node to surface contact, Jacobian 4-point)</a:t>
            </a:r>
            <a:endParaRPr/>
          </a:p>
          <a:p>
            <a:pPr marL="457200" lvl="0" indent="-317500" algn="l" rtl="0">
              <a:spcBef>
                <a:spcPts val="0"/>
              </a:spcBef>
              <a:spcAft>
                <a:spcPts val="0"/>
              </a:spcAft>
              <a:buSzPts val="1400"/>
              <a:buChar char="●"/>
            </a:pPr>
            <a:r>
              <a:rPr lang="en"/>
              <a:t>Ambient temperature set to 65F (291K)</a:t>
            </a:r>
            <a:endParaRPr/>
          </a:p>
          <a:p>
            <a:pPr marL="457200" lvl="0" indent="-317500" algn="l" rtl="0">
              <a:spcBef>
                <a:spcPts val="0"/>
              </a:spcBef>
              <a:spcAft>
                <a:spcPts val="0"/>
              </a:spcAft>
              <a:buSzPts val="1400"/>
              <a:buChar char="●"/>
            </a:pPr>
            <a:r>
              <a:rPr lang="en"/>
              <a:t>Global mesh size 12mm with .6mm tolerance</a:t>
            </a:r>
            <a:endParaRPr/>
          </a:p>
        </p:txBody>
      </p:sp>
      <p:sp>
        <p:nvSpPr>
          <p:cNvPr id="1049" name="Google Shape;1049;p9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63</a:t>
            </a:fld>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053"/>
        <p:cNvGrpSpPr/>
        <p:nvPr/>
      </p:nvGrpSpPr>
      <p:grpSpPr>
        <a:xfrm>
          <a:off x="0" y="0"/>
          <a:ext cx="0" cy="0"/>
          <a:chOff x="0" y="0"/>
          <a:chExt cx="0" cy="0"/>
        </a:xfrm>
      </p:grpSpPr>
      <p:sp>
        <p:nvSpPr>
          <p:cNvPr id="1054" name="Google Shape;1054;p93"/>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Thermal Model Assumptions</a:t>
            </a:r>
            <a:endParaRPr/>
          </a:p>
        </p:txBody>
      </p:sp>
      <p:sp>
        <p:nvSpPr>
          <p:cNvPr id="1055" name="Google Shape;1055;p9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64</a:t>
            </a:fld>
            <a:endParaRPr/>
          </a:p>
        </p:txBody>
      </p:sp>
      <p:sp>
        <p:nvSpPr>
          <p:cNvPr id="1056" name="Google Shape;1056;p93"/>
          <p:cNvSpPr txBox="1">
            <a:spLocks noGrp="1"/>
          </p:cNvSpPr>
          <p:nvPr>
            <p:ph type="body" idx="1"/>
          </p:nvPr>
        </p:nvSpPr>
        <p:spPr>
          <a:xfrm>
            <a:off x="514350" y="923925"/>
            <a:ext cx="7505700" cy="3822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AutoNum type="arabicPeriod"/>
            </a:pPr>
            <a:r>
              <a:rPr lang="en"/>
              <a:t>No conduction across PCB</a:t>
            </a:r>
            <a:endParaRPr/>
          </a:p>
          <a:p>
            <a:pPr marL="914400" lvl="1" indent="-304800" algn="l" rtl="0">
              <a:spcBef>
                <a:spcPts val="0"/>
              </a:spcBef>
              <a:spcAft>
                <a:spcPts val="0"/>
              </a:spcAft>
              <a:buSzPts val="1200"/>
              <a:buAutoNum type="alphaLcPeriod"/>
            </a:pPr>
            <a:r>
              <a:rPr lang="en"/>
              <a:t>Increases model complexity for heat paths</a:t>
            </a:r>
            <a:endParaRPr/>
          </a:p>
          <a:p>
            <a:pPr marL="914400" lvl="1" indent="-304800" algn="l" rtl="0">
              <a:spcBef>
                <a:spcPts val="0"/>
              </a:spcBef>
              <a:spcAft>
                <a:spcPts val="0"/>
              </a:spcAft>
              <a:buSzPts val="1200"/>
              <a:buAutoNum type="alphaLcPeriod"/>
            </a:pPr>
            <a:r>
              <a:rPr lang="en"/>
              <a:t>Impact can be quantified using temperature measurements across board</a:t>
            </a:r>
            <a:endParaRPr/>
          </a:p>
          <a:p>
            <a:pPr marL="457200" lvl="0" indent="-317500" algn="l" rtl="0">
              <a:spcBef>
                <a:spcPts val="0"/>
              </a:spcBef>
              <a:spcAft>
                <a:spcPts val="0"/>
              </a:spcAft>
              <a:buSzPts val="1400"/>
              <a:buAutoNum type="arabicPeriod"/>
            </a:pPr>
            <a:r>
              <a:rPr lang="en"/>
              <a:t>Air temperature is constant at the building’s set temperature(18C/65F)</a:t>
            </a:r>
            <a:endParaRPr/>
          </a:p>
          <a:p>
            <a:pPr marL="914400" lvl="1" indent="-304800" algn="l" rtl="0">
              <a:spcBef>
                <a:spcPts val="0"/>
              </a:spcBef>
              <a:spcAft>
                <a:spcPts val="0"/>
              </a:spcAft>
              <a:buSzPts val="1200"/>
              <a:buAutoNum type="alphaLcPeriod"/>
            </a:pPr>
            <a:r>
              <a:rPr lang="en"/>
              <a:t>Will give repeatability for convection</a:t>
            </a:r>
            <a:endParaRPr/>
          </a:p>
          <a:p>
            <a:pPr marL="914400" lvl="1" indent="-304800" algn="l" rtl="0">
              <a:spcBef>
                <a:spcPts val="0"/>
              </a:spcBef>
              <a:spcAft>
                <a:spcPts val="0"/>
              </a:spcAft>
              <a:buSzPts val="1200"/>
              <a:buAutoNum type="alphaLcPeriod"/>
            </a:pPr>
            <a:r>
              <a:rPr lang="en"/>
              <a:t>Must be measured at time of test (Account for 5% error on this assumption)</a:t>
            </a:r>
            <a:endParaRPr/>
          </a:p>
          <a:p>
            <a:pPr marL="1371600" lvl="2" indent="-298450" algn="l" rtl="0">
              <a:spcBef>
                <a:spcPts val="0"/>
              </a:spcBef>
              <a:spcAft>
                <a:spcPts val="0"/>
              </a:spcAft>
              <a:buSzPts val="1100"/>
              <a:buAutoNum type="romanLcPeriod"/>
            </a:pPr>
            <a:r>
              <a:rPr lang="en"/>
              <a:t>Likely through nominal (initial) period in the test</a:t>
            </a:r>
            <a:endParaRPr/>
          </a:p>
          <a:p>
            <a:pPr marL="457200" lvl="0" indent="-317500" algn="l" rtl="0">
              <a:spcBef>
                <a:spcPts val="0"/>
              </a:spcBef>
              <a:spcAft>
                <a:spcPts val="0"/>
              </a:spcAft>
              <a:buSzPts val="1400"/>
              <a:buAutoNum type="arabicPeriod"/>
            </a:pPr>
            <a:r>
              <a:rPr lang="en"/>
              <a:t>Top tray is being verified in test</a:t>
            </a:r>
            <a:endParaRPr/>
          </a:p>
          <a:p>
            <a:pPr marL="914400" lvl="1" indent="-304800" algn="l" rtl="0">
              <a:spcBef>
                <a:spcPts val="0"/>
              </a:spcBef>
              <a:spcAft>
                <a:spcPts val="0"/>
              </a:spcAft>
              <a:buSzPts val="1200"/>
              <a:buAutoNum type="alphaLcPeriod"/>
            </a:pPr>
            <a:r>
              <a:rPr lang="en"/>
              <a:t>Primary heat transport is via convection</a:t>
            </a:r>
            <a:endParaRPr/>
          </a:p>
          <a:p>
            <a:pPr marL="1371600" lvl="2" indent="-298450" algn="l" rtl="0">
              <a:spcBef>
                <a:spcPts val="0"/>
              </a:spcBef>
              <a:spcAft>
                <a:spcPts val="0"/>
              </a:spcAft>
              <a:buSzPts val="1100"/>
              <a:buAutoNum type="romanLcPeriod"/>
            </a:pPr>
            <a:r>
              <a:rPr lang="en"/>
              <a:t>Allows for more heat transport to and away from surfaces</a:t>
            </a:r>
            <a:endParaRPr/>
          </a:p>
          <a:p>
            <a:pPr marL="1371600" lvl="2" indent="-298450" algn="l" rtl="0">
              <a:spcBef>
                <a:spcPts val="0"/>
              </a:spcBef>
              <a:spcAft>
                <a:spcPts val="0"/>
              </a:spcAft>
              <a:buSzPts val="1100"/>
              <a:buAutoNum type="romanLcPeriod"/>
            </a:pPr>
            <a:r>
              <a:rPr lang="en"/>
              <a:t>Significantly increases model complexity compared to space environment</a:t>
            </a:r>
            <a:endParaRPr/>
          </a:p>
          <a:p>
            <a:pPr marL="914400" lvl="1" indent="-304800" algn="l" rtl="0">
              <a:spcBef>
                <a:spcPts val="0"/>
              </a:spcBef>
              <a:spcAft>
                <a:spcPts val="0"/>
              </a:spcAft>
              <a:buSzPts val="1200"/>
              <a:buAutoNum type="alphaLcPeriod"/>
            </a:pPr>
            <a:r>
              <a:rPr lang="en"/>
              <a:t>Test can be performed in ambient environment</a:t>
            </a:r>
            <a:endParaRPr/>
          </a:p>
          <a:p>
            <a:pPr marL="457200" lvl="0" indent="-317500" algn="l" rtl="0">
              <a:spcBef>
                <a:spcPts val="0"/>
              </a:spcBef>
              <a:spcAft>
                <a:spcPts val="0"/>
              </a:spcAft>
              <a:buSzPts val="1400"/>
              <a:buAutoNum type="arabicPeriod"/>
            </a:pPr>
            <a:r>
              <a:rPr lang="en"/>
              <a:t>Reference data system can be used to quantify error</a:t>
            </a:r>
            <a:endParaRPr/>
          </a:p>
          <a:p>
            <a:pPr marL="914400" lvl="1" indent="-304800" algn="l" rtl="0">
              <a:spcBef>
                <a:spcPts val="0"/>
              </a:spcBef>
              <a:spcAft>
                <a:spcPts val="0"/>
              </a:spcAft>
              <a:buSzPts val="1200"/>
              <a:buAutoNum type="alphaLcPeriod"/>
            </a:pPr>
            <a:r>
              <a:rPr lang="en"/>
              <a:t>Discrete measurement points can be compared between the model and test bed</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060"/>
        <p:cNvGrpSpPr/>
        <p:nvPr/>
      </p:nvGrpSpPr>
      <p:grpSpPr>
        <a:xfrm>
          <a:off x="0" y="0"/>
          <a:ext cx="0" cy="0"/>
          <a:chOff x="0" y="0"/>
          <a:chExt cx="0" cy="0"/>
        </a:xfrm>
      </p:grpSpPr>
      <p:sp>
        <p:nvSpPr>
          <p:cNvPr id="1061" name="Google Shape;1061;p94"/>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Thermal Model Overview</a:t>
            </a:r>
            <a:endParaRPr/>
          </a:p>
        </p:txBody>
      </p:sp>
      <p:sp>
        <p:nvSpPr>
          <p:cNvPr id="1062" name="Google Shape;1062;p94"/>
          <p:cNvSpPr txBox="1">
            <a:spLocks noGrp="1"/>
          </p:cNvSpPr>
          <p:nvPr>
            <p:ph type="body" idx="1"/>
          </p:nvPr>
        </p:nvSpPr>
        <p:spPr>
          <a:xfrm>
            <a:off x="514350" y="923925"/>
            <a:ext cx="7505700" cy="3822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Purpose</a:t>
            </a:r>
            <a:endParaRPr/>
          </a:p>
          <a:p>
            <a:pPr marL="914400" lvl="1" indent="-304800" algn="l" rtl="0">
              <a:spcBef>
                <a:spcPts val="0"/>
              </a:spcBef>
              <a:spcAft>
                <a:spcPts val="0"/>
              </a:spcAft>
              <a:buSzPts val="1200"/>
              <a:buChar char="○"/>
            </a:pPr>
            <a:r>
              <a:rPr lang="en"/>
              <a:t>Predict temperature profiles for scenarios that require thermal chamber testing</a:t>
            </a:r>
            <a:endParaRPr/>
          </a:p>
          <a:p>
            <a:pPr marL="914400" lvl="1" indent="-304800" algn="l" rtl="0">
              <a:spcBef>
                <a:spcPts val="0"/>
              </a:spcBef>
              <a:spcAft>
                <a:spcPts val="0"/>
              </a:spcAft>
              <a:buSzPts val="1200"/>
              <a:buChar char="○"/>
            </a:pPr>
            <a:r>
              <a:rPr lang="en"/>
              <a:t>Understand impact of heat transport modes on the system</a:t>
            </a:r>
            <a:endParaRPr/>
          </a:p>
          <a:p>
            <a:pPr marL="457200" lvl="0" indent="-317500" algn="l" rtl="0">
              <a:spcBef>
                <a:spcPts val="0"/>
              </a:spcBef>
              <a:spcAft>
                <a:spcPts val="0"/>
              </a:spcAft>
              <a:buSzPts val="1400"/>
              <a:buChar char="●"/>
            </a:pPr>
            <a:r>
              <a:rPr lang="en"/>
              <a:t>Concerns:</a:t>
            </a:r>
            <a:endParaRPr/>
          </a:p>
          <a:p>
            <a:pPr marL="914400" lvl="1" indent="-304800" algn="l" rtl="0">
              <a:spcBef>
                <a:spcPts val="0"/>
              </a:spcBef>
              <a:spcAft>
                <a:spcPts val="0"/>
              </a:spcAft>
              <a:buSzPts val="1200"/>
              <a:buChar char="○"/>
            </a:pPr>
            <a:r>
              <a:rPr lang="en"/>
              <a:t>Complexity and time cost</a:t>
            </a:r>
            <a:endParaRPr/>
          </a:p>
          <a:p>
            <a:pPr marL="914400" lvl="1" indent="-304800" algn="l" rtl="0">
              <a:spcBef>
                <a:spcPts val="0"/>
              </a:spcBef>
              <a:spcAft>
                <a:spcPts val="0"/>
              </a:spcAft>
              <a:buSzPts val="1200"/>
              <a:buChar char="○"/>
            </a:pPr>
            <a:r>
              <a:rPr lang="en"/>
              <a:t>Loss of model fidelity to simplifications required to produce reasonable meshing</a:t>
            </a:r>
            <a:endParaRPr/>
          </a:p>
          <a:p>
            <a:pPr marL="457200" lvl="0" indent="-317500" algn="l" rtl="0">
              <a:spcBef>
                <a:spcPts val="0"/>
              </a:spcBef>
              <a:spcAft>
                <a:spcPts val="0"/>
              </a:spcAft>
              <a:buSzPts val="1400"/>
              <a:buChar char="●"/>
            </a:pPr>
            <a:r>
              <a:rPr lang="en"/>
              <a:t>Experimental Variables:</a:t>
            </a:r>
            <a:endParaRPr/>
          </a:p>
          <a:p>
            <a:pPr marL="914400" lvl="1" indent="-304800" algn="l" rtl="0">
              <a:spcBef>
                <a:spcPts val="0"/>
              </a:spcBef>
              <a:spcAft>
                <a:spcPts val="0"/>
              </a:spcAft>
              <a:buSzPts val="1200"/>
              <a:buChar char="○"/>
            </a:pPr>
            <a:r>
              <a:rPr lang="en"/>
              <a:t>Temperature (component, ambient, bulk)</a:t>
            </a:r>
            <a:endParaRPr/>
          </a:p>
          <a:p>
            <a:pPr marL="914400" lvl="1" indent="-304800" algn="l" rtl="0">
              <a:spcBef>
                <a:spcPts val="0"/>
              </a:spcBef>
              <a:spcAft>
                <a:spcPts val="0"/>
              </a:spcAft>
              <a:buSzPts val="1200"/>
              <a:buChar char="○"/>
            </a:pPr>
            <a:r>
              <a:rPr lang="en"/>
              <a:t>Thermal resistance, emissivity, convection coefficients</a:t>
            </a:r>
            <a:endParaRPr/>
          </a:p>
          <a:p>
            <a:pPr marL="457200" lvl="0" indent="-317500" algn="l" rtl="0">
              <a:spcBef>
                <a:spcPts val="0"/>
              </a:spcBef>
              <a:spcAft>
                <a:spcPts val="0"/>
              </a:spcAft>
              <a:buSzPts val="1400"/>
              <a:buChar char="●"/>
            </a:pPr>
            <a:r>
              <a:rPr lang="en"/>
              <a:t>Risk Mitigated:</a:t>
            </a:r>
            <a:endParaRPr/>
          </a:p>
          <a:p>
            <a:pPr marL="914400" lvl="1" indent="-304800" algn="l" rtl="0">
              <a:spcBef>
                <a:spcPts val="0"/>
              </a:spcBef>
              <a:spcAft>
                <a:spcPts val="0"/>
              </a:spcAft>
              <a:buSzPts val="1200"/>
              <a:buChar char="○"/>
            </a:pPr>
            <a:r>
              <a:rPr lang="en"/>
              <a:t>Source of information to verify camera data</a:t>
            </a:r>
            <a:endParaRPr/>
          </a:p>
          <a:p>
            <a:pPr marL="914400" lvl="1" indent="-304800" algn="l" rtl="0">
              <a:spcBef>
                <a:spcPts val="0"/>
              </a:spcBef>
              <a:spcAft>
                <a:spcPts val="0"/>
              </a:spcAft>
              <a:buSzPts val="1200"/>
              <a:buChar char="○"/>
            </a:pPr>
            <a:r>
              <a:rPr lang="en"/>
              <a:t>Visual representation of thermal changes expected to be seen during a test</a:t>
            </a:r>
            <a:endParaRPr/>
          </a:p>
        </p:txBody>
      </p:sp>
      <p:sp>
        <p:nvSpPr>
          <p:cNvPr id="1063" name="Google Shape;1063;p9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65</a:t>
            </a:fld>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067"/>
        <p:cNvGrpSpPr/>
        <p:nvPr/>
      </p:nvGrpSpPr>
      <p:grpSpPr>
        <a:xfrm>
          <a:off x="0" y="0"/>
          <a:ext cx="0" cy="0"/>
          <a:chOff x="0" y="0"/>
          <a:chExt cx="0" cy="0"/>
        </a:xfrm>
      </p:grpSpPr>
      <p:sp>
        <p:nvSpPr>
          <p:cNvPr id="1068" name="Google Shape;1068;p95"/>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Thermal Model Validation</a:t>
            </a:r>
            <a:endParaRPr/>
          </a:p>
        </p:txBody>
      </p:sp>
      <p:sp>
        <p:nvSpPr>
          <p:cNvPr id="1069" name="Google Shape;1069;p9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66</a:t>
            </a:fld>
            <a:endParaRPr/>
          </a:p>
        </p:txBody>
      </p:sp>
      <p:sp>
        <p:nvSpPr>
          <p:cNvPr id="1070" name="Google Shape;1070;p95"/>
          <p:cNvSpPr txBox="1">
            <a:spLocks noGrp="1"/>
          </p:cNvSpPr>
          <p:nvPr>
            <p:ph type="body" idx="1"/>
          </p:nvPr>
        </p:nvSpPr>
        <p:spPr>
          <a:xfrm>
            <a:off x="514350" y="923925"/>
            <a:ext cx="7505700" cy="3822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Isolate tray from ambient environment and heat sources</a:t>
            </a:r>
            <a:endParaRPr/>
          </a:p>
          <a:p>
            <a:pPr marL="914400" lvl="1" indent="-304800" algn="l" rtl="0">
              <a:spcBef>
                <a:spcPts val="0"/>
              </a:spcBef>
              <a:spcAft>
                <a:spcPts val="0"/>
              </a:spcAft>
              <a:buSzPts val="1200"/>
              <a:buChar char="-"/>
            </a:pPr>
            <a:r>
              <a:rPr lang="en"/>
              <a:t>Preliminary test bed used to insulate/remove sources </a:t>
            </a:r>
            <a:endParaRPr/>
          </a:p>
          <a:p>
            <a:pPr marL="1371600" lvl="2" indent="-298450" algn="l" rtl="0">
              <a:spcBef>
                <a:spcPts val="0"/>
              </a:spcBef>
              <a:spcAft>
                <a:spcPts val="0"/>
              </a:spcAft>
              <a:buSzPts val="1100"/>
              <a:buChar char="-"/>
            </a:pPr>
            <a:r>
              <a:rPr lang="en"/>
              <a:t>Can modify model parameters to remove convection/radiation to ambient environment</a:t>
            </a:r>
            <a:endParaRPr/>
          </a:p>
          <a:p>
            <a:pPr marL="457200" lvl="0" indent="-317500" algn="l" rtl="0">
              <a:spcBef>
                <a:spcPts val="0"/>
              </a:spcBef>
              <a:spcAft>
                <a:spcPts val="0"/>
              </a:spcAft>
              <a:buSzPts val="1400"/>
              <a:buChar char="-"/>
            </a:pPr>
            <a:r>
              <a:rPr lang="en"/>
              <a:t>Heat using same power and resistors as the model for the same time period</a:t>
            </a:r>
            <a:endParaRPr/>
          </a:p>
          <a:p>
            <a:pPr marL="457200" lvl="0" indent="-317500" algn="l" rtl="0">
              <a:spcBef>
                <a:spcPts val="0"/>
              </a:spcBef>
              <a:spcAft>
                <a:spcPts val="0"/>
              </a:spcAft>
              <a:buSzPts val="1400"/>
              <a:buChar char="-"/>
            </a:pPr>
            <a:r>
              <a:rPr lang="en"/>
              <a:t>Measure test using reference data system</a:t>
            </a:r>
            <a:endParaRPr/>
          </a:p>
          <a:p>
            <a:pPr marL="914400" lvl="1" indent="-304800" algn="l" rtl="0">
              <a:spcBef>
                <a:spcPts val="0"/>
              </a:spcBef>
              <a:spcAft>
                <a:spcPts val="0"/>
              </a:spcAft>
              <a:buSzPts val="1200"/>
              <a:buChar char="-"/>
            </a:pPr>
            <a:r>
              <a:rPr lang="en"/>
              <a:t>Thermistors in final test bed</a:t>
            </a:r>
            <a:endParaRPr/>
          </a:p>
          <a:p>
            <a:pPr marL="457200" lvl="0" indent="-317500" algn="l" rtl="0">
              <a:spcBef>
                <a:spcPts val="0"/>
              </a:spcBef>
              <a:spcAft>
                <a:spcPts val="0"/>
              </a:spcAft>
              <a:buSzPts val="1400"/>
              <a:buChar char="-"/>
            </a:pPr>
            <a:r>
              <a:rPr lang="en"/>
              <a:t>Quantify error in model as a function of time and temperature</a:t>
            </a:r>
            <a:endParaRPr/>
          </a:p>
          <a:p>
            <a:pPr marL="914400" lvl="1" indent="-304800" algn="l" rtl="0">
              <a:spcBef>
                <a:spcPts val="0"/>
              </a:spcBef>
              <a:spcAft>
                <a:spcPts val="0"/>
              </a:spcAft>
              <a:buSzPts val="1200"/>
              <a:buChar char="-"/>
            </a:pPr>
            <a:r>
              <a:rPr lang="en"/>
              <a:t>Can look at entire time length of test or as a function of the temperature during the test</a:t>
            </a:r>
            <a:endParaRPr/>
          </a:p>
          <a:p>
            <a:pPr marL="1371600" lvl="2" indent="-298450" algn="l" rtl="0">
              <a:spcBef>
                <a:spcPts val="0"/>
              </a:spcBef>
              <a:spcAft>
                <a:spcPts val="0"/>
              </a:spcAft>
              <a:buSzPts val="1100"/>
              <a:buChar char="-"/>
            </a:pPr>
            <a:r>
              <a:rPr lang="en"/>
              <a:t>Does it change with internal heat or time during test?</a:t>
            </a:r>
            <a:endParaRPr/>
          </a:p>
          <a:p>
            <a:pPr marL="457200" lvl="0" indent="-317500" algn="l" rtl="0">
              <a:spcBef>
                <a:spcPts val="0"/>
              </a:spcBef>
              <a:spcAft>
                <a:spcPts val="0"/>
              </a:spcAft>
              <a:buSzPts val="1400"/>
              <a:buChar char="-"/>
            </a:pPr>
            <a:r>
              <a:rPr lang="en"/>
              <a:t>Quantify error of initial assumption of constant temperature</a:t>
            </a:r>
            <a:endParaRPr/>
          </a:p>
          <a:p>
            <a:pPr marL="457200" lvl="0" indent="-317500" algn="l" rtl="0">
              <a:spcBef>
                <a:spcPts val="0"/>
              </a:spcBef>
              <a:spcAft>
                <a:spcPts val="0"/>
              </a:spcAft>
              <a:buSzPts val="1400"/>
              <a:buChar char="-"/>
            </a:pPr>
            <a:r>
              <a:rPr lang="en"/>
              <a:t>Quantify error of initial assumption of constant convection coefficient</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074"/>
        <p:cNvGrpSpPr/>
        <p:nvPr/>
      </p:nvGrpSpPr>
      <p:grpSpPr>
        <a:xfrm>
          <a:off x="0" y="0"/>
          <a:ext cx="0" cy="0"/>
          <a:chOff x="0" y="0"/>
          <a:chExt cx="0" cy="0"/>
        </a:xfrm>
      </p:grpSpPr>
      <p:sp>
        <p:nvSpPr>
          <p:cNvPr id="1075" name="Google Shape;1075;p96"/>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Thermal Model Setup</a:t>
            </a:r>
            <a:endParaRPr/>
          </a:p>
        </p:txBody>
      </p:sp>
      <p:sp>
        <p:nvSpPr>
          <p:cNvPr id="1076" name="Google Shape;1076;p96"/>
          <p:cNvSpPr txBox="1">
            <a:spLocks noGrp="1"/>
          </p:cNvSpPr>
          <p:nvPr>
            <p:ph type="body" idx="1"/>
          </p:nvPr>
        </p:nvSpPr>
        <p:spPr>
          <a:xfrm>
            <a:off x="514350" y="923925"/>
            <a:ext cx="7505700" cy="3822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Equipment / Setup</a:t>
            </a:r>
            <a:endParaRPr/>
          </a:p>
          <a:p>
            <a:pPr marL="914400" lvl="1" indent="-304800" algn="l" rtl="0">
              <a:spcBef>
                <a:spcPts val="0"/>
              </a:spcBef>
              <a:spcAft>
                <a:spcPts val="0"/>
              </a:spcAft>
              <a:buSzPts val="1200"/>
              <a:buChar char="○"/>
            </a:pPr>
            <a:r>
              <a:rPr lang="en"/>
              <a:t>Computer w/ SolidWorks Simulation Package</a:t>
            </a:r>
            <a:endParaRPr/>
          </a:p>
          <a:p>
            <a:pPr marL="457200" lvl="0" indent="-317500" algn="l" rtl="0">
              <a:spcBef>
                <a:spcPts val="0"/>
              </a:spcBef>
              <a:spcAft>
                <a:spcPts val="0"/>
              </a:spcAft>
              <a:buSzPts val="1400"/>
              <a:buChar char="●"/>
            </a:pPr>
            <a:r>
              <a:rPr lang="en"/>
              <a:t>Procedure:</a:t>
            </a:r>
            <a:endParaRPr/>
          </a:p>
          <a:p>
            <a:pPr marL="914400" lvl="1" indent="-304800" algn="l" rtl="0">
              <a:spcBef>
                <a:spcPts val="0"/>
              </a:spcBef>
              <a:spcAft>
                <a:spcPts val="0"/>
              </a:spcAft>
              <a:buSzPts val="1200"/>
              <a:buChar char="○"/>
            </a:pPr>
            <a:r>
              <a:rPr lang="en"/>
              <a:t>Simplify model by removing screw holes, wire pass throughs, square internal corner cuts</a:t>
            </a:r>
            <a:endParaRPr/>
          </a:p>
          <a:p>
            <a:pPr marL="914400" lvl="1" indent="-304800" algn="l" rtl="0">
              <a:spcBef>
                <a:spcPts val="0"/>
              </a:spcBef>
              <a:spcAft>
                <a:spcPts val="0"/>
              </a:spcAft>
              <a:buSzPts val="1200"/>
              <a:buChar char="○"/>
            </a:pPr>
            <a:r>
              <a:rPr lang="en"/>
              <a:t>Make assumptions and determine boundary conditions</a:t>
            </a:r>
            <a:endParaRPr/>
          </a:p>
          <a:p>
            <a:pPr marL="914400" lvl="1" indent="-304800" algn="l" rtl="0">
              <a:spcBef>
                <a:spcPts val="0"/>
              </a:spcBef>
              <a:spcAft>
                <a:spcPts val="0"/>
              </a:spcAft>
              <a:buSzPts val="1200"/>
              <a:buChar char="○"/>
            </a:pPr>
            <a:r>
              <a:rPr lang="en"/>
              <a:t>Specify component material and base properties</a:t>
            </a:r>
            <a:endParaRPr/>
          </a:p>
          <a:p>
            <a:pPr marL="914400" lvl="1" indent="-304800" algn="l" rtl="0">
              <a:spcBef>
                <a:spcPts val="0"/>
              </a:spcBef>
              <a:spcAft>
                <a:spcPts val="0"/>
              </a:spcAft>
              <a:buSzPts val="1200"/>
              <a:buChar char="○"/>
            </a:pPr>
            <a:r>
              <a:rPr lang="en"/>
              <a:t>Set up thermal paths</a:t>
            </a:r>
            <a:endParaRPr/>
          </a:p>
          <a:p>
            <a:pPr marL="1371600" lvl="2" indent="-298450" algn="l" rtl="0">
              <a:spcBef>
                <a:spcPts val="0"/>
              </a:spcBef>
              <a:spcAft>
                <a:spcPts val="0"/>
              </a:spcAft>
              <a:buSzPts val="1100"/>
              <a:buChar char="■"/>
            </a:pPr>
            <a:r>
              <a:rPr lang="en"/>
              <a:t>Power resistor to stack/air</a:t>
            </a:r>
            <a:endParaRPr/>
          </a:p>
          <a:p>
            <a:pPr marL="1371600" lvl="2" indent="-298450" algn="l" rtl="0">
              <a:spcBef>
                <a:spcPts val="0"/>
              </a:spcBef>
              <a:spcAft>
                <a:spcPts val="0"/>
              </a:spcAft>
              <a:buSzPts val="1100"/>
              <a:buChar char="■"/>
            </a:pPr>
            <a:r>
              <a:rPr lang="en"/>
              <a:t>Stack to stack/air/bay</a:t>
            </a:r>
            <a:endParaRPr/>
          </a:p>
          <a:p>
            <a:pPr marL="1371600" lvl="2" indent="-298450" algn="l" rtl="0">
              <a:spcBef>
                <a:spcPts val="0"/>
              </a:spcBef>
              <a:spcAft>
                <a:spcPts val="0"/>
              </a:spcAft>
              <a:buSzPts val="1100"/>
              <a:buChar char="■"/>
            </a:pPr>
            <a:r>
              <a:rPr lang="en"/>
              <a:t>Bay to bay/stack/air/ambient</a:t>
            </a:r>
            <a:endParaRPr/>
          </a:p>
          <a:p>
            <a:pPr marL="914400" lvl="1" indent="-304800" algn="l" rtl="0">
              <a:spcBef>
                <a:spcPts val="0"/>
              </a:spcBef>
              <a:spcAft>
                <a:spcPts val="0"/>
              </a:spcAft>
              <a:buSzPts val="1200"/>
              <a:buChar char="○"/>
            </a:pPr>
            <a:r>
              <a:rPr lang="en"/>
              <a:t>Define steady state or transient simulation condition</a:t>
            </a:r>
            <a:endParaRPr/>
          </a:p>
          <a:p>
            <a:pPr marL="914400" lvl="1" indent="-304800" algn="l" rtl="0">
              <a:spcBef>
                <a:spcPts val="0"/>
              </a:spcBef>
              <a:spcAft>
                <a:spcPts val="0"/>
              </a:spcAft>
              <a:buSzPts val="1200"/>
              <a:buChar char="○"/>
            </a:pPr>
            <a:r>
              <a:rPr lang="en"/>
              <a:t>Define mesh parameters, including mesh tolerance and FEM matrix size </a:t>
            </a:r>
            <a:endParaRPr/>
          </a:p>
          <a:p>
            <a:pPr marL="457200" lvl="0" indent="-317500" algn="l" rtl="0">
              <a:spcBef>
                <a:spcPts val="0"/>
              </a:spcBef>
              <a:spcAft>
                <a:spcPts val="0"/>
              </a:spcAft>
              <a:buSzPts val="1400"/>
              <a:buChar char="●"/>
            </a:pPr>
            <a:r>
              <a:rPr lang="en"/>
              <a:t>Results:</a:t>
            </a:r>
            <a:endParaRPr/>
          </a:p>
          <a:p>
            <a:pPr marL="914400" lvl="1" indent="-304800" algn="l" rtl="0">
              <a:spcBef>
                <a:spcPts val="0"/>
              </a:spcBef>
              <a:spcAft>
                <a:spcPts val="0"/>
              </a:spcAft>
              <a:buSzPts val="1200"/>
              <a:buChar char="○"/>
            </a:pPr>
            <a:r>
              <a:rPr lang="en"/>
              <a:t>Visual and quantitative temperature data</a:t>
            </a:r>
            <a:endParaRPr/>
          </a:p>
          <a:p>
            <a:pPr marL="1371600" lvl="2" indent="-298450" algn="l" rtl="0">
              <a:spcBef>
                <a:spcPts val="0"/>
              </a:spcBef>
              <a:spcAft>
                <a:spcPts val="0"/>
              </a:spcAft>
              <a:buSzPts val="1100"/>
              <a:buChar char="■"/>
            </a:pPr>
            <a:r>
              <a:rPr lang="en"/>
              <a:t>To be compared with thermistor data at known surface points</a:t>
            </a:r>
            <a:endParaRPr/>
          </a:p>
        </p:txBody>
      </p:sp>
      <p:sp>
        <p:nvSpPr>
          <p:cNvPr id="1077" name="Google Shape;1077;p9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67</a:t>
            </a:fld>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sp>
        <p:nvSpPr>
          <p:cNvPr id="1082" name="Google Shape;1082;p97"/>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Thermal Model Setup</a:t>
            </a:r>
            <a:endParaRPr/>
          </a:p>
        </p:txBody>
      </p:sp>
      <p:sp>
        <p:nvSpPr>
          <p:cNvPr id="1083" name="Google Shape;1083;p97"/>
          <p:cNvSpPr txBox="1">
            <a:spLocks noGrp="1"/>
          </p:cNvSpPr>
          <p:nvPr>
            <p:ph type="body" idx="1"/>
          </p:nvPr>
        </p:nvSpPr>
        <p:spPr>
          <a:xfrm>
            <a:off x="514350" y="923925"/>
            <a:ext cx="7505700" cy="3822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As is:</a:t>
            </a:r>
            <a:endParaRPr/>
          </a:p>
          <a:p>
            <a:pPr marL="914400" lvl="1" indent="-304800" algn="l" rtl="0">
              <a:spcBef>
                <a:spcPts val="0"/>
              </a:spcBef>
              <a:spcAft>
                <a:spcPts val="0"/>
              </a:spcAft>
              <a:buSzPts val="1200"/>
              <a:buChar char="○"/>
            </a:pPr>
            <a:r>
              <a:rPr lang="en"/>
              <a:t>Steady state</a:t>
            </a:r>
            <a:endParaRPr/>
          </a:p>
          <a:p>
            <a:pPr marL="914400" lvl="1" indent="-304800" algn="l" rtl="0">
              <a:spcBef>
                <a:spcPts val="0"/>
              </a:spcBef>
              <a:spcAft>
                <a:spcPts val="0"/>
              </a:spcAft>
              <a:buSzPts val="1200"/>
              <a:buChar char="○"/>
            </a:pPr>
            <a:r>
              <a:rPr lang="en"/>
              <a:t>Single tray and bay wall @ tray height</a:t>
            </a:r>
            <a:endParaRPr/>
          </a:p>
          <a:p>
            <a:pPr marL="914400" lvl="1" indent="-304800" algn="l" rtl="0">
              <a:spcBef>
                <a:spcPts val="0"/>
              </a:spcBef>
              <a:spcAft>
                <a:spcPts val="0"/>
              </a:spcAft>
              <a:buSzPts val="1200"/>
              <a:buChar char="○"/>
            </a:pPr>
            <a:r>
              <a:rPr lang="en" u="sng"/>
              <a:t>Unoxidized</a:t>
            </a:r>
            <a:r>
              <a:rPr lang="en"/>
              <a:t> Al 6061-T6, ceramic porcelain, and PCB substrate</a:t>
            </a:r>
            <a:endParaRPr/>
          </a:p>
          <a:p>
            <a:pPr marL="1371600" lvl="2" indent="-298450" algn="l" rtl="0">
              <a:spcBef>
                <a:spcPts val="0"/>
              </a:spcBef>
              <a:spcAft>
                <a:spcPts val="0"/>
              </a:spcAft>
              <a:buSzPts val="1100"/>
              <a:buChar char="■"/>
            </a:pPr>
            <a:r>
              <a:rPr lang="en" sz="1800"/>
              <a:t>ε</a:t>
            </a:r>
            <a:r>
              <a:rPr lang="en" sz="1800" baseline="-25000"/>
              <a:t>Al</a:t>
            </a:r>
            <a:r>
              <a:rPr lang="en" sz="1800"/>
              <a:t> </a:t>
            </a:r>
            <a:r>
              <a:rPr lang="en" sz="1400"/>
              <a:t>= .1,</a:t>
            </a:r>
            <a:r>
              <a:rPr lang="en" sz="1800"/>
              <a:t> ε</a:t>
            </a:r>
            <a:r>
              <a:rPr lang="en" sz="1800" baseline="-25000"/>
              <a:t>Heater</a:t>
            </a:r>
            <a:r>
              <a:rPr lang="en" sz="1400"/>
              <a:t> = .92,</a:t>
            </a:r>
            <a:r>
              <a:rPr lang="en" sz="1800"/>
              <a:t> ε</a:t>
            </a:r>
            <a:r>
              <a:rPr lang="en" sz="1800" baseline="-25000"/>
              <a:t>PCB</a:t>
            </a:r>
            <a:r>
              <a:rPr lang="en" sz="1400"/>
              <a:t> = 0</a:t>
            </a:r>
            <a:endParaRPr sz="1400"/>
          </a:p>
          <a:p>
            <a:pPr marL="1371600" lvl="2" indent="-304800" algn="l" rtl="0">
              <a:spcBef>
                <a:spcPts val="0"/>
              </a:spcBef>
              <a:spcAft>
                <a:spcPts val="0"/>
              </a:spcAft>
              <a:buSzPts val="1200"/>
              <a:buChar char="■"/>
            </a:pPr>
            <a:r>
              <a:rPr lang="en" sz="1200"/>
              <a:t>U = 10 W/(m</a:t>
            </a:r>
            <a:r>
              <a:rPr lang="en" sz="1200" baseline="30000"/>
              <a:t>2</a:t>
            </a:r>
            <a:r>
              <a:rPr lang="en" sz="1200"/>
              <a:t> K)</a:t>
            </a:r>
            <a:endParaRPr sz="1200"/>
          </a:p>
          <a:p>
            <a:pPr marL="914400" lvl="1" indent="-304800" algn="l" rtl="0">
              <a:spcBef>
                <a:spcPts val="0"/>
              </a:spcBef>
              <a:spcAft>
                <a:spcPts val="0"/>
              </a:spcAft>
              <a:buSzPts val="1200"/>
              <a:buChar char="○"/>
            </a:pPr>
            <a:r>
              <a:rPr lang="en"/>
              <a:t>Global mesh size 12mm with .6mm tolerance</a:t>
            </a:r>
            <a:endParaRPr/>
          </a:p>
          <a:p>
            <a:pPr marL="914400" lvl="1" indent="-304800" algn="l" rtl="0">
              <a:spcBef>
                <a:spcPts val="0"/>
              </a:spcBef>
              <a:spcAft>
                <a:spcPts val="0"/>
              </a:spcAft>
              <a:buSzPts val="1200"/>
              <a:buChar char="○"/>
            </a:pPr>
            <a:r>
              <a:rPr lang="en"/>
              <a:t>55,609 nodes (using node to surface contact, Jacobian 4-point)</a:t>
            </a:r>
            <a:endParaRPr/>
          </a:p>
          <a:p>
            <a:pPr marL="914400" lvl="1" indent="-304800" algn="l" rtl="0">
              <a:spcBef>
                <a:spcPts val="0"/>
              </a:spcBef>
              <a:spcAft>
                <a:spcPts val="0"/>
              </a:spcAft>
              <a:buSzPts val="1200"/>
              <a:buChar char="○"/>
            </a:pPr>
            <a:r>
              <a:rPr lang="en"/>
              <a:t>Ambient and bulk temperature set to 65F/18C (291K)</a:t>
            </a:r>
            <a:endParaRPr/>
          </a:p>
          <a:p>
            <a:pPr marL="914400" lvl="1" indent="-304800" algn="l" rtl="0">
              <a:spcBef>
                <a:spcPts val="0"/>
              </a:spcBef>
              <a:spcAft>
                <a:spcPts val="0"/>
              </a:spcAft>
              <a:buSzPts val="1200"/>
              <a:buChar char="○"/>
            </a:pPr>
            <a:r>
              <a:rPr lang="en"/>
              <a:t>Heaters set to 6.25W heat power </a:t>
            </a:r>
            <a:r>
              <a:rPr lang="en" u="sng"/>
              <a:t>each</a:t>
            </a:r>
            <a:endParaRPr/>
          </a:p>
          <a:p>
            <a:pPr marL="914400" lvl="1" indent="-304800" algn="l" rtl="0">
              <a:spcBef>
                <a:spcPts val="0"/>
              </a:spcBef>
              <a:spcAft>
                <a:spcPts val="0"/>
              </a:spcAft>
              <a:buSzPts val="1200"/>
              <a:buChar char="○"/>
            </a:pPr>
            <a:r>
              <a:rPr lang="en"/>
              <a:t>PCB conduction, convection, radiation ignored</a:t>
            </a:r>
            <a:endParaRPr/>
          </a:p>
          <a:p>
            <a:pPr marL="1371600" lvl="2" indent="-298450" algn="l" rtl="0">
              <a:spcBef>
                <a:spcPts val="0"/>
              </a:spcBef>
              <a:spcAft>
                <a:spcPts val="0"/>
              </a:spcAft>
              <a:buSzPts val="1100"/>
              <a:buChar char="■"/>
            </a:pPr>
            <a:r>
              <a:rPr lang="en"/>
              <a:t>PCB mounting tabs also ignored</a:t>
            </a:r>
            <a:endParaRPr/>
          </a:p>
          <a:p>
            <a:pPr marL="457200" lvl="0" indent="-317500" algn="l" rtl="0">
              <a:spcBef>
                <a:spcPts val="0"/>
              </a:spcBef>
              <a:spcAft>
                <a:spcPts val="0"/>
              </a:spcAft>
              <a:buSzPts val="1400"/>
              <a:buChar char="●"/>
            </a:pPr>
            <a:r>
              <a:rPr lang="en"/>
              <a:t>In Progress:</a:t>
            </a:r>
            <a:endParaRPr/>
          </a:p>
          <a:p>
            <a:pPr marL="914400" lvl="1" indent="-304800" algn="l" rtl="0">
              <a:spcBef>
                <a:spcPts val="0"/>
              </a:spcBef>
              <a:spcAft>
                <a:spcPts val="0"/>
              </a:spcAft>
              <a:buSzPts val="1200"/>
              <a:buChar char="○"/>
            </a:pPr>
            <a:r>
              <a:rPr lang="en"/>
              <a:t>Transient single tray</a:t>
            </a:r>
            <a:endParaRPr/>
          </a:p>
          <a:p>
            <a:pPr marL="914400" lvl="1" indent="-304800" algn="l" rtl="0">
              <a:spcBef>
                <a:spcPts val="0"/>
              </a:spcBef>
              <a:spcAft>
                <a:spcPts val="0"/>
              </a:spcAft>
              <a:buSzPts val="1200"/>
              <a:buChar char="○"/>
            </a:pPr>
            <a:r>
              <a:rPr lang="en"/>
              <a:t>Steady state full stack w/ bay</a:t>
            </a:r>
            <a:endParaRPr/>
          </a:p>
          <a:p>
            <a:pPr marL="457200" lvl="0" indent="-317500" algn="l" rtl="0">
              <a:spcBef>
                <a:spcPts val="0"/>
              </a:spcBef>
              <a:spcAft>
                <a:spcPts val="0"/>
              </a:spcAft>
              <a:buSzPts val="1400"/>
              <a:buChar char="●"/>
            </a:pPr>
            <a:r>
              <a:rPr lang="en"/>
              <a:t>To Do:</a:t>
            </a:r>
            <a:endParaRPr/>
          </a:p>
          <a:p>
            <a:pPr marL="914400" lvl="1" indent="-304800" algn="l" rtl="0">
              <a:spcBef>
                <a:spcPts val="0"/>
              </a:spcBef>
              <a:spcAft>
                <a:spcPts val="0"/>
              </a:spcAft>
              <a:buSzPts val="1200"/>
              <a:buChar char="○"/>
            </a:pPr>
            <a:r>
              <a:rPr lang="en"/>
              <a:t>Transient full stack w/ bay</a:t>
            </a:r>
            <a:endParaRPr/>
          </a:p>
        </p:txBody>
      </p:sp>
      <p:sp>
        <p:nvSpPr>
          <p:cNvPr id="1084" name="Google Shape;1084;p9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68</a:t>
            </a:fld>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088"/>
        <p:cNvGrpSpPr/>
        <p:nvPr/>
      </p:nvGrpSpPr>
      <p:grpSpPr>
        <a:xfrm>
          <a:off x="0" y="0"/>
          <a:ext cx="0" cy="0"/>
          <a:chOff x="0" y="0"/>
          <a:chExt cx="0" cy="0"/>
        </a:xfrm>
      </p:grpSpPr>
      <p:sp>
        <p:nvSpPr>
          <p:cNvPr id="1089" name="Google Shape;1089;p98"/>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Full Stack Regulation System</a:t>
            </a:r>
            <a:endParaRPr/>
          </a:p>
        </p:txBody>
      </p:sp>
      <p:sp>
        <p:nvSpPr>
          <p:cNvPr id="1090" name="Google Shape;1090;p9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69</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26"/>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Critical Project Elements - Updates</a:t>
            </a:r>
            <a:endParaRPr/>
          </a:p>
        </p:txBody>
      </p:sp>
      <p:sp>
        <p:nvSpPr>
          <p:cNvPr id="373" name="Google Shape;373;p2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7</a:t>
            </a:fld>
            <a:endParaRPr/>
          </a:p>
        </p:txBody>
      </p:sp>
      <p:graphicFrame>
        <p:nvGraphicFramePr>
          <p:cNvPr id="374" name="Google Shape;374;p26"/>
          <p:cNvGraphicFramePr/>
          <p:nvPr/>
        </p:nvGraphicFramePr>
        <p:xfrm>
          <a:off x="514350" y="1107825"/>
          <a:ext cx="8018225" cy="3646150"/>
        </p:xfrm>
        <a:graphic>
          <a:graphicData uri="http://schemas.openxmlformats.org/drawingml/2006/table">
            <a:tbl>
              <a:tblPr>
                <a:noFill/>
                <a:tableStyleId>{1BF2CD77-9E4F-4990-8BDF-8AC86058CE8E}</a:tableStyleId>
              </a:tblPr>
              <a:tblGrid>
                <a:gridCol w="3242525">
                  <a:extLst>
                    <a:ext uri="{9D8B030D-6E8A-4147-A177-3AD203B41FA5}">
                      <a16:colId xmlns:a16="http://schemas.microsoft.com/office/drawing/2014/main" val="20000"/>
                    </a:ext>
                  </a:extLst>
                </a:gridCol>
                <a:gridCol w="4775700">
                  <a:extLst>
                    <a:ext uri="{9D8B030D-6E8A-4147-A177-3AD203B41FA5}">
                      <a16:colId xmlns:a16="http://schemas.microsoft.com/office/drawing/2014/main" val="20001"/>
                    </a:ext>
                  </a:extLst>
                </a:gridCol>
              </a:tblGrid>
              <a:tr h="555500">
                <a:tc>
                  <a:txBody>
                    <a:bodyPr/>
                    <a:lstStyle/>
                    <a:p>
                      <a:pPr marL="0" lvl="0" indent="0" algn="ctr" rtl="0">
                        <a:lnSpc>
                          <a:spcPct val="114000"/>
                        </a:lnSpc>
                        <a:spcBef>
                          <a:spcPts val="100"/>
                        </a:spcBef>
                        <a:spcAft>
                          <a:spcPts val="500"/>
                        </a:spcAft>
                        <a:buNone/>
                      </a:pPr>
                      <a:r>
                        <a:rPr lang="en" b="1">
                          <a:solidFill>
                            <a:srgbClr val="565A5C"/>
                          </a:solidFill>
                          <a:latin typeface="Trebuchet MS"/>
                          <a:ea typeface="Trebuchet MS"/>
                          <a:cs typeface="Trebuchet MS"/>
                          <a:sym typeface="Trebuchet MS"/>
                        </a:rPr>
                        <a:t>Critical Project Elements</a:t>
                      </a:r>
                      <a:endParaRPr b="1">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solidFill>
                      <a:srgbClr val="CFB87C"/>
                    </a:solidFill>
                  </a:tcPr>
                </a:tc>
                <a:tc>
                  <a:txBody>
                    <a:bodyPr/>
                    <a:lstStyle/>
                    <a:p>
                      <a:pPr marL="0" lvl="0" indent="0" algn="ctr" rtl="0">
                        <a:lnSpc>
                          <a:spcPct val="114000"/>
                        </a:lnSpc>
                        <a:spcBef>
                          <a:spcPts val="100"/>
                        </a:spcBef>
                        <a:spcAft>
                          <a:spcPts val="500"/>
                        </a:spcAft>
                        <a:buNone/>
                      </a:pPr>
                      <a:r>
                        <a:rPr lang="en" b="1">
                          <a:solidFill>
                            <a:srgbClr val="565A5C"/>
                          </a:solidFill>
                          <a:latin typeface="Trebuchet MS"/>
                          <a:ea typeface="Trebuchet MS"/>
                          <a:cs typeface="Trebuchet MS"/>
                          <a:sym typeface="Trebuchet MS"/>
                        </a:rPr>
                        <a:t>Concerns/Updates Since MSR</a:t>
                      </a:r>
                      <a:endParaRPr b="1">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solidFill>
                      <a:srgbClr val="CFB87C"/>
                    </a:solidFill>
                  </a:tcPr>
                </a:tc>
                <a:extLst>
                  <a:ext uri="{0D108BD9-81ED-4DB2-BD59-A6C34878D82A}">
                    <a16:rowId xmlns:a16="http://schemas.microsoft.com/office/drawing/2014/main" val="10000"/>
                  </a:ext>
                </a:extLst>
              </a:tr>
              <a:tr h="767400">
                <a:tc>
                  <a:txBody>
                    <a:bodyPr/>
                    <a:lstStyle/>
                    <a:p>
                      <a:pPr marL="0" lvl="0" indent="0" algn="l" rtl="0">
                        <a:lnSpc>
                          <a:spcPct val="100000"/>
                        </a:lnSpc>
                        <a:spcBef>
                          <a:spcPts val="100"/>
                        </a:spcBef>
                        <a:spcAft>
                          <a:spcPts val="500"/>
                        </a:spcAft>
                        <a:buNone/>
                      </a:pPr>
                      <a:r>
                        <a:rPr lang="en">
                          <a:solidFill>
                            <a:srgbClr val="565A5C"/>
                          </a:solidFill>
                          <a:latin typeface="Trebuchet MS"/>
                          <a:ea typeface="Trebuchet MS"/>
                          <a:cs typeface="Trebuchet MS"/>
                          <a:sym typeface="Trebuchet MS"/>
                        </a:rPr>
                        <a:t>Image Capture and Processing System</a:t>
                      </a:r>
                      <a:endParaRPr>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tcPr>
                </a:tc>
                <a:tc>
                  <a:txBody>
                    <a:bodyPr/>
                    <a:lstStyle/>
                    <a:p>
                      <a:pPr marL="0" lvl="0" indent="0" algn="l" rtl="0">
                        <a:lnSpc>
                          <a:spcPct val="100000"/>
                        </a:lnSpc>
                        <a:spcBef>
                          <a:spcPts val="100"/>
                        </a:spcBef>
                        <a:spcAft>
                          <a:spcPts val="0"/>
                        </a:spcAft>
                        <a:buNone/>
                      </a:pPr>
                      <a:r>
                        <a:rPr lang="en">
                          <a:solidFill>
                            <a:srgbClr val="565A5C"/>
                          </a:solidFill>
                          <a:latin typeface="Trebuchet MS"/>
                          <a:ea typeface="Trebuchet MS"/>
                          <a:cs typeface="Trebuchet MS"/>
                          <a:sym typeface="Trebuchet MS"/>
                        </a:rPr>
                        <a:t>Image Stitching has been resolved. </a:t>
                      </a:r>
                      <a:endParaRPr>
                        <a:solidFill>
                          <a:srgbClr val="565A5C"/>
                        </a:solidFill>
                        <a:latin typeface="Trebuchet MS"/>
                        <a:ea typeface="Trebuchet MS"/>
                        <a:cs typeface="Trebuchet MS"/>
                        <a:sym typeface="Trebuchet MS"/>
                      </a:endParaRPr>
                    </a:p>
                    <a:p>
                      <a:pPr marL="0" lvl="0" indent="0" algn="l" rtl="0">
                        <a:lnSpc>
                          <a:spcPct val="100000"/>
                        </a:lnSpc>
                        <a:spcBef>
                          <a:spcPts val="500"/>
                        </a:spcBef>
                        <a:spcAft>
                          <a:spcPts val="500"/>
                        </a:spcAft>
                        <a:buNone/>
                      </a:pPr>
                      <a:r>
                        <a:rPr lang="en">
                          <a:solidFill>
                            <a:srgbClr val="565A5C"/>
                          </a:solidFill>
                          <a:latin typeface="Trebuchet MS"/>
                          <a:ea typeface="Trebuchet MS"/>
                          <a:cs typeface="Trebuchet MS"/>
                          <a:sym typeface="Trebuchet MS"/>
                        </a:rPr>
                        <a:t>Temperature accuracy is now the main concern.</a:t>
                      </a:r>
                      <a:endParaRPr>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tcPr>
                </a:tc>
                <a:extLst>
                  <a:ext uri="{0D108BD9-81ED-4DB2-BD59-A6C34878D82A}">
                    <a16:rowId xmlns:a16="http://schemas.microsoft.com/office/drawing/2014/main" val="10001"/>
                  </a:ext>
                </a:extLst>
              </a:tr>
              <a:tr h="763225">
                <a:tc>
                  <a:txBody>
                    <a:bodyPr/>
                    <a:lstStyle/>
                    <a:p>
                      <a:pPr marL="0" lvl="0" indent="0" algn="l" rtl="0">
                        <a:lnSpc>
                          <a:spcPct val="100000"/>
                        </a:lnSpc>
                        <a:spcBef>
                          <a:spcPts val="100"/>
                        </a:spcBef>
                        <a:spcAft>
                          <a:spcPts val="500"/>
                        </a:spcAft>
                        <a:buNone/>
                      </a:pPr>
                      <a:r>
                        <a:rPr lang="en">
                          <a:solidFill>
                            <a:srgbClr val="565A5C"/>
                          </a:solidFill>
                          <a:latin typeface="Trebuchet MS"/>
                          <a:ea typeface="Trebuchet MS"/>
                          <a:cs typeface="Trebuchet MS"/>
                          <a:sym typeface="Trebuchet MS"/>
                        </a:rPr>
                        <a:t>Test Bed Structure</a:t>
                      </a:r>
                      <a:endParaRPr>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tcPr>
                </a:tc>
                <a:tc>
                  <a:txBody>
                    <a:bodyPr/>
                    <a:lstStyle/>
                    <a:p>
                      <a:pPr marL="0" lvl="0" indent="0" algn="l" rtl="0">
                        <a:lnSpc>
                          <a:spcPct val="100000"/>
                        </a:lnSpc>
                        <a:spcBef>
                          <a:spcPts val="100"/>
                        </a:spcBef>
                        <a:spcAft>
                          <a:spcPts val="500"/>
                        </a:spcAft>
                        <a:buNone/>
                      </a:pPr>
                      <a:r>
                        <a:rPr lang="en">
                          <a:solidFill>
                            <a:srgbClr val="565A5C"/>
                          </a:solidFill>
                          <a:latin typeface="Trebuchet MS"/>
                          <a:ea typeface="Trebuchet MS"/>
                          <a:cs typeface="Trebuchet MS"/>
                          <a:sym typeface="Trebuchet MS"/>
                        </a:rPr>
                        <a:t>Camera mounting modified to reduce geometric skew</a:t>
                      </a:r>
                      <a:endParaRPr>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tcPr>
                </a:tc>
                <a:extLst>
                  <a:ext uri="{0D108BD9-81ED-4DB2-BD59-A6C34878D82A}">
                    <a16:rowId xmlns:a16="http://schemas.microsoft.com/office/drawing/2014/main" val="10002"/>
                  </a:ext>
                </a:extLst>
              </a:tr>
              <a:tr h="816575">
                <a:tc>
                  <a:txBody>
                    <a:bodyPr/>
                    <a:lstStyle/>
                    <a:p>
                      <a:pPr marL="0" lvl="0" indent="0" algn="l" rtl="0">
                        <a:lnSpc>
                          <a:spcPct val="100000"/>
                        </a:lnSpc>
                        <a:spcBef>
                          <a:spcPts val="100"/>
                        </a:spcBef>
                        <a:spcAft>
                          <a:spcPts val="500"/>
                        </a:spcAft>
                        <a:buNone/>
                      </a:pPr>
                      <a:r>
                        <a:rPr lang="en">
                          <a:solidFill>
                            <a:srgbClr val="565A5C"/>
                          </a:solidFill>
                          <a:latin typeface="Trebuchet MS"/>
                          <a:ea typeface="Trebuchet MS"/>
                          <a:cs typeface="Trebuchet MS"/>
                          <a:sym typeface="Trebuchet MS"/>
                        </a:rPr>
                        <a:t>Thermal Control of Camera</a:t>
                      </a:r>
                      <a:endParaRPr>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tcPr>
                </a:tc>
                <a:tc>
                  <a:txBody>
                    <a:bodyPr/>
                    <a:lstStyle/>
                    <a:p>
                      <a:pPr marL="0" lvl="0" indent="0" algn="l" rtl="0">
                        <a:lnSpc>
                          <a:spcPct val="100000"/>
                        </a:lnSpc>
                        <a:spcBef>
                          <a:spcPts val="100"/>
                        </a:spcBef>
                        <a:spcAft>
                          <a:spcPts val="500"/>
                        </a:spcAft>
                        <a:buNone/>
                      </a:pPr>
                      <a:r>
                        <a:rPr lang="en">
                          <a:solidFill>
                            <a:srgbClr val="565A5C"/>
                          </a:solidFill>
                          <a:latin typeface="Trebuchet MS"/>
                          <a:ea typeface="Trebuchet MS"/>
                          <a:cs typeface="Trebuchet MS"/>
                          <a:sym typeface="Trebuchet MS"/>
                        </a:rPr>
                        <a:t>PCB are being manufactured</a:t>
                      </a:r>
                      <a:endParaRPr>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tcPr>
                </a:tc>
                <a:extLst>
                  <a:ext uri="{0D108BD9-81ED-4DB2-BD59-A6C34878D82A}">
                    <a16:rowId xmlns:a16="http://schemas.microsoft.com/office/drawing/2014/main" val="10003"/>
                  </a:ext>
                </a:extLst>
              </a:tr>
              <a:tr h="743450">
                <a:tc>
                  <a:txBody>
                    <a:bodyPr/>
                    <a:lstStyle/>
                    <a:p>
                      <a:pPr marL="0" lvl="0" indent="0" algn="l" rtl="0">
                        <a:lnSpc>
                          <a:spcPct val="100000"/>
                        </a:lnSpc>
                        <a:spcBef>
                          <a:spcPts val="100"/>
                        </a:spcBef>
                        <a:spcAft>
                          <a:spcPts val="500"/>
                        </a:spcAft>
                        <a:buNone/>
                      </a:pPr>
                      <a:r>
                        <a:rPr lang="en">
                          <a:solidFill>
                            <a:srgbClr val="565A5C"/>
                          </a:solidFill>
                          <a:latin typeface="Trebuchet MS"/>
                          <a:ea typeface="Trebuchet MS"/>
                          <a:cs typeface="Trebuchet MS"/>
                          <a:sym typeface="Trebuchet MS"/>
                        </a:rPr>
                        <a:t>Full-Stack Regulation</a:t>
                      </a:r>
                      <a:endParaRPr>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tcPr>
                </a:tc>
                <a:tc>
                  <a:txBody>
                    <a:bodyPr/>
                    <a:lstStyle/>
                    <a:p>
                      <a:pPr marL="0" lvl="0" indent="0" algn="l" rtl="0">
                        <a:lnSpc>
                          <a:spcPct val="100000"/>
                        </a:lnSpc>
                        <a:spcBef>
                          <a:spcPts val="100"/>
                        </a:spcBef>
                        <a:spcAft>
                          <a:spcPts val="500"/>
                        </a:spcAft>
                        <a:buNone/>
                      </a:pPr>
                      <a:r>
                        <a:rPr lang="en">
                          <a:solidFill>
                            <a:srgbClr val="565A5C"/>
                          </a:solidFill>
                          <a:latin typeface="Trebuchet MS"/>
                          <a:ea typeface="Trebuchet MS"/>
                          <a:cs typeface="Trebuchet MS"/>
                          <a:sym typeface="Trebuchet MS"/>
                        </a:rPr>
                        <a:t>PCB are manufactured, troubleshooting/integration in progress</a:t>
                      </a:r>
                      <a:endParaRPr>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094"/>
        <p:cNvGrpSpPr/>
        <p:nvPr/>
      </p:nvGrpSpPr>
      <p:grpSpPr>
        <a:xfrm>
          <a:off x="0" y="0"/>
          <a:ext cx="0" cy="0"/>
          <a:chOff x="0" y="0"/>
          <a:chExt cx="0" cy="0"/>
        </a:xfrm>
      </p:grpSpPr>
      <p:sp>
        <p:nvSpPr>
          <p:cNvPr id="1095" name="Google Shape;1095;p9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70</a:t>
            </a:fld>
            <a:endParaRPr/>
          </a:p>
        </p:txBody>
      </p:sp>
      <p:sp>
        <p:nvSpPr>
          <p:cNvPr id="1096" name="Google Shape;1096;p99"/>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Integration Plan</a:t>
            </a:r>
            <a:endParaRPr/>
          </a:p>
        </p:txBody>
      </p:sp>
      <p:pic>
        <p:nvPicPr>
          <p:cNvPr id="1097" name="Google Shape;1097;p99"/>
          <p:cNvPicPr preferRelativeResize="0"/>
          <p:nvPr/>
        </p:nvPicPr>
        <p:blipFill>
          <a:blip r:embed="rId3">
            <a:alphaModFix/>
          </a:blip>
          <a:stretch>
            <a:fillRect/>
          </a:stretch>
        </p:blipFill>
        <p:spPr>
          <a:xfrm>
            <a:off x="419625" y="910375"/>
            <a:ext cx="7847529" cy="3973001"/>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101"/>
        <p:cNvGrpSpPr/>
        <p:nvPr/>
      </p:nvGrpSpPr>
      <p:grpSpPr>
        <a:xfrm>
          <a:off x="0" y="0"/>
          <a:ext cx="0" cy="0"/>
          <a:chOff x="0" y="0"/>
          <a:chExt cx="0" cy="0"/>
        </a:xfrm>
      </p:grpSpPr>
      <p:sp>
        <p:nvSpPr>
          <p:cNvPr id="1102" name="Google Shape;1102;p10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71</a:t>
            </a:fld>
            <a:endParaRPr/>
          </a:p>
        </p:txBody>
      </p:sp>
      <p:sp>
        <p:nvSpPr>
          <p:cNvPr id="1103" name="Google Shape;1103;p100"/>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Full Stack Regulation System Schematic</a:t>
            </a:r>
            <a:endParaRPr/>
          </a:p>
        </p:txBody>
      </p:sp>
      <p:pic>
        <p:nvPicPr>
          <p:cNvPr id="1104" name="Google Shape;1104;p100"/>
          <p:cNvPicPr preferRelativeResize="0"/>
          <p:nvPr/>
        </p:nvPicPr>
        <p:blipFill rotWithShape="1">
          <a:blip r:embed="rId3">
            <a:alphaModFix/>
          </a:blip>
          <a:srcRect/>
          <a:stretch/>
        </p:blipFill>
        <p:spPr>
          <a:xfrm>
            <a:off x="1575425" y="698775"/>
            <a:ext cx="5993149" cy="4238499"/>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108"/>
        <p:cNvGrpSpPr/>
        <p:nvPr/>
      </p:nvGrpSpPr>
      <p:grpSpPr>
        <a:xfrm>
          <a:off x="0" y="0"/>
          <a:ext cx="0" cy="0"/>
          <a:chOff x="0" y="0"/>
          <a:chExt cx="0" cy="0"/>
        </a:xfrm>
      </p:grpSpPr>
      <p:sp>
        <p:nvSpPr>
          <p:cNvPr id="1109" name="Google Shape;1109;p10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72</a:t>
            </a:fld>
            <a:endParaRPr/>
          </a:p>
        </p:txBody>
      </p:sp>
      <p:sp>
        <p:nvSpPr>
          <p:cNvPr id="1110" name="Google Shape;1110;p101"/>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Propagation Delay Limitations: 2-20 MHz</a:t>
            </a:r>
            <a:endParaRPr/>
          </a:p>
        </p:txBody>
      </p:sp>
      <p:pic>
        <p:nvPicPr>
          <p:cNvPr id="1111" name="Google Shape;1111;p101"/>
          <p:cNvPicPr preferRelativeResize="0"/>
          <p:nvPr/>
        </p:nvPicPr>
        <p:blipFill rotWithShape="1">
          <a:blip r:embed="rId3">
            <a:alphaModFix/>
          </a:blip>
          <a:srcRect t="7898" b="7890"/>
          <a:stretch/>
        </p:blipFill>
        <p:spPr>
          <a:xfrm>
            <a:off x="610800" y="865700"/>
            <a:ext cx="7831776" cy="4071574"/>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115"/>
        <p:cNvGrpSpPr/>
        <p:nvPr/>
      </p:nvGrpSpPr>
      <p:grpSpPr>
        <a:xfrm>
          <a:off x="0" y="0"/>
          <a:ext cx="0" cy="0"/>
          <a:chOff x="0" y="0"/>
          <a:chExt cx="0" cy="0"/>
        </a:xfrm>
      </p:grpSpPr>
      <p:sp>
        <p:nvSpPr>
          <p:cNvPr id="1116" name="Google Shape;1116;p102"/>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Reference Data System</a:t>
            </a:r>
            <a:endParaRPr/>
          </a:p>
        </p:txBody>
      </p:sp>
      <p:sp>
        <p:nvSpPr>
          <p:cNvPr id="1117" name="Google Shape;1117;p10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73</a:t>
            </a:fld>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121"/>
        <p:cNvGrpSpPr/>
        <p:nvPr/>
      </p:nvGrpSpPr>
      <p:grpSpPr>
        <a:xfrm>
          <a:off x="0" y="0"/>
          <a:ext cx="0" cy="0"/>
          <a:chOff x="0" y="0"/>
          <a:chExt cx="0" cy="0"/>
        </a:xfrm>
      </p:grpSpPr>
      <p:sp>
        <p:nvSpPr>
          <p:cNvPr id="1122" name="Google Shape;1122;p10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74</a:t>
            </a:fld>
            <a:endParaRPr/>
          </a:p>
        </p:txBody>
      </p:sp>
      <p:sp>
        <p:nvSpPr>
          <p:cNvPr id="1123" name="Google Shape;1123;p103"/>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Integration Plan</a:t>
            </a:r>
            <a:endParaRPr/>
          </a:p>
        </p:txBody>
      </p:sp>
      <p:pic>
        <p:nvPicPr>
          <p:cNvPr id="1124" name="Google Shape;1124;p103"/>
          <p:cNvPicPr preferRelativeResize="0"/>
          <p:nvPr/>
        </p:nvPicPr>
        <p:blipFill rotWithShape="1">
          <a:blip r:embed="rId3">
            <a:alphaModFix/>
          </a:blip>
          <a:srcRect l="3572" t="17478" r="6442"/>
          <a:stretch/>
        </p:blipFill>
        <p:spPr>
          <a:xfrm>
            <a:off x="945013" y="996600"/>
            <a:ext cx="7253977" cy="3745075"/>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128"/>
        <p:cNvGrpSpPr/>
        <p:nvPr/>
      </p:nvGrpSpPr>
      <p:grpSpPr>
        <a:xfrm>
          <a:off x="0" y="0"/>
          <a:ext cx="0" cy="0"/>
          <a:chOff x="0" y="0"/>
          <a:chExt cx="0" cy="0"/>
        </a:xfrm>
      </p:grpSpPr>
      <p:sp>
        <p:nvSpPr>
          <p:cNvPr id="1129" name="Google Shape;1129;p104"/>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Budget</a:t>
            </a:r>
            <a:endParaRPr/>
          </a:p>
          <a:p>
            <a:pPr marL="0" lvl="0" indent="0" algn="l" rtl="0">
              <a:spcBef>
                <a:spcPts val="0"/>
              </a:spcBef>
              <a:spcAft>
                <a:spcPts val="0"/>
              </a:spcAft>
              <a:buNone/>
            </a:pPr>
            <a:endParaRPr/>
          </a:p>
        </p:txBody>
      </p:sp>
      <p:sp>
        <p:nvSpPr>
          <p:cNvPr id="1130" name="Google Shape;1130;p10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75</a:t>
            </a:fld>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134"/>
        <p:cNvGrpSpPr/>
        <p:nvPr/>
      </p:nvGrpSpPr>
      <p:grpSpPr>
        <a:xfrm>
          <a:off x="0" y="0"/>
          <a:ext cx="0" cy="0"/>
          <a:chOff x="0" y="0"/>
          <a:chExt cx="0" cy="0"/>
        </a:xfrm>
      </p:grpSpPr>
      <p:sp>
        <p:nvSpPr>
          <p:cNvPr id="1135" name="Google Shape;1135;p105"/>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6" name="Google Shape;1136;p105"/>
          <p:cNvSpPr txBox="1">
            <a:spLocks noGrp="1"/>
          </p:cNvSpPr>
          <p:nvPr>
            <p:ph type="body" idx="1"/>
          </p:nvPr>
        </p:nvSpPr>
        <p:spPr>
          <a:xfrm>
            <a:off x="514350" y="923925"/>
            <a:ext cx="7505700" cy="3822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1137" name="Google Shape;1137;p10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76</a:t>
            </a:fld>
            <a:endParaRPr/>
          </a:p>
        </p:txBody>
      </p:sp>
      <p:graphicFrame>
        <p:nvGraphicFramePr>
          <p:cNvPr id="1138" name="Google Shape;1138;p105"/>
          <p:cNvGraphicFramePr/>
          <p:nvPr/>
        </p:nvGraphicFramePr>
        <p:xfrm>
          <a:off x="185275" y="142450"/>
          <a:ext cx="8754150" cy="4744949"/>
        </p:xfrm>
        <a:graphic>
          <a:graphicData uri="http://schemas.openxmlformats.org/drawingml/2006/table">
            <a:tbl>
              <a:tblPr>
                <a:noFill/>
                <a:tableStyleId>{06A55801-0C07-4CE7-9659-1DCA38672E27}</a:tableStyleId>
              </a:tblPr>
              <a:tblGrid>
                <a:gridCol w="753075">
                  <a:extLst>
                    <a:ext uri="{9D8B030D-6E8A-4147-A177-3AD203B41FA5}">
                      <a16:colId xmlns:a16="http://schemas.microsoft.com/office/drawing/2014/main" val="20000"/>
                    </a:ext>
                  </a:extLst>
                </a:gridCol>
                <a:gridCol w="1411225">
                  <a:extLst>
                    <a:ext uri="{9D8B030D-6E8A-4147-A177-3AD203B41FA5}">
                      <a16:colId xmlns:a16="http://schemas.microsoft.com/office/drawing/2014/main" val="20001"/>
                    </a:ext>
                  </a:extLst>
                </a:gridCol>
                <a:gridCol w="575000">
                  <a:extLst>
                    <a:ext uri="{9D8B030D-6E8A-4147-A177-3AD203B41FA5}">
                      <a16:colId xmlns:a16="http://schemas.microsoft.com/office/drawing/2014/main" val="20002"/>
                    </a:ext>
                  </a:extLst>
                </a:gridCol>
                <a:gridCol w="722100">
                  <a:extLst>
                    <a:ext uri="{9D8B030D-6E8A-4147-A177-3AD203B41FA5}">
                      <a16:colId xmlns:a16="http://schemas.microsoft.com/office/drawing/2014/main" val="20003"/>
                    </a:ext>
                  </a:extLst>
                </a:gridCol>
                <a:gridCol w="814975">
                  <a:extLst>
                    <a:ext uri="{9D8B030D-6E8A-4147-A177-3AD203B41FA5}">
                      <a16:colId xmlns:a16="http://schemas.microsoft.com/office/drawing/2014/main" val="20004"/>
                    </a:ext>
                  </a:extLst>
                </a:gridCol>
                <a:gridCol w="869225">
                  <a:extLst>
                    <a:ext uri="{9D8B030D-6E8A-4147-A177-3AD203B41FA5}">
                      <a16:colId xmlns:a16="http://schemas.microsoft.com/office/drawing/2014/main" val="20005"/>
                    </a:ext>
                  </a:extLst>
                </a:gridCol>
                <a:gridCol w="1527425">
                  <a:extLst>
                    <a:ext uri="{9D8B030D-6E8A-4147-A177-3AD203B41FA5}">
                      <a16:colId xmlns:a16="http://schemas.microsoft.com/office/drawing/2014/main" val="20006"/>
                    </a:ext>
                  </a:extLst>
                </a:gridCol>
                <a:gridCol w="652400">
                  <a:extLst>
                    <a:ext uri="{9D8B030D-6E8A-4147-A177-3AD203B41FA5}">
                      <a16:colId xmlns:a16="http://schemas.microsoft.com/office/drawing/2014/main" val="20007"/>
                    </a:ext>
                  </a:extLst>
                </a:gridCol>
                <a:gridCol w="543975">
                  <a:extLst>
                    <a:ext uri="{9D8B030D-6E8A-4147-A177-3AD203B41FA5}">
                      <a16:colId xmlns:a16="http://schemas.microsoft.com/office/drawing/2014/main" val="20008"/>
                    </a:ext>
                  </a:extLst>
                </a:gridCol>
                <a:gridCol w="884750">
                  <a:extLst>
                    <a:ext uri="{9D8B030D-6E8A-4147-A177-3AD203B41FA5}">
                      <a16:colId xmlns:a16="http://schemas.microsoft.com/office/drawing/2014/main" val="20009"/>
                    </a:ext>
                  </a:extLst>
                </a:gridCol>
              </a:tblGrid>
              <a:tr h="134750">
                <a:tc gridSpan="5">
                  <a:txBody>
                    <a:bodyPr/>
                    <a:lstStyle/>
                    <a:p>
                      <a:pPr marL="0" lvl="0" indent="0" algn="ctr" rtl="0">
                        <a:lnSpc>
                          <a:spcPct val="115000"/>
                        </a:lnSpc>
                        <a:spcBef>
                          <a:spcPts val="0"/>
                        </a:spcBef>
                        <a:spcAft>
                          <a:spcPts val="0"/>
                        </a:spcAft>
                        <a:buNone/>
                      </a:pPr>
                      <a:r>
                        <a:rPr lang="en" sz="600" b="1">
                          <a:solidFill>
                            <a:srgbClr val="CFB87C"/>
                          </a:solidFill>
                          <a:latin typeface="Trebuchet MS"/>
                          <a:ea typeface="Trebuchet MS"/>
                          <a:cs typeface="Trebuchet MS"/>
                          <a:sym typeface="Trebuchet MS"/>
                        </a:rPr>
                        <a:t>Purchases Made Up Until MSR</a:t>
                      </a:r>
                      <a:endParaRPr sz="600" b="1">
                        <a:solidFill>
                          <a:srgbClr val="CFB87C"/>
                        </a:solidFill>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65A5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lvl="0" indent="0" algn="ctr" rtl="0">
                        <a:lnSpc>
                          <a:spcPct val="115000"/>
                        </a:lnSpc>
                        <a:spcBef>
                          <a:spcPts val="0"/>
                        </a:spcBef>
                        <a:spcAft>
                          <a:spcPts val="0"/>
                        </a:spcAft>
                        <a:buNone/>
                      </a:pPr>
                      <a:r>
                        <a:rPr lang="en" sz="600" b="1">
                          <a:solidFill>
                            <a:srgbClr val="CFB87C"/>
                          </a:solidFill>
                          <a:latin typeface="Trebuchet MS"/>
                          <a:ea typeface="Trebuchet MS"/>
                          <a:cs typeface="Trebuchet MS"/>
                          <a:sym typeface="Trebuchet MS"/>
                        </a:rPr>
                        <a:t>Purchases Made Up Until MSR</a:t>
                      </a:r>
                      <a:endParaRPr sz="600" b="1">
                        <a:solidFill>
                          <a:srgbClr val="CFB87C"/>
                        </a:solidFill>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65A5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34750">
                <a:tc>
                  <a:txBody>
                    <a:bodyPr/>
                    <a:lstStyle/>
                    <a:p>
                      <a:pPr marL="0" lvl="0" indent="0" algn="ctr" rtl="0">
                        <a:lnSpc>
                          <a:spcPct val="115000"/>
                        </a:lnSpc>
                        <a:spcBef>
                          <a:spcPts val="0"/>
                        </a:spcBef>
                        <a:spcAft>
                          <a:spcPts val="0"/>
                        </a:spcAft>
                        <a:buNone/>
                      </a:pPr>
                      <a:r>
                        <a:rPr lang="en" sz="600" b="1">
                          <a:solidFill>
                            <a:srgbClr val="CFB87C"/>
                          </a:solidFill>
                          <a:latin typeface="Trebuchet MS"/>
                          <a:ea typeface="Trebuchet MS"/>
                          <a:cs typeface="Trebuchet MS"/>
                          <a:sym typeface="Trebuchet MS"/>
                        </a:rPr>
                        <a:t>Sub-System</a:t>
                      </a:r>
                      <a:endParaRPr sz="600" b="1">
                        <a:solidFill>
                          <a:srgbClr val="CFB87C"/>
                        </a:solidFill>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65A5C"/>
                    </a:solidFill>
                  </a:tcPr>
                </a:tc>
                <a:tc>
                  <a:txBody>
                    <a:bodyPr/>
                    <a:lstStyle/>
                    <a:p>
                      <a:pPr marL="0" lvl="0" indent="0" algn="ctr" rtl="0">
                        <a:lnSpc>
                          <a:spcPct val="115000"/>
                        </a:lnSpc>
                        <a:spcBef>
                          <a:spcPts val="0"/>
                        </a:spcBef>
                        <a:spcAft>
                          <a:spcPts val="0"/>
                        </a:spcAft>
                        <a:buNone/>
                      </a:pPr>
                      <a:r>
                        <a:rPr lang="en" sz="600" b="1">
                          <a:solidFill>
                            <a:srgbClr val="CFB87C"/>
                          </a:solidFill>
                          <a:latin typeface="Trebuchet MS"/>
                          <a:ea typeface="Trebuchet MS"/>
                          <a:cs typeface="Trebuchet MS"/>
                          <a:sym typeface="Trebuchet MS"/>
                        </a:rPr>
                        <a:t>Part</a:t>
                      </a:r>
                      <a:endParaRPr sz="600" b="1">
                        <a:solidFill>
                          <a:srgbClr val="CFB87C"/>
                        </a:solidFill>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65A5C"/>
                    </a:solidFill>
                  </a:tcPr>
                </a:tc>
                <a:tc>
                  <a:txBody>
                    <a:bodyPr/>
                    <a:lstStyle/>
                    <a:p>
                      <a:pPr marL="0" lvl="0" indent="0" algn="ctr" rtl="0">
                        <a:lnSpc>
                          <a:spcPct val="115000"/>
                        </a:lnSpc>
                        <a:spcBef>
                          <a:spcPts val="0"/>
                        </a:spcBef>
                        <a:spcAft>
                          <a:spcPts val="0"/>
                        </a:spcAft>
                        <a:buNone/>
                      </a:pPr>
                      <a:r>
                        <a:rPr lang="en" sz="600" b="1">
                          <a:solidFill>
                            <a:srgbClr val="CFB87C"/>
                          </a:solidFill>
                          <a:latin typeface="Trebuchet MS"/>
                          <a:ea typeface="Trebuchet MS"/>
                          <a:cs typeface="Trebuchet MS"/>
                          <a:sym typeface="Trebuchet MS"/>
                        </a:rPr>
                        <a:t>Unit Price</a:t>
                      </a:r>
                      <a:endParaRPr sz="600" b="1">
                        <a:solidFill>
                          <a:srgbClr val="CFB87C"/>
                        </a:solidFill>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65A5C"/>
                    </a:solidFill>
                  </a:tcPr>
                </a:tc>
                <a:tc>
                  <a:txBody>
                    <a:bodyPr/>
                    <a:lstStyle/>
                    <a:p>
                      <a:pPr marL="0" lvl="0" indent="0" algn="ctr" rtl="0">
                        <a:lnSpc>
                          <a:spcPct val="115000"/>
                        </a:lnSpc>
                        <a:spcBef>
                          <a:spcPts val="0"/>
                        </a:spcBef>
                        <a:spcAft>
                          <a:spcPts val="0"/>
                        </a:spcAft>
                        <a:buNone/>
                      </a:pPr>
                      <a:r>
                        <a:rPr lang="en" sz="600" b="1">
                          <a:solidFill>
                            <a:srgbClr val="CFB87C"/>
                          </a:solidFill>
                          <a:latin typeface="Trebuchet MS"/>
                          <a:ea typeface="Trebuchet MS"/>
                          <a:cs typeface="Trebuchet MS"/>
                          <a:sym typeface="Trebuchet MS"/>
                        </a:rPr>
                        <a:t>Qty</a:t>
                      </a:r>
                      <a:endParaRPr sz="600" b="1">
                        <a:solidFill>
                          <a:srgbClr val="CFB87C"/>
                        </a:solidFill>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65A5C"/>
                    </a:solidFill>
                  </a:tcPr>
                </a:tc>
                <a:tc>
                  <a:txBody>
                    <a:bodyPr/>
                    <a:lstStyle/>
                    <a:p>
                      <a:pPr marL="0" lvl="0" indent="0" algn="ctr" rtl="0">
                        <a:lnSpc>
                          <a:spcPct val="115000"/>
                        </a:lnSpc>
                        <a:spcBef>
                          <a:spcPts val="0"/>
                        </a:spcBef>
                        <a:spcAft>
                          <a:spcPts val="0"/>
                        </a:spcAft>
                        <a:buNone/>
                      </a:pPr>
                      <a:r>
                        <a:rPr lang="en" sz="600" b="1">
                          <a:solidFill>
                            <a:srgbClr val="CFB87C"/>
                          </a:solidFill>
                          <a:latin typeface="Trebuchet MS"/>
                          <a:ea typeface="Trebuchet MS"/>
                          <a:cs typeface="Trebuchet MS"/>
                          <a:sym typeface="Trebuchet MS"/>
                        </a:rPr>
                        <a:t>Total</a:t>
                      </a:r>
                      <a:endParaRPr sz="600" b="1">
                        <a:solidFill>
                          <a:srgbClr val="CFB87C"/>
                        </a:solidFill>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65A5C"/>
                    </a:solidFill>
                  </a:tcPr>
                </a:tc>
                <a:tc>
                  <a:txBody>
                    <a:bodyPr/>
                    <a:lstStyle/>
                    <a:p>
                      <a:pPr marL="0" lvl="0" indent="0" algn="ctr" rtl="0">
                        <a:lnSpc>
                          <a:spcPct val="115000"/>
                        </a:lnSpc>
                        <a:spcBef>
                          <a:spcPts val="0"/>
                        </a:spcBef>
                        <a:spcAft>
                          <a:spcPts val="0"/>
                        </a:spcAft>
                        <a:buNone/>
                      </a:pPr>
                      <a:r>
                        <a:rPr lang="en" sz="600" b="1">
                          <a:solidFill>
                            <a:srgbClr val="CFB87C"/>
                          </a:solidFill>
                          <a:latin typeface="Trebuchet MS"/>
                          <a:ea typeface="Trebuchet MS"/>
                          <a:cs typeface="Trebuchet MS"/>
                          <a:sym typeface="Trebuchet MS"/>
                        </a:rPr>
                        <a:t>Sub-System</a:t>
                      </a:r>
                      <a:endParaRPr sz="600" b="1">
                        <a:solidFill>
                          <a:srgbClr val="CFB87C"/>
                        </a:solidFill>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65A5C"/>
                    </a:solidFill>
                  </a:tcPr>
                </a:tc>
                <a:tc>
                  <a:txBody>
                    <a:bodyPr/>
                    <a:lstStyle/>
                    <a:p>
                      <a:pPr marL="0" lvl="0" indent="0" algn="ctr" rtl="0">
                        <a:lnSpc>
                          <a:spcPct val="115000"/>
                        </a:lnSpc>
                        <a:spcBef>
                          <a:spcPts val="0"/>
                        </a:spcBef>
                        <a:spcAft>
                          <a:spcPts val="0"/>
                        </a:spcAft>
                        <a:buNone/>
                      </a:pPr>
                      <a:r>
                        <a:rPr lang="en" sz="600" b="1">
                          <a:solidFill>
                            <a:srgbClr val="CFB87C"/>
                          </a:solidFill>
                          <a:latin typeface="Trebuchet MS"/>
                          <a:ea typeface="Trebuchet MS"/>
                          <a:cs typeface="Trebuchet MS"/>
                          <a:sym typeface="Trebuchet MS"/>
                        </a:rPr>
                        <a:t>Part</a:t>
                      </a:r>
                      <a:endParaRPr sz="600" b="1">
                        <a:solidFill>
                          <a:srgbClr val="CFB87C"/>
                        </a:solidFill>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65A5C"/>
                    </a:solidFill>
                  </a:tcPr>
                </a:tc>
                <a:tc>
                  <a:txBody>
                    <a:bodyPr/>
                    <a:lstStyle/>
                    <a:p>
                      <a:pPr marL="0" lvl="0" indent="0" algn="ctr" rtl="0">
                        <a:lnSpc>
                          <a:spcPct val="115000"/>
                        </a:lnSpc>
                        <a:spcBef>
                          <a:spcPts val="0"/>
                        </a:spcBef>
                        <a:spcAft>
                          <a:spcPts val="0"/>
                        </a:spcAft>
                        <a:buNone/>
                      </a:pPr>
                      <a:r>
                        <a:rPr lang="en" sz="600" b="1">
                          <a:solidFill>
                            <a:srgbClr val="CFB87C"/>
                          </a:solidFill>
                          <a:latin typeface="Trebuchet MS"/>
                          <a:ea typeface="Trebuchet MS"/>
                          <a:cs typeface="Trebuchet MS"/>
                          <a:sym typeface="Trebuchet MS"/>
                        </a:rPr>
                        <a:t>Unit Price</a:t>
                      </a:r>
                      <a:endParaRPr sz="600" b="1">
                        <a:solidFill>
                          <a:srgbClr val="CFB87C"/>
                        </a:solidFill>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65A5C"/>
                    </a:solidFill>
                  </a:tcPr>
                </a:tc>
                <a:tc>
                  <a:txBody>
                    <a:bodyPr/>
                    <a:lstStyle/>
                    <a:p>
                      <a:pPr marL="0" lvl="0" indent="0" algn="ctr" rtl="0">
                        <a:lnSpc>
                          <a:spcPct val="115000"/>
                        </a:lnSpc>
                        <a:spcBef>
                          <a:spcPts val="0"/>
                        </a:spcBef>
                        <a:spcAft>
                          <a:spcPts val="0"/>
                        </a:spcAft>
                        <a:buNone/>
                      </a:pPr>
                      <a:r>
                        <a:rPr lang="en" sz="600" b="1">
                          <a:solidFill>
                            <a:srgbClr val="CFB87C"/>
                          </a:solidFill>
                          <a:latin typeface="Trebuchet MS"/>
                          <a:ea typeface="Trebuchet MS"/>
                          <a:cs typeface="Trebuchet MS"/>
                          <a:sym typeface="Trebuchet MS"/>
                        </a:rPr>
                        <a:t>Qty</a:t>
                      </a:r>
                      <a:endParaRPr sz="600" b="1">
                        <a:solidFill>
                          <a:srgbClr val="CFB87C"/>
                        </a:solidFill>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65A5C"/>
                    </a:solidFill>
                  </a:tcPr>
                </a:tc>
                <a:tc>
                  <a:txBody>
                    <a:bodyPr/>
                    <a:lstStyle/>
                    <a:p>
                      <a:pPr marL="0" lvl="0" indent="0" algn="ctr" rtl="0">
                        <a:lnSpc>
                          <a:spcPct val="115000"/>
                        </a:lnSpc>
                        <a:spcBef>
                          <a:spcPts val="0"/>
                        </a:spcBef>
                        <a:spcAft>
                          <a:spcPts val="0"/>
                        </a:spcAft>
                        <a:buNone/>
                      </a:pPr>
                      <a:r>
                        <a:rPr lang="en" sz="600" b="1">
                          <a:solidFill>
                            <a:srgbClr val="CFB87C"/>
                          </a:solidFill>
                          <a:latin typeface="Trebuchet MS"/>
                          <a:ea typeface="Trebuchet MS"/>
                          <a:cs typeface="Trebuchet MS"/>
                          <a:sym typeface="Trebuchet MS"/>
                        </a:rPr>
                        <a:t>Total</a:t>
                      </a:r>
                      <a:endParaRPr sz="600" b="1">
                        <a:solidFill>
                          <a:srgbClr val="CFB87C"/>
                        </a:solidFill>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65A5C"/>
                    </a:solidFill>
                  </a:tcPr>
                </a:tc>
                <a:extLst>
                  <a:ext uri="{0D108BD9-81ED-4DB2-BD59-A6C34878D82A}">
                    <a16:rowId xmlns:a16="http://schemas.microsoft.com/office/drawing/2014/main" val="10001"/>
                  </a:ext>
                </a:extLst>
              </a:tr>
              <a:tr h="134750">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IP/Camera</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FLIR Lepton 3.5</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$301.01</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2</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$610.02</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Ref Data</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Sparkfun RedBoard</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$19.95</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$24.95</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extLst>
                  <a:ext uri="{0D108BD9-81ED-4DB2-BD59-A6C34878D82A}">
                    <a16:rowId xmlns:a16="http://schemas.microsoft.com/office/drawing/2014/main" val="10002"/>
                  </a:ext>
                </a:extLst>
              </a:tr>
              <a:tr h="216950">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IP/Camera</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Lepton 3.5 Breakout</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$0.00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2</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$0.00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Ref Data</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Resistors - CRGCQ0402F18K</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$0.10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80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$8.00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extLst>
                  <a:ext uri="{0D108BD9-81ED-4DB2-BD59-A6C34878D82A}">
                    <a16:rowId xmlns:a16="http://schemas.microsoft.com/office/drawing/2014/main" val="10003"/>
                  </a:ext>
                </a:extLst>
              </a:tr>
              <a:tr h="216950">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IP/Camera</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High Emmisivity Stickers</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$53.00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$62.99</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Ref Data</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Custom PCB</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$10.00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3</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$30.00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extLst>
                  <a:ext uri="{0D108BD9-81ED-4DB2-BD59-A6C34878D82A}">
                    <a16:rowId xmlns:a16="http://schemas.microsoft.com/office/drawing/2014/main" val="10004"/>
                  </a:ext>
                </a:extLst>
              </a:tr>
              <a:tr h="134750">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IP/Camera</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Raspberry Pi 3b</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$40.00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$40.00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Sim Elec</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Custom PCB</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$8.00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$85.00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extLst>
                  <a:ext uri="{0D108BD9-81ED-4DB2-BD59-A6C34878D82A}">
                    <a16:rowId xmlns:a16="http://schemas.microsoft.com/office/drawing/2014/main" val="10005"/>
                  </a:ext>
                </a:extLst>
              </a:tr>
              <a:tr h="308725">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Structural</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Aluminum 6061-T6 Plates .04"x2'x4' in (Bay)</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$59.90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$639.00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Sim Elec</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Power Resistor - 71-RS01025R00FE73</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$1.19</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100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$119.00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extLst>
                  <a:ext uri="{0D108BD9-81ED-4DB2-BD59-A6C34878D82A}">
                    <a16:rowId xmlns:a16="http://schemas.microsoft.com/office/drawing/2014/main" val="10006"/>
                  </a:ext>
                </a:extLst>
              </a:tr>
              <a:tr h="134750">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Structural</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Toggle Clamps</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$19.99</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4</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$87.96</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Sim Elec</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Power Driver Board</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$8.00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3</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$24.00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extLst>
                  <a:ext uri="{0D108BD9-81ED-4DB2-BD59-A6C34878D82A}">
                    <a16:rowId xmlns:a16="http://schemas.microsoft.com/office/drawing/2014/main" val="10007"/>
                  </a:ext>
                </a:extLst>
              </a:tr>
              <a:tr h="308725">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Structural</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Aluminum 6061-T6 Plates (1/16") - 25.5"x24"</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$69.50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3</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$248.50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Sim Elec</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D-Type Connectors</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$0.00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$0.00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extLst>
                  <a:ext uri="{0D108BD9-81ED-4DB2-BD59-A6C34878D82A}">
                    <a16:rowId xmlns:a16="http://schemas.microsoft.com/office/drawing/2014/main" val="10008"/>
                  </a:ext>
                </a:extLst>
              </a:tr>
              <a:tr h="233550">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Structural</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Aluminum 6061-T6 Plates (1/16")13.5"x25"</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$69.50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3</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$208.50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Electronics</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Buck Converter</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$6.99</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2</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$13.98</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extLst>
                  <a:ext uri="{0D108BD9-81ED-4DB2-BD59-A6C34878D82A}">
                    <a16:rowId xmlns:a16="http://schemas.microsoft.com/office/drawing/2014/main" val="10009"/>
                  </a:ext>
                </a:extLst>
              </a:tr>
              <a:tr h="308725">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Structural</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Aluminum 6061-T6 Plates (1/16") 24"x13.5"</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$49.50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3</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$148.50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Electronics</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Wiring - 12 Gauge</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$15.95</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2</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$36.90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extLst>
                  <a:ext uri="{0D108BD9-81ED-4DB2-BD59-A6C34878D82A}">
                    <a16:rowId xmlns:a16="http://schemas.microsoft.com/office/drawing/2014/main" val="10010"/>
                  </a:ext>
                </a:extLst>
              </a:tr>
              <a:tr h="134750">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Structural</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Foam Insulation</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$32.60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$32.60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Electronics</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D-type Connector</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$1.57</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$0.00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extLst>
                  <a:ext uri="{0D108BD9-81ED-4DB2-BD59-A6C34878D82A}">
                    <a16:rowId xmlns:a16="http://schemas.microsoft.com/office/drawing/2014/main" val="10011"/>
                  </a:ext>
                </a:extLst>
              </a:tr>
              <a:tr h="134750">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Structural</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AL 6061 Plate</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$59.90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2</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$119.80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Electronics</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AC Adapter</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$19.99</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$19.99</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extLst>
                  <a:ext uri="{0D108BD9-81ED-4DB2-BD59-A6C34878D82A}">
                    <a16:rowId xmlns:a16="http://schemas.microsoft.com/office/drawing/2014/main" val="10012"/>
                  </a:ext>
                </a:extLst>
              </a:tr>
              <a:tr h="134750">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Structural</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AL 6061 Sheet Metal</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$101.75</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3</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$305.25</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Electronics</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USB for Arduino</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$34.99</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$34.99</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extLst>
                  <a:ext uri="{0D108BD9-81ED-4DB2-BD59-A6C34878D82A}">
                    <a16:rowId xmlns:a16="http://schemas.microsoft.com/office/drawing/2014/main" val="10013"/>
                  </a:ext>
                </a:extLst>
              </a:tr>
              <a:tr h="134750">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Structural</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M2 Tap Starting</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$16.53</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2</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$33.06</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Electronics</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MOSFET 60V</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$0.71</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$15.05</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extLst>
                  <a:ext uri="{0D108BD9-81ED-4DB2-BD59-A6C34878D82A}">
                    <a16:rowId xmlns:a16="http://schemas.microsoft.com/office/drawing/2014/main" val="10014"/>
                  </a:ext>
                </a:extLst>
              </a:tr>
              <a:tr h="134750">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Structural</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M2 Tap Closed</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$16.53</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2</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$33.06</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Electronics</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IC LED DRIVER</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$2.33</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3</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$6.99</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extLst>
                  <a:ext uri="{0D108BD9-81ED-4DB2-BD59-A6C34878D82A}">
                    <a16:rowId xmlns:a16="http://schemas.microsoft.com/office/drawing/2014/main" val="10015"/>
                  </a:ext>
                </a:extLst>
              </a:tr>
              <a:tr h="308725">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Structural</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18-8 Stainless Steel Slotted Flat Head Screws</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$7.79</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$7.79</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Electronics</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MOSFET 55V</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$1.08</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3</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$3.24</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extLst>
                  <a:ext uri="{0D108BD9-81ED-4DB2-BD59-A6C34878D82A}">
                    <a16:rowId xmlns:a16="http://schemas.microsoft.com/office/drawing/2014/main" val="10016"/>
                  </a:ext>
                </a:extLst>
              </a:tr>
              <a:tr h="216950">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Structural</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Paper Tape</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$9.89</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$9.89</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Electronics</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CAP ALUM 47UF 20% 63V RADIAL</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$0.33</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4</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$1.32</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extLst>
                  <a:ext uri="{0D108BD9-81ED-4DB2-BD59-A6C34878D82A}">
                    <a16:rowId xmlns:a16="http://schemas.microsoft.com/office/drawing/2014/main" val="10017"/>
                  </a:ext>
                </a:extLst>
              </a:tr>
              <a:tr h="216950">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Structural</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Threaded Rod 40x6 H44815E</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$1.08</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$10.80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Electronics</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TE Connectivity Amp Connectors</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$1.04</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3</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$3.12</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extLst>
                  <a:ext uri="{0D108BD9-81ED-4DB2-BD59-A6C34878D82A}">
                    <a16:rowId xmlns:a16="http://schemas.microsoft.com/office/drawing/2014/main" val="10018"/>
                  </a:ext>
                </a:extLst>
              </a:tr>
              <a:tr h="134750">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Structural</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Nut Hex H140009E</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$0.08</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20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$1.62</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Electronics</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CONN HEADER R/A</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$3.70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6</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$22.20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extLst>
                  <a:ext uri="{0D108BD9-81ED-4DB2-BD59-A6C34878D82A}">
                    <a16:rowId xmlns:a16="http://schemas.microsoft.com/office/drawing/2014/main" val="10019"/>
                  </a:ext>
                </a:extLst>
              </a:tr>
              <a:tr h="216950">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Structural</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MS Metric Phil Pan M2X12 H4307E</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$0.30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32</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$9.50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Electronics</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25W Chassis Resistors</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$3.08</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2</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$6.16</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extLst>
                  <a:ext uri="{0D108BD9-81ED-4DB2-BD59-A6C34878D82A}">
                    <a16:rowId xmlns:a16="http://schemas.microsoft.com/office/drawing/2014/main" val="10020"/>
                  </a:ext>
                </a:extLst>
              </a:tr>
              <a:tr h="216950">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Structural</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MS Metric Phil Pan M2X8 H4306E</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$0.24</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19</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$4.62</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Electronics</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Thermocouple BreakOuts</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$12.76</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2</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$25.52</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extLst>
                  <a:ext uri="{0D108BD9-81ED-4DB2-BD59-A6C34878D82A}">
                    <a16:rowId xmlns:a16="http://schemas.microsoft.com/office/drawing/2014/main" val="10021"/>
                  </a:ext>
                </a:extLst>
              </a:tr>
              <a:tr h="216950">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Ref Data</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Thermistors - Vishay NTCLE413</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$1.39</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45</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$70.55</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Electronics</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Power Resistor Kit</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$4.76</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$4.76</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extLst>
                  <a:ext uri="{0D108BD9-81ED-4DB2-BD59-A6C34878D82A}">
                    <a16:rowId xmlns:a16="http://schemas.microsoft.com/office/drawing/2014/main" val="10022"/>
                  </a:ext>
                </a:extLst>
              </a:tr>
              <a:tr h="134750">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Ref Data</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Screw Terminals</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$0.80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$10.00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Electronics</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MOSFET Transistors</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$2.03</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$20.30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extLst>
                  <a:ext uri="{0D108BD9-81ED-4DB2-BD59-A6C34878D82A}">
                    <a16:rowId xmlns:a16="http://schemas.microsoft.com/office/drawing/2014/main" val="10023"/>
                  </a:ext>
                </a:extLst>
              </a:tr>
              <a:tr h="134750">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Ref Data</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ADC - ADC128D818</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$4.68</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3</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$19.04</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Electronics</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Arduino Uno</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$23.38</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$23.38</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CFB87C"/>
                    </a:solidFill>
                  </a:tcPr>
                </a:tc>
                <a:extLst>
                  <a:ext uri="{0D108BD9-81ED-4DB2-BD59-A6C34878D82A}">
                    <a16:rowId xmlns:a16="http://schemas.microsoft.com/office/drawing/2014/main" val="10024"/>
                  </a:ext>
                </a:extLst>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142"/>
        <p:cNvGrpSpPr/>
        <p:nvPr/>
      </p:nvGrpSpPr>
      <p:grpSpPr>
        <a:xfrm>
          <a:off x="0" y="0"/>
          <a:ext cx="0" cy="0"/>
          <a:chOff x="0" y="0"/>
          <a:chExt cx="0" cy="0"/>
        </a:xfrm>
      </p:grpSpPr>
      <p:sp>
        <p:nvSpPr>
          <p:cNvPr id="1143" name="Google Shape;1143;p106"/>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Test Backup</a:t>
            </a:r>
            <a:endParaRPr/>
          </a:p>
        </p:txBody>
      </p:sp>
      <p:sp>
        <p:nvSpPr>
          <p:cNvPr id="1144" name="Google Shape;1144;p10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77</a:t>
            </a:fld>
            <a:endParaRPr/>
          </a:p>
        </p:txBody>
      </p:sp>
      <p:sp>
        <p:nvSpPr>
          <p:cNvPr id="1145" name="Google Shape;1145;p106"/>
          <p:cNvSpPr txBox="1">
            <a:spLocks noGrp="1"/>
          </p:cNvSpPr>
          <p:nvPr>
            <p:ph type="ctrTitle" idx="2"/>
          </p:nvPr>
        </p:nvSpPr>
        <p:spPr>
          <a:xfrm>
            <a:off x="1858703" y="1822833"/>
            <a:ext cx="5361300"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Testing Backup</a:t>
            </a:r>
            <a:endParaRPr/>
          </a:p>
        </p:txBody>
      </p:sp>
      <p:sp>
        <p:nvSpPr>
          <p:cNvPr id="1146" name="Google Shape;1146;p106"/>
          <p:cNvSpPr txBox="1">
            <a:spLocks noGrp="1"/>
          </p:cNvSpPr>
          <p:nvPr>
            <p:ph type="sldNum" idx="3"/>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77</a:t>
            </a:fld>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150"/>
        <p:cNvGrpSpPr/>
        <p:nvPr/>
      </p:nvGrpSpPr>
      <p:grpSpPr>
        <a:xfrm>
          <a:off x="0" y="0"/>
          <a:ext cx="0" cy="0"/>
          <a:chOff x="0" y="0"/>
          <a:chExt cx="0" cy="0"/>
        </a:xfrm>
      </p:grpSpPr>
      <p:sp>
        <p:nvSpPr>
          <p:cNvPr id="1151" name="Google Shape;1151;p107"/>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Planned Testing</a:t>
            </a:r>
            <a:endParaRPr/>
          </a:p>
        </p:txBody>
      </p:sp>
      <p:sp>
        <p:nvSpPr>
          <p:cNvPr id="1152" name="Google Shape;1152;p10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78</a:t>
            </a:fld>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156"/>
        <p:cNvGrpSpPr/>
        <p:nvPr/>
      </p:nvGrpSpPr>
      <p:grpSpPr>
        <a:xfrm>
          <a:off x="0" y="0"/>
          <a:ext cx="0" cy="0"/>
          <a:chOff x="0" y="0"/>
          <a:chExt cx="0" cy="0"/>
        </a:xfrm>
      </p:grpSpPr>
      <p:sp>
        <p:nvSpPr>
          <p:cNvPr id="1157" name="Google Shape;1157;p108"/>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Adhesive Testing</a:t>
            </a:r>
            <a:endParaRPr/>
          </a:p>
        </p:txBody>
      </p:sp>
      <p:sp>
        <p:nvSpPr>
          <p:cNvPr id="1158" name="Google Shape;1158;p10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79</a:t>
            </a:fld>
            <a:endParaRPr/>
          </a:p>
        </p:txBody>
      </p:sp>
      <p:sp>
        <p:nvSpPr>
          <p:cNvPr id="1159" name="Google Shape;1159;p108"/>
          <p:cNvSpPr txBox="1">
            <a:spLocks noGrp="1"/>
          </p:cNvSpPr>
          <p:nvPr>
            <p:ph type="body" idx="1"/>
          </p:nvPr>
        </p:nvSpPr>
        <p:spPr>
          <a:xfrm>
            <a:off x="514350" y="923925"/>
            <a:ext cx="7505700" cy="3822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Purpose:</a:t>
            </a:r>
            <a:endParaRPr/>
          </a:p>
          <a:p>
            <a:pPr marL="914400" lvl="1" indent="-304800" algn="l" rtl="0">
              <a:spcBef>
                <a:spcPts val="0"/>
              </a:spcBef>
              <a:spcAft>
                <a:spcPts val="0"/>
              </a:spcAft>
              <a:buSzPts val="1200"/>
              <a:buChar char="○"/>
            </a:pPr>
            <a:r>
              <a:rPr lang="en"/>
              <a:t>Find amount of adhesive used to fix thermistors to stack surface</a:t>
            </a:r>
            <a:endParaRPr/>
          </a:p>
          <a:p>
            <a:pPr marL="457200" lvl="0" indent="-317500" algn="l" rtl="0">
              <a:spcBef>
                <a:spcPts val="0"/>
              </a:spcBef>
              <a:spcAft>
                <a:spcPts val="0"/>
              </a:spcAft>
              <a:buSzPts val="1400"/>
              <a:buChar char="●"/>
            </a:pPr>
            <a:r>
              <a:rPr lang="en"/>
              <a:t>Procedure:</a:t>
            </a:r>
            <a:endParaRPr/>
          </a:p>
          <a:p>
            <a:pPr marL="914400" lvl="1" indent="-304800" algn="l" rtl="0">
              <a:spcBef>
                <a:spcPts val="0"/>
              </a:spcBef>
              <a:spcAft>
                <a:spcPts val="0"/>
              </a:spcAft>
              <a:buSzPts val="1200"/>
              <a:buChar char="○"/>
            </a:pPr>
            <a:r>
              <a:rPr lang="en"/>
              <a:t>Fix thermistors to sheet of aluminum using variable amount of adhesive</a:t>
            </a:r>
            <a:endParaRPr/>
          </a:p>
          <a:p>
            <a:pPr marL="914400" lvl="1" indent="-304800" algn="l" rtl="0">
              <a:spcBef>
                <a:spcPts val="0"/>
              </a:spcBef>
              <a:spcAft>
                <a:spcPts val="0"/>
              </a:spcAft>
              <a:buSzPts val="1200"/>
              <a:buChar char="○"/>
            </a:pPr>
            <a:r>
              <a:rPr lang="en"/>
              <a:t>Heat plate to constant temperature</a:t>
            </a:r>
            <a:endParaRPr/>
          </a:p>
          <a:p>
            <a:pPr marL="1371600" lvl="2" indent="-298450" algn="l" rtl="0">
              <a:spcBef>
                <a:spcPts val="0"/>
              </a:spcBef>
              <a:spcAft>
                <a:spcPts val="0"/>
              </a:spcAft>
              <a:buSzPts val="1100"/>
              <a:buChar char="■"/>
            </a:pPr>
            <a:r>
              <a:rPr lang="en"/>
              <a:t>Use no adhesive as baseline</a:t>
            </a:r>
            <a:endParaRPr/>
          </a:p>
          <a:p>
            <a:pPr marL="914400" lvl="1" indent="-304800" algn="l" rtl="0">
              <a:spcBef>
                <a:spcPts val="0"/>
              </a:spcBef>
              <a:spcAft>
                <a:spcPts val="0"/>
              </a:spcAft>
              <a:buSzPts val="1200"/>
              <a:buChar char="○"/>
            </a:pPr>
            <a:r>
              <a:rPr lang="en"/>
              <a:t>Find thickness cutoff that gives values within 5% of actual value</a:t>
            </a:r>
            <a:endParaRPr/>
          </a:p>
          <a:p>
            <a:pPr marL="457200" lvl="0" indent="-317500" algn="l" rtl="0">
              <a:spcBef>
                <a:spcPts val="0"/>
              </a:spcBef>
              <a:spcAft>
                <a:spcPts val="0"/>
              </a:spcAft>
              <a:buSzPts val="1400"/>
              <a:buChar char="●"/>
            </a:pPr>
            <a:r>
              <a:rPr lang="en"/>
              <a:t>Facilities Needed:</a:t>
            </a:r>
            <a:endParaRPr/>
          </a:p>
          <a:p>
            <a:pPr marL="914400" lvl="1" indent="-304800" algn="l" rtl="0">
              <a:spcBef>
                <a:spcPts val="0"/>
              </a:spcBef>
              <a:spcAft>
                <a:spcPts val="0"/>
              </a:spcAft>
              <a:buSzPts val="1200"/>
              <a:buChar char="○"/>
            </a:pPr>
            <a:r>
              <a:rPr lang="en"/>
              <a:t> Constant heat source</a:t>
            </a:r>
            <a:endParaRPr/>
          </a:p>
          <a:p>
            <a:pPr marL="1371600" lvl="2" indent="-298450" algn="l" rtl="0">
              <a:spcBef>
                <a:spcPts val="0"/>
              </a:spcBef>
              <a:spcAft>
                <a:spcPts val="0"/>
              </a:spcAft>
              <a:buSzPts val="1100"/>
              <a:buChar char="■"/>
            </a:pPr>
            <a:r>
              <a:rPr lang="en"/>
              <a:t>Ovens or hot plates can be used</a:t>
            </a:r>
            <a:endParaRPr/>
          </a:p>
          <a:p>
            <a:pPr marL="457200" lvl="0" indent="-317500" algn="l" rtl="0">
              <a:spcBef>
                <a:spcPts val="0"/>
              </a:spcBef>
              <a:spcAft>
                <a:spcPts val="0"/>
              </a:spcAft>
              <a:buSzPts val="1400"/>
              <a:buChar char="●"/>
            </a:pPr>
            <a:r>
              <a:rPr lang="en"/>
              <a:t>Concerns:</a:t>
            </a:r>
            <a:endParaRPr/>
          </a:p>
          <a:p>
            <a:pPr marL="914400" lvl="1" indent="-304800" algn="l" rtl="0">
              <a:spcBef>
                <a:spcPts val="0"/>
              </a:spcBef>
              <a:spcAft>
                <a:spcPts val="0"/>
              </a:spcAft>
              <a:buSzPts val="1200"/>
              <a:buChar char="○"/>
            </a:pPr>
            <a:r>
              <a:rPr lang="en"/>
              <a:t>Thermal paste could corrupt temperature measurements </a:t>
            </a:r>
            <a:endParaRPr/>
          </a:p>
          <a:p>
            <a:pPr marL="457200" lvl="0" indent="-317500" algn="l" rtl="0">
              <a:spcBef>
                <a:spcPts val="0"/>
              </a:spcBef>
              <a:spcAft>
                <a:spcPts val="0"/>
              </a:spcAft>
              <a:buSzPts val="1400"/>
              <a:buChar char="●"/>
            </a:pPr>
            <a:r>
              <a:rPr lang="en"/>
              <a:t>Risk Mitigated:</a:t>
            </a:r>
            <a:endParaRPr/>
          </a:p>
          <a:p>
            <a:pPr marL="914400" lvl="1" indent="-304800" algn="l" rtl="0">
              <a:spcBef>
                <a:spcPts val="0"/>
              </a:spcBef>
              <a:spcAft>
                <a:spcPts val="0"/>
              </a:spcAft>
              <a:buSzPts val="1200"/>
              <a:buChar char="○"/>
            </a:pPr>
            <a:r>
              <a:rPr lang="en"/>
              <a:t>Know thermistor readings are within 5% of accurate</a:t>
            </a:r>
            <a:endParaRPr/>
          </a:p>
          <a:p>
            <a:pPr marL="0" lvl="0" indent="0" algn="l" rtl="0">
              <a:spcBef>
                <a:spcPts val="1600"/>
              </a:spcBef>
              <a:spcAft>
                <a:spcPts val="16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27"/>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Levels of Success</a:t>
            </a:r>
            <a:endParaRPr/>
          </a:p>
        </p:txBody>
      </p:sp>
      <p:sp>
        <p:nvSpPr>
          <p:cNvPr id="380" name="Google Shape;380;p2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8</a:t>
            </a:fld>
            <a:endParaRPr/>
          </a:p>
        </p:txBody>
      </p:sp>
      <p:graphicFrame>
        <p:nvGraphicFramePr>
          <p:cNvPr id="381" name="Google Shape;381;p27"/>
          <p:cNvGraphicFramePr/>
          <p:nvPr/>
        </p:nvGraphicFramePr>
        <p:xfrm>
          <a:off x="384775" y="1096898"/>
          <a:ext cx="8256125" cy="3550055"/>
        </p:xfrm>
        <a:graphic>
          <a:graphicData uri="http://schemas.openxmlformats.org/drawingml/2006/table">
            <a:tbl>
              <a:tblPr>
                <a:noFill/>
                <a:tableStyleId>{1BF2CD77-9E4F-4990-8BDF-8AC86058CE8E}</a:tableStyleId>
              </a:tblPr>
              <a:tblGrid>
                <a:gridCol w="1191950">
                  <a:extLst>
                    <a:ext uri="{9D8B030D-6E8A-4147-A177-3AD203B41FA5}">
                      <a16:colId xmlns:a16="http://schemas.microsoft.com/office/drawing/2014/main" val="20000"/>
                    </a:ext>
                  </a:extLst>
                </a:gridCol>
                <a:gridCol w="1809825">
                  <a:extLst>
                    <a:ext uri="{9D8B030D-6E8A-4147-A177-3AD203B41FA5}">
                      <a16:colId xmlns:a16="http://schemas.microsoft.com/office/drawing/2014/main" val="20001"/>
                    </a:ext>
                  </a:extLst>
                </a:gridCol>
                <a:gridCol w="1722750">
                  <a:extLst>
                    <a:ext uri="{9D8B030D-6E8A-4147-A177-3AD203B41FA5}">
                      <a16:colId xmlns:a16="http://schemas.microsoft.com/office/drawing/2014/main" val="20002"/>
                    </a:ext>
                  </a:extLst>
                </a:gridCol>
                <a:gridCol w="1710625">
                  <a:extLst>
                    <a:ext uri="{9D8B030D-6E8A-4147-A177-3AD203B41FA5}">
                      <a16:colId xmlns:a16="http://schemas.microsoft.com/office/drawing/2014/main" val="20003"/>
                    </a:ext>
                  </a:extLst>
                </a:gridCol>
                <a:gridCol w="1820975">
                  <a:extLst>
                    <a:ext uri="{9D8B030D-6E8A-4147-A177-3AD203B41FA5}">
                      <a16:colId xmlns:a16="http://schemas.microsoft.com/office/drawing/2014/main" val="20004"/>
                    </a:ext>
                  </a:extLst>
                </a:gridCol>
              </a:tblGrid>
              <a:tr h="363525">
                <a:tc>
                  <a:txBody>
                    <a:bodyPr/>
                    <a:lstStyle/>
                    <a:p>
                      <a:pPr marL="0" lvl="0" indent="0" algn="ctr" rtl="0">
                        <a:lnSpc>
                          <a:spcPct val="100000"/>
                        </a:lnSpc>
                        <a:spcBef>
                          <a:spcPts val="0"/>
                        </a:spcBef>
                        <a:spcAft>
                          <a:spcPts val="0"/>
                        </a:spcAft>
                        <a:buNone/>
                      </a:pPr>
                      <a:r>
                        <a:rPr lang="en" sz="1200" b="1">
                          <a:solidFill>
                            <a:srgbClr val="565A5C"/>
                          </a:solidFill>
                          <a:latin typeface="Trebuchet MS"/>
                          <a:ea typeface="Trebuchet MS"/>
                          <a:cs typeface="Trebuchet MS"/>
                          <a:sym typeface="Trebuchet MS"/>
                        </a:rPr>
                        <a:t>Criteria</a:t>
                      </a:r>
                      <a:endParaRPr sz="1200" b="1">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solidFill>
                      <a:srgbClr val="CFB87C"/>
                    </a:solidFill>
                  </a:tcPr>
                </a:tc>
                <a:tc>
                  <a:txBody>
                    <a:bodyPr/>
                    <a:lstStyle/>
                    <a:p>
                      <a:pPr marL="0" lvl="0" indent="0" algn="ctr" rtl="0">
                        <a:lnSpc>
                          <a:spcPct val="100000"/>
                        </a:lnSpc>
                        <a:spcBef>
                          <a:spcPts val="0"/>
                        </a:spcBef>
                        <a:spcAft>
                          <a:spcPts val="0"/>
                        </a:spcAft>
                        <a:buNone/>
                      </a:pPr>
                      <a:r>
                        <a:rPr lang="en" sz="1200" b="1">
                          <a:solidFill>
                            <a:srgbClr val="565A5C"/>
                          </a:solidFill>
                          <a:latin typeface="Trebuchet MS"/>
                          <a:ea typeface="Trebuchet MS"/>
                          <a:cs typeface="Trebuchet MS"/>
                          <a:sym typeface="Trebuchet MS"/>
                        </a:rPr>
                        <a:t>Camera</a:t>
                      </a:r>
                      <a:endParaRPr sz="1200" b="1">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solidFill>
                      <a:srgbClr val="CFB87C"/>
                    </a:solidFill>
                  </a:tcPr>
                </a:tc>
                <a:tc>
                  <a:txBody>
                    <a:bodyPr/>
                    <a:lstStyle/>
                    <a:p>
                      <a:pPr marL="0" lvl="0" indent="0" algn="ctr" rtl="0">
                        <a:lnSpc>
                          <a:spcPct val="100000"/>
                        </a:lnSpc>
                        <a:spcBef>
                          <a:spcPts val="0"/>
                        </a:spcBef>
                        <a:spcAft>
                          <a:spcPts val="0"/>
                        </a:spcAft>
                        <a:buNone/>
                      </a:pPr>
                      <a:r>
                        <a:rPr lang="en" sz="1200" b="1">
                          <a:solidFill>
                            <a:srgbClr val="565A5C"/>
                          </a:solidFill>
                          <a:latin typeface="Trebuchet MS"/>
                          <a:ea typeface="Trebuchet MS"/>
                          <a:cs typeface="Trebuchet MS"/>
                          <a:sym typeface="Trebuchet MS"/>
                        </a:rPr>
                        <a:t>Image Processing</a:t>
                      </a:r>
                      <a:endParaRPr sz="1200" b="1">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solidFill>
                      <a:srgbClr val="CFB87C"/>
                    </a:solidFill>
                  </a:tcPr>
                </a:tc>
                <a:tc>
                  <a:txBody>
                    <a:bodyPr/>
                    <a:lstStyle/>
                    <a:p>
                      <a:pPr marL="0" lvl="0" indent="0" algn="ctr" rtl="0">
                        <a:lnSpc>
                          <a:spcPct val="100000"/>
                        </a:lnSpc>
                        <a:spcBef>
                          <a:spcPts val="0"/>
                        </a:spcBef>
                        <a:spcAft>
                          <a:spcPts val="0"/>
                        </a:spcAft>
                        <a:buNone/>
                      </a:pPr>
                      <a:r>
                        <a:rPr lang="en" sz="1200" b="1">
                          <a:solidFill>
                            <a:srgbClr val="565A5C"/>
                          </a:solidFill>
                          <a:latin typeface="Trebuchet MS"/>
                          <a:ea typeface="Trebuchet MS"/>
                          <a:cs typeface="Trebuchet MS"/>
                          <a:sym typeface="Trebuchet MS"/>
                        </a:rPr>
                        <a:t>Elec/Comm/Ctrl</a:t>
                      </a:r>
                      <a:endParaRPr sz="1200" b="1">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solidFill>
                      <a:srgbClr val="CFB87C"/>
                    </a:solidFill>
                  </a:tcPr>
                </a:tc>
                <a:tc>
                  <a:txBody>
                    <a:bodyPr/>
                    <a:lstStyle/>
                    <a:p>
                      <a:pPr marL="0" lvl="0" indent="0" algn="ctr" rtl="0">
                        <a:lnSpc>
                          <a:spcPct val="100000"/>
                        </a:lnSpc>
                        <a:spcBef>
                          <a:spcPts val="0"/>
                        </a:spcBef>
                        <a:spcAft>
                          <a:spcPts val="0"/>
                        </a:spcAft>
                        <a:buNone/>
                      </a:pPr>
                      <a:r>
                        <a:rPr lang="en" sz="1200" b="1">
                          <a:solidFill>
                            <a:srgbClr val="565A5C"/>
                          </a:solidFill>
                          <a:latin typeface="Trebuchet MS"/>
                          <a:ea typeface="Trebuchet MS"/>
                          <a:cs typeface="Trebuchet MS"/>
                          <a:sym typeface="Trebuchet MS"/>
                        </a:rPr>
                        <a:t>Test Bed</a:t>
                      </a:r>
                      <a:endParaRPr sz="1200" b="1">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solidFill>
                      <a:srgbClr val="CFB87C"/>
                    </a:solidFill>
                  </a:tcPr>
                </a:tc>
                <a:extLst>
                  <a:ext uri="{0D108BD9-81ED-4DB2-BD59-A6C34878D82A}">
                    <a16:rowId xmlns:a16="http://schemas.microsoft.com/office/drawing/2014/main" val="10000"/>
                  </a:ext>
                </a:extLst>
              </a:tr>
              <a:tr h="1600750">
                <a:tc>
                  <a:txBody>
                    <a:bodyPr/>
                    <a:lstStyle/>
                    <a:p>
                      <a:pPr marL="0" lvl="0" indent="0" algn="ctr" rtl="0">
                        <a:lnSpc>
                          <a:spcPct val="100000"/>
                        </a:lnSpc>
                        <a:spcBef>
                          <a:spcPts val="100"/>
                        </a:spcBef>
                        <a:spcAft>
                          <a:spcPts val="500"/>
                        </a:spcAft>
                        <a:buNone/>
                      </a:pPr>
                      <a:r>
                        <a:rPr lang="en">
                          <a:solidFill>
                            <a:srgbClr val="565A5C"/>
                          </a:solidFill>
                          <a:latin typeface="Trebuchet MS"/>
                          <a:ea typeface="Trebuchet MS"/>
                          <a:cs typeface="Trebuchet MS"/>
                          <a:sym typeface="Trebuchet MS"/>
                        </a:rPr>
                        <a:t>Level 1</a:t>
                      </a:r>
                      <a:endParaRPr>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tcPr>
                </a:tc>
                <a:tc>
                  <a:txBody>
                    <a:bodyPr/>
                    <a:lstStyle/>
                    <a:p>
                      <a:pPr marL="0" lvl="0" indent="0" algn="l" rtl="0">
                        <a:lnSpc>
                          <a:spcPct val="100000"/>
                        </a:lnSpc>
                        <a:spcBef>
                          <a:spcPts val="100"/>
                        </a:spcBef>
                        <a:spcAft>
                          <a:spcPts val="500"/>
                        </a:spcAft>
                        <a:buNone/>
                      </a:pPr>
                      <a:r>
                        <a:rPr lang="en" sz="900">
                          <a:solidFill>
                            <a:srgbClr val="565A5C"/>
                          </a:solidFill>
                          <a:latin typeface="Trebuchet MS"/>
                          <a:ea typeface="Trebuchet MS"/>
                          <a:cs typeface="Trebuchet MS"/>
                          <a:sym typeface="Trebuchet MS"/>
                        </a:rPr>
                        <a:t>Camera system will sense temperatures between -30</a:t>
                      </a:r>
                      <a:r>
                        <a:rPr lang="en" sz="1100">
                          <a:solidFill>
                            <a:srgbClr val="565A5C"/>
                          </a:solidFill>
                          <a:latin typeface="Trebuchet MS"/>
                          <a:ea typeface="Trebuchet MS"/>
                          <a:cs typeface="Trebuchet MS"/>
                          <a:sym typeface="Trebuchet MS"/>
                        </a:rPr>
                        <a:t>°</a:t>
                      </a:r>
                      <a:r>
                        <a:rPr lang="en" sz="900">
                          <a:solidFill>
                            <a:srgbClr val="565A5C"/>
                          </a:solidFill>
                          <a:latin typeface="Trebuchet MS"/>
                          <a:ea typeface="Trebuchet MS"/>
                          <a:cs typeface="Trebuchet MS"/>
                          <a:sym typeface="Trebuchet MS"/>
                        </a:rPr>
                        <a:t>C and 60</a:t>
                      </a:r>
                      <a:r>
                        <a:rPr lang="en" sz="1100">
                          <a:solidFill>
                            <a:srgbClr val="565A5C"/>
                          </a:solidFill>
                          <a:latin typeface="Trebuchet MS"/>
                          <a:ea typeface="Trebuchet MS"/>
                          <a:cs typeface="Trebuchet MS"/>
                          <a:sym typeface="Trebuchet MS"/>
                        </a:rPr>
                        <a:t>°</a:t>
                      </a:r>
                      <a:r>
                        <a:rPr lang="en" sz="900">
                          <a:solidFill>
                            <a:srgbClr val="565A5C"/>
                          </a:solidFill>
                          <a:latin typeface="Trebuchet MS"/>
                          <a:ea typeface="Trebuchet MS"/>
                          <a:cs typeface="Trebuchet MS"/>
                          <a:sym typeface="Trebuchet MS"/>
                        </a:rPr>
                        <a:t>C and will fit within the interior of the given satellite</a:t>
                      </a:r>
                      <a:endParaRPr sz="900">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tcPr>
                </a:tc>
                <a:tc>
                  <a:txBody>
                    <a:bodyPr/>
                    <a:lstStyle/>
                    <a:p>
                      <a:pPr marL="0" lvl="0" indent="0" algn="l" rtl="0">
                        <a:lnSpc>
                          <a:spcPct val="100000"/>
                        </a:lnSpc>
                        <a:spcBef>
                          <a:spcPts val="100"/>
                        </a:spcBef>
                        <a:spcAft>
                          <a:spcPts val="500"/>
                        </a:spcAft>
                        <a:buNone/>
                      </a:pPr>
                      <a:r>
                        <a:rPr lang="en" sz="900">
                          <a:solidFill>
                            <a:srgbClr val="565A5C"/>
                          </a:solidFill>
                          <a:latin typeface="Trebuchet MS"/>
                          <a:ea typeface="Trebuchet MS"/>
                          <a:cs typeface="Trebuchet MS"/>
                          <a:sym typeface="Trebuchet MS"/>
                        </a:rPr>
                        <a:t>Software can differentiate between module trays in the stack being monitored while recording their temperature. Software can also facilitate spacial and thermal calibration of the OTheRS system</a:t>
                      </a:r>
                      <a:endParaRPr sz="900">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tcPr>
                </a:tc>
                <a:tc>
                  <a:txBody>
                    <a:bodyPr/>
                    <a:lstStyle/>
                    <a:p>
                      <a:pPr marL="0" lvl="0" indent="0" algn="l" rtl="0">
                        <a:lnSpc>
                          <a:spcPct val="100000"/>
                        </a:lnSpc>
                        <a:spcBef>
                          <a:spcPts val="100"/>
                        </a:spcBef>
                        <a:spcAft>
                          <a:spcPts val="500"/>
                        </a:spcAft>
                        <a:buNone/>
                      </a:pPr>
                      <a:r>
                        <a:rPr lang="en" sz="900">
                          <a:solidFill>
                            <a:srgbClr val="565A5C"/>
                          </a:solidFill>
                          <a:latin typeface="Trebuchet MS"/>
                          <a:ea typeface="Trebuchet MS"/>
                          <a:cs typeface="Trebuchet MS"/>
                          <a:sym typeface="Trebuchet MS"/>
                        </a:rPr>
                        <a:t>The control system will command representative indicators based on thermal data from the image processing system and will handle 2.5A.The entire system will also be able to operate on 28V of unregulated power</a:t>
                      </a:r>
                      <a:endParaRPr sz="900">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tcPr>
                </a:tc>
                <a:tc>
                  <a:txBody>
                    <a:bodyPr/>
                    <a:lstStyle/>
                    <a:p>
                      <a:pPr marL="0" lvl="0" indent="0" algn="l" rtl="0">
                        <a:spcBef>
                          <a:spcPts val="100"/>
                        </a:spcBef>
                        <a:spcAft>
                          <a:spcPts val="500"/>
                        </a:spcAft>
                        <a:buNone/>
                      </a:pPr>
                      <a:r>
                        <a:rPr lang="en" sz="900">
                          <a:solidFill>
                            <a:srgbClr val="565A5C"/>
                          </a:solidFill>
                          <a:latin typeface="Trebuchet MS"/>
                          <a:ea typeface="Trebuchet MS"/>
                          <a:cs typeface="Trebuchet MS"/>
                          <a:sym typeface="Trebuchet MS"/>
                        </a:rPr>
                        <a:t>The test bed will have two different heated objects, whose temperature is read by both the thermal camera and thermistors in an ambient air, room temperature environment. This is a minimum to help ensure the camera can differentiate and monitor multiple components</a:t>
                      </a:r>
                      <a:endParaRPr sz="800">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tcPr>
                </a:tc>
                <a:extLst>
                  <a:ext uri="{0D108BD9-81ED-4DB2-BD59-A6C34878D82A}">
                    <a16:rowId xmlns:a16="http://schemas.microsoft.com/office/drawing/2014/main" val="10001"/>
                  </a:ext>
                </a:extLst>
              </a:tr>
              <a:tr h="867925">
                <a:tc>
                  <a:txBody>
                    <a:bodyPr/>
                    <a:lstStyle/>
                    <a:p>
                      <a:pPr marL="0" lvl="0" indent="0" algn="ctr" rtl="0">
                        <a:lnSpc>
                          <a:spcPct val="100000"/>
                        </a:lnSpc>
                        <a:spcBef>
                          <a:spcPts val="100"/>
                        </a:spcBef>
                        <a:spcAft>
                          <a:spcPts val="500"/>
                        </a:spcAft>
                        <a:buNone/>
                      </a:pPr>
                      <a:r>
                        <a:rPr lang="en">
                          <a:solidFill>
                            <a:srgbClr val="565A5C"/>
                          </a:solidFill>
                          <a:latin typeface="Trebuchet MS"/>
                          <a:ea typeface="Trebuchet MS"/>
                          <a:cs typeface="Trebuchet MS"/>
                          <a:sym typeface="Trebuchet MS"/>
                        </a:rPr>
                        <a:t>Level 2</a:t>
                      </a:r>
                      <a:endParaRPr>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tcPr>
                </a:tc>
                <a:tc>
                  <a:txBody>
                    <a:bodyPr/>
                    <a:lstStyle/>
                    <a:p>
                      <a:pPr marL="0" lvl="0" indent="0" algn="l" rtl="0">
                        <a:lnSpc>
                          <a:spcPct val="100000"/>
                        </a:lnSpc>
                        <a:spcBef>
                          <a:spcPts val="100"/>
                        </a:spcBef>
                        <a:spcAft>
                          <a:spcPts val="500"/>
                        </a:spcAft>
                        <a:buNone/>
                      </a:pPr>
                      <a:r>
                        <a:rPr lang="en" sz="900">
                          <a:solidFill>
                            <a:srgbClr val="565A5C"/>
                          </a:solidFill>
                          <a:latin typeface="Trebuchet MS"/>
                          <a:ea typeface="Trebuchet MS"/>
                          <a:cs typeface="Trebuchet MS"/>
                          <a:sym typeface="Trebuchet MS"/>
                        </a:rPr>
                        <a:t>Camera system will survive below a temperature of-30</a:t>
                      </a:r>
                      <a:r>
                        <a:rPr lang="en" sz="1100">
                          <a:solidFill>
                            <a:srgbClr val="565A5C"/>
                          </a:solidFill>
                          <a:latin typeface="Trebuchet MS"/>
                          <a:ea typeface="Trebuchet MS"/>
                          <a:cs typeface="Trebuchet MS"/>
                          <a:sym typeface="Trebuchet MS"/>
                        </a:rPr>
                        <a:t>°</a:t>
                      </a:r>
                      <a:r>
                        <a:rPr lang="en" sz="900">
                          <a:solidFill>
                            <a:srgbClr val="565A5C"/>
                          </a:solidFill>
                          <a:latin typeface="Trebuchet MS"/>
                          <a:ea typeface="Trebuchet MS"/>
                          <a:cs typeface="Trebuchet MS"/>
                          <a:sym typeface="Trebuchet MS"/>
                        </a:rPr>
                        <a:t>C</a:t>
                      </a:r>
                      <a:endParaRPr sz="900">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tcPr>
                </a:tc>
                <a:tc>
                  <a:txBody>
                    <a:bodyPr/>
                    <a:lstStyle/>
                    <a:p>
                      <a:pPr marL="0" lvl="0" indent="0" algn="l" rtl="0">
                        <a:lnSpc>
                          <a:spcPct val="100000"/>
                        </a:lnSpc>
                        <a:spcBef>
                          <a:spcPts val="100"/>
                        </a:spcBef>
                        <a:spcAft>
                          <a:spcPts val="500"/>
                        </a:spcAft>
                        <a:buNone/>
                      </a:pPr>
                      <a:endParaRPr>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solidFill>
                      <a:srgbClr val="EFEFEF"/>
                    </a:solidFill>
                  </a:tcPr>
                </a:tc>
                <a:tc>
                  <a:txBody>
                    <a:bodyPr/>
                    <a:lstStyle/>
                    <a:p>
                      <a:pPr marL="0" lvl="0" indent="0" algn="l" rtl="0">
                        <a:lnSpc>
                          <a:spcPct val="100000"/>
                        </a:lnSpc>
                        <a:spcBef>
                          <a:spcPts val="100"/>
                        </a:spcBef>
                        <a:spcAft>
                          <a:spcPts val="500"/>
                        </a:spcAft>
                        <a:buNone/>
                      </a:pPr>
                      <a:endParaRPr>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solidFill>
                      <a:srgbClr val="EFEFEF"/>
                    </a:solidFill>
                  </a:tcPr>
                </a:tc>
                <a:tc>
                  <a:txBody>
                    <a:bodyPr/>
                    <a:lstStyle/>
                    <a:p>
                      <a:pPr marL="0" lvl="0" indent="0" algn="l" rtl="0">
                        <a:lnSpc>
                          <a:spcPct val="100000"/>
                        </a:lnSpc>
                        <a:spcBef>
                          <a:spcPts val="100"/>
                        </a:spcBef>
                        <a:spcAft>
                          <a:spcPts val="500"/>
                        </a:spcAft>
                        <a:buNone/>
                      </a:pPr>
                      <a:r>
                        <a:rPr lang="en" sz="900">
                          <a:solidFill>
                            <a:srgbClr val="565A5C"/>
                          </a:solidFill>
                          <a:latin typeface="Trebuchet MS"/>
                          <a:ea typeface="Trebuchet MS"/>
                          <a:cs typeface="Trebuchet MS"/>
                          <a:sym typeface="Trebuchet MS"/>
                        </a:rPr>
                        <a:t>System operates successfully when tested in thermal chamber between -30</a:t>
                      </a:r>
                      <a:r>
                        <a:rPr lang="en" sz="1100">
                          <a:solidFill>
                            <a:srgbClr val="565A5C"/>
                          </a:solidFill>
                          <a:latin typeface="Trebuchet MS"/>
                          <a:ea typeface="Trebuchet MS"/>
                          <a:cs typeface="Trebuchet MS"/>
                          <a:sym typeface="Trebuchet MS"/>
                        </a:rPr>
                        <a:t>°</a:t>
                      </a:r>
                      <a:r>
                        <a:rPr lang="en" sz="900">
                          <a:solidFill>
                            <a:srgbClr val="565A5C"/>
                          </a:solidFill>
                          <a:latin typeface="Trebuchet MS"/>
                          <a:ea typeface="Trebuchet MS"/>
                          <a:cs typeface="Trebuchet MS"/>
                          <a:sym typeface="Trebuchet MS"/>
                        </a:rPr>
                        <a:t>C and 60</a:t>
                      </a:r>
                      <a:r>
                        <a:rPr lang="en" sz="1100">
                          <a:solidFill>
                            <a:srgbClr val="565A5C"/>
                          </a:solidFill>
                          <a:latin typeface="Trebuchet MS"/>
                          <a:ea typeface="Trebuchet MS"/>
                          <a:cs typeface="Trebuchet MS"/>
                          <a:sym typeface="Trebuchet MS"/>
                        </a:rPr>
                        <a:t>°</a:t>
                      </a:r>
                      <a:r>
                        <a:rPr lang="en" sz="900">
                          <a:solidFill>
                            <a:srgbClr val="565A5C"/>
                          </a:solidFill>
                          <a:latin typeface="Trebuchet MS"/>
                          <a:ea typeface="Trebuchet MS"/>
                          <a:cs typeface="Trebuchet MS"/>
                          <a:sym typeface="Trebuchet MS"/>
                        </a:rPr>
                        <a:t>C</a:t>
                      </a:r>
                      <a:endParaRPr sz="900">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tcPr>
                </a:tc>
                <a:extLst>
                  <a:ext uri="{0D108BD9-81ED-4DB2-BD59-A6C34878D82A}">
                    <a16:rowId xmlns:a16="http://schemas.microsoft.com/office/drawing/2014/main" val="10002"/>
                  </a:ext>
                </a:extLst>
              </a:tr>
              <a:tr h="715650">
                <a:tc>
                  <a:txBody>
                    <a:bodyPr/>
                    <a:lstStyle/>
                    <a:p>
                      <a:pPr marL="0" lvl="0" indent="0" algn="ctr" rtl="0">
                        <a:lnSpc>
                          <a:spcPct val="100000"/>
                        </a:lnSpc>
                        <a:spcBef>
                          <a:spcPts val="100"/>
                        </a:spcBef>
                        <a:spcAft>
                          <a:spcPts val="500"/>
                        </a:spcAft>
                        <a:buNone/>
                      </a:pPr>
                      <a:r>
                        <a:rPr lang="en">
                          <a:solidFill>
                            <a:srgbClr val="565A5C"/>
                          </a:solidFill>
                          <a:latin typeface="Trebuchet MS"/>
                          <a:ea typeface="Trebuchet MS"/>
                          <a:cs typeface="Trebuchet MS"/>
                          <a:sym typeface="Trebuchet MS"/>
                        </a:rPr>
                        <a:t>Level 3</a:t>
                      </a:r>
                      <a:endParaRPr>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tcPr>
                </a:tc>
                <a:tc>
                  <a:txBody>
                    <a:bodyPr/>
                    <a:lstStyle/>
                    <a:p>
                      <a:pPr marL="0" lvl="0" indent="0" algn="l" rtl="0">
                        <a:lnSpc>
                          <a:spcPct val="100000"/>
                        </a:lnSpc>
                        <a:spcBef>
                          <a:spcPts val="100"/>
                        </a:spcBef>
                        <a:spcAft>
                          <a:spcPts val="500"/>
                        </a:spcAft>
                        <a:buNone/>
                      </a:pPr>
                      <a:endParaRPr>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solidFill>
                      <a:srgbClr val="EFEFEF"/>
                    </a:solidFill>
                  </a:tcPr>
                </a:tc>
                <a:tc>
                  <a:txBody>
                    <a:bodyPr/>
                    <a:lstStyle/>
                    <a:p>
                      <a:pPr marL="0" lvl="0" indent="0" algn="l" rtl="0">
                        <a:lnSpc>
                          <a:spcPct val="100000"/>
                        </a:lnSpc>
                        <a:spcBef>
                          <a:spcPts val="100"/>
                        </a:spcBef>
                        <a:spcAft>
                          <a:spcPts val="500"/>
                        </a:spcAft>
                        <a:buNone/>
                      </a:pPr>
                      <a:r>
                        <a:rPr lang="en" sz="900">
                          <a:solidFill>
                            <a:srgbClr val="565A5C"/>
                          </a:solidFill>
                          <a:latin typeface="Trebuchet MS"/>
                          <a:ea typeface="Trebuchet MS"/>
                          <a:cs typeface="Trebuchet MS"/>
                          <a:sym typeface="Trebuchet MS"/>
                        </a:rPr>
                        <a:t>Software can determine temperature of components inside of the Avionics Bay</a:t>
                      </a:r>
                      <a:endParaRPr sz="900">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tcPr>
                </a:tc>
                <a:tc>
                  <a:txBody>
                    <a:bodyPr/>
                    <a:lstStyle/>
                    <a:p>
                      <a:pPr marL="0" lvl="0" indent="0" algn="l" rtl="0">
                        <a:lnSpc>
                          <a:spcPct val="100000"/>
                        </a:lnSpc>
                        <a:spcBef>
                          <a:spcPts val="100"/>
                        </a:spcBef>
                        <a:spcAft>
                          <a:spcPts val="500"/>
                        </a:spcAft>
                        <a:buNone/>
                      </a:pPr>
                      <a:endParaRPr>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solidFill>
                      <a:srgbClr val="EFEFEF"/>
                    </a:solidFill>
                  </a:tcPr>
                </a:tc>
                <a:tc>
                  <a:txBody>
                    <a:bodyPr/>
                    <a:lstStyle/>
                    <a:p>
                      <a:pPr marL="0" lvl="0" indent="0" algn="l" rtl="0">
                        <a:lnSpc>
                          <a:spcPct val="100000"/>
                        </a:lnSpc>
                        <a:spcBef>
                          <a:spcPts val="100"/>
                        </a:spcBef>
                        <a:spcAft>
                          <a:spcPts val="500"/>
                        </a:spcAft>
                        <a:buNone/>
                      </a:pPr>
                      <a:r>
                        <a:rPr lang="en" sz="900">
                          <a:solidFill>
                            <a:srgbClr val="565A5C"/>
                          </a:solidFill>
                          <a:latin typeface="Trebuchet MS"/>
                          <a:ea typeface="Trebuchet MS"/>
                          <a:cs typeface="Trebuchet MS"/>
                          <a:sym typeface="Trebuchet MS"/>
                        </a:rPr>
                        <a:t>A range of coatings will be tested to determine effect on temperature readings</a:t>
                      </a:r>
                      <a:endParaRPr sz="900">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163"/>
        <p:cNvGrpSpPr/>
        <p:nvPr/>
      </p:nvGrpSpPr>
      <p:grpSpPr>
        <a:xfrm>
          <a:off x="0" y="0"/>
          <a:ext cx="0" cy="0"/>
          <a:chOff x="0" y="0"/>
          <a:chExt cx="0" cy="0"/>
        </a:xfrm>
      </p:grpSpPr>
      <p:sp>
        <p:nvSpPr>
          <p:cNvPr id="1164" name="Google Shape;1164;p109"/>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Planned Testing - IP</a:t>
            </a:r>
            <a:endParaRPr/>
          </a:p>
        </p:txBody>
      </p:sp>
      <p:sp>
        <p:nvSpPr>
          <p:cNvPr id="1165" name="Google Shape;1165;p10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80</a:t>
            </a:fld>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176"/>
        <p:cNvGrpSpPr/>
        <p:nvPr/>
      </p:nvGrpSpPr>
      <p:grpSpPr>
        <a:xfrm>
          <a:off x="0" y="0"/>
          <a:ext cx="0" cy="0"/>
          <a:chOff x="0" y="0"/>
          <a:chExt cx="0" cy="0"/>
        </a:xfrm>
      </p:grpSpPr>
      <p:sp>
        <p:nvSpPr>
          <p:cNvPr id="1177" name="Google Shape;1177;p111"/>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Software Test - Identify Thermal Hotspots</a:t>
            </a:r>
            <a:endParaRPr/>
          </a:p>
        </p:txBody>
      </p:sp>
      <p:sp>
        <p:nvSpPr>
          <p:cNvPr id="1178" name="Google Shape;1178;p1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81</a:t>
            </a:fld>
            <a:endParaRPr/>
          </a:p>
        </p:txBody>
      </p:sp>
      <p:sp>
        <p:nvSpPr>
          <p:cNvPr id="1179" name="Google Shape;1179;p111"/>
          <p:cNvSpPr txBox="1">
            <a:spLocks noGrp="1"/>
          </p:cNvSpPr>
          <p:nvPr>
            <p:ph type="body" idx="1"/>
          </p:nvPr>
        </p:nvSpPr>
        <p:spPr>
          <a:xfrm>
            <a:off x="514350" y="923925"/>
            <a:ext cx="8051700" cy="3822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Purpose:</a:t>
            </a:r>
            <a:endParaRPr/>
          </a:p>
          <a:p>
            <a:pPr marL="914400" lvl="1" indent="-304800" algn="l" rtl="0">
              <a:spcBef>
                <a:spcPts val="0"/>
              </a:spcBef>
              <a:spcAft>
                <a:spcPts val="0"/>
              </a:spcAft>
              <a:buSzPts val="1200"/>
              <a:buChar char="○"/>
            </a:pPr>
            <a:r>
              <a:rPr lang="en"/>
              <a:t>Test that the software can recognize thermal hotspots within the thermal image</a:t>
            </a:r>
            <a:endParaRPr/>
          </a:p>
          <a:p>
            <a:pPr marL="914400" lvl="1" indent="-304800" algn="l" rtl="0">
              <a:spcBef>
                <a:spcPts val="0"/>
              </a:spcBef>
              <a:spcAft>
                <a:spcPts val="0"/>
              </a:spcAft>
              <a:buSzPts val="1200"/>
              <a:buChar char="○"/>
            </a:pPr>
            <a:r>
              <a:rPr lang="en"/>
              <a:t>Identify thermal hotspots to make LED control decisions</a:t>
            </a:r>
            <a:endParaRPr/>
          </a:p>
          <a:p>
            <a:pPr marL="914400" lvl="1" indent="-304800" algn="l" rtl="0">
              <a:spcBef>
                <a:spcPts val="0"/>
              </a:spcBef>
              <a:spcAft>
                <a:spcPts val="0"/>
              </a:spcAft>
              <a:buSzPts val="1200"/>
              <a:buChar char="○"/>
            </a:pPr>
            <a:r>
              <a:rPr lang="en"/>
              <a:t>Temperature data shall be extracted from the image</a:t>
            </a:r>
            <a:endParaRPr/>
          </a:p>
          <a:p>
            <a:pPr marL="457200" lvl="0" indent="-317500" algn="l" rtl="0">
              <a:spcBef>
                <a:spcPts val="0"/>
              </a:spcBef>
              <a:spcAft>
                <a:spcPts val="0"/>
              </a:spcAft>
              <a:buSzPts val="1400"/>
              <a:buChar char="●"/>
            </a:pPr>
            <a:r>
              <a:rPr lang="en"/>
              <a:t>Procedure:</a:t>
            </a:r>
            <a:endParaRPr/>
          </a:p>
          <a:p>
            <a:pPr marL="914400" lvl="1" indent="-304800" algn="l" rtl="0">
              <a:spcBef>
                <a:spcPts val="0"/>
              </a:spcBef>
              <a:spcAft>
                <a:spcPts val="0"/>
              </a:spcAft>
              <a:buSzPts val="1200"/>
              <a:buChar char="○"/>
            </a:pPr>
            <a:r>
              <a:rPr lang="en"/>
              <a:t>Load thermal images to the software</a:t>
            </a:r>
            <a:endParaRPr/>
          </a:p>
          <a:p>
            <a:pPr marL="914400" lvl="1" indent="-304800" algn="l" rtl="0">
              <a:spcBef>
                <a:spcPts val="0"/>
              </a:spcBef>
              <a:spcAft>
                <a:spcPts val="0"/>
              </a:spcAft>
              <a:buSzPts val="1200"/>
              <a:buChar char="○"/>
            </a:pPr>
            <a:r>
              <a:rPr lang="en"/>
              <a:t>Break apart the data in smaller chunks, find local temp max and mins</a:t>
            </a:r>
            <a:endParaRPr/>
          </a:p>
          <a:p>
            <a:pPr marL="914400" lvl="1" indent="-304800" algn="l" rtl="0">
              <a:spcBef>
                <a:spcPts val="0"/>
              </a:spcBef>
              <a:spcAft>
                <a:spcPts val="0"/>
              </a:spcAft>
              <a:buSzPts val="1200"/>
              <a:buChar char="○"/>
            </a:pPr>
            <a:r>
              <a:rPr lang="en"/>
              <a:t>Select data that is representative of the stack face</a:t>
            </a:r>
            <a:endParaRPr/>
          </a:p>
          <a:p>
            <a:pPr marL="914400" lvl="1" indent="-304800" algn="l" rtl="0">
              <a:spcBef>
                <a:spcPts val="0"/>
              </a:spcBef>
              <a:spcAft>
                <a:spcPts val="0"/>
              </a:spcAft>
              <a:buSzPts val="1200"/>
              <a:buChar char="○"/>
            </a:pPr>
            <a:r>
              <a:rPr lang="en"/>
              <a:t>Export resulting decisions over RS232 serial communication</a:t>
            </a:r>
            <a:endParaRPr/>
          </a:p>
          <a:p>
            <a:pPr marL="457200" lvl="0" indent="-317500" algn="l" rtl="0">
              <a:spcBef>
                <a:spcPts val="0"/>
              </a:spcBef>
              <a:spcAft>
                <a:spcPts val="0"/>
              </a:spcAft>
              <a:buSzPts val="1400"/>
              <a:buChar char="●"/>
            </a:pPr>
            <a:r>
              <a:rPr lang="en"/>
              <a:t>Concerns:</a:t>
            </a:r>
            <a:endParaRPr/>
          </a:p>
          <a:p>
            <a:pPr marL="914400" lvl="1" indent="-304800" algn="l" rtl="0">
              <a:spcBef>
                <a:spcPts val="0"/>
              </a:spcBef>
              <a:spcAft>
                <a:spcPts val="0"/>
              </a:spcAft>
              <a:buSzPts val="1200"/>
              <a:buChar char="○"/>
            </a:pPr>
            <a:r>
              <a:rPr lang="en"/>
              <a:t>The software not being able detect thermal hotspots is a major concern</a:t>
            </a:r>
            <a:endParaRPr/>
          </a:p>
          <a:p>
            <a:pPr marL="457200" lvl="0" indent="-317500" algn="l" rtl="0">
              <a:spcBef>
                <a:spcPts val="0"/>
              </a:spcBef>
              <a:spcAft>
                <a:spcPts val="0"/>
              </a:spcAft>
              <a:buSzPts val="1400"/>
              <a:buChar char="●"/>
            </a:pPr>
            <a:r>
              <a:rPr lang="en"/>
              <a:t>Risk Mitigated:</a:t>
            </a:r>
            <a:endParaRPr/>
          </a:p>
          <a:p>
            <a:pPr marL="914400" lvl="1" indent="-304800" algn="l" rtl="0">
              <a:spcBef>
                <a:spcPts val="0"/>
              </a:spcBef>
              <a:spcAft>
                <a:spcPts val="0"/>
              </a:spcAft>
              <a:buSzPts val="1200"/>
              <a:buChar char="○"/>
            </a:pPr>
            <a:r>
              <a:rPr lang="en"/>
              <a:t>The OTheRS system must be thermally regulated!</a:t>
            </a:r>
            <a:endParaRPr/>
          </a:p>
          <a:p>
            <a:pPr marL="0" lvl="0" indent="0" algn="l" rtl="0">
              <a:spcBef>
                <a:spcPts val="1600"/>
              </a:spcBef>
              <a:spcAft>
                <a:spcPts val="0"/>
              </a:spcAft>
              <a:buClr>
                <a:srgbClr val="000000"/>
              </a:buClr>
              <a:buSzPts val="1100"/>
              <a:buFont typeface="Arial"/>
              <a:buNone/>
            </a:pPr>
            <a:endParaRPr/>
          </a:p>
          <a:p>
            <a:pPr marL="0" lvl="0" indent="0" algn="l" rtl="0">
              <a:spcBef>
                <a:spcPts val="1600"/>
              </a:spcBef>
              <a:spcAft>
                <a:spcPts val="1600"/>
              </a:spcAft>
              <a:buNone/>
            </a:pP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183"/>
        <p:cNvGrpSpPr/>
        <p:nvPr/>
      </p:nvGrpSpPr>
      <p:grpSpPr>
        <a:xfrm>
          <a:off x="0" y="0"/>
          <a:ext cx="0" cy="0"/>
          <a:chOff x="0" y="0"/>
          <a:chExt cx="0" cy="0"/>
        </a:xfrm>
      </p:grpSpPr>
      <p:sp>
        <p:nvSpPr>
          <p:cNvPr id="1184" name="Google Shape;1184;p112"/>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Automated Software Testing</a:t>
            </a:r>
            <a:endParaRPr/>
          </a:p>
        </p:txBody>
      </p:sp>
      <p:sp>
        <p:nvSpPr>
          <p:cNvPr id="1185" name="Google Shape;1185;p1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82</a:t>
            </a:fld>
            <a:endParaRPr/>
          </a:p>
        </p:txBody>
      </p:sp>
      <p:sp>
        <p:nvSpPr>
          <p:cNvPr id="1186" name="Google Shape;1186;p112"/>
          <p:cNvSpPr txBox="1">
            <a:spLocks noGrp="1"/>
          </p:cNvSpPr>
          <p:nvPr>
            <p:ph type="body" idx="1"/>
          </p:nvPr>
        </p:nvSpPr>
        <p:spPr>
          <a:xfrm>
            <a:off x="514350" y="923925"/>
            <a:ext cx="7505700" cy="3822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Purpose:</a:t>
            </a:r>
            <a:endParaRPr/>
          </a:p>
          <a:p>
            <a:pPr marL="914400" lvl="1" indent="-304800" algn="l" rtl="0">
              <a:spcBef>
                <a:spcPts val="0"/>
              </a:spcBef>
              <a:spcAft>
                <a:spcPts val="0"/>
              </a:spcAft>
              <a:buSzPts val="1200"/>
              <a:buChar char="○"/>
            </a:pPr>
            <a:r>
              <a:rPr lang="en"/>
              <a:t>Test completed software module timing requirements on the RasPi</a:t>
            </a:r>
            <a:endParaRPr/>
          </a:p>
          <a:p>
            <a:pPr marL="914400" lvl="1" indent="-304800" algn="l" rtl="0">
              <a:spcBef>
                <a:spcPts val="0"/>
              </a:spcBef>
              <a:spcAft>
                <a:spcPts val="0"/>
              </a:spcAft>
              <a:buSzPts val="1200"/>
              <a:buChar char="○"/>
            </a:pPr>
            <a:r>
              <a:rPr lang="en"/>
              <a:t>Image processing will be completed between image captures</a:t>
            </a:r>
            <a:endParaRPr/>
          </a:p>
          <a:p>
            <a:pPr marL="457200" lvl="0" indent="-317500" algn="l" rtl="0">
              <a:spcBef>
                <a:spcPts val="0"/>
              </a:spcBef>
              <a:spcAft>
                <a:spcPts val="0"/>
              </a:spcAft>
              <a:buSzPts val="1400"/>
              <a:buChar char="●"/>
            </a:pPr>
            <a:r>
              <a:rPr lang="en"/>
              <a:t>Procedure:</a:t>
            </a:r>
            <a:endParaRPr/>
          </a:p>
          <a:p>
            <a:pPr marL="914400" lvl="1" indent="-304800" algn="l" rtl="0">
              <a:spcBef>
                <a:spcPts val="0"/>
              </a:spcBef>
              <a:spcAft>
                <a:spcPts val="0"/>
              </a:spcAft>
              <a:buSzPts val="1200"/>
              <a:buChar char="○"/>
            </a:pPr>
            <a:r>
              <a:rPr lang="en"/>
              <a:t>Load completed software modules to the Raspi</a:t>
            </a:r>
            <a:endParaRPr/>
          </a:p>
          <a:p>
            <a:pPr marL="914400" lvl="1" indent="-304800" algn="l" rtl="0">
              <a:spcBef>
                <a:spcPts val="0"/>
              </a:spcBef>
              <a:spcAft>
                <a:spcPts val="0"/>
              </a:spcAft>
              <a:buSzPts val="1200"/>
              <a:buChar char="○"/>
            </a:pPr>
            <a:r>
              <a:rPr lang="en"/>
              <a:t>Determine the timing requirement of the cohesive software</a:t>
            </a:r>
            <a:endParaRPr/>
          </a:p>
          <a:p>
            <a:pPr marL="457200" lvl="0" indent="-317500" algn="l" rtl="0">
              <a:spcBef>
                <a:spcPts val="0"/>
              </a:spcBef>
              <a:spcAft>
                <a:spcPts val="0"/>
              </a:spcAft>
              <a:buSzPts val="1400"/>
              <a:buChar char="●"/>
            </a:pPr>
            <a:r>
              <a:rPr lang="en"/>
              <a:t>Facilities Needed:</a:t>
            </a:r>
            <a:endParaRPr/>
          </a:p>
          <a:p>
            <a:pPr marL="914400" lvl="1" indent="-304800" algn="l" rtl="0">
              <a:spcBef>
                <a:spcPts val="0"/>
              </a:spcBef>
              <a:spcAft>
                <a:spcPts val="0"/>
              </a:spcAft>
              <a:buSzPts val="1200"/>
              <a:buChar char="○"/>
            </a:pPr>
            <a:r>
              <a:rPr lang="en"/>
              <a:t>Initial Test Bed</a:t>
            </a:r>
            <a:endParaRPr/>
          </a:p>
          <a:p>
            <a:pPr marL="914400" lvl="1" indent="-304800" algn="l" rtl="0">
              <a:spcBef>
                <a:spcPts val="0"/>
              </a:spcBef>
              <a:spcAft>
                <a:spcPts val="0"/>
              </a:spcAft>
              <a:buSzPts val="1200"/>
              <a:buChar char="○"/>
            </a:pPr>
            <a:r>
              <a:rPr lang="en"/>
              <a:t>2 operational Lepton Cameras</a:t>
            </a:r>
            <a:endParaRPr/>
          </a:p>
          <a:p>
            <a:pPr marL="914400" lvl="1" indent="-304800" algn="l" rtl="0">
              <a:spcBef>
                <a:spcPts val="0"/>
              </a:spcBef>
              <a:spcAft>
                <a:spcPts val="0"/>
              </a:spcAft>
              <a:buSzPts val="1200"/>
              <a:buChar char="○"/>
            </a:pPr>
            <a:r>
              <a:rPr lang="en"/>
              <a:t>1 raspberry pi + software</a:t>
            </a:r>
            <a:endParaRPr/>
          </a:p>
          <a:p>
            <a:pPr marL="457200" lvl="0" indent="-317500" algn="l" rtl="0">
              <a:spcBef>
                <a:spcPts val="0"/>
              </a:spcBef>
              <a:spcAft>
                <a:spcPts val="0"/>
              </a:spcAft>
              <a:buSzPts val="1400"/>
              <a:buChar char="●"/>
            </a:pPr>
            <a:r>
              <a:rPr lang="en"/>
              <a:t>Concerns:</a:t>
            </a:r>
            <a:endParaRPr/>
          </a:p>
          <a:p>
            <a:pPr marL="914400" lvl="1" indent="-304800" algn="l" rtl="0">
              <a:spcBef>
                <a:spcPts val="0"/>
              </a:spcBef>
              <a:spcAft>
                <a:spcPts val="0"/>
              </a:spcAft>
              <a:buSzPts val="1200"/>
              <a:buChar char="○"/>
            </a:pPr>
            <a:r>
              <a:rPr lang="en"/>
              <a:t>The software not being able to successfully complete within 90 sec</a:t>
            </a:r>
            <a:endParaRPr/>
          </a:p>
          <a:p>
            <a:pPr marL="457200" lvl="0" indent="-317500" algn="l" rtl="0">
              <a:spcBef>
                <a:spcPts val="0"/>
              </a:spcBef>
              <a:spcAft>
                <a:spcPts val="0"/>
              </a:spcAft>
              <a:buSzPts val="1400"/>
              <a:buChar char="●"/>
            </a:pPr>
            <a:r>
              <a:rPr lang="en"/>
              <a:t>Risk Mitigated:</a:t>
            </a:r>
            <a:endParaRPr/>
          </a:p>
          <a:p>
            <a:pPr marL="914400" lvl="1" indent="-304800" algn="l" rtl="0">
              <a:spcBef>
                <a:spcPts val="0"/>
              </a:spcBef>
              <a:spcAft>
                <a:spcPts val="0"/>
              </a:spcAft>
              <a:buSzPts val="1200"/>
              <a:buChar char="○"/>
            </a:pPr>
            <a:r>
              <a:rPr lang="en"/>
              <a:t>Software that takes too long will fail requirements</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197"/>
        <p:cNvGrpSpPr/>
        <p:nvPr/>
      </p:nvGrpSpPr>
      <p:grpSpPr>
        <a:xfrm>
          <a:off x="0" y="0"/>
          <a:ext cx="0" cy="0"/>
          <a:chOff x="0" y="0"/>
          <a:chExt cx="0" cy="0"/>
        </a:xfrm>
      </p:grpSpPr>
      <p:sp>
        <p:nvSpPr>
          <p:cNvPr id="1198" name="Google Shape;1198;p114"/>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Unit Testing</a:t>
            </a:r>
            <a:endParaRPr/>
          </a:p>
        </p:txBody>
      </p:sp>
      <p:sp>
        <p:nvSpPr>
          <p:cNvPr id="1199" name="Google Shape;1199;p11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83</a:t>
            </a:fld>
            <a:endParaRPr/>
          </a:p>
        </p:txBody>
      </p:sp>
      <p:sp>
        <p:nvSpPr>
          <p:cNvPr id="1200" name="Google Shape;1200;p114"/>
          <p:cNvSpPr txBox="1">
            <a:spLocks noGrp="1"/>
          </p:cNvSpPr>
          <p:nvPr>
            <p:ph type="body" idx="1"/>
          </p:nvPr>
        </p:nvSpPr>
        <p:spPr>
          <a:xfrm>
            <a:off x="514350" y="923925"/>
            <a:ext cx="7505700" cy="3822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Purpose:</a:t>
            </a:r>
            <a:endParaRPr/>
          </a:p>
          <a:p>
            <a:pPr marL="914400" lvl="1" indent="-304800" algn="l" rtl="0">
              <a:spcBef>
                <a:spcPts val="0"/>
              </a:spcBef>
              <a:spcAft>
                <a:spcPts val="0"/>
              </a:spcAft>
              <a:buSzPts val="1200"/>
              <a:buChar char="○"/>
            </a:pPr>
            <a:r>
              <a:rPr lang="en"/>
              <a:t>Test software modules on the Raspberry Pi</a:t>
            </a:r>
            <a:endParaRPr/>
          </a:p>
          <a:p>
            <a:pPr marL="914400" lvl="1" indent="-304800" algn="l" rtl="0">
              <a:spcBef>
                <a:spcPts val="0"/>
              </a:spcBef>
              <a:spcAft>
                <a:spcPts val="0"/>
              </a:spcAft>
              <a:buSzPts val="1200"/>
              <a:buChar char="○"/>
            </a:pPr>
            <a:r>
              <a:rPr lang="en"/>
              <a:t>Image stitching (multiple images) to find a (quality) representative image of the stack</a:t>
            </a:r>
            <a:endParaRPr/>
          </a:p>
          <a:p>
            <a:pPr marL="914400" lvl="1" indent="-304800" algn="l" rtl="0">
              <a:spcBef>
                <a:spcPts val="0"/>
              </a:spcBef>
              <a:spcAft>
                <a:spcPts val="0"/>
              </a:spcAft>
              <a:buSzPts val="1200"/>
              <a:buChar char="○"/>
            </a:pPr>
            <a:r>
              <a:rPr lang="en"/>
              <a:t>Verify that the </a:t>
            </a:r>
            <a:endParaRPr/>
          </a:p>
          <a:p>
            <a:pPr marL="457200" lvl="0" indent="-317500" algn="l" rtl="0">
              <a:spcBef>
                <a:spcPts val="0"/>
              </a:spcBef>
              <a:spcAft>
                <a:spcPts val="0"/>
              </a:spcAft>
              <a:buSzPts val="1400"/>
              <a:buChar char="●"/>
            </a:pPr>
            <a:r>
              <a:rPr lang="en"/>
              <a:t>Problem:</a:t>
            </a:r>
            <a:endParaRPr/>
          </a:p>
          <a:p>
            <a:pPr marL="914400" lvl="1" indent="-304800" algn="l" rtl="0">
              <a:spcBef>
                <a:spcPts val="0"/>
              </a:spcBef>
              <a:spcAft>
                <a:spcPts val="0"/>
              </a:spcAft>
              <a:buSzPts val="1200"/>
              <a:buChar char="○"/>
            </a:pPr>
            <a:r>
              <a:rPr lang="en"/>
              <a:t>Corners of the stack are not seeable on the near camera</a:t>
            </a:r>
            <a:endParaRPr/>
          </a:p>
          <a:p>
            <a:pPr marL="457200" lvl="0" indent="-317500" algn="l" rtl="0">
              <a:spcBef>
                <a:spcPts val="0"/>
              </a:spcBef>
              <a:spcAft>
                <a:spcPts val="0"/>
              </a:spcAft>
              <a:buSzPts val="1400"/>
              <a:buChar char="●"/>
            </a:pPr>
            <a:r>
              <a:rPr lang="en"/>
              <a:t>Procedure:</a:t>
            </a:r>
            <a:endParaRPr/>
          </a:p>
          <a:p>
            <a:pPr marL="914400" lvl="1" indent="-304800" algn="l" rtl="0">
              <a:spcBef>
                <a:spcPts val="0"/>
              </a:spcBef>
              <a:spcAft>
                <a:spcPts val="0"/>
              </a:spcAft>
              <a:buSzPts val="1200"/>
              <a:buChar char="○"/>
            </a:pPr>
            <a:r>
              <a:rPr lang="en"/>
              <a:t>To create a seperate profile for the corners from the far camera </a:t>
            </a:r>
            <a:endParaRPr/>
          </a:p>
          <a:p>
            <a:pPr marL="457200" lvl="0" indent="-317500" algn="l" rtl="0">
              <a:spcBef>
                <a:spcPts val="0"/>
              </a:spcBef>
              <a:spcAft>
                <a:spcPts val="0"/>
              </a:spcAft>
              <a:buSzPts val="1400"/>
              <a:buChar char="●"/>
            </a:pPr>
            <a:r>
              <a:rPr lang="en"/>
              <a:t>Facilities Needed:</a:t>
            </a:r>
            <a:endParaRPr/>
          </a:p>
          <a:p>
            <a:pPr marL="914400" lvl="1" indent="-304800" algn="l" rtl="0">
              <a:spcBef>
                <a:spcPts val="0"/>
              </a:spcBef>
              <a:spcAft>
                <a:spcPts val="0"/>
              </a:spcAft>
              <a:buSzPts val="1200"/>
              <a:buChar char="○"/>
            </a:pPr>
            <a:r>
              <a:rPr lang="en"/>
              <a:t>2 FLIR Lepton 3.5</a:t>
            </a:r>
            <a:endParaRPr/>
          </a:p>
          <a:p>
            <a:pPr marL="914400" lvl="1" indent="-304800" algn="l" rtl="0">
              <a:spcBef>
                <a:spcPts val="0"/>
              </a:spcBef>
              <a:spcAft>
                <a:spcPts val="0"/>
              </a:spcAft>
              <a:buSzPts val="1200"/>
              <a:buChar char="○"/>
            </a:pPr>
            <a:r>
              <a:rPr lang="en"/>
              <a:t>Test bed</a:t>
            </a:r>
            <a:endParaRPr/>
          </a:p>
          <a:p>
            <a:pPr marL="914400" lvl="1" indent="-304800" algn="l" rtl="0">
              <a:spcBef>
                <a:spcPts val="0"/>
              </a:spcBef>
              <a:spcAft>
                <a:spcPts val="0"/>
              </a:spcAft>
              <a:buSzPts val="1200"/>
              <a:buChar char="○"/>
            </a:pPr>
            <a:r>
              <a:rPr lang="en"/>
              <a:t>Raspberry pi  </a:t>
            </a:r>
            <a:endParaRPr/>
          </a:p>
          <a:p>
            <a:pPr marL="457200" lvl="0" indent="-317500" algn="l" rtl="0">
              <a:spcBef>
                <a:spcPts val="0"/>
              </a:spcBef>
              <a:spcAft>
                <a:spcPts val="0"/>
              </a:spcAft>
              <a:buSzPts val="1400"/>
              <a:buChar char="●"/>
            </a:pPr>
            <a:r>
              <a:rPr lang="en"/>
              <a:t>Concerns:</a:t>
            </a:r>
            <a:endParaRPr/>
          </a:p>
          <a:p>
            <a:pPr marL="914400" lvl="1" indent="-304800" algn="l" rtl="0">
              <a:spcBef>
                <a:spcPts val="0"/>
              </a:spcBef>
              <a:spcAft>
                <a:spcPts val="0"/>
              </a:spcAft>
              <a:buSzPts val="1200"/>
              <a:buChar char="○"/>
            </a:pPr>
            <a:r>
              <a:rPr lang="en"/>
              <a:t>Horizontal skew causes bad data because corners are only seen from the far camera</a:t>
            </a:r>
            <a:endParaRPr/>
          </a:p>
          <a:p>
            <a:pPr marL="457200" lvl="0" indent="-317500" algn="l" rtl="0">
              <a:spcBef>
                <a:spcPts val="0"/>
              </a:spcBef>
              <a:spcAft>
                <a:spcPts val="0"/>
              </a:spcAft>
              <a:buSzPts val="1400"/>
              <a:buChar char="●"/>
            </a:pPr>
            <a:r>
              <a:rPr lang="en"/>
              <a:t>Risk Mitigated:</a:t>
            </a:r>
            <a:endParaRPr/>
          </a:p>
          <a:p>
            <a:pPr marL="914400" lvl="1" indent="-304800" algn="l" rtl="0">
              <a:spcBef>
                <a:spcPts val="0"/>
              </a:spcBef>
              <a:spcAft>
                <a:spcPts val="0"/>
              </a:spcAft>
              <a:buSzPts val="1200"/>
              <a:buChar char="○"/>
            </a:pPr>
            <a:r>
              <a:rPr lang="en"/>
              <a:t>OTheRS system needs to capture a representative image of the stack</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204"/>
        <p:cNvGrpSpPr/>
        <p:nvPr/>
      </p:nvGrpSpPr>
      <p:grpSpPr>
        <a:xfrm>
          <a:off x="0" y="0"/>
          <a:ext cx="0" cy="0"/>
          <a:chOff x="0" y="0"/>
          <a:chExt cx="0" cy="0"/>
        </a:xfrm>
      </p:grpSpPr>
      <p:sp>
        <p:nvSpPr>
          <p:cNvPr id="1205" name="Google Shape;1205;p115"/>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Reflection Error Results</a:t>
            </a:r>
            <a:endParaRPr/>
          </a:p>
        </p:txBody>
      </p:sp>
      <p:sp>
        <p:nvSpPr>
          <p:cNvPr id="1206" name="Google Shape;1206;p115"/>
          <p:cNvSpPr txBox="1">
            <a:spLocks noGrp="1"/>
          </p:cNvSpPr>
          <p:nvPr>
            <p:ph type="body" idx="1"/>
          </p:nvPr>
        </p:nvSpPr>
        <p:spPr>
          <a:xfrm>
            <a:off x="5054650" y="923925"/>
            <a:ext cx="3573600" cy="3822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Heat testing:</a:t>
            </a:r>
            <a:endParaRPr/>
          </a:p>
          <a:p>
            <a:pPr marL="914400" lvl="1" indent="-304800" algn="l" rtl="0">
              <a:spcBef>
                <a:spcPts val="0"/>
              </a:spcBef>
              <a:spcAft>
                <a:spcPts val="0"/>
              </a:spcAft>
              <a:buSzPts val="1200"/>
              <a:buChar char="○"/>
            </a:pPr>
            <a:r>
              <a:rPr lang="en"/>
              <a:t>Resulting radiometry images and resulting temp data</a:t>
            </a:r>
            <a:endParaRPr/>
          </a:p>
          <a:p>
            <a:pPr marL="457200" lvl="0" indent="-317500" algn="l" rtl="0">
              <a:spcBef>
                <a:spcPts val="0"/>
              </a:spcBef>
              <a:spcAft>
                <a:spcPts val="0"/>
              </a:spcAft>
              <a:buSzPts val="1400"/>
              <a:buChar char="●"/>
            </a:pPr>
            <a:r>
              <a:rPr lang="en"/>
              <a:t>Local Minimum: 20.9 C</a:t>
            </a:r>
            <a:endParaRPr/>
          </a:p>
          <a:p>
            <a:pPr marL="457200" lvl="0" indent="-317500" algn="l" rtl="0">
              <a:spcBef>
                <a:spcPts val="0"/>
              </a:spcBef>
              <a:spcAft>
                <a:spcPts val="0"/>
              </a:spcAft>
              <a:buSzPts val="1400"/>
              <a:buChar char="●"/>
            </a:pPr>
            <a:r>
              <a:rPr lang="en"/>
              <a:t>Local Maximum: 50.9 C</a:t>
            </a:r>
            <a:endParaRPr/>
          </a:p>
          <a:p>
            <a:pPr marL="457200" lvl="0" indent="-317500" algn="l" rtl="0">
              <a:spcBef>
                <a:spcPts val="0"/>
              </a:spcBef>
              <a:spcAft>
                <a:spcPts val="0"/>
              </a:spcAft>
              <a:buSzPts val="1400"/>
              <a:buChar char="●"/>
            </a:pPr>
            <a:r>
              <a:rPr lang="en"/>
              <a:t>Significant reflection still compromises temperature data</a:t>
            </a:r>
            <a:endParaRPr/>
          </a:p>
          <a:p>
            <a:pPr marL="457200" lvl="0" indent="-317500" algn="l" rtl="0">
              <a:spcBef>
                <a:spcPts val="0"/>
              </a:spcBef>
              <a:spcAft>
                <a:spcPts val="0"/>
              </a:spcAft>
              <a:buSzPts val="1400"/>
              <a:buChar char="●"/>
            </a:pPr>
            <a:r>
              <a:rPr lang="en"/>
              <a:t>The error in degrees due to reflection has yet to be determined</a:t>
            </a:r>
            <a:endParaRPr/>
          </a:p>
        </p:txBody>
      </p:sp>
      <p:sp>
        <p:nvSpPr>
          <p:cNvPr id="1207" name="Google Shape;1207;p11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84</a:t>
            </a:fld>
            <a:endParaRPr/>
          </a:p>
        </p:txBody>
      </p:sp>
      <p:pic>
        <p:nvPicPr>
          <p:cNvPr id="1208" name="Google Shape;1208;p115"/>
          <p:cNvPicPr preferRelativeResize="0"/>
          <p:nvPr/>
        </p:nvPicPr>
        <p:blipFill rotWithShape="1">
          <a:blip r:embed="rId3">
            <a:alphaModFix/>
          </a:blip>
          <a:srcRect t="4589"/>
          <a:stretch/>
        </p:blipFill>
        <p:spPr>
          <a:xfrm>
            <a:off x="514350" y="988000"/>
            <a:ext cx="4406699" cy="3694450"/>
          </a:xfrm>
          <a:prstGeom prst="rect">
            <a:avLst/>
          </a:prstGeom>
          <a:noFill/>
          <a:ln>
            <a:noFill/>
          </a:ln>
        </p:spPr>
      </p:pic>
      <p:sp>
        <p:nvSpPr>
          <p:cNvPr id="1209" name="Google Shape;1209;p115"/>
          <p:cNvSpPr/>
          <p:nvPr/>
        </p:nvSpPr>
        <p:spPr>
          <a:xfrm>
            <a:off x="3095200" y="2056150"/>
            <a:ext cx="445200" cy="393600"/>
          </a:xfrm>
          <a:prstGeom prst="ellipse">
            <a:avLst/>
          </a:prstGeom>
          <a:no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15"/>
          <p:cNvSpPr/>
          <p:nvPr/>
        </p:nvSpPr>
        <p:spPr>
          <a:xfrm>
            <a:off x="1833675" y="1384700"/>
            <a:ext cx="445200" cy="393600"/>
          </a:xfrm>
          <a:prstGeom prst="ellipse">
            <a:avLst/>
          </a:prstGeom>
          <a:no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11" name="Google Shape;1211;p115"/>
          <p:cNvCxnSpPr>
            <a:stCxn id="1209" idx="6"/>
          </p:cNvCxnSpPr>
          <p:nvPr/>
        </p:nvCxnSpPr>
        <p:spPr>
          <a:xfrm rot="10800000" flipH="1">
            <a:off x="3540400" y="2056150"/>
            <a:ext cx="1592400" cy="196800"/>
          </a:xfrm>
          <a:prstGeom prst="straightConnector1">
            <a:avLst/>
          </a:prstGeom>
          <a:noFill/>
          <a:ln w="38100" cap="flat" cmpd="sng">
            <a:solidFill>
              <a:srgbClr val="000000"/>
            </a:solidFill>
            <a:prstDash val="solid"/>
            <a:round/>
            <a:headEnd type="triangle" w="med" len="med"/>
            <a:tailEnd type="none" w="med" len="med"/>
          </a:ln>
        </p:spPr>
      </p:cxnSp>
      <p:cxnSp>
        <p:nvCxnSpPr>
          <p:cNvPr id="1212" name="Google Shape;1212;p115"/>
          <p:cNvCxnSpPr>
            <a:stCxn id="1210" idx="6"/>
          </p:cNvCxnSpPr>
          <p:nvPr/>
        </p:nvCxnSpPr>
        <p:spPr>
          <a:xfrm>
            <a:off x="2278875" y="1581500"/>
            <a:ext cx="2864700" cy="218700"/>
          </a:xfrm>
          <a:prstGeom prst="straightConnector1">
            <a:avLst/>
          </a:prstGeom>
          <a:noFill/>
          <a:ln w="38100" cap="flat" cmpd="sng">
            <a:solidFill>
              <a:srgbClr val="000000"/>
            </a:solidFill>
            <a:prstDash val="solid"/>
            <a:round/>
            <a:headEnd type="triangle" w="med" len="med"/>
            <a:tailEnd type="none" w="med" len="med"/>
          </a:ln>
        </p:spPr>
      </p:cxn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216"/>
        <p:cNvGrpSpPr/>
        <p:nvPr/>
      </p:nvGrpSpPr>
      <p:grpSpPr>
        <a:xfrm>
          <a:off x="0" y="0"/>
          <a:ext cx="0" cy="0"/>
          <a:chOff x="0" y="0"/>
          <a:chExt cx="0" cy="0"/>
        </a:xfrm>
      </p:grpSpPr>
      <p:sp>
        <p:nvSpPr>
          <p:cNvPr id="1217" name="Google Shape;1217;p116"/>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Acceptance Testing</a:t>
            </a:r>
            <a:endParaRPr/>
          </a:p>
        </p:txBody>
      </p:sp>
      <p:sp>
        <p:nvSpPr>
          <p:cNvPr id="1218" name="Google Shape;1218;p11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85</a:t>
            </a:fld>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sp>
        <p:nvSpPr>
          <p:cNvPr id="1223" name="Google Shape;1223;p117"/>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Thermal Chamber Testing</a:t>
            </a:r>
            <a:endParaRPr/>
          </a:p>
        </p:txBody>
      </p:sp>
      <p:sp>
        <p:nvSpPr>
          <p:cNvPr id="1224" name="Google Shape;1224;p11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86</a:t>
            </a:fld>
            <a:endParaRPr/>
          </a:p>
        </p:txBody>
      </p:sp>
      <p:sp>
        <p:nvSpPr>
          <p:cNvPr id="1225" name="Google Shape;1225;p117"/>
          <p:cNvSpPr txBox="1">
            <a:spLocks noGrp="1"/>
          </p:cNvSpPr>
          <p:nvPr>
            <p:ph type="body" idx="1"/>
          </p:nvPr>
        </p:nvSpPr>
        <p:spPr>
          <a:xfrm>
            <a:off x="514350" y="923925"/>
            <a:ext cx="7505700" cy="3822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Talk through thermal chamber testing at GA</a:t>
            </a:r>
            <a:endParaRPr/>
          </a:p>
          <a:p>
            <a:pPr marL="457200" lvl="0" indent="-317500" algn="l" rtl="0">
              <a:spcBef>
                <a:spcPts val="0"/>
              </a:spcBef>
              <a:spcAft>
                <a:spcPts val="0"/>
              </a:spcAft>
              <a:buSzPts val="1400"/>
              <a:buChar char="-"/>
            </a:pPr>
            <a:r>
              <a:rPr lang="en"/>
              <a:t>Big concern:</a:t>
            </a:r>
            <a:endParaRPr/>
          </a:p>
          <a:p>
            <a:pPr marL="914400" lvl="1" indent="-304800" algn="l" rtl="0">
              <a:spcBef>
                <a:spcPts val="0"/>
              </a:spcBef>
              <a:spcAft>
                <a:spcPts val="0"/>
              </a:spcAft>
              <a:buSzPts val="1200"/>
              <a:buChar char="-"/>
            </a:pPr>
            <a:r>
              <a:rPr lang="en"/>
              <a:t>We don’t have specific information on the customer’s chamber</a:t>
            </a:r>
            <a:endParaRPr/>
          </a:p>
          <a:p>
            <a:pPr marL="1371600" lvl="2" indent="-298450" algn="l" rtl="0">
              <a:spcBef>
                <a:spcPts val="0"/>
              </a:spcBef>
              <a:spcAft>
                <a:spcPts val="0"/>
              </a:spcAft>
              <a:buSzPts val="1100"/>
              <a:buChar char="-"/>
            </a:pPr>
            <a:r>
              <a:rPr lang="en"/>
              <a:t>data/power run throughs (system integration with chamber)</a:t>
            </a:r>
            <a:endParaRPr/>
          </a:p>
          <a:p>
            <a:pPr marL="1371600" lvl="2" indent="-298450" algn="l" rtl="0">
              <a:spcBef>
                <a:spcPts val="0"/>
              </a:spcBef>
              <a:spcAft>
                <a:spcPts val="0"/>
              </a:spcAft>
              <a:buSzPts val="1100"/>
              <a:buChar char="-"/>
            </a:pPr>
            <a:r>
              <a:rPr lang="en"/>
              <a:t>availability</a:t>
            </a:r>
            <a:endParaRPr/>
          </a:p>
          <a:p>
            <a:pPr marL="1828800" lvl="3" indent="-298450" algn="l" rtl="0">
              <a:spcBef>
                <a:spcPts val="0"/>
              </a:spcBef>
              <a:spcAft>
                <a:spcPts val="0"/>
              </a:spcAft>
              <a:buSzPts val="1100"/>
              <a:buChar char="-"/>
            </a:pPr>
            <a:r>
              <a:rPr lang="en"/>
              <a:t>We were told we can use this whenever but have not heard a response from the customer</a:t>
            </a:r>
            <a:endParaRPr/>
          </a:p>
          <a:p>
            <a:pPr marL="457200" lvl="0" indent="-317500" algn="l" rtl="0">
              <a:spcBef>
                <a:spcPts val="0"/>
              </a:spcBef>
              <a:spcAft>
                <a:spcPts val="0"/>
              </a:spcAft>
              <a:buSzPts val="1400"/>
              <a:buChar char="-"/>
            </a:pPr>
            <a:r>
              <a:rPr lang="en"/>
              <a:t>Allows for system to test most important customer given requirements</a:t>
            </a:r>
            <a:endParaRPr/>
          </a:p>
          <a:p>
            <a:pPr marL="457200" lvl="0" indent="-317500" algn="l" rtl="0">
              <a:spcBef>
                <a:spcPts val="0"/>
              </a:spcBef>
              <a:spcAft>
                <a:spcPts val="0"/>
              </a:spcAft>
              <a:buSzPts val="1400"/>
              <a:buChar char="-"/>
            </a:pPr>
            <a:r>
              <a:rPr lang="en"/>
              <a:t>2 seperate plans 	(one high, one low)</a:t>
            </a:r>
            <a:endParaRPr/>
          </a:p>
          <a:p>
            <a:pPr marL="914400" lvl="1" indent="-304800" algn="l" rtl="0">
              <a:spcBef>
                <a:spcPts val="0"/>
              </a:spcBef>
              <a:spcAft>
                <a:spcPts val="0"/>
              </a:spcAft>
              <a:buSzPts val="1200"/>
              <a:buChar char="-"/>
            </a:pPr>
            <a:r>
              <a:rPr lang="en"/>
              <a:t>High test (60 C)</a:t>
            </a:r>
            <a:endParaRPr/>
          </a:p>
          <a:p>
            <a:pPr marL="1371600" lvl="2" indent="-298450" algn="l" rtl="0">
              <a:spcBef>
                <a:spcPts val="0"/>
              </a:spcBef>
              <a:spcAft>
                <a:spcPts val="0"/>
              </a:spcAft>
              <a:buSzPts val="1100"/>
              <a:buChar char="-"/>
            </a:pPr>
            <a:r>
              <a:rPr lang="en"/>
              <a:t>Set chamber at 45C, run heaters until 60C is measured on the reference data system</a:t>
            </a:r>
            <a:endParaRPr/>
          </a:p>
          <a:p>
            <a:pPr marL="1828800" lvl="3" indent="-298450" algn="l" rtl="0">
              <a:spcBef>
                <a:spcPts val="0"/>
              </a:spcBef>
              <a:spcAft>
                <a:spcPts val="0"/>
              </a:spcAft>
              <a:buSzPts val="1100"/>
              <a:buChar char="-"/>
            </a:pPr>
            <a:r>
              <a:rPr lang="en"/>
              <a:t>Between 50 and 60C, the regulatory commands should be sent</a:t>
            </a:r>
            <a:endParaRPr/>
          </a:p>
          <a:p>
            <a:pPr marL="914400" lvl="1" indent="-304800" algn="l" rtl="0">
              <a:spcBef>
                <a:spcPts val="0"/>
              </a:spcBef>
              <a:spcAft>
                <a:spcPts val="0"/>
              </a:spcAft>
              <a:buSzPts val="1200"/>
              <a:buChar char="-"/>
            </a:pPr>
            <a:r>
              <a:rPr lang="en"/>
              <a:t>Low test (-30 C)</a:t>
            </a:r>
            <a:endParaRPr/>
          </a:p>
          <a:p>
            <a:pPr marL="1371600" lvl="2" indent="-298450" algn="l" rtl="0">
              <a:spcBef>
                <a:spcPts val="0"/>
              </a:spcBef>
              <a:spcAft>
                <a:spcPts val="0"/>
              </a:spcAft>
              <a:buSzPts val="1100"/>
              <a:buChar char="-"/>
            </a:pPr>
            <a:r>
              <a:rPr lang="en"/>
              <a:t>Set chamber to -35C, run heaters until at least -20C is measured on the reference data system</a:t>
            </a:r>
            <a:endParaRPr/>
          </a:p>
          <a:p>
            <a:pPr marL="1828800" lvl="3" indent="-298450" algn="l" rtl="0">
              <a:spcBef>
                <a:spcPts val="0"/>
              </a:spcBef>
              <a:spcAft>
                <a:spcPts val="0"/>
              </a:spcAft>
              <a:buSzPts val="1100"/>
              <a:buChar char="-"/>
            </a:pPr>
            <a:r>
              <a:rPr lang="en"/>
              <a:t>Between -30 and -20C, the regulatory commands should be sent</a:t>
            </a:r>
            <a:endParaRPr/>
          </a:p>
          <a:p>
            <a:pPr marL="457200" lvl="0" indent="-317500" algn="l" rtl="0">
              <a:spcBef>
                <a:spcPts val="0"/>
              </a:spcBef>
              <a:spcAft>
                <a:spcPts val="0"/>
              </a:spcAft>
              <a:buSzPts val="1400"/>
              <a:buChar char="-"/>
            </a:pPr>
            <a:r>
              <a:rPr lang="en"/>
              <a:t>Running at 0.5A with 25 Ohm resistors</a:t>
            </a:r>
            <a:endParaRPr/>
          </a:p>
          <a:p>
            <a:pPr marL="914400" lvl="1" indent="-304800" algn="l" rtl="0">
              <a:spcBef>
                <a:spcPts val="0"/>
              </a:spcBef>
              <a:spcAft>
                <a:spcPts val="0"/>
              </a:spcAft>
              <a:buSzPts val="1200"/>
              <a:buChar char="-"/>
            </a:pPr>
            <a:r>
              <a:rPr lang="en"/>
              <a:t>Will get time for 15C change from initial testing on test bed with thermocouples</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229"/>
        <p:cNvGrpSpPr/>
        <p:nvPr/>
      </p:nvGrpSpPr>
      <p:grpSpPr>
        <a:xfrm>
          <a:off x="0" y="0"/>
          <a:ext cx="0" cy="0"/>
          <a:chOff x="0" y="0"/>
          <a:chExt cx="0" cy="0"/>
        </a:xfrm>
      </p:grpSpPr>
      <p:sp>
        <p:nvSpPr>
          <p:cNvPr id="1230" name="Google Shape;1230;p118"/>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Thermal Chamber</a:t>
            </a:r>
            <a:endParaRPr/>
          </a:p>
        </p:txBody>
      </p:sp>
      <p:sp>
        <p:nvSpPr>
          <p:cNvPr id="1231" name="Google Shape;1231;p11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87</a:t>
            </a:fld>
            <a:endParaRPr/>
          </a:p>
        </p:txBody>
      </p:sp>
      <p:pic>
        <p:nvPicPr>
          <p:cNvPr id="1232" name="Google Shape;1232;p118"/>
          <p:cNvPicPr preferRelativeResize="0"/>
          <p:nvPr/>
        </p:nvPicPr>
        <p:blipFill>
          <a:blip r:embed="rId3">
            <a:alphaModFix/>
          </a:blip>
          <a:stretch>
            <a:fillRect/>
          </a:stretch>
        </p:blipFill>
        <p:spPr>
          <a:xfrm>
            <a:off x="4523500" y="923925"/>
            <a:ext cx="3496549" cy="3955099"/>
          </a:xfrm>
          <a:prstGeom prst="rect">
            <a:avLst/>
          </a:prstGeom>
          <a:noFill/>
          <a:ln>
            <a:noFill/>
          </a:ln>
        </p:spPr>
      </p:pic>
      <p:pic>
        <p:nvPicPr>
          <p:cNvPr id="1233" name="Google Shape;1233;p118"/>
          <p:cNvPicPr preferRelativeResize="0"/>
          <p:nvPr/>
        </p:nvPicPr>
        <p:blipFill>
          <a:blip r:embed="rId4">
            <a:alphaModFix/>
          </a:blip>
          <a:stretch>
            <a:fillRect/>
          </a:stretch>
        </p:blipFill>
        <p:spPr>
          <a:xfrm>
            <a:off x="514350" y="923925"/>
            <a:ext cx="3921072" cy="3822600"/>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237"/>
        <p:cNvGrpSpPr/>
        <p:nvPr/>
      </p:nvGrpSpPr>
      <p:grpSpPr>
        <a:xfrm>
          <a:off x="0" y="0"/>
          <a:ext cx="0" cy="0"/>
          <a:chOff x="0" y="0"/>
          <a:chExt cx="0" cy="0"/>
        </a:xfrm>
      </p:grpSpPr>
      <p:sp>
        <p:nvSpPr>
          <p:cNvPr id="1238" name="Google Shape;1238;p119"/>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Coatings</a:t>
            </a:r>
            <a:endParaRPr/>
          </a:p>
        </p:txBody>
      </p:sp>
      <p:sp>
        <p:nvSpPr>
          <p:cNvPr id="1239" name="Google Shape;1239;p11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88</a:t>
            </a:fld>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sp>
        <p:nvSpPr>
          <p:cNvPr id="1244" name="Google Shape;1244;p120"/>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Preliminary Coatings Testing</a:t>
            </a:r>
            <a:endParaRPr/>
          </a:p>
        </p:txBody>
      </p:sp>
      <p:sp>
        <p:nvSpPr>
          <p:cNvPr id="1245" name="Google Shape;1245;p120"/>
          <p:cNvSpPr txBox="1">
            <a:spLocks noGrp="1"/>
          </p:cNvSpPr>
          <p:nvPr>
            <p:ph type="body" idx="1"/>
          </p:nvPr>
        </p:nvSpPr>
        <p:spPr>
          <a:xfrm>
            <a:off x="514350" y="923925"/>
            <a:ext cx="7505700" cy="3822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4 types of coating families selected for testing on prototype test bed</a:t>
            </a:r>
            <a:endParaRPr/>
          </a:p>
          <a:p>
            <a:pPr marL="914400" lvl="1" indent="-304800" algn="l" rtl="0">
              <a:spcBef>
                <a:spcPts val="0"/>
              </a:spcBef>
              <a:spcAft>
                <a:spcPts val="0"/>
              </a:spcAft>
              <a:buSzPts val="1200"/>
              <a:buChar char="○"/>
            </a:pPr>
            <a:r>
              <a:rPr lang="en"/>
              <a:t>Bare Aluminum</a:t>
            </a:r>
            <a:endParaRPr/>
          </a:p>
          <a:p>
            <a:pPr marL="1371600" lvl="2" indent="-298450" algn="l" rtl="0">
              <a:spcBef>
                <a:spcPts val="0"/>
              </a:spcBef>
              <a:spcAft>
                <a:spcPts val="0"/>
              </a:spcAft>
              <a:buSzPts val="1100"/>
              <a:buChar char="■"/>
            </a:pPr>
            <a:r>
              <a:rPr lang="en"/>
              <a:t>Baseline case</a:t>
            </a:r>
            <a:endParaRPr/>
          </a:p>
          <a:p>
            <a:pPr marL="914400" lvl="1" indent="-304800" algn="l" rtl="0">
              <a:spcBef>
                <a:spcPts val="0"/>
              </a:spcBef>
              <a:spcAft>
                <a:spcPts val="0"/>
              </a:spcAft>
              <a:buSzPts val="1200"/>
              <a:buChar char="○"/>
            </a:pPr>
            <a:r>
              <a:rPr lang="en"/>
              <a:t>Sticky Notes</a:t>
            </a:r>
            <a:endParaRPr/>
          </a:p>
          <a:p>
            <a:pPr marL="1371600" lvl="2" indent="-298450" algn="l" rtl="0">
              <a:spcBef>
                <a:spcPts val="0"/>
              </a:spcBef>
              <a:spcAft>
                <a:spcPts val="0"/>
              </a:spcAft>
              <a:buSzPts val="1100"/>
              <a:buChar char="■"/>
            </a:pPr>
            <a:r>
              <a:rPr lang="en"/>
              <a:t>Replicate Customer case</a:t>
            </a:r>
            <a:endParaRPr/>
          </a:p>
          <a:p>
            <a:pPr marL="914400" lvl="1" indent="-304800" algn="l" rtl="0">
              <a:spcBef>
                <a:spcPts val="0"/>
              </a:spcBef>
              <a:spcAft>
                <a:spcPts val="0"/>
              </a:spcAft>
              <a:buSzPts val="1200"/>
              <a:buChar char="○"/>
            </a:pPr>
            <a:r>
              <a:rPr lang="en"/>
              <a:t>Tape</a:t>
            </a:r>
            <a:endParaRPr/>
          </a:p>
          <a:p>
            <a:pPr marL="1371600" lvl="2" indent="-298450" algn="l" rtl="0">
              <a:spcBef>
                <a:spcPts val="0"/>
              </a:spcBef>
              <a:spcAft>
                <a:spcPts val="0"/>
              </a:spcAft>
              <a:buSzPts val="1100"/>
              <a:buChar char="■"/>
            </a:pPr>
            <a:r>
              <a:rPr lang="en"/>
              <a:t>Increase conduction from sticky note test</a:t>
            </a:r>
            <a:endParaRPr/>
          </a:p>
          <a:p>
            <a:pPr marL="914400" lvl="1" indent="-304800" algn="l" rtl="0">
              <a:spcBef>
                <a:spcPts val="0"/>
              </a:spcBef>
              <a:spcAft>
                <a:spcPts val="0"/>
              </a:spcAft>
              <a:buSzPts val="1200"/>
              <a:buChar char="○"/>
            </a:pPr>
            <a:r>
              <a:rPr lang="en"/>
              <a:t>Sanded Face</a:t>
            </a:r>
            <a:endParaRPr/>
          </a:p>
          <a:p>
            <a:pPr marL="1371600" lvl="2" indent="-298450" algn="l" rtl="0">
              <a:spcBef>
                <a:spcPts val="0"/>
              </a:spcBef>
              <a:spcAft>
                <a:spcPts val="0"/>
              </a:spcAft>
              <a:buSzPts val="1100"/>
              <a:buChar char="■"/>
            </a:pPr>
            <a:r>
              <a:rPr lang="en"/>
              <a:t>Find dependency on surface roughness</a:t>
            </a:r>
            <a:endParaRPr/>
          </a:p>
          <a:p>
            <a:pPr marL="457200" lvl="0" indent="-317500" algn="l" rtl="0">
              <a:spcBef>
                <a:spcPts val="0"/>
              </a:spcBef>
              <a:spcAft>
                <a:spcPts val="0"/>
              </a:spcAft>
              <a:buSzPts val="1400"/>
              <a:buChar char="●"/>
            </a:pPr>
            <a:r>
              <a:rPr lang="en"/>
              <a:t>Metrics established to score coatings</a:t>
            </a:r>
            <a:endParaRPr/>
          </a:p>
          <a:p>
            <a:pPr marL="914400" lvl="1" indent="-304800" algn="l" rtl="0">
              <a:spcBef>
                <a:spcPts val="0"/>
              </a:spcBef>
              <a:spcAft>
                <a:spcPts val="0"/>
              </a:spcAft>
              <a:buSzPts val="1200"/>
              <a:buChar char="○"/>
            </a:pPr>
            <a:r>
              <a:rPr lang="en"/>
              <a:t>Are material properties changing?</a:t>
            </a:r>
            <a:endParaRPr/>
          </a:p>
          <a:p>
            <a:pPr marL="1371600" lvl="2" indent="-298450" algn="l" rtl="0">
              <a:spcBef>
                <a:spcPts val="0"/>
              </a:spcBef>
              <a:spcAft>
                <a:spcPts val="0"/>
              </a:spcAft>
              <a:buSzPts val="1100"/>
              <a:buChar char="■"/>
            </a:pPr>
            <a:r>
              <a:rPr lang="en"/>
              <a:t>Temperature of reference data system compared with bare Aluminum test</a:t>
            </a:r>
            <a:endParaRPr/>
          </a:p>
          <a:p>
            <a:pPr marL="914400" lvl="1" indent="-304800" algn="l" rtl="0">
              <a:spcBef>
                <a:spcPts val="0"/>
              </a:spcBef>
              <a:spcAft>
                <a:spcPts val="0"/>
              </a:spcAft>
              <a:buSzPts val="1200"/>
              <a:buChar char="○"/>
            </a:pPr>
            <a:r>
              <a:rPr lang="en"/>
              <a:t>Is accuracy increased or reflection mitigated?</a:t>
            </a:r>
            <a:endParaRPr/>
          </a:p>
          <a:p>
            <a:pPr marL="1371600" lvl="2" indent="-298450" algn="l" rtl="0">
              <a:spcBef>
                <a:spcPts val="0"/>
              </a:spcBef>
              <a:spcAft>
                <a:spcPts val="0"/>
              </a:spcAft>
              <a:buSzPts val="1100"/>
              <a:buChar char="■"/>
            </a:pPr>
            <a:r>
              <a:rPr lang="en"/>
              <a:t>Temperature of thermal imaging device compared with bare Aluminum test</a:t>
            </a:r>
            <a:endParaRPr/>
          </a:p>
          <a:p>
            <a:pPr marL="914400" lvl="1" indent="-304800" algn="l" rtl="0">
              <a:spcBef>
                <a:spcPts val="0"/>
              </a:spcBef>
              <a:spcAft>
                <a:spcPts val="0"/>
              </a:spcAft>
              <a:buSzPts val="1200"/>
              <a:buChar char="○"/>
            </a:pPr>
            <a:r>
              <a:rPr lang="en"/>
              <a:t>Is the thermal behavior captured by the thermal imaging device</a:t>
            </a:r>
            <a:endParaRPr/>
          </a:p>
          <a:p>
            <a:pPr marL="1371600" lvl="2" indent="-298450" algn="l" rtl="0">
              <a:spcBef>
                <a:spcPts val="0"/>
              </a:spcBef>
              <a:spcAft>
                <a:spcPts val="0"/>
              </a:spcAft>
              <a:buSzPts val="1100"/>
              <a:buChar char="■"/>
            </a:pPr>
            <a:r>
              <a:rPr lang="en"/>
              <a:t>Temperature of reference data system compared with thermal imaging device</a:t>
            </a:r>
            <a:endParaRPr/>
          </a:p>
        </p:txBody>
      </p:sp>
      <p:sp>
        <p:nvSpPr>
          <p:cNvPr id="1246" name="Google Shape;1246;p12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89</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2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87" name="Google Shape;387;p2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388" name="Google Shape;388;p28"/>
          <p:cNvSpPr txBox="1">
            <a:spLocks noGrp="1"/>
          </p:cNvSpPr>
          <p:nvPr>
            <p:ph type="ctrTitle" idx="2"/>
          </p:nvPr>
        </p:nvSpPr>
        <p:spPr>
          <a:xfrm>
            <a:off x="1858703" y="1822833"/>
            <a:ext cx="5361300"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Project Schedule</a:t>
            </a:r>
            <a:endParaRPr/>
          </a:p>
        </p:txBody>
      </p:sp>
      <p:sp>
        <p:nvSpPr>
          <p:cNvPr id="389" name="Google Shape;389;p28"/>
          <p:cNvSpPr txBox="1">
            <a:spLocks noGrp="1"/>
          </p:cNvSpPr>
          <p:nvPr>
            <p:ph type="sldNum" idx="3"/>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250"/>
        <p:cNvGrpSpPr/>
        <p:nvPr/>
      </p:nvGrpSpPr>
      <p:grpSpPr>
        <a:xfrm>
          <a:off x="0" y="0"/>
          <a:ext cx="0" cy="0"/>
          <a:chOff x="0" y="0"/>
          <a:chExt cx="0" cy="0"/>
        </a:xfrm>
      </p:grpSpPr>
      <p:sp>
        <p:nvSpPr>
          <p:cNvPr id="1251" name="Google Shape;1251;p121"/>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Continued Coatings Testing</a:t>
            </a:r>
            <a:endParaRPr/>
          </a:p>
        </p:txBody>
      </p:sp>
      <p:sp>
        <p:nvSpPr>
          <p:cNvPr id="1252" name="Google Shape;1252;p121"/>
          <p:cNvSpPr txBox="1">
            <a:spLocks noGrp="1"/>
          </p:cNvSpPr>
          <p:nvPr>
            <p:ph type="body" idx="1"/>
          </p:nvPr>
        </p:nvSpPr>
        <p:spPr>
          <a:xfrm>
            <a:off x="514350" y="923925"/>
            <a:ext cx="7505700" cy="382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Testing on the final testbed will have dependencies on findings from preliminary testing</a:t>
            </a:r>
            <a:endParaRPr/>
          </a:p>
          <a:p>
            <a:pPr marL="0" lvl="0" indent="0" algn="l" rtl="0">
              <a:spcBef>
                <a:spcPts val="1600"/>
              </a:spcBef>
              <a:spcAft>
                <a:spcPts val="0"/>
              </a:spcAft>
              <a:buNone/>
            </a:pPr>
            <a:endParaRPr/>
          </a:p>
          <a:p>
            <a:pPr marL="457200" lvl="0" indent="-317500" algn="l" rtl="0">
              <a:spcBef>
                <a:spcPts val="1600"/>
              </a:spcBef>
              <a:spcAft>
                <a:spcPts val="0"/>
              </a:spcAft>
              <a:buSzPts val="1400"/>
              <a:buChar char="●"/>
            </a:pPr>
            <a:r>
              <a:rPr lang="en"/>
              <a:t>Testing will be completed on the final test bed design</a:t>
            </a:r>
            <a:endParaRPr/>
          </a:p>
          <a:p>
            <a:pPr marL="457200" lvl="0" indent="-317500" algn="l" rtl="0">
              <a:spcBef>
                <a:spcPts val="0"/>
              </a:spcBef>
              <a:spcAft>
                <a:spcPts val="0"/>
              </a:spcAft>
              <a:buSzPts val="1400"/>
              <a:buChar char="●"/>
            </a:pPr>
            <a:r>
              <a:rPr lang="en"/>
              <a:t>Coatings to be tested</a:t>
            </a:r>
            <a:endParaRPr/>
          </a:p>
          <a:p>
            <a:pPr marL="914400" lvl="1" indent="-304800" algn="l" rtl="0">
              <a:spcBef>
                <a:spcPts val="0"/>
              </a:spcBef>
              <a:spcAft>
                <a:spcPts val="0"/>
              </a:spcAft>
              <a:buSzPts val="1200"/>
              <a:buChar char="○"/>
            </a:pPr>
            <a:r>
              <a:rPr lang="en"/>
              <a:t>Slide in sheet of Aluminum 6061</a:t>
            </a:r>
            <a:endParaRPr/>
          </a:p>
          <a:p>
            <a:pPr marL="1371600" lvl="2" indent="-298450" algn="l" rtl="0">
              <a:spcBef>
                <a:spcPts val="0"/>
              </a:spcBef>
              <a:spcAft>
                <a:spcPts val="0"/>
              </a:spcAft>
              <a:buSzPts val="1100"/>
              <a:buChar char="■"/>
            </a:pPr>
            <a:r>
              <a:rPr lang="en"/>
              <a:t>Quantify effect of thermal contact resistance</a:t>
            </a:r>
            <a:endParaRPr/>
          </a:p>
          <a:p>
            <a:pPr marL="914400" lvl="1" indent="-304800" algn="l" rtl="0">
              <a:spcBef>
                <a:spcPts val="0"/>
              </a:spcBef>
              <a:spcAft>
                <a:spcPts val="0"/>
              </a:spcAft>
              <a:buSzPts val="1200"/>
              <a:buChar char="○"/>
            </a:pPr>
            <a:r>
              <a:rPr lang="en"/>
              <a:t>Material variation</a:t>
            </a:r>
            <a:endParaRPr/>
          </a:p>
          <a:p>
            <a:pPr marL="1371600" lvl="2" indent="-298450" algn="l" rtl="0">
              <a:spcBef>
                <a:spcPts val="0"/>
              </a:spcBef>
              <a:spcAft>
                <a:spcPts val="0"/>
              </a:spcAft>
              <a:buSzPts val="1100"/>
              <a:buChar char="■"/>
            </a:pPr>
            <a:r>
              <a:rPr lang="en"/>
              <a:t>Vary material attached to face being imaged</a:t>
            </a:r>
            <a:endParaRPr/>
          </a:p>
          <a:p>
            <a:pPr marL="914400" lvl="1" indent="-304800" algn="l" rtl="0">
              <a:spcBef>
                <a:spcPts val="0"/>
              </a:spcBef>
              <a:spcAft>
                <a:spcPts val="0"/>
              </a:spcAft>
              <a:buSzPts val="1200"/>
              <a:buChar char="○"/>
            </a:pPr>
            <a:r>
              <a:rPr lang="en"/>
              <a:t>Surface coatings</a:t>
            </a:r>
            <a:endParaRPr/>
          </a:p>
          <a:p>
            <a:pPr marL="1371600" lvl="2" indent="-298450" algn="l" rtl="0">
              <a:spcBef>
                <a:spcPts val="0"/>
              </a:spcBef>
              <a:spcAft>
                <a:spcPts val="0"/>
              </a:spcAft>
              <a:buSzPts val="1100"/>
              <a:buChar char="■"/>
            </a:pPr>
            <a:r>
              <a:rPr lang="en"/>
              <a:t>Time and budget constraints</a:t>
            </a:r>
            <a:endParaRPr/>
          </a:p>
          <a:p>
            <a:pPr marL="1371600" lvl="2" indent="-298450" algn="l" rtl="0">
              <a:spcBef>
                <a:spcPts val="0"/>
              </a:spcBef>
              <a:spcAft>
                <a:spcPts val="0"/>
              </a:spcAft>
              <a:buSzPts val="1100"/>
              <a:buChar char="■"/>
            </a:pPr>
            <a:r>
              <a:rPr lang="en"/>
              <a:t>Intention to test coatings with similar space grade variants</a:t>
            </a:r>
            <a:endParaRPr/>
          </a:p>
          <a:p>
            <a:pPr marL="1828800" lvl="3" indent="-298450" algn="l" rtl="0">
              <a:spcBef>
                <a:spcPts val="0"/>
              </a:spcBef>
              <a:spcAft>
                <a:spcPts val="0"/>
              </a:spcAft>
              <a:buSzPts val="1100"/>
              <a:buChar char="●"/>
            </a:pPr>
            <a:r>
              <a:rPr lang="en"/>
              <a:t>Aids the customer for their application</a:t>
            </a:r>
            <a:endParaRPr/>
          </a:p>
        </p:txBody>
      </p:sp>
      <p:sp>
        <p:nvSpPr>
          <p:cNvPr id="1253" name="Google Shape;1253;p12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90</a:t>
            </a:fld>
            <a:endParaRPr/>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4641</Words>
  <Application>Microsoft Office PowerPoint</Application>
  <PresentationFormat>On-screen Show (16:9)</PresentationFormat>
  <Paragraphs>1011</Paragraphs>
  <Slides>90</Slides>
  <Notes>90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90</vt:i4>
      </vt:variant>
    </vt:vector>
  </HeadingPairs>
  <TitlesOfParts>
    <vt:vector size="96" baseType="lpstr">
      <vt:lpstr>Trebuchet MS</vt:lpstr>
      <vt:lpstr>Arial</vt:lpstr>
      <vt:lpstr>Nunito</vt:lpstr>
      <vt:lpstr>Ubuntu</vt:lpstr>
      <vt:lpstr>Shift</vt:lpstr>
      <vt:lpstr>Shift</vt:lpstr>
      <vt:lpstr>Testing Readiness Review</vt:lpstr>
      <vt:lpstr>PowerPoint Presentation</vt:lpstr>
      <vt:lpstr>Baseline Design</vt:lpstr>
      <vt:lpstr>CONOPS</vt:lpstr>
      <vt:lpstr>Functional Block Diagram</vt:lpstr>
      <vt:lpstr>Critical Project Elements</vt:lpstr>
      <vt:lpstr>Critical Project Elements - Updates</vt:lpstr>
      <vt:lpstr>Levels of Success</vt:lpstr>
      <vt:lpstr>PowerPoint Presentation</vt:lpstr>
      <vt:lpstr>Image Processing and Manufacturing</vt:lpstr>
      <vt:lpstr>Other Project Elements</vt:lpstr>
      <vt:lpstr>PowerPoint Presentation</vt:lpstr>
      <vt:lpstr>Requirements</vt:lpstr>
      <vt:lpstr>Requirement Matrix</vt:lpstr>
      <vt:lpstr>Test Flowchart</vt:lpstr>
      <vt:lpstr>Completed Testing</vt:lpstr>
      <vt:lpstr>Image Stitching</vt:lpstr>
      <vt:lpstr>Model Validation</vt:lpstr>
      <vt:lpstr>Thermal Model Overview</vt:lpstr>
      <vt:lpstr>Assumptions to Testing</vt:lpstr>
      <vt:lpstr>Thermal Model Setup</vt:lpstr>
      <vt:lpstr>Thermal Model Results</vt:lpstr>
      <vt:lpstr>Thermal Model Results (Steady State)</vt:lpstr>
      <vt:lpstr>Planned Testing</vt:lpstr>
      <vt:lpstr>Long Wire Test Overview</vt:lpstr>
      <vt:lpstr>Long Wire Test Setup</vt:lpstr>
      <vt:lpstr>Prediction of Propagation Delay Limit</vt:lpstr>
      <vt:lpstr>Software Performance Testing</vt:lpstr>
      <vt:lpstr>Software Performance Setup</vt:lpstr>
      <vt:lpstr>Reflection Error Overview</vt:lpstr>
      <vt:lpstr>Reflection Error Setup</vt:lpstr>
      <vt:lpstr>Coatings Performance Overview</vt:lpstr>
      <vt:lpstr>Coatings Performance Setup</vt:lpstr>
      <vt:lpstr>Coatings Performance Results</vt:lpstr>
      <vt:lpstr>Acceptance Testing</vt:lpstr>
      <vt:lpstr>Thermal Chamber Overview</vt:lpstr>
      <vt:lpstr>Thermal Chamber Setup</vt:lpstr>
      <vt:lpstr>Thermal Chamber Results</vt:lpstr>
      <vt:lpstr>Required Testing Facilities</vt:lpstr>
      <vt:lpstr>Facility Matrix</vt:lpstr>
      <vt:lpstr>Safety</vt:lpstr>
      <vt:lpstr>Safety</vt:lpstr>
      <vt:lpstr>PowerPoint Presentation</vt:lpstr>
      <vt:lpstr>Cost Breakdown as of TRR</vt:lpstr>
      <vt:lpstr>Future Cost Planning</vt:lpstr>
      <vt:lpstr>PowerPoint Presentation</vt:lpstr>
      <vt:lpstr>PowerPoint Presentation</vt:lpstr>
      <vt:lpstr>Mechanical Structure</vt:lpstr>
      <vt:lpstr>TestBed - Tray</vt:lpstr>
      <vt:lpstr>TestBed - Tray</vt:lpstr>
      <vt:lpstr>TestBed - Tray</vt:lpstr>
      <vt:lpstr>TestBed - Tray</vt:lpstr>
      <vt:lpstr>TestBed - Stack</vt:lpstr>
      <vt:lpstr>TestBed - Stack</vt:lpstr>
      <vt:lpstr>TestBed - Outer Bay</vt:lpstr>
      <vt:lpstr>TestBed</vt:lpstr>
      <vt:lpstr>TestBed - Entire Configuration</vt:lpstr>
      <vt:lpstr>TestBed - Entire Configuration</vt:lpstr>
      <vt:lpstr>Design of Testbed</vt:lpstr>
      <vt:lpstr>Tolerances</vt:lpstr>
      <vt:lpstr>Thermal Model</vt:lpstr>
      <vt:lpstr>Thermal Model</vt:lpstr>
      <vt:lpstr>Thermal Model - Steady State</vt:lpstr>
      <vt:lpstr>Thermal Model Assumptions</vt:lpstr>
      <vt:lpstr>Thermal Model Overview</vt:lpstr>
      <vt:lpstr>Thermal Model Validation</vt:lpstr>
      <vt:lpstr>Thermal Model Setup</vt:lpstr>
      <vt:lpstr>Thermal Model Setup</vt:lpstr>
      <vt:lpstr>Full Stack Regulation System</vt:lpstr>
      <vt:lpstr>Integration Plan</vt:lpstr>
      <vt:lpstr>Full Stack Regulation System Schematic</vt:lpstr>
      <vt:lpstr>Propagation Delay Limitations: 2-20 MHz</vt:lpstr>
      <vt:lpstr>Reference Data System</vt:lpstr>
      <vt:lpstr>Integration Plan</vt:lpstr>
      <vt:lpstr>Budget </vt:lpstr>
      <vt:lpstr>PowerPoint Presentation</vt:lpstr>
      <vt:lpstr>Test Backup</vt:lpstr>
      <vt:lpstr>Planned Testing</vt:lpstr>
      <vt:lpstr>Adhesive Testing</vt:lpstr>
      <vt:lpstr>Planned Testing - IP</vt:lpstr>
      <vt:lpstr>Software Test - Identify Thermal Hotspots</vt:lpstr>
      <vt:lpstr>Automated Software Testing</vt:lpstr>
      <vt:lpstr>Unit Testing</vt:lpstr>
      <vt:lpstr>Reflection Error Results</vt:lpstr>
      <vt:lpstr>Acceptance Testing</vt:lpstr>
      <vt:lpstr>Thermal Chamber Testing</vt:lpstr>
      <vt:lpstr>Thermal Chamber</vt:lpstr>
      <vt:lpstr>Coatings</vt:lpstr>
      <vt:lpstr>Preliminary Coatings Testing</vt:lpstr>
      <vt:lpstr>Continued Coatings Testing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Testing Readiness Review</dc:title>
  <cp:lastModifiedBy>Ryan Bennett</cp:lastModifiedBy>
  <cp:revision>3</cp:revision>
  <dcterms:modified xsi:type="dcterms:W3CDTF">2019-03-04T19:53:12Z</dcterms:modified>
</cp:coreProperties>
</file>