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6858000" cx="12192000"/>
  <p:notesSz cx="7077075" cy="9363075"/>
  <p:embeddedFontLst>
    <p:embeddedFont>
      <p:font typeface="Gill Sans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0" roundtripDataSignature="AMtx7mj2wTtdbsrxp7m/O+69iH50qHun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DBCC51E-412C-4C27-AB2B-F601D3A301B6}">
  <a:tblStyle styleId="{0DBCC51E-412C-4C27-AB2B-F601D3A301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BB6CF711-0DA9-4AE5-8B28-B5D5D98558AE}" styleName="Table_1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7E9"/>
          </a:solidFill>
        </a:fill>
      </a:tcStyle>
    </a:wholeTbl>
    <a:band1H>
      <a:tcTxStyle b="off" i="off"/>
      <a:tcStyle>
        <a:fill>
          <a:solidFill>
            <a:srgbClr val="CBCCD1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BCCD1"/>
          </a:solidFill>
        </a:fill>
      </a:tcStyle>
    </a:band1V>
    <a:band2V>
      <a:tcTxStyle b="off" i="off"/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customschemas.google.com/relationships/presentationmetadata" Target="meta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GillSans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GillSans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66733" cy="46978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08705" y="0"/>
            <a:ext cx="3066733" cy="46978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:notes"/>
          <p:cNvSpPr txBox="1"/>
          <p:nvPr>
            <p:ph idx="1" type="body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:notes"/>
          <p:cNvSpPr txBox="1"/>
          <p:nvPr>
            <p:ph idx="12" type="sldNum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7eaf6e3d94_0_16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g7eaf6e3d94_0_1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call out info about testing schedule specifically</a:t>
            </a:r>
            <a:endParaRPr/>
          </a:p>
        </p:txBody>
      </p:sp>
      <p:sp>
        <p:nvSpPr>
          <p:cNvPr id="543" name="Google Shape;543;g7eaf6e3d94_0_1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7007129c5a_15_0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7007129c5a_15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call out info about testing schedule specifically</a:t>
            </a:r>
            <a:endParaRPr/>
          </a:p>
        </p:txBody>
      </p:sp>
      <p:sp>
        <p:nvSpPr>
          <p:cNvPr id="562" name="Google Shape;562;g7007129c5a_15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007129c5a_1_26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g7007129c5a_1_2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g7007129c5a_1_2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7ecb43d656_8_46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7ecb43d656_8_4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g7ecb43d656_8_4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ecb43d656_8_68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g7ecb43d656_8_6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3" name="Google Shape;603;g7ecb43d656_8_6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7ecb43d656_8_98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g7ecb43d656_8_9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2" name="Google Shape;612;g7ecb43d656_8_9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7ecb43d656_8_79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7ecb43d656_8_79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1" name="Google Shape;621;g7ecb43d656_8_79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ea755ad59_1_0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g7ea755ad59_1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g7ea755ad59_1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7ea755ad59_1_8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7ea755ad59_1_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9" name="Google Shape;639;g7ea755ad59_1_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ea755ad59_1_16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7ea755ad59_1_1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g7ea755ad59_1_1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Figure illustrates the full mission scope where a team would go out to a location deploy the NESSIE system, collect SSA data for a time period and descend. So Where our team comes in this</a:t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7ecb43d656_3_2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7ecb43d656_3_2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Specifically mention that there are no more planned purchases</a:t>
            </a:r>
            <a:endParaRPr/>
          </a:p>
        </p:txBody>
      </p:sp>
      <p:sp>
        <p:nvSpPr>
          <p:cNvPr id="657" name="Google Shape;657;g7ecb43d656_3_2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7ecb43d656_9_1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7ecb43d656_9_1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Lifting gas: helium vs hydrogen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hydrogen cost accounts for 2 fills</a:t>
            </a:r>
            <a:endParaRPr/>
          </a:p>
        </p:txBody>
      </p:sp>
      <p:sp>
        <p:nvSpPr>
          <p:cNvPr id="669" name="Google Shape;669;g7ecb43d656_9_1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80e2881d8c_0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80e2881d8c_0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g80e2881d8c_0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:notes"/>
          <p:cNvSpPr txBox="1"/>
          <p:nvPr>
            <p:ph idx="1" type="body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p2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7e22e06bea_0_45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7e22e06bea_0_45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g7e22e06bea_0_45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7e22e06bea_0_3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g7e22e06bea_0_3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" name="Google Shape;701;g7e22e06bea_0_3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7007129c5a_16_2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g7007129c5a_16_2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8" name="Google Shape;708;g7007129c5a_16_2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7007129c5a_16_32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g7007129c5a_16_32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8" name="Google Shape;718;g7007129c5a_16_32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007129c5a_16_4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g7007129c5a_16_4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8" name="Google Shape;728;g7007129c5a_16_4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7007129c5a_16_48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g7007129c5a_16_4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7" name="Google Shape;737;g7007129c5a_16_4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Figure represents the CONPOPS of our Sr. Project team.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Will drive out to a field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prep our A/c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Ascend it to 400ft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Conduct a comm check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Collect data for XXX mins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Descend and land saftley</a:t>
            </a:r>
            <a:endParaRPr/>
          </a:p>
        </p:txBody>
      </p:sp>
      <p:sp>
        <p:nvSpPr>
          <p:cNvPr id="361" name="Google Shape;36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7007129c5a_16_56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g7007129c5a_16_5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g7007129c5a_16_5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7007129c5a_16_6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g7007129c5a_16_6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g7007129c5a_16_6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7007129c5a_16_72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g7007129c5a_16_72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1" name="Google Shape;781;g7007129c5a_16_72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7007129c5a_16_8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g7007129c5a_16_8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9" name="Google Shape;789;g7007129c5a_16_8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7007129c5a_16_88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g7007129c5a_16_8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8" name="Google Shape;798;g7007129c5a_16_8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007129c5a_16_12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7007129c5a_16_12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7" name="Google Shape;807;g7007129c5a_16_12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7007129c5a_16_128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g7007129c5a_16_12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6" name="Google Shape;816;g7007129c5a_16_12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7007129c5a_16_136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7007129c5a_16_13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g7007129c5a_16_13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7007129c5a_16_14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g7007129c5a_16_14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4" name="Google Shape;834;g7007129c5a_16_14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7007129c5a_16_152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g7007129c5a_16_152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0.56N-m torque was calculated from a 5mph gust over a plate at 45 degree angle. This create an overestimate of the highest load on the control surface.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Contact Jose if any questions regarding this test. </a:t>
            </a:r>
            <a:br>
              <a:rPr lang="en-US"/>
            </a:br>
            <a:r>
              <a:rPr lang="en-US"/>
              <a:t>Mobile:  512-993-9751</a:t>
            </a:r>
            <a:endParaRPr/>
          </a:p>
        </p:txBody>
      </p:sp>
      <p:sp>
        <p:nvSpPr>
          <p:cNvPr id="846" name="Google Shape;846;g7007129c5a_16_152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7007129c5a_10_91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g7007129c5a_10_91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7007129c5a_16_16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g7007129c5a_16_16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0" name="Google Shape;860;g7007129c5a_16_16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007129c5a_3_1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g7007129c5a_3_1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Add requirements to all tests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ill San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BACKUP SLIDE THIS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9" name="Google Shape;869;g7007129c5a_3_1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7007129c5a_3_9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g7007129c5a_3_9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Tests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Control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Telemetry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Progress/ontrack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882" name="Google Shape;882;g7007129c5a_3_9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7007129c5a_3_17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1" name="Google Shape;891;g7007129c5a_3_17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Tests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Control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Telemetry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-"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Progress/ontrack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892" name="Google Shape;892;g7007129c5a_3_17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7007129c5a_3_25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g7007129c5a_3_25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still in process of picking solenoid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here is the likely procedure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3" name="Google Shape;903;g7007129c5a_3_25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7e646713f8_0_16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Google Shape;913;g7e646713f8_0_1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Tests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Control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Telemetry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Progress/ontrack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4" name="Google Shape;914;g7e646713f8_0_1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7e646713f8_0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2" name="Google Shape;922;g7e646713f8_0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Tests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Weight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Vibrational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Safety</a:t>
            </a:r>
            <a:endParaRPr sz="14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Progress/ontrack</a:t>
            </a:r>
            <a:endParaRPr/>
          </a:p>
        </p:txBody>
      </p:sp>
      <p:sp>
        <p:nvSpPr>
          <p:cNvPr id="923" name="Google Shape;923;g7e646713f8_0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7e22e06bea_0_25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g7e22e06bea_0_25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2" name="Google Shape;932;g7e22e06bea_0_25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7d9c935ef4_0_6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g7d9c935ef4_0_6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1" name="Google Shape;941;g7d9c935ef4_0_6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7d9c935ef4_0_18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7" name="Google Shape;947;g7d9c935ef4_0_1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8" name="Google Shape;948;g7d9c935ef4_0_1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007129c5a_10_101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Call out attachment points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zoomed in image?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dimensions</a:t>
            </a:r>
            <a:endParaRPr/>
          </a:p>
        </p:txBody>
      </p:sp>
      <p:sp>
        <p:nvSpPr>
          <p:cNvPr id="479" name="Google Shape;479;g7007129c5a_10_101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7007129c5a_1_5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g7007129c5a_1_5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6" name="Google Shape;956;g7007129c5a_1_5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7ecb43d656_17_5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6" name="Google Shape;966;g7ecb43d656_17_5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7" name="Google Shape;967;g7ecb43d656_17_5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6fdf6d0cbf_0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6" name="Google Shape;976;g6fdf6d0cbf_0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7" name="Google Shape;977;g6fdf6d0cbf_0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7007129c5a_16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4" name="Google Shape;984;g7007129c5a_16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 paul</a:t>
            </a:r>
            <a:endParaRPr/>
          </a:p>
        </p:txBody>
      </p:sp>
      <p:sp>
        <p:nvSpPr>
          <p:cNvPr id="985" name="Google Shape;985;g7007129c5a_16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7007129c5a_16_8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4" name="Google Shape;994;g7007129c5a_16_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5" name="Google Shape;995;g7007129c5a_16_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7007129c5a_16_16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4" name="Google Shape;1004;g7007129c5a_16_16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5" name="Google Shape;1005;g7007129c5a_16_16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7ecb43d656_6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3" name="Google Shape;1013;g7ecb43d656_6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4" name="Google Shape;1014;g7ecb43d656_6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7ecb43d656_14_0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4" name="Google Shape;1024;g7ecb43d656_14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5" name="Google Shape;1025;g7ecb43d656_14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7ecb43d656_14_13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5" name="Google Shape;1035;g7ecb43d656_14_13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6" name="Google Shape;1036;g7ecb43d656_14_13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7ecb43d656_14_27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5" name="Google Shape;1045;g7ecb43d656_14_27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6" name="Google Shape;1046;g7ecb43d656_14_27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e22e06bea_0_0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7e22e06bea_0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g7e22e06bea_0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7ecb43d656_8_24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5" name="Google Shape;1055;g7ecb43d656_8_24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Tests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Fill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Solenoid release 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Connection Points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Progress/ontrack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Safety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Hydrogen Basic Safety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-"/>
            </a:pPr>
            <a:r>
              <a:rPr lang="en-U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Handling to avoid damage</a:t>
            </a:r>
            <a:endParaRPr/>
          </a:p>
        </p:txBody>
      </p:sp>
      <p:sp>
        <p:nvSpPr>
          <p:cNvPr id="1056" name="Google Shape;1056;g7ecb43d656_8_24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7ecb43d656_8_32:notes"/>
          <p:cNvSpPr/>
          <p:nvPr>
            <p:ph idx="2" type="sldImg"/>
          </p:nvPr>
        </p:nvSpPr>
        <p:spPr>
          <a:xfrm>
            <a:off x="728663" y="1169988"/>
            <a:ext cx="5619750" cy="31607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g7ecb43d656_8_32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5" name="Google Shape;1065;g7ecb43d656_8_32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d9c935ef4_0_9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7d9c935ef4_0_9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2" name="Google Shape;502;g7d9c935ef4_0_9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eaf6e3d94_0_0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7eaf6e3d94_0_0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g7eaf6e3d94_0_0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eaf6e3d94_0_8:notes"/>
          <p:cNvSpPr/>
          <p:nvPr>
            <p:ph idx="2" type="sldImg"/>
          </p:nvPr>
        </p:nvSpPr>
        <p:spPr>
          <a:xfrm>
            <a:off x="728663" y="1169988"/>
            <a:ext cx="5619900" cy="316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g7eaf6e3d94_0_8:notes"/>
          <p:cNvSpPr txBox="1"/>
          <p:nvPr>
            <p:ph idx="1" type="body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50" lIns="93925" spcFirstLastPara="1" rIns="93925" wrap="square" tIns="46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g7eaf6e3d94_0_8:notes"/>
          <p:cNvSpPr txBox="1"/>
          <p:nvPr>
            <p:ph idx="12" type="sldNum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25" spcFirstLastPara="1" rIns="93925" wrap="square" tIns="469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 txBox="1"/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8AC"/>
              </a:buClr>
              <a:buSzPts val="2000"/>
              <a:buFont typeface="Gill Sans"/>
              <a:buNone/>
              <a:defRPr b="0" sz="2000"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544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40"/>
              <a:buChar char="●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■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●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○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■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●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○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 txBox="1"/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0" type="dt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1" type="ftr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007129c5a_10_9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7007129c5a_10_9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7007129c5a_10_9"/>
          <p:cNvSpPr txBox="1"/>
          <p:nvPr>
            <p:ph idx="1" type="body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13" name="Google Shape;113;g7007129c5a_10_9"/>
          <p:cNvSpPr txBox="1"/>
          <p:nvPr>
            <p:ph idx="2" type="body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14" name="Google Shape;114;g7007129c5a_10_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7007129c5a_10_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7007129c5a_10_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007129c5a_10_17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7007129c5a_10_17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7007129c5a_10_17"/>
          <p:cNvSpPr txBox="1"/>
          <p:nvPr>
            <p:ph idx="1" type="subTitle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g7007129c5a_10_17"/>
          <p:cNvSpPr txBox="1"/>
          <p:nvPr>
            <p:ph idx="10" type="dt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7007129c5a_10_1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7007129c5a_10_17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007129c5a_10_2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g7007129c5a_10_2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g7007129c5a_10_2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007129c5a_10_28"/>
          <p:cNvSpPr txBox="1"/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7007129c5a_10_28"/>
          <p:cNvSpPr/>
          <p:nvPr>
            <p:ph idx="2" type="pic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1" name="Google Shape;131;g7007129c5a_10_28"/>
          <p:cNvSpPr txBox="1"/>
          <p:nvPr>
            <p:ph idx="1" type="body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132" name="Google Shape;132;g7007129c5a_10_28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7007129c5a_10_28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7007129c5a_10_28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007129c5a_10_35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7007129c5a_10_35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7007129c5a_10_35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39" name="Google Shape;139;g7007129c5a_10_3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7007129c5a_10_3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7007129c5a_10_35"/>
          <p:cNvSpPr txBox="1"/>
          <p:nvPr>
            <p:ph idx="12" type="sldNum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007129c5a_10_42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7007129c5a_10_42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7007129c5a_10_42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g7007129c5a_10_42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7007129c5a_10_42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7007129c5a_10_42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007129c5a_10_49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7007129c5a_10_49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7007129c5a_10_49"/>
          <p:cNvSpPr txBox="1"/>
          <p:nvPr>
            <p:ph idx="1" type="body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153" name="Google Shape;153;g7007129c5a_10_49"/>
          <p:cNvSpPr txBox="1"/>
          <p:nvPr>
            <p:ph idx="2" type="body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54" name="Google Shape;154;g7007129c5a_10_49"/>
          <p:cNvSpPr txBox="1"/>
          <p:nvPr>
            <p:ph idx="3" type="body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155" name="Google Shape;155;g7007129c5a_10_49"/>
          <p:cNvSpPr txBox="1"/>
          <p:nvPr>
            <p:ph idx="4" type="body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56" name="Google Shape;156;g7007129c5a_10_4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7007129c5a_10_4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7007129c5a_10_4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b="0" i="0" sz="1467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007129c5a_10_5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7007129c5a_10_5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7007129c5a_10_5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g7007129c5a_10_59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7007129c5a_10_59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007129c5a_10_6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7007129c5a_10_6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7007129c5a_10_65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007129c5a_10_69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7007129c5a_10_69"/>
          <p:cNvSpPr txBox="1"/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8AC"/>
              </a:buClr>
              <a:buSzPts val="2000"/>
              <a:buFont typeface="Gill Sans"/>
              <a:buNone/>
              <a:defRPr b="0" sz="2000"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7007129c5a_10_69"/>
          <p:cNvSpPr txBox="1"/>
          <p:nvPr>
            <p:ph idx="1" type="body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544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3" name="Google Shape;173;g7007129c5a_10_69"/>
          <p:cNvSpPr txBox="1"/>
          <p:nvPr>
            <p:ph idx="2" type="body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174" name="Google Shape;174;g7007129c5a_10_6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7007129c5a_10_6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7007129c5a_10_6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007129c5a_10_77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7007129c5a_10_77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7007129c5a_10_77"/>
          <p:cNvSpPr txBox="1"/>
          <p:nvPr>
            <p:ph idx="1" type="body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81" name="Google Shape;181;g7007129c5a_10_7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7007129c5a_10_7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7007129c5a_10_7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007129c5a_10_84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7007129c5a_10_84"/>
          <p:cNvSpPr txBox="1"/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7007129c5a_10_84"/>
          <p:cNvSpPr txBox="1"/>
          <p:nvPr>
            <p:ph idx="1" type="body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188" name="Google Shape;188;g7007129c5a_10_84"/>
          <p:cNvSpPr txBox="1"/>
          <p:nvPr>
            <p:ph idx="10" type="dt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7007129c5a_10_84"/>
          <p:cNvSpPr txBox="1"/>
          <p:nvPr>
            <p:ph idx="11" type="ftr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7007129c5a_10_84"/>
          <p:cNvSpPr txBox="1"/>
          <p:nvPr>
            <p:ph idx="12" type="sldNum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■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■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41" name="Google Shape;41;p8"/>
          <p:cNvSpPr txBox="1"/>
          <p:nvPr>
            <p:ph idx="2" type="body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■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3" type="body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43" name="Google Shape;43;p8"/>
          <p:cNvSpPr txBox="1"/>
          <p:nvPr>
            <p:ph idx="4" type="body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/>
          <p:nvPr>
            <p:ph idx="2" type="pic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72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51" name="Google Shape;51;p12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■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●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○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■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9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●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■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●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○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■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●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○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■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007129c5a_10_0"/>
          <p:cNvSpPr txBox="1"/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g7007129c5a_10_0"/>
          <p:cNvSpPr txBox="1"/>
          <p:nvPr>
            <p:ph idx="1" type="body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3" name="Google Shape;103;g7007129c5a_10_0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4" name="Google Shape;104;g7007129c5a_10_0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5" name="Google Shape;105;g7007129c5a_10_0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g7007129c5a_10_0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7007129c5a_10_0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7007129c5a_10_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50.xml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60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8.png"/><Relationship Id="rId13" Type="http://schemas.openxmlformats.org/officeDocument/2006/relationships/image" Target="../media/image11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57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2.jpg"/><Relationship Id="rId5" Type="http://schemas.openxmlformats.org/officeDocument/2006/relationships/image" Target="../media/image27.jpg"/><Relationship Id="rId6" Type="http://schemas.openxmlformats.org/officeDocument/2006/relationships/image" Target="../media/image31.jpg"/><Relationship Id="rId7" Type="http://schemas.openxmlformats.org/officeDocument/2006/relationships/image" Target="../media/image55.jpg"/><Relationship Id="rId8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24.png"/><Relationship Id="rId8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slide" Target="/ppt/slides/slide41.xml"/><Relationship Id="rId4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slide" Target="/ppt/slides/slide60.xml"/><Relationship Id="rId4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png"/><Relationship Id="rId4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hyperlink" Target="https://www-static.bouldercolorado.gov/docs/UASMap-1-201610181644.pdf" TargetMode="External"/><Relationship Id="rId6" Type="http://schemas.openxmlformats.org/officeDocument/2006/relationships/hyperlink" Target="https://www-static.bouldercolorado.gov/docs/UASMap-1-201610181644.pdf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jpg"/><Relationship Id="rId4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Digital Connections" id="197" name="Google Shape;197;p1"/>
          <p:cNvPicPr preferRelativeResize="0"/>
          <p:nvPr/>
        </p:nvPicPr>
        <p:blipFill rotWithShape="1">
          <a:blip r:embed="rId3">
            <a:alphaModFix/>
          </a:blip>
          <a:srcRect b="0" l="13265" r="3502" t="9089"/>
          <a:stretch/>
        </p:blipFill>
        <p:spPr>
          <a:xfrm>
            <a:off x="20" y="76210"/>
            <a:ext cx="12191982" cy="68579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1"/>
          <p:cNvGrpSpPr/>
          <p:nvPr/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99" name="Google Shape;199;p1"/>
            <p:cNvSpPr/>
            <p:nvPr/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"/>
          <p:cNvSpPr/>
          <p:nvPr/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4117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"/>
          <p:cNvSpPr txBox="1"/>
          <p:nvPr>
            <p:ph type="ctrTitle"/>
          </p:nvPr>
        </p:nvSpPr>
        <p:spPr>
          <a:xfrm>
            <a:off x="581191" y="4572000"/>
            <a:ext cx="10993549" cy="8952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ill Sans"/>
              <a:buNone/>
            </a:pPr>
            <a:r>
              <a:rPr lang="en-US" sz="6000">
                <a:solidFill>
                  <a:schemeClr val="lt1"/>
                </a:solidFill>
              </a:rPr>
              <a:t>NESSIE	</a:t>
            </a:r>
            <a:endParaRPr/>
          </a:p>
        </p:txBody>
      </p:sp>
      <p:sp>
        <p:nvSpPr>
          <p:cNvPr id="204" name="Google Shape;204;p1"/>
          <p:cNvSpPr txBox="1"/>
          <p:nvPr>
            <p:ph idx="1" type="subTitle"/>
          </p:nvPr>
        </p:nvSpPr>
        <p:spPr>
          <a:xfrm>
            <a:off x="581194" y="5467246"/>
            <a:ext cx="10993546" cy="484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en-US" u="sng">
                <a:solidFill>
                  <a:srgbClr val="7CEBFF"/>
                </a:solidFill>
              </a:rPr>
              <a:t>N</a:t>
            </a:r>
            <a:r>
              <a:rPr lang="en-US">
                <a:solidFill>
                  <a:srgbClr val="7CEBFF"/>
                </a:solidFill>
              </a:rPr>
              <a:t>IGHTTIME </a:t>
            </a:r>
            <a:r>
              <a:rPr lang="en-US" u="sng">
                <a:solidFill>
                  <a:srgbClr val="7CEBFF"/>
                </a:solidFill>
              </a:rPr>
              <a:t>E</a:t>
            </a:r>
            <a:r>
              <a:rPr lang="en-US">
                <a:solidFill>
                  <a:srgbClr val="7CEBFF"/>
                </a:solidFill>
              </a:rPr>
              <a:t>LEVATED </a:t>
            </a:r>
            <a:r>
              <a:rPr lang="en-US" u="sng">
                <a:solidFill>
                  <a:srgbClr val="7CEBFF"/>
                </a:solidFill>
              </a:rPr>
              <a:t>S</a:t>
            </a:r>
            <a:r>
              <a:rPr lang="en-US">
                <a:solidFill>
                  <a:srgbClr val="7CEBFF"/>
                </a:solidFill>
              </a:rPr>
              <a:t>YSTEM FOR </a:t>
            </a:r>
            <a:r>
              <a:rPr lang="en-US" u="sng">
                <a:solidFill>
                  <a:srgbClr val="7CEBFF"/>
                </a:solidFill>
              </a:rPr>
              <a:t>S</a:t>
            </a:r>
            <a:r>
              <a:rPr lang="en-US">
                <a:solidFill>
                  <a:srgbClr val="7CEBFF"/>
                </a:solidFill>
              </a:rPr>
              <a:t>ATELLITE </a:t>
            </a:r>
            <a:r>
              <a:rPr lang="en-US" u="sng">
                <a:solidFill>
                  <a:srgbClr val="7CEBFF"/>
                </a:solidFill>
              </a:rPr>
              <a:t>I</a:t>
            </a:r>
            <a:r>
              <a:rPr lang="en-US">
                <a:solidFill>
                  <a:srgbClr val="7CEBFF"/>
                </a:solidFill>
              </a:rPr>
              <a:t>MAGING AND </a:t>
            </a:r>
            <a:r>
              <a:rPr lang="en-US" u="sng">
                <a:solidFill>
                  <a:srgbClr val="7CEBFF"/>
                </a:solidFill>
              </a:rPr>
              <a:t>E</a:t>
            </a:r>
            <a:r>
              <a:rPr lang="en-US">
                <a:solidFill>
                  <a:srgbClr val="7CEBFF"/>
                </a:solidFill>
              </a:rPr>
              <a:t>VALUATION</a:t>
            </a:r>
            <a:endParaRPr/>
          </a:p>
        </p:txBody>
      </p:sp>
      <p:sp>
        <p:nvSpPr>
          <p:cNvPr id="205" name="Google Shape;205;p1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7eaf6e3d94_0_1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Schedule - In Depth Review: Testing Schedule</a:t>
            </a:r>
            <a:endParaRPr/>
          </a:p>
        </p:txBody>
      </p:sp>
      <p:sp>
        <p:nvSpPr>
          <p:cNvPr id="546" name="Google Shape;546;g7eaf6e3d94_0_1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7" name="Google Shape;547;g7eaf6e3d94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00" y="2134675"/>
            <a:ext cx="11029502" cy="2613014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7eaf6e3d94_0_16"/>
          <p:cNvSpPr txBox="1"/>
          <p:nvPr/>
        </p:nvSpPr>
        <p:spPr>
          <a:xfrm>
            <a:off x="5231300" y="3687525"/>
            <a:ext cx="12747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9" name="Google Shape;549;g7eaf6e3d94_0_16"/>
          <p:cNvSpPr txBox="1"/>
          <p:nvPr/>
        </p:nvSpPr>
        <p:spPr>
          <a:xfrm>
            <a:off x="9189175" y="3037925"/>
            <a:ext cx="2104500" cy="502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0" name="Google Shape;550;g7eaf6e3d94_0_16"/>
          <p:cNvSpPr txBox="1"/>
          <p:nvPr/>
        </p:nvSpPr>
        <p:spPr>
          <a:xfrm>
            <a:off x="7369275" y="3851325"/>
            <a:ext cx="9045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51" name="Google Shape;551;g7eaf6e3d94_0_16"/>
          <p:cNvCxnSpPr>
            <a:stCxn id="548" idx="1"/>
          </p:cNvCxnSpPr>
          <p:nvPr/>
        </p:nvCxnSpPr>
        <p:spPr>
          <a:xfrm rot="10800000">
            <a:off x="5155700" y="1993125"/>
            <a:ext cx="75600" cy="17763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2" name="Google Shape;552;g7eaf6e3d94_0_16"/>
          <p:cNvCxnSpPr>
            <a:stCxn id="548" idx="3"/>
            <a:endCxn id="550" idx="1"/>
          </p:cNvCxnSpPr>
          <p:nvPr/>
        </p:nvCxnSpPr>
        <p:spPr>
          <a:xfrm>
            <a:off x="6506000" y="3769425"/>
            <a:ext cx="863400" cy="163800"/>
          </a:xfrm>
          <a:prstGeom prst="bentConnector3">
            <a:avLst>
              <a:gd fmla="val 49993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3" name="Google Shape;553;g7eaf6e3d94_0_16"/>
          <p:cNvCxnSpPr>
            <a:stCxn id="550" idx="3"/>
            <a:endCxn id="549" idx="1"/>
          </p:cNvCxnSpPr>
          <p:nvPr/>
        </p:nvCxnSpPr>
        <p:spPr>
          <a:xfrm flipH="1" rot="10800000">
            <a:off x="8273775" y="3289125"/>
            <a:ext cx="915300" cy="6441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4" name="Google Shape;554;g7eaf6e3d94_0_16"/>
          <p:cNvCxnSpPr>
            <a:stCxn id="549" idx="1"/>
          </p:cNvCxnSpPr>
          <p:nvPr/>
        </p:nvCxnSpPr>
        <p:spPr>
          <a:xfrm rot="10800000">
            <a:off x="8020075" y="2013125"/>
            <a:ext cx="1169100" cy="1275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g7eaf6e3d94_0_16"/>
          <p:cNvCxnSpPr/>
          <p:nvPr/>
        </p:nvCxnSpPr>
        <p:spPr>
          <a:xfrm>
            <a:off x="9869550" y="5270375"/>
            <a:ext cx="916800" cy="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6" name="Google Shape;556;g7eaf6e3d94_0_16"/>
          <p:cNvSpPr txBox="1"/>
          <p:nvPr/>
        </p:nvSpPr>
        <p:spPr>
          <a:xfrm>
            <a:off x="8952750" y="5098500"/>
            <a:ext cx="9168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Critical Path</a:t>
            </a:r>
            <a:endParaRPr b="0" i="0" sz="11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7" name="Google Shape;557;g7eaf6e3d94_0_16"/>
          <p:cNvSpPr txBox="1"/>
          <p:nvPr/>
        </p:nvSpPr>
        <p:spPr>
          <a:xfrm>
            <a:off x="9501450" y="3933225"/>
            <a:ext cx="1882200" cy="814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Fully integrated test date </a:t>
            </a:r>
            <a:r>
              <a:rPr b="0" i="1" lang="en-US" sz="1400" u="sng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Apr. 6th</a:t>
            </a:r>
            <a:r>
              <a:rPr b="0" i="0" lang="en-US" sz="14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with 2 contingency dates</a:t>
            </a:r>
            <a:endParaRPr b="0" i="0" sz="14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58" name="Google Shape;558;g7eaf6e3d94_0_16"/>
          <p:cNvCxnSpPr>
            <a:stCxn id="557" idx="0"/>
          </p:cNvCxnSpPr>
          <p:nvPr/>
        </p:nvCxnSpPr>
        <p:spPr>
          <a:xfrm flipH="1" rot="10800000">
            <a:off x="10442550" y="3535425"/>
            <a:ext cx="679200" cy="397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7007129c5a_15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Design Changes:</a:t>
            </a:r>
            <a:endParaRPr/>
          </a:p>
        </p:txBody>
      </p:sp>
      <p:sp>
        <p:nvSpPr>
          <p:cNvPr id="565" name="Google Shape;565;g7007129c5a_15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6" name="Google Shape;566;g7007129c5a_15_0"/>
          <p:cNvSpPr txBox="1"/>
          <p:nvPr/>
        </p:nvSpPr>
        <p:spPr>
          <a:xfrm>
            <a:off x="480050" y="2132400"/>
            <a:ext cx="110295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NESSIE will use hydrogen gas as its lifting gas</a:t>
            </a:r>
            <a:endParaRPr b="0" i="0" sz="18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Approved by Dr. Argrow and Matt Rhode</a:t>
            </a:r>
            <a:endParaRPr b="0" i="0" sz="18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All related information is detailed in NESSIE’s Hydrogen Safety Proposal </a:t>
            </a:r>
            <a:endParaRPr b="0" i="0" sz="18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7007129c5a_1_2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Overall Testing Schedule</a:t>
            </a:r>
            <a:endParaRPr/>
          </a:p>
        </p:txBody>
      </p:sp>
      <p:sp>
        <p:nvSpPr>
          <p:cNvPr id="573" name="Google Shape;573;g7007129c5a_1_2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4" name="Google Shape;574;g7007129c5a_1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812" y="1942850"/>
            <a:ext cx="8443924" cy="43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7007129c5a_1_26"/>
          <p:cNvSpPr txBox="1"/>
          <p:nvPr/>
        </p:nvSpPr>
        <p:spPr>
          <a:xfrm>
            <a:off x="1239775" y="2927342"/>
            <a:ext cx="1220100" cy="191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March</a:t>
            </a:r>
            <a:endParaRPr b="0" i="0" sz="18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6" name="Google Shape;576;g7007129c5a_1_26"/>
          <p:cNvSpPr/>
          <p:nvPr/>
        </p:nvSpPr>
        <p:spPr>
          <a:xfrm>
            <a:off x="678900" y="2853400"/>
            <a:ext cx="619800" cy="20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7007129c5a_1_26"/>
          <p:cNvSpPr/>
          <p:nvPr/>
        </p:nvSpPr>
        <p:spPr>
          <a:xfrm>
            <a:off x="742800" y="2939500"/>
            <a:ext cx="492000" cy="1913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EAD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7007129c5a_1_26"/>
          <p:cNvSpPr/>
          <p:nvPr/>
        </p:nvSpPr>
        <p:spPr>
          <a:xfrm>
            <a:off x="2971475" y="2849100"/>
            <a:ext cx="1318500" cy="9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7007129c5a_1_26"/>
          <p:cNvSpPr/>
          <p:nvPr/>
        </p:nvSpPr>
        <p:spPr>
          <a:xfrm>
            <a:off x="4452200" y="2849100"/>
            <a:ext cx="1318500" cy="9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7007129c5a_1_26"/>
          <p:cNvSpPr/>
          <p:nvPr/>
        </p:nvSpPr>
        <p:spPr>
          <a:xfrm>
            <a:off x="5962750" y="2849100"/>
            <a:ext cx="1318500" cy="9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7007129c5a_1_26"/>
          <p:cNvSpPr/>
          <p:nvPr/>
        </p:nvSpPr>
        <p:spPr>
          <a:xfrm>
            <a:off x="7423425" y="2849100"/>
            <a:ext cx="1318500" cy="9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7007129c5a_1_26"/>
          <p:cNvSpPr/>
          <p:nvPr/>
        </p:nvSpPr>
        <p:spPr>
          <a:xfrm>
            <a:off x="2616825" y="3999875"/>
            <a:ext cx="3153900" cy="939300"/>
          </a:xfrm>
          <a:prstGeom prst="roundRect">
            <a:avLst>
              <a:gd fmla="val 16667" name="adj"/>
            </a:avLst>
          </a:prstGeom>
          <a:solidFill>
            <a:srgbClr val="FF0000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7007129c5a_1_26"/>
          <p:cNvSpPr/>
          <p:nvPr/>
        </p:nvSpPr>
        <p:spPr>
          <a:xfrm>
            <a:off x="5927675" y="3999875"/>
            <a:ext cx="3153900" cy="939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7007129c5a_1_26"/>
          <p:cNvSpPr/>
          <p:nvPr/>
        </p:nvSpPr>
        <p:spPr>
          <a:xfrm>
            <a:off x="2616825" y="5180375"/>
            <a:ext cx="6501000" cy="1140900"/>
          </a:xfrm>
          <a:prstGeom prst="roundRect">
            <a:avLst>
              <a:gd fmla="val 16667" name="adj"/>
            </a:avLst>
          </a:prstGeom>
          <a:solidFill>
            <a:srgbClr val="FF0000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g7007129c5a_1_26"/>
          <p:cNvCxnSpPr>
            <a:stCxn id="578" idx="2"/>
            <a:endCxn id="583" idx="0"/>
          </p:cNvCxnSpPr>
          <p:nvPr/>
        </p:nvCxnSpPr>
        <p:spPr>
          <a:xfrm flipH="1" rot="-5400000">
            <a:off x="5486375" y="1981650"/>
            <a:ext cx="162600" cy="3873900"/>
          </a:xfrm>
          <a:prstGeom prst="bentConnector3">
            <a:avLst>
              <a:gd fmla="val 49992" name="adj1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g7007129c5a_1_26"/>
          <p:cNvCxnSpPr>
            <a:stCxn id="579" idx="2"/>
            <a:endCxn id="583" idx="0"/>
          </p:cNvCxnSpPr>
          <p:nvPr/>
        </p:nvCxnSpPr>
        <p:spPr>
          <a:xfrm flipH="1" rot="-5400000">
            <a:off x="6226700" y="2722050"/>
            <a:ext cx="162600" cy="2393100"/>
          </a:xfrm>
          <a:prstGeom prst="bentConnector3">
            <a:avLst>
              <a:gd fmla="val 49992" name="adj1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g7007129c5a_1_26"/>
          <p:cNvCxnSpPr>
            <a:stCxn id="580" idx="2"/>
            <a:endCxn id="583" idx="0"/>
          </p:cNvCxnSpPr>
          <p:nvPr/>
        </p:nvCxnSpPr>
        <p:spPr>
          <a:xfrm flipH="1" rot="-5400000">
            <a:off x="6982000" y="3477300"/>
            <a:ext cx="162600" cy="882600"/>
          </a:xfrm>
          <a:prstGeom prst="bentConnector3">
            <a:avLst>
              <a:gd fmla="val 49992" name="adj1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8" name="Google Shape;588;g7007129c5a_1_26"/>
          <p:cNvCxnSpPr>
            <a:stCxn id="581" idx="3"/>
            <a:endCxn id="584" idx="0"/>
          </p:cNvCxnSpPr>
          <p:nvPr/>
        </p:nvCxnSpPr>
        <p:spPr>
          <a:xfrm flipH="1">
            <a:off x="5867325" y="3343200"/>
            <a:ext cx="2874600" cy="1837200"/>
          </a:xfrm>
          <a:prstGeom prst="bentConnector4">
            <a:avLst>
              <a:gd fmla="val -17069" name="adj1"/>
              <a:gd fmla="val 92928" name="adj2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g7007129c5a_1_26"/>
          <p:cNvCxnSpPr>
            <a:stCxn id="582" idx="2"/>
            <a:endCxn id="584" idx="0"/>
          </p:cNvCxnSpPr>
          <p:nvPr/>
        </p:nvCxnSpPr>
        <p:spPr>
          <a:xfrm flipH="1" rot="-5400000">
            <a:off x="4910025" y="4222925"/>
            <a:ext cx="241200" cy="16737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0" name="Google Shape;590;g7007129c5a_1_26"/>
          <p:cNvCxnSpPr>
            <a:stCxn id="583" idx="2"/>
            <a:endCxn id="584" idx="0"/>
          </p:cNvCxnSpPr>
          <p:nvPr/>
        </p:nvCxnSpPr>
        <p:spPr>
          <a:xfrm rot="5400000">
            <a:off x="6565325" y="4241075"/>
            <a:ext cx="241200" cy="16374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7ecb43d656_8_4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Flight Tests</a:t>
            </a:r>
            <a:endParaRPr sz="3600"/>
          </a:p>
        </p:txBody>
      </p:sp>
      <p:sp>
        <p:nvSpPr>
          <p:cNvPr id="597" name="Google Shape;597;g7ecb43d656_8_46"/>
          <p:cNvSpPr txBox="1"/>
          <p:nvPr>
            <p:ph idx="1" type="body"/>
          </p:nvPr>
        </p:nvSpPr>
        <p:spPr>
          <a:xfrm>
            <a:off x="581200" y="1930825"/>
            <a:ext cx="4699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To prove the feasibility of the entire project, the vehicle must be flown in a fully integrated test.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NESSIE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Gondola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Horizontal tubes and tail boom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Tail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RC controller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Hydrogen gas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South Boulder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Table Mountain flight</a:t>
            </a:r>
            <a:r>
              <a:rPr b="1" lang="en-US"/>
              <a:t> </a:t>
            </a:r>
            <a:r>
              <a:rPr lang="en-US"/>
              <a:t>space is backup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Flight windows: 4/6, 4/8, 4/13 10:30am-2:30pm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Maps can be seen in backup slide </a:t>
            </a:r>
            <a:r>
              <a:rPr lang="en-US" u="sng">
                <a:solidFill>
                  <a:schemeClr val="hlink"/>
                </a:solidFill>
                <a:hlinkClick action="ppaction://hlinksldjump" r:id="rId3"/>
              </a:rPr>
              <a:t>here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598" name="Google Shape;598;g7ecb43d656_8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6350" y="3096625"/>
            <a:ext cx="7025650" cy="376137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7ecb43d656_8_46"/>
          <p:cNvSpPr txBox="1"/>
          <p:nvPr/>
        </p:nvSpPr>
        <p:spPr>
          <a:xfrm>
            <a:off x="7315200" y="2994650"/>
            <a:ext cx="1794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Flight test setup: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7ecb43d656_8_68"/>
          <p:cNvSpPr txBox="1"/>
          <p:nvPr>
            <p:ph type="title"/>
          </p:nvPr>
        </p:nvSpPr>
        <p:spPr>
          <a:xfrm>
            <a:off x="581243" y="489633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Flight Test Cont.</a:t>
            </a:r>
            <a:endParaRPr/>
          </a:p>
        </p:txBody>
      </p:sp>
      <p:sp>
        <p:nvSpPr>
          <p:cNvPr id="606" name="Google Shape;606;g7ecb43d656_8_6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7" name="Google Shape;607;g7ecb43d656_8_68"/>
          <p:cNvSpPr txBox="1"/>
          <p:nvPr>
            <p:ph idx="1" type="body"/>
          </p:nvPr>
        </p:nvSpPr>
        <p:spPr>
          <a:xfrm>
            <a:off x="581250" y="1931650"/>
            <a:ext cx="50538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>
                <a:solidFill>
                  <a:schemeClr val="dk1"/>
                </a:solidFill>
              </a:rPr>
              <a:t>Transportation to flight area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Ensure travel time is factored in to allow for prompt 10:30 am start time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>
                <a:solidFill>
                  <a:schemeClr val="dk1"/>
                </a:solidFill>
              </a:rPr>
              <a:t>Test area set up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Emplant mooring stakes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Place ground tarp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Assemble NESSIE structure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>
                <a:solidFill>
                  <a:schemeClr val="dk1"/>
                </a:solidFill>
              </a:rPr>
              <a:t>Fill NESSIE with hydrogen gas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Matt Rhode will do this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Fill Procedure in backup slide </a:t>
            </a:r>
            <a:r>
              <a:rPr lang="en-US" u="sng">
                <a:solidFill>
                  <a:schemeClr val="hlink"/>
                </a:solidFill>
                <a:hlinkClick action="ppaction://hlinksldjump" r:id="rId3"/>
              </a:rPr>
              <a:t>here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Once rigid, NESSIE’s gondola will be affixed to gas envelope.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>
                <a:solidFill>
                  <a:schemeClr val="dk1"/>
                </a:solidFill>
              </a:rPr>
              <a:t>NESSIE flight </a:t>
            </a:r>
            <a:endParaRPr>
              <a:solidFill>
                <a:schemeClr val="dk1"/>
              </a:solidFill>
            </a:endParaRPr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Char char="○"/>
            </a:pPr>
            <a:r>
              <a:rPr lang="en-US">
                <a:solidFill>
                  <a:schemeClr val="dk1"/>
                </a:solidFill>
              </a:rPr>
              <a:t>See next slide for this procedure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8" name="Google Shape;608;g7ecb43d656_8_68"/>
          <p:cNvSpPr txBox="1"/>
          <p:nvPr/>
        </p:nvSpPr>
        <p:spPr>
          <a:xfrm>
            <a:off x="5635050" y="2362475"/>
            <a:ext cx="51207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 startAt="5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Nessie landing and recovery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Noto Sans Symbols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See next slide for this procedure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Gill Sans"/>
              <a:buAutoNum type="arabicPeriod" startAt="5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Gas venting/recapture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Noto Sans Symbols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Hydrogen from NESSIE will be vented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 startAt="5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 recovery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3756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Noto Sans Symbols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In-flight IMU data 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GPS and any available flight controller data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Pilot qualitative comments on vehicle performance will be recorded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7ecb43d656_8_98"/>
          <p:cNvSpPr txBox="1"/>
          <p:nvPr>
            <p:ph type="title"/>
          </p:nvPr>
        </p:nvSpPr>
        <p:spPr>
          <a:xfrm>
            <a:off x="581243" y="489633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Flight Test Cont.</a:t>
            </a:r>
            <a:endParaRPr/>
          </a:p>
        </p:txBody>
      </p:sp>
      <p:sp>
        <p:nvSpPr>
          <p:cNvPr id="615" name="Google Shape;615;g7ecb43d656_8_9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6" name="Google Shape;616;g7ecb43d656_8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650" y="1897350"/>
            <a:ext cx="6098626" cy="46758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7ecb43d656_8_98"/>
          <p:cNvSpPr txBox="1"/>
          <p:nvPr>
            <p:ph idx="1" type="body"/>
          </p:nvPr>
        </p:nvSpPr>
        <p:spPr>
          <a:xfrm>
            <a:off x="0" y="1897350"/>
            <a:ext cx="55434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Flight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-US" sz="1400">
                <a:solidFill>
                  <a:schemeClr val="dk1"/>
                </a:solidFill>
              </a:rPr>
              <a:t>Tethered Flight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will fly tethered at 4ft AGL to establish controllability.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-US" sz="1400">
                <a:solidFill>
                  <a:schemeClr val="dk1"/>
                </a:solidFill>
              </a:rPr>
              <a:t>Untethered Flight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will fly to 80 ft AGL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-US" sz="1400">
                <a:solidFill>
                  <a:schemeClr val="dk1"/>
                </a:solidFill>
              </a:rPr>
              <a:t>Box Pattern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will fly in a box pattern to establish control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is taking data for FR1 here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-US" sz="1400">
                <a:solidFill>
                  <a:schemeClr val="dk1"/>
                </a:solidFill>
              </a:rPr>
              <a:t>Reduce Altitude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will use its motors to descend to 10ft AGL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-US" sz="1400">
                <a:solidFill>
                  <a:schemeClr val="dk1"/>
                </a:solidFill>
              </a:rPr>
              <a:t>Recapture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○"/>
            </a:pPr>
            <a:r>
              <a:rPr lang="en-US" sz="1400">
                <a:solidFill>
                  <a:schemeClr val="dk1"/>
                </a:solidFill>
              </a:rPr>
              <a:t>NESSIE will be recaptured and staked via its tethers.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-US" sz="1400">
                <a:solidFill>
                  <a:schemeClr val="dk1"/>
                </a:solidFill>
              </a:rPr>
              <a:t>At any time, if control is lost, emergency solenoid and burn wire can be used in this test.</a:t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7ecb43d656_8_79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Flight Test Cont.</a:t>
            </a:r>
            <a:endParaRPr/>
          </a:p>
        </p:txBody>
      </p:sp>
      <p:sp>
        <p:nvSpPr>
          <p:cNvPr id="624" name="Google Shape;624;g7ecb43d656_8_79"/>
          <p:cNvSpPr txBox="1"/>
          <p:nvPr>
            <p:ph idx="1" type="body"/>
          </p:nvPr>
        </p:nvSpPr>
        <p:spPr>
          <a:xfrm>
            <a:off x="581200" y="1863975"/>
            <a:ext cx="5422500" cy="4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Clearly designated and marked viewer, flight crew, and flight areas.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Matt Rhode will be filling NESSIE with hydrogen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Utilize grounding stake to eliminate risk of ESD while near ground.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Reduced inclement weather risk with three flight windows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Fire department will be on standby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Police will be contacted in case of erroneous police calls (flight will be visible from highway 36)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Be prepared to call FAA if test goes awry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Performance capabilities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Vibrational data for customer</a:t>
            </a:r>
            <a:endParaRPr/>
          </a:p>
        </p:txBody>
      </p:sp>
      <p:sp>
        <p:nvSpPr>
          <p:cNvPr id="625" name="Google Shape;625;g7ecb43d656_8_79"/>
          <p:cNvSpPr txBox="1"/>
          <p:nvPr>
            <p:ph idx="2" type="body"/>
          </p:nvPr>
        </p:nvSpPr>
        <p:spPr>
          <a:xfrm>
            <a:off x="6188200" y="1863975"/>
            <a:ext cx="5422500" cy="4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r>
              <a:rPr lang="en-US"/>
              <a:t>THis test will satisfy the following requirements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FR1: System shall be capable of supporting a scaled payload that can collect the necessary image data to</a:t>
            </a:r>
            <a:endParaRPr/>
          </a:p>
          <a:p>
            <a:pPr indent="-33375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allow for initial orbit determination.</a:t>
            </a:r>
            <a:endParaRPr/>
          </a:p>
          <a:p>
            <a:pPr indent="-33375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All DR1.X</a:t>
            </a:r>
            <a:endParaRPr/>
          </a:p>
          <a:p>
            <a:pPr indent="-333756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DR2.2: System shall be capable of surviving gusts up to 5 mph.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FR3: The system shall provide sufficient net lifting force to attain desired altitudes.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3.3 The aircraft shall be controllable by manual RC controller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FR4: System shall be able to communicate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All DR4.X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6 April 2020 + 2 Contingency dates </a:t>
            </a:r>
            <a:endParaRPr/>
          </a:p>
        </p:txBody>
      </p:sp>
      <p:sp>
        <p:nvSpPr>
          <p:cNvPr id="626" name="Google Shape;626;g7ecb43d656_8_79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ea755ad59_1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Camera Shaker Table Test</a:t>
            </a:r>
            <a:endParaRPr sz="3600"/>
          </a:p>
        </p:txBody>
      </p:sp>
      <p:sp>
        <p:nvSpPr>
          <p:cNvPr id="633" name="Google Shape;633;g7ea755ad59_1_0"/>
          <p:cNvSpPr txBox="1"/>
          <p:nvPr>
            <p:ph idx="1" type="body"/>
          </p:nvPr>
        </p:nvSpPr>
        <p:spPr>
          <a:xfrm>
            <a:off x="581200" y="2228000"/>
            <a:ext cx="5422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NESSIE’s purpose is to provide a platform for an optical system.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Must account for noise to creep into images from vibrations. (disturbances discussed in CDR)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Necessary to prove blurred images are recoverable from anticipated noise.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Facility: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Boulder Aerospace Building (Shaker Table)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634" name="Google Shape;634;g7ea755ad59_1_0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 b="1"/>
          </a:p>
          <a:p>
            <a:pPr indent="-333756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Raspberry Pi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Raspberry Pi Cam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Monitor for camera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Gondola (Camera test bed)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“space object” (the image to be taken of)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Shaker Table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Test Personnel (Rich, Flora, Paul, Katie Rae) </a:t>
            </a:r>
            <a:endParaRPr/>
          </a:p>
        </p:txBody>
      </p:sp>
      <p:sp>
        <p:nvSpPr>
          <p:cNvPr id="635" name="Google Shape;635;g7ea755ad59_1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7ea755ad59_1_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Camera Shaker Table Test Cont.</a:t>
            </a:r>
            <a:endParaRPr/>
          </a:p>
        </p:txBody>
      </p:sp>
      <p:sp>
        <p:nvSpPr>
          <p:cNvPr id="642" name="Google Shape;642;g7ea755ad59_1_8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-333756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Power on and configure camera. Set for 1s exposure time. </a:t>
            </a:r>
            <a:endParaRPr/>
          </a:p>
          <a:p>
            <a:pPr indent="-333756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Place camera inside test bed and place onto shaker table and orient toward “space object”</a:t>
            </a:r>
            <a:endParaRPr/>
          </a:p>
          <a:p>
            <a:pPr indent="-333756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Take image of “space object” - No Vibration      (Base Image)</a:t>
            </a:r>
            <a:endParaRPr/>
          </a:p>
          <a:p>
            <a:pPr indent="-3337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Reconfigure camera as in step 1</a:t>
            </a:r>
            <a:endParaRPr/>
          </a:p>
          <a:p>
            <a:pPr indent="-3337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Run shaker table at set frequency and retake image.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643" name="Google Shape;643;g7ea755ad59_1_8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Note:</a:t>
            </a:r>
            <a:endParaRPr b="1"/>
          </a:p>
          <a:p>
            <a:pPr indent="-333756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Process will repeat for all intended frequency ranges discussed in CDR, FFR.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Blurred images will be recovered using a deconvolution algorithm (MATLAB)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Recovered images will be compared to base images to measure recoverability.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44" name="Google Shape;644;g7ea755ad59_1_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7ea755ad59_1_1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Camera Shaker Table Test Cont.</a:t>
            </a:r>
            <a:endParaRPr/>
          </a:p>
        </p:txBody>
      </p:sp>
      <p:sp>
        <p:nvSpPr>
          <p:cNvPr id="651" name="Google Shape;651;g7ea755ad59_1_16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Reducing Risk: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The recovered images prove NESSIE is capable of establishing a platform suitable for orbit determination.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Recovered images to have a 95% match or better with base images.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en-US"/>
              <a:t>**A 95% match with no stability measures is deemed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en-US"/>
              <a:t>   highly conservative based on research**</a:t>
            </a:r>
            <a:endParaRPr/>
          </a:p>
        </p:txBody>
      </p:sp>
      <p:sp>
        <p:nvSpPr>
          <p:cNvPr id="652" name="Google Shape;652;g7ea755ad59_1_16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Satisfied Requirement(s):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Test is on schedule for the second week of March. ( 10 March 2020 )</a:t>
            </a:r>
            <a:endParaRPr/>
          </a:p>
        </p:txBody>
      </p:sp>
      <p:sp>
        <p:nvSpPr>
          <p:cNvPr id="653" name="Google Shape;653;g7ea755ad59_1_1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ky view of a mountain&#10;&#10;Description automatically generated" id="210" name="Google Shape;21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4126" cy="6844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15"/>
          <p:cNvCxnSpPr/>
          <p:nvPr/>
        </p:nvCxnSpPr>
        <p:spPr>
          <a:xfrm rot="5400000">
            <a:off x="8957214" y="3319187"/>
            <a:ext cx="1802700" cy="425100"/>
          </a:xfrm>
          <a:prstGeom prst="curvedConnector3">
            <a:avLst>
              <a:gd fmla="val 49996" name="adj1"/>
            </a:avLst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2" name="Google Shape;212;p15"/>
          <p:cNvCxnSpPr/>
          <p:nvPr/>
        </p:nvCxnSpPr>
        <p:spPr>
          <a:xfrm flipH="1" rot="5400000">
            <a:off x="3021871" y="3000078"/>
            <a:ext cx="2232300" cy="1210800"/>
          </a:xfrm>
          <a:prstGeom prst="curvedConnector3">
            <a:avLst>
              <a:gd fmla="val 50003" name="adj1"/>
            </a:avLst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213" name="Google Shape;213;p15"/>
          <p:cNvGrpSpPr/>
          <p:nvPr/>
        </p:nvGrpSpPr>
        <p:grpSpPr>
          <a:xfrm>
            <a:off x="2306380" y="2623010"/>
            <a:ext cx="9384099" cy="1516945"/>
            <a:chOff x="2298647" y="2603691"/>
            <a:chExt cx="9384099" cy="1516945"/>
          </a:xfrm>
        </p:grpSpPr>
        <p:grpSp>
          <p:nvGrpSpPr>
            <p:cNvPr id="214" name="Google Shape;214;p15"/>
            <p:cNvGrpSpPr/>
            <p:nvPr/>
          </p:nvGrpSpPr>
          <p:grpSpPr>
            <a:xfrm>
              <a:off x="2298647" y="2603691"/>
              <a:ext cx="7950283" cy="1516945"/>
              <a:chOff x="2844067" y="2773091"/>
              <a:chExt cx="7950283" cy="1516945"/>
            </a:xfrm>
          </p:grpSpPr>
          <p:pic>
            <p:nvPicPr>
              <p:cNvPr id="215" name="Google Shape;215;p15"/>
              <p:cNvPicPr preferRelativeResize="0"/>
              <p:nvPr/>
            </p:nvPicPr>
            <p:blipFill rotWithShape="1">
              <a:blip r:embed="rId4">
                <a:alphaModFix/>
              </a:blip>
              <a:srcRect b="22203" l="0" r="7200" t="20254"/>
              <a:stretch/>
            </p:blipFill>
            <p:spPr>
              <a:xfrm flipH="1">
                <a:off x="4439580" y="3072253"/>
                <a:ext cx="3614935" cy="12177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133109" y="2955946"/>
                <a:ext cx="2821945" cy="11766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" name="Google Shape;217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844067" y="3017781"/>
                <a:ext cx="2821945" cy="11766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" name="Google Shape;218;p15"/>
              <p:cNvPicPr preferRelativeResize="0"/>
              <p:nvPr/>
            </p:nvPicPr>
            <p:blipFill rotWithShape="1">
              <a:blip r:embed="rId4">
                <a:alphaModFix/>
              </a:blip>
              <a:srcRect b="19539" l="0" r="0" t="20483"/>
              <a:stretch/>
            </p:blipFill>
            <p:spPr>
              <a:xfrm>
                <a:off x="7972405" y="2773091"/>
                <a:ext cx="2821945" cy="10982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9" name="Google Shape;21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60801" y="2905282"/>
              <a:ext cx="2821945" cy="11766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5"/>
          <p:cNvGrpSpPr/>
          <p:nvPr/>
        </p:nvGrpSpPr>
        <p:grpSpPr>
          <a:xfrm>
            <a:off x="4091426" y="4406515"/>
            <a:ext cx="1912559" cy="1428428"/>
            <a:chOff x="4111258" y="4418949"/>
            <a:chExt cx="2331402" cy="1552111"/>
          </a:xfrm>
        </p:grpSpPr>
        <p:pic>
          <p:nvPicPr>
            <p:cNvPr id="221" name="Google Shape;221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11258" y="4418949"/>
              <a:ext cx="2331402" cy="1552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5"/>
            <p:cNvPicPr preferRelativeResize="0"/>
            <p:nvPr/>
          </p:nvPicPr>
          <p:blipFill rotWithShape="1">
            <a:blip r:embed="rId7">
              <a:alphaModFix/>
            </a:blip>
            <a:srcRect b="41021" l="0" r="-1495" t="0"/>
            <a:stretch/>
          </p:blipFill>
          <p:spPr>
            <a:xfrm flipH="1">
              <a:off x="5033874" y="4563749"/>
              <a:ext cx="514233" cy="4369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3" name="Google Shape;223;p15"/>
          <p:cNvGrpSpPr/>
          <p:nvPr/>
        </p:nvGrpSpPr>
        <p:grpSpPr>
          <a:xfrm>
            <a:off x="2849066" y="1385325"/>
            <a:ext cx="1912559" cy="1428428"/>
            <a:chOff x="4111258" y="4418949"/>
            <a:chExt cx="2331402" cy="1552111"/>
          </a:xfrm>
        </p:grpSpPr>
        <p:pic>
          <p:nvPicPr>
            <p:cNvPr id="224" name="Google Shape;224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11258" y="4418949"/>
              <a:ext cx="2331402" cy="1552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5"/>
            <p:cNvPicPr preferRelativeResize="0"/>
            <p:nvPr/>
          </p:nvPicPr>
          <p:blipFill rotWithShape="1">
            <a:blip r:embed="rId7">
              <a:alphaModFix/>
            </a:blip>
            <a:srcRect b="41021" l="0" r="-1495" t="0"/>
            <a:stretch/>
          </p:blipFill>
          <p:spPr>
            <a:xfrm flipH="1">
              <a:off x="5033874" y="4563749"/>
              <a:ext cx="514233" cy="4369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15"/>
          <p:cNvGrpSpPr/>
          <p:nvPr/>
        </p:nvGrpSpPr>
        <p:grpSpPr>
          <a:xfrm>
            <a:off x="5507314" y="1315965"/>
            <a:ext cx="1912559" cy="1428428"/>
            <a:chOff x="4111258" y="4418949"/>
            <a:chExt cx="2331402" cy="1552111"/>
          </a:xfrm>
        </p:grpSpPr>
        <p:pic>
          <p:nvPicPr>
            <p:cNvPr id="227" name="Google Shape;227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11258" y="4418949"/>
              <a:ext cx="2331402" cy="1552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5"/>
            <p:cNvPicPr preferRelativeResize="0"/>
            <p:nvPr/>
          </p:nvPicPr>
          <p:blipFill rotWithShape="1">
            <a:blip r:embed="rId7">
              <a:alphaModFix/>
            </a:blip>
            <a:srcRect b="41021" l="0" r="-1495" t="0"/>
            <a:stretch/>
          </p:blipFill>
          <p:spPr>
            <a:xfrm flipH="1">
              <a:off x="5033874" y="4563749"/>
              <a:ext cx="514233" cy="4369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Google Shape;229;p15"/>
          <p:cNvGrpSpPr/>
          <p:nvPr/>
        </p:nvGrpSpPr>
        <p:grpSpPr>
          <a:xfrm flipH="1">
            <a:off x="8946235" y="1371298"/>
            <a:ext cx="2155832" cy="1428428"/>
            <a:chOff x="4111258" y="4418949"/>
            <a:chExt cx="2331402" cy="1552111"/>
          </a:xfrm>
        </p:grpSpPr>
        <p:pic>
          <p:nvPicPr>
            <p:cNvPr id="230" name="Google Shape;23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11258" y="4418949"/>
              <a:ext cx="2331402" cy="1552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5"/>
            <p:cNvPicPr preferRelativeResize="0"/>
            <p:nvPr/>
          </p:nvPicPr>
          <p:blipFill rotWithShape="1">
            <a:blip r:embed="rId7">
              <a:alphaModFix/>
            </a:blip>
            <a:srcRect b="41021" l="0" r="-1495" t="0"/>
            <a:stretch/>
          </p:blipFill>
          <p:spPr>
            <a:xfrm flipH="1">
              <a:off x="5033874" y="4563749"/>
              <a:ext cx="514233" cy="43693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2" name="Google Shape;232;p15"/>
          <p:cNvCxnSpPr/>
          <p:nvPr/>
        </p:nvCxnSpPr>
        <p:spPr>
          <a:xfrm>
            <a:off x="4610869" y="2076747"/>
            <a:ext cx="843963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15"/>
          <p:cNvCxnSpPr/>
          <p:nvPr/>
        </p:nvCxnSpPr>
        <p:spPr>
          <a:xfrm>
            <a:off x="7298857" y="2083253"/>
            <a:ext cx="1597736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15"/>
          <p:cNvCxnSpPr/>
          <p:nvPr/>
        </p:nvCxnSpPr>
        <p:spPr>
          <a:xfrm flipH="1">
            <a:off x="8670417" y="5435218"/>
            <a:ext cx="973500" cy="884100"/>
          </a:xfrm>
          <a:prstGeom prst="curvedConnector3">
            <a:avLst>
              <a:gd fmla="val 999" name="adj1"/>
            </a:avLst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15"/>
          <p:cNvCxnSpPr>
            <a:stCxn id="236" idx="1"/>
          </p:cNvCxnSpPr>
          <p:nvPr/>
        </p:nvCxnSpPr>
        <p:spPr>
          <a:xfrm rot="10800000">
            <a:off x="4827029" y="5580944"/>
            <a:ext cx="669300" cy="879000"/>
          </a:xfrm>
          <a:prstGeom prst="curvedConnector2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7" name="Google Shape;237;p15"/>
          <p:cNvCxnSpPr/>
          <p:nvPr/>
        </p:nvCxnSpPr>
        <p:spPr>
          <a:xfrm>
            <a:off x="4081079" y="6433019"/>
            <a:ext cx="897032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38" name="Google Shape;23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22639" y="6011665"/>
            <a:ext cx="455999" cy="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96329" y="6231945"/>
            <a:ext cx="455999" cy="45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15"/>
          <p:cNvCxnSpPr/>
          <p:nvPr/>
        </p:nvCxnSpPr>
        <p:spPr>
          <a:xfrm>
            <a:off x="4803240" y="6687943"/>
            <a:ext cx="4819299" cy="942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grpSp>
        <p:nvGrpSpPr>
          <p:cNvPr id="240" name="Google Shape;240;p15"/>
          <p:cNvGrpSpPr/>
          <p:nvPr/>
        </p:nvGrpSpPr>
        <p:grpSpPr>
          <a:xfrm>
            <a:off x="2125907" y="1137772"/>
            <a:ext cx="1106080" cy="782925"/>
            <a:chOff x="2912042" y="5273471"/>
            <a:chExt cx="996131" cy="841203"/>
          </a:xfrm>
        </p:grpSpPr>
        <p:sp>
          <p:nvSpPr>
            <p:cNvPr id="241" name="Google Shape;241;p15"/>
            <p:cNvSpPr/>
            <p:nvPr/>
          </p:nvSpPr>
          <p:spPr>
            <a:xfrm>
              <a:off x="2912042" y="5273471"/>
              <a:ext cx="996131" cy="572948"/>
            </a:xfrm>
            <a:prstGeom prst="roundRect">
              <a:avLst>
                <a:gd fmla="val 16667" name="adj"/>
              </a:avLst>
            </a:prstGeom>
            <a:solidFill>
              <a:srgbClr val="FF7900"/>
            </a:solidFill>
            <a:ln cap="flat" cmpd="sng" w="12700">
              <a:solidFill>
                <a:srgbClr val="FF7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5"/>
            <p:cNvSpPr/>
            <p:nvPr/>
          </p:nvSpPr>
          <p:spPr>
            <a:xfrm rot="9878434">
              <a:off x="3574564" y="5793059"/>
              <a:ext cx="261114" cy="292253"/>
            </a:xfrm>
            <a:prstGeom prst="triangle">
              <a:avLst>
                <a:gd fmla="val 50000" name="adj"/>
              </a:avLst>
            </a:prstGeom>
            <a:solidFill>
              <a:srgbClr val="FF7900"/>
            </a:solidFill>
            <a:ln cap="flat" cmpd="sng" w="12700">
              <a:solidFill>
                <a:srgbClr val="FF7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5"/>
          <p:cNvGrpSpPr/>
          <p:nvPr/>
        </p:nvGrpSpPr>
        <p:grpSpPr>
          <a:xfrm>
            <a:off x="2946053" y="5588777"/>
            <a:ext cx="979865" cy="543340"/>
            <a:chOff x="2950191" y="5436390"/>
            <a:chExt cx="1020656" cy="671071"/>
          </a:xfrm>
        </p:grpSpPr>
        <p:grpSp>
          <p:nvGrpSpPr>
            <p:cNvPr id="244" name="Google Shape;244;p15"/>
            <p:cNvGrpSpPr/>
            <p:nvPr/>
          </p:nvGrpSpPr>
          <p:grpSpPr>
            <a:xfrm>
              <a:off x="2971549" y="5472671"/>
              <a:ext cx="936624" cy="634790"/>
              <a:chOff x="2912042" y="5273471"/>
              <a:chExt cx="996131" cy="841200"/>
            </a:xfrm>
          </p:grpSpPr>
          <p:sp>
            <p:nvSpPr>
              <p:cNvPr id="245" name="Google Shape;245;p15"/>
              <p:cNvSpPr/>
              <p:nvPr/>
            </p:nvSpPr>
            <p:spPr>
              <a:xfrm>
                <a:off x="2912042" y="5273471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 rot="9878434">
                <a:off x="3574565" y="5793056"/>
                <a:ext cx="261113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7" name="Google Shape;247;p15"/>
            <p:cNvSpPr txBox="1"/>
            <p:nvPr/>
          </p:nvSpPr>
          <p:spPr>
            <a:xfrm>
              <a:off x="2950191" y="5436390"/>
              <a:ext cx="1020656" cy="494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System transportation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15"/>
          <p:cNvSpPr txBox="1"/>
          <p:nvPr/>
        </p:nvSpPr>
        <p:spPr>
          <a:xfrm>
            <a:off x="2114809" y="1123025"/>
            <a:ext cx="1208553" cy="55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Pointing and stabilization check, autonomous flight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5"/>
          <p:cNvGrpSpPr/>
          <p:nvPr/>
        </p:nvGrpSpPr>
        <p:grpSpPr>
          <a:xfrm flipH="1">
            <a:off x="8424699" y="4255345"/>
            <a:ext cx="2155832" cy="1428428"/>
            <a:chOff x="4111258" y="4418949"/>
            <a:chExt cx="2331402" cy="1552111"/>
          </a:xfrm>
        </p:grpSpPr>
        <p:pic>
          <p:nvPicPr>
            <p:cNvPr id="250" name="Google Shape;25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11258" y="4418949"/>
              <a:ext cx="2331402" cy="1552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5"/>
            <p:cNvPicPr preferRelativeResize="0"/>
            <p:nvPr/>
          </p:nvPicPr>
          <p:blipFill rotWithShape="1">
            <a:blip r:embed="rId7">
              <a:alphaModFix/>
            </a:blip>
            <a:srcRect b="41021" l="0" r="-1495" t="0"/>
            <a:stretch/>
          </p:blipFill>
          <p:spPr>
            <a:xfrm flipH="1">
              <a:off x="5033874" y="4563749"/>
              <a:ext cx="514233" cy="4369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2" name="Google Shape;252;p15"/>
          <p:cNvGrpSpPr/>
          <p:nvPr/>
        </p:nvGrpSpPr>
        <p:grpSpPr>
          <a:xfrm>
            <a:off x="5743421" y="598915"/>
            <a:ext cx="1147027" cy="1052816"/>
            <a:chOff x="5711557" y="624966"/>
            <a:chExt cx="933136" cy="815244"/>
          </a:xfrm>
        </p:grpSpPr>
        <p:grpSp>
          <p:nvGrpSpPr>
            <p:cNvPr id="253" name="Google Shape;253;p15"/>
            <p:cNvGrpSpPr/>
            <p:nvPr/>
          </p:nvGrpSpPr>
          <p:grpSpPr>
            <a:xfrm>
              <a:off x="5714934" y="639901"/>
              <a:ext cx="873748" cy="800308"/>
              <a:chOff x="2912042" y="5273471"/>
              <a:chExt cx="996131" cy="891220"/>
            </a:xfrm>
          </p:grpSpPr>
          <p:sp>
            <p:nvSpPr>
              <p:cNvPr id="254" name="Google Shape;254;p15"/>
              <p:cNvSpPr/>
              <p:nvPr/>
            </p:nvSpPr>
            <p:spPr>
              <a:xfrm>
                <a:off x="2912042" y="5273471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 rot="9878434">
                <a:off x="3576262" y="5800169"/>
                <a:ext cx="202103" cy="343898"/>
              </a:xfrm>
              <a:prstGeom prst="triangle">
                <a:avLst>
                  <a:gd fmla="val 77528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6" name="Google Shape;256;p15"/>
            <p:cNvSpPr txBox="1"/>
            <p:nvPr/>
          </p:nvSpPr>
          <p:spPr>
            <a:xfrm>
              <a:off x="5711557" y="624966"/>
              <a:ext cx="933136" cy="5481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5.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Point optical system, capture image, measure time and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15"/>
          <p:cNvGrpSpPr/>
          <p:nvPr/>
        </p:nvGrpSpPr>
        <p:grpSpPr>
          <a:xfrm>
            <a:off x="8748809" y="1270309"/>
            <a:ext cx="973273" cy="615807"/>
            <a:chOff x="9537759" y="1176329"/>
            <a:chExt cx="1544161" cy="678770"/>
          </a:xfrm>
        </p:grpSpPr>
        <p:grpSp>
          <p:nvGrpSpPr>
            <p:cNvPr id="258" name="Google Shape;258;p15"/>
            <p:cNvGrpSpPr/>
            <p:nvPr/>
          </p:nvGrpSpPr>
          <p:grpSpPr>
            <a:xfrm flipH="1">
              <a:off x="9563156" y="1202580"/>
              <a:ext cx="1492398" cy="652519"/>
              <a:chOff x="2866864" y="5273471"/>
              <a:chExt cx="1041309" cy="986846"/>
            </a:xfrm>
          </p:grpSpPr>
          <p:sp>
            <p:nvSpPr>
              <p:cNvPr id="259" name="Google Shape;259;p15"/>
              <p:cNvSpPr/>
              <p:nvPr/>
            </p:nvSpPr>
            <p:spPr>
              <a:xfrm>
                <a:off x="2912042" y="5273471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 rot="-9587639">
                <a:off x="2944375" y="5741245"/>
                <a:ext cx="243379" cy="492187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261;p15"/>
            <p:cNvSpPr txBox="1"/>
            <p:nvPr/>
          </p:nvSpPr>
          <p:spPr>
            <a:xfrm>
              <a:off x="9537759" y="1176329"/>
              <a:ext cx="1544161" cy="440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Store image and data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5"/>
          <p:cNvGrpSpPr/>
          <p:nvPr/>
        </p:nvGrpSpPr>
        <p:grpSpPr>
          <a:xfrm>
            <a:off x="8301721" y="694956"/>
            <a:ext cx="1342189" cy="430412"/>
            <a:chOff x="8080938" y="479292"/>
            <a:chExt cx="955957" cy="324253"/>
          </a:xfrm>
        </p:grpSpPr>
        <p:sp>
          <p:nvSpPr>
            <p:cNvPr id="263" name="Google Shape;263;p15"/>
            <p:cNvSpPr/>
            <p:nvPr/>
          </p:nvSpPr>
          <p:spPr>
            <a:xfrm>
              <a:off x="8187502" y="479292"/>
              <a:ext cx="849392" cy="28909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 rot="-760494">
              <a:off x="8090802" y="654123"/>
              <a:ext cx="276200" cy="12059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15"/>
          <p:cNvSpPr txBox="1"/>
          <p:nvPr/>
        </p:nvSpPr>
        <p:spPr>
          <a:xfrm>
            <a:off x="8433865" y="679291"/>
            <a:ext cx="1260083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Dimness </a:t>
            </a:r>
            <a:r>
              <a:rPr b="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≥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 apparent magnitude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3030369" y="4242616"/>
            <a:ext cx="1499231" cy="553957"/>
            <a:chOff x="2903256" y="3944496"/>
            <a:chExt cx="1314016" cy="704693"/>
          </a:xfrm>
        </p:grpSpPr>
        <p:grpSp>
          <p:nvGrpSpPr>
            <p:cNvPr id="267" name="Google Shape;267;p15"/>
            <p:cNvGrpSpPr/>
            <p:nvPr/>
          </p:nvGrpSpPr>
          <p:grpSpPr>
            <a:xfrm flipH="1">
              <a:off x="2903256" y="3965045"/>
              <a:ext cx="1314016" cy="658673"/>
              <a:chOff x="4685857" y="3599288"/>
              <a:chExt cx="1202985" cy="572948"/>
            </a:xfrm>
          </p:grpSpPr>
          <p:sp>
            <p:nvSpPr>
              <p:cNvPr id="268" name="Google Shape;268;p15"/>
              <p:cNvSpPr/>
              <p:nvPr/>
            </p:nvSpPr>
            <p:spPr>
              <a:xfrm>
                <a:off x="4892711" y="3599288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 rot="-5400000">
                <a:off x="4701426" y="3764942"/>
                <a:ext cx="261114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" name="Google Shape;270;p15"/>
            <p:cNvSpPr txBox="1"/>
            <p:nvPr/>
          </p:nvSpPr>
          <p:spPr>
            <a:xfrm>
              <a:off x="2906868" y="3944496"/>
              <a:ext cx="1156352" cy="704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Manual ascent above clouds, uplink from ground station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1" name="Google Shape;27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3038" y="6065442"/>
            <a:ext cx="455999" cy="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02539" y="6253573"/>
            <a:ext cx="420187" cy="42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69828" y="5947410"/>
            <a:ext cx="1342352" cy="92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37699" y="5835848"/>
            <a:ext cx="1342352" cy="925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15"/>
          <p:cNvCxnSpPr/>
          <p:nvPr/>
        </p:nvCxnSpPr>
        <p:spPr>
          <a:xfrm flipH="1">
            <a:off x="4039999" y="1226315"/>
            <a:ext cx="650468" cy="349543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6" name="Google Shape;276;p15"/>
          <p:cNvCxnSpPr>
            <a:endCxn id="277" idx="4"/>
          </p:cNvCxnSpPr>
          <p:nvPr/>
        </p:nvCxnSpPr>
        <p:spPr>
          <a:xfrm flipH="1" rot="10800000">
            <a:off x="4218975" y="1457955"/>
            <a:ext cx="948000" cy="89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8" name="Google Shape;278;p15"/>
          <p:cNvCxnSpPr>
            <a:endCxn id="277" idx="1"/>
          </p:cNvCxnSpPr>
          <p:nvPr/>
        </p:nvCxnSpPr>
        <p:spPr>
          <a:xfrm flipH="1" rot="10800000">
            <a:off x="4158538" y="589873"/>
            <a:ext cx="644700" cy="85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p15"/>
          <p:cNvSpPr/>
          <p:nvPr/>
        </p:nvSpPr>
        <p:spPr>
          <a:xfrm>
            <a:off x="4652573" y="440934"/>
            <a:ext cx="1028803" cy="1017021"/>
          </a:xfrm>
          <a:prstGeom prst="donut">
            <a:avLst>
              <a:gd fmla="val 1591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4690467" y="469149"/>
            <a:ext cx="964976" cy="960307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65887" y="737825"/>
            <a:ext cx="749463" cy="399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5"/>
          <p:cNvGrpSpPr/>
          <p:nvPr/>
        </p:nvGrpSpPr>
        <p:grpSpPr>
          <a:xfrm>
            <a:off x="6686284" y="392957"/>
            <a:ext cx="1641377" cy="1134924"/>
            <a:chOff x="4155501" y="611099"/>
            <a:chExt cx="1641377" cy="1134924"/>
          </a:xfrm>
        </p:grpSpPr>
        <p:cxnSp>
          <p:nvCxnSpPr>
            <p:cNvPr id="282" name="Google Shape;282;p15"/>
            <p:cNvCxnSpPr/>
            <p:nvPr/>
          </p:nvCxnSpPr>
          <p:spPr>
            <a:xfrm flipH="1">
              <a:off x="4155501" y="1396481"/>
              <a:ext cx="650468" cy="349542"/>
            </a:xfrm>
            <a:prstGeom prst="straightConnector1">
              <a:avLst/>
            </a:prstGeom>
            <a:noFill/>
            <a:ln cap="flat" cmpd="sng" w="38100">
              <a:solidFill>
                <a:srgbClr val="FFD966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83" name="Google Shape;283;p15"/>
            <p:cNvCxnSpPr>
              <a:endCxn id="284" idx="4"/>
            </p:cNvCxnSpPr>
            <p:nvPr/>
          </p:nvCxnSpPr>
          <p:spPr>
            <a:xfrm flipH="1" rot="10800000">
              <a:off x="4334477" y="1628120"/>
              <a:ext cx="948000" cy="894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5" name="Google Shape;285;p15"/>
            <p:cNvCxnSpPr>
              <a:endCxn id="284" idx="1"/>
            </p:cNvCxnSpPr>
            <p:nvPr/>
          </p:nvCxnSpPr>
          <p:spPr>
            <a:xfrm flipH="1" rot="10800000">
              <a:off x="4274041" y="760038"/>
              <a:ext cx="644700" cy="859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4" name="Google Shape;284;p15"/>
            <p:cNvSpPr/>
            <p:nvPr/>
          </p:nvSpPr>
          <p:spPr>
            <a:xfrm>
              <a:off x="4768076" y="611099"/>
              <a:ext cx="1028802" cy="1017021"/>
            </a:xfrm>
            <a:prstGeom prst="donut">
              <a:avLst>
                <a:gd fmla="val 1591" name="adj"/>
              </a:avLst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4805969" y="639315"/>
              <a:ext cx="964976" cy="960306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7" name="Google Shape;287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906335" y="895578"/>
              <a:ext cx="749462" cy="399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8" name="Google Shape;288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94407">
            <a:off x="8027034" y="5859963"/>
            <a:ext cx="599951" cy="6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32267" y="6060946"/>
            <a:ext cx="455999" cy="45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5"/>
          <p:cNvGrpSpPr/>
          <p:nvPr/>
        </p:nvGrpSpPr>
        <p:grpSpPr>
          <a:xfrm>
            <a:off x="2909731" y="414094"/>
            <a:ext cx="1721061" cy="806199"/>
            <a:chOff x="3509878" y="582518"/>
            <a:chExt cx="960415" cy="806200"/>
          </a:xfrm>
        </p:grpSpPr>
        <p:grpSp>
          <p:nvGrpSpPr>
            <p:cNvPr id="291" name="Google Shape;291;p15"/>
            <p:cNvGrpSpPr/>
            <p:nvPr/>
          </p:nvGrpSpPr>
          <p:grpSpPr>
            <a:xfrm>
              <a:off x="3509878" y="582518"/>
              <a:ext cx="856572" cy="806200"/>
              <a:chOff x="3690333" y="588671"/>
              <a:chExt cx="856572" cy="806200"/>
            </a:xfrm>
          </p:grpSpPr>
          <p:sp>
            <p:nvSpPr>
              <p:cNvPr id="292" name="Google Shape;292;p15"/>
              <p:cNvSpPr/>
              <p:nvPr/>
            </p:nvSpPr>
            <p:spPr>
              <a:xfrm>
                <a:off x="3690333" y="588671"/>
                <a:ext cx="856572" cy="57768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5"/>
              <p:cNvSpPr/>
              <p:nvPr/>
            </p:nvSpPr>
            <p:spPr>
              <a:xfrm rot="10138236">
                <a:off x="4324936" y="1144723"/>
                <a:ext cx="148284" cy="238163"/>
              </a:xfrm>
              <a:prstGeom prst="triangle">
                <a:avLst>
                  <a:gd fmla="val 5000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4" name="Google Shape;294;p15"/>
            <p:cNvSpPr txBox="1"/>
            <p:nvPr/>
          </p:nvSpPr>
          <p:spPr>
            <a:xfrm>
              <a:off x="3519557" y="595989"/>
              <a:ext cx="950736" cy="553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 arcseconds object centroid identification accuracy, 3 sigma precision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5" name="Google Shape;295;p15"/>
          <p:cNvCxnSpPr/>
          <p:nvPr/>
        </p:nvCxnSpPr>
        <p:spPr>
          <a:xfrm>
            <a:off x="6107794" y="5299022"/>
            <a:ext cx="2151399" cy="497639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dash"/>
            <a:round/>
            <a:headEnd len="med" w="med" type="triangle"/>
            <a:tailEnd len="sm" w="sm" type="none"/>
          </a:ln>
        </p:spPr>
      </p:cxnSp>
      <p:cxnSp>
        <p:nvCxnSpPr>
          <p:cNvPr id="296" name="Google Shape;296;p15"/>
          <p:cNvCxnSpPr/>
          <p:nvPr/>
        </p:nvCxnSpPr>
        <p:spPr>
          <a:xfrm flipH="1">
            <a:off x="8492105" y="5274588"/>
            <a:ext cx="404488" cy="486113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dash"/>
            <a:round/>
            <a:headEnd len="med" w="med" type="triangle"/>
            <a:tailEnd len="sm" w="sm" type="none"/>
          </a:ln>
        </p:spPr>
      </p:cxnSp>
      <p:grpSp>
        <p:nvGrpSpPr>
          <p:cNvPr id="297" name="Google Shape;297;p15"/>
          <p:cNvGrpSpPr/>
          <p:nvPr/>
        </p:nvGrpSpPr>
        <p:grpSpPr>
          <a:xfrm>
            <a:off x="5180357" y="5635689"/>
            <a:ext cx="1688927" cy="427768"/>
            <a:chOff x="5982401" y="5375013"/>
            <a:chExt cx="1259539" cy="918295"/>
          </a:xfrm>
        </p:grpSpPr>
        <p:grpSp>
          <p:nvGrpSpPr>
            <p:cNvPr id="298" name="Google Shape;298;p15"/>
            <p:cNvGrpSpPr/>
            <p:nvPr/>
          </p:nvGrpSpPr>
          <p:grpSpPr>
            <a:xfrm flipH="1">
              <a:off x="5993638" y="5434356"/>
              <a:ext cx="1162526" cy="858952"/>
              <a:chOff x="2815058" y="5429713"/>
              <a:chExt cx="1093115" cy="858952"/>
            </a:xfrm>
          </p:grpSpPr>
          <p:sp>
            <p:nvSpPr>
              <p:cNvPr id="299" name="Google Shape;299;p15"/>
              <p:cNvSpPr/>
              <p:nvPr/>
            </p:nvSpPr>
            <p:spPr>
              <a:xfrm>
                <a:off x="2815058" y="5429713"/>
                <a:ext cx="1093115" cy="416705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 rot="-9412017">
                <a:off x="2971803" y="5751074"/>
                <a:ext cx="122168" cy="535105"/>
              </a:xfrm>
              <a:prstGeom prst="triangle">
                <a:avLst>
                  <a:gd fmla="val 56238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5"/>
            <p:cNvSpPr txBox="1"/>
            <p:nvPr/>
          </p:nvSpPr>
          <p:spPr>
            <a:xfrm>
              <a:off x="5982401" y="5375013"/>
              <a:ext cx="1259539" cy="528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Unload/ Assembly/ Prep.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5"/>
          <p:cNvGrpSpPr/>
          <p:nvPr/>
        </p:nvGrpSpPr>
        <p:grpSpPr>
          <a:xfrm>
            <a:off x="7924119" y="5587450"/>
            <a:ext cx="1081371" cy="246181"/>
            <a:chOff x="10559157" y="4437880"/>
            <a:chExt cx="1030645" cy="224873"/>
          </a:xfrm>
        </p:grpSpPr>
        <p:sp>
          <p:nvSpPr>
            <p:cNvPr id="303" name="Google Shape;303;p15"/>
            <p:cNvSpPr/>
            <p:nvPr/>
          </p:nvSpPr>
          <p:spPr>
            <a:xfrm>
              <a:off x="10591745" y="4472036"/>
              <a:ext cx="863140" cy="160428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5"/>
            <p:cNvSpPr txBox="1"/>
            <p:nvPr/>
          </p:nvSpPr>
          <p:spPr>
            <a:xfrm>
              <a:off x="10559157" y="4437880"/>
              <a:ext cx="1030645" cy="2248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Ground Station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8863591" y="1935100"/>
            <a:ext cx="655348" cy="803630"/>
            <a:chOff x="8860266" y="1836782"/>
            <a:chExt cx="658289" cy="970590"/>
          </a:xfrm>
        </p:grpSpPr>
        <p:pic>
          <p:nvPicPr>
            <p:cNvPr id="306" name="Google Shape;306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5894411">
              <a:off x="9101574" y="1906896"/>
              <a:ext cx="435556" cy="33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rot="-9836279">
              <a:off x="8916566" y="2277250"/>
              <a:ext cx="473822" cy="4738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15"/>
          <p:cNvGrpSpPr/>
          <p:nvPr/>
        </p:nvGrpSpPr>
        <p:grpSpPr>
          <a:xfrm flipH="1">
            <a:off x="6918912" y="1904886"/>
            <a:ext cx="645995" cy="803630"/>
            <a:chOff x="8860266" y="1836782"/>
            <a:chExt cx="658289" cy="970590"/>
          </a:xfrm>
        </p:grpSpPr>
        <p:pic>
          <p:nvPicPr>
            <p:cNvPr id="309" name="Google Shape;309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5894411">
              <a:off x="9101574" y="1906896"/>
              <a:ext cx="435556" cy="33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rot="-9836279">
              <a:off x="8916566" y="2277250"/>
              <a:ext cx="473822" cy="47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15"/>
          <p:cNvSpPr txBox="1"/>
          <p:nvPr/>
        </p:nvSpPr>
        <p:spPr>
          <a:xfrm>
            <a:off x="6278571" y="6478136"/>
            <a:ext cx="3150839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300 ft (100 yards) from </a:t>
            </a: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takeoff</a:t>
            </a:r>
            <a:r>
              <a:rPr b="1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spot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" name="Google Shape;312;p15"/>
          <p:cNvGrpSpPr/>
          <p:nvPr/>
        </p:nvGrpSpPr>
        <p:grpSpPr>
          <a:xfrm flipH="1">
            <a:off x="4232699" y="1951472"/>
            <a:ext cx="645995" cy="803630"/>
            <a:chOff x="8860266" y="1836782"/>
            <a:chExt cx="658289" cy="970590"/>
          </a:xfrm>
        </p:grpSpPr>
        <p:pic>
          <p:nvPicPr>
            <p:cNvPr id="313" name="Google Shape;313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5894411">
              <a:off x="9101574" y="1906896"/>
              <a:ext cx="435556" cy="33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rot="-9836279">
              <a:off x="8916566" y="2277250"/>
              <a:ext cx="473822" cy="4738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15"/>
          <p:cNvGrpSpPr/>
          <p:nvPr/>
        </p:nvGrpSpPr>
        <p:grpSpPr>
          <a:xfrm flipH="1">
            <a:off x="5499240" y="4909030"/>
            <a:ext cx="645995" cy="803630"/>
            <a:chOff x="8860266" y="1836782"/>
            <a:chExt cx="658289" cy="970590"/>
          </a:xfrm>
        </p:grpSpPr>
        <p:pic>
          <p:nvPicPr>
            <p:cNvPr id="316" name="Google Shape;316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5894411">
              <a:off x="9101574" y="1906896"/>
              <a:ext cx="435556" cy="33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rot="-9836279">
              <a:off x="8916566" y="2277250"/>
              <a:ext cx="473822" cy="47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15"/>
          <p:cNvSpPr/>
          <p:nvPr/>
        </p:nvSpPr>
        <p:spPr>
          <a:xfrm rot="10800000">
            <a:off x="6375122" y="2624601"/>
            <a:ext cx="3443159" cy="478987"/>
          </a:xfrm>
          <a:prstGeom prst="uturnArrow">
            <a:avLst>
              <a:gd fmla="val 10533" name="adj1"/>
              <a:gd fmla="val 25000" name="adj2"/>
              <a:gd fmla="val 35832" name="adj3"/>
              <a:gd fmla="val 64168" name="adj4"/>
              <a:gd fmla="val 100000" name="adj5"/>
            </a:avLst>
          </a:prstGeom>
          <a:solidFill>
            <a:schemeClr val="accen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5"/>
          <p:cNvGrpSpPr/>
          <p:nvPr/>
        </p:nvGrpSpPr>
        <p:grpSpPr>
          <a:xfrm>
            <a:off x="7785944" y="2801702"/>
            <a:ext cx="509419" cy="246181"/>
            <a:chOff x="10482760" y="4433006"/>
            <a:chExt cx="1174706" cy="246181"/>
          </a:xfrm>
        </p:grpSpPr>
        <p:sp>
          <p:nvSpPr>
            <p:cNvPr id="320" name="Google Shape;320;p15"/>
            <p:cNvSpPr/>
            <p:nvPr/>
          </p:nvSpPr>
          <p:spPr>
            <a:xfrm>
              <a:off x="10591745" y="4472036"/>
              <a:ext cx="863140" cy="160428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10482760" y="4433006"/>
              <a:ext cx="1174706" cy="246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Loop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5"/>
          <p:cNvGrpSpPr/>
          <p:nvPr/>
        </p:nvGrpSpPr>
        <p:grpSpPr>
          <a:xfrm flipH="1">
            <a:off x="10126977" y="2598437"/>
            <a:ext cx="1625965" cy="707846"/>
            <a:chOff x="7911725" y="4286453"/>
            <a:chExt cx="1506325" cy="559082"/>
          </a:xfrm>
        </p:grpSpPr>
        <p:grpSp>
          <p:nvGrpSpPr>
            <p:cNvPr id="323" name="Google Shape;323;p15"/>
            <p:cNvGrpSpPr/>
            <p:nvPr/>
          </p:nvGrpSpPr>
          <p:grpSpPr>
            <a:xfrm flipH="1">
              <a:off x="7945829" y="4287124"/>
              <a:ext cx="1472220" cy="535022"/>
              <a:chOff x="4624004" y="3659514"/>
              <a:chExt cx="1242926" cy="572948"/>
            </a:xfrm>
          </p:grpSpPr>
          <p:sp>
            <p:nvSpPr>
              <p:cNvPr id="324" name="Google Shape;324;p15"/>
              <p:cNvSpPr/>
              <p:nvPr/>
            </p:nvSpPr>
            <p:spPr>
              <a:xfrm>
                <a:off x="4870799" y="3659514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 rot="-4259554">
                <a:off x="4679099" y="3700696"/>
                <a:ext cx="325813" cy="348914"/>
              </a:xfrm>
              <a:prstGeom prst="triangle">
                <a:avLst>
                  <a:gd fmla="val 5523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6" name="Google Shape;326;p15"/>
            <p:cNvSpPr txBox="1"/>
            <p:nvPr/>
          </p:nvSpPr>
          <p:spPr>
            <a:xfrm>
              <a:off x="7911725" y="4286453"/>
              <a:ext cx="1210799" cy="559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7.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Start autonomous descent to Ground Station when battery is low.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15"/>
          <p:cNvGrpSpPr/>
          <p:nvPr/>
        </p:nvGrpSpPr>
        <p:grpSpPr>
          <a:xfrm>
            <a:off x="9526402" y="5582089"/>
            <a:ext cx="2309701" cy="1205519"/>
            <a:chOff x="9489542" y="5707311"/>
            <a:chExt cx="2309701" cy="1205519"/>
          </a:xfrm>
        </p:grpSpPr>
        <p:pic>
          <p:nvPicPr>
            <p:cNvPr id="328" name="Google Shape;328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667631" y="5987069"/>
              <a:ext cx="1342352" cy="9257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9" name="Google Shape;329;p15"/>
            <p:cNvCxnSpPr/>
            <p:nvPr/>
          </p:nvCxnSpPr>
          <p:spPr>
            <a:xfrm>
              <a:off x="10989856" y="6470477"/>
              <a:ext cx="688899" cy="0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330" name="Google Shape;330;p15"/>
            <p:cNvGrpSpPr/>
            <p:nvPr/>
          </p:nvGrpSpPr>
          <p:grpSpPr>
            <a:xfrm>
              <a:off x="10363120" y="5707311"/>
              <a:ext cx="1436123" cy="573718"/>
              <a:chOff x="9979596" y="4240144"/>
              <a:chExt cx="877005" cy="785955"/>
            </a:xfrm>
          </p:grpSpPr>
          <p:grpSp>
            <p:nvGrpSpPr>
              <p:cNvPr id="331" name="Google Shape;331;p15"/>
              <p:cNvGrpSpPr/>
              <p:nvPr/>
            </p:nvGrpSpPr>
            <p:grpSpPr>
              <a:xfrm flipH="1">
                <a:off x="9999561" y="4262834"/>
                <a:ext cx="783427" cy="763265"/>
                <a:chOff x="3690333" y="814931"/>
                <a:chExt cx="896813" cy="545985"/>
              </a:xfrm>
            </p:grpSpPr>
            <p:sp>
              <p:nvSpPr>
                <p:cNvPr id="332" name="Google Shape;332;p15"/>
                <p:cNvSpPr/>
                <p:nvPr/>
              </p:nvSpPr>
              <p:spPr>
                <a:xfrm>
                  <a:off x="3690333" y="814931"/>
                  <a:ext cx="896813" cy="351424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5"/>
                <p:cNvSpPr/>
                <p:nvPr/>
              </p:nvSpPr>
              <p:spPr>
                <a:xfrm rot="8580119">
                  <a:off x="4235118" y="1009505"/>
                  <a:ext cx="230290" cy="313699"/>
                </a:xfrm>
                <a:prstGeom prst="triangle">
                  <a:avLst>
                    <a:gd fmla="val 50000" name="adj"/>
                  </a:avLst>
                </a:prstGeom>
                <a:solidFill>
                  <a:schemeClr val="lt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4" name="Google Shape;334;p15"/>
              <p:cNvSpPr txBox="1"/>
              <p:nvPr/>
            </p:nvSpPr>
            <p:spPr>
              <a:xfrm>
                <a:off x="9979596" y="4240144"/>
                <a:ext cx="877005" cy="548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End of mission 14  hours after first ascent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35" name="Google Shape;335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661209" y="6176840"/>
              <a:ext cx="455999" cy="455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489542" y="6103769"/>
              <a:ext cx="455999" cy="455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7" name="Google Shape;337;p15"/>
          <p:cNvGrpSpPr/>
          <p:nvPr/>
        </p:nvGrpSpPr>
        <p:grpSpPr>
          <a:xfrm flipH="1">
            <a:off x="10199531" y="4426654"/>
            <a:ext cx="1468205" cy="553957"/>
            <a:chOff x="7888050" y="4226711"/>
            <a:chExt cx="1456740" cy="553956"/>
          </a:xfrm>
        </p:grpSpPr>
        <p:grpSp>
          <p:nvGrpSpPr>
            <p:cNvPr id="338" name="Google Shape;338;p15"/>
            <p:cNvGrpSpPr/>
            <p:nvPr/>
          </p:nvGrpSpPr>
          <p:grpSpPr>
            <a:xfrm flipH="1">
              <a:off x="7919880" y="4230880"/>
              <a:ext cx="1424909" cy="535021"/>
              <a:chOff x="4685857" y="3599288"/>
              <a:chExt cx="1202985" cy="572948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4892711" y="3599288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 rot="-5400000">
                <a:off x="4701426" y="3764942"/>
                <a:ext cx="261114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Google Shape;341;p15"/>
            <p:cNvSpPr txBox="1"/>
            <p:nvPr/>
          </p:nvSpPr>
          <p:spPr>
            <a:xfrm>
              <a:off x="7888050" y="4226711"/>
              <a:ext cx="1210799" cy="553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8.</a:t>
              </a:r>
              <a:r>
                <a:rPr b="0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Manual landing, uplink from ground station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2" name="Google Shape;342;p15"/>
          <p:cNvGrpSpPr/>
          <p:nvPr/>
        </p:nvGrpSpPr>
        <p:grpSpPr>
          <a:xfrm>
            <a:off x="5414977" y="4134416"/>
            <a:ext cx="1404136" cy="839657"/>
            <a:chOff x="4145552" y="3785739"/>
            <a:chExt cx="1628783" cy="616314"/>
          </a:xfrm>
        </p:grpSpPr>
        <p:grpSp>
          <p:nvGrpSpPr>
            <p:cNvPr id="343" name="Google Shape;343;p15"/>
            <p:cNvGrpSpPr/>
            <p:nvPr/>
          </p:nvGrpSpPr>
          <p:grpSpPr>
            <a:xfrm flipH="1" rot="10800000">
              <a:off x="4170854" y="3789601"/>
              <a:ext cx="1497154" cy="612452"/>
              <a:chOff x="3289141" y="655126"/>
              <a:chExt cx="856572" cy="543436"/>
            </a:xfrm>
          </p:grpSpPr>
          <p:sp>
            <p:nvSpPr>
              <p:cNvPr id="344" name="Google Shape;344;p15"/>
              <p:cNvSpPr/>
              <p:nvPr/>
            </p:nvSpPr>
            <p:spPr>
              <a:xfrm>
                <a:off x="3289141" y="847138"/>
                <a:ext cx="856572" cy="35142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 rot="-1595899">
                <a:off x="3338039" y="676090"/>
                <a:ext cx="148303" cy="231230"/>
              </a:xfrm>
              <a:prstGeom prst="triangle">
                <a:avLst>
                  <a:gd fmla="val 5000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15"/>
            <p:cNvSpPr txBox="1"/>
            <p:nvPr/>
          </p:nvSpPr>
          <p:spPr>
            <a:xfrm>
              <a:off x="4145552" y="3785739"/>
              <a:ext cx="1628783" cy="406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Constantly downlink position and status data to ground station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15"/>
          <p:cNvGrpSpPr/>
          <p:nvPr/>
        </p:nvGrpSpPr>
        <p:grpSpPr>
          <a:xfrm>
            <a:off x="3166119" y="39519"/>
            <a:ext cx="7008787" cy="297413"/>
            <a:chOff x="3166118" y="39520"/>
            <a:chExt cx="7008786" cy="297411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3166118" y="294684"/>
              <a:ext cx="6424913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349" name="Google Shape;349;p15"/>
            <p:cNvSpPr txBox="1"/>
            <p:nvPr/>
          </p:nvSpPr>
          <p:spPr>
            <a:xfrm>
              <a:off x="4158538" y="39520"/>
              <a:ext cx="6016366" cy="297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</a:pPr>
              <a:r>
                <a:rPr b="1" i="0" lang="en-US" sz="13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Stay on a 65,600 ft to 164,000 ft distance from takeoff spot</a:t>
              </a:r>
              <a:endParaRPr b="0" i="0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15"/>
          <p:cNvGrpSpPr/>
          <p:nvPr/>
        </p:nvGrpSpPr>
        <p:grpSpPr>
          <a:xfrm>
            <a:off x="1687764" y="1159136"/>
            <a:ext cx="547147" cy="5167762"/>
            <a:chOff x="1887692" y="1192290"/>
            <a:chExt cx="410356" cy="5167762"/>
          </a:xfrm>
        </p:grpSpPr>
        <p:cxnSp>
          <p:nvCxnSpPr>
            <p:cNvPr id="351" name="Google Shape;351;p15"/>
            <p:cNvCxnSpPr/>
            <p:nvPr/>
          </p:nvCxnSpPr>
          <p:spPr>
            <a:xfrm>
              <a:off x="1887692" y="1703415"/>
              <a:ext cx="0" cy="4656637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352" name="Google Shape;352;p15"/>
            <p:cNvSpPr txBox="1"/>
            <p:nvPr/>
          </p:nvSpPr>
          <p:spPr>
            <a:xfrm rot="-5400000">
              <a:off x="367275" y="2903804"/>
              <a:ext cx="3642287" cy="219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Max altitude 18,000 ft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15"/>
          <p:cNvGrpSpPr/>
          <p:nvPr/>
        </p:nvGrpSpPr>
        <p:grpSpPr>
          <a:xfrm>
            <a:off x="9813302" y="173663"/>
            <a:ext cx="1693207" cy="769441"/>
            <a:chOff x="9897615" y="5687387"/>
            <a:chExt cx="1693206" cy="769440"/>
          </a:xfrm>
        </p:grpSpPr>
        <p:sp>
          <p:nvSpPr>
            <p:cNvPr id="354" name="Google Shape;354;p15"/>
            <p:cNvSpPr txBox="1"/>
            <p:nvPr/>
          </p:nvSpPr>
          <p:spPr>
            <a:xfrm>
              <a:off x="9897615" y="5687387"/>
              <a:ext cx="1693206" cy="769440"/>
            </a:xfrm>
            <a:prstGeom prst="rect">
              <a:avLst/>
            </a:prstGeom>
            <a:solidFill>
              <a:srgbClr val="BFBFBF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Legend: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1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🡪 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Requirements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0" i="0" sz="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🡪 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Operations flow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5" name="Google Shape;355;p15"/>
            <p:cNvGrpSpPr/>
            <p:nvPr/>
          </p:nvGrpSpPr>
          <p:grpSpPr>
            <a:xfrm>
              <a:off x="9989280" y="6056670"/>
              <a:ext cx="156957" cy="326103"/>
              <a:chOff x="9978574" y="6114516"/>
              <a:chExt cx="156957" cy="326103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9987704" y="6114516"/>
                <a:ext cx="147827" cy="105202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 flipH="1">
                <a:off x="9978574" y="6327832"/>
                <a:ext cx="156957" cy="112787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8" name="Google Shape;358;p15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7ecb43d656_3_2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Budget</a:t>
            </a:r>
            <a:endParaRPr/>
          </a:p>
        </p:txBody>
      </p:sp>
      <p:sp>
        <p:nvSpPr>
          <p:cNvPr id="660" name="Google Shape;660;g7ecb43d656_3_2"/>
          <p:cNvSpPr txBox="1"/>
          <p:nvPr>
            <p:ph idx="1" type="body"/>
          </p:nvPr>
        </p:nvSpPr>
        <p:spPr>
          <a:xfrm>
            <a:off x="2114819" y="2259592"/>
            <a:ext cx="50871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1" marL="9144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1840"/>
              <a:buNone/>
            </a:pPr>
            <a:r>
              <a:rPr lang="en-US" sz="2200">
                <a:solidFill>
                  <a:srgbClr val="000000"/>
                </a:solidFill>
              </a:rPr>
              <a:t>Parts Received: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61" name="Google Shape;661;g7ecb43d656_3_2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2" name="Google Shape;662;g7ecb43d656_3_2"/>
          <p:cNvSpPr txBox="1"/>
          <p:nvPr>
            <p:ph idx="2" type="body"/>
          </p:nvPr>
        </p:nvSpPr>
        <p:spPr>
          <a:xfrm>
            <a:off x="581198" y="2926050"/>
            <a:ext cx="39342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Hardware/Materials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Carbon fiber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Propellers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Propellor attachments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Aluminum fittings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Bearings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Polyester foam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Burn wire</a:t>
            </a:r>
            <a:endParaRPr sz="2200">
              <a:solidFill>
                <a:schemeClr val="accent2"/>
              </a:solidFill>
            </a:endParaRPr>
          </a:p>
        </p:txBody>
      </p:sp>
      <p:sp>
        <p:nvSpPr>
          <p:cNvPr id="663" name="Google Shape;663;g7ecb43d656_3_2"/>
          <p:cNvSpPr txBox="1"/>
          <p:nvPr>
            <p:ph idx="3" type="body"/>
          </p:nvPr>
        </p:nvSpPr>
        <p:spPr>
          <a:xfrm>
            <a:off x="8223228" y="2250900"/>
            <a:ext cx="3387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24"/>
              <a:buNone/>
            </a:pPr>
            <a:r>
              <a:rPr b="1" lang="en-US">
                <a:solidFill>
                  <a:schemeClr val="dk2"/>
                </a:solidFill>
              </a:rPr>
              <a:t>Parts Pending: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664" name="Google Shape;664;g7ecb43d656_3_2"/>
          <p:cNvSpPr txBox="1"/>
          <p:nvPr>
            <p:ph idx="4" type="body"/>
          </p:nvPr>
        </p:nvSpPr>
        <p:spPr>
          <a:xfrm>
            <a:off x="8223298" y="2926050"/>
            <a:ext cx="3387600" cy="29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Hardware/Materials</a:t>
            </a:r>
            <a:endParaRPr sz="22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Envelope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</p:txBody>
      </p:sp>
      <p:sp>
        <p:nvSpPr>
          <p:cNvPr id="665" name="Google Shape;665;g7ecb43d656_3_2"/>
          <p:cNvSpPr txBox="1"/>
          <p:nvPr>
            <p:ph idx="2" type="body"/>
          </p:nvPr>
        </p:nvSpPr>
        <p:spPr>
          <a:xfrm>
            <a:off x="4440550" y="2518800"/>
            <a:ext cx="3310800" cy="25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 sz="2200">
              <a:solidFill>
                <a:schemeClr val="accent2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Electronics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IMU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Servos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PixHawk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Batteries</a:t>
            </a:r>
            <a:endParaRPr sz="22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7ecb43d656_9_1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Budget</a:t>
            </a:r>
            <a:endParaRPr/>
          </a:p>
        </p:txBody>
      </p:sp>
      <p:sp>
        <p:nvSpPr>
          <p:cNvPr id="672" name="Google Shape;672;g7ecb43d656_9_1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3" name="Google Shape;673;g7ecb43d656_9_1"/>
          <p:cNvPicPr preferRelativeResize="0"/>
          <p:nvPr/>
        </p:nvPicPr>
        <p:blipFill rotWithShape="1">
          <a:blip r:embed="rId3">
            <a:alphaModFix/>
          </a:blip>
          <a:srcRect b="3909" l="0" r="0" t="4696"/>
          <a:stretch/>
        </p:blipFill>
        <p:spPr>
          <a:xfrm>
            <a:off x="1722450" y="1926000"/>
            <a:ext cx="8115574" cy="4575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g7ecb43d656_9_1"/>
          <p:cNvCxnSpPr/>
          <p:nvPr/>
        </p:nvCxnSpPr>
        <p:spPr>
          <a:xfrm flipH="1" rot="10800000">
            <a:off x="2352075" y="2971350"/>
            <a:ext cx="7260600" cy="17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5" name="Google Shape;675;g7ecb43d656_9_1"/>
          <p:cNvSpPr txBox="1"/>
          <p:nvPr/>
        </p:nvSpPr>
        <p:spPr>
          <a:xfrm>
            <a:off x="939850" y="2819075"/>
            <a:ext cx="1749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Total Budget: $5,500</a:t>
            </a:r>
            <a:endParaRPr b="0" i="0" sz="11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80e2881d8c_0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Budget</a:t>
            </a:r>
            <a:endParaRPr/>
          </a:p>
        </p:txBody>
      </p:sp>
      <p:sp>
        <p:nvSpPr>
          <p:cNvPr id="682" name="Google Shape;682;g80e2881d8c_0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3" name="Google Shape;683;g80e2881d8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5000" y="1971997"/>
            <a:ext cx="7901888" cy="48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688" name="Google Shape;6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75" y="620713"/>
            <a:ext cx="10822850" cy="6169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689" name="Google Shape;68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1774" y="694393"/>
            <a:ext cx="2850989" cy="92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7e22e06bea_0_45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696" name="Google Shape;696;g7e22e06bea_0_45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7" name="Google Shape;697;g7e22e06bea_0_45"/>
          <p:cNvSpPr txBox="1"/>
          <p:nvPr/>
        </p:nvSpPr>
        <p:spPr>
          <a:xfrm>
            <a:off x="494750" y="2579750"/>
            <a:ext cx="111159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Special thanks to: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Katie Rae assisting with all shaker table testing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Matt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Rhode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leading the fight for hydrogen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Prof. Argrow guidance on safety and logistics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e22e06bea_0_34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Backup Slides</a:t>
            </a:r>
            <a:endParaRPr/>
          </a:p>
        </p:txBody>
      </p:sp>
      <p:sp>
        <p:nvSpPr>
          <p:cNvPr id="704" name="Google Shape;704;g7e22e06bea_0_3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7007129c5a_16_24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Wind Speed Test</a:t>
            </a:r>
            <a:endParaRPr sz="3600"/>
          </a:p>
        </p:txBody>
      </p:sp>
      <p:sp>
        <p:nvSpPr>
          <p:cNvPr id="711" name="Google Shape;711;g7007129c5a_16_24"/>
          <p:cNvSpPr txBox="1"/>
          <p:nvPr>
            <p:ph idx="1" type="body"/>
          </p:nvPr>
        </p:nvSpPr>
        <p:spPr>
          <a:xfrm>
            <a:off x="581200" y="2228000"/>
            <a:ext cx="5422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Wind speeds at 400ft AGL are assumed to be approximately 5 mph.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It is necessary to to ensure NESSIE has the stability to withstand the forces in this environment.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SolidWorks (CFD Simulation)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3D CAD model of NESSIE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Pilot or personal laptop with SolidWorks software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12" name="Google Shape;712;g7007129c5a_16_24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13" name="Google Shape;713;g7007129c5a_16_2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4" name="Google Shape;714;g7007129c5a_16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8425" y="2228000"/>
            <a:ext cx="5422500" cy="36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7007129c5a_16_32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Wind Speed Test Cont.</a:t>
            </a:r>
            <a:endParaRPr/>
          </a:p>
        </p:txBody>
      </p:sp>
      <p:sp>
        <p:nvSpPr>
          <p:cNvPr id="721" name="Google Shape;721;g7007129c5a_16_32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Start up SolidWorks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Initiate CFD Wizard portal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Configure environmental and scenario settings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Set required calculations: Cd, Cl, Fx, Fy, Fz, etc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Run Simulation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Record Results and Images </a:t>
            </a:r>
            <a:endParaRPr/>
          </a:p>
        </p:txBody>
      </p:sp>
      <p:sp>
        <p:nvSpPr>
          <p:cNvPr id="722" name="Google Shape;722;g7007129c5a_16_32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23" name="Google Shape;723;g7007129c5a_16_32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4" name="Google Shape;724;g7007129c5a_16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8425" y="2228000"/>
            <a:ext cx="5422500" cy="372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007129c5a_16_4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Wind Speed Test Cont.</a:t>
            </a:r>
            <a:endParaRPr/>
          </a:p>
        </p:txBody>
      </p:sp>
      <p:sp>
        <p:nvSpPr>
          <p:cNvPr id="731" name="Google Shape;731;g7007129c5a_16_40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Reducing Risk: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This test provides the NESSIE team an idea of torques and other forces likely found in a realistic flight environment.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The force calculations are needed to help substantiate NESSIE’s stability.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Results provided he NESSIE team with quantified force values to implement into the stability analysis.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32" name="Google Shape;732;g7007129c5a_16_40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Supplement to satisfying FR2.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This test was completed in the Fall semester and discussed in the CDR and FFR. </a:t>
            </a:r>
            <a:endParaRPr/>
          </a:p>
        </p:txBody>
      </p:sp>
      <p:sp>
        <p:nvSpPr>
          <p:cNvPr id="733" name="Google Shape;733;g7007129c5a_16_4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7007129c5a_16_4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Avionics Test</a:t>
            </a:r>
            <a:endParaRPr sz="3600"/>
          </a:p>
        </p:txBody>
      </p:sp>
      <p:sp>
        <p:nvSpPr>
          <p:cNvPr id="740" name="Google Shape;740;g7007129c5a_16_48"/>
          <p:cNvSpPr txBox="1"/>
          <p:nvPr>
            <p:ph idx="1" type="body"/>
          </p:nvPr>
        </p:nvSpPr>
        <p:spPr>
          <a:xfrm>
            <a:off x="581200" y="2228000"/>
            <a:ext cx="52368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All electronic flight components must be  verified to be functional together before flight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Boulder Aerospace Building: Electronics Lab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41" name="Google Shape;741;g7007129c5a_16_4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rduino Nano 33 BLE" id="742" name="Google Shape;742;g7007129c5a_16_48" title="Arduino Nano 33 B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825621" y="3499225"/>
            <a:ext cx="1843717" cy="117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xhawk 4 mini" id="743" name="Google Shape;743;g7007129c5a_16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13" y="30800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DEXF-UAS55 55A+ Electronic Speed Controller (ESC) for Electric Multi-Rotor (sUAS) Series" id="744" name="Google Shape;744;g7007129c5a_16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63062" y="4956713"/>
            <a:ext cx="1598213" cy="1375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DE3510XF-475 Brushless Motor for Electric Multi-Rotor (sUAS) Series" id="745" name="Google Shape;745;g7007129c5a_16_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61275" y="4956725"/>
            <a:ext cx="1796425" cy="1578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urnigy evolution" id="746" name="Google Shape;746;g7007129c5a_16_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38150" y="1954325"/>
            <a:ext cx="2040250" cy="1375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tec 32645S HS-645MG High Torque 2BB Metal Gear Servo" id="747" name="Google Shape;747;g7007129c5a_16_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23625" y="4817750"/>
            <a:ext cx="2040250" cy="2040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xhawk radio kit" id="748" name="Google Shape;748;g7007129c5a_16_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31650" y="1954325"/>
            <a:ext cx="2133600" cy="2143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9" name="Google Shape;749;g7007129c5a_16_48"/>
          <p:cNvGraphicFramePr/>
          <p:nvPr/>
        </p:nvGraphicFramePr>
        <p:xfrm>
          <a:off x="383150" y="3223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{0DBCC51E-412C-4C27-AB2B-F601D3A301B6}</a:tableStyleId>
              </a:tblPr>
              <a:tblGrid>
                <a:gridCol w="2352175"/>
                <a:gridCol w="3589125"/>
              </a:tblGrid>
              <a:tr h="381000">
                <a:tc>
                  <a:txBody>
                    <a:bodyPr/>
                    <a:lstStyle/>
                    <a:p>
                      <a:pPr indent="-333756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●"/>
                      </a:pPr>
                      <a:r>
                        <a:rPr lang="en-US" sz="18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Test Equipment</a:t>
                      </a:r>
                      <a:endParaRPr sz="18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○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Multimeter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○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Oscilloscope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○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Breadboard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○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Arduino 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○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Raspberry Pi</a:t>
                      </a:r>
                      <a:endParaRPr sz="18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33756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Char char="●"/>
                      </a:pPr>
                      <a:r>
                        <a:rPr lang="en-US" sz="18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Components</a:t>
                      </a:r>
                      <a:endParaRPr sz="18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Turnigy Evolution Radio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Arduino Nano 33 BLE (IMU)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0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Pixhawk Mini 4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Pixhawk Radio Telemetry Kit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HiTec Servos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0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KDE 55+ ESCs</a:t>
                      </a:r>
                      <a:endParaRPr sz="16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-333756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56"/>
                        <a:buFont typeface="Gill Sans"/>
                        <a:buAutoNum type="alphaLcPeriod"/>
                      </a:pPr>
                      <a:r>
                        <a:rPr lang="en-US" sz="1600" u="none" cap="none" strike="noStrike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KDE 475kV Motors</a:t>
                      </a:r>
                      <a:endParaRPr sz="1400" u="none" cap="none" strike="noStrike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0" name="Google Shape;750;g7007129c5a_16_48"/>
          <p:cNvSpPr txBox="1"/>
          <p:nvPr/>
        </p:nvSpPr>
        <p:spPr>
          <a:xfrm>
            <a:off x="8265788" y="2018125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1" name="Google Shape;751;g7007129c5a_16_48"/>
          <p:cNvSpPr txBox="1"/>
          <p:nvPr/>
        </p:nvSpPr>
        <p:spPr>
          <a:xfrm>
            <a:off x="6212300" y="3025250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2" name="Google Shape;752;g7007129c5a_16_48"/>
          <p:cNvSpPr txBox="1"/>
          <p:nvPr/>
        </p:nvSpPr>
        <p:spPr>
          <a:xfrm>
            <a:off x="7795200" y="3390350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3" name="Google Shape;753;g7007129c5a_16_48"/>
          <p:cNvSpPr txBox="1"/>
          <p:nvPr/>
        </p:nvSpPr>
        <p:spPr>
          <a:xfrm>
            <a:off x="10081300" y="2459338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4" name="Google Shape;754;g7007129c5a_16_48"/>
          <p:cNvSpPr txBox="1"/>
          <p:nvPr/>
        </p:nvSpPr>
        <p:spPr>
          <a:xfrm>
            <a:off x="6723638" y="5099050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5" name="Google Shape;755;g7007129c5a_16_48"/>
          <p:cNvSpPr txBox="1"/>
          <p:nvPr/>
        </p:nvSpPr>
        <p:spPr>
          <a:xfrm>
            <a:off x="10260438" y="4956713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6" name="Google Shape;756;g7007129c5a_16_48"/>
          <p:cNvSpPr txBox="1"/>
          <p:nvPr/>
        </p:nvSpPr>
        <p:spPr>
          <a:xfrm>
            <a:off x="8995450" y="5006100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mountain in the background&#10;&#10;Description automatically generated" id="363" name="Google Shape;3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11" y="1717"/>
            <a:ext cx="12195511" cy="68790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16"/>
          <p:cNvCxnSpPr/>
          <p:nvPr/>
        </p:nvCxnSpPr>
        <p:spPr>
          <a:xfrm rot="5400000">
            <a:off x="8296233" y="2922946"/>
            <a:ext cx="2300100" cy="745500"/>
          </a:xfrm>
          <a:prstGeom prst="curvedConnector3">
            <a:avLst>
              <a:gd fmla="val 50002" name="adj1"/>
            </a:avLst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5" name="Google Shape;365;p16"/>
          <p:cNvCxnSpPr/>
          <p:nvPr/>
        </p:nvCxnSpPr>
        <p:spPr>
          <a:xfrm flipH="1" rot="5400000">
            <a:off x="2528802" y="2702239"/>
            <a:ext cx="2317200" cy="1326300"/>
          </a:xfrm>
          <a:prstGeom prst="curvedConnector3">
            <a:avLst>
              <a:gd fmla="val 50002" name="adj1"/>
            </a:avLst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366" name="Google Shape;366;p16"/>
          <p:cNvGrpSpPr/>
          <p:nvPr/>
        </p:nvGrpSpPr>
        <p:grpSpPr>
          <a:xfrm>
            <a:off x="2306380" y="2623010"/>
            <a:ext cx="9384099" cy="1516945"/>
            <a:chOff x="2298647" y="2603691"/>
            <a:chExt cx="9384099" cy="1516945"/>
          </a:xfrm>
        </p:grpSpPr>
        <p:grpSp>
          <p:nvGrpSpPr>
            <p:cNvPr id="367" name="Google Shape;367;p16"/>
            <p:cNvGrpSpPr/>
            <p:nvPr/>
          </p:nvGrpSpPr>
          <p:grpSpPr>
            <a:xfrm>
              <a:off x="2298647" y="2603691"/>
              <a:ext cx="7950283" cy="1516945"/>
              <a:chOff x="2844067" y="2773091"/>
              <a:chExt cx="7950283" cy="1516945"/>
            </a:xfrm>
          </p:grpSpPr>
          <p:pic>
            <p:nvPicPr>
              <p:cNvPr id="368" name="Google Shape;368;p16"/>
              <p:cNvPicPr preferRelativeResize="0"/>
              <p:nvPr/>
            </p:nvPicPr>
            <p:blipFill rotWithShape="1">
              <a:blip r:embed="rId4">
                <a:alphaModFix/>
              </a:blip>
              <a:srcRect b="22203" l="0" r="7200" t="20254"/>
              <a:stretch/>
            </p:blipFill>
            <p:spPr>
              <a:xfrm flipH="1">
                <a:off x="4439580" y="3072253"/>
                <a:ext cx="3614935" cy="12177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9" name="Google Shape;369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133109" y="2955946"/>
                <a:ext cx="2821945" cy="11766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844067" y="3017781"/>
                <a:ext cx="2821945" cy="11766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16"/>
              <p:cNvPicPr preferRelativeResize="0"/>
              <p:nvPr/>
            </p:nvPicPr>
            <p:blipFill rotWithShape="1">
              <a:blip r:embed="rId4">
                <a:alphaModFix/>
              </a:blip>
              <a:srcRect b="19539" l="0" r="0" t="20483"/>
              <a:stretch/>
            </p:blipFill>
            <p:spPr>
              <a:xfrm>
                <a:off x="7972405" y="2773091"/>
                <a:ext cx="2821945" cy="10982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2" name="Google Shape;372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60801" y="2905282"/>
              <a:ext cx="2821945" cy="117660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3" name="Google Shape;373;p16"/>
          <p:cNvCxnSpPr/>
          <p:nvPr/>
        </p:nvCxnSpPr>
        <p:spPr>
          <a:xfrm>
            <a:off x="4159495" y="1748617"/>
            <a:ext cx="1131020" cy="6507"/>
          </a:xfrm>
          <a:prstGeom prst="straightConnector1">
            <a:avLst/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4" name="Google Shape;374;p16"/>
          <p:cNvCxnSpPr/>
          <p:nvPr/>
        </p:nvCxnSpPr>
        <p:spPr>
          <a:xfrm flipH="1" rot="-5400000">
            <a:off x="8928738" y="5516497"/>
            <a:ext cx="901800" cy="549900"/>
          </a:xfrm>
          <a:prstGeom prst="curvedConnector3">
            <a:avLst>
              <a:gd fmla="val 101317" name="adj1"/>
            </a:avLst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descr="uparrow&#10;&#10;" id="375" name="Google Shape;375;p16"/>
          <p:cNvCxnSpPr>
            <a:stCxn id="376" idx="1"/>
          </p:cNvCxnSpPr>
          <p:nvPr/>
        </p:nvCxnSpPr>
        <p:spPr>
          <a:xfrm rot="10800000">
            <a:off x="4398278" y="5412076"/>
            <a:ext cx="694500" cy="1036500"/>
          </a:xfrm>
          <a:prstGeom prst="curvedConnector2">
            <a:avLst/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7" name="Google Shape;377;p16"/>
          <p:cNvCxnSpPr/>
          <p:nvPr/>
        </p:nvCxnSpPr>
        <p:spPr>
          <a:xfrm>
            <a:off x="3677527" y="6421651"/>
            <a:ext cx="897032" cy="0"/>
          </a:xfrm>
          <a:prstGeom prst="straightConnector1">
            <a:avLst/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378" name="Google Shape;378;p16"/>
          <p:cNvGrpSpPr/>
          <p:nvPr/>
        </p:nvGrpSpPr>
        <p:grpSpPr>
          <a:xfrm>
            <a:off x="2350421" y="5372395"/>
            <a:ext cx="1328987" cy="655855"/>
            <a:chOff x="2971549" y="5428217"/>
            <a:chExt cx="1040264" cy="679244"/>
          </a:xfrm>
        </p:grpSpPr>
        <p:grpSp>
          <p:nvGrpSpPr>
            <p:cNvPr id="379" name="Google Shape;379;p16"/>
            <p:cNvGrpSpPr/>
            <p:nvPr/>
          </p:nvGrpSpPr>
          <p:grpSpPr>
            <a:xfrm>
              <a:off x="2971549" y="5472671"/>
              <a:ext cx="936624" cy="634790"/>
              <a:chOff x="2912042" y="5273471"/>
              <a:chExt cx="996131" cy="841200"/>
            </a:xfrm>
          </p:grpSpPr>
          <p:sp>
            <p:nvSpPr>
              <p:cNvPr id="380" name="Google Shape;380;p16"/>
              <p:cNvSpPr/>
              <p:nvPr/>
            </p:nvSpPr>
            <p:spPr>
              <a:xfrm>
                <a:off x="2912042" y="5273471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81" name="Google Shape;381;p16"/>
              <p:cNvSpPr/>
              <p:nvPr/>
            </p:nvSpPr>
            <p:spPr>
              <a:xfrm rot="9878434">
                <a:off x="3574565" y="5793056"/>
                <a:ext cx="261113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382" name="Google Shape;382;p16"/>
            <p:cNvSpPr txBox="1"/>
            <p:nvPr/>
          </p:nvSpPr>
          <p:spPr>
            <a:xfrm>
              <a:off x="2991157" y="5428217"/>
              <a:ext cx="1020656" cy="5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. System transportation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83" name="Google Shape;383;p16"/>
          <p:cNvGrpSpPr/>
          <p:nvPr/>
        </p:nvGrpSpPr>
        <p:grpSpPr>
          <a:xfrm>
            <a:off x="1934647" y="521804"/>
            <a:ext cx="1531559" cy="682821"/>
            <a:chOff x="1441083" y="701301"/>
            <a:chExt cx="1275192" cy="814061"/>
          </a:xfrm>
        </p:grpSpPr>
        <p:grpSp>
          <p:nvGrpSpPr>
            <p:cNvPr id="384" name="Google Shape;384;p16"/>
            <p:cNvGrpSpPr/>
            <p:nvPr/>
          </p:nvGrpSpPr>
          <p:grpSpPr>
            <a:xfrm>
              <a:off x="1443265" y="732437"/>
              <a:ext cx="1177998" cy="782925"/>
              <a:chOff x="2912042" y="5273471"/>
              <a:chExt cx="1060900" cy="841203"/>
            </a:xfrm>
          </p:grpSpPr>
          <p:sp>
            <p:nvSpPr>
              <p:cNvPr id="385" name="Google Shape;385;p16"/>
              <p:cNvSpPr/>
              <p:nvPr/>
            </p:nvSpPr>
            <p:spPr>
              <a:xfrm>
                <a:off x="2912042" y="5273471"/>
                <a:ext cx="1060900" cy="572949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6"/>
              <p:cNvSpPr/>
              <p:nvPr/>
            </p:nvSpPr>
            <p:spPr>
              <a:xfrm rot="9878434">
                <a:off x="3574564" y="5793059"/>
                <a:ext cx="261114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7" name="Google Shape;387;p16"/>
            <p:cNvSpPr txBox="1"/>
            <p:nvPr/>
          </p:nvSpPr>
          <p:spPr>
            <a:xfrm>
              <a:off x="1441083" y="701301"/>
              <a:ext cx="1275192" cy="587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. Systems check, Manual flight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88" name="Google Shape;388;p16"/>
          <p:cNvGrpSpPr/>
          <p:nvPr/>
        </p:nvGrpSpPr>
        <p:grpSpPr>
          <a:xfrm>
            <a:off x="1568025" y="1159136"/>
            <a:ext cx="547147" cy="5167762"/>
            <a:chOff x="1887692" y="1192290"/>
            <a:chExt cx="410356" cy="5167762"/>
          </a:xfrm>
        </p:grpSpPr>
        <p:cxnSp>
          <p:nvCxnSpPr>
            <p:cNvPr id="389" name="Google Shape;389;p16"/>
            <p:cNvCxnSpPr/>
            <p:nvPr/>
          </p:nvCxnSpPr>
          <p:spPr>
            <a:xfrm>
              <a:off x="1887692" y="1703415"/>
              <a:ext cx="0" cy="4656637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390" name="Google Shape;390;p16"/>
            <p:cNvSpPr txBox="1"/>
            <p:nvPr/>
          </p:nvSpPr>
          <p:spPr>
            <a:xfrm rot="-5400000">
              <a:off x="367275" y="2903804"/>
              <a:ext cx="3642287" cy="219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Max altitude 80 ft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16"/>
          <p:cNvGrpSpPr/>
          <p:nvPr/>
        </p:nvGrpSpPr>
        <p:grpSpPr>
          <a:xfrm>
            <a:off x="3166120" y="23568"/>
            <a:ext cx="7850025" cy="292347"/>
            <a:chOff x="3166118" y="23569"/>
            <a:chExt cx="7850025" cy="292346"/>
          </a:xfrm>
        </p:grpSpPr>
        <p:cxnSp>
          <p:nvCxnSpPr>
            <p:cNvPr id="392" name="Google Shape;392;p16"/>
            <p:cNvCxnSpPr/>
            <p:nvPr/>
          </p:nvCxnSpPr>
          <p:spPr>
            <a:xfrm>
              <a:off x="3166118" y="294684"/>
              <a:ext cx="6424913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393" name="Google Shape;393;p16"/>
            <p:cNvSpPr txBox="1"/>
            <p:nvPr/>
          </p:nvSpPr>
          <p:spPr>
            <a:xfrm>
              <a:off x="4999777" y="23569"/>
              <a:ext cx="6016366" cy="292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Stay within  400 ft of takeoff spot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94" name="Google Shape;394;p16"/>
          <p:cNvGrpSpPr/>
          <p:nvPr/>
        </p:nvGrpSpPr>
        <p:grpSpPr>
          <a:xfrm>
            <a:off x="2081981" y="4180493"/>
            <a:ext cx="2253509" cy="508828"/>
            <a:chOff x="2903253" y="3965047"/>
            <a:chExt cx="1294743" cy="693596"/>
          </a:xfrm>
        </p:grpSpPr>
        <p:grpSp>
          <p:nvGrpSpPr>
            <p:cNvPr id="395" name="Google Shape;395;p16"/>
            <p:cNvGrpSpPr/>
            <p:nvPr/>
          </p:nvGrpSpPr>
          <p:grpSpPr>
            <a:xfrm flipH="1">
              <a:off x="2903253" y="3965047"/>
              <a:ext cx="1294743" cy="693596"/>
              <a:chOff x="4703502" y="3599288"/>
              <a:chExt cx="1185340" cy="603325"/>
            </a:xfrm>
          </p:grpSpPr>
          <p:sp>
            <p:nvSpPr>
              <p:cNvPr id="396" name="Google Shape;396;p16"/>
              <p:cNvSpPr/>
              <p:nvPr/>
            </p:nvSpPr>
            <p:spPr>
              <a:xfrm>
                <a:off x="4892711" y="3599288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6"/>
              <p:cNvSpPr/>
              <p:nvPr/>
            </p:nvSpPr>
            <p:spPr>
              <a:xfrm rot="-7303645">
                <a:off x="4694583" y="3898222"/>
                <a:ext cx="376683" cy="189000"/>
              </a:xfrm>
              <a:prstGeom prst="triangle">
                <a:avLst>
                  <a:gd fmla="val 69308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8" name="Google Shape;398;p16"/>
            <p:cNvSpPr txBox="1"/>
            <p:nvPr/>
          </p:nvSpPr>
          <p:spPr>
            <a:xfrm>
              <a:off x="2918465" y="3967766"/>
              <a:ext cx="1156352" cy="671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. Manual ascent, uplink from ground station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399" name="Google Shape;39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9487" y="6054074"/>
            <a:ext cx="455999" cy="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98988" y="6242205"/>
            <a:ext cx="420187" cy="42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6" title="car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06812">
            <a:off x="2236267" y="5937585"/>
            <a:ext cx="1342352" cy="92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94407">
            <a:off x="7750182" y="5892179"/>
            <a:ext cx="599951" cy="6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77777" y="6165803"/>
            <a:ext cx="455999" cy="45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16"/>
          <p:cNvGrpSpPr/>
          <p:nvPr/>
        </p:nvGrpSpPr>
        <p:grpSpPr>
          <a:xfrm>
            <a:off x="4752155" y="5598322"/>
            <a:ext cx="2207923" cy="506763"/>
            <a:chOff x="5990223" y="5381088"/>
            <a:chExt cx="1259539" cy="912220"/>
          </a:xfrm>
        </p:grpSpPr>
        <p:grpSp>
          <p:nvGrpSpPr>
            <p:cNvPr id="405" name="Google Shape;405;p16"/>
            <p:cNvGrpSpPr/>
            <p:nvPr/>
          </p:nvGrpSpPr>
          <p:grpSpPr>
            <a:xfrm flipH="1">
              <a:off x="5992505" y="5416552"/>
              <a:ext cx="1162526" cy="876755"/>
              <a:chOff x="2816123" y="5411909"/>
              <a:chExt cx="1093115" cy="876755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2816123" y="5411909"/>
                <a:ext cx="1093115" cy="416705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 rot="-9412017">
                <a:off x="2971803" y="5751074"/>
                <a:ext cx="122168" cy="535105"/>
              </a:xfrm>
              <a:prstGeom prst="triangle">
                <a:avLst>
                  <a:gd fmla="val 56238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8" name="Google Shape;408;p16"/>
            <p:cNvSpPr txBox="1"/>
            <p:nvPr/>
          </p:nvSpPr>
          <p:spPr>
            <a:xfrm>
              <a:off x="5990223" y="5381088"/>
              <a:ext cx="1259539" cy="526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Unload/ Assembly/ Prep.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16"/>
          <p:cNvGrpSpPr/>
          <p:nvPr/>
        </p:nvGrpSpPr>
        <p:grpSpPr>
          <a:xfrm flipH="1">
            <a:off x="9383687" y="3665371"/>
            <a:ext cx="1928034" cy="734463"/>
            <a:chOff x="7867795" y="4223644"/>
            <a:chExt cx="1481450" cy="568127"/>
          </a:xfrm>
        </p:grpSpPr>
        <p:grpSp>
          <p:nvGrpSpPr>
            <p:cNvPr id="410" name="Google Shape;410;p16"/>
            <p:cNvGrpSpPr/>
            <p:nvPr/>
          </p:nvGrpSpPr>
          <p:grpSpPr>
            <a:xfrm flipH="1">
              <a:off x="7919883" y="4230880"/>
              <a:ext cx="1429362" cy="560891"/>
              <a:chOff x="4682092" y="3599288"/>
              <a:chExt cx="1206750" cy="600652"/>
            </a:xfrm>
          </p:grpSpPr>
          <p:sp>
            <p:nvSpPr>
              <p:cNvPr id="411" name="Google Shape;411;p16"/>
              <p:cNvSpPr/>
              <p:nvPr/>
            </p:nvSpPr>
            <p:spPr>
              <a:xfrm>
                <a:off x="4892711" y="3599288"/>
                <a:ext cx="996131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 rot="-7215775">
                <a:off x="4734483" y="3846891"/>
                <a:ext cx="303134" cy="295402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13" name="Google Shape;413;p16"/>
            <p:cNvSpPr txBox="1"/>
            <p:nvPr/>
          </p:nvSpPr>
          <p:spPr>
            <a:xfrm>
              <a:off x="7867795" y="4223644"/>
              <a:ext cx="1210799" cy="535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7.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Manual landing, uplink from ground station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4911953" y="3694022"/>
            <a:ext cx="1528439" cy="1017487"/>
            <a:chOff x="4911951" y="3694021"/>
            <a:chExt cx="1528439" cy="1017486"/>
          </a:xfrm>
        </p:grpSpPr>
        <p:grpSp>
          <p:nvGrpSpPr>
            <p:cNvPr id="415" name="Google Shape;415;p16"/>
            <p:cNvGrpSpPr/>
            <p:nvPr/>
          </p:nvGrpSpPr>
          <p:grpSpPr>
            <a:xfrm>
              <a:off x="4911951" y="3708535"/>
              <a:ext cx="1471542" cy="1002972"/>
              <a:chOff x="5902216" y="3404157"/>
              <a:chExt cx="1772492" cy="1002972"/>
            </a:xfrm>
          </p:grpSpPr>
          <p:sp>
            <p:nvSpPr>
              <p:cNvPr id="416" name="Google Shape;416;p16"/>
              <p:cNvSpPr/>
              <p:nvPr/>
            </p:nvSpPr>
            <p:spPr>
              <a:xfrm flipH="1" rot="10800000">
                <a:off x="5902216" y="3404157"/>
                <a:ext cx="1772492" cy="64347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 flipH="1" rot="-9204101">
                <a:off x="6003400" y="3937438"/>
                <a:ext cx="306881" cy="423395"/>
              </a:xfrm>
              <a:prstGeom prst="triangle">
                <a:avLst>
                  <a:gd fmla="val 5000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18" name="Google Shape;418;p16"/>
            <p:cNvSpPr txBox="1"/>
            <p:nvPr/>
          </p:nvSpPr>
          <p:spPr>
            <a:xfrm>
              <a:off x="4968092" y="3694021"/>
              <a:ext cx="1472298" cy="692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Downlink position and status data to ground station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19" name="Google Shape;419;p16"/>
          <p:cNvGrpSpPr/>
          <p:nvPr/>
        </p:nvGrpSpPr>
        <p:grpSpPr>
          <a:xfrm>
            <a:off x="5582838" y="6493258"/>
            <a:ext cx="4618665" cy="292084"/>
            <a:chOff x="4440295" y="6508181"/>
            <a:chExt cx="4618665" cy="292083"/>
          </a:xfrm>
        </p:grpSpPr>
        <p:cxnSp>
          <p:nvCxnSpPr>
            <p:cNvPr id="420" name="Google Shape;420;p16"/>
            <p:cNvCxnSpPr/>
            <p:nvPr/>
          </p:nvCxnSpPr>
          <p:spPr>
            <a:xfrm flipH="1" rot="10800000">
              <a:off x="4440295" y="6793700"/>
              <a:ext cx="4618665" cy="6564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421" name="Google Shape;421;p16"/>
            <p:cNvSpPr txBox="1"/>
            <p:nvPr/>
          </p:nvSpPr>
          <p:spPr>
            <a:xfrm>
              <a:off x="5750794" y="6508181"/>
              <a:ext cx="3150838" cy="27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Land 300 ft (100 yards) from </a:t>
              </a:r>
              <a:r>
                <a:rPr b="1" i="0" lang="en-US" sz="12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takeoff</a:t>
              </a:r>
              <a:r>
                <a:rPr b="1" i="0" lang="en-US" sz="11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spot</a:t>
              </a:r>
              <a:endParaRPr b="0" i="0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422" name="Google Shape;422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6952329">
            <a:off x="5088295" y="4958681"/>
            <a:ext cx="464974" cy="39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7689806">
            <a:off x="3667723" y="1869518"/>
            <a:ext cx="464973" cy="39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9836277">
            <a:off x="8961933" y="1794522"/>
            <a:ext cx="471690" cy="3923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6"/>
          <p:cNvCxnSpPr/>
          <p:nvPr/>
        </p:nvCxnSpPr>
        <p:spPr>
          <a:xfrm>
            <a:off x="7495097" y="1722773"/>
            <a:ext cx="1199928" cy="6251"/>
          </a:xfrm>
          <a:prstGeom prst="straightConnector1">
            <a:avLst/>
          </a:prstGeom>
          <a:noFill/>
          <a:ln cap="flat" cmpd="sng" w="76200">
            <a:solidFill>
              <a:srgbClr val="3F3F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26" name="Google Shape;426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8712706">
            <a:off x="6970227" y="1978916"/>
            <a:ext cx="464972" cy="392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16"/>
          <p:cNvGrpSpPr/>
          <p:nvPr/>
        </p:nvGrpSpPr>
        <p:grpSpPr>
          <a:xfrm>
            <a:off x="9998659" y="5244088"/>
            <a:ext cx="1763168" cy="701318"/>
            <a:chOff x="9813302" y="5394880"/>
            <a:chExt cx="1763168" cy="701318"/>
          </a:xfrm>
        </p:grpSpPr>
        <p:grpSp>
          <p:nvGrpSpPr>
            <p:cNvPr id="428" name="Google Shape;428;p16"/>
            <p:cNvGrpSpPr/>
            <p:nvPr/>
          </p:nvGrpSpPr>
          <p:grpSpPr>
            <a:xfrm flipH="1">
              <a:off x="9813302" y="5410815"/>
              <a:ext cx="1763168" cy="685383"/>
              <a:chOff x="3690333" y="814931"/>
              <a:chExt cx="896813" cy="545985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3690333" y="814931"/>
                <a:ext cx="896813" cy="35142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 rot="8580119">
                <a:off x="4235118" y="1009505"/>
                <a:ext cx="230290" cy="313699"/>
              </a:xfrm>
              <a:prstGeom prst="triangle">
                <a:avLst>
                  <a:gd fmla="val 5000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31" name="Google Shape;431;p16"/>
            <p:cNvSpPr txBox="1"/>
            <p:nvPr/>
          </p:nvSpPr>
          <p:spPr>
            <a:xfrm>
              <a:off x="9830949" y="5394880"/>
              <a:ext cx="1727588" cy="4924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End of mission when battery reaches ~20%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32" name="Google Shape;432;p16"/>
          <p:cNvGrpSpPr/>
          <p:nvPr/>
        </p:nvGrpSpPr>
        <p:grpSpPr>
          <a:xfrm flipH="1">
            <a:off x="9743029" y="1982177"/>
            <a:ext cx="2018803" cy="1265608"/>
            <a:chOff x="7889725" y="4035748"/>
            <a:chExt cx="1309287" cy="786396"/>
          </a:xfrm>
        </p:grpSpPr>
        <p:grpSp>
          <p:nvGrpSpPr>
            <p:cNvPr id="433" name="Google Shape;433;p16"/>
            <p:cNvGrpSpPr/>
            <p:nvPr/>
          </p:nvGrpSpPr>
          <p:grpSpPr>
            <a:xfrm flipH="1">
              <a:off x="7901360" y="4035748"/>
              <a:ext cx="1297653" cy="786396"/>
              <a:chOff x="4808920" y="3390321"/>
              <a:chExt cx="1095547" cy="842142"/>
            </a:xfrm>
          </p:grpSpPr>
          <p:sp>
            <p:nvSpPr>
              <p:cNvPr id="434" name="Google Shape;434;p16"/>
              <p:cNvSpPr/>
              <p:nvPr/>
            </p:nvSpPr>
            <p:spPr>
              <a:xfrm>
                <a:off x="4870798" y="3659514"/>
                <a:ext cx="1033669" cy="572948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 rot="-1922106">
                <a:off x="4886056" y="3441496"/>
                <a:ext cx="301278" cy="377328"/>
              </a:xfrm>
              <a:prstGeom prst="triangle">
                <a:avLst>
                  <a:gd fmla="val 5523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36" name="Google Shape;436;p16"/>
            <p:cNvSpPr txBox="1"/>
            <p:nvPr/>
          </p:nvSpPr>
          <p:spPr>
            <a:xfrm>
              <a:off x="7889725" y="4341700"/>
              <a:ext cx="1177929" cy="430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6.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 Start manual descent to Ground Station when battery is low.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37" name="Google Shape;437;p16"/>
          <p:cNvGrpSpPr/>
          <p:nvPr/>
        </p:nvGrpSpPr>
        <p:grpSpPr>
          <a:xfrm>
            <a:off x="7477776" y="5569845"/>
            <a:ext cx="1569408" cy="292347"/>
            <a:chOff x="7490264" y="5668306"/>
            <a:chExt cx="1081370" cy="235990"/>
          </a:xfrm>
        </p:grpSpPr>
        <p:sp>
          <p:nvSpPr>
            <p:cNvPr id="438" name="Google Shape;438;p16"/>
            <p:cNvSpPr/>
            <p:nvPr/>
          </p:nvSpPr>
          <p:spPr>
            <a:xfrm>
              <a:off x="7515083" y="5708433"/>
              <a:ext cx="880996" cy="173172"/>
            </a:xfrm>
            <a:prstGeom prst="roundRect">
              <a:avLst>
                <a:gd fmla="val 16667" name="adj"/>
              </a:avLst>
            </a:prstGeom>
            <a:solidFill>
              <a:srgbClr val="0C1830"/>
            </a:solidFill>
            <a:ln cap="flat" cmpd="sng" w="25400">
              <a:solidFill>
                <a:srgbClr val="0C183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9" name="Google Shape;439;p16"/>
            <p:cNvSpPr txBox="1"/>
            <p:nvPr/>
          </p:nvSpPr>
          <p:spPr>
            <a:xfrm>
              <a:off x="7490264" y="5668306"/>
              <a:ext cx="1081370" cy="235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Ground Station</a:t>
              </a:r>
              <a:endParaRPr b="1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40" name="Google Shape;440;p16"/>
          <p:cNvGrpSpPr/>
          <p:nvPr/>
        </p:nvGrpSpPr>
        <p:grpSpPr>
          <a:xfrm>
            <a:off x="5623690" y="458599"/>
            <a:ext cx="1963372" cy="936745"/>
            <a:chOff x="1443265" y="729869"/>
            <a:chExt cx="1295705" cy="785493"/>
          </a:xfrm>
        </p:grpSpPr>
        <p:grpSp>
          <p:nvGrpSpPr>
            <p:cNvPr id="441" name="Google Shape;441;p16"/>
            <p:cNvGrpSpPr/>
            <p:nvPr/>
          </p:nvGrpSpPr>
          <p:grpSpPr>
            <a:xfrm>
              <a:off x="1443265" y="732437"/>
              <a:ext cx="1177998" cy="782925"/>
              <a:chOff x="2912042" y="5273471"/>
              <a:chExt cx="1060900" cy="841203"/>
            </a:xfrm>
          </p:grpSpPr>
          <p:sp>
            <p:nvSpPr>
              <p:cNvPr id="442" name="Google Shape;442;p16"/>
              <p:cNvSpPr/>
              <p:nvPr/>
            </p:nvSpPr>
            <p:spPr>
              <a:xfrm>
                <a:off x="2912042" y="5273471"/>
                <a:ext cx="1060900" cy="572949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 rot="9878434">
                <a:off x="3574564" y="5793059"/>
                <a:ext cx="261114" cy="292253"/>
              </a:xfrm>
              <a:prstGeom prst="triangle">
                <a:avLst>
                  <a:gd fmla="val 50000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44" name="Google Shape;444;p16"/>
            <p:cNvSpPr txBox="1"/>
            <p:nvPr/>
          </p:nvSpPr>
          <p:spPr>
            <a:xfrm>
              <a:off x="1463778" y="729869"/>
              <a:ext cx="1275192" cy="580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5.</a:t>
              </a:r>
              <a:r>
                <a:rPr b="0" i="0" lang="en-US" sz="13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Continuously collect acceleration data from onboard IMUs</a:t>
              </a:r>
              <a:endParaRPr b="0" i="0" sz="13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45" name="Google Shape;445;p16"/>
          <p:cNvGrpSpPr/>
          <p:nvPr/>
        </p:nvGrpSpPr>
        <p:grpSpPr>
          <a:xfrm>
            <a:off x="3126870" y="2044989"/>
            <a:ext cx="2205161" cy="765546"/>
            <a:chOff x="5092506" y="2580583"/>
            <a:chExt cx="1745534" cy="713312"/>
          </a:xfrm>
        </p:grpSpPr>
        <p:grpSp>
          <p:nvGrpSpPr>
            <p:cNvPr id="446" name="Google Shape;446;p16"/>
            <p:cNvGrpSpPr/>
            <p:nvPr/>
          </p:nvGrpSpPr>
          <p:grpSpPr>
            <a:xfrm>
              <a:off x="5092506" y="2580583"/>
              <a:ext cx="1535572" cy="670986"/>
              <a:chOff x="3620728" y="577930"/>
              <a:chExt cx="926177" cy="588425"/>
            </a:xfrm>
          </p:grpSpPr>
          <p:sp>
            <p:nvSpPr>
              <p:cNvPr id="447" name="Google Shape;447;p16"/>
              <p:cNvSpPr/>
              <p:nvPr/>
            </p:nvSpPr>
            <p:spPr>
              <a:xfrm>
                <a:off x="3690333" y="814931"/>
                <a:ext cx="856572" cy="35142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 rot="-2152177">
                <a:off x="3707933" y="590307"/>
                <a:ext cx="154804" cy="347762"/>
              </a:xfrm>
              <a:prstGeom prst="triangle">
                <a:avLst>
                  <a:gd fmla="val 5000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t/>
                </a:r>
                <a:endParaRPr b="0" i="0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9" name="Google Shape;449;p16"/>
            <p:cNvSpPr txBox="1"/>
            <p:nvPr/>
          </p:nvSpPr>
          <p:spPr>
            <a:xfrm flipH="1">
              <a:off x="5145914" y="2835090"/>
              <a:ext cx="1692125" cy="458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Provide power and data connectivity to payload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16"/>
          <p:cNvGrpSpPr/>
          <p:nvPr/>
        </p:nvGrpSpPr>
        <p:grpSpPr>
          <a:xfrm>
            <a:off x="9813302" y="173660"/>
            <a:ext cx="1693207" cy="769441"/>
            <a:chOff x="9897615" y="5687387"/>
            <a:chExt cx="1693206" cy="769440"/>
          </a:xfrm>
        </p:grpSpPr>
        <p:sp>
          <p:nvSpPr>
            <p:cNvPr id="451" name="Google Shape;451;p16"/>
            <p:cNvSpPr txBox="1"/>
            <p:nvPr/>
          </p:nvSpPr>
          <p:spPr>
            <a:xfrm>
              <a:off x="9897615" y="5687387"/>
              <a:ext cx="1693206" cy="769440"/>
            </a:xfrm>
            <a:prstGeom prst="rect">
              <a:avLst/>
            </a:prstGeom>
            <a:solidFill>
              <a:srgbClr val="BFBFBF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Legend: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1" i="0" sz="6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       🡪 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Requirements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0" i="0" sz="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       🡪 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Operations flow</a:t>
              </a:r>
              <a:endParaRPr b="1" i="0" sz="1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452" name="Google Shape;452;p16"/>
            <p:cNvGrpSpPr/>
            <p:nvPr/>
          </p:nvGrpSpPr>
          <p:grpSpPr>
            <a:xfrm>
              <a:off x="9989280" y="6056670"/>
              <a:ext cx="156957" cy="326103"/>
              <a:chOff x="9978574" y="6114516"/>
              <a:chExt cx="156957" cy="326103"/>
            </a:xfrm>
          </p:grpSpPr>
          <p:sp>
            <p:nvSpPr>
              <p:cNvPr id="453" name="Google Shape;453;p16"/>
              <p:cNvSpPr/>
              <p:nvPr/>
            </p:nvSpPr>
            <p:spPr>
              <a:xfrm>
                <a:off x="9987704" y="6114516"/>
                <a:ext cx="147827" cy="105202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 flipH="1">
                <a:off x="9978574" y="6327832"/>
                <a:ext cx="156957" cy="112787"/>
              </a:xfrm>
              <a:prstGeom prst="roundRect">
                <a:avLst>
                  <a:gd fmla="val 16667" name="adj"/>
                </a:avLst>
              </a:prstGeom>
              <a:solidFill>
                <a:srgbClr val="FF7900"/>
              </a:solidFill>
              <a:ln cap="flat" cmpd="sng" w="12700">
                <a:solidFill>
                  <a:srgbClr val="FF79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pic>
        <p:nvPicPr>
          <p:cNvPr id="376" name="Google Shape;3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2778" y="6220577"/>
            <a:ext cx="455999" cy="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9089" y="6000297"/>
            <a:ext cx="455999" cy="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-9638357">
            <a:off x="8178176" y="5120427"/>
            <a:ext cx="464973" cy="39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6" title="car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06812">
            <a:off x="2220431" y="5930921"/>
            <a:ext cx="1342352" cy="92576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9" name="Google Shape;459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62425" y="5651399"/>
            <a:ext cx="3286024" cy="17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>
            <a:off x="3669125" y="4507000"/>
            <a:ext cx="1531526" cy="8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>
            <a:off x="2371525" y="1272888"/>
            <a:ext cx="1531526" cy="8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>
            <a:off x="5722525" y="1297750"/>
            <a:ext cx="1531526" cy="8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 flipH="1">
            <a:off x="9073525" y="1111588"/>
            <a:ext cx="1531526" cy="8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 flipH="1">
            <a:off x="8248450" y="4460363"/>
            <a:ext cx="1531526" cy="8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6"/>
          <p:cNvPicPr preferRelativeResize="0"/>
          <p:nvPr/>
        </p:nvPicPr>
        <p:blipFill rotWithShape="1">
          <a:blip r:embed="rId11">
            <a:alphaModFix/>
          </a:blip>
          <a:srcRect b="33345" l="25977" r="27417" t="16635"/>
          <a:stretch/>
        </p:blipFill>
        <p:spPr>
          <a:xfrm>
            <a:off x="9564375" y="5795513"/>
            <a:ext cx="1531526" cy="86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1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7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2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7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8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3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7007129c5a_16_5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Avionics Test Cont.</a:t>
            </a:r>
            <a:endParaRPr/>
          </a:p>
        </p:txBody>
      </p:sp>
      <p:sp>
        <p:nvSpPr>
          <p:cNvPr id="763" name="Google Shape;763;g7007129c5a_16_56"/>
          <p:cNvSpPr txBox="1"/>
          <p:nvPr>
            <p:ph idx="1" type="body"/>
          </p:nvPr>
        </p:nvSpPr>
        <p:spPr>
          <a:xfrm>
            <a:off x="581200" y="1965125"/>
            <a:ext cx="56073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Connect each individual component to vendor specified power (externally)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Ensure individual functionality (each component test can be found in backup slides </a:t>
            </a:r>
            <a:r>
              <a:rPr lang="en-US" u="sng">
                <a:solidFill>
                  <a:schemeClr val="hlink"/>
                </a:solidFill>
                <a:hlinkClick action="ppaction://hlinksldjump" r:id="rId3"/>
              </a:rPr>
              <a:t>here</a:t>
            </a:r>
            <a:r>
              <a:rPr lang="en-US"/>
              <a:t>)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Test inter-component connectivity and functionality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IMU to Pixhawk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Radio to Handheld RC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Radio to Pixhawk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Pixhawk to Servos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Pixhawk to ESCs to Motors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Test all components in integrated flight configuration off battery power and ensure all function as expected. </a:t>
            </a:r>
            <a:endParaRPr/>
          </a:p>
        </p:txBody>
      </p:sp>
      <p:sp>
        <p:nvSpPr>
          <p:cNvPr id="764" name="Google Shape;764;g7007129c5a_16_5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65" name="Google Shape;765;g7007129c5a_16_56"/>
          <p:cNvGrpSpPr/>
          <p:nvPr/>
        </p:nvGrpSpPr>
        <p:grpSpPr>
          <a:xfrm>
            <a:off x="6142775" y="2278400"/>
            <a:ext cx="5698699" cy="3471000"/>
            <a:chOff x="6188500" y="2346975"/>
            <a:chExt cx="5698699" cy="3471000"/>
          </a:xfrm>
        </p:grpSpPr>
        <p:pic>
          <p:nvPicPr>
            <p:cNvPr id="766" name="Google Shape;766;g7007129c5a_16_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88500" y="2407458"/>
              <a:ext cx="5698699" cy="3205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g7007129c5a_16_56"/>
            <p:cNvSpPr/>
            <p:nvPr/>
          </p:nvSpPr>
          <p:spPr>
            <a:xfrm>
              <a:off x="6300350" y="5394975"/>
              <a:ext cx="5475000" cy="42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g7007129c5a_16_56"/>
            <p:cNvSpPr/>
            <p:nvPr/>
          </p:nvSpPr>
          <p:spPr>
            <a:xfrm>
              <a:off x="6300350" y="2346975"/>
              <a:ext cx="5475000" cy="42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07129c5a_16_64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Avionics Test Cont.</a:t>
            </a:r>
            <a:endParaRPr/>
          </a:p>
        </p:txBody>
      </p:sp>
      <p:sp>
        <p:nvSpPr>
          <p:cNvPr id="775" name="Google Shape;775;g7007129c5a_16_64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Propeller Blades will </a:t>
            </a:r>
            <a:r>
              <a:rPr lang="en-US" u="sng"/>
              <a:t>not</a:t>
            </a:r>
            <a:r>
              <a:rPr lang="en-US"/>
              <a:t> be attached during any testing of the ESCs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Propellers will be added to the final craft only during the final flight tests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All electronics can be controlled by RC controller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All vehicle electronics can be powered by battery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Motors spin, servos deflect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Payload IMU data is transmitted to groundstation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76" name="Google Shape;776;g7007129c5a_16_64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r>
              <a:rPr lang="en-US"/>
              <a:t>This test verifies the following requirements: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3.3: The aircraft shall be controllable by manual RC controller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 4: System shall provide a data link during flight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4.1: The system shall maintain a link margin of 0 dB or greater throughout the duration of its flight.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4.2: The ground station shall have the ability to transmit to the aircraft.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4.3: The aircraft shall have the ability to transmit to the ground station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Tests are ongoing. Fully integrated test scheduled for 3/20</a:t>
            </a:r>
            <a:endParaRPr/>
          </a:p>
        </p:txBody>
      </p:sp>
      <p:sp>
        <p:nvSpPr>
          <p:cNvPr id="777" name="Google Shape;777;g7007129c5a_16_6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7007129c5a_16_72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Power Test</a:t>
            </a:r>
            <a:endParaRPr sz="3600"/>
          </a:p>
        </p:txBody>
      </p:sp>
      <p:sp>
        <p:nvSpPr>
          <p:cNvPr id="784" name="Google Shape;784;g7007129c5a_16_72"/>
          <p:cNvSpPr txBox="1"/>
          <p:nvPr>
            <p:ph idx="1" type="body"/>
          </p:nvPr>
        </p:nvSpPr>
        <p:spPr>
          <a:xfrm>
            <a:off x="581200" y="2228000"/>
            <a:ext cx="5422500" cy="4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NESSIE must provide sufficient power to the components and payload for sustained flight.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NESSIE’s electrical components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Oscilloscope (measuring Voltage/Current)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Breadboard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Additional wires (with alligator clamps)</a:t>
            </a:r>
            <a:endParaRPr/>
          </a:p>
          <a:p>
            <a:pPr indent="-33375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Testers (Matt, Kody, Jeffrey, Bobby Hodgkinson…?)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Boulder Aerospace Building (Pilot Lab)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785" name="Google Shape;785;g7007129c5a_16_72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007129c5a_16_8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Power Test Cont.</a:t>
            </a:r>
            <a:endParaRPr/>
          </a:p>
        </p:txBody>
      </p:sp>
      <p:sp>
        <p:nvSpPr>
          <p:cNvPr id="792" name="Google Shape;792;g7007129c5a_16_80"/>
          <p:cNvSpPr txBox="1"/>
          <p:nvPr>
            <p:ph idx="1" type="body"/>
          </p:nvPr>
        </p:nvSpPr>
        <p:spPr>
          <a:xfrm>
            <a:off x="581200" y="2227999"/>
            <a:ext cx="54225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 (Components):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Connect all electrical components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Connect oscilloscope between the battery and the power distribution board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Simulate partial mission profile of electrical system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Measure voltage and current at current testing location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Repeat steps 2-4 for all electrical connections to verify power is distributed properly throughout system.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en-US"/>
              <a:t>(General flow should be from battery connections “outwards” testing voltage and current to each component)</a:t>
            </a:r>
            <a:endParaRPr/>
          </a:p>
        </p:txBody>
      </p:sp>
      <p:sp>
        <p:nvSpPr>
          <p:cNvPr id="793" name="Google Shape;793;g7007129c5a_16_80"/>
          <p:cNvSpPr txBox="1"/>
          <p:nvPr>
            <p:ph idx="2" type="body"/>
          </p:nvPr>
        </p:nvSpPr>
        <p:spPr>
          <a:xfrm>
            <a:off x="6188425" y="2228000"/>
            <a:ext cx="5422500" cy="3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b="1" lang="en-US"/>
              <a:t>Test Procedure(System Endurance):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Connect all electrical components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Connect oscilloscope between the battery and the power distribution board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Simulate full mission profile of electrical system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Measure voltage and current of battery throughout test to quantify endurance of system.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lang="en-US"/>
              <a:t>(Test will monitor battery voltage/current under simulated flight use for endurance)</a:t>
            </a:r>
            <a:endParaRPr/>
          </a:p>
        </p:txBody>
      </p:sp>
      <p:sp>
        <p:nvSpPr>
          <p:cNvPr id="794" name="Google Shape;794;g7007129c5a_16_8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7007129c5a_16_8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Power Test Cont.</a:t>
            </a:r>
            <a:endParaRPr/>
          </a:p>
        </p:txBody>
      </p:sp>
      <p:sp>
        <p:nvSpPr>
          <p:cNvPr id="801" name="Google Shape;801;g7007129c5a_16_88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ESD wristbands will be used to reduce the risk of static shock damaging components.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Although servos and motors will be utilized, they will not be attached to their respective control surfaces or propellers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Each component will receive power within the expected range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Battery will last more than 40 minutes during simulated mission profile</a:t>
            </a:r>
            <a:endParaRPr/>
          </a:p>
        </p:txBody>
      </p:sp>
      <p:sp>
        <p:nvSpPr>
          <p:cNvPr id="802" name="Google Shape;802;g7007129c5a_16_88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r>
              <a:rPr lang="en-US"/>
              <a:t>This test verifies DR 3.5.1 in which the system should last 40 minutes or more under constant use.This test also verifies DR 1.3: System shall provide 5.57 W to the payload.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 is on schedule for the second week of March. ( 10 March 2020 )</a:t>
            </a:r>
            <a:endParaRPr/>
          </a:p>
        </p:txBody>
      </p:sp>
      <p:sp>
        <p:nvSpPr>
          <p:cNvPr id="803" name="Google Shape;803;g7007129c5a_16_8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7007129c5a_16_12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Envelope Test</a:t>
            </a:r>
            <a:endParaRPr sz="3600"/>
          </a:p>
        </p:txBody>
      </p:sp>
      <p:sp>
        <p:nvSpPr>
          <p:cNvPr id="810" name="Google Shape;810;g7007129c5a_16_120"/>
          <p:cNvSpPr txBox="1"/>
          <p:nvPr>
            <p:ph idx="1" type="body"/>
          </p:nvPr>
        </p:nvSpPr>
        <p:spPr>
          <a:xfrm>
            <a:off x="581200" y="2228000"/>
            <a:ext cx="5422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Quantify any envelope leaking in preparation for final flight test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Compare leakage data against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Larger Than Life Inflatables envelope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Shipped from CA, expected arrival 3/2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Compressed Air Source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Pressure transducer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LabView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Boulder Aerospace Building (Main Lobby/High Bay)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Pending approval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811" name="Google Shape;811;g7007129c5a_16_12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2" name="Google Shape;812;g7007129c5a_16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6275" y="2166901"/>
            <a:ext cx="4487014" cy="39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7007129c5a_16_12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Envelope Test Cont.</a:t>
            </a:r>
            <a:endParaRPr/>
          </a:p>
        </p:txBody>
      </p:sp>
      <p:sp>
        <p:nvSpPr>
          <p:cNvPr id="819" name="Google Shape;819;g7007129c5a_16_128"/>
          <p:cNvSpPr txBox="1"/>
          <p:nvPr>
            <p:ph idx="1" type="body"/>
          </p:nvPr>
        </p:nvSpPr>
        <p:spPr>
          <a:xfrm>
            <a:off x="581193" y="23042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Compressed air will be used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Fill to no more than 1 PSI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See backup slide for fill procedure </a:t>
            </a:r>
            <a:r>
              <a:rPr lang="en-US" u="sng">
                <a:solidFill>
                  <a:schemeClr val="hlink"/>
                </a:solidFill>
                <a:hlinkClick action="ppaction://hlinksldjump" r:id="rId3"/>
              </a:rPr>
              <a:t>here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Use bleed valve to achieve nominal internal pressure of 1/15 PSI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Hold pressure for 1 hour, monitor pressure to verify a lack of leaks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Success is determined when no leaks are found</a:t>
            </a:r>
            <a:endParaRPr/>
          </a:p>
        </p:txBody>
      </p:sp>
      <p:sp>
        <p:nvSpPr>
          <p:cNvPr id="820" name="Google Shape;820;g7007129c5a_16_12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1" name="Google Shape;821;g7007129c5a_16_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2150" y="2228000"/>
            <a:ext cx="5886450" cy="33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7007129c5a_16_13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Envelope Test Cont.</a:t>
            </a:r>
            <a:endParaRPr/>
          </a:p>
        </p:txBody>
      </p:sp>
      <p:sp>
        <p:nvSpPr>
          <p:cNvPr id="828" name="Google Shape;828;g7007129c5a_16_136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Limit personnel for filling the envelope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Section off total area that will be used for testing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Clear test zone of personnel and other potential hazards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Positive pressure is maintained throughout test duration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829" name="Google Shape;829;g7007129c5a_16_136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r>
              <a:rPr lang="en-US"/>
              <a:t>This test verifies the following requirements: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 2: System shall be capable of operating at 400ft AGL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FR 3: System shall be capable of attaining a specified altitude and station keeping at that altitude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DR 3.1: The system shall provide sufficient net lifting force to attain desired altitudes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Envelope is en route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Estimated delivery on 3/2/2020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Envelope test scheduled for 3/5/2020</a:t>
            </a:r>
            <a:endParaRPr/>
          </a:p>
        </p:txBody>
      </p:sp>
      <p:sp>
        <p:nvSpPr>
          <p:cNvPr id="830" name="Google Shape;830;g7007129c5a_16_13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7007129c5a_16_144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Gondola Control Surface Test</a:t>
            </a:r>
            <a:endParaRPr sz="3600"/>
          </a:p>
        </p:txBody>
      </p:sp>
      <p:sp>
        <p:nvSpPr>
          <p:cNvPr id="837" name="Google Shape;837;g7007129c5a_16_144"/>
          <p:cNvSpPr txBox="1"/>
          <p:nvPr>
            <p:ph idx="1" type="body"/>
          </p:nvPr>
        </p:nvSpPr>
        <p:spPr>
          <a:xfrm>
            <a:off x="581200" y="2228000"/>
            <a:ext cx="5422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Ensure the servo is capable of moving the control surface from +45 degree to -45 degree, and hold this position when a moment is applied on the control surfaces.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Servo, cables, linkage mechanism and tail assembly.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CU Boulder Aerospace Building (Shaker Table)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838" name="Google Shape;838;g7007129c5a_16_14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stationary, table, umbrella&#10;&#10;Description generated with very high confidence" id="839" name="Google Shape;839;g7007129c5a_16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7911" y="2150562"/>
            <a:ext cx="3193441" cy="1808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air&#10;&#10;Description generated with very high confidence" id="840" name="Google Shape;840;g7007129c5a_16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3945" y="3959049"/>
            <a:ext cx="3595044" cy="1916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g7007129c5a_16_144"/>
          <p:cNvCxnSpPr/>
          <p:nvPr/>
        </p:nvCxnSpPr>
        <p:spPr>
          <a:xfrm flipH="1" rot="10800000">
            <a:off x="7884631" y="4756550"/>
            <a:ext cx="2252116" cy="703217"/>
          </a:xfrm>
          <a:prstGeom prst="straightConnector1">
            <a:avLst/>
          </a:prstGeom>
          <a:noFill/>
          <a:ln cap="flat" cmpd="sng" w="9525">
            <a:solidFill>
              <a:srgbClr val="172F5E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42" name="Google Shape;842;g7007129c5a_16_144"/>
          <p:cNvSpPr txBox="1"/>
          <p:nvPr/>
        </p:nvSpPr>
        <p:spPr>
          <a:xfrm>
            <a:off x="6834772" y="5305878"/>
            <a:ext cx="14462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Elevator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7007129c5a_16_152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Gondola Control Surface Test Cont.</a:t>
            </a:r>
            <a:endParaRPr/>
          </a:p>
        </p:txBody>
      </p:sp>
      <p:sp>
        <p:nvSpPr>
          <p:cNvPr id="849" name="Google Shape;849;g7007129c5a_16_152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Move the horizontal stabilizer to +45 degrees to -45 degree continuously.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Hold the horizontal stabilizer at +5 degree. Attach a 200 grams weight on the end of the control surface to apply a 0.56N-m moment on the control surface pivot.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Measure the angle of the horizontal control surface.</a:t>
            </a:r>
            <a:endParaRPr/>
          </a:p>
        </p:txBody>
      </p:sp>
      <p:sp>
        <p:nvSpPr>
          <p:cNvPr id="850" name="Google Shape;850;g7007129c5a_16_152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1" name="Google Shape;851;g7007129c5a_16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6375" y="2028575"/>
            <a:ext cx="4567576" cy="3832426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7007129c5a_16_152"/>
          <p:cNvSpPr/>
          <p:nvPr/>
        </p:nvSpPr>
        <p:spPr>
          <a:xfrm>
            <a:off x="10829925" y="3071825"/>
            <a:ext cx="65100" cy="928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7007129c5a_16_152"/>
          <p:cNvSpPr/>
          <p:nvPr/>
        </p:nvSpPr>
        <p:spPr>
          <a:xfrm>
            <a:off x="6726500" y="2518650"/>
            <a:ext cx="582300" cy="9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g7007129c5a_16_152"/>
          <p:cNvSpPr/>
          <p:nvPr/>
        </p:nvSpPr>
        <p:spPr>
          <a:xfrm>
            <a:off x="6713400" y="2752900"/>
            <a:ext cx="564300" cy="9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g7007129c5a_16_152"/>
          <p:cNvSpPr txBox="1"/>
          <p:nvPr/>
        </p:nvSpPr>
        <p:spPr>
          <a:xfrm>
            <a:off x="10572750" y="4043375"/>
            <a:ext cx="82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Weight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6" name="Google Shape;856;g7007129c5a_16_152"/>
          <p:cNvSpPr txBox="1"/>
          <p:nvPr/>
        </p:nvSpPr>
        <p:spPr>
          <a:xfrm>
            <a:off x="6081375" y="2465525"/>
            <a:ext cx="82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Cables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007129c5a_10_91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/>
              <a:t>Overview - Baseline Design</a:t>
            </a:r>
            <a:endParaRPr/>
          </a:p>
        </p:txBody>
      </p:sp>
      <p:sp>
        <p:nvSpPr>
          <p:cNvPr id="471" name="Google Shape;471;g7007129c5a_10_91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2" name="Google Shape;472;g7007129c5a_1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256" y="1924343"/>
            <a:ext cx="8677373" cy="44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7007129c5a_10_91"/>
          <p:cNvSpPr/>
          <p:nvPr/>
        </p:nvSpPr>
        <p:spPr>
          <a:xfrm rot="8384441">
            <a:off x="6496696" y="2980829"/>
            <a:ext cx="1175657" cy="2845121"/>
          </a:xfrm>
          <a:prstGeom prst="leftBrace">
            <a:avLst>
              <a:gd fmla="val 38961" name="adj1"/>
              <a:gd fmla="val 50000" name="adj2"/>
            </a:avLst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7007129c5a_10_91"/>
          <p:cNvSpPr txBox="1"/>
          <p:nvPr/>
        </p:nvSpPr>
        <p:spPr>
          <a:xfrm>
            <a:off x="7391401" y="3683109"/>
            <a:ext cx="5741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7007129c5a_10_91"/>
          <p:cNvSpPr/>
          <p:nvPr/>
        </p:nvSpPr>
        <p:spPr>
          <a:xfrm rot="-5737927">
            <a:off x="4221262" y="3901510"/>
            <a:ext cx="1175657" cy="3517569"/>
          </a:xfrm>
          <a:prstGeom prst="leftBrace">
            <a:avLst>
              <a:gd fmla="val 28141" name="adj1"/>
              <a:gd fmla="val 50000" name="adj2"/>
            </a:avLst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7007129c5a_10_91"/>
          <p:cNvSpPr txBox="1"/>
          <p:nvPr/>
        </p:nvSpPr>
        <p:spPr>
          <a:xfrm>
            <a:off x="4611750" y="6321225"/>
            <a:ext cx="86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 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7007129c5a_16_16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Gondola Control Surface Test Cont.</a:t>
            </a:r>
            <a:endParaRPr/>
          </a:p>
        </p:txBody>
      </p:sp>
      <p:sp>
        <p:nvSpPr>
          <p:cNvPr id="863" name="Google Shape;863;g7007129c5a_16_160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r>
              <a:rPr lang="en-US"/>
              <a:t>Ensure the control-ability of the blimp during flight.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r>
              <a:rPr lang="en-US"/>
              <a:t>The servo corrects the angle with an accuracy of 2 degree to the desired angle when the moment is applied.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864" name="Google Shape;864;g7007129c5a_16_160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r>
              <a:rPr lang="en-US"/>
              <a:t>This test verifies FR.4. </a:t>
            </a:r>
            <a:r>
              <a:rPr lang="en-US">
                <a:solidFill>
                  <a:schemeClr val="dk1"/>
                </a:solidFill>
              </a:rPr>
              <a:t>System shall be capable of attaining a specified altitude and station keeping at that altitude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 is on schedule for the second week of March.</a:t>
            </a:r>
            <a:endParaRPr/>
          </a:p>
        </p:txBody>
      </p:sp>
      <p:sp>
        <p:nvSpPr>
          <p:cNvPr id="865" name="Google Shape;865;g7007129c5a_16_16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7007129c5a_3_1"/>
          <p:cNvSpPr txBox="1"/>
          <p:nvPr>
            <p:ph type="title"/>
          </p:nvPr>
        </p:nvSpPr>
        <p:spPr>
          <a:xfrm>
            <a:off x="774924" y="972877"/>
            <a:ext cx="147060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500"/>
              <a:t>Electronics - Battery Testing</a:t>
            </a:r>
            <a:endParaRPr sz="1500"/>
          </a:p>
        </p:txBody>
      </p:sp>
      <p:sp>
        <p:nvSpPr>
          <p:cNvPr id="872" name="Google Shape;872;g7007129c5a_3_1"/>
          <p:cNvSpPr txBox="1"/>
          <p:nvPr>
            <p:ph idx="12" type="sldNum"/>
          </p:nvPr>
        </p:nvSpPr>
        <p:spPr>
          <a:xfrm>
            <a:off x="14077733" y="7941516"/>
            <a:ext cx="1403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3" name="Google Shape;873;g7007129c5a_3_1"/>
          <p:cNvSpPr txBox="1"/>
          <p:nvPr>
            <p:ph idx="1" type="body"/>
          </p:nvPr>
        </p:nvSpPr>
        <p:spPr>
          <a:xfrm>
            <a:off x="6188200" y="2208825"/>
            <a:ext cx="54225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Discharge</a:t>
            </a:r>
            <a:endParaRPr b="1" sz="1500"/>
          </a:p>
          <a:p>
            <a:pPr indent="-3175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◼"/>
            </a:pPr>
            <a:r>
              <a:rPr lang="en-US" sz="1500"/>
              <a:t>Charge Battery to 16.5V (92%)</a:t>
            </a:r>
            <a:endParaRPr sz="15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◼"/>
            </a:pPr>
            <a:r>
              <a:rPr lang="en-US" sz="1500"/>
              <a:t>During charging process every 5 minutes record voltage</a:t>
            </a:r>
            <a:endParaRPr sz="1500"/>
          </a:p>
        </p:txBody>
      </p:sp>
      <p:sp>
        <p:nvSpPr>
          <p:cNvPr id="874" name="Google Shape;874;g7007129c5a_3_1"/>
          <p:cNvSpPr txBox="1"/>
          <p:nvPr>
            <p:ph idx="1" type="body"/>
          </p:nvPr>
        </p:nvSpPr>
        <p:spPr>
          <a:xfrm>
            <a:off x="6188200" y="4273825"/>
            <a:ext cx="5422500" cy="24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Safety</a:t>
            </a:r>
            <a:endParaRPr b="1" sz="1500"/>
          </a:p>
          <a:p>
            <a:pPr indent="-3175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◼"/>
            </a:pPr>
            <a:r>
              <a:rPr lang="en-US" sz="1500"/>
              <a:t>Ensure the leads on the battery terminal are not shorted, this destroys the battery</a:t>
            </a:r>
            <a:endParaRPr sz="15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◼"/>
            </a:pPr>
            <a:r>
              <a:rPr lang="en-US" sz="1500"/>
              <a:t>Do not over charge the battery, always use the assigned charge management board</a:t>
            </a:r>
            <a:endParaRPr sz="15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◼"/>
            </a:pPr>
            <a:r>
              <a:rPr lang="en-US" sz="1500"/>
              <a:t>When the battery voltage warning is sounded by any system remove the current battery and return to at least storage charge level at first chance. </a:t>
            </a:r>
            <a:endParaRPr sz="1500"/>
          </a:p>
        </p:txBody>
      </p:sp>
      <p:sp>
        <p:nvSpPr>
          <p:cNvPr id="875" name="Google Shape;875;g7007129c5a_3_1"/>
          <p:cNvSpPr txBox="1"/>
          <p:nvPr>
            <p:ph type="title"/>
          </p:nvPr>
        </p:nvSpPr>
        <p:spPr>
          <a:xfrm>
            <a:off x="581243" y="7793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Electronics - Battery Testing</a:t>
            </a:r>
            <a:endParaRPr/>
          </a:p>
        </p:txBody>
      </p:sp>
      <p:pic>
        <p:nvPicPr>
          <p:cNvPr id="876" name="Google Shape;876;g7007129c5a_3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050" y="2208834"/>
            <a:ext cx="5282774" cy="40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7007129c5a_3_1"/>
          <p:cNvSpPr txBox="1"/>
          <p:nvPr/>
        </p:nvSpPr>
        <p:spPr>
          <a:xfrm>
            <a:off x="924825" y="6029925"/>
            <a:ext cx="4055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8" name="Google Shape;878;g7007129c5a_3_1"/>
          <p:cNvSpPr txBox="1"/>
          <p:nvPr/>
        </p:nvSpPr>
        <p:spPr>
          <a:xfrm>
            <a:off x="1060188" y="5972200"/>
            <a:ext cx="39225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Expected discharge curve from manufacturer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(GensTattu)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7007129c5a_3_9"/>
          <p:cNvSpPr txBox="1"/>
          <p:nvPr>
            <p:ph type="title"/>
          </p:nvPr>
        </p:nvSpPr>
        <p:spPr>
          <a:xfrm>
            <a:off x="774924" y="972877"/>
            <a:ext cx="147060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500"/>
              <a:t>Electronics - Servos</a:t>
            </a:r>
            <a:endParaRPr sz="1500"/>
          </a:p>
        </p:txBody>
      </p:sp>
      <p:sp>
        <p:nvSpPr>
          <p:cNvPr id="885" name="Google Shape;885;g7007129c5a_3_9"/>
          <p:cNvSpPr txBox="1"/>
          <p:nvPr>
            <p:ph idx="12" type="sldNum"/>
          </p:nvPr>
        </p:nvSpPr>
        <p:spPr>
          <a:xfrm>
            <a:off x="14077733" y="7941516"/>
            <a:ext cx="1403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6" name="Google Shape;886;g7007129c5a_3_9"/>
          <p:cNvSpPr txBox="1"/>
          <p:nvPr>
            <p:ph idx="1" type="body"/>
          </p:nvPr>
        </p:nvSpPr>
        <p:spPr>
          <a:xfrm>
            <a:off x="581308" y="2608703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Testing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Using supplemental Arduino Mega, set upper and lower bounds on each servo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The two extreme states will be flipped between repeatedly </a:t>
            </a:r>
            <a:endParaRPr sz="1500"/>
          </a:p>
          <a:p>
            <a:pPr indent="-1905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Validation: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Flip between two states and compare measured angle vs theoretical angle using a hanging protractor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-215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</p:txBody>
      </p:sp>
      <p:sp>
        <p:nvSpPr>
          <p:cNvPr id="887" name="Google Shape;887;g7007129c5a_3_9"/>
          <p:cNvSpPr txBox="1"/>
          <p:nvPr>
            <p:ph idx="1" type="body"/>
          </p:nvPr>
        </p:nvSpPr>
        <p:spPr>
          <a:xfrm>
            <a:off x="6264393" y="2339228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Safety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Servos will not be attached to any components during testing for </a:t>
            </a:r>
            <a:endParaRPr sz="1500"/>
          </a:p>
          <a:p>
            <a:pPr indent="-215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</p:txBody>
      </p:sp>
      <p:sp>
        <p:nvSpPr>
          <p:cNvPr id="888" name="Google Shape;888;g7007129c5a_3_9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Electronics - Servos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7007129c5a_3_17"/>
          <p:cNvSpPr txBox="1"/>
          <p:nvPr>
            <p:ph type="title"/>
          </p:nvPr>
        </p:nvSpPr>
        <p:spPr>
          <a:xfrm>
            <a:off x="774924" y="972877"/>
            <a:ext cx="147060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500"/>
              <a:t>Electronics – Electronic Speed Controllers (ESCs)</a:t>
            </a:r>
            <a:endParaRPr sz="1500"/>
          </a:p>
        </p:txBody>
      </p:sp>
      <p:sp>
        <p:nvSpPr>
          <p:cNvPr id="895" name="Google Shape;895;g7007129c5a_3_17"/>
          <p:cNvSpPr txBox="1"/>
          <p:nvPr>
            <p:ph idx="12" type="sldNum"/>
          </p:nvPr>
        </p:nvSpPr>
        <p:spPr>
          <a:xfrm>
            <a:off x="14077733" y="7941516"/>
            <a:ext cx="1403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6" name="Google Shape;896;g7007129c5a_3_17"/>
          <p:cNvSpPr txBox="1"/>
          <p:nvPr>
            <p:ph idx="1" type="body"/>
          </p:nvPr>
        </p:nvSpPr>
        <p:spPr>
          <a:xfrm>
            <a:off x="6188193" y="2186828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Safety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Blades will </a:t>
            </a:r>
            <a:r>
              <a:rPr lang="en-US" sz="1500" u="sng"/>
              <a:t>not</a:t>
            </a:r>
            <a:r>
              <a:rPr lang="en-US" sz="1500"/>
              <a:t> be attached during any testing of the ESCs. Propellers will be added to the final craft only during the final flight tests</a:t>
            </a:r>
            <a:endParaRPr sz="1500"/>
          </a:p>
          <a:p>
            <a:pPr indent="-28575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No more than 6V will be used to directly power the ESCs during testing</a:t>
            </a:r>
            <a:endParaRPr sz="1500"/>
          </a:p>
          <a:p>
            <a:pPr indent="-215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</p:txBody>
      </p:sp>
      <p:sp>
        <p:nvSpPr>
          <p:cNvPr id="897" name="Google Shape;897;g7007129c5a_3_17"/>
          <p:cNvSpPr txBox="1"/>
          <p:nvPr/>
        </p:nvSpPr>
        <p:spPr>
          <a:xfrm>
            <a:off x="581308" y="2608703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rPr b="1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Testing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921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◼"/>
            </a:pPr>
            <a:r>
              <a:rPr b="0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rPr b="1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Validation: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921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◼"/>
            </a:pPr>
            <a:r>
              <a:rPr b="0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Verify vendor 3 phase output with oscilloscope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8" name="Google Shape;898;g7007129c5a_3_17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Electronics - Electronic Flight Controllers (ESCs)</a:t>
            </a:r>
            <a:endParaRPr/>
          </a:p>
        </p:txBody>
      </p:sp>
      <p:sp>
        <p:nvSpPr>
          <p:cNvPr id="899" name="Google Shape;899;g7007129c5a_3_17"/>
          <p:cNvSpPr txBox="1"/>
          <p:nvPr/>
        </p:nvSpPr>
        <p:spPr>
          <a:xfrm>
            <a:off x="1726925" y="4988975"/>
            <a:ext cx="53310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GET A PLOT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7007129c5a_3_25"/>
          <p:cNvSpPr txBox="1"/>
          <p:nvPr>
            <p:ph type="title"/>
          </p:nvPr>
        </p:nvSpPr>
        <p:spPr>
          <a:xfrm>
            <a:off x="774924" y="972877"/>
            <a:ext cx="147060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500"/>
              <a:t>Electronics - Solenoid</a:t>
            </a:r>
            <a:endParaRPr sz="1500"/>
          </a:p>
        </p:txBody>
      </p:sp>
      <p:sp>
        <p:nvSpPr>
          <p:cNvPr id="906" name="Google Shape;906;g7007129c5a_3_25"/>
          <p:cNvSpPr txBox="1"/>
          <p:nvPr>
            <p:ph idx="12" type="sldNum"/>
          </p:nvPr>
        </p:nvSpPr>
        <p:spPr>
          <a:xfrm>
            <a:off x="14077733" y="7941516"/>
            <a:ext cx="1403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7" name="Google Shape;907;g7007129c5a_3_25"/>
          <p:cNvSpPr txBox="1"/>
          <p:nvPr/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900" u="none" cap="none" strike="noStrike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8" name="Google Shape;908;g7007129c5a_3_25"/>
          <p:cNvSpPr txBox="1"/>
          <p:nvPr>
            <p:ph idx="1" type="body"/>
          </p:nvPr>
        </p:nvSpPr>
        <p:spPr>
          <a:xfrm>
            <a:off x="581308" y="2608703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Testing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Using supplemental Arduino ___, set upper and lower bounds on each servo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The two extreme states will be flipped between repeatedly </a:t>
            </a:r>
            <a:endParaRPr sz="1500"/>
          </a:p>
          <a:p>
            <a:pPr indent="-1905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b="1" lang="en-US" sz="1500"/>
              <a:t>Validation:</a:t>
            </a:r>
            <a:endParaRPr sz="1500"/>
          </a:p>
          <a:p>
            <a:pPr indent="-292100" lvl="0" marL="292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</a:pPr>
            <a:r>
              <a:rPr lang="en-US" sz="1500"/>
              <a:t>Flip between two states and compare measured angle vs theoretical angle using a hanging protractor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-215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</p:txBody>
      </p:sp>
      <p:sp>
        <p:nvSpPr>
          <p:cNvPr id="909" name="Google Shape;909;g7007129c5a_3_25"/>
          <p:cNvSpPr txBox="1"/>
          <p:nvPr/>
        </p:nvSpPr>
        <p:spPr>
          <a:xfrm>
            <a:off x="6188193" y="2186828"/>
            <a:ext cx="5422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rPr b="1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Safety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921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◼"/>
            </a:pPr>
            <a:r>
              <a:rPr b="0" i="0" lang="en-US" sz="19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Servos will not be attached to any components during testing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0" name="Google Shape;910;g7007129c5a_3_25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Electronics - Solenoid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7e646713f8_0_1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Electronics - Communications</a:t>
            </a:r>
            <a:endParaRPr/>
          </a:p>
        </p:txBody>
      </p:sp>
      <p:sp>
        <p:nvSpPr>
          <p:cNvPr id="917" name="Google Shape;917;g7e646713f8_0_1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8" name="Google Shape;918;g7e646713f8_0_16"/>
          <p:cNvSpPr txBox="1"/>
          <p:nvPr>
            <p:ph idx="1" type="body"/>
          </p:nvPr>
        </p:nvSpPr>
        <p:spPr>
          <a:xfrm>
            <a:off x="581193" y="2044828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Control (incremental testing)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Establish radio connection </a:t>
            </a:r>
            <a:r>
              <a:rPr b="1" lang="en-US">
                <a:solidFill>
                  <a:srgbClr val="00FF00"/>
                </a:solidFill>
              </a:rPr>
              <a:t>✓</a:t>
            </a:r>
            <a:endParaRPr b="1">
              <a:solidFill>
                <a:srgbClr val="00FF00"/>
              </a:solidFill>
            </a:endParaRPr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Establish servo control at all positions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Establish motor control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Establish control surface and tilt rotor axle control</a:t>
            </a:r>
            <a:endParaRPr b="1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919" name="Google Shape;919;g7e646713f8_0_16"/>
          <p:cNvSpPr txBox="1"/>
          <p:nvPr>
            <p:ph idx="1" type="body"/>
          </p:nvPr>
        </p:nvSpPr>
        <p:spPr>
          <a:xfrm>
            <a:off x="6188193" y="2186828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Telemetry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Ensure that data is being collected to arduino SD card.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Ensure that data is being downlinked via radio connection.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7e646713f8_0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Structures</a:t>
            </a:r>
            <a:endParaRPr/>
          </a:p>
        </p:txBody>
      </p:sp>
      <p:sp>
        <p:nvSpPr>
          <p:cNvPr id="926" name="Google Shape;926;g7e646713f8_0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7" name="Google Shape;927;g7e646713f8_0_0"/>
          <p:cNvSpPr txBox="1"/>
          <p:nvPr>
            <p:ph idx="1" type="body"/>
          </p:nvPr>
        </p:nvSpPr>
        <p:spPr>
          <a:xfrm>
            <a:off x="581193" y="19991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Weight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Verify total mass of structure is under 55lb. max FAA weight limit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lang="en-US"/>
              <a:t>Measure mass of each individual component and add all component masses together</a:t>
            </a:r>
            <a:endParaRPr/>
          </a:p>
        </p:txBody>
      </p:sp>
      <p:sp>
        <p:nvSpPr>
          <p:cNvPr id="928" name="Google Shape;928;g7e646713f8_0_0"/>
          <p:cNvSpPr txBox="1"/>
          <p:nvPr>
            <p:ph idx="1" type="body"/>
          </p:nvPr>
        </p:nvSpPr>
        <p:spPr>
          <a:xfrm>
            <a:off x="6188193" y="21515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Vibrational Test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Camera to measure vibration against model from CDR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b="1" lang="en-US"/>
              <a:t>Verify Gondola structure and components don’t disassemble during flight</a:t>
            </a:r>
            <a:endParaRPr b="1"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b="1" lang="en-US"/>
              <a:t>Worst case scenario of shaker test with gondola only</a:t>
            </a:r>
            <a:endParaRPr b="1"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b="1" lang="en-US"/>
              <a:t>Integrated system will be dampened and be less than worse case scenario</a:t>
            </a:r>
            <a:endParaRPr b="1"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○"/>
            </a:pPr>
            <a:r>
              <a:rPr b="1" lang="en-US"/>
              <a:t>Accelerometer node placed in gondola bay and node placed on motor mount</a:t>
            </a:r>
            <a:endParaRPr b="1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7e22e06bea_0_25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Emergency Landing Systems Testing</a:t>
            </a:r>
            <a:endParaRPr/>
          </a:p>
        </p:txBody>
      </p:sp>
      <p:sp>
        <p:nvSpPr>
          <p:cNvPr id="935" name="Google Shape;935;g7e22e06bea_0_25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6" name="Google Shape;936;g7e22e06bea_0_25"/>
          <p:cNvSpPr txBox="1"/>
          <p:nvPr>
            <p:ph idx="1" type="body"/>
          </p:nvPr>
        </p:nvSpPr>
        <p:spPr>
          <a:xfrm>
            <a:off x="6003693" y="19991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Solenoid Test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Repeat Fill test to 1/15 PSI,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Trigger Solenoid release valve using remote transmitter</a:t>
            </a:r>
            <a:endParaRPr/>
          </a:p>
        </p:txBody>
      </p:sp>
      <p:sp>
        <p:nvSpPr>
          <p:cNvPr id="937" name="Google Shape;937;g7e22e06bea_0_25"/>
          <p:cNvSpPr txBox="1"/>
          <p:nvPr>
            <p:ph idx="1" type="body"/>
          </p:nvPr>
        </p:nvSpPr>
        <p:spPr>
          <a:xfrm>
            <a:off x="581193" y="19991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Burn Wire Test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Use compressed air stream to increase pressure on sensor via dynamic pressure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Ensure that circuit trips at equivalent pressure to 80 ft AGL Boulder</a:t>
            </a:r>
            <a:endParaRPr b="1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d9c935ef4_0_6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Hydrogen Safety Back up Slide</a:t>
            </a:r>
            <a:endParaRPr/>
          </a:p>
        </p:txBody>
      </p:sp>
      <p:sp>
        <p:nvSpPr>
          <p:cNvPr id="944" name="Google Shape;944;g7d9c935ef4_0_6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7d9c935ef4_0_1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Nessie Vs Manta Overview</a:t>
            </a:r>
            <a:endParaRPr/>
          </a:p>
        </p:txBody>
      </p:sp>
      <p:sp>
        <p:nvSpPr>
          <p:cNvPr id="951" name="Google Shape;951;g7d9c935ef4_0_1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2" name="Google Shape;952;g7d9c935ef4_0_18"/>
          <p:cNvSpPr txBox="1"/>
          <p:nvPr/>
        </p:nvSpPr>
        <p:spPr>
          <a:xfrm>
            <a:off x="581200" y="2065675"/>
            <a:ext cx="4858500" cy="3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Design Scaling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Dimension 2.466:1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Mass 15:1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Volume 15:1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Flight Time 1.570:1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Testing Scaling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Vibrations 0.637:1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Material strength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Cost (maybe remove)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Lifting Gas \propto gas volume (above)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Materials \propto structure mass (above)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7007129c5a_1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4606" y="2029268"/>
            <a:ext cx="6042675" cy="473374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7007129c5a_10_101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/>
              <a:t>Overview - Baseline Design</a:t>
            </a:r>
            <a:endParaRPr/>
          </a:p>
        </p:txBody>
      </p:sp>
      <p:sp>
        <p:nvSpPr>
          <p:cNvPr id="483" name="Google Shape;483;g7007129c5a_10_101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g7007129c5a_10_101"/>
          <p:cNvSpPr/>
          <p:nvPr/>
        </p:nvSpPr>
        <p:spPr>
          <a:xfrm rot="-5400000">
            <a:off x="5453963" y="3842068"/>
            <a:ext cx="1284000" cy="2700300"/>
          </a:xfrm>
          <a:prstGeom prst="leftBrace">
            <a:avLst>
              <a:gd fmla="val 39348" name="adj1"/>
              <a:gd fmla="val 51395" name="adj2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7007129c5a_10_101"/>
          <p:cNvSpPr/>
          <p:nvPr/>
        </p:nvSpPr>
        <p:spPr>
          <a:xfrm rot="5400000">
            <a:off x="5553588" y="1230350"/>
            <a:ext cx="1174500" cy="5789100"/>
          </a:xfrm>
          <a:prstGeom prst="leftBrace">
            <a:avLst>
              <a:gd fmla="val 72567" name="adj1"/>
              <a:gd fmla="val 50190" name="adj2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7007129c5a_10_101"/>
          <p:cNvSpPr txBox="1"/>
          <p:nvPr/>
        </p:nvSpPr>
        <p:spPr>
          <a:xfrm>
            <a:off x="5890088" y="5917726"/>
            <a:ext cx="57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7007129c5a_10_101"/>
          <p:cNvSpPr txBox="1"/>
          <p:nvPr/>
        </p:nvSpPr>
        <p:spPr>
          <a:xfrm>
            <a:off x="5890093" y="3005665"/>
            <a:ext cx="57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7007129c5a_10_101"/>
          <p:cNvSpPr txBox="1"/>
          <p:nvPr/>
        </p:nvSpPr>
        <p:spPr>
          <a:xfrm>
            <a:off x="9233925" y="6321225"/>
            <a:ext cx="57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Legs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89" name="Google Shape;489;g7007129c5a_10_101"/>
          <p:cNvCxnSpPr/>
          <p:nvPr/>
        </p:nvCxnSpPr>
        <p:spPr>
          <a:xfrm flipH="1">
            <a:off x="8347425" y="6526000"/>
            <a:ext cx="886500" cy="101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7007129c5a_1_5"/>
          <p:cNvSpPr txBox="1"/>
          <p:nvPr>
            <p:ph type="title"/>
          </p:nvPr>
        </p:nvSpPr>
        <p:spPr>
          <a:xfrm>
            <a:off x="501168" y="70680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Maps to Test Flight Locations</a:t>
            </a:r>
            <a:endParaRPr/>
          </a:p>
        </p:txBody>
      </p:sp>
      <p:sp>
        <p:nvSpPr>
          <p:cNvPr id="959" name="Google Shape;959;g7007129c5a_1_5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0" name="Google Shape;960;g7007129c5a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3625" y="1885608"/>
            <a:ext cx="2324667" cy="485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g7007129c5a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450" y="1885600"/>
            <a:ext cx="5444607" cy="4435624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g7007129c5a_1_5"/>
          <p:cNvSpPr txBox="1"/>
          <p:nvPr/>
        </p:nvSpPr>
        <p:spPr>
          <a:xfrm>
            <a:off x="617225" y="6320800"/>
            <a:ext cx="5223600" cy="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CU South Boulder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3" name="Google Shape;963;g7007129c5a_1_5"/>
          <p:cNvSpPr txBox="1"/>
          <p:nvPr/>
        </p:nvSpPr>
        <p:spPr>
          <a:xfrm>
            <a:off x="6812275" y="2000250"/>
            <a:ext cx="1501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Table Mountain Flight Space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7ecb43d656_17_54"/>
          <p:cNvSpPr txBox="1"/>
          <p:nvPr>
            <p:ph type="title"/>
          </p:nvPr>
        </p:nvSpPr>
        <p:spPr>
          <a:xfrm>
            <a:off x="501168" y="70680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Restricted Airspace Maps</a:t>
            </a:r>
            <a:endParaRPr/>
          </a:p>
        </p:txBody>
      </p:sp>
      <p:sp>
        <p:nvSpPr>
          <p:cNvPr id="970" name="Google Shape;970;g7ecb43d656_17_5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1" name="Google Shape;971;g7ecb43d656_17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325" y="1980300"/>
            <a:ext cx="4963096" cy="410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g7ecb43d656_17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5054" y="1980300"/>
            <a:ext cx="4208121" cy="4108724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g7ecb43d656_17_54">
            <a:hlinkClick r:id="rId5"/>
          </p:cNvPr>
          <p:cNvSpPr txBox="1"/>
          <p:nvPr/>
        </p:nvSpPr>
        <p:spPr>
          <a:xfrm>
            <a:off x="1349125" y="6175725"/>
            <a:ext cx="44835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https://www-static.bouldercolorado.gov/docs/UASMap-1-201610181644.pdf</a:t>
            </a:r>
            <a:endParaRPr b="0" i="0" sz="10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6fdf6d0cbf_0_0"/>
          <p:cNvSpPr txBox="1"/>
          <p:nvPr>
            <p:ph type="title"/>
          </p:nvPr>
        </p:nvSpPr>
        <p:spPr>
          <a:xfrm>
            <a:off x="581200" y="729651"/>
            <a:ext cx="110295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Path Forward</a:t>
            </a:r>
            <a:endParaRPr/>
          </a:p>
        </p:txBody>
      </p:sp>
      <p:sp>
        <p:nvSpPr>
          <p:cNvPr id="980" name="Google Shape;980;g6fdf6d0cbf_0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981" name="Google Shape;981;g6fdf6d0cbf_0_0"/>
          <p:cNvGraphicFramePr/>
          <p:nvPr/>
        </p:nvGraphicFramePr>
        <p:xfrm>
          <a:off x="748250" y="14244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{BB6CF711-0DA9-4AE5-8B28-B5D5D98558AE}</a:tableStyleId>
              </a:tblPr>
              <a:tblGrid>
                <a:gridCol w="5347700"/>
                <a:gridCol w="5347700"/>
              </a:tblGrid>
              <a:tr h="2412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Exceptions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Special Authority for Certain Unmanned Aircraft Systems (Section 44807)</a:t>
                      </a:r>
                      <a:endParaRPr sz="1900" u="none" cap="none" strike="noStrike"/>
                    </a:p>
                    <a:p>
                      <a:pPr indent="-381000" lvl="1" marL="990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Exception to fly an unmanned aircraft that weighs 55 lbs or more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Separate “full” COA to fly above 400 ft</a:t>
                      </a:r>
                      <a:endParaRPr sz="1900" u="none" cap="none" strike="noStrike"/>
                    </a:p>
                    <a:p>
                      <a:pPr indent="-381000" lvl="1" marL="990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COA application must have exemption and registration numbers</a:t>
                      </a:r>
                      <a:endParaRPr sz="1900" u="none" cap="none" strike="noStrike"/>
                    </a:p>
                  </a:txBody>
                  <a:tcPr marT="60975" marB="60975" marR="121925" marL="12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Timeline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Must allow at least 120 days for review of Section 44807 petition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Expected response to COA application within 60 days of application submission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At least 180 days of wait time</a:t>
                      </a:r>
                      <a:endParaRPr sz="1900" u="none" cap="none" strike="noStrike"/>
                    </a:p>
                  </a:txBody>
                  <a:tcPr marT="60975" marB="60975" marR="121925" marL="12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Funding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MANTA team will be responsible for securing their own funding </a:t>
                      </a:r>
                      <a:endParaRPr sz="1900" u="none" cap="none" strike="noStrike"/>
                    </a:p>
                  </a:txBody>
                  <a:tcPr marT="60975" marB="60975" marR="121925" marL="12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Regulations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Potential to lobby the FAA for updated/new regulations regarding drone airships</a:t>
                      </a:r>
                      <a:endParaRPr sz="1900" u="none" cap="none" strike="noStrike"/>
                    </a:p>
                    <a:p>
                      <a:pPr indent="-381000" lvl="1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Work with Dr. German to determine:</a:t>
                      </a:r>
                      <a:endParaRPr sz="1900" u="none" cap="none" strike="noStrike"/>
                    </a:p>
                    <a:p>
                      <a:pPr indent="-381000" lvl="2" marL="990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Most effective way to lobby the FAA</a:t>
                      </a:r>
                      <a:endParaRPr sz="1900" u="none" cap="none" strike="noStrike"/>
                    </a:p>
                    <a:p>
                      <a:pPr indent="-381000" lvl="2" marL="990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How long it would take for changes to go into effect</a:t>
                      </a:r>
                      <a:endParaRPr sz="1900" u="none" cap="none" strike="noStrike"/>
                    </a:p>
                    <a:p>
                      <a:pPr indent="-381000" lvl="0" marL="381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900"/>
                        <a:buFont typeface="Arial"/>
                        <a:buChar char="•"/>
                      </a:pPr>
                      <a:r>
                        <a:rPr b="0" lang="en-US" sz="1900" u="none" cap="none" strike="noStrik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MANTA will be subjected to FAA and CU regulations if team is affiliated with the university</a:t>
                      </a:r>
                      <a:endParaRPr sz="1900" u="none" cap="none" strike="noStrike"/>
                    </a:p>
                  </a:txBody>
                  <a:tcPr marT="60975" marB="60975" marR="121925" marL="12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7007129c5a_16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FOV Test</a:t>
            </a:r>
            <a:endParaRPr sz="3600"/>
          </a:p>
        </p:txBody>
      </p:sp>
      <p:sp>
        <p:nvSpPr>
          <p:cNvPr id="988" name="Google Shape;988;g7007129c5a_16_0"/>
          <p:cNvSpPr txBox="1"/>
          <p:nvPr>
            <p:ph idx="1" type="body"/>
          </p:nvPr>
        </p:nvSpPr>
        <p:spPr>
          <a:xfrm>
            <a:off x="581200" y="2228000"/>
            <a:ext cx="54225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</a:t>
            </a:r>
            <a:r>
              <a:rPr lang="en-US"/>
              <a:t> In order to meet DR 1.5, the balloon geometry must allow for 100° FOV to the payload.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Vendor and designed dimensions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Facilities: 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●"/>
            </a:pPr>
            <a:r>
              <a:rPr lang="en-US"/>
              <a:t>None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989" name="Google Shape;989;g7007129c5a_16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0" name="Google Shape;990;g7007129c5a_16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3700" y="2074449"/>
            <a:ext cx="5606999" cy="3365038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g7007129c5a_16_0"/>
          <p:cNvSpPr txBox="1"/>
          <p:nvPr/>
        </p:nvSpPr>
        <p:spPr>
          <a:xfrm>
            <a:off x="6003700" y="5439475"/>
            <a:ext cx="24117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*Dimensioned in ft.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7007129c5a_16_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FOV Test Cont.</a:t>
            </a:r>
            <a:endParaRPr/>
          </a:p>
        </p:txBody>
      </p:sp>
      <p:sp>
        <p:nvSpPr>
          <p:cNvPr id="998" name="Google Shape;998;g7007129c5a_16_8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Test Procedure: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AutoNum type="arabicPeriod"/>
            </a:pPr>
            <a:r>
              <a:rPr lang="en-US"/>
              <a:t>Verify using geometry that at least 100° is available at the bottom of the torus. If this is met, the test is successful</a:t>
            </a:r>
            <a:endParaRPr/>
          </a:p>
        </p:txBody>
      </p:sp>
      <p:sp>
        <p:nvSpPr>
          <p:cNvPr id="999" name="Google Shape;999;g7007129c5a_16_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0" name="Google Shape;1000;g7007129c5a_16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525" y="3999851"/>
            <a:ext cx="8271599" cy="2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g7007129c5a_16_8"/>
          <p:cNvSpPr txBox="1"/>
          <p:nvPr/>
        </p:nvSpPr>
        <p:spPr>
          <a:xfrm>
            <a:off x="5254900" y="4057675"/>
            <a:ext cx="9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FF00"/>
                </a:solidFill>
                <a:latin typeface="Gill Sans"/>
                <a:ea typeface="Gill Sans"/>
                <a:cs typeface="Gill Sans"/>
                <a:sym typeface="Gill Sans"/>
              </a:rPr>
              <a:t>✓</a:t>
            </a:r>
            <a:endParaRPr b="1" i="0" sz="3600" u="none" cap="none" strike="noStrike">
              <a:solidFill>
                <a:srgbClr val="00FF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7007129c5a_16_16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FOV Test Cont.</a:t>
            </a:r>
            <a:endParaRPr/>
          </a:p>
        </p:txBody>
      </p:sp>
      <p:sp>
        <p:nvSpPr>
          <p:cNvPr id="1008" name="Google Shape;1008;g7007129c5a_16_16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Reduce Risk: </a:t>
            </a:r>
            <a:r>
              <a:rPr lang="en-US"/>
              <a:t>As this test is analytical and must be finished to before the balloon design is finalized, the risk is low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Expected Results: </a:t>
            </a:r>
            <a:r>
              <a:rPr lang="en-US"/>
              <a:t>The design meets the expected parameter of 100° or greater.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sp>
        <p:nvSpPr>
          <p:cNvPr id="1009" name="Google Shape;1009;g7007129c5a_16_16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Requirements being satisfied: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en-US"/>
              <a:t>FR 1: System shall be capable of supporting a  scaled payload that can collect the necessary image data to allow for initial orbit determination.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en-US"/>
              <a:t>DR 1.5: Payload space shall provide a housing location where an optical system would have a field of view (FOV) over 100 degrees.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 is complete and was successful</a:t>
            </a:r>
            <a:endParaRPr/>
          </a:p>
        </p:txBody>
      </p:sp>
      <p:sp>
        <p:nvSpPr>
          <p:cNvPr id="1010" name="Google Shape;1010;g7007129c5a_16_16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7ecb43d656_6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Edge connectors - Stress test 1</a:t>
            </a:r>
            <a:endParaRPr/>
          </a:p>
        </p:txBody>
      </p:sp>
      <p:sp>
        <p:nvSpPr>
          <p:cNvPr id="1017" name="Google Shape;1017;g7ecb43d656_6_0"/>
          <p:cNvSpPr txBox="1"/>
          <p:nvPr>
            <p:ph idx="2" type="body"/>
          </p:nvPr>
        </p:nvSpPr>
        <p:spPr>
          <a:xfrm>
            <a:off x="4983150" y="2077475"/>
            <a:ext cx="67593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 </a:t>
            </a:r>
            <a:r>
              <a:rPr lang="en-US"/>
              <a:t>Verify the factor of safety for the edge connectors for worst case loadings.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 will be completed following week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r>
              <a:rPr lang="en-US"/>
              <a:t>Spring scale, clamps, zip ties, edge connectors, carbon fiber tube.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018" name="Google Shape;1018;g7ecb43d656_6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9" name="Google Shape;1019;g7ecb43d656_6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3838" y="3855575"/>
            <a:ext cx="2564226" cy="25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7ecb43d656_6_0"/>
          <p:cNvSpPr txBox="1"/>
          <p:nvPr/>
        </p:nvSpPr>
        <p:spPr>
          <a:xfrm>
            <a:off x="7625350" y="3471750"/>
            <a:ext cx="3651000" cy="3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Procedure: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Using a spring scale and weights to apply force on edge connectors. Part will be fixed to a tube and the tube clamped.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Expected Results from structural analysis: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FOS= 10, Maximum Von Mises Stress =  4.9 MPa compared to the yield strength of PLA of 50 MPa.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1" name="Google Shape;1021;g7ecb43d656_6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725" y="2077474"/>
            <a:ext cx="4224700" cy="307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7ecb43d656_14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Edge connectors - Stress test 2</a:t>
            </a:r>
            <a:endParaRPr/>
          </a:p>
        </p:txBody>
      </p:sp>
      <p:sp>
        <p:nvSpPr>
          <p:cNvPr id="1028" name="Google Shape;1028;g7ecb43d656_14_0"/>
          <p:cNvSpPr txBox="1"/>
          <p:nvPr>
            <p:ph idx="2" type="body"/>
          </p:nvPr>
        </p:nvSpPr>
        <p:spPr>
          <a:xfrm>
            <a:off x="4315375" y="2086575"/>
            <a:ext cx="72954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Rationale: </a:t>
            </a:r>
            <a:r>
              <a:rPr lang="en-US"/>
              <a:t>Verify the factor of safety for the edge connectors for worst case loading.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Status of Test:</a:t>
            </a:r>
            <a:r>
              <a:rPr lang="en-US"/>
              <a:t> Test will be completed following week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Equipment: </a:t>
            </a:r>
            <a:r>
              <a:rPr lang="en-US"/>
              <a:t>Spring scale, clamps, zip ties, edge connectors, carbon fiber tube.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029" name="Google Shape;1029;g7ecb43d656_14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0" name="Google Shape;1030;g7ecb43d656_1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800" y="3912997"/>
            <a:ext cx="2604924" cy="25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g7ecb43d656_14_0"/>
          <p:cNvSpPr txBox="1"/>
          <p:nvPr/>
        </p:nvSpPr>
        <p:spPr>
          <a:xfrm>
            <a:off x="7012800" y="3641175"/>
            <a:ext cx="3969600" cy="2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Procedure: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Using a spring scale and weights to apply force on edge connectors. Part will be fixed to a tube and the tube clamped.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56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Expected Results from structural analysis: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FOS= 4.5, Maximum Von Mises Stress =  11 MPa compared to the yield strength of PLA of 50 MPa.</a:t>
            </a:r>
            <a:endParaRPr b="1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32" name="Google Shape;1032;g7ecb43d656_14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200" y="2148551"/>
            <a:ext cx="3543600" cy="3230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7ecb43d656_14_13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Main Gondola - FEM Analysis 1</a:t>
            </a:r>
            <a:endParaRPr/>
          </a:p>
        </p:txBody>
      </p:sp>
      <p:sp>
        <p:nvSpPr>
          <p:cNvPr id="1039" name="Google Shape;1039;g7ecb43d656_14_13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0" name="Google Shape;1040;g7ecb43d656_14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00" y="2116950"/>
            <a:ext cx="6014626" cy="31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g7ecb43d656_14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0824" y="2116950"/>
            <a:ext cx="1241826" cy="31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g7ecb43d656_14_13"/>
          <p:cNvSpPr txBox="1"/>
          <p:nvPr/>
        </p:nvSpPr>
        <p:spPr>
          <a:xfrm>
            <a:off x="7055825" y="2019578"/>
            <a:ext cx="38877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Software: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SolidWorks static simulation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Loading scenario: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Maximum thrust = 66N on bearing connections (purple)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Fixture: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Fixed geometry on large diameter tube contacts (green)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Mesh settings: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Curvature based mesh, jacobian points at nodes, 2e6 total nodes, 1.3e6 total elements.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Result: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worst loading orientation carbon fiber has a yield strength of 100 MPa, therefore we have a FOS = 12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7ecb43d656_14_27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Main Gondola - FEM Analysis - Torsion</a:t>
            </a:r>
            <a:endParaRPr/>
          </a:p>
        </p:txBody>
      </p:sp>
      <p:sp>
        <p:nvSpPr>
          <p:cNvPr id="1049" name="Google Shape;1049;g7ecb43d656_14_27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0" name="Google Shape;1050;g7ecb43d656_14_27"/>
          <p:cNvSpPr txBox="1"/>
          <p:nvPr/>
        </p:nvSpPr>
        <p:spPr>
          <a:xfrm>
            <a:off x="7055825" y="2019575"/>
            <a:ext cx="42327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Software: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SolidWorks static simulation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Loading scenario: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Maximum thrust at opposite directions, 33N on each side (purple)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Fixture: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Fixed geometry on large diameter tube contacts (green)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Mesh settings: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Curvature based mesh, jacobian points at nodes, 2e6 total nodes, 1.3e6 total elements.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Result: </a:t>
            </a:r>
            <a:r>
              <a:rPr b="0" i="0" lang="en-US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worst loading orientation carbon fiber has a yield strength of 100 MPa, therefore we have a FOS = 10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51" name="Google Shape;1051;g7ecb43d656_14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00" y="2253861"/>
            <a:ext cx="6322227" cy="332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g7ecb43d656_14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1529" y="2253850"/>
            <a:ext cx="1134146" cy="33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e22e06bea_0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Levels of Success For Final Flight Test</a:t>
            </a:r>
            <a:endParaRPr/>
          </a:p>
        </p:txBody>
      </p:sp>
      <p:sp>
        <p:nvSpPr>
          <p:cNvPr id="496" name="Google Shape;496;g7e22e06bea_0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g7e22e06bea_0_0"/>
          <p:cNvSpPr txBox="1"/>
          <p:nvPr/>
        </p:nvSpPr>
        <p:spPr>
          <a:xfrm>
            <a:off x="494750" y="2261700"/>
            <a:ext cx="11115900" cy="4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498" name="Google Shape;498;g7e22e06bea_0_0"/>
          <p:cNvGraphicFramePr/>
          <p:nvPr/>
        </p:nvGraphicFramePr>
        <p:xfrm>
          <a:off x="571500" y="2069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{0DBCC51E-412C-4C27-AB2B-F601D3A301B6}</a:tableStyleId>
              </a:tblPr>
              <a:tblGrid>
                <a:gridCol w="2757375"/>
                <a:gridCol w="2757375"/>
                <a:gridCol w="2757375"/>
                <a:gridCol w="2757375"/>
              </a:tblGrid>
              <a:tr h="913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/>
                        <a:t>Level of Test success </a:t>
                      </a:r>
                      <a:endParaRPr sz="2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Collect Payload Data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Establish Flight Capabilities of NESSIE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Recover NESSIE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913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/>
                        <a:t>1</a:t>
                      </a:r>
                      <a:endParaRPr sz="2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Backup SD card of IMU data is retrieved from NESSIE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NESSIE is landed in  non-contingency manner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All components of NESSIE are recovered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913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/>
                        <a:t>2</a:t>
                      </a:r>
                      <a:endParaRPr sz="2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Data is successfully down-linked to computer during flight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NESSIE is shown to be controllable in all DOF NESSIE does not exceed the altitude limit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No components are damaged 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913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/>
                        <a:t>3</a:t>
                      </a:r>
                      <a:endParaRPr sz="2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NESSIE reaches the target altitude +/-20 ft NESSIE is landed within the 300 ft requirement 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ecb43d656_8_24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Balloon Fill Procedure</a:t>
            </a:r>
            <a:endParaRPr/>
          </a:p>
        </p:txBody>
      </p:sp>
      <p:sp>
        <p:nvSpPr>
          <p:cNvPr id="1059" name="Google Shape;1059;g7ecb43d656_8_24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0" name="Google Shape;1060;g7ecb43d656_8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194" y="1626425"/>
            <a:ext cx="7744481" cy="51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g7ecb43d656_8_24"/>
          <p:cNvSpPr txBox="1"/>
          <p:nvPr/>
        </p:nvSpPr>
        <p:spPr>
          <a:xfrm>
            <a:off x="9027550" y="5435700"/>
            <a:ext cx="22974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ill Sans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Used for both compressed air and hydrogen gas.</a:t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7ecb43d656_8_32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Balloon Handling and Safety Procedures</a:t>
            </a:r>
            <a:endParaRPr/>
          </a:p>
        </p:txBody>
      </p:sp>
      <p:sp>
        <p:nvSpPr>
          <p:cNvPr id="1068" name="Google Shape;1068;g7ecb43d656_8_32"/>
          <p:cNvSpPr txBox="1"/>
          <p:nvPr>
            <p:ph idx="1" type="body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Basic Safety</a:t>
            </a:r>
            <a:endParaRPr b="1"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All personnel must be grounded when handling hydrogen tank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Rebar grounding stakes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Copper wire for grounding personnel to rebar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Limit tank’s exposure to heat and direct sunlight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Remove/mitigate ignition sources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open flames, sparking electronics, static electricity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Filling personnel to wear Personal Protective Equipment (PPE’s)</a:t>
            </a:r>
            <a:endParaRPr/>
          </a:p>
          <a:p>
            <a:pPr indent="-333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TBD if provided by BFD or purchased separtely</a:t>
            </a:r>
            <a:endParaRPr/>
          </a:p>
        </p:txBody>
      </p:sp>
      <p:sp>
        <p:nvSpPr>
          <p:cNvPr id="1069" name="Google Shape;1069;g7ecb43d656_8_32"/>
          <p:cNvSpPr txBox="1"/>
          <p:nvPr>
            <p:ph idx="2" type="body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b="1" lang="en-US"/>
              <a:t>Handling</a:t>
            </a:r>
            <a:r>
              <a:rPr lang="en-US"/>
              <a:t> 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Make sure workspace/testing location is cleared of potential hazards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Vendor-provided patch kit for emergencies</a:t>
            </a:r>
            <a:endParaRPr/>
          </a:p>
          <a:p>
            <a:pPr indent="-333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/>
              <a:t>Do not place on surfaces with many sharp objects such as sticks</a:t>
            </a:r>
            <a:endParaRPr/>
          </a:p>
        </p:txBody>
      </p:sp>
      <p:sp>
        <p:nvSpPr>
          <p:cNvPr id="1070" name="Google Shape;1070;g7ecb43d656_8_32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7d9c935ef4_0_9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Schedule - Overview (MSR)</a:t>
            </a:r>
            <a:endParaRPr/>
          </a:p>
        </p:txBody>
      </p:sp>
      <p:sp>
        <p:nvSpPr>
          <p:cNvPr id="505" name="Google Shape;505;g7d9c935ef4_0_9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6" name="Google Shape;506;g7d9c935ef4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175" y="1939325"/>
            <a:ext cx="11341678" cy="369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7eaf6e3d94_0_0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Schedule - Overview (Current)</a:t>
            </a:r>
            <a:endParaRPr/>
          </a:p>
        </p:txBody>
      </p:sp>
      <p:sp>
        <p:nvSpPr>
          <p:cNvPr id="513" name="Google Shape;513;g7eaf6e3d94_0_0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4" name="Google Shape;514;g7eaf6e3d9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50" y="2106400"/>
            <a:ext cx="11029499" cy="168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eaf6e3d94_0_8"/>
          <p:cNvSpPr txBox="1"/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Schedule - In Depth Review: Manufacturing Schedule</a:t>
            </a:r>
            <a:endParaRPr/>
          </a:p>
        </p:txBody>
      </p:sp>
      <p:sp>
        <p:nvSpPr>
          <p:cNvPr id="521" name="Google Shape;521;g7eaf6e3d94_0_8"/>
          <p:cNvSpPr txBox="1"/>
          <p:nvPr>
            <p:ph idx="12" type="sldNum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2" name="Google Shape;522;g7eaf6e3d94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50" y="2126075"/>
            <a:ext cx="11029499" cy="377396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7eaf6e3d94_0_8"/>
          <p:cNvSpPr txBox="1"/>
          <p:nvPr/>
        </p:nvSpPr>
        <p:spPr>
          <a:xfrm>
            <a:off x="3741875" y="4555000"/>
            <a:ext cx="4317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4" name="Google Shape;524;g7eaf6e3d94_0_8"/>
          <p:cNvSpPr txBox="1"/>
          <p:nvPr/>
        </p:nvSpPr>
        <p:spPr>
          <a:xfrm>
            <a:off x="6969475" y="5586400"/>
            <a:ext cx="3111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g7eaf6e3d94_0_8"/>
          <p:cNvSpPr txBox="1"/>
          <p:nvPr/>
        </p:nvSpPr>
        <p:spPr>
          <a:xfrm>
            <a:off x="4052975" y="4718800"/>
            <a:ext cx="3990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6" name="Google Shape;526;g7eaf6e3d94_0_8"/>
          <p:cNvSpPr txBox="1"/>
          <p:nvPr/>
        </p:nvSpPr>
        <p:spPr>
          <a:xfrm>
            <a:off x="4401775" y="4882600"/>
            <a:ext cx="6804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7" name="Google Shape;527;g7eaf6e3d94_0_8"/>
          <p:cNvSpPr txBox="1"/>
          <p:nvPr/>
        </p:nvSpPr>
        <p:spPr>
          <a:xfrm>
            <a:off x="5037000" y="4996075"/>
            <a:ext cx="3990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8" name="Google Shape;528;g7eaf6e3d94_0_8"/>
          <p:cNvSpPr txBox="1"/>
          <p:nvPr/>
        </p:nvSpPr>
        <p:spPr>
          <a:xfrm>
            <a:off x="5328550" y="5159875"/>
            <a:ext cx="7275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9" name="Google Shape;529;g7eaf6e3d94_0_8"/>
          <p:cNvSpPr txBox="1"/>
          <p:nvPr/>
        </p:nvSpPr>
        <p:spPr>
          <a:xfrm>
            <a:off x="5940450" y="5323675"/>
            <a:ext cx="786600" cy="16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30" name="Google Shape;530;g7eaf6e3d94_0_8"/>
          <p:cNvCxnSpPr>
            <a:stCxn id="523" idx="3"/>
            <a:endCxn id="525" idx="0"/>
          </p:cNvCxnSpPr>
          <p:nvPr/>
        </p:nvCxnSpPr>
        <p:spPr>
          <a:xfrm>
            <a:off x="4173575" y="4636900"/>
            <a:ext cx="78900" cy="81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1" name="Google Shape;531;g7eaf6e3d94_0_8"/>
          <p:cNvCxnSpPr>
            <a:stCxn id="525" idx="3"/>
            <a:endCxn id="526" idx="0"/>
          </p:cNvCxnSpPr>
          <p:nvPr/>
        </p:nvCxnSpPr>
        <p:spPr>
          <a:xfrm>
            <a:off x="4451975" y="4800700"/>
            <a:ext cx="290100" cy="81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2" name="Google Shape;532;g7eaf6e3d94_0_8"/>
          <p:cNvCxnSpPr>
            <a:stCxn id="526" idx="3"/>
            <a:endCxn id="527" idx="0"/>
          </p:cNvCxnSpPr>
          <p:nvPr/>
        </p:nvCxnSpPr>
        <p:spPr>
          <a:xfrm>
            <a:off x="5082175" y="4964500"/>
            <a:ext cx="154200" cy="315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3" name="Google Shape;533;g7eaf6e3d94_0_8"/>
          <p:cNvCxnSpPr>
            <a:stCxn id="527" idx="3"/>
            <a:endCxn id="528" idx="0"/>
          </p:cNvCxnSpPr>
          <p:nvPr/>
        </p:nvCxnSpPr>
        <p:spPr>
          <a:xfrm>
            <a:off x="5436000" y="5077975"/>
            <a:ext cx="256200" cy="81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4" name="Google Shape;534;g7eaf6e3d94_0_8"/>
          <p:cNvCxnSpPr>
            <a:stCxn id="528" idx="3"/>
            <a:endCxn id="529" idx="0"/>
          </p:cNvCxnSpPr>
          <p:nvPr/>
        </p:nvCxnSpPr>
        <p:spPr>
          <a:xfrm>
            <a:off x="6056050" y="5241775"/>
            <a:ext cx="277800" cy="81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5" name="Google Shape;535;g7eaf6e3d94_0_8"/>
          <p:cNvCxnSpPr>
            <a:stCxn id="529" idx="3"/>
            <a:endCxn id="524" idx="0"/>
          </p:cNvCxnSpPr>
          <p:nvPr/>
        </p:nvCxnSpPr>
        <p:spPr>
          <a:xfrm>
            <a:off x="6727050" y="5405575"/>
            <a:ext cx="398100" cy="1809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6" name="Google Shape;536;g7eaf6e3d94_0_8"/>
          <p:cNvCxnSpPr>
            <a:stCxn id="524" idx="3"/>
          </p:cNvCxnSpPr>
          <p:nvPr/>
        </p:nvCxnSpPr>
        <p:spPr>
          <a:xfrm>
            <a:off x="7280575" y="5668300"/>
            <a:ext cx="240300" cy="4614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7" name="Google Shape;537;g7eaf6e3d94_0_8"/>
          <p:cNvCxnSpPr>
            <a:stCxn id="527" idx="2"/>
          </p:cNvCxnSpPr>
          <p:nvPr/>
        </p:nvCxnSpPr>
        <p:spPr>
          <a:xfrm rot="5400000">
            <a:off x="4760250" y="5628925"/>
            <a:ext cx="945300" cy="7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8" name="Google Shape;538;g7eaf6e3d94_0_8"/>
          <p:cNvCxnSpPr/>
          <p:nvPr/>
        </p:nvCxnSpPr>
        <p:spPr>
          <a:xfrm>
            <a:off x="8895675" y="6236050"/>
            <a:ext cx="916800" cy="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9" name="Google Shape;539;g7eaf6e3d94_0_8"/>
          <p:cNvSpPr txBox="1"/>
          <p:nvPr/>
        </p:nvSpPr>
        <p:spPr>
          <a:xfrm>
            <a:off x="7978875" y="6064175"/>
            <a:ext cx="9168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Critical Path</a:t>
            </a:r>
            <a:endParaRPr b="0" i="0" sz="11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2020-03-02T14:18:18Z</dcterms:created>
  <dc:creator>Cavan Roe</dc:creator>
</cp:coreProperties>
</file>