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4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Lst>
  <p:sldSz cx="12192000" cy="6858000"/>
  <p:notesSz cx="7077075" cy="9363075"/>
  <p:embeddedFontLst>
    <p:embeddedFont>
      <p:font typeface="Calibri" panose="020F0502020204030204" pitchFamily="34" charset="0"/>
      <p:regular r:id="rId46"/>
      <p:bold r:id="rId47"/>
      <p:italic r:id="rId48"/>
      <p:boldItalic r:id="rId49"/>
    </p:embeddedFont>
    <p:embeddedFont>
      <p:font typeface="Gill Sans" panose="020B0604020202020204" charset="0"/>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hU7ehnRxR2vxe0Tg3NHWUetjPN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FD1294-1214-4366-8658-10292737EBE8}">
  <a:tblStyle styleId="{25FD1294-1214-4366-8658-10292737EBE8}"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9"/>
          </a:solidFill>
        </a:fill>
      </a:tcStyle>
    </a:wholeTbl>
    <a:band1H>
      <a:tcTxStyle b="off" i="off"/>
      <a:tcStyle>
        <a:tcBdr/>
        <a:fill>
          <a:solidFill>
            <a:srgbClr val="CBCCD1"/>
          </a:solidFill>
        </a:fill>
      </a:tcStyle>
    </a:band1H>
    <a:band2H>
      <a:tcTxStyle b="off" i="off"/>
      <a:tcStyle>
        <a:tcBdr/>
      </a:tcStyle>
    </a:band2H>
    <a:band1V>
      <a:tcTxStyle b="off" i="off"/>
      <a:tcStyle>
        <a:tcBdr/>
        <a:fill>
          <a:solidFill>
            <a:srgbClr val="CBCCD1"/>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0A0A2FCC-5FF7-4E4C-AC06-CF2DFF99365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618C911-98E5-4C09-92D3-25E34DCA17EA}" styleName="Table_2">
    <a:wholeTbl>
      <a:tcTxStyle b="off" i="off">
        <a:font>
          <a:latin typeface="Gill Sans MT"/>
          <a:ea typeface="Gill Sans MT"/>
          <a:cs typeface="Gill Sans MT"/>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E7E9"/>
          </a:solidFill>
        </a:fill>
      </a:tcStyle>
    </a:wholeTbl>
    <a:band1H>
      <a:tcTxStyle/>
      <a:tcStyle>
        <a:tcBdr/>
        <a:fill>
          <a:solidFill>
            <a:srgbClr val="CBCCD1"/>
          </a:solidFill>
        </a:fill>
      </a:tcStyle>
    </a:band1H>
    <a:band2H>
      <a:tcTxStyle/>
      <a:tcStyle>
        <a:tcBdr/>
      </a:tcStyle>
    </a:band2H>
    <a:band1V>
      <a:tcTxStyle/>
      <a:tcStyle>
        <a:tcBdr/>
        <a:fill>
          <a:solidFill>
            <a:srgbClr val="CBCCD1"/>
          </a:solidFill>
        </a:fill>
      </a:tcStyle>
    </a:band1V>
    <a:band2V>
      <a:tcTxStyle/>
      <a:tcStyle>
        <a:tcBdr/>
      </a:tcStyle>
    </a:band2V>
    <a:lastCol>
      <a:tcTxStyle b="on" i="off">
        <a:font>
          <a:latin typeface="Gill Sans MT"/>
          <a:ea typeface="Gill Sans MT"/>
          <a:cs typeface="Gill Sans MT"/>
        </a:font>
        <a:srgbClr val="FFFFFF"/>
      </a:tcTxStyle>
      <a:tcStyle>
        <a:tcBdr/>
        <a:fill>
          <a:solidFill>
            <a:srgbClr val="1A3260"/>
          </a:solidFill>
        </a:fill>
      </a:tcStyle>
    </a:lastCol>
    <a:firstCol>
      <a:tcTxStyle b="on" i="off">
        <a:font>
          <a:latin typeface="Gill Sans MT"/>
          <a:ea typeface="Gill Sans MT"/>
          <a:cs typeface="Gill Sans MT"/>
        </a:font>
        <a:srgbClr val="FFFFFF"/>
      </a:tcTxStyle>
      <a:tcStyle>
        <a:tcBdr/>
        <a:fill>
          <a:solidFill>
            <a:srgbClr val="1A3260"/>
          </a:solidFill>
        </a:fill>
      </a:tcStyle>
    </a:firstCol>
    <a:lastRow>
      <a:tcTxStyle b="on" i="off">
        <a:font>
          <a:latin typeface="Gill Sans MT"/>
          <a:ea typeface="Gill Sans MT"/>
          <a:cs typeface="Gill Sans MT"/>
        </a:font>
        <a:srgbClr val="FFFFFF"/>
      </a:tcTxStyle>
      <a:tcStyle>
        <a:tcBdr>
          <a:top>
            <a:ln w="38100" cap="flat" cmpd="sng">
              <a:solidFill>
                <a:srgbClr val="FFFFFF"/>
              </a:solidFill>
              <a:prstDash val="solid"/>
              <a:round/>
              <a:headEnd type="none" w="sm" len="sm"/>
              <a:tailEnd type="none" w="sm" len="sm"/>
            </a:ln>
          </a:top>
        </a:tcBdr>
        <a:fill>
          <a:solidFill>
            <a:srgbClr val="1A3260"/>
          </a:solidFill>
        </a:fill>
      </a:tcStyle>
    </a:lastRow>
    <a:seCell>
      <a:tcTxStyle/>
      <a:tcStyle>
        <a:tcBdr/>
      </a:tcStyle>
    </a:seCell>
    <a:swCell>
      <a:tcTxStyle/>
      <a:tcStyle>
        <a:tcBdr/>
      </a:tcStyle>
    </a:swCell>
    <a:firstRow>
      <a:tcTxStyle b="on" i="off">
        <a:font>
          <a:latin typeface="Gill Sans MT"/>
          <a:ea typeface="Gill Sans MT"/>
          <a:cs typeface="Gill Sans MT"/>
        </a:font>
        <a:srgbClr val="FFFFFF"/>
      </a:tcTxStyle>
      <a:tcStyle>
        <a:tcBdr>
          <a:bottom>
            <a:ln w="38100" cap="flat" cmpd="sng">
              <a:solidFill>
                <a:srgbClr val="FFFFFF"/>
              </a:solidFill>
              <a:prstDash val="solid"/>
              <a:round/>
              <a:headEnd type="none" w="sm" len="sm"/>
              <a:tailEnd type="none" w="sm" len="sm"/>
            </a:ln>
          </a:bottom>
        </a:tcBdr>
        <a:fill>
          <a:solidFill>
            <a:srgbClr val="1A3260"/>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66733" cy="469780"/>
          </a:xfrm>
          <a:prstGeom prst="rect">
            <a:avLst/>
          </a:prstGeom>
          <a:noFill/>
          <a:ln>
            <a:noFill/>
          </a:ln>
        </p:spPr>
        <p:txBody>
          <a:bodyPr spcFirstLastPara="1" wrap="square" lIns="93925" tIns="46950" rIns="93925" bIns="469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08705" y="0"/>
            <a:ext cx="3066733" cy="469780"/>
          </a:xfrm>
          <a:prstGeom prst="rect">
            <a:avLst/>
          </a:prstGeom>
          <a:noFill/>
          <a:ln>
            <a:noFill/>
          </a:ln>
        </p:spPr>
        <p:txBody>
          <a:bodyPr spcFirstLastPara="1" wrap="square" lIns="93925" tIns="46950" rIns="93925" bIns="469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93297"/>
            <a:ext cx="3066733" cy="469779"/>
          </a:xfrm>
          <a:prstGeom prst="rect">
            <a:avLst/>
          </a:prstGeom>
          <a:noFill/>
          <a:ln>
            <a:noFill/>
          </a:ln>
        </p:spPr>
        <p:txBody>
          <a:bodyPr spcFirstLastPara="1" wrap="square" lIns="93925" tIns="46950" rIns="93925" bIns="469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notes"/>
          <p:cNvSpPr txBox="1">
            <a:spLocks noGrp="1"/>
          </p:cNvSpPr>
          <p:nvPr>
            <p:ph type="body" idx="1"/>
          </p:nvPr>
        </p:nvSpPr>
        <p:spPr>
          <a:xfrm>
            <a:off x="707708" y="4505980"/>
            <a:ext cx="5661660" cy="3686711"/>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1:notes"/>
          <p:cNvSpPr txBox="1">
            <a:spLocks noGrp="1"/>
          </p:cNvSpPr>
          <p:nvPr>
            <p:ph type="sldNum" idx="12"/>
          </p:nvPr>
        </p:nvSpPr>
        <p:spPr>
          <a:xfrm>
            <a:off x="4008705" y="8893297"/>
            <a:ext cx="3066733" cy="469779"/>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82eeacac94_0_18: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r>
              <a:rPr lang="en-US"/>
              <a:t>Highlight major changes made since TRR, and briefly explain why they were made.</a:t>
            </a:r>
            <a:endParaRPr/>
          </a:p>
        </p:txBody>
      </p:sp>
      <p:sp>
        <p:nvSpPr>
          <p:cNvPr id="633" name="Google Shape;633;g82eeacac94_0_18: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72e398ab78_3_0: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spcBef>
                <a:spcPts val="0"/>
              </a:spcBef>
              <a:spcAft>
                <a:spcPts val="0"/>
              </a:spcAft>
              <a:buClr>
                <a:schemeClr val="dk1"/>
              </a:buClr>
              <a:buSzPts val="1100"/>
              <a:buFont typeface="Arial"/>
              <a:buNone/>
            </a:pPr>
            <a:r>
              <a:rPr lang="en-US"/>
              <a:t>Identify the elements in the design that are critical for project success (critical project</a:t>
            </a:r>
            <a:endParaRPr/>
          </a:p>
          <a:p>
            <a:pPr marL="0" lvl="0" indent="0" algn="l" rtl="0">
              <a:spcBef>
                <a:spcPts val="0"/>
              </a:spcBef>
              <a:spcAft>
                <a:spcPts val="0"/>
              </a:spcAft>
              <a:buClr>
                <a:schemeClr val="dk1"/>
              </a:buClr>
              <a:buSzPts val="1100"/>
              <a:buFont typeface="Arial"/>
              <a:buNone/>
            </a:pPr>
            <a:r>
              <a:rPr lang="en-US"/>
              <a:t>elements), and explain why.</a:t>
            </a:r>
            <a:endParaRPr/>
          </a:p>
          <a:p>
            <a:pPr marL="0" lvl="0" indent="0" algn="l" rtl="0">
              <a:spcBef>
                <a:spcPts val="0"/>
              </a:spcBef>
              <a:spcAft>
                <a:spcPts val="0"/>
              </a:spcAft>
              <a:buClr>
                <a:schemeClr val="dk1"/>
              </a:buClr>
              <a:buSzPts val="1100"/>
              <a:buFont typeface="Arial"/>
              <a:buNone/>
            </a:pPr>
            <a:r>
              <a:rPr lang="en-US"/>
              <a:t>** I believe we have a value in terms of frequency.   6.7Hz</a:t>
            </a:r>
            <a:endParaRPr/>
          </a:p>
          <a:p>
            <a:pPr marL="0" lvl="0" indent="0" algn="l" rtl="0">
              <a:spcBef>
                <a:spcPts val="0"/>
              </a:spcBef>
              <a:spcAft>
                <a:spcPts val="0"/>
              </a:spcAft>
              <a:buClr>
                <a:schemeClr val="dk1"/>
              </a:buClr>
              <a:buSzPts val="1100"/>
              <a:buFont typeface="Arial"/>
              <a:buNone/>
            </a:pPr>
            <a:endParaRPr/>
          </a:p>
        </p:txBody>
      </p:sp>
      <p:sp>
        <p:nvSpPr>
          <p:cNvPr id="652" name="Google Shape;652;g72e398ab78_3_0: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732f3a9e72_2_0: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r>
              <a:rPr lang="en-US"/>
              <a:t>Here we have the test along with the time and order they had/should get done.  We ran behind on schedule due to manufacturing and had issues that couldn’t be debugged on time with the tests we ran which cause the february test to be unfinished. </a:t>
            </a:r>
            <a:endParaRPr/>
          </a:p>
          <a:p>
            <a:pPr marL="0" lvl="0" indent="0" algn="l" rtl="0">
              <a:lnSpc>
                <a:spcPct val="100000"/>
              </a:lnSpc>
              <a:spcBef>
                <a:spcPts val="0"/>
              </a:spcBef>
              <a:spcAft>
                <a:spcPts val="0"/>
              </a:spcAft>
              <a:buSzPts val="1400"/>
              <a:buNone/>
            </a:pPr>
            <a:r>
              <a:rPr lang="en-US"/>
              <a:t>Note: Gondola Shake Test is now Object Determination Test</a:t>
            </a:r>
            <a:endParaRPr/>
          </a:p>
        </p:txBody>
      </p:sp>
      <p:sp>
        <p:nvSpPr>
          <p:cNvPr id="659" name="Google Shape;659;g732f3a9e72_2_0: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81240c99a3_0_15: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686" name="Google Shape;686;g81240c99a3_0_15: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83b24426c4_11_0: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696" name="Google Shape;696;g83b24426c4_11_0: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839ca67c07_8_15: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704" name="Google Shape;704;g839ca67c07_8_15: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839ca67c07_4_26: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712" name="Google Shape;712;g839ca67c07_4_26: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746ebcbf66_8_29: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719" name="Google Shape;719;g746ebcbf66_8_29: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83a1edc631_1_10: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g83a1edc631_1_10: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727" name="Google Shape;727;g83a1edc631_1_10:notes"/>
          <p:cNvSpPr txBox="1">
            <a:spLocks noGrp="1"/>
          </p:cNvSpPr>
          <p:nvPr>
            <p:ph type="sldNum" idx="12"/>
          </p:nvPr>
        </p:nvSpPr>
        <p:spPr>
          <a:xfrm>
            <a:off x="4008705" y="8893297"/>
            <a:ext cx="3066600" cy="469800"/>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839ca67c07_10_21: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Google Shape;735;g839ca67c07_10_21: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736" name="Google Shape;736;g839ca67c07_10_21:notes"/>
          <p:cNvSpPr txBox="1">
            <a:spLocks noGrp="1"/>
          </p:cNvSpPr>
          <p:nvPr>
            <p:ph type="sldNum" idx="12"/>
          </p:nvPr>
        </p:nvSpPr>
        <p:spPr>
          <a:xfrm>
            <a:off x="4008705" y="8893297"/>
            <a:ext cx="3066600" cy="469800"/>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34a91f798_0_206: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834a91f798_0_206:notes"/>
          <p:cNvSpPr txBox="1">
            <a:spLocks noGrp="1"/>
          </p:cNvSpPr>
          <p:nvPr>
            <p:ph type="body" idx="1"/>
          </p:nvPr>
        </p:nvSpPr>
        <p:spPr>
          <a:xfrm>
            <a:off x="707707" y="4447461"/>
            <a:ext cx="5661600" cy="4213500"/>
          </a:xfrm>
          <a:prstGeom prst="rect">
            <a:avLst/>
          </a:prstGeom>
          <a:noFill/>
          <a:ln>
            <a:noFill/>
          </a:ln>
        </p:spPr>
        <p:txBody>
          <a:bodyPr spcFirstLastPara="1" wrap="square" lIns="94100" tIns="94100" rIns="94100" bIns="94100" anchor="t" anchorCtr="0">
            <a:noAutofit/>
          </a:bodyPr>
          <a:lstStyle/>
          <a:p>
            <a:pPr marL="0" lvl="0" indent="0" algn="l" rtl="0">
              <a:lnSpc>
                <a:spcPct val="100000"/>
              </a:lnSpc>
              <a:spcBef>
                <a:spcPts val="0"/>
              </a:spcBef>
              <a:spcAft>
                <a:spcPts val="0"/>
              </a:spcAft>
              <a:buSzPts val="1100"/>
              <a:buNone/>
            </a:pPr>
            <a:r>
              <a:rPr lang="en-US"/>
              <a:t>So the the Problem- There are millions of objects in space, and many of these we don’t know there exact location or trajectory. This is dangerous because multi million or even billion dollar satellites are susceptible to collision. That’s where the Field of SSA comes in, to analyze these parameters and provide the necessary info to perform maneuvers to save space systems, but this isn't easy or cheap in general. Radar cost millions, and ground based telescopes can be occluded by cloud cover, which has lead to a global need for SSA platforms. So How do we solve this problem-</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746ebcbf66_8_116: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744" name="Google Shape;744;g746ebcbf66_8_116: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839ca67c07_10_30: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g839ca67c07_10_30: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752" name="Google Shape;752;g839ca67c07_10_30:notes"/>
          <p:cNvSpPr txBox="1">
            <a:spLocks noGrp="1"/>
          </p:cNvSpPr>
          <p:nvPr>
            <p:ph type="sldNum" idx="12"/>
          </p:nvPr>
        </p:nvSpPr>
        <p:spPr>
          <a:xfrm>
            <a:off x="4008705" y="8893297"/>
            <a:ext cx="3066600" cy="469800"/>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83a1edc631_1_110: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g83a1edc631_1_110: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761" name="Google Shape;761;g83a1edc631_1_110:notes"/>
          <p:cNvSpPr txBox="1">
            <a:spLocks noGrp="1"/>
          </p:cNvSpPr>
          <p:nvPr>
            <p:ph type="sldNum" idx="12"/>
          </p:nvPr>
        </p:nvSpPr>
        <p:spPr>
          <a:xfrm>
            <a:off x="4008705" y="8893297"/>
            <a:ext cx="3066600" cy="469800"/>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746ebcbf66_8_203: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769" name="Google Shape;769;g746ebcbf66_8_203: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746ebcbf66_8_380: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776" name="Google Shape;776;g746ebcbf66_8_380: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746ebcbf66_8_397: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1371600" lvl="2" indent="-333756" algn="l" rtl="0">
              <a:spcBef>
                <a:spcPts val="600"/>
              </a:spcBef>
              <a:spcAft>
                <a:spcPts val="0"/>
              </a:spcAft>
              <a:buClr>
                <a:schemeClr val="accent2"/>
              </a:buClr>
              <a:buSzPts val="1656"/>
              <a:buFont typeface="Noto Sans Symbols"/>
              <a:buChar char="⮚"/>
            </a:pPr>
            <a:r>
              <a:rPr lang="en-US" sz="1400">
                <a:solidFill>
                  <a:schemeClr val="dk2"/>
                </a:solidFill>
                <a:latin typeface="Gill Sans"/>
                <a:ea typeface="Gill Sans"/>
                <a:cs typeface="Gill Sans"/>
                <a:sym typeface="Gill Sans"/>
              </a:rPr>
              <a:t>At an estimated 6 hour deflation time, this means the balloon would take an </a:t>
            </a:r>
            <a:r>
              <a:rPr lang="en-US" sz="1400">
                <a:solidFill>
                  <a:schemeClr val="dk2"/>
                </a:solidFill>
                <a:highlight>
                  <a:srgbClr val="FFFF00"/>
                </a:highlight>
                <a:latin typeface="Gill Sans"/>
                <a:ea typeface="Gill Sans"/>
                <a:cs typeface="Gill Sans"/>
                <a:sym typeface="Gill San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unacceptable amount of time</a:t>
            </a:r>
            <a:r>
              <a:rPr lang="en-US" sz="1400">
                <a:solidFill>
                  <a:schemeClr val="dk2"/>
                </a:solidFill>
                <a:latin typeface="Gill Sans"/>
                <a:ea typeface="Gill Sans"/>
                <a:cs typeface="Gill Sans"/>
                <a:sym typeface="Gill Sans"/>
              </a:rPr>
              <a:t> to descend and to finish outgassing. If using hydrogen, the balloon would have to be left to finish this deflation process due to the risk of static shock, making it difficult to practically use. Note that both of these issues are mitigated by lifting gas choice and burn-wire systems.</a:t>
            </a:r>
            <a:endParaRPr sz="1400">
              <a:solidFill>
                <a:schemeClr val="dk2"/>
              </a:solidFill>
              <a:latin typeface="Gill Sans"/>
              <a:ea typeface="Gill Sans"/>
              <a:cs typeface="Gill Sans"/>
              <a:sym typeface="Gill Sans"/>
            </a:endParaRPr>
          </a:p>
          <a:p>
            <a:pPr marL="0" lvl="0" indent="0" algn="l" rtl="0">
              <a:lnSpc>
                <a:spcPct val="100000"/>
              </a:lnSpc>
              <a:spcBef>
                <a:spcPts val="0"/>
              </a:spcBef>
              <a:spcAft>
                <a:spcPts val="0"/>
              </a:spcAft>
              <a:buSzPts val="1400"/>
              <a:buNone/>
            </a:pPr>
            <a:endParaRPr/>
          </a:p>
        </p:txBody>
      </p:sp>
      <p:sp>
        <p:nvSpPr>
          <p:cNvPr id="787" name="Google Shape;787;g746ebcbf66_8_397: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836214182b_0_0: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794" name="Google Shape;794;g836214182b_0_0: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839ca67c07_4_18: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808" name="Google Shape;808;g839ca67c07_4_18: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83b24426c4_11_8: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817" name="Google Shape;817;g83b24426c4_11_8: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732f3a9e72_0_57: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r>
              <a:rPr lang="en-US"/>
              <a:t>I am mentioning that there is no wind therefore the landing verification velocity should be at 3 m/s or less.</a:t>
            </a:r>
            <a:endParaRPr/>
          </a:p>
          <a:p>
            <a:pPr marL="0" lvl="0" indent="0" algn="l" rtl="0">
              <a:lnSpc>
                <a:spcPct val="100000"/>
              </a:lnSpc>
              <a:spcBef>
                <a:spcPts val="0"/>
              </a:spcBef>
              <a:spcAft>
                <a:spcPts val="0"/>
              </a:spcAft>
              <a:buSzPts val="1400"/>
              <a:buNone/>
            </a:pPr>
            <a:r>
              <a:rPr lang="en-US"/>
              <a:t>***- I think it would be a good data to have and quantify.</a:t>
            </a:r>
            <a:endParaRPr/>
          </a:p>
          <a:p>
            <a:pPr marL="0" lvl="0" indent="0" algn="l" rtl="0">
              <a:lnSpc>
                <a:spcPct val="100000"/>
              </a:lnSpc>
              <a:spcBef>
                <a:spcPts val="0"/>
              </a:spcBef>
              <a:spcAft>
                <a:spcPts val="0"/>
              </a:spcAft>
              <a:buSzPts val="1400"/>
              <a:buNone/>
            </a:pPr>
            <a:endParaRPr/>
          </a:p>
        </p:txBody>
      </p:sp>
      <p:sp>
        <p:nvSpPr>
          <p:cNvPr id="833" name="Google Shape;833;g732f3a9e72_0_57: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34a91f798_0_1:notes"/>
          <p:cNvSpPr>
            <a:spLocks noGrp="1" noRot="1" noChangeAspect="1"/>
          </p:cNvSpPr>
          <p:nvPr>
            <p:ph type="sldImg" idx="2"/>
          </p:nvPr>
        </p:nvSpPr>
        <p:spPr>
          <a:xfrm>
            <a:off x="393171" y="702231"/>
            <a:ext cx="6290700" cy="351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g834a91f798_0_1:notes"/>
          <p:cNvSpPr txBox="1">
            <a:spLocks noGrp="1"/>
          </p:cNvSpPr>
          <p:nvPr>
            <p:ph type="body" idx="1"/>
          </p:nvPr>
        </p:nvSpPr>
        <p:spPr>
          <a:xfrm>
            <a:off x="707707" y="4447461"/>
            <a:ext cx="5661600" cy="4213500"/>
          </a:xfrm>
          <a:prstGeom prst="rect">
            <a:avLst/>
          </a:prstGeom>
          <a:noFill/>
          <a:ln>
            <a:noFill/>
          </a:ln>
        </p:spPr>
        <p:txBody>
          <a:bodyPr spcFirstLastPara="1" wrap="square" lIns="94100" tIns="94100" rIns="94100" bIns="94100" anchor="t" anchorCtr="0">
            <a:noAutofit/>
          </a:bodyPr>
          <a:lstStyle/>
          <a:p>
            <a:pPr marL="0" lvl="0" indent="0" algn="l" rtl="0">
              <a:lnSpc>
                <a:spcPct val="100000"/>
              </a:lnSpc>
              <a:spcBef>
                <a:spcPts val="0"/>
              </a:spcBef>
              <a:spcAft>
                <a:spcPts val="0"/>
              </a:spcAft>
              <a:buSzPts val="1100"/>
              <a:buNone/>
            </a:pPr>
            <a:r>
              <a:rPr lang="en-US"/>
              <a:t>The initial mission was MANTA which was intended to get to 18,000 ft and had a 15 lb payload </a:t>
            </a:r>
            <a:endParaRPr/>
          </a:p>
          <a:p>
            <a:pPr marL="0" lvl="0" indent="0" algn="l" rtl="0">
              <a:lnSpc>
                <a:spcPct val="100000"/>
              </a:lnSpc>
              <a:spcBef>
                <a:spcPts val="0"/>
              </a:spcBef>
              <a:spcAft>
                <a:spcPts val="0"/>
              </a:spcAft>
              <a:buSzPts val="1100"/>
              <a:buNone/>
            </a:pPr>
            <a:r>
              <a:rPr lang="en-US"/>
              <a:t>we decided to move to a scale model since the initial vehicle was too large and costly for us to build </a:t>
            </a:r>
            <a:endParaRPr/>
          </a:p>
          <a:p>
            <a:pPr marL="0" lvl="0" indent="0" algn="l" rtl="0">
              <a:lnSpc>
                <a:spcPct val="100000"/>
              </a:lnSpc>
              <a:spcBef>
                <a:spcPts val="0"/>
              </a:spcBef>
              <a:spcAft>
                <a:spcPts val="0"/>
              </a:spcAft>
              <a:buSzPts val="1100"/>
              <a:buNone/>
            </a:pPr>
            <a:r>
              <a:rPr lang="en-US"/>
              <a:t>the model NESSIE will be a proof of concept that the project could work.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732f3a9e72_0_77: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r>
              <a:rPr lang="en-US"/>
              <a:t>*- Same as slide 23. Here to see the how much the incomming gusts affect power usage.</a:t>
            </a:r>
            <a:endParaRPr/>
          </a:p>
          <a:p>
            <a:pPr marL="0" lvl="0" indent="0" algn="l" rtl="0">
              <a:lnSpc>
                <a:spcPct val="100000"/>
              </a:lnSpc>
              <a:spcBef>
                <a:spcPts val="0"/>
              </a:spcBef>
              <a:spcAft>
                <a:spcPts val="0"/>
              </a:spcAft>
              <a:buSzPts val="1400"/>
              <a:buNone/>
            </a:pPr>
            <a:r>
              <a:rPr lang="en-US"/>
              <a:t>**- is 20ft a good range? Let me know what you think.</a:t>
            </a:r>
            <a:endParaRPr/>
          </a:p>
        </p:txBody>
      </p:sp>
      <p:sp>
        <p:nvSpPr>
          <p:cNvPr id="843" name="Google Shape;843;g732f3a9e72_0_77: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83b24426c4_4_0: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3" name="Google Shape;853;g83b24426c4_4_0: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spcBef>
                <a:spcPts val="0"/>
              </a:spcBef>
              <a:spcAft>
                <a:spcPts val="0"/>
              </a:spcAft>
              <a:buNone/>
            </a:pPr>
            <a:r>
              <a:rPr lang="en-US" sz="2400">
                <a:solidFill>
                  <a:srgbClr val="00B050"/>
                </a:solidFill>
                <a:latin typeface="Noto Sans Symbols"/>
                <a:ea typeface="Noto Sans Symbols"/>
                <a:cs typeface="Noto Sans Symbols"/>
                <a:sym typeface="Noto Sans Symbols"/>
              </a:rPr>
              <a:t>✔</a:t>
            </a:r>
            <a:r>
              <a:rPr lang="en-US" sz="2400">
                <a:solidFill>
                  <a:schemeClr val="lt1"/>
                </a:solidFill>
                <a:latin typeface="Gill Sans"/>
                <a:ea typeface="Gill Sans"/>
                <a:cs typeface="Gill Sans"/>
                <a:sym typeface="Gill Sans"/>
              </a:rPr>
              <a:t> </a:t>
            </a:r>
            <a:endParaRPr sz="24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854" name="Google Shape;854;g83b24426c4_4_0:notes"/>
          <p:cNvSpPr txBox="1">
            <a:spLocks noGrp="1"/>
          </p:cNvSpPr>
          <p:nvPr>
            <p:ph type="sldNum" idx="12"/>
          </p:nvPr>
        </p:nvSpPr>
        <p:spPr>
          <a:xfrm>
            <a:off x="4008705" y="8893297"/>
            <a:ext cx="3066600" cy="469800"/>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746ebcbf66_12_0: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457200" lvl="0" indent="-317500" algn="l" rtl="0">
              <a:spcBef>
                <a:spcPts val="0"/>
              </a:spcBef>
              <a:spcAft>
                <a:spcPts val="0"/>
              </a:spcAft>
              <a:buClr>
                <a:schemeClr val="dk1"/>
              </a:buClr>
              <a:buSzPts val="1400"/>
              <a:buFont typeface="Gill Sans"/>
              <a:buChar char="●"/>
            </a:pPr>
            <a:r>
              <a:rPr lang="en-US" sz="1400">
                <a:latin typeface="Gill Sans"/>
                <a:ea typeface="Gill Sans"/>
                <a:cs typeface="Gill Sans"/>
                <a:sym typeface="Gill Sans"/>
              </a:rPr>
              <a:t>Summarize the systems engineering approach for the project (e.g. guided by the systems engineering “V”, conducted trades (briefly describe key trades that led to your team’s design), derived and flowed down requirements from functional objectives, developed Interface Control Documents, assessed risk (used FMEA or other approach) and etc.).</a:t>
            </a:r>
            <a:endParaRPr/>
          </a:p>
        </p:txBody>
      </p:sp>
      <p:sp>
        <p:nvSpPr>
          <p:cNvPr id="874" name="Google Shape;874;g746ebcbf66_12_0: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g732095da95_1_223: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457200" lvl="0" indent="-317500" algn="l" rtl="0">
              <a:spcBef>
                <a:spcPts val="0"/>
              </a:spcBef>
              <a:spcAft>
                <a:spcPts val="0"/>
              </a:spcAft>
              <a:buClr>
                <a:schemeClr val="dk1"/>
              </a:buClr>
              <a:buSzPts val="1400"/>
              <a:buFont typeface="Gill Sans"/>
              <a:buChar char="●"/>
            </a:pPr>
            <a:r>
              <a:rPr lang="en-US" sz="1400">
                <a:latin typeface="Gill Sans"/>
                <a:ea typeface="Gill Sans"/>
                <a:cs typeface="Gill Sans"/>
                <a:sym typeface="Gill Sans"/>
              </a:rPr>
              <a:t>Summarize the systems engineering approach for the project (e.g. guided by the systems engineering “V”, conducted trades (briefly describe key trades that led to your team’s design), derived and flowed down requirements from functional objectives, developed Interface Control Documents, assessed risk (used FMEA or other approach) and etc.).</a:t>
            </a:r>
            <a:endParaRPr/>
          </a:p>
        </p:txBody>
      </p:sp>
      <p:sp>
        <p:nvSpPr>
          <p:cNvPr id="940" name="Google Shape;940;g732095da95_1_223: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732095da95_1_118: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457200" lvl="0" indent="-317500" algn="l" rtl="0">
              <a:spcBef>
                <a:spcPts val="0"/>
              </a:spcBef>
              <a:spcAft>
                <a:spcPts val="0"/>
              </a:spcAft>
              <a:buClr>
                <a:schemeClr val="dk1"/>
              </a:buClr>
              <a:buSzPts val="1400"/>
              <a:buFont typeface="Gill Sans"/>
              <a:buChar char="●"/>
            </a:pPr>
            <a:r>
              <a:rPr lang="en-US" sz="1400">
                <a:latin typeface="Gill Sans"/>
                <a:ea typeface="Gill Sans"/>
                <a:cs typeface="Gill Sans"/>
                <a:sym typeface="Gill Sans"/>
              </a:rPr>
              <a:t>Summarize the systems engineering approach for the project (e.g. guided by the systems engineering “V”, conducted trades (briefly describe key trades that led to your team’s design), derived and flowed down requirements from functional objectives, developed Interface Control Documents, assessed risk (used FMEA or other approach) and etc.).</a:t>
            </a:r>
            <a:endParaRPr/>
          </a:p>
        </p:txBody>
      </p:sp>
      <p:sp>
        <p:nvSpPr>
          <p:cNvPr id="995" name="Google Shape;995;g732095da95_1_118: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g732095da95_1_20: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457200" lvl="0" indent="-317500" algn="l" rtl="0">
              <a:spcBef>
                <a:spcPts val="0"/>
              </a:spcBef>
              <a:spcAft>
                <a:spcPts val="0"/>
              </a:spcAft>
              <a:buClr>
                <a:schemeClr val="dk1"/>
              </a:buClr>
              <a:buSzPts val="1400"/>
              <a:buFont typeface="Gill Sans"/>
              <a:buChar char="●"/>
            </a:pPr>
            <a:r>
              <a:rPr lang="en-US" sz="1400">
                <a:latin typeface="Gill Sans"/>
                <a:ea typeface="Gill Sans"/>
                <a:cs typeface="Gill Sans"/>
                <a:sym typeface="Gill Sans"/>
              </a:rPr>
              <a:t>Summarize the systems engineering approach for the project (e.g. guided by the systems engineering “V”, conducted trades (briefly describe key trades that led to your team’s design), derived and flowed down requirements from functional objectives, developed Interface Control Documents, assessed risk (used FMEA or other approach) and etc.).</a:t>
            </a:r>
            <a:endParaRPr/>
          </a:p>
        </p:txBody>
      </p:sp>
      <p:sp>
        <p:nvSpPr>
          <p:cNvPr id="1052" name="Google Shape;1052;g732095da95_1_20:notes"/>
          <p:cNvSpPr>
            <a:spLocks noGrp="1" noRot="1" noChangeAspect="1"/>
          </p:cNvSpPr>
          <p:nvPr>
            <p:ph type="sldImg" idx="2"/>
          </p:nvPr>
        </p:nvSpPr>
        <p:spPr>
          <a:xfrm>
            <a:off x="728663" y="1169988"/>
            <a:ext cx="5619750"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732095da95_0_0: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1065" name="Google Shape;1065;g732095da95_0_0: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g732095da95_0_5: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1076" name="Google Shape;1076;g732095da95_0_5: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g7293b5655e_1_8: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1085" name="Google Shape;1085;g7293b5655e_1_8: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7293b5655e_1_14: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r>
              <a:rPr lang="en-US"/>
              <a:t>Discuss reasons for major changes from CDR budget to FFR actual</a:t>
            </a:r>
            <a:endParaRPr/>
          </a:p>
        </p:txBody>
      </p:sp>
      <p:sp>
        <p:nvSpPr>
          <p:cNvPr id="1095" name="Google Shape;1095;g7293b5655e_1_14: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This Figure illustrates the full mission scope where a team would go out to a location deploy the NESSIE system, collect SSA data for a time period and descend. So Where our team comes in this</a:t>
            </a:r>
            <a:endParaRPr/>
          </a:p>
        </p:txBody>
      </p:sp>
      <p:sp>
        <p:nvSpPr>
          <p:cNvPr id="249" name="Google Shape;24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839ca67c07_1_4: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r>
              <a:rPr lang="en-US"/>
              <a:t>Discuss reasons for major changes from CDR budget to FFR actual</a:t>
            </a:r>
            <a:endParaRPr/>
          </a:p>
        </p:txBody>
      </p:sp>
      <p:sp>
        <p:nvSpPr>
          <p:cNvPr id="1103" name="Google Shape;1103;g839ca67c07_1_4: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g7293b5655e_1_1: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1113" name="Google Shape;1113;g7293b5655e_1_1: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g746ebcbf66_20_3: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1122" name="Google Shape;1122;g746ebcbf66_20_3: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This Figure represents the CONPOPS of our Sr. Project team. </a:t>
            </a:r>
            <a:endParaRPr/>
          </a:p>
          <a:p>
            <a:pPr marL="0" lvl="0" indent="0" algn="l" rtl="0">
              <a:lnSpc>
                <a:spcPct val="100000"/>
              </a:lnSpc>
              <a:spcBef>
                <a:spcPts val="0"/>
              </a:spcBef>
              <a:spcAft>
                <a:spcPts val="0"/>
              </a:spcAft>
              <a:buSzPts val="1400"/>
              <a:buNone/>
            </a:pPr>
            <a:r>
              <a:rPr lang="en-US"/>
              <a:t>Will drive out to a field</a:t>
            </a:r>
            <a:endParaRPr/>
          </a:p>
          <a:p>
            <a:pPr marL="0" lvl="0" indent="0" algn="l" rtl="0">
              <a:lnSpc>
                <a:spcPct val="100000"/>
              </a:lnSpc>
              <a:spcBef>
                <a:spcPts val="0"/>
              </a:spcBef>
              <a:spcAft>
                <a:spcPts val="0"/>
              </a:spcAft>
              <a:buSzPts val="1400"/>
              <a:buNone/>
            </a:pPr>
            <a:r>
              <a:rPr lang="en-US"/>
              <a:t>prep our A/c</a:t>
            </a:r>
            <a:endParaRPr/>
          </a:p>
          <a:p>
            <a:pPr marL="0" lvl="0" indent="0" algn="l" rtl="0">
              <a:lnSpc>
                <a:spcPct val="100000"/>
              </a:lnSpc>
              <a:spcBef>
                <a:spcPts val="0"/>
              </a:spcBef>
              <a:spcAft>
                <a:spcPts val="0"/>
              </a:spcAft>
              <a:buSzPts val="1400"/>
              <a:buNone/>
            </a:pPr>
            <a:r>
              <a:rPr lang="en-US"/>
              <a:t>Ascend it to 400ft </a:t>
            </a:r>
            <a:endParaRPr/>
          </a:p>
          <a:p>
            <a:pPr marL="0" lvl="0" indent="0" algn="l" rtl="0">
              <a:lnSpc>
                <a:spcPct val="100000"/>
              </a:lnSpc>
              <a:spcBef>
                <a:spcPts val="0"/>
              </a:spcBef>
              <a:spcAft>
                <a:spcPts val="0"/>
              </a:spcAft>
              <a:buSzPts val="1400"/>
              <a:buNone/>
            </a:pPr>
            <a:r>
              <a:rPr lang="en-US"/>
              <a:t>Conduct a comm check</a:t>
            </a:r>
            <a:endParaRPr/>
          </a:p>
          <a:p>
            <a:pPr marL="0" lvl="0" indent="0" algn="l" rtl="0">
              <a:lnSpc>
                <a:spcPct val="100000"/>
              </a:lnSpc>
              <a:spcBef>
                <a:spcPts val="0"/>
              </a:spcBef>
              <a:spcAft>
                <a:spcPts val="0"/>
              </a:spcAft>
              <a:buSzPts val="1400"/>
              <a:buNone/>
            </a:pPr>
            <a:r>
              <a:rPr lang="en-US"/>
              <a:t>Collect data for XXX mins</a:t>
            </a:r>
            <a:endParaRPr/>
          </a:p>
          <a:p>
            <a:pPr marL="0" lvl="0" indent="0" algn="l" rtl="0">
              <a:lnSpc>
                <a:spcPct val="100000"/>
              </a:lnSpc>
              <a:spcBef>
                <a:spcPts val="0"/>
              </a:spcBef>
              <a:spcAft>
                <a:spcPts val="0"/>
              </a:spcAft>
              <a:buSzPts val="1400"/>
              <a:buNone/>
            </a:pPr>
            <a:r>
              <a:rPr lang="en-US"/>
              <a:t>Descend and land saftley</a:t>
            </a:r>
            <a:endParaRPr/>
          </a:p>
        </p:txBody>
      </p:sp>
      <p:sp>
        <p:nvSpPr>
          <p:cNvPr id="402" name="Google Shape;40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834a91f798_0_106: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g834a91f798_0_106: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400"/>
              <a:buNone/>
            </a:pPr>
            <a:endParaRPr/>
          </a:p>
        </p:txBody>
      </p:sp>
      <p:sp>
        <p:nvSpPr>
          <p:cNvPr id="510" name="Google Shape;510;g834a91f798_0_106:notes"/>
          <p:cNvSpPr txBox="1">
            <a:spLocks noGrp="1"/>
          </p:cNvSpPr>
          <p:nvPr>
            <p:ph type="sldNum" idx="12"/>
          </p:nvPr>
        </p:nvSpPr>
        <p:spPr>
          <a:xfrm>
            <a:off x="4008705" y="8893297"/>
            <a:ext cx="3066600" cy="469800"/>
          </a:xfrm>
          <a:prstGeom prst="rect">
            <a:avLst/>
          </a:prstGeom>
          <a:noFill/>
          <a:ln>
            <a:noFill/>
          </a:ln>
        </p:spPr>
        <p:txBody>
          <a:bodyPr spcFirstLastPara="1" wrap="square" lIns="93925" tIns="46950" rIns="93925" bIns="469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81240c99a3_0_5: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This is a top level description of the overall outcome of your design efforts. It should show what the whole system looks like, its key parameters (dimensions, mass, data rates, etc.), what the major elements or subsystems are, and most importantly, how it works. Include a functional block diagram. This provides the context and terminology for more detailed descriptions later in the presentation.</a:t>
            </a:r>
            <a:endParaRPr/>
          </a:p>
          <a:p>
            <a:pPr marL="0" lvl="0" indent="0" algn="l" rtl="0">
              <a:lnSpc>
                <a:spcPct val="100000"/>
              </a:lnSpc>
              <a:spcBef>
                <a:spcPts val="0"/>
              </a:spcBef>
              <a:spcAft>
                <a:spcPts val="0"/>
              </a:spcAft>
              <a:buSzPts val="1400"/>
              <a:buNone/>
            </a:pPr>
            <a:endParaRPr/>
          </a:p>
        </p:txBody>
      </p:sp>
      <p:sp>
        <p:nvSpPr>
          <p:cNvPr id="517" name="Google Shape;517;g81240c99a3_0_5: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72e398ab78_1_1: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This is a top level description of the overall outcome of your design efforts. It should show what the whole system looks like, its key parameters (dimensions, mass, data rates, etc.), what the major elements or subsystems are, and most importantly, how it works. Include a functional block diagram. This provides the context and terminology for more detailed descriptions later in the presentation.</a:t>
            </a:r>
            <a:endParaRPr/>
          </a:p>
          <a:p>
            <a:pPr marL="0" lvl="0" indent="0" algn="l" rtl="0">
              <a:lnSpc>
                <a:spcPct val="100000"/>
              </a:lnSpc>
              <a:spcBef>
                <a:spcPts val="0"/>
              </a:spcBef>
              <a:spcAft>
                <a:spcPts val="0"/>
              </a:spcAft>
              <a:buSzPts val="1400"/>
              <a:buNone/>
            </a:pPr>
            <a:endParaRPr/>
          </a:p>
        </p:txBody>
      </p:sp>
      <p:sp>
        <p:nvSpPr>
          <p:cNvPr id="527" name="Google Shape;527;g72e398ab78_1_1: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82eeacac94_0_35:notes"/>
          <p:cNvSpPr txBox="1">
            <a:spLocks noGrp="1"/>
          </p:cNvSpPr>
          <p:nvPr>
            <p:ph type="body" idx="1"/>
          </p:nvPr>
        </p:nvSpPr>
        <p:spPr>
          <a:xfrm>
            <a:off x="707708" y="4505980"/>
            <a:ext cx="5661600" cy="3686700"/>
          </a:xfrm>
          <a:prstGeom prst="rect">
            <a:avLst/>
          </a:prstGeom>
          <a:noFill/>
          <a:ln>
            <a:noFill/>
          </a:ln>
        </p:spPr>
        <p:txBody>
          <a:bodyPr spcFirstLastPara="1" wrap="square" lIns="93925" tIns="46950" rIns="93925" bIns="46950" anchor="t" anchorCtr="0">
            <a:noAutofit/>
          </a:bodyPr>
          <a:lstStyle/>
          <a:p>
            <a:pPr marL="0" lvl="0" indent="0" algn="l" rtl="0">
              <a:lnSpc>
                <a:spcPct val="100000"/>
              </a:lnSpc>
              <a:spcBef>
                <a:spcPts val="0"/>
              </a:spcBef>
              <a:spcAft>
                <a:spcPts val="0"/>
              </a:spcAft>
              <a:buSzPts val="1100"/>
              <a:buNone/>
            </a:pPr>
            <a:r>
              <a:rPr lang="en-US"/>
              <a:t>This is a top level description of the overall outcome of your design efforts. It should show what the whole system looks like, its key parameters (dimensions, mass, data rates, etc.), what the major elements or subsystems are, and most importantly, how it works. Include a functional block diagram. This provides the context and terminology for more detailed descriptions later in the presentation.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BEC -  Battery Eliminator circuit</a:t>
            </a:r>
            <a:endParaRPr/>
          </a:p>
          <a:p>
            <a:pPr marL="0" lvl="0" indent="0" algn="l" rtl="0">
              <a:lnSpc>
                <a:spcPct val="100000"/>
              </a:lnSpc>
              <a:spcBef>
                <a:spcPts val="0"/>
              </a:spcBef>
              <a:spcAft>
                <a:spcPts val="0"/>
              </a:spcAft>
              <a:buSzPts val="1400"/>
              <a:buNone/>
            </a:pPr>
            <a:r>
              <a:rPr lang="en-US"/>
              <a:t>PDB - distribution board</a:t>
            </a:r>
            <a:endParaRPr/>
          </a:p>
          <a:p>
            <a:pPr marL="0" lvl="0" indent="0" algn="l" rtl="0">
              <a:lnSpc>
                <a:spcPct val="100000"/>
              </a:lnSpc>
              <a:spcBef>
                <a:spcPts val="0"/>
              </a:spcBef>
              <a:spcAft>
                <a:spcPts val="0"/>
              </a:spcAft>
              <a:buSzPts val="1400"/>
              <a:buNone/>
            </a:pPr>
            <a:r>
              <a:rPr lang="en-US"/>
              <a:t>ESC - electronic speed control</a:t>
            </a:r>
            <a:endParaRPr/>
          </a:p>
        </p:txBody>
      </p:sp>
      <p:sp>
        <p:nvSpPr>
          <p:cNvPr id="553" name="Google Shape;553;g82eeacac94_0_35:notes"/>
          <p:cNvSpPr>
            <a:spLocks noGrp="1" noRot="1" noChangeAspect="1"/>
          </p:cNvSpPr>
          <p:nvPr>
            <p:ph type="sldImg" idx="2"/>
          </p:nvPr>
        </p:nvSpPr>
        <p:spPr>
          <a:xfrm>
            <a:off x="728663" y="1169988"/>
            <a:ext cx="5619900" cy="316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4"/>
          <p:cNvSpPr/>
          <p:nvPr/>
        </p:nvSpPr>
        <p:spPr>
          <a:xfrm>
            <a:off x="446534" y="3085765"/>
            <a:ext cx="11262866" cy="3304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4"/>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3600"/>
              <a:buFont typeface="Gill Sans"/>
              <a:buNone/>
              <a:defRPr sz="3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rmAutofit/>
          </a:bodyPr>
          <a:lstStyle>
            <a:lvl1pPr lvl="0" algn="l">
              <a:lnSpc>
                <a:spcPct val="100000"/>
              </a:lnSpc>
              <a:spcBef>
                <a:spcPts val="320"/>
              </a:spcBef>
              <a:spcAft>
                <a:spcPts val="0"/>
              </a:spcAft>
              <a:buSzPts val="1472"/>
              <a:buNone/>
              <a:defRPr sz="1600" cap="none">
                <a:solidFill>
                  <a:schemeClr val="accent2"/>
                </a:solidFill>
              </a:defRPr>
            </a:lvl1pPr>
            <a:lvl2pPr lvl="1" algn="ctr">
              <a:lnSpc>
                <a:spcPct val="100000"/>
              </a:lnSpc>
              <a:spcBef>
                <a:spcPts val="600"/>
              </a:spcBef>
              <a:spcAft>
                <a:spcPts val="0"/>
              </a:spcAft>
              <a:buSzPts val="1472"/>
              <a:buNone/>
              <a:defRPr>
                <a:solidFill>
                  <a:srgbClr val="888888"/>
                </a:solidFill>
              </a:defRPr>
            </a:lvl2pPr>
            <a:lvl3pPr lvl="2" algn="ctr">
              <a:lnSpc>
                <a:spcPct val="100000"/>
              </a:lnSpc>
              <a:spcBef>
                <a:spcPts val="600"/>
              </a:spcBef>
              <a:spcAft>
                <a:spcPts val="0"/>
              </a:spcAft>
              <a:buSzPts val="1288"/>
              <a:buNone/>
              <a:defRPr>
                <a:solidFill>
                  <a:srgbClr val="888888"/>
                </a:solidFill>
              </a:defRPr>
            </a:lvl3pPr>
            <a:lvl4pPr lvl="3" algn="ctr">
              <a:lnSpc>
                <a:spcPct val="100000"/>
              </a:lnSpc>
              <a:spcBef>
                <a:spcPts val="600"/>
              </a:spcBef>
              <a:spcAft>
                <a:spcPts val="0"/>
              </a:spcAft>
              <a:buSzPts val="1104"/>
              <a:buNone/>
              <a:defRPr>
                <a:solidFill>
                  <a:srgbClr val="888888"/>
                </a:solidFill>
              </a:defRPr>
            </a:lvl4pPr>
            <a:lvl5pPr lvl="4" algn="ctr">
              <a:lnSpc>
                <a:spcPct val="100000"/>
              </a:lnSpc>
              <a:spcBef>
                <a:spcPts val="600"/>
              </a:spcBef>
              <a:spcAft>
                <a:spcPts val="0"/>
              </a:spcAft>
              <a:buSzPts val="1104"/>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a:endParaRPr/>
          </a:p>
        </p:txBody>
      </p:sp>
      <p:sp>
        <p:nvSpPr>
          <p:cNvPr id="22" name="Google Shape;22;p4"/>
          <p:cNvSpPr txBox="1">
            <a:spLocks noGrp="1"/>
          </p:cNvSpPr>
          <p:nvPr>
            <p:ph type="dt" idx="10"/>
          </p:nvPr>
        </p:nvSpPr>
        <p:spPr>
          <a:xfrm>
            <a:off x="7605951" y="5956137"/>
            <a:ext cx="28448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
          <p:cNvSpPr txBox="1">
            <a:spLocks noGrp="1"/>
          </p:cNvSpPr>
          <p:nvPr>
            <p:ph type="sldNum" idx="12"/>
          </p:nvPr>
        </p:nvSpPr>
        <p:spPr>
          <a:xfrm>
            <a:off x="10558300" y="5956137"/>
            <a:ext cx="10164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11"/>
          <p:cNvSpPr/>
          <p:nvPr/>
        </p:nvSpPr>
        <p:spPr>
          <a:xfrm>
            <a:off x="447817" y="5141973"/>
            <a:ext cx="11298200" cy="1274702"/>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1"/>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2D58AC"/>
              </a:buClr>
              <a:buSzPts val="2000"/>
              <a:buFont typeface="Gill Sans"/>
              <a:buNone/>
              <a:defRPr sz="2000" b="0">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1"/>
          <p:cNvSpPr txBox="1">
            <a:spLocks noGrp="1"/>
          </p:cNvSpPr>
          <p:nvPr>
            <p:ph type="body" idx="1"/>
          </p:nvPr>
        </p:nvSpPr>
        <p:spPr>
          <a:xfrm>
            <a:off x="447816" y="601200"/>
            <a:ext cx="11292840" cy="4204800"/>
          </a:xfrm>
          <a:prstGeom prst="rect">
            <a:avLst/>
          </a:prstGeom>
          <a:noFill/>
          <a:ln>
            <a:noFill/>
          </a:ln>
        </p:spPr>
        <p:txBody>
          <a:bodyPr spcFirstLastPara="1" wrap="square" lIns="91425" tIns="45700" rIns="91425" bIns="45700" anchor="ctr" anchorCtr="0">
            <a:normAutofit/>
          </a:bodyPr>
          <a:lstStyle>
            <a:lvl1pPr marL="457200" lvl="0" indent="-345440" algn="l">
              <a:lnSpc>
                <a:spcPct val="100000"/>
              </a:lnSpc>
              <a:spcBef>
                <a:spcPts val="400"/>
              </a:spcBef>
              <a:spcAft>
                <a:spcPts val="0"/>
              </a:spcAft>
              <a:buSzPts val="1840"/>
              <a:buChar char="●"/>
              <a:defRPr sz="2000">
                <a:solidFill>
                  <a:schemeClr val="dk2"/>
                </a:solidFill>
              </a:defRPr>
            </a:lvl1pPr>
            <a:lvl2pPr marL="914400" lvl="1" indent="-333756" algn="l">
              <a:lnSpc>
                <a:spcPct val="100000"/>
              </a:lnSpc>
              <a:spcBef>
                <a:spcPts val="600"/>
              </a:spcBef>
              <a:spcAft>
                <a:spcPts val="0"/>
              </a:spcAft>
              <a:buSzPts val="1656"/>
              <a:buChar char="○"/>
              <a:defRPr sz="1800">
                <a:solidFill>
                  <a:schemeClr val="dk2"/>
                </a:solidFill>
              </a:defRPr>
            </a:lvl2pPr>
            <a:lvl3pPr marL="1371600" lvl="2" indent="-322072" algn="l">
              <a:lnSpc>
                <a:spcPct val="100000"/>
              </a:lnSpc>
              <a:spcBef>
                <a:spcPts val="600"/>
              </a:spcBef>
              <a:spcAft>
                <a:spcPts val="0"/>
              </a:spcAft>
              <a:buSzPts val="1472"/>
              <a:buChar char="■"/>
              <a:defRPr sz="1600">
                <a:solidFill>
                  <a:schemeClr val="dk2"/>
                </a:solidFill>
              </a:defRPr>
            </a:lvl3pPr>
            <a:lvl4pPr marL="1828800" lvl="3" indent="-310388" algn="l">
              <a:lnSpc>
                <a:spcPct val="100000"/>
              </a:lnSpc>
              <a:spcBef>
                <a:spcPts val="600"/>
              </a:spcBef>
              <a:spcAft>
                <a:spcPts val="0"/>
              </a:spcAft>
              <a:buSzPts val="1288"/>
              <a:buChar char="●"/>
              <a:defRPr sz="1400">
                <a:solidFill>
                  <a:schemeClr val="dk2"/>
                </a:solidFill>
              </a:defRPr>
            </a:lvl4pPr>
            <a:lvl5pPr marL="2286000" lvl="4" indent="-310388" algn="l">
              <a:lnSpc>
                <a:spcPct val="100000"/>
              </a:lnSpc>
              <a:spcBef>
                <a:spcPts val="600"/>
              </a:spcBef>
              <a:spcAft>
                <a:spcPts val="0"/>
              </a:spcAft>
              <a:buSzPts val="1288"/>
              <a:buChar char="○"/>
              <a:defRPr sz="1400">
                <a:solidFill>
                  <a:schemeClr val="dk2"/>
                </a:solidFill>
              </a:defRPr>
            </a:lvl5pPr>
            <a:lvl6pPr marL="2743200" lvl="5" indent="-310388" algn="l">
              <a:lnSpc>
                <a:spcPct val="100000"/>
              </a:lnSpc>
              <a:spcBef>
                <a:spcPts val="600"/>
              </a:spcBef>
              <a:spcAft>
                <a:spcPts val="0"/>
              </a:spcAft>
              <a:buSzPts val="1288"/>
              <a:buChar char="■"/>
              <a:defRPr sz="1400">
                <a:solidFill>
                  <a:schemeClr val="dk2"/>
                </a:solidFill>
              </a:defRPr>
            </a:lvl6pPr>
            <a:lvl7pPr marL="3200400" lvl="6" indent="-310388" algn="l">
              <a:lnSpc>
                <a:spcPct val="100000"/>
              </a:lnSpc>
              <a:spcBef>
                <a:spcPts val="600"/>
              </a:spcBef>
              <a:spcAft>
                <a:spcPts val="0"/>
              </a:spcAft>
              <a:buSzPts val="1288"/>
              <a:buChar char="●"/>
              <a:defRPr sz="1400">
                <a:solidFill>
                  <a:schemeClr val="dk2"/>
                </a:solidFill>
              </a:defRPr>
            </a:lvl7pPr>
            <a:lvl8pPr marL="3657600" lvl="7" indent="-310388" algn="l">
              <a:lnSpc>
                <a:spcPct val="100000"/>
              </a:lnSpc>
              <a:spcBef>
                <a:spcPts val="600"/>
              </a:spcBef>
              <a:spcAft>
                <a:spcPts val="0"/>
              </a:spcAft>
              <a:buSzPts val="1288"/>
              <a:buChar char="○"/>
              <a:defRPr sz="1400">
                <a:solidFill>
                  <a:schemeClr val="dk2"/>
                </a:solidFill>
              </a:defRPr>
            </a:lvl8pPr>
            <a:lvl9pPr marL="4114800" lvl="8" indent="-310388" algn="l">
              <a:lnSpc>
                <a:spcPct val="100000"/>
              </a:lnSpc>
              <a:spcBef>
                <a:spcPts val="600"/>
              </a:spcBef>
              <a:spcAft>
                <a:spcPts val="600"/>
              </a:spcAft>
              <a:buSzPts val="1288"/>
              <a:buChar char="■"/>
              <a:defRPr sz="1400">
                <a:solidFill>
                  <a:schemeClr val="dk2"/>
                </a:solidFill>
              </a:defRPr>
            </a:lvl9pPr>
          </a:lstStyle>
          <a:p>
            <a:endParaRPr/>
          </a:p>
        </p:txBody>
      </p:sp>
      <p:sp>
        <p:nvSpPr>
          <p:cNvPr id="82" name="Google Shape;82;p11"/>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normAutofit/>
          </a:bodyPr>
          <a:lstStyle>
            <a:lvl1pPr marL="457200" lvl="0" indent="-228600" algn="r">
              <a:lnSpc>
                <a:spcPct val="100000"/>
              </a:lnSpc>
              <a:spcBef>
                <a:spcPts val="220"/>
              </a:spcBef>
              <a:spcAft>
                <a:spcPts val="0"/>
              </a:spcAft>
              <a:buSzPts val="1012"/>
              <a:buNone/>
              <a:defRPr sz="1100">
                <a:solidFill>
                  <a:schemeClr val="lt1"/>
                </a:solidFill>
              </a:defRPr>
            </a:lvl1pPr>
            <a:lvl2pPr marL="914400" lvl="1" indent="-228600" algn="l">
              <a:lnSpc>
                <a:spcPct val="100000"/>
              </a:lnSpc>
              <a:spcBef>
                <a:spcPts val="600"/>
              </a:spcBef>
              <a:spcAft>
                <a:spcPts val="0"/>
              </a:spcAft>
              <a:buSzPts val="1012"/>
              <a:buNone/>
              <a:defRPr sz="11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sp>
        <p:nvSpPr>
          <p:cNvPr id="83" name="Google Shape;83;p11"/>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1"/>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1"/>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13"/>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3"/>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3"/>
          <p:cNvSpPr txBox="1">
            <a:spLocks noGrp="1"/>
          </p:cNvSpPr>
          <p:nvPr>
            <p:ph type="body" idx="1"/>
          </p:nvPr>
        </p:nvSpPr>
        <p:spPr>
          <a:xfrm rot="5400000">
            <a:off x="4334603" y="-1417408"/>
            <a:ext cx="3522794" cy="11029616"/>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22072" algn="l">
              <a:lnSpc>
                <a:spcPct val="100000"/>
              </a:lnSpc>
              <a:spcBef>
                <a:spcPts val="600"/>
              </a:spcBef>
              <a:spcAft>
                <a:spcPts val="0"/>
              </a:spcAft>
              <a:buSzPts val="1472"/>
              <a:buChar char="◼"/>
              <a:defRPr/>
            </a:lvl2pPr>
            <a:lvl3pPr marL="1371600" lvl="2" indent="-310388" algn="l">
              <a:lnSpc>
                <a:spcPct val="100000"/>
              </a:lnSpc>
              <a:spcBef>
                <a:spcPts val="600"/>
              </a:spcBef>
              <a:spcAft>
                <a:spcPts val="0"/>
              </a:spcAft>
              <a:buSzPts val="1288"/>
              <a:buChar char="◼"/>
              <a:defRPr/>
            </a:lvl3pPr>
            <a:lvl4pPr marL="1828800" lvl="3" indent="-298703" algn="l">
              <a:lnSpc>
                <a:spcPct val="100000"/>
              </a:lnSpc>
              <a:spcBef>
                <a:spcPts val="600"/>
              </a:spcBef>
              <a:spcAft>
                <a:spcPts val="0"/>
              </a:spcAft>
              <a:buSzPts val="1104"/>
              <a:buChar char="◼"/>
              <a:defRPr/>
            </a:lvl4pPr>
            <a:lvl5pPr marL="2286000" lvl="4" indent="-298704" algn="l">
              <a:lnSpc>
                <a:spcPct val="100000"/>
              </a:lnSpc>
              <a:spcBef>
                <a:spcPts val="600"/>
              </a:spcBef>
              <a:spcAft>
                <a:spcPts val="0"/>
              </a:spcAft>
              <a:buSzPts val="1104"/>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90" name="Google Shape;90;p13"/>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3"/>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3"/>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4"/>
          <p:cNvSpPr/>
          <p:nvPr/>
        </p:nvSpPr>
        <p:spPr>
          <a:xfrm>
            <a:off x="8839201" y="599725"/>
            <a:ext cx="2906817" cy="581695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4"/>
          <p:cNvSpPr txBox="1">
            <a:spLocks noGrp="1"/>
          </p:cNvSpPr>
          <p:nvPr>
            <p:ph type="title"/>
          </p:nvPr>
        </p:nvSpPr>
        <p:spPr>
          <a:xfrm rot="5400000">
            <a:off x="7249746" y="2265181"/>
            <a:ext cx="5183073" cy="200416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body" idx="1"/>
          </p:nvPr>
        </p:nvSpPr>
        <p:spPr>
          <a:xfrm rot="5400000">
            <a:off x="2131526" y="-680877"/>
            <a:ext cx="5183073" cy="7896279"/>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97" name="Google Shape;97;p14"/>
          <p:cNvSpPr txBox="1">
            <a:spLocks noGrp="1"/>
          </p:cNvSpPr>
          <p:nvPr>
            <p:ph type="dt" idx="10"/>
          </p:nvPr>
        </p:nvSpPr>
        <p:spPr>
          <a:xfrm>
            <a:off x="8993673" y="5956137"/>
            <a:ext cx="1328141"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4"/>
          <p:cNvSpPr txBox="1">
            <a:spLocks noGrp="1"/>
          </p:cNvSpPr>
          <p:nvPr>
            <p:ph type="ftr" idx="11"/>
          </p:nvPr>
        </p:nvSpPr>
        <p:spPr>
          <a:xfrm>
            <a:off x="774923" y="5951811"/>
            <a:ext cx="789627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4"/>
          <p:cNvSpPr txBox="1">
            <a:spLocks noGrp="1"/>
          </p:cNvSpPr>
          <p:nvPr>
            <p:ph type="sldNum" idx="12"/>
          </p:nvPr>
        </p:nvSpPr>
        <p:spPr>
          <a:xfrm>
            <a:off x="10446615" y="5956137"/>
            <a:ext cx="116419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9"/>
        <p:cNvGrpSpPr/>
        <p:nvPr/>
      </p:nvGrpSpPr>
      <p:grpSpPr>
        <a:xfrm>
          <a:off x="0" y="0"/>
          <a:ext cx="0" cy="0"/>
          <a:chOff x="0" y="0"/>
          <a:chExt cx="0" cy="0"/>
        </a:xfrm>
      </p:grpSpPr>
      <p:sp>
        <p:nvSpPr>
          <p:cNvPr id="110" name="Google Shape;110;g7007129c5a_10_9"/>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g7007129c5a_10_9"/>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g7007129c5a_10_9"/>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113" name="Google Shape;113;g7007129c5a_10_9"/>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114" name="Google Shape;114;g7007129c5a_10_9"/>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g7007129c5a_10_9"/>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g7007129c5a_10_9"/>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7"/>
        <p:cNvGrpSpPr/>
        <p:nvPr/>
      </p:nvGrpSpPr>
      <p:grpSpPr>
        <a:xfrm>
          <a:off x="0" y="0"/>
          <a:ext cx="0" cy="0"/>
          <a:chOff x="0" y="0"/>
          <a:chExt cx="0" cy="0"/>
        </a:xfrm>
      </p:grpSpPr>
      <p:sp>
        <p:nvSpPr>
          <p:cNvPr id="118" name="Google Shape;118;g7007129c5a_10_17"/>
          <p:cNvSpPr/>
          <p:nvPr/>
        </p:nvSpPr>
        <p:spPr>
          <a:xfrm>
            <a:off x="446534" y="3085765"/>
            <a:ext cx="11262866" cy="3304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g7007129c5a_10_17"/>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3600"/>
              <a:buFont typeface="Gill Sans"/>
              <a:buNone/>
              <a:defRPr sz="36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g7007129c5a_10_17"/>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Autofit/>
          </a:bodyPr>
          <a:lstStyle>
            <a:lvl1pPr lvl="0" algn="l">
              <a:lnSpc>
                <a:spcPct val="100000"/>
              </a:lnSpc>
              <a:spcBef>
                <a:spcPts val="320"/>
              </a:spcBef>
              <a:spcAft>
                <a:spcPts val="0"/>
              </a:spcAft>
              <a:buSzPts val="1472"/>
              <a:buNone/>
              <a:defRPr sz="1600" cap="none">
                <a:solidFill>
                  <a:schemeClr val="accent2"/>
                </a:solidFill>
              </a:defRPr>
            </a:lvl1pPr>
            <a:lvl2pPr lvl="1" algn="ctr">
              <a:lnSpc>
                <a:spcPct val="100000"/>
              </a:lnSpc>
              <a:spcBef>
                <a:spcPts val="600"/>
              </a:spcBef>
              <a:spcAft>
                <a:spcPts val="0"/>
              </a:spcAft>
              <a:buSzPts val="1472"/>
              <a:buNone/>
              <a:defRPr>
                <a:solidFill>
                  <a:srgbClr val="888888"/>
                </a:solidFill>
              </a:defRPr>
            </a:lvl2pPr>
            <a:lvl3pPr lvl="2" algn="ctr">
              <a:lnSpc>
                <a:spcPct val="100000"/>
              </a:lnSpc>
              <a:spcBef>
                <a:spcPts val="600"/>
              </a:spcBef>
              <a:spcAft>
                <a:spcPts val="0"/>
              </a:spcAft>
              <a:buSzPts val="1288"/>
              <a:buNone/>
              <a:defRPr>
                <a:solidFill>
                  <a:srgbClr val="888888"/>
                </a:solidFill>
              </a:defRPr>
            </a:lvl3pPr>
            <a:lvl4pPr lvl="3" algn="ctr">
              <a:lnSpc>
                <a:spcPct val="100000"/>
              </a:lnSpc>
              <a:spcBef>
                <a:spcPts val="600"/>
              </a:spcBef>
              <a:spcAft>
                <a:spcPts val="0"/>
              </a:spcAft>
              <a:buSzPts val="1104"/>
              <a:buNone/>
              <a:defRPr>
                <a:solidFill>
                  <a:srgbClr val="888888"/>
                </a:solidFill>
              </a:defRPr>
            </a:lvl4pPr>
            <a:lvl5pPr lvl="4" algn="ctr">
              <a:lnSpc>
                <a:spcPct val="100000"/>
              </a:lnSpc>
              <a:spcBef>
                <a:spcPts val="600"/>
              </a:spcBef>
              <a:spcAft>
                <a:spcPts val="0"/>
              </a:spcAft>
              <a:buSzPts val="1104"/>
              <a:buNone/>
              <a:defRPr>
                <a:solidFill>
                  <a:srgbClr val="888888"/>
                </a:solidFill>
              </a:defRPr>
            </a:lvl5pPr>
            <a:lvl6pPr lvl="5" algn="ctr">
              <a:lnSpc>
                <a:spcPct val="100000"/>
              </a:lnSpc>
              <a:spcBef>
                <a:spcPts val="600"/>
              </a:spcBef>
              <a:spcAft>
                <a:spcPts val="0"/>
              </a:spcAft>
              <a:buSzPts val="1104"/>
              <a:buNone/>
              <a:defRPr>
                <a:solidFill>
                  <a:srgbClr val="888888"/>
                </a:solidFill>
              </a:defRPr>
            </a:lvl6pPr>
            <a:lvl7pPr lvl="6" algn="ctr">
              <a:lnSpc>
                <a:spcPct val="100000"/>
              </a:lnSpc>
              <a:spcBef>
                <a:spcPts val="600"/>
              </a:spcBef>
              <a:spcAft>
                <a:spcPts val="0"/>
              </a:spcAft>
              <a:buSzPts val="1104"/>
              <a:buNone/>
              <a:defRPr>
                <a:solidFill>
                  <a:srgbClr val="888888"/>
                </a:solidFill>
              </a:defRPr>
            </a:lvl7pPr>
            <a:lvl8pPr lvl="7" algn="ctr">
              <a:lnSpc>
                <a:spcPct val="100000"/>
              </a:lnSpc>
              <a:spcBef>
                <a:spcPts val="600"/>
              </a:spcBef>
              <a:spcAft>
                <a:spcPts val="0"/>
              </a:spcAft>
              <a:buSzPts val="1104"/>
              <a:buNone/>
              <a:defRPr>
                <a:solidFill>
                  <a:srgbClr val="888888"/>
                </a:solidFill>
              </a:defRPr>
            </a:lvl8pPr>
            <a:lvl9pPr lvl="8" algn="ctr">
              <a:lnSpc>
                <a:spcPct val="100000"/>
              </a:lnSpc>
              <a:spcBef>
                <a:spcPts val="600"/>
              </a:spcBef>
              <a:spcAft>
                <a:spcPts val="600"/>
              </a:spcAft>
              <a:buSzPts val="1104"/>
              <a:buNone/>
              <a:defRPr>
                <a:solidFill>
                  <a:srgbClr val="888888"/>
                </a:solidFill>
              </a:defRPr>
            </a:lvl9pPr>
          </a:lstStyle>
          <a:p>
            <a:endParaRPr/>
          </a:p>
        </p:txBody>
      </p:sp>
      <p:sp>
        <p:nvSpPr>
          <p:cNvPr id="121" name="Google Shape;121;g7007129c5a_10_17"/>
          <p:cNvSpPr txBox="1">
            <a:spLocks noGrp="1"/>
          </p:cNvSpPr>
          <p:nvPr>
            <p:ph type="dt" idx="10"/>
          </p:nvPr>
        </p:nvSpPr>
        <p:spPr>
          <a:xfrm>
            <a:off x="7605951" y="5956137"/>
            <a:ext cx="28448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g7007129c5a_10_17"/>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g7007129c5a_10_17"/>
          <p:cNvSpPr txBox="1">
            <a:spLocks noGrp="1"/>
          </p:cNvSpPr>
          <p:nvPr>
            <p:ph type="sldNum" idx="12"/>
          </p:nvPr>
        </p:nvSpPr>
        <p:spPr>
          <a:xfrm>
            <a:off x="10558300" y="5956137"/>
            <a:ext cx="101644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4"/>
        <p:cNvGrpSpPr/>
        <p:nvPr/>
      </p:nvGrpSpPr>
      <p:grpSpPr>
        <a:xfrm>
          <a:off x="0" y="0"/>
          <a:ext cx="0" cy="0"/>
          <a:chOff x="0" y="0"/>
          <a:chExt cx="0" cy="0"/>
        </a:xfrm>
      </p:grpSpPr>
      <p:sp>
        <p:nvSpPr>
          <p:cNvPr id="125" name="Google Shape;125;g7007129c5a_10_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6" name="Google Shape;126;g7007129c5a_10_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2133"/>
              </a:spcBef>
              <a:spcAft>
                <a:spcPts val="0"/>
              </a:spcAft>
              <a:buSzPts val="1400"/>
              <a:buChar char="○"/>
              <a:defRPr/>
            </a:lvl2pPr>
            <a:lvl3pPr marL="1371600" lvl="2" indent="-317500" algn="l">
              <a:lnSpc>
                <a:spcPct val="100000"/>
              </a:lnSpc>
              <a:spcBef>
                <a:spcPts val="2133"/>
              </a:spcBef>
              <a:spcAft>
                <a:spcPts val="0"/>
              </a:spcAft>
              <a:buSzPts val="1400"/>
              <a:buChar char="■"/>
              <a:defRPr/>
            </a:lvl3pPr>
            <a:lvl4pPr marL="1828800" lvl="3" indent="-317500" algn="l">
              <a:lnSpc>
                <a:spcPct val="100000"/>
              </a:lnSpc>
              <a:spcBef>
                <a:spcPts val="2133"/>
              </a:spcBef>
              <a:spcAft>
                <a:spcPts val="0"/>
              </a:spcAft>
              <a:buSzPts val="1400"/>
              <a:buChar char="●"/>
              <a:defRPr/>
            </a:lvl4pPr>
            <a:lvl5pPr marL="2286000" lvl="4" indent="-317500" algn="l">
              <a:lnSpc>
                <a:spcPct val="100000"/>
              </a:lnSpc>
              <a:spcBef>
                <a:spcPts val="2133"/>
              </a:spcBef>
              <a:spcAft>
                <a:spcPts val="0"/>
              </a:spcAft>
              <a:buSzPts val="1400"/>
              <a:buChar char="○"/>
              <a:defRPr/>
            </a:lvl5pPr>
            <a:lvl6pPr marL="2743200" lvl="5" indent="-317500" algn="l">
              <a:lnSpc>
                <a:spcPct val="100000"/>
              </a:lnSpc>
              <a:spcBef>
                <a:spcPts val="2133"/>
              </a:spcBef>
              <a:spcAft>
                <a:spcPts val="0"/>
              </a:spcAft>
              <a:buSzPts val="1400"/>
              <a:buChar char="■"/>
              <a:defRPr/>
            </a:lvl6pPr>
            <a:lvl7pPr marL="3200400" lvl="6" indent="-317500" algn="l">
              <a:lnSpc>
                <a:spcPct val="100000"/>
              </a:lnSpc>
              <a:spcBef>
                <a:spcPts val="2133"/>
              </a:spcBef>
              <a:spcAft>
                <a:spcPts val="0"/>
              </a:spcAft>
              <a:buSzPts val="1400"/>
              <a:buChar char="●"/>
              <a:defRPr/>
            </a:lvl7pPr>
            <a:lvl8pPr marL="3657600" lvl="7" indent="-317500" algn="l">
              <a:lnSpc>
                <a:spcPct val="100000"/>
              </a:lnSpc>
              <a:spcBef>
                <a:spcPts val="2133"/>
              </a:spcBef>
              <a:spcAft>
                <a:spcPts val="0"/>
              </a:spcAft>
              <a:buSzPts val="1400"/>
              <a:buChar char="○"/>
              <a:defRPr/>
            </a:lvl8pPr>
            <a:lvl9pPr marL="4114800" lvl="8" indent="-317500" algn="l">
              <a:lnSpc>
                <a:spcPct val="100000"/>
              </a:lnSpc>
              <a:spcBef>
                <a:spcPts val="2133"/>
              </a:spcBef>
              <a:spcAft>
                <a:spcPts val="2133"/>
              </a:spcAft>
              <a:buSzPts val="1400"/>
              <a:buChar char="■"/>
              <a:defRPr/>
            </a:lvl9pPr>
          </a:lstStyle>
          <a:p>
            <a:endParaRPr/>
          </a:p>
        </p:txBody>
      </p:sp>
      <p:sp>
        <p:nvSpPr>
          <p:cNvPr id="127" name="Google Shape;127;g7007129c5a_10_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467"/>
              <a:buFont typeface="Arial"/>
              <a:buNone/>
              <a:defRPr sz="1467"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467"/>
              <a:buFont typeface="Arial"/>
              <a:buNone/>
              <a:defRPr sz="1467"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467"/>
              <a:buFont typeface="Arial"/>
              <a:buNone/>
              <a:defRPr sz="1467"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467"/>
              <a:buFont typeface="Arial"/>
              <a:buNone/>
              <a:defRPr sz="1467"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467"/>
              <a:buFont typeface="Arial"/>
              <a:buNone/>
              <a:defRPr sz="1467"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467"/>
              <a:buFont typeface="Arial"/>
              <a:buNone/>
              <a:defRPr sz="1467"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467"/>
              <a:buFont typeface="Arial"/>
              <a:buNone/>
              <a:defRPr sz="1467"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467"/>
              <a:buFont typeface="Arial"/>
              <a:buNone/>
              <a:defRPr sz="1467"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467"/>
              <a:buFont typeface="Arial"/>
              <a:buNone/>
              <a:defRPr sz="1467"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8"/>
        <p:cNvGrpSpPr/>
        <p:nvPr/>
      </p:nvGrpSpPr>
      <p:grpSpPr>
        <a:xfrm>
          <a:off x="0" y="0"/>
          <a:ext cx="0" cy="0"/>
          <a:chOff x="0" y="0"/>
          <a:chExt cx="0" cy="0"/>
        </a:xfrm>
      </p:grpSpPr>
      <p:sp>
        <p:nvSpPr>
          <p:cNvPr id="129" name="Google Shape;129;g7007129c5a_10_28"/>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2400"/>
              <a:buFont typeface="Gill Sans"/>
              <a:buNone/>
              <a:defRPr sz="2400" b="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7007129c5a_10_28"/>
          <p:cNvSpPr>
            <a:spLocks noGrp="1"/>
          </p:cNvSpPr>
          <p:nvPr>
            <p:ph type="pic" idx="2"/>
          </p:nvPr>
        </p:nvSpPr>
        <p:spPr>
          <a:xfrm>
            <a:off x="447817" y="599725"/>
            <a:ext cx="11290859" cy="3557252"/>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32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1pPr>
            <a:lvl2pPr marR="0" lvl="1" algn="l" rtl="0">
              <a:lnSpc>
                <a:spcPct val="100000"/>
              </a:lnSpc>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2pPr>
            <a:lvl3pPr marR="0" lvl="2" algn="l" rtl="0">
              <a:lnSpc>
                <a:spcPct val="100000"/>
              </a:lnSpc>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3pPr>
            <a:lvl4pPr marR="0" lvl="3" algn="l" rtl="0">
              <a:lnSpc>
                <a:spcPct val="100000"/>
              </a:lnSpc>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4pPr>
            <a:lvl5pPr marR="0" lvl="4" algn="l" rtl="0">
              <a:lnSpc>
                <a:spcPct val="100000"/>
              </a:lnSpc>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5pPr>
            <a:lvl6pPr marR="0" lvl="5" algn="l" rtl="0">
              <a:lnSpc>
                <a:spcPct val="100000"/>
              </a:lnSpc>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6pPr>
            <a:lvl7pPr marR="0" lvl="6" algn="l" rtl="0">
              <a:lnSpc>
                <a:spcPct val="100000"/>
              </a:lnSpc>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7pPr>
            <a:lvl8pPr marR="0" lvl="7" algn="l" rtl="0">
              <a:lnSpc>
                <a:spcPct val="100000"/>
              </a:lnSpc>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8pPr>
            <a:lvl9pPr marR="0" lvl="8" algn="l" rtl="0">
              <a:lnSpc>
                <a:spcPct val="100000"/>
              </a:lnSpc>
              <a:spcBef>
                <a:spcPts val="600"/>
              </a:spcBef>
              <a:spcAft>
                <a:spcPts val="60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9pPr>
          </a:lstStyle>
          <a:p>
            <a:endParaRPr/>
          </a:p>
        </p:txBody>
      </p:sp>
      <p:sp>
        <p:nvSpPr>
          <p:cNvPr id="131" name="Google Shape;131;g7007129c5a_10_28"/>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240"/>
              </a:spcBef>
              <a:spcAft>
                <a:spcPts val="0"/>
              </a:spcAft>
              <a:buSzPts val="1104"/>
              <a:buNone/>
              <a:defRPr sz="1200"/>
            </a:lvl1pPr>
            <a:lvl2pPr marL="914400" lvl="1" indent="-228600" algn="l">
              <a:lnSpc>
                <a:spcPct val="100000"/>
              </a:lnSpc>
              <a:spcBef>
                <a:spcPts val="600"/>
              </a:spcBef>
              <a:spcAft>
                <a:spcPts val="0"/>
              </a:spcAft>
              <a:buSzPts val="1104"/>
              <a:buNone/>
              <a:defRPr sz="12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sp>
        <p:nvSpPr>
          <p:cNvPr id="132" name="Google Shape;132;g7007129c5a_10_28"/>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7007129c5a_10_28"/>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g7007129c5a_10_28"/>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5"/>
        <p:cNvGrpSpPr/>
        <p:nvPr/>
      </p:nvGrpSpPr>
      <p:grpSpPr>
        <a:xfrm>
          <a:off x="0" y="0"/>
          <a:ext cx="0" cy="0"/>
          <a:chOff x="0" y="0"/>
          <a:chExt cx="0" cy="0"/>
        </a:xfrm>
      </p:grpSpPr>
      <p:sp>
        <p:nvSpPr>
          <p:cNvPr id="136" name="Google Shape;136;g7007129c5a_10_35"/>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g7007129c5a_10_35"/>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7007129c5a_10_35"/>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139" name="Google Shape;139;g7007129c5a_10_35"/>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g7007129c5a_10_35"/>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g7007129c5a_10_35"/>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2"/>
        <p:cNvGrpSpPr/>
        <p:nvPr/>
      </p:nvGrpSpPr>
      <p:grpSpPr>
        <a:xfrm>
          <a:off x="0" y="0"/>
          <a:ext cx="0" cy="0"/>
          <a:chOff x="0" y="0"/>
          <a:chExt cx="0" cy="0"/>
        </a:xfrm>
      </p:grpSpPr>
      <p:sp>
        <p:nvSpPr>
          <p:cNvPr id="143" name="Google Shape;143;g7007129c5a_10_42"/>
          <p:cNvSpPr/>
          <p:nvPr/>
        </p:nvSpPr>
        <p:spPr>
          <a:xfrm>
            <a:off x="447817" y="5141974"/>
            <a:ext cx="11290860" cy="12588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g7007129c5a_10_42"/>
          <p:cNvSpPr txBox="1">
            <a:spLocks noGrp="1"/>
          </p:cNvSpPr>
          <p:nvPr>
            <p:ph type="title"/>
          </p:nvPr>
        </p:nvSpPr>
        <p:spPr>
          <a:xfrm>
            <a:off x="581193" y="3043910"/>
            <a:ext cx="11029615" cy="149750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3600"/>
              <a:buFont typeface="Gill Sans"/>
              <a:buNone/>
              <a:defRPr sz="3600" b="0"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7007129c5a_10_42"/>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SzPts val="1656"/>
              <a:buNone/>
              <a:defRPr sz="1800" cap="none">
                <a:solidFill>
                  <a:schemeClr val="accent2"/>
                </a:solidFill>
              </a:defRPr>
            </a:lvl1pPr>
            <a:lvl2pPr marL="914400" lvl="1" indent="-228600" algn="l">
              <a:lnSpc>
                <a:spcPct val="100000"/>
              </a:lnSpc>
              <a:spcBef>
                <a:spcPts val="600"/>
              </a:spcBef>
              <a:spcAft>
                <a:spcPts val="0"/>
              </a:spcAft>
              <a:buSzPts val="1656"/>
              <a:buNone/>
              <a:defRPr sz="1800">
                <a:solidFill>
                  <a:srgbClr val="888888"/>
                </a:solidFill>
              </a:defRPr>
            </a:lvl2pPr>
            <a:lvl3pPr marL="1371600" lvl="2" indent="-228600" algn="l">
              <a:lnSpc>
                <a:spcPct val="100000"/>
              </a:lnSpc>
              <a:spcBef>
                <a:spcPts val="600"/>
              </a:spcBef>
              <a:spcAft>
                <a:spcPts val="0"/>
              </a:spcAft>
              <a:buSzPts val="1472"/>
              <a:buNone/>
              <a:defRPr sz="1600">
                <a:solidFill>
                  <a:srgbClr val="888888"/>
                </a:solidFill>
              </a:defRPr>
            </a:lvl3pPr>
            <a:lvl4pPr marL="1828800" lvl="3" indent="-228600" algn="l">
              <a:lnSpc>
                <a:spcPct val="100000"/>
              </a:lnSpc>
              <a:spcBef>
                <a:spcPts val="600"/>
              </a:spcBef>
              <a:spcAft>
                <a:spcPts val="0"/>
              </a:spcAft>
              <a:buSzPts val="1288"/>
              <a:buNone/>
              <a:defRPr sz="1400">
                <a:solidFill>
                  <a:srgbClr val="888888"/>
                </a:solidFill>
              </a:defRPr>
            </a:lvl4pPr>
            <a:lvl5pPr marL="2286000" lvl="4" indent="-228600" algn="l">
              <a:lnSpc>
                <a:spcPct val="100000"/>
              </a:lnSpc>
              <a:spcBef>
                <a:spcPts val="600"/>
              </a:spcBef>
              <a:spcAft>
                <a:spcPts val="0"/>
              </a:spcAft>
              <a:buSzPts val="1288"/>
              <a:buNone/>
              <a:defRPr sz="1400">
                <a:solidFill>
                  <a:srgbClr val="888888"/>
                </a:solidFill>
              </a:defRPr>
            </a:lvl5pPr>
            <a:lvl6pPr marL="2743200" lvl="5" indent="-228600" algn="l">
              <a:lnSpc>
                <a:spcPct val="100000"/>
              </a:lnSpc>
              <a:spcBef>
                <a:spcPts val="600"/>
              </a:spcBef>
              <a:spcAft>
                <a:spcPts val="0"/>
              </a:spcAft>
              <a:buSzPts val="1288"/>
              <a:buNone/>
              <a:defRPr sz="1400">
                <a:solidFill>
                  <a:srgbClr val="888888"/>
                </a:solidFill>
              </a:defRPr>
            </a:lvl6pPr>
            <a:lvl7pPr marL="3200400" lvl="6" indent="-228600" algn="l">
              <a:lnSpc>
                <a:spcPct val="100000"/>
              </a:lnSpc>
              <a:spcBef>
                <a:spcPts val="600"/>
              </a:spcBef>
              <a:spcAft>
                <a:spcPts val="0"/>
              </a:spcAft>
              <a:buSzPts val="1288"/>
              <a:buNone/>
              <a:defRPr sz="1400">
                <a:solidFill>
                  <a:srgbClr val="888888"/>
                </a:solidFill>
              </a:defRPr>
            </a:lvl7pPr>
            <a:lvl8pPr marL="3657600" lvl="7" indent="-228600" algn="l">
              <a:lnSpc>
                <a:spcPct val="100000"/>
              </a:lnSpc>
              <a:spcBef>
                <a:spcPts val="600"/>
              </a:spcBef>
              <a:spcAft>
                <a:spcPts val="0"/>
              </a:spcAft>
              <a:buSzPts val="1288"/>
              <a:buNone/>
              <a:defRPr sz="1400">
                <a:solidFill>
                  <a:srgbClr val="888888"/>
                </a:solidFill>
              </a:defRPr>
            </a:lvl8pPr>
            <a:lvl9pPr marL="4114800" lvl="8" indent="-228600" algn="l">
              <a:lnSpc>
                <a:spcPct val="100000"/>
              </a:lnSpc>
              <a:spcBef>
                <a:spcPts val="600"/>
              </a:spcBef>
              <a:spcAft>
                <a:spcPts val="600"/>
              </a:spcAft>
              <a:buSzPts val="1288"/>
              <a:buNone/>
              <a:defRPr sz="1400">
                <a:solidFill>
                  <a:srgbClr val="888888"/>
                </a:solidFill>
              </a:defRPr>
            </a:lvl9pPr>
          </a:lstStyle>
          <a:p>
            <a:endParaRPr/>
          </a:p>
        </p:txBody>
      </p:sp>
      <p:sp>
        <p:nvSpPr>
          <p:cNvPr id="146" name="Google Shape;146;g7007129c5a_10_42"/>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g7007129c5a_10_42"/>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g7007129c5a_10_42"/>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9"/>
        <p:cNvGrpSpPr/>
        <p:nvPr/>
      </p:nvGrpSpPr>
      <p:grpSpPr>
        <a:xfrm>
          <a:off x="0" y="0"/>
          <a:ext cx="0" cy="0"/>
          <a:chOff x="0" y="0"/>
          <a:chExt cx="0" cy="0"/>
        </a:xfrm>
      </p:grpSpPr>
      <p:sp>
        <p:nvSpPr>
          <p:cNvPr id="150" name="Google Shape;150;g7007129c5a_10_49"/>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g7007129c5a_10_49"/>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g7007129c5a_10_49"/>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40"/>
              </a:spcBef>
              <a:spcAft>
                <a:spcPts val="0"/>
              </a:spcAft>
              <a:buSzPts val="2024"/>
              <a:buNone/>
              <a:defRPr sz="2200" b="0">
                <a:solidFill>
                  <a:schemeClr val="accent2"/>
                </a:solidFill>
              </a:defRPr>
            </a:lvl1pPr>
            <a:lvl2pPr marL="914400" lvl="1" indent="-228600" algn="l">
              <a:lnSpc>
                <a:spcPct val="100000"/>
              </a:lnSpc>
              <a:spcBef>
                <a:spcPts val="600"/>
              </a:spcBef>
              <a:spcAft>
                <a:spcPts val="0"/>
              </a:spcAft>
              <a:buSzPts val="1840"/>
              <a:buNone/>
              <a:defRPr sz="2000" b="1"/>
            </a:lvl2pPr>
            <a:lvl3pPr marL="1371600" lvl="2" indent="-228600" algn="l">
              <a:lnSpc>
                <a:spcPct val="100000"/>
              </a:lnSpc>
              <a:spcBef>
                <a:spcPts val="600"/>
              </a:spcBef>
              <a:spcAft>
                <a:spcPts val="0"/>
              </a:spcAft>
              <a:buSzPts val="1656"/>
              <a:buNone/>
              <a:defRPr sz="1800" b="1"/>
            </a:lvl3pPr>
            <a:lvl4pPr marL="1828800" lvl="3" indent="-228600" algn="l">
              <a:lnSpc>
                <a:spcPct val="100000"/>
              </a:lnSpc>
              <a:spcBef>
                <a:spcPts val="600"/>
              </a:spcBef>
              <a:spcAft>
                <a:spcPts val="0"/>
              </a:spcAft>
              <a:buSzPts val="1472"/>
              <a:buNone/>
              <a:defRPr sz="1600" b="1"/>
            </a:lvl4pPr>
            <a:lvl5pPr marL="2286000" lvl="4" indent="-228600" algn="l">
              <a:lnSpc>
                <a:spcPct val="100000"/>
              </a:lnSpc>
              <a:spcBef>
                <a:spcPts val="600"/>
              </a:spcBef>
              <a:spcAft>
                <a:spcPts val="0"/>
              </a:spcAft>
              <a:buSzPts val="1472"/>
              <a:buNone/>
              <a:defRPr sz="1600" b="1"/>
            </a:lvl5pPr>
            <a:lvl6pPr marL="2743200" lvl="5" indent="-228600" algn="l">
              <a:lnSpc>
                <a:spcPct val="100000"/>
              </a:lnSpc>
              <a:spcBef>
                <a:spcPts val="600"/>
              </a:spcBef>
              <a:spcAft>
                <a:spcPts val="0"/>
              </a:spcAft>
              <a:buSzPts val="1472"/>
              <a:buNone/>
              <a:defRPr sz="1600" b="1"/>
            </a:lvl6pPr>
            <a:lvl7pPr marL="3200400" lvl="6" indent="-228600" algn="l">
              <a:lnSpc>
                <a:spcPct val="100000"/>
              </a:lnSpc>
              <a:spcBef>
                <a:spcPts val="600"/>
              </a:spcBef>
              <a:spcAft>
                <a:spcPts val="0"/>
              </a:spcAft>
              <a:buSzPts val="1472"/>
              <a:buNone/>
              <a:defRPr sz="1600" b="1"/>
            </a:lvl7pPr>
            <a:lvl8pPr marL="3657600" lvl="7" indent="-228600" algn="l">
              <a:lnSpc>
                <a:spcPct val="100000"/>
              </a:lnSpc>
              <a:spcBef>
                <a:spcPts val="600"/>
              </a:spcBef>
              <a:spcAft>
                <a:spcPts val="0"/>
              </a:spcAft>
              <a:buSzPts val="1472"/>
              <a:buNone/>
              <a:defRPr sz="1600" b="1"/>
            </a:lvl8pPr>
            <a:lvl9pPr marL="4114800" lvl="8" indent="-228600" algn="l">
              <a:lnSpc>
                <a:spcPct val="100000"/>
              </a:lnSpc>
              <a:spcBef>
                <a:spcPts val="600"/>
              </a:spcBef>
              <a:spcAft>
                <a:spcPts val="600"/>
              </a:spcAft>
              <a:buSzPts val="1472"/>
              <a:buNone/>
              <a:defRPr sz="1600" b="1"/>
            </a:lvl9pPr>
          </a:lstStyle>
          <a:p>
            <a:endParaRPr/>
          </a:p>
        </p:txBody>
      </p:sp>
      <p:sp>
        <p:nvSpPr>
          <p:cNvPr id="153" name="Google Shape;153;g7007129c5a_10_49"/>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154" name="Google Shape;154;g7007129c5a_10_49"/>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40"/>
              </a:spcBef>
              <a:spcAft>
                <a:spcPts val="0"/>
              </a:spcAft>
              <a:buSzPts val="2024"/>
              <a:buNone/>
              <a:defRPr sz="2200" b="0">
                <a:solidFill>
                  <a:schemeClr val="accent2"/>
                </a:solidFill>
              </a:defRPr>
            </a:lvl1pPr>
            <a:lvl2pPr marL="914400" lvl="1" indent="-228600" algn="l">
              <a:lnSpc>
                <a:spcPct val="100000"/>
              </a:lnSpc>
              <a:spcBef>
                <a:spcPts val="600"/>
              </a:spcBef>
              <a:spcAft>
                <a:spcPts val="0"/>
              </a:spcAft>
              <a:buSzPts val="1840"/>
              <a:buNone/>
              <a:defRPr sz="2000" b="1"/>
            </a:lvl2pPr>
            <a:lvl3pPr marL="1371600" lvl="2" indent="-228600" algn="l">
              <a:lnSpc>
                <a:spcPct val="100000"/>
              </a:lnSpc>
              <a:spcBef>
                <a:spcPts val="600"/>
              </a:spcBef>
              <a:spcAft>
                <a:spcPts val="0"/>
              </a:spcAft>
              <a:buSzPts val="1656"/>
              <a:buNone/>
              <a:defRPr sz="1800" b="1"/>
            </a:lvl3pPr>
            <a:lvl4pPr marL="1828800" lvl="3" indent="-228600" algn="l">
              <a:lnSpc>
                <a:spcPct val="100000"/>
              </a:lnSpc>
              <a:spcBef>
                <a:spcPts val="600"/>
              </a:spcBef>
              <a:spcAft>
                <a:spcPts val="0"/>
              </a:spcAft>
              <a:buSzPts val="1472"/>
              <a:buNone/>
              <a:defRPr sz="1600" b="1"/>
            </a:lvl4pPr>
            <a:lvl5pPr marL="2286000" lvl="4" indent="-228600" algn="l">
              <a:lnSpc>
                <a:spcPct val="100000"/>
              </a:lnSpc>
              <a:spcBef>
                <a:spcPts val="600"/>
              </a:spcBef>
              <a:spcAft>
                <a:spcPts val="0"/>
              </a:spcAft>
              <a:buSzPts val="1472"/>
              <a:buNone/>
              <a:defRPr sz="1600" b="1"/>
            </a:lvl5pPr>
            <a:lvl6pPr marL="2743200" lvl="5" indent="-228600" algn="l">
              <a:lnSpc>
                <a:spcPct val="100000"/>
              </a:lnSpc>
              <a:spcBef>
                <a:spcPts val="600"/>
              </a:spcBef>
              <a:spcAft>
                <a:spcPts val="0"/>
              </a:spcAft>
              <a:buSzPts val="1472"/>
              <a:buNone/>
              <a:defRPr sz="1600" b="1"/>
            </a:lvl6pPr>
            <a:lvl7pPr marL="3200400" lvl="6" indent="-228600" algn="l">
              <a:lnSpc>
                <a:spcPct val="100000"/>
              </a:lnSpc>
              <a:spcBef>
                <a:spcPts val="600"/>
              </a:spcBef>
              <a:spcAft>
                <a:spcPts val="0"/>
              </a:spcAft>
              <a:buSzPts val="1472"/>
              <a:buNone/>
              <a:defRPr sz="1600" b="1"/>
            </a:lvl7pPr>
            <a:lvl8pPr marL="3657600" lvl="7" indent="-228600" algn="l">
              <a:lnSpc>
                <a:spcPct val="100000"/>
              </a:lnSpc>
              <a:spcBef>
                <a:spcPts val="600"/>
              </a:spcBef>
              <a:spcAft>
                <a:spcPts val="0"/>
              </a:spcAft>
              <a:buSzPts val="1472"/>
              <a:buNone/>
              <a:defRPr sz="1600" b="1"/>
            </a:lvl8pPr>
            <a:lvl9pPr marL="4114800" lvl="8" indent="-228600" algn="l">
              <a:lnSpc>
                <a:spcPct val="100000"/>
              </a:lnSpc>
              <a:spcBef>
                <a:spcPts val="600"/>
              </a:spcBef>
              <a:spcAft>
                <a:spcPts val="600"/>
              </a:spcAft>
              <a:buSzPts val="1472"/>
              <a:buNone/>
              <a:defRPr sz="1600" b="1"/>
            </a:lvl9pPr>
          </a:lstStyle>
          <a:p>
            <a:endParaRPr/>
          </a:p>
        </p:txBody>
      </p:sp>
      <p:sp>
        <p:nvSpPr>
          <p:cNvPr id="155" name="Google Shape;155;g7007129c5a_10_49"/>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156" name="Google Shape;156;g7007129c5a_10_49"/>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g7007129c5a_10_49"/>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g7007129c5a_10_49"/>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1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1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2133"/>
              </a:spcBef>
              <a:spcAft>
                <a:spcPts val="0"/>
              </a:spcAft>
              <a:buSzPts val="1400"/>
              <a:buChar char="○"/>
              <a:defRPr/>
            </a:lvl2pPr>
            <a:lvl3pPr marL="1371600" lvl="2" indent="-317500" algn="l">
              <a:lnSpc>
                <a:spcPct val="100000"/>
              </a:lnSpc>
              <a:spcBef>
                <a:spcPts val="2133"/>
              </a:spcBef>
              <a:spcAft>
                <a:spcPts val="0"/>
              </a:spcAft>
              <a:buSzPts val="1400"/>
              <a:buChar char="■"/>
              <a:defRPr/>
            </a:lvl3pPr>
            <a:lvl4pPr marL="1828800" lvl="3" indent="-317500" algn="l">
              <a:lnSpc>
                <a:spcPct val="100000"/>
              </a:lnSpc>
              <a:spcBef>
                <a:spcPts val="2133"/>
              </a:spcBef>
              <a:spcAft>
                <a:spcPts val="0"/>
              </a:spcAft>
              <a:buSzPts val="1400"/>
              <a:buChar char="●"/>
              <a:defRPr/>
            </a:lvl4pPr>
            <a:lvl5pPr marL="2286000" lvl="4" indent="-317500" algn="l">
              <a:lnSpc>
                <a:spcPct val="100000"/>
              </a:lnSpc>
              <a:spcBef>
                <a:spcPts val="2133"/>
              </a:spcBef>
              <a:spcAft>
                <a:spcPts val="0"/>
              </a:spcAft>
              <a:buSzPts val="1400"/>
              <a:buChar char="○"/>
              <a:defRPr/>
            </a:lvl5pPr>
            <a:lvl6pPr marL="2743200" lvl="5" indent="-317500" algn="l">
              <a:lnSpc>
                <a:spcPct val="100000"/>
              </a:lnSpc>
              <a:spcBef>
                <a:spcPts val="2133"/>
              </a:spcBef>
              <a:spcAft>
                <a:spcPts val="0"/>
              </a:spcAft>
              <a:buSzPts val="1400"/>
              <a:buChar char="■"/>
              <a:defRPr/>
            </a:lvl6pPr>
            <a:lvl7pPr marL="3200400" lvl="6" indent="-317500" algn="l">
              <a:lnSpc>
                <a:spcPct val="100000"/>
              </a:lnSpc>
              <a:spcBef>
                <a:spcPts val="2133"/>
              </a:spcBef>
              <a:spcAft>
                <a:spcPts val="0"/>
              </a:spcAft>
              <a:buSzPts val="1400"/>
              <a:buChar char="●"/>
              <a:defRPr/>
            </a:lvl7pPr>
            <a:lvl8pPr marL="3657600" lvl="7" indent="-317500" algn="l">
              <a:lnSpc>
                <a:spcPct val="100000"/>
              </a:lnSpc>
              <a:spcBef>
                <a:spcPts val="2133"/>
              </a:spcBef>
              <a:spcAft>
                <a:spcPts val="0"/>
              </a:spcAft>
              <a:buSzPts val="1400"/>
              <a:buChar char="○"/>
              <a:defRPr/>
            </a:lvl8pPr>
            <a:lvl9pPr marL="4114800" lvl="8" indent="-317500" algn="l">
              <a:lnSpc>
                <a:spcPct val="100000"/>
              </a:lnSpc>
              <a:spcBef>
                <a:spcPts val="2133"/>
              </a:spcBef>
              <a:spcAft>
                <a:spcPts val="2133"/>
              </a:spcAft>
              <a:buSzPts val="1400"/>
              <a:buChar char="■"/>
              <a:defRPr/>
            </a:lvl9pPr>
          </a:lstStyle>
          <a:p>
            <a:endParaRPr/>
          </a:p>
        </p:txBody>
      </p:sp>
      <p:sp>
        <p:nvSpPr>
          <p:cNvPr id="28" name="Google Shape;28;p1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467"/>
              <a:buFont typeface="Arial"/>
              <a:buNone/>
              <a:defRPr sz="1467"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1467"/>
              <a:buFont typeface="Arial"/>
              <a:buNone/>
              <a:defRPr sz="1467"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1467"/>
              <a:buFont typeface="Arial"/>
              <a:buNone/>
              <a:defRPr sz="1467"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1467"/>
              <a:buFont typeface="Arial"/>
              <a:buNone/>
              <a:defRPr sz="1467"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1467"/>
              <a:buFont typeface="Arial"/>
              <a:buNone/>
              <a:defRPr sz="1467"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1467"/>
              <a:buFont typeface="Arial"/>
              <a:buNone/>
              <a:defRPr sz="1467"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1467"/>
              <a:buFont typeface="Arial"/>
              <a:buNone/>
              <a:defRPr sz="1467"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1467"/>
              <a:buFont typeface="Arial"/>
              <a:buNone/>
              <a:defRPr sz="1467"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1467"/>
              <a:buFont typeface="Arial"/>
              <a:buNone/>
              <a:defRPr sz="1467"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9"/>
        <p:cNvGrpSpPr/>
        <p:nvPr/>
      </p:nvGrpSpPr>
      <p:grpSpPr>
        <a:xfrm>
          <a:off x="0" y="0"/>
          <a:ext cx="0" cy="0"/>
          <a:chOff x="0" y="0"/>
          <a:chExt cx="0" cy="0"/>
        </a:xfrm>
      </p:grpSpPr>
      <p:sp>
        <p:nvSpPr>
          <p:cNvPr id="160" name="Google Shape;160;g7007129c5a_10_59"/>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g7007129c5a_10_59"/>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g7007129c5a_10_59"/>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63" name="Google Shape;163;g7007129c5a_10_59"/>
          <p:cNvSpPr/>
          <p:nvPr/>
        </p:nvSpPr>
        <p:spPr>
          <a:xfrm>
            <a:off x="440683"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g7007129c5a_10_59"/>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5"/>
        <p:cNvGrpSpPr/>
        <p:nvPr/>
      </p:nvGrpSpPr>
      <p:grpSpPr>
        <a:xfrm>
          <a:off x="0" y="0"/>
          <a:ext cx="0" cy="0"/>
          <a:chOff x="0" y="0"/>
          <a:chExt cx="0" cy="0"/>
        </a:xfrm>
      </p:grpSpPr>
      <p:sp>
        <p:nvSpPr>
          <p:cNvPr id="166" name="Google Shape;166;g7007129c5a_10_65"/>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g7007129c5a_10_65"/>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g7007129c5a_10_65"/>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9"/>
        <p:cNvGrpSpPr/>
        <p:nvPr/>
      </p:nvGrpSpPr>
      <p:grpSpPr>
        <a:xfrm>
          <a:off x="0" y="0"/>
          <a:ext cx="0" cy="0"/>
          <a:chOff x="0" y="0"/>
          <a:chExt cx="0" cy="0"/>
        </a:xfrm>
      </p:grpSpPr>
      <p:sp>
        <p:nvSpPr>
          <p:cNvPr id="170" name="Google Shape;170;g7007129c5a_10_69"/>
          <p:cNvSpPr/>
          <p:nvPr/>
        </p:nvSpPr>
        <p:spPr>
          <a:xfrm>
            <a:off x="447817" y="5141973"/>
            <a:ext cx="11298200" cy="1274702"/>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g7007129c5a_10_69"/>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2D58AC"/>
              </a:buClr>
              <a:buSzPts val="2000"/>
              <a:buFont typeface="Gill Sans"/>
              <a:buNone/>
              <a:defRPr sz="2000" b="0">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g7007129c5a_10_69"/>
          <p:cNvSpPr txBox="1">
            <a:spLocks noGrp="1"/>
          </p:cNvSpPr>
          <p:nvPr>
            <p:ph type="body" idx="1"/>
          </p:nvPr>
        </p:nvSpPr>
        <p:spPr>
          <a:xfrm>
            <a:off x="447816" y="601200"/>
            <a:ext cx="11292840" cy="4204800"/>
          </a:xfrm>
          <a:prstGeom prst="rect">
            <a:avLst/>
          </a:prstGeom>
          <a:noFill/>
          <a:ln>
            <a:noFill/>
          </a:ln>
        </p:spPr>
        <p:txBody>
          <a:bodyPr spcFirstLastPara="1" wrap="square" lIns="91425" tIns="45700" rIns="91425" bIns="45700" anchor="ctr" anchorCtr="0">
            <a:noAutofit/>
          </a:bodyPr>
          <a:lstStyle>
            <a:lvl1pPr marL="457200" lvl="0" indent="-345440" algn="l">
              <a:lnSpc>
                <a:spcPct val="100000"/>
              </a:lnSpc>
              <a:spcBef>
                <a:spcPts val="400"/>
              </a:spcBef>
              <a:spcAft>
                <a:spcPts val="0"/>
              </a:spcAft>
              <a:buSzPts val="1840"/>
              <a:buChar char="◼"/>
              <a:defRPr sz="2000">
                <a:solidFill>
                  <a:schemeClr val="dk2"/>
                </a:solidFill>
              </a:defRPr>
            </a:lvl1pPr>
            <a:lvl2pPr marL="914400" lvl="1" indent="-333756" algn="l">
              <a:lnSpc>
                <a:spcPct val="100000"/>
              </a:lnSpc>
              <a:spcBef>
                <a:spcPts val="600"/>
              </a:spcBef>
              <a:spcAft>
                <a:spcPts val="0"/>
              </a:spcAft>
              <a:buSzPts val="1656"/>
              <a:buChar char="◼"/>
              <a:defRPr sz="1800">
                <a:solidFill>
                  <a:schemeClr val="dk2"/>
                </a:solidFill>
              </a:defRPr>
            </a:lvl2pPr>
            <a:lvl3pPr marL="1371600" lvl="2" indent="-322072" algn="l">
              <a:lnSpc>
                <a:spcPct val="100000"/>
              </a:lnSpc>
              <a:spcBef>
                <a:spcPts val="600"/>
              </a:spcBef>
              <a:spcAft>
                <a:spcPts val="0"/>
              </a:spcAft>
              <a:buSzPts val="1472"/>
              <a:buChar char="◼"/>
              <a:defRPr sz="1600">
                <a:solidFill>
                  <a:schemeClr val="dk2"/>
                </a:solidFill>
              </a:defRPr>
            </a:lvl3pPr>
            <a:lvl4pPr marL="1828800" lvl="3" indent="-310388" algn="l">
              <a:lnSpc>
                <a:spcPct val="100000"/>
              </a:lnSpc>
              <a:spcBef>
                <a:spcPts val="600"/>
              </a:spcBef>
              <a:spcAft>
                <a:spcPts val="0"/>
              </a:spcAft>
              <a:buSzPts val="1288"/>
              <a:buChar char="◼"/>
              <a:defRPr sz="1400">
                <a:solidFill>
                  <a:schemeClr val="dk2"/>
                </a:solidFill>
              </a:defRPr>
            </a:lvl4pPr>
            <a:lvl5pPr marL="2286000" lvl="4" indent="-310388" algn="l">
              <a:lnSpc>
                <a:spcPct val="100000"/>
              </a:lnSpc>
              <a:spcBef>
                <a:spcPts val="600"/>
              </a:spcBef>
              <a:spcAft>
                <a:spcPts val="0"/>
              </a:spcAft>
              <a:buSzPts val="1288"/>
              <a:buChar char="◼"/>
              <a:defRPr sz="1400">
                <a:solidFill>
                  <a:schemeClr val="dk2"/>
                </a:solidFill>
              </a:defRPr>
            </a:lvl5pPr>
            <a:lvl6pPr marL="2743200" lvl="5" indent="-310388" algn="l">
              <a:lnSpc>
                <a:spcPct val="100000"/>
              </a:lnSpc>
              <a:spcBef>
                <a:spcPts val="600"/>
              </a:spcBef>
              <a:spcAft>
                <a:spcPts val="0"/>
              </a:spcAft>
              <a:buSzPts val="1288"/>
              <a:buChar char="◼"/>
              <a:defRPr sz="1400">
                <a:solidFill>
                  <a:schemeClr val="dk2"/>
                </a:solidFill>
              </a:defRPr>
            </a:lvl6pPr>
            <a:lvl7pPr marL="3200400" lvl="6" indent="-310388" algn="l">
              <a:lnSpc>
                <a:spcPct val="100000"/>
              </a:lnSpc>
              <a:spcBef>
                <a:spcPts val="600"/>
              </a:spcBef>
              <a:spcAft>
                <a:spcPts val="0"/>
              </a:spcAft>
              <a:buSzPts val="1288"/>
              <a:buChar char="◼"/>
              <a:defRPr sz="1400">
                <a:solidFill>
                  <a:schemeClr val="dk2"/>
                </a:solidFill>
              </a:defRPr>
            </a:lvl7pPr>
            <a:lvl8pPr marL="3657600" lvl="7" indent="-310388" algn="l">
              <a:lnSpc>
                <a:spcPct val="100000"/>
              </a:lnSpc>
              <a:spcBef>
                <a:spcPts val="600"/>
              </a:spcBef>
              <a:spcAft>
                <a:spcPts val="0"/>
              </a:spcAft>
              <a:buSzPts val="1288"/>
              <a:buChar char="◼"/>
              <a:defRPr sz="1400">
                <a:solidFill>
                  <a:schemeClr val="dk2"/>
                </a:solidFill>
              </a:defRPr>
            </a:lvl8pPr>
            <a:lvl9pPr marL="4114800" lvl="8" indent="-310388" algn="l">
              <a:lnSpc>
                <a:spcPct val="100000"/>
              </a:lnSpc>
              <a:spcBef>
                <a:spcPts val="600"/>
              </a:spcBef>
              <a:spcAft>
                <a:spcPts val="600"/>
              </a:spcAft>
              <a:buSzPts val="1288"/>
              <a:buChar char="◼"/>
              <a:defRPr sz="1400">
                <a:solidFill>
                  <a:schemeClr val="dk2"/>
                </a:solidFill>
              </a:defRPr>
            </a:lvl9pPr>
          </a:lstStyle>
          <a:p>
            <a:endParaRPr/>
          </a:p>
        </p:txBody>
      </p:sp>
      <p:sp>
        <p:nvSpPr>
          <p:cNvPr id="173" name="Google Shape;173;g7007129c5a_10_69"/>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noAutofit/>
          </a:bodyPr>
          <a:lstStyle>
            <a:lvl1pPr marL="457200" lvl="0" indent="-228600" algn="r">
              <a:lnSpc>
                <a:spcPct val="100000"/>
              </a:lnSpc>
              <a:spcBef>
                <a:spcPts val="220"/>
              </a:spcBef>
              <a:spcAft>
                <a:spcPts val="0"/>
              </a:spcAft>
              <a:buSzPts val="1012"/>
              <a:buNone/>
              <a:defRPr sz="1100">
                <a:solidFill>
                  <a:schemeClr val="lt1"/>
                </a:solidFill>
              </a:defRPr>
            </a:lvl1pPr>
            <a:lvl2pPr marL="914400" lvl="1" indent="-228600" algn="l">
              <a:lnSpc>
                <a:spcPct val="100000"/>
              </a:lnSpc>
              <a:spcBef>
                <a:spcPts val="600"/>
              </a:spcBef>
              <a:spcAft>
                <a:spcPts val="0"/>
              </a:spcAft>
              <a:buSzPts val="1012"/>
              <a:buNone/>
              <a:defRPr sz="11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sp>
        <p:nvSpPr>
          <p:cNvPr id="174" name="Google Shape;174;g7007129c5a_10_69"/>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g7007129c5a_10_69"/>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g7007129c5a_10_69"/>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7"/>
        <p:cNvGrpSpPr/>
        <p:nvPr/>
      </p:nvGrpSpPr>
      <p:grpSpPr>
        <a:xfrm>
          <a:off x="0" y="0"/>
          <a:ext cx="0" cy="0"/>
          <a:chOff x="0" y="0"/>
          <a:chExt cx="0" cy="0"/>
        </a:xfrm>
      </p:grpSpPr>
      <p:sp>
        <p:nvSpPr>
          <p:cNvPr id="178" name="Google Shape;178;g7007129c5a_10_77"/>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g7007129c5a_10_77"/>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g7007129c5a_10_77"/>
          <p:cNvSpPr txBox="1">
            <a:spLocks noGrp="1"/>
          </p:cNvSpPr>
          <p:nvPr>
            <p:ph type="body" idx="1"/>
          </p:nvPr>
        </p:nvSpPr>
        <p:spPr>
          <a:xfrm rot="5400000">
            <a:off x="4334603" y="-1417408"/>
            <a:ext cx="3522794" cy="11029616"/>
          </a:xfrm>
          <a:prstGeom prst="rect">
            <a:avLst/>
          </a:prstGeom>
          <a:noFill/>
          <a:ln>
            <a:noFill/>
          </a:ln>
        </p:spPr>
        <p:txBody>
          <a:bodyPr spcFirstLastPara="1" wrap="square" lIns="91425" tIns="45700" rIns="91425" bIns="45700" anchor="t" anchorCtr="0">
            <a:noAutofit/>
          </a:bodyPr>
          <a:lstStyle>
            <a:lvl1pPr marL="457200" lvl="0" indent="-333756" algn="l">
              <a:lnSpc>
                <a:spcPct val="100000"/>
              </a:lnSpc>
              <a:spcBef>
                <a:spcPts val="360"/>
              </a:spcBef>
              <a:spcAft>
                <a:spcPts val="0"/>
              </a:spcAft>
              <a:buSzPts val="1656"/>
              <a:buChar char="◼"/>
              <a:defRPr/>
            </a:lvl1pPr>
            <a:lvl2pPr marL="914400" lvl="1" indent="-322072" algn="l">
              <a:lnSpc>
                <a:spcPct val="100000"/>
              </a:lnSpc>
              <a:spcBef>
                <a:spcPts val="600"/>
              </a:spcBef>
              <a:spcAft>
                <a:spcPts val="0"/>
              </a:spcAft>
              <a:buSzPts val="1472"/>
              <a:buChar char="◼"/>
              <a:defRPr/>
            </a:lvl2pPr>
            <a:lvl3pPr marL="1371600" lvl="2" indent="-310388" algn="l">
              <a:lnSpc>
                <a:spcPct val="100000"/>
              </a:lnSpc>
              <a:spcBef>
                <a:spcPts val="600"/>
              </a:spcBef>
              <a:spcAft>
                <a:spcPts val="0"/>
              </a:spcAft>
              <a:buSzPts val="1288"/>
              <a:buChar char="◼"/>
              <a:defRPr/>
            </a:lvl3pPr>
            <a:lvl4pPr marL="1828800" lvl="3" indent="-298703" algn="l">
              <a:lnSpc>
                <a:spcPct val="100000"/>
              </a:lnSpc>
              <a:spcBef>
                <a:spcPts val="600"/>
              </a:spcBef>
              <a:spcAft>
                <a:spcPts val="0"/>
              </a:spcAft>
              <a:buSzPts val="1104"/>
              <a:buChar char="◼"/>
              <a:defRPr/>
            </a:lvl4pPr>
            <a:lvl5pPr marL="2286000" lvl="4" indent="-298704" algn="l">
              <a:lnSpc>
                <a:spcPct val="100000"/>
              </a:lnSpc>
              <a:spcBef>
                <a:spcPts val="600"/>
              </a:spcBef>
              <a:spcAft>
                <a:spcPts val="0"/>
              </a:spcAft>
              <a:buSzPts val="1104"/>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181" name="Google Shape;181;g7007129c5a_10_77"/>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g7007129c5a_10_77"/>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g7007129c5a_10_77"/>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4"/>
        <p:cNvGrpSpPr/>
        <p:nvPr/>
      </p:nvGrpSpPr>
      <p:grpSpPr>
        <a:xfrm>
          <a:off x="0" y="0"/>
          <a:ext cx="0" cy="0"/>
          <a:chOff x="0" y="0"/>
          <a:chExt cx="0" cy="0"/>
        </a:xfrm>
      </p:grpSpPr>
      <p:sp>
        <p:nvSpPr>
          <p:cNvPr id="185" name="Google Shape;185;g7007129c5a_10_84"/>
          <p:cNvSpPr/>
          <p:nvPr/>
        </p:nvSpPr>
        <p:spPr>
          <a:xfrm>
            <a:off x="8839201" y="599725"/>
            <a:ext cx="2906817" cy="581695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g7007129c5a_10_84"/>
          <p:cNvSpPr txBox="1">
            <a:spLocks noGrp="1"/>
          </p:cNvSpPr>
          <p:nvPr>
            <p:ph type="title"/>
          </p:nvPr>
        </p:nvSpPr>
        <p:spPr>
          <a:xfrm rot="5400000">
            <a:off x="7249746" y="2265181"/>
            <a:ext cx="5183073" cy="200416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g7007129c5a_10_84"/>
          <p:cNvSpPr txBox="1">
            <a:spLocks noGrp="1"/>
          </p:cNvSpPr>
          <p:nvPr>
            <p:ph type="body" idx="1"/>
          </p:nvPr>
        </p:nvSpPr>
        <p:spPr>
          <a:xfrm rot="5400000">
            <a:off x="2131526" y="-680877"/>
            <a:ext cx="5183073" cy="7896279"/>
          </a:xfrm>
          <a:prstGeom prst="rect">
            <a:avLst/>
          </a:prstGeom>
          <a:noFill/>
          <a:ln>
            <a:noFill/>
          </a:ln>
        </p:spPr>
        <p:txBody>
          <a:bodyPr spcFirstLastPara="1" wrap="square" lIns="91425" tIns="45700" rIns="91425" bIns="45700" anchor="t" anchorCtr="0">
            <a:no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188" name="Google Shape;188;g7007129c5a_10_84"/>
          <p:cNvSpPr txBox="1">
            <a:spLocks noGrp="1"/>
          </p:cNvSpPr>
          <p:nvPr>
            <p:ph type="dt" idx="10"/>
          </p:nvPr>
        </p:nvSpPr>
        <p:spPr>
          <a:xfrm>
            <a:off x="8993673" y="5956137"/>
            <a:ext cx="1328141"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g7007129c5a_10_84"/>
          <p:cNvSpPr txBox="1">
            <a:spLocks noGrp="1"/>
          </p:cNvSpPr>
          <p:nvPr>
            <p:ph type="ftr" idx="11"/>
          </p:nvPr>
        </p:nvSpPr>
        <p:spPr>
          <a:xfrm>
            <a:off x="774923" y="5951811"/>
            <a:ext cx="7896279"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g7007129c5a_10_84"/>
          <p:cNvSpPr txBox="1">
            <a:spLocks noGrp="1"/>
          </p:cNvSpPr>
          <p:nvPr>
            <p:ph type="sldNum" idx="12"/>
          </p:nvPr>
        </p:nvSpPr>
        <p:spPr>
          <a:xfrm>
            <a:off x="10446615" y="5956137"/>
            <a:ext cx="116419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5"/>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33" name="Google Shape;33;p5"/>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34" name="Google Shape;34;p5"/>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8"/>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8"/>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8"/>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40"/>
              </a:spcBef>
              <a:spcAft>
                <a:spcPts val="0"/>
              </a:spcAft>
              <a:buSzPts val="2024"/>
              <a:buNone/>
              <a:defRPr sz="2200" b="0">
                <a:solidFill>
                  <a:schemeClr val="accent2"/>
                </a:solidFill>
              </a:defRPr>
            </a:lvl1pPr>
            <a:lvl2pPr marL="914400" lvl="1" indent="-228600" algn="l">
              <a:lnSpc>
                <a:spcPct val="100000"/>
              </a:lnSpc>
              <a:spcBef>
                <a:spcPts val="600"/>
              </a:spcBef>
              <a:spcAft>
                <a:spcPts val="0"/>
              </a:spcAft>
              <a:buSzPts val="1840"/>
              <a:buNone/>
              <a:defRPr sz="2000" b="1"/>
            </a:lvl2pPr>
            <a:lvl3pPr marL="1371600" lvl="2" indent="-228600" algn="l">
              <a:lnSpc>
                <a:spcPct val="100000"/>
              </a:lnSpc>
              <a:spcBef>
                <a:spcPts val="600"/>
              </a:spcBef>
              <a:spcAft>
                <a:spcPts val="0"/>
              </a:spcAft>
              <a:buSzPts val="1656"/>
              <a:buNone/>
              <a:defRPr sz="1800" b="1"/>
            </a:lvl3pPr>
            <a:lvl4pPr marL="1828800" lvl="3" indent="-228600" algn="l">
              <a:lnSpc>
                <a:spcPct val="100000"/>
              </a:lnSpc>
              <a:spcBef>
                <a:spcPts val="600"/>
              </a:spcBef>
              <a:spcAft>
                <a:spcPts val="0"/>
              </a:spcAft>
              <a:buSzPts val="1472"/>
              <a:buNone/>
              <a:defRPr sz="1600" b="1"/>
            </a:lvl4pPr>
            <a:lvl5pPr marL="2286000" lvl="4" indent="-228600" algn="l">
              <a:lnSpc>
                <a:spcPct val="100000"/>
              </a:lnSpc>
              <a:spcBef>
                <a:spcPts val="600"/>
              </a:spcBef>
              <a:spcAft>
                <a:spcPts val="0"/>
              </a:spcAft>
              <a:buSzPts val="1472"/>
              <a:buNone/>
              <a:defRPr sz="1600" b="1"/>
            </a:lvl5pPr>
            <a:lvl6pPr marL="2743200" lvl="5" indent="-228600" algn="l">
              <a:lnSpc>
                <a:spcPct val="100000"/>
              </a:lnSpc>
              <a:spcBef>
                <a:spcPts val="600"/>
              </a:spcBef>
              <a:spcAft>
                <a:spcPts val="0"/>
              </a:spcAft>
              <a:buSzPts val="1472"/>
              <a:buNone/>
              <a:defRPr sz="1600" b="1"/>
            </a:lvl6pPr>
            <a:lvl7pPr marL="3200400" lvl="6" indent="-228600" algn="l">
              <a:lnSpc>
                <a:spcPct val="100000"/>
              </a:lnSpc>
              <a:spcBef>
                <a:spcPts val="600"/>
              </a:spcBef>
              <a:spcAft>
                <a:spcPts val="0"/>
              </a:spcAft>
              <a:buSzPts val="1472"/>
              <a:buNone/>
              <a:defRPr sz="1600" b="1"/>
            </a:lvl7pPr>
            <a:lvl8pPr marL="3657600" lvl="7" indent="-228600" algn="l">
              <a:lnSpc>
                <a:spcPct val="100000"/>
              </a:lnSpc>
              <a:spcBef>
                <a:spcPts val="600"/>
              </a:spcBef>
              <a:spcAft>
                <a:spcPts val="0"/>
              </a:spcAft>
              <a:buSzPts val="1472"/>
              <a:buNone/>
              <a:defRPr sz="1600" b="1"/>
            </a:lvl8pPr>
            <a:lvl9pPr marL="4114800" lvl="8" indent="-228600" algn="l">
              <a:lnSpc>
                <a:spcPct val="100000"/>
              </a:lnSpc>
              <a:spcBef>
                <a:spcPts val="600"/>
              </a:spcBef>
              <a:spcAft>
                <a:spcPts val="600"/>
              </a:spcAft>
              <a:buSzPts val="1472"/>
              <a:buNone/>
              <a:defRPr sz="1600" b="1"/>
            </a:lvl9pPr>
          </a:lstStyle>
          <a:p>
            <a:endParaRPr/>
          </a:p>
        </p:txBody>
      </p:sp>
      <p:sp>
        <p:nvSpPr>
          <p:cNvPr id="41" name="Google Shape;41;p8"/>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42" name="Google Shape;42;p8"/>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40"/>
              </a:spcBef>
              <a:spcAft>
                <a:spcPts val="0"/>
              </a:spcAft>
              <a:buSzPts val="2024"/>
              <a:buNone/>
              <a:defRPr sz="2200" b="0">
                <a:solidFill>
                  <a:schemeClr val="accent2"/>
                </a:solidFill>
              </a:defRPr>
            </a:lvl1pPr>
            <a:lvl2pPr marL="914400" lvl="1" indent="-228600" algn="l">
              <a:lnSpc>
                <a:spcPct val="100000"/>
              </a:lnSpc>
              <a:spcBef>
                <a:spcPts val="600"/>
              </a:spcBef>
              <a:spcAft>
                <a:spcPts val="0"/>
              </a:spcAft>
              <a:buSzPts val="1840"/>
              <a:buNone/>
              <a:defRPr sz="2000" b="1"/>
            </a:lvl2pPr>
            <a:lvl3pPr marL="1371600" lvl="2" indent="-228600" algn="l">
              <a:lnSpc>
                <a:spcPct val="100000"/>
              </a:lnSpc>
              <a:spcBef>
                <a:spcPts val="600"/>
              </a:spcBef>
              <a:spcAft>
                <a:spcPts val="0"/>
              </a:spcAft>
              <a:buSzPts val="1656"/>
              <a:buNone/>
              <a:defRPr sz="1800" b="1"/>
            </a:lvl3pPr>
            <a:lvl4pPr marL="1828800" lvl="3" indent="-228600" algn="l">
              <a:lnSpc>
                <a:spcPct val="100000"/>
              </a:lnSpc>
              <a:spcBef>
                <a:spcPts val="600"/>
              </a:spcBef>
              <a:spcAft>
                <a:spcPts val="0"/>
              </a:spcAft>
              <a:buSzPts val="1472"/>
              <a:buNone/>
              <a:defRPr sz="1600" b="1"/>
            </a:lvl4pPr>
            <a:lvl5pPr marL="2286000" lvl="4" indent="-228600" algn="l">
              <a:lnSpc>
                <a:spcPct val="100000"/>
              </a:lnSpc>
              <a:spcBef>
                <a:spcPts val="600"/>
              </a:spcBef>
              <a:spcAft>
                <a:spcPts val="0"/>
              </a:spcAft>
              <a:buSzPts val="1472"/>
              <a:buNone/>
              <a:defRPr sz="1600" b="1"/>
            </a:lvl5pPr>
            <a:lvl6pPr marL="2743200" lvl="5" indent="-228600" algn="l">
              <a:lnSpc>
                <a:spcPct val="100000"/>
              </a:lnSpc>
              <a:spcBef>
                <a:spcPts val="600"/>
              </a:spcBef>
              <a:spcAft>
                <a:spcPts val="0"/>
              </a:spcAft>
              <a:buSzPts val="1472"/>
              <a:buNone/>
              <a:defRPr sz="1600" b="1"/>
            </a:lvl6pPr>
            <a:lvl7pPr marL="3200400" lvl="6" indent="-228600" algn="l">
              <a:lnSpc>
                <a:spcPct val="100000"/>
              </a:lnSpc>
              <a:spcBef>
                <a:spcPts val="600"/>
              </a:spcBef>
              <a:spcAft>
                <a:spcPts val="0"/>
              </a:spcAft>
              <a:buSzPts val="1472"/>
              <a:buNone/>
              <a:defRPr sz="1600" b="1"/>
            </a:lvl7pPr>
            <a:lvl8pPr marL="3657600" lvl="7" indent="-228600" algn="l">
              <a:lnSpc>
                <a:spcPct val="100000"/>
              </a:lnSpc>
              <a:spcBef>
                <a:spcPts val="600"/>
              </a:spcBef>
              <a:spcAft>
                <a:spcPts val="0"/>
              </a:spcAft>
              <a:buSzPts val="1472"/>
              <a:buNone/>
              <a:defRPr sz="1600" b="1"/>
            </a:lvl8pPr>
            <a:lvl9pPr marL="4114800" lvl="8" indent="-228600" algn="l">
              <a:lnSpc>
                <a:spcPct val="100000"/>
              </a:lnSpc>
              <a:spcBef>
                <a:spcPts val="600"/>
              </a:spcBef>
              <a:spcAft>
                <a:spcPts val="600"/>
              </a:spcAft>
              <a:buSzPts val="1472"/>
              <a:buNone/>
              <a:defRPr sz="1600" b="1"/>
            </a:lvl9pPr>
          </a:lstStyle>
          <a:p>
            <a:endParaRPr/>
          </a:p>
        </p:txBody>
      </p:sp>
      <p:sp>
        <p:nvSpPr>
          <p:cNvPr id="43" name="Google Shape;43;p8"/>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44" name="Google Shape;44;p8"/>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8"/>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8"/>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Gill Sans"/>
              <a:buNone/>
              <a:defRPr sz="2400" b="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2"/>
          <p:cNvSpPr>
            <a:spLocks noGrp="1"/>
          </p:cNvSpPr>
          <p:nvPr>
            <p:ph type="pic" idx="2"/>
          </p:nvPr>
        </p:nvSpPr>
        <p:spPr>
          <a:xfrm>
            <a:off x="447817" y="599725"/>
            <a:ext cx="11290859" cy="3557252"/>
          </a:xfrm>
          <a:prstGeom prst="rect">
            <a:avLst/>
          </a:prstGeom>
          <a:noFill/>
          <a:ln>
            <a:noFill/>
          </a:ln>
        </p:spPr>
        <p:txBody>
          <a:bodyPr spcFirstLastPara="1" wrap="square" lIns="91425" tIns="45700" rIns="91425" bIns="45700" anchor="t" anchorCtr="0">
            <a:normAutofit/>
          </a:bodyPr>
          <a:lstStyle>
            <a:lvl1pPr marR="0" lvl="0" algn="ctr" rtl="0">
              <a:lnSpc>
                <a:spcPct val="100000"/>
              </a:lnSpc>
              <a:spcBef>
                <a:spcPts val="32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1pPr>
            <a:lvl2pPr marR="0" lvl="1" algn="l" rtl="0">
              <a:lnSpc>
                <a:spcPct val="100000"/>
              </a:lnSpc>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2pPr>
            <a:lvl3pPr marR="0" lvl="2" algn="l" rtl="0">
              <a:lnSpc>
                <a:spcPct val="100000"/>
              </a:lnSpc>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3pPr>
            <a:lvl4pPr marR="0" lvl="3" algn="l" rtl="0">
              <a:lnSpc>
                <a:spcPct val="100000"/>
              </a:lnSpc>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4pPr>
            <a:lvl5pPr marR="0" lvl="4" algn="l" rtl="0">
              <a:lnSpc>
                <a:spcPct val="100000"/>
              </a:lnSpc>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5pPr>
            <a:lvl6pPr marR="0" lvl="5" algn="l" rtl="0">
              <a:lnSpc>
                <a:spcPct val="100000"/>
              </a:lnSpc>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6pPr>
            <a:lvl7pPr marR="0" lvl="6" algn="l" rtl="0">
              <a:lnSpc>
                <a:spcPct val="100000"/>
              </a:lnSpc>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7pPr>
            <a:lvl8pPr marR="0" lvl="7" algn="l" rtl="0">
              <a:lnSpc>
                <a:spcPct val="100000"/>
              </a:lnSpc>
              <a:spcBef>
                <a:spcPts val="600"/>
              </a:spcBef>
              <a:spcAft>
                <a:spcPts val="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8pPr>
            <a:lvl9pPr marR="0" lvl="8" algn="l" rtl="0">
              <a:lnSpc>
                <a:spcPct val="100000"/>
              </a:lnSpc>
              <a:spcBef>
                <a:spcPts val="600"/>
              </a:spcBef>
              <a:spcAft>
                <a:spcPts val="600"/>
              </a:spcAft>
              <a:buClr>
                <a:schemeClr val="accent2"/>
              </a:buClr>
              <a:buSzPts val="1472"/>
              <a:buFont typeface="Noto Sans Symbols"/>
              <a:buNone/>
              <a:defRPr sz="1600" b="0" i="0" u="none" strike="noStrike" cap="none">
                <a:solidFill>
                  <a:schemeClr val="dk2"/>
                </a:solidFill>
                <a:latin typeface="Gill Sans"/>
                <a:ea typeface="Gill Sans"/>
                <a:cs typeface="Gill Sans"/>
                <a:sym typeface="Gill Sans"/>
              </a:defRPr>
            </a:lvl9pPr>
          </a:lstStyle>
          <a:p>
            <a:endParaRPr/>
          </a:p>
        </p:txBody>
      </p:sp>
      <p:sp>
        <p:nvSpPr>
          <p:cNvPr id="50" name="Google Shape;50;p12"/>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240"/>
              </a:spcBef>
              <a:spcAft>
                <a:spcPts val="0"/>
              </a:spcAft>
              <a:buSzPts val="1104"/>
              <a:buNone/>
              <a:defRPr sz="1200"/>
            </a:lvl1pPr>
            <a:lvl2pPr marL="914400" lvl="1" indent="-228600" algn="l">
              <a:lnSpc>
                <a:spcPct val="100000"/>
              </a:lnSpc>
              <a:spcBef>
                <a:spcPts val="600"/>
              </a:spcBef>
              <a:spcAft>
                <a:spcPts val="0"/>
              </a:spcAft>
              <a:buSzPts val="1104"/>
              <a:buNone/>
              <a:defRPr sz="1200"/>
            </a:lvl2pPr>
            <a:lvl3pPr marL="1371600" lvl="2" indent="-228600" algn="l">
              <a:lnSpc>
                <a:spcPct val="100000"/>
              </a:lnSpc>
              <a:spcBef>
                <a:spcPts val="600"/>
              </a:spcBef>
              <a:spcAft>
                <a:spcPts val="0"/>
              </a:spcAft>
              <a:buSzPts val="920"/>
              <a:buNone/>
              <a:defRPr sz="1000"/>
            </a:lvl3pPr>
            <a:lvl4pPr marL="1828800" lvl="3" indent="-228600" algn="l">
              <a:lnSpc>
                <a:spcPct val="100000"/>
              </a:lnSpc>
              <a:spcBef>
                <a:spcPts val="600"/>
              </a:spcBef>
              <a:spcAft>
                <a:spcPts val="0"/>
              </a:spcAft>
              <a:buSzPts val="828"/>
              <a:buNone/>
              <a:defRPr sz="900"/>
            </a:lvl4pPr>
            <a:lvl5pPr marL="2286000" lvl="4" indent="-228600" algn="l">
              <a:lnSpc>
                <a:spcPct val="100000"/>
              </a:lnSpc>
              <a:spcBef>
                <a:spcPts val="600"/>
              </a:spcBef>
              <a:spcAft>
                <a:spcPts val="0"/>
              </a:spcAft>
              <a:buSzPts val="828"/>
              <a:buNone/>
              <a:defRPr sz="900"/>
            </a:lvl5pPr>
            <a:lvl6pPr marL="2743200" lvl="5" indent="-228600" algn="l">
              <a:lnSpc>
                <a:spcPct val="100000"/>
              </a:lnSpc>
              <a:spcBef>
                <a:spcPts val="600"/>
              </a:spcBef>
              <a:spcAft>
                <a:spcPts val="0"/>
              </a:spcAft>
              <a:buSzPts val="828"/>
              <a:buNone/>
              <a:defRPr sz="900"/>
            </a:lvl6pPr>
            <a:lvl7pPr marL="3200400" lvl="6" indent="-228600" algn="l">
              <a:lnSpc>
                <a:spcPct val="100000"/>
              </a:lnSpc>
              <a:spcBef>
                <a:spcPts val="600"/>
              </a:spcBef>
              <a:spcAft>
                <a:spcPts val="0"/>
              </a:spcAft>
              <a:buSzPts val="828"/>
              <a:buNone/>
              <a:defRPr sz="900"/>
            </a:lvl7pPr>
            <a:lvl8pPr marL="3657600" lvl="7" indent="-228600" algn="l">
              <a:lnSpc>
                <a:spcPct val="100000"/>
              </a:lnSpc>
              <a:spcBef>
                <a:spcPts val="600"/>
              </a:spcBef>
              <a:spcAft>
                <a:spcPts val="0"/>
              </a:spcAft>
              <a:buSzPts val="828"/>
              <a:buNone/>
              <a:defRPr sz="900"/>
            </a:lvl8pPr>
            <a:lvl9pPr marL="4114800" lvl="8" indent="-228600" algn="l">
              <a:lnSpc>
                <a:spcPct val="100000"/>
              </a:lnSpc>
              <a:spcBef>
                <a:spcPts val="600"/>
              </a:spcBef>
              <a:spcAft>
                <a:spcPts val="600"/>
              </a:spcAft>
              <a:buSzPts val="828"/>
              <a:buNone/>
              <a:defRPr sz="900"/>
            </a:lvl9pPr>
          </a:lstStyle>
          <a:p>
            <a:endParaRPr/>
          </a:p>
        </p:txBody>
      </p:sp>
      <p:sp>
        <p:nvSpPr>
          <p:cNvPr id="51" name="Google Shape;51;p12"/>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6"/>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6"/>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lnSpc>
                <a:spcPct val="100000"/>
              </a:lnSpc>
              <a:spcBef>
                <a:spcPts val="360"/>
              </a:spcBef>
              <a:spcAft>
                <a:spcPts val="0"/>
              </a:spcAft>
              <a:buSzPts val="1656"/>
              <a:buChar char="●"/>
              <a:defRPr/>
            </a:lvl1pPr>
            <a:lvl2pPr marL="914400" lvl="1" indent="-333756" algn="l">
              <a:lnSpc>
                <a:spcPct val="100000"/>
              </a:lnSpc>
              <a:spcBef>
                <a:spcPts val="600"/>
              </a:spcBef>
              <a:spcAft>
                <a:spcPts val="0"/>
              </a:spcAft>
              <a:buSzPts val="1656"/>
              <a:buChar char="○"/>
              <a:defRPr/>
            </a:lvl2pPr>
            <a:lvl3pPr marL="1371600" lvl="2" indent="-333756" algn="l">
              <a:lnSpc>
                <a:spcPct val="100000"/>
              </a:lnSpc>
              <a:spcBef>
                <a:spcPts val="600"/>
              </a:spcBef>
              <a:spcAft>
                <a:spcPts val="0"/>
              </a:spcAft>
              <a:buSzPts val="1656"/>
              <a:buChar char="■"/>
              <a:defRPr/>
            </a:lvl3pPr>
            <a:lvl4pPr marL="1828800" lvl="3" indent="-333756" algn="l">
              <a:lnSpc>
                <a:spcPct val="100000"/>
              </a:lnSpc>
              <a:spcBef>
                <a:spcPts val="600"/>
              </a:spcBef>
              <a:spcAft>
                <a:spcPts val="0"/>
              </a:spcAft>
              <a:buSzPts val="1656"/>
              <a:buChar char="●"/>
              <a:defRPr/>
            </a:lvl4pPr>
            <a:lvl5pPr marL="2286000" lvl="4" indent="-333756" algn="l">
              <a:lnSpc>
                <a:spcPct val="100000"/>
              </a:lnSpc>
              <a:spcBef>
                <a:spcPts val="600"/>
              </a:spcBef>
              <a:spcAft>
                <a:spcPts val="0"/>
              </a:spcAft>
              <a:buSzPts val="1656"/>
              <a:buChar char="○"/>
              <a:defRPr/>
            </a:lvl5pPr>
            <a:lvl6pPr marL="2743200" lvl="5" indent="-333756" algn="l">
              <a:lnSpc>
                <a:spcPct val="100000"/>
              </a:lnSpc>
              <a:spcBef>
                <a:spcPts val="600"/>
              </a:spcBef>
              <a:spcAft>
                <a:spcPts val="0"/>
              </a:spcAft>
              <a:buSzPts val="1656"/>
              <a:buChar char="■"/>
              <a:defRPr/>
            </a:lvl6pPr>
            <a:lvl7pPr marL="3200400" lvl="6" indent="-333756" algn="l">
              <a:lnSpc>
                <a:spcPct val="100000"/>
              </a:lnSpc>
              <a:spcBef>
                <a:spcPts val="600"/>
              </a:spcBef>
              <a:spcAft>
                <a:spcPts val="0"/>
              </a:spcAft>
              <a:buSzPts val="1656"/>
              <a:buChar char="●"/>
              <a:defRPr/>
            </a:lvl7pPr>
            <a:lvl8pPr marL="3657600" lvl="7" indent="-333756" algn="l">
              <a:lnSpc>
                <a:spcPct val="100000"/>
              </a:lnSpc>
              <a:spcBef>
                <a:spcPts val="600"/>
              </a:spcBef>
              <a:spcAft>
                <a:spcPts val="0"/>
              </a:spcAft>
              <a:buSzPts val="1656"/>
              <a:buChar char="○"/>
              <a:defRPr/>
            </a:lvl8pPr>
            <a:lvl9pPr marL="4114800" lvl="8" indent="-333756" algn="l">
              <a:lnSpc>
                <a:spcPct val="100000"/>
              </a:lnSpc>
              <a:spcBef>
                <a:spcPts val="600"/>
              </a:spcBef>
              <a:spcAft>
                <a:spcPts val="600"/>
              </a:spcAft>
              <a:buSzPts val="1656"/>
              <a:buChar char="■"/>
              <a:defRPr/>
            </a:lvl9pPr>
          </a:lstStyle>
          <a:p>
            <a:endParaRPr/>
          </a:p>
        </p:txBody>
      </p:sp>
      <p:sp>
        <p:nvSpPr>
          <p:cNvPr id="58" name="Google Shape;58;p6"/>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sp>
        <p:nvSpPr>
          <p:cNvPr id="62" name="Google Shape;62;p7"/>
          <p:cNvSpPr/>
          <p:nvPr/>
        </p:nvSpPr>
        <p:spPr>
          <a:xfrm>
            <a:off x="447817" y="5141974"/>
            <a:ext cx="11290860" cy="12588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7"/>
          <p:cNvSpPr txBox="1">
            <a:spLocks noGrp="1"/>
          </p:cNvSpPr>
          <p:nvPr>
            <p:ph type="title"/>
          </p:nvPr>
        </p:nvSpPr>
        <p:spPr>
          <a:xfrm>
            <a:off x="581193" y="3043910"/>
            <a:ext cx="11029615" cy="149750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3600"/>
              <a:buFont typeface="Gill Sans"/>
              <a:buNone/>
              <a:defRPr sz="3600" b="0"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SzPts val="1656"/>
              <a:buNone/>
              <a:defRPr sz="1800" cap="none">
                <a:solidFill>
                  <a:schemeClr val="accent2"/>
                </a:solidFill>
              </a:defRPr>
            </a:lvl1pPr>
            <a:lvl2pPr marL="914400" lvl="1" indent="-228600" algn="l">
              <a:lnSpc>
                <a:spcPct val="100000"/>
              </a:lnSpc>
              <a:spcBef>
                <a:spcPts val="600"/>
              </a:spcBef>
              <a:spcAft>
                <a:spcPts val="0"/>
              </a:spcAft>
              <a:buSzPts val="1656"/>
              <a:buNone/>
              <a:defRPr sz="1800">
                <a:solidFill>
                  <a:srgbClr val="888888"/>
                </a:solidFill>
              </a:defRPr>
            </a:lvl2pPr>
            <a:lvl3pPr marL="1371600" lvl="2" indent="-228600" algn="l">
              <a:lnSpc>
                <a:spcPct val="100000"/>
              </a:lnSpc>
              <a:spcBef>
                <a:spcPts val="600"/>
              </a:spcBef>
              <a:spcAft>
                <a:spcPts val="0"/>
              </a:spcAft>
              <a:buSzPts val="1472"/>
              <a:buNone/>
              <a:defRPr sz="1600">
                <a:solidFill>
                  <a:srgbClr val="888888"/>
                </a:solidFill>
              </a:defRPr>
            </a:lvl3pPr>
            <a:lvl4pPr marL="1828800" lvl="3" indent="-228600" algn="l">
              <a:lnSpc>
                <a:spcPct val="100000"/>
              </a:lnSpc>
              <a:spcBef>
                <a:spcPts val="600"/>
              </a:spcBef>
              <a:spcAft>
                <a:spcPts val="0"/>
              </a:spcAft>
              <a:buSzPts val="1288"/>
              <a:buNone/>
              <a:defRPr sz="1400">
                <a:solidFill>
                  <a:srgbClr val="888888"/>
                </a:solidFill>
              </a:defRPr>
            </a:lvl4pPr>
            <a:lvl5pPr marL="2286000" lvl="4" indent="-228600" algn="l">
              <a:lnSpc>
                <a:spcPct val="100000"/>
              </a:lnSpc>
              <a:spcBef>
                <a:spcPts val="600"/>
              </a:spcBef>
              <a:spcAft>
                <a:spcPts val="0"/>
              </a:spcAft>
              <a:buSzPts val="1288"/>
              <a:buNone/>
              <a:defRPr sz="1400">
                <a:solidFill>
                  <a:srgbClr val="888888"/>
                </a:solidFill>
              </a:defRPr>
            </a:lvl5pPr>
            <a:lvl6pPr marL="2743200" lvl="5" indent="-228600" algn="l">
              <a:lnSpc>
                <a:spcPct val="100000"/>
              </a:lnSpc>
              <a:spcBef>
                <a:spcPts val="600"/>
              </a:spcBef>
              <a:spcAft>
                <a:spcPts val="0"/>
              </a:spcAft>
              <a:buSzPts val="1288"/>
              <a:buNone/>
              <a:defRPr sz="1400">
                <a:solidFill>
                  <a:srgbClr val="888888"/>
                </a:solidFill>
              </a:defRPr>
            </a:lvl6pPr>
            <a:lvl7pPr marL="3200400" lvl="6" indent="-228600" algn="l">
              <a:lnSpc>
                <a:spcPct val="100000"/>
              </a:lnSpc>
              <a:spcBef>
                <a:spcPts val="600"/>
              </a:spcBef>
              <a:spcAft>
                <a:spcPts val="0"/>
              </a:spcAft>
              <a:buSzPts val="1288"/>
              <a:buNone/>
              <a:defRPr sz="1400">
                <a:solidFill>
                  <a:srgbClr val="888888"/>
                </a:solidFill>
              </a:defRPr>
            </a:lvl7pPr>
            <a:lvl8pPr marL="3657600" lvl="7" indent="-228600" algn="l">
              <a:lnSpc>
                <a:spcPct val="100000"/>
              </a:lnSpc>
              <a:spcBef>
                <a:spcPts val="600"/>
              </a:spcBef>
              <a:spcAft>
                <a:spcPts val="0"/>
              </a:spcAft>
              <a:buSzPts val="1288"/>
              <a:buNone/>
              <a:defRPr sz="1400">
                <a:solidFill>
                  <a:srgbClr val="888888"/>
                </a:solidFill>
              </a:defRPr>
            </a:lvl8pPr>
            <a:lvl9pPr marL="4114800" lvl="8" indent="-228600" algn="l">
              <a:lnSpc>
                <a:spcPct val="100000"/>
              </a:lnSpc>
              <a:spcBef>
                <a:spcPts val="600"/>
              </a:spcBef>
              <a:spcAft>
                <a:spcPts val="600"/>
              </a:spcAft>
              <a:buSzPts val="1288"/>
              <a:buNone/>
              <a:defRPr sz="1400">
                <a:solidFill>
                  <a:srgbClr val="888888"/>
                </a:solidFill>
              </a:defRPr>
            </a:lvl9pPr>
          </a:lstStyle>
          <a:p>
            <a:endParaRPr/>
          </a:p>
        </p:txBody>
      </p:sp>
      <p:sp>
        <p:nvSpPr>
          <p:cNvPr id="65" name="Google Shape;65;p7"/>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7"/>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2D58A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9"/>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9"/>
          <p:cNvSpPr/>
          <p:nvPr/>
        </p:nvSpPr>
        <p:spPr>
          <a:xfrm>
            <a:off x="440683"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9"/>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0"/>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chemeClr val="lt1"/>
              </a:buClr>
              <a:buSzPts val="2800"/>
              <a:buFont typeface="Gill Sans"/>
              <a:buNone/>
              <a:defRPr sz="28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1" name="Google Shape;11;p3"/>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lnSpc>
                <a:spcPct val="100000"/>
              </a:lnSpc>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lnSpc>
                <a:spcPct val="100000"/>
              </a:lnSpc>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lnSpc>
                <a:spcPct val="100000"/>
              </a:lnSpc>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3"/>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3"/>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3"/>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3"/>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g7007129c5a_10_0"/>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800"/>
              <a:buFont typeface="Gill Sans"/>
              <a:buNone/>
              <a:defRPr sz="28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02" name="Google Shape;102;g7007129c5a_10_0"/>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Autofit/>
          </a:bodyPr>
          <a:lstStyle>
            <a:lvl1pPr marL="457200" marR="0" lvl="0" indent="-333756" algn="l" rtl="0">
              <a:lnSpc>
                <a:spcPct val="100000"/>
              </a:lnSpc>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lnSpc>
                <a:spcPct val="100000"/>
              </a:lnSpc>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lnSpc>
                <a:spcPct val="100000"/>
              </a:lnSpc>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lnSpc>
                <a:spcPct val="100000"/>
              </a:lnSpc>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lnSpc>
                <a:spcPct val="100000"/>
              </a:lnSpc>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03" name="Google Shape;103;g7007129c5a_10_0"/>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04" name="Google Shape;104;g7007129c5a_10_0"/>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accent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05" name="Google Shape;105;g7007129c5a_10_0"/>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g7007129c5a_10_0"/>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g7007129c5a_10_0"/>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g7007129c5a_10_0"/>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nasa.gov/mission_pages/station/news/orbital_debris.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19.xml"/><Relationship Id="rId5" Type="http://schemas.openxmlformats.org/officeDocument/2006/relationships/image" Target="../media/image29.pn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28.xml"/><Relationship Id="rId7" Type="http://schemas.openxmlformats.org/officeDocument/2006/relationships/image" Target="../media/image35.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7.png"/><Relationship Id="rId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pic>
        <p:nvPicPr>
          <p:cNvPr id="197" name="Google Shape;197;p1" descr="Digital Connections"/>
          <p:cNvPicPr preferRelativeResize="0"/>
          <p:nvPr/>
        </p:nvPicPr>
        <p:blipFill rotWithShape="1">
          <a:blip r:embed="rId3">
            <a:alphaModFix/>
          </a:blip>
          <a:srcRect l="13265" t="9089" r="3502"/>
          <a:stretch/>
        </p:blipFill>
        <p:spPr>
          <a:xfrm>
            <a:off x="20" y="76210"/>
            <a:ext cx="12191982" cy="6857991"/>
          </a:xfrm>
          <a:prstGeom prst="rect">
            <a:avLst/>
          </a:prstGeom>
          <a:noFill/>
          <a:ln>
            <a:noFill/>
          </a:ln>
        </p:spPr>
      </p:pic>
      <p:grpSp>
        <p:nvGrpSpPr>
          <p:cNvPr id="198" name="Google Shape;198;p1"/>
          <p:cNvGrpSpPr/>
          <p:nvPr/>
        </p:nvGrpSpPr>
        <p:grpSpPr>
          <a:xfrm>
            <a:off x="446534" y="453643"/>
            <a:ext cx="11298933" cy="98554"/>
            <a:chOff x="446534" y="453643"/>
            <a:chExt cx="11298933" cy="98554"/>
          </a:xfrm>
        </p:grpSpPr>
        <p:sp>
          <p:nvSpPr>
            <p:cNvPr id="199" name="Google Shape;199;p1"/>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1"/>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2" name="Google Shape;202;p1"/>
          <p:cNvSpPr/>
          <p:nvPr/>
        </p:nvSpPr>
        <p:spPr>
          <a:xfrm>
            <a:off x="448732" y="4428067"/>
            <a:ext cx="11260667" cy="1962497"/>
          </a:xfrm>
          <a:prstGeom prst="rect">
            <a:avLst/>
          </a:prstGeom>
          <a:solidFill>
            <a:schemeClr val="accent1">
              <a:alpha val="9411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1"/>
          <p:cNvSpPr txBox="1">
            <a:spLocks noGrp="1"/>
          </p:cNvSpPr>
          <p:nvPr>
            <p:ph type="ctrTitle"/>
          </p:nvPr>
        </p:nvSpPr>
        <p:spPr>
          <a:xfrm>
            <a:off x="581191" y="4572000"/>
            <a:ext cx="10993549" cy="895244"/>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6000"/>
              <a:buFont typeface="Gill Sans"/>
              <a:buNone/>
            </a:pPr>
            <a:r>
              <a:rPr lang="en-US" sz="6000">
                <a:solidFill>
                  <a:schemeClr val="lt1"/>
                </a:solidFill>
              </a:rPr>
              <a:t>NESSIE	</a:t>
            </a:r>
            <a:endParaRPr/>
          </a:p>
        </p:txBody>
      </p:sp>
      <p:sp>
        <p:nvSpPr>
          <p:cNvPr id="204" name="Google Shape;204;p1"/>
          <p:cNvSpPr txBox="1">
            <a:spLocks noGrp="1"/>
          </p:cNvSpPr>
          <p:nvPr>
            <p:ph type="subTitle" idx="1"/>
          </p:nvPr>
        </p:nvSpPr>
        <p:spPr>
          <a:xfrm>
            <a:off x="581194" y="5467246"/>
            <a:ext cx="10993546" cy="48482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72"/>
              <a:buNone/>
            </a:pPr>
            <a:r>
              <a:rPr lang="en-US" u="sng">
                <a:solidFill>
                  <a:srgbClr val="7CEBFF"/>
                </a:solidFill>
              </a:rPr>
              <a:t>N</a:t>
            </a:r>
            <a:r>
              <a:rPr lang="en-US">
                <a:solidFill>
                  <a:srgbClr val="7CEBFF"/>
                </a:solidFill>
              </a:rPr>
              <a:t>IGHTTIME </a:t>
            </a:r>
            <a:r>
              <a:rPr lang="en-US" u="sng">
                <a:solidFill>
                  <a:srgbClr val="7CEBFF"/>
                </a:solidFill>
              </a:rPr>
              <a:t>E</a:t>
            </a:r>
            <a:r>
              <a:rPr lang="en-US">
                <a:solidFill>
                  <a:srgbClr val="7CEBFF"/>
                </a:solidFill>
              </a:rPr>
              <a:t>LEVATED </a:t>
            </a:r>
            <a:r>
              <a:rPr lang="en-US" u="sng">
                <a:solidFill>
                  <a:srgbClr val="7CEBFF"/>
                </a:solidFill>
              </a:rPr>
              <a:t>S</a:t>
            </a:r>
            <a:r>
              <a:rPr lang="en-US">
                <a:solidFill>
                  <a:srgbClr val="7CEBFF"/>
                </a:solidFill>
              </a:rPr>
              <a:t>YSTEM FOR </a:t>
            </a:r>
            <a:r>
              <a:rPr lang="en-US" u="sng">
                <a:solidFill>
                  <a:srgbClr val="7CEBFF"/>
                </a:solidFill>
              </a:rPr>
              <a:t>S</a:t>
            </a:r>
            <a:r>
              <a:rPr lang="en-US">
                <a:solidFill>
                  <a:srgbClr val="7CEBFF"/>
                </a:solidFill>
              </a:rPr>
              <a:t>ATELLITE </a:t>
            </a:r>
            <a:r>
              <a:rPr lang="en-US" u="sng">
                <a:solidFill>
                  <a:srgbClr val="7CEBFF"/>
                </a:solidFill>
              </a:rPr>
              <a:t>I</a:t>
            </a:r>
            <a:r>
              <a:rPr lang="en-US">
                <a:solidFill>
                  <a:srgbClr val="7CEBFF"/>
                </a:solidFill>
              </a:rPr>
              <a:t>MAGING AND </a:t>
            </a:r>
            <a:r>
              <a:rPr lang="en-US" u="sng">
                <a:solidFill>
                  <a:srgbClr val="7CEBFF"/>
                </a:solidFill>
              </a:rPr>
              <a:t>E</a:t>
            </a:r>
            <a:r>
              <a:rPr lang="en-US">
                <a:solidFill>
                  <a:srgbClr val="7CEBFF"/>
                </a:solidFill>
              </a:rPr>
              <a:t>VALUATION</a:t>
            </a:r>
            <a:endParaRPr/>
          </a:p>
        </p:txBody>
      </p:sp>
      <p:sp>
        <p:nvSpPr>
          <p:cNvPr id="205" name="Google Shape;205;p1"/>
          <p:cNvSpPr txBox="1">
            <a:spLocks noGrp="1"/>
          </p:cNvSpPr>
          <p:nvPr>
            <p:ph type="sldNum" idx="12"/>
          </p:nvPr>
        </p:nvSpPr>
        <p:spPr>
          <a:xfrm>
            <a:off x="10558300" y="5956137"/>
            <a:ext cx="101644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4"/>
        <p:cNvGrpSpPr/>
        <p:nvPr/>
      </p:nvGrpSpPr>
      <p:grpSpPr>
        <a:xfrm>
          <a:off x="0" y="0"/>
          <a:ext cx="0" cy="0"/>
          <a:chOff x="0" y="0"/>
          <a:chExt cx="0" cy="0"/>
        </a:xfrm>
      </p:grpSpPr>
      <p:sp>
        <p:nvSpPr>
          <p:cNvPr id="635" name="Google Shape;635;g82eeacac94_0_18"/>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Design Description - Major changes from TRR</a:t>
            </a:r>
            <a:endParaRPr/>
          </a:p>
        </p:txBody>
      </p:sp>
      <p:sp>
        <p:nvSpPr>
          <p:cNvPr id="636" name="Google Shape;636;g82eeacac94_0_18"/>
          <p:cNvSpPr txBox="1">
            <a:spLocks noGrp="1"/>
          </p:cNvSpPr>
          <p:nvPr>
            <p:ph type="sldNum" idx="12"/>
          </p:nvPr>
        </p:nvSpPr>
        <p:spPr>
          <a:xfrm>
            <a:off x="10980795" y="6289187"/>
            <a:ext cx="870300" cy="3174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10</a:t>
            </a:fld>
            <a:endParaRPr/>
          </a:p>
        </p:txBody>
      </p:sp>
      <p:sp>
        <p:nvSpPr>
          <p:cNvPr id="637" name="Google Shape;637;g82eeacac94_0_18"/>
          <p:cNvSpPr txBox="1"/>
          <p:nvPr/>
        </p:nvSpPr>
        <p:spPr>
          <a:xfrm>
            <a:off x="497850" y="2027738"/>
            <a:ext cx="11196300" cy="11976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chemeClr val="accent2"/>
              </a:buClr>
              <a:buSzPts val="1600"/>
              <a:buFont typeface="Gill Sans"/>
              <a:buChar char="➢"/>
            </a:pPr>
            <a:r>
              <a:rPr lang="en-US" sz="1600">
                <a:latin typeface="Gill Sans"/>
                <a:ea typeface="Gill Sans"/>
                <a:cs typeface="Gill Sans"/>
                <a:sym typeface="Gill Sans"/>
              </a:rPr>
              <a:t>The lifting gas was switched to helium for safety concerns regarding handling the gas, and filling/deflating the envelope.</a:t>
            </a:r>
            <a:endParaRPr sz="1600">
              <a:latin typeface="Gill Sans"/>
              <a:ea typeface="Gill Sans"/>
              <a:cs typeface="Gill Sans"/>
              <a:sym typeface="Gill Sans"/>
            </a:endParaRPr>
          </a:p>
          <a:p>
            <a:pPr marL="457200" lvl="0" indent="-330200" algn="l" rtl="0">
              <a:spcBef>
                <a:spcPts val="0"/>
              </a:spcBef>
              <a:spcAft>
                <a:spcPts val="0"/>
              </a:spcAft>
              <a:buClr>
                <a:schemeClr val="accent2"/>
              </a:buClr>
              <a:buSzPts val="1600"/>
              <a:buFont typeface="Gill Sans"/>
              <a:buChar char="➢"/>
            </a:pPr>
            <a:r>
              <a:rPr lang="en-US" sz="1600">
                <a:solidFill>
                  <a:schemeClr val="dk1"/>
                </a:solidFill>
                <a:latin typeface="Gill Sans"/>
                <a:ea typeface="Gill Sans"/>
                <a:cs typeface="Gill Sans"/>
                <a:sym typeface="Gill Sans"/>
              </a:rPr>
              <a:t>The envelope is 8.45 lbs lighter than expected, therefore a ballast was added to meet the design weight and prevent the blimp from flying over the height limit.</a:t>
            </a:r>
            <a:endParaRPr sz="1600">
              <a:solidFill>
                <a:schemeClr val="dk1"/>
              </a:solidFill>
              <a:latin typeface="Gill Sans"/>
              <a:ea typeface="Gill Sans"/>
              <a:cs typeface="Gill Sans"/>
              <a:sym typeface="Gill Sans"/>
            </a:endParaRPr>
          </a:p>
          <a:p>
            <a:pPr marL="457200" lvl="0" indent="-330200" algn="l" rtl="0">
              <a:spcBef>
                <a:spcPts val="0"/>
              </a:spcBef>
              <a:spcAft>
                <a:spcPts val="0"/>
              </a:spcAft>
              <a:buClr>
                <a:schemeClr val="accent2"/>
              </a:buClr>
              <a:buSzPts val="1600"/>
              <a:buFont typeface="Gill Sans"/>
              <a:buChar char="➢"/>
            </a:pPr>
            <a:r>
              <a:rPr lang="en-US" sz="1600">
                <a:solidFill>
                  <a:schemeClr val="dk1"/>
                </a:solidFill>
                <a:latin typeface="Gill Sans"/>
                <a:ea typeface="Gill Sans"/>
                <a:cs typeface="Gill Sans"/>
                <a:sym typeface="Gill Sans"/>
              </a:rPr>
              <a:t>Servos, mechanical links, and gears had to be incorporated to the tail, and gondola to control the horizontal control surfaces, and to rotate the motor shaft, respectively.</a:t>
            </a:r>
            <a:endParaRPr sz="1600">
              <a:solidFill>
                <a:schemeClr val="dk1"/>
              </a:solidFill>
              <a:latin typeface="Gill Sans"/>
              <a:ea typeface="Gill Sans"/>
              <a:cs typeface="Gill Sans"/>
              <a:sym typeface="Gill Sans"/>
            </a:endParaRPr>
          </a:p>
          <a:p>
            <a:pPr marL="0" lvl="0" indent="0" algn="l" rtl="0">
              <a:spcBef>
                <a:spcPts val="0"/>
              </a:spcBef>
              <a:spcAft>
                <a:spcPts val="0"/>
              </a:spcAft>
              <a:buNone/>
            </a:pPr>
            <a:endParaRPr sz="1600">
              <a:solidFill>
                <a:schemeClr val="dk1"/>
              </a:solidFill>
              <a:latin typeface="Gill Sans"/>
              <a:ea typeface="Gill Sans"/>
              <a:cs typeface="Gill Sans"/>
              <a:sym typeface="Gill Sans"/>
            </a:endParaRPr>
          </a:p>
        </p:txBody>
      </p:sp>
      <p:pic>
        <p:nvPicPr>
          <p:cNvPr id="638" name="Google Shape;638;g82eeacac94_0_18"/>
          <p:cNvPicPr preferRelativeResize="0"/>
          <p:nvPr/>
        </p:nvPicPr>
        <p:blipFill>
          <a:blip r:embed="rId3">
            <a:alphaModFix/>
          </a:blip>
          <a:stretch>
            <a:fillRect/>
          </a:stretch>
        </p:blipFill>
        <p:spPr>
          <a:xfrm>
            <a:off x="368225" y="4058108"/>
            <a:ext cx="3574315" cy="2423346"/>
          </a:xfrm>
          <a:prstGeom prst="rect">
            <a:avLst/>
          </a:prstGeom>
          <a:noFill/>
          <a:ln>
            <a:noFill/>
          </a:ln>
        </p:spPr>
      </p:pic>
      <p:pic>
        <p:nvPicPr>
          <p:cNvPr id="639" name="Google Shape;639;g82eeacac94_0_18"/>
          <p:cNvPicPr preferRelativeResize="0"/>
          <p:nvPr/>
        </p:nvPicPr>
        <p:blipFill>
          <a:blip r:embed="rId4">
            <a:alphaModFix/>
          </a:blip>
          <a:stretch>
            <a:fillRect/>
          </a:stretch>
        </p:blipFill>
        <p:spPr>
          <a:xfrm>
            <a:off x="4268575" y="4056518"/>
            <a:ext cx="4183032" cy="2426521"/>
          </a:xfrm>
          <a:prstGeom prst="rect">
            <a:avLst/>
          </a:prstGeom>
          <a:noFill/>
          <a:ln>
            <a:noFill/>
          </a:ln>
        </p:spPr>
      </p:pic>
      <p:sp>
        <p:nvSpPr>
          <p:cNvPr id="640" name="Google Shape;640;g82eeacac94_0_18"/>
          <p:cNvSpPr txBox="1"/>
          <p:nvPr/>
        </p:nvSpPr>
        <p:spPr>
          <a:xfrm>
            <a:off x="1705419" y="3403112"/>
            <a:ext cx="1707900" cy="68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accent1"/>
                </a:solidFill>
                <a:latin typeface="Gill Sans"/>
                <a:ea typeface="Gill Sans"/>
                <a:cs typeface="Gill Sans"/>
                <a:sym typeface="Gill Sans"/>
              </a:rPr>
              <a:t>Elevator servo links</a:t>
            </a:r>
            <a:endParaRPr b="1">
              <a:solidFill>
                <a:schemeClr val="accent1"/>
              </a:solidFill>
              <a:latin typeface="Gill Sans"/>
              <a:ea typeface="Gill Sans"/>
              <a:cs typeface="Gill Sans"/>
              <a:sym typeface="Gill Sans"/>
            </a:endParaRPr>
          </a:p>
        </p:txBody>
      </p:sp>
      <p:cxnSp>
        <p:nvCxnSpPr>
          <p:cNvPr id="641" name="Google Shape;641;g82eeacac94_0_18"/>
          <p:cNvCxnSpPr/>
          <p:nvPr/>
        </p:nvCxnSpPr>
        <p:spPr>
          <a:xfrm rot="10800000" flipH="1">
            <a:off x="1990138" y="4004415"/>
            <a:ext cx="250800" cy="466500"/>
          </a:xfrm>
          <a:prstGeom prst="straightConnector1">
            <a:avLst/>
          </a:prstGeom>
          <a:noFill/>
          <a:ln w="28575" cap="flat" cmpd="sng">
            <a:solidFill>
              <a:schemeClr val="accent1"/>
            </a:solidFill>
            <a:prstDash val="solid"/>
            <a:round/>
            <a:headEnd type="none" w="med" len="med"/>
            <a:tailEnd type="triangle" w="med" len="med"/>
          </a:ln>
        </p:spPr>
      </p:cxnSp>
      <p:cxnSp>
        <p:nvCxnSpPr>
          <p:cNvPr id="642" name="Google Shape;642;g82eeacac94_0_18"/>
          <p:cNvCxnSpPr/>
          <p:nvPr/>
        </p:nvCxnSpPr>
        <p:spPr>
          <a:xfrm rot="10800000" flipH="1">
            <a:off x="2058936" y="3936261"/>
            <a:ext cx="454800" cy="862200"/>
          </a:xfrm>
          <a:prstGeom prst="straightConnector1">
            <a:avLst/>
          </a:prstGeom>
          <a:noFill/>
          <a:ln w="28575" cap="flat" cmpd="sng">
            <a:solidFill>
              <a:schemeClr val="accent1"/>
            </a:solidFill>
            <a:prstDash val="solid"/>
            <a:round/>
            <a:headEnd type="none" w="med" len="med"/>
            <a:tailEnd type="triangle" w="med" len="med"/>
          </a:ln>
        </p:spPr>
      </p:cxnSp>
      <p:sp>
        <p:nvSpPr>
          <p:cNvPr id="643" name="Google Shape;643;g82eeacac94_0_18"/>
          <p:cNvSpPr txBox="1"/>
          <p:nvPr/>
        </p:nvSpPr>
        <p:spPr>
          <a:xfrm>
            <a:off x="5100812" y="3380750"/>
            <a:ext cx="1762200" cy="6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accent1"/>
                </a:solidFill>
                <a:latin typeface="Gill Sans"/>
                <a:ea typeface="Gill Sans"/>
                <a:cs typeface="Gill Sans"/>
                <a:sym typeface="Gill Sans"/>
              </a:rPr>
              <a:t>Motor shaft gears</a:t>
            </a:r>
            <a:endParaRPr b="1">
              <a:solidFill>
                <a:schemeClr val="accent1"/>
              </a:solidFill>
              <a:latin typeface="Gill Sans"/>
              <a:ea typeface="Gill Sans"/>
              <a:cs typeface="Gill Sans"/>
              <a:sym typeface="Gill Sans"/>
            </a:endParaRPr>
          </a:p>
        </p:txBody>
      </p:sp>
      <p:cxnSp>
        <p:nvCxnSpPr>
          <p:cNvPr id="644" name="Google Shape;644;g82eeacac94_0_18"/>
          <p:cNvCxnSpPr/>
          <p:nvPr/>
        </p:nvCxnSpPr>
        <p:spPr>
          <a:xfrm rot="10800000">
            <a:off x="5755159" y="3799572"/>
            <a:ext cx="744000" cy="1112400"/>
          </a:xfrm>
          <a:prstGeom prst="straightConnector1">
            <a:avLst/>
          </a:prstGeom>
          <a:noFill/>
          <a:ln w="28575" cap="flat" cmpd="sng">
            <a:solidFill>
              <a:schemeClr val="accent1"/>
            </a:solidFill>
            <a:prstDash val="solid"/>
            <a:round/>
            <a:headEnd type="none" w="med" len="med"/>
            <a:tailEnd type="triangle" w="med" len="med"/>
          </a:ln>
        </p:spPr>
      </p:cxnSp>
      <p:cxnSp>
        <p:nvCxnSpPr>
          <p:cNvPr id="645" name="Google Shape;645;g82eeacac94_0_18"/>
          <p:cNvCxnSpPr/>
          <p:nvPr/>
        </p:nvCxnSpPr>
        <p:spPr>
          <a:xfrm rot="10800000">
            <a:off x="6301110" y="3845002"/>
            <a:ext cx="561900" cy="952200"/>
          </a:xfrm>
          <a:prstGeom prst="straightConnector1">
            <a:avLst/>
          </a:prstGeom>
          <a:noFill/>
          <a:ln w="28575" cap="flat" cmpd="sng">
            <a:solidFill>
              <a:schemeClr val="accent1"/>
            </a:solidFill>
            <a:prstDash val="solid"/>
            <a:round/>
            <a:headEnd type="none" w="med" len="med"/>
            <a:tailEnd type="triangle" w="med" len="med"/>
          </a:ln>
        </p:spPr>
      </p:cxnSp>
      <p:pic>
        <p:nvPicPr>
          <p:cNvPr id="646" name="Google Shape;646;g82eeacac94_0_18"/>
          <p:cNvPicPr preferRelativeResize="0"/>
          <p:nvPr/>
        </p:nvPicPr>
        <p:blipFill>
          <a:blip r:embed="rId5">
            <a:alphaModFix/>
          </a:blip>
          <a:stretch>
            <a:fillRect/>
          </a:stretch>
        </p:blipFill>
        <p:spPr>
          <a:xfrm>
            <a:off x="8012575" y="3984507"/>
            <a:ext cx="3545027" cy="2570542"/>
          </a:xfrm>
          <a:prstGeom prst="rect">
            <a:avLst/>
          </a:prstGeom>
          <a:noFill/>
          <a:ln>
            <a:noFill/>
          </a:ln>
        </p:spPr>
      </p:pic>
      <p:sp>
        <p:nvSpPr>
          <p:cNvPr id="647" name="Google Shape;647;g82eeacac94_0_18"/>
          <p:cNvSpPr txBox="1"/>
          <p:nvPr/>
        </p:nvSpPr>
        <p:spPr>
          <a:xfrm>
            <a:off x="8840975" y="3225350"/>
            <a:ext cx="2716500" cy="68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accent1"/>
                </a:solidFill>
                <a:latin typeface="Gill Sans"/>
                <a:ea typeface="Gill Sans"/>
                <a:cs typeface="Gill Sans"/>
                <a:sym typeface="Gill Sans"/>
              </a:rPr>
              <a:t>Ballast connected at the unused envelope connections</a:t>
            </a:r>
            <a:endParaRPr b="1">
              <a:solidFill>
                <a:schemeClr val="accent1"/>
              </a:solidFill>
              <a:latin typeface="Gill Sans"/>
              <a:ea typeface="Gill Sans"/>
              <a:cs typeface="Gill Sans"/>
              <a:sym typeface="Gill Sans"/>
            </a:endParaRPr>
          </a:p>
        </p:txBody>
      </p:sp>
      <p:cxnSp>
        <p:nvCxnSpPr>
          <p:cNvPr id="648" name="Google Shape;648;g82eeacac94_0_18"/>
          <p:cNvCxnSpPr/>
          <p:nvPr/>
        </p:nvCxnSpPr>
        <p:spPr>
          <a:xfrm rot="10800000" flipH="1">
            <a:off x="8840963" y="3776990"/>
            <a:ext cx="542100" cy="944100"/>
          </a:xfrm>
          <a:prstGeom prst="straightConnector1">
            <a:avLst/>
          </a:prstGeom>
          <a:noFill/>
          <a:ln w="28575" cap="flat" cmpd="sng">
            <a:solidFill>
              <a:schemeClr val="accent1"/>
            </a:solidFill>
            <a:prstDash val="solid"/>
            <a:round/>
            <a:headEnd type="none" w="med" len="med"/>
            <a:tailEnd type="triangle" w="med" len="med"/>
          </a:ln>
        </p:spPr>
      </p:cxnSp>
      <p:cxnSp>
        <p:nvCxnSpPr>
          <p:cNvPr id="649" name="Google Shape;649;g82eeacac94_0_18"/>
          <p:cNvCxnSpPr/>
          <p:nvPr/>
        </p:nvCxnSpPr>
        <p:spPr>
          <a:xfrm rot="10800000">
            <a:off x="10645650" y="3788400"/>
            <a:ext cx="216000" cy="1478400"/>
          </a:xfrm>
          <a:prstGeom prst="straightConnector1">
            <a:avLst/>
          </a:prstGeom>
          <a:noFill/>
          <a:ln w="28575" cap="flat" cmpd="sng">
            <a:solidFill>
              <a:schemeClr val="accent1"/>
            </a:solidFill>
            <a:prstDash val="solid"/>
            <a:round/>
            <a:headEnd type="none" w="med" len="med"/>
            <a:tailEnd type="triangl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3"/>
        <p:cNvGrpSpPr/>
        <p:nvPr/>
      </p:nvGrpSpPr>
      <p:grpSpPr>
        <a:xfrm>
          <a:off x="0" y="0"/>
          <a:ext cx="0" cy="0"/>
          <a:chOff x="0" y="0"/>
          <a:chExt cx="0" cy="0"/>
        </a:xfrm>
      </p:grpSpPr>
      <p:sp>
        <p:nvSpPr>
          <p:cNvPr id="654" name="Google Shape;654;g72e398ab78_3_0"/>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Design Description - Critical Project Elements</a:t>
            </a:r>
            <a:endParaRPr/>
          </a:p>
        </p:txBody>
      </p:sp>
      <p:sp>
        <p:nvSpPr>
          <p:cNvPr id="655" name="Google Shape;655;g72e398ab78_3_0">
            <a:hlinkClick r:id="" action="ppaction://noaction"/>
          </p:cNvPr>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11</a:t>
            </a:fld>
            <a:endParaRPr/>
          </a:p>
        </p:txBody>
      </p:sp>
      <p:graphicFrame>
        <p:nvGraphicFramePr>
          <p:cNvPr id="656" name="Google Shape;656;g72e398ab78_3_0"/>
          <p:cNvGraphicFramePr/>
          <p:nvPr/>
        </p:nvGraphicFramePr>
        <p:xfrm>
          <a:off x="581190" y="2069443"/>
          <a:ext cx="10802175" cy="3962460"/>
        </p:xfrm>
        <a:graphic>
          <a:graphicData uri="http://schemas.openxmlformats.org/drawingml/2006/table">
            <a:tbl>
              <a:tblPr firstRow="1" bandRow="1">
                <a:noFill/>
                <a:tableStyleId>{25FD1294-1214-4366-8658-10292737EBE8}</a:tableStyleId>
              </a:tblPr>
              <a:tblGrid>
                <a:gridCol w="2022875">
                  <a:extLst>
                    <a:ext uri="{9D8B030D-6E8A-4147-A177-3AD203B41FA5}">
                      <a16:colId xmlns:a16="http://schemas.microsoft.com/office/drawing/2014/main" val="20000"/>
                    </a:ext>
                  </a:extLst>
                </a:gridCol>
                <a:gridCol w="4213700">
                  <a:extLst>
                    <a:ext uri="{9D8B030D-6E8A-4147-A177-3AD203B41FA5}">
                      <a16:colId xmlns:a16="http://schemas.microsoft.com/office/drawing/2014/main" val="20001"/>
                    </a:ext>
                  </a:extLst>
                </a:gridCol>
                <a:gridCol w="4565600">
                  <a:extLst>
                    <a:ext uri="{9D8B030D-6E8A-4147-A177-3AD203B41FA5}">
                      <a16:colId xmlns:a16="http://schemas.microsoft.com/office/drawing/2014/main" val="20002"/>
                    </a:ext>
                  </a:extLst>
                </a:gridCol>
              </a:tblGrid>
              <a:tr h="5171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Critical Project Element (CPE)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Description</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a:t>Reason </a:t>
                      </a:r>
                      <a:endParaRPr sz="1400" u="none" strike="noStrike" cap="none"/>
                    </a:p>
                  </a:txBody>
                  <a:tcPr marL="91450" marR="91450" marT="45725" marB="45725"/>
                </a:tc>
                <a:extLst>
                  <a:ext uri="{0D108BD9-81ED-4DB2-BD59-A6C34878D82A}">
                    <a16:rowId xmlns:a16="http://schemas.microsoft.com/office/drawing/2014/main" val="10000"/>
                  </a:ext>
                </a:extLst>
              </a:tr>
              <a:tr h="5171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Optical system mount capacity</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US" u="none" strike="noStrike" cap="none"/>
                        <a:t>Provide sufficient payload bay for scaled optical system</a:t>
                      </a:r>
                      <a:endParaRPr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a:t>A mount capacity is needed for the optical system that will take the images that are required to fulfill the mission.</a:t>
                      </a:r>
                      <a:endParaRPr u="none" strike="noStrike" cap="none"/>
                    </a:p>
                  </a:txBody>
                  <a:tcPr marL="91450" marR="91450" marT="45725" marB="45725"/>
                </a:tc>
                <a:extLst>
                  <a:ext uri="{0D108BD9-81ED-4DB2-BD59-A6C34878D82A}">
                    <a16:rowId xmlns:a16="http://schemas.microsoft.com/office/drawing/2014/main" val="10001"/>
                  </a:ext>
                </a:extLst>
              </a:tr>
              <a:tr h="4399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Aircraft stability</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US" u="none" strike="noStrike" cap="none"/>
                        <a:t>Aircraft must be stable</a:t>
                      </a:r>
                      <a:endParaRPr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a:t>Stability allows the optical system to remove any frequency of less than 6.7 Hz in order to take clear images of the desired objects</a:t>
                      </a:r>
                      <a:endParaRPr u="none" strike="noStrike" cap="none"/>
                    </a:p>
                  </a:txBody>
                  <a:tcPr marL="91450" marR="91450" marT="45725" marB="45725"/>
                </a:tc>
                <a:extLst>
                  <a:ext uri="{0D108BD9-81ED-4DB2-BD59-A6C34878D82A}">
                    <a16:rowId xmlns:a16="http://schemas.microsoft.com/office/drawing/2014/main" val="10002"/>
                  </a:ext>
                </a:extLst>
              </a:tr>
              <a:tr h="61362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Aircraft control</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US" u="none" strike="noStrike" cap="none"/>
                        <a:t>Aircraft will be controllable</a:t>
                      </a:r>
                      <a:endParaRPr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a:t>Control allows it to fly up to a commanded altitude and position, collect data, and then return, all while enduring wind gusts and other perturbations.</a:t>
                      </a:r>
                      <a:endParaRPr/>
                    </a:p>
                  </a:txBody>
                  <a:tcPr marL="91450" marR="91450" marT="45725" marB="45725"/>
                </a:tc>
                <a:extLst>
                  <a:ext uri="{0D108BD9-81ED-4DB2-BD59-A6C34878D82A}">
                    <a16:rowId xmlns:a16="http://schemas.microsoft.com/office/drawing/2014/main" val="10003"/>
                  </a:ext>
                </a:extLst>
              </a:tr>
              <a:tr h="4399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Aircraft structure</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US" u="none" strike="noStrike" cap="none"/>
                        <a:t>Aircraft will be structurally sound</a:t>
                      </a:r>
                      <a:endParaRPr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100"/>
                        <a:buFont typeface="Arial"/>
                        <a:buNone/>
                      </a:pPr>
                      <a:r>
                        <a:rPr lang="en-US"/>
                        <a:t>A gondola must be built to carry electrical components and interfaced with the balloon.</a:t>
                      </a:r>
                      <a:endParaRPr/>
                    </a:p>
                  </a:txBody>
                  <a:tcPr marL="91450" marR="91450" marT="45725" marB="45725"/>
                </a:tc>
                <a:extLst>
                  <a:ext uri="{0D108BD9-81ED-4DB2-BD59-A6C34878D82A}">
                    <a16:rowId xmlns:a16="http://schemas.microsoft.com/office/drawing/2014/main" val="10004"/>
                  </a:ext>
                </a:extLst>
              </a:tr>
              <a:tr h="4399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Path forward</a:t>
                      </a:r>
                      <a:endParaRPr sz="140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US" u="none" strike="noStrike" cap="none"/>
                        <a:t>T</a:t>
                      </a:r>
                      <a:r>
                        <a:rPr lang="en-US"/>
                        <a:t>h</a:t>
                      </a:r>
                      <a:r>
                        <a:rPr lang="en-US" u="none" strike="noStrike" cap="none"/>
                        <a:t>e team will provide legal and technical documentation to continue towards MANTA </a:t>
                      </a:r>
                      <a:endParaRPr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en-US"/>
                        <a:t>The path forward is needed to allow the customer to know what process he must follow to be able to complete the mission as he desires</a:t>
                      </a:r>
                      <a:endParaRPr u="none" strike="noStrike" cap="none"/>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0"/>
        <p:cNvGrpSpPr/>
        <p:nvPr/>
      </p:nvGrpSpPr>
      <p:grpSpPr>
        <a:xfrm>
          <a:off x="0" y="0"/>
          <a:ext cx="0" cy="0"/>
          <a:chOff x="0" y="0"/>
          <a:chExt cx="0" cy="0"/>
        </a:xfrm>
      </p:grpSpPr>
      <p:sp>
        <p:nvSpPr>
          <p:cNvPr id="661" name="Google Shape;661;g732f3a9e72_2_0"/>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Test Overview: Path Forward</a:t>
            </a:r>
            <a:endParaRPr/>
          </a:p>
        </p:txBody>
      </p:sp>
      <p:sp>
        <p:nvSpPr>
          <p:cNvPr id="662" name="Google Shape;662;g732f3a9e72_2_0"/>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12</a:t>
            </a:fld>
            <a:endParaRPr/>
          </a:p>
        </p:txBody>
      </p:sp>
      <p:sp>
        <p:nvSpPr>
          <p:cNvPr id="663" name="Google Shape;663;g732f3a9e72_2_0"/>
          <p:cNvSpPr txBox="1"/>
          <p:nvPr/>
        </p:nvSpPr>
        <p:spPr>
          <a:xfrm>
            <a:off x="1835650" y="2137100"/>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a:solidFill>
                  <a:srgbClr val="1A3260"/>
                </a:solidFill>
                <a:latin typeface="Gill Sans"/>
                <a:ea typeface="Gill Sans"/>
                <a:cs typeface="Gill Sans"/>
                <a:sym typeface="Gill Sans"/>
              </a:rPr>
              <a:t>Testing and Verification</a:t>
            </a:r>
            <a:endParaRPr sz="2800">
              <a:solidFill>
                <a:srgbClr val="FFFFFF"/>
              </a:solidFill>
              <a:latin typeface="Gill Sans"/>
              <a:ea typeface="Gill Sans"/>
              <a:cs typeface="Gill Sans"/>
              <a:sym typeface="Gill Sans"/>
            </a:endParaRPr>
          </a:p>
        </p:txBody>
      </p:sp>
      <p:sp>
        <p:nvSpPr>
          <p:cNvPr id="664" name="Google Shape;664;g732f3a9e72_2_0"/>
          <p:cNvSpPr/>
          <p:nvPr/>
        </p:nvSpPr>
        <p:spPr>
          <a:xfrm>
            <a:off x="2085707" y="2756879"/>
            <a:ext cx="402900" cy="657000"/>
          </a:xfrm>
          <a:prstGeom prst="downArrow">
            <a:avLst>
              <a:gd name="adj1" fmla="val 50000"/>
              <a:gd name="adj2" fmla="val 50000"/>
            </a:avLst>
          </a:prstGeom>
          <a:solidFill>
            <a:srgbClr val="D9E8C8"/>
          </a:solidFill>
          <a:ln w="25400" cap="flat" cmpd="sng">
            <a:solidFill>
              <a:srgbClr val="1224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Gill Sans"/>
              <a:ea typeface="Gill Sans"/>
              <a:cs typeface="Gill Sans"/>
              <a:sym typeface="Gill Sans"/>
            </a:endParaRPr>
          </a:p>
        </p:txBody>
      </p:sp>
      <p:sp>
        <p:nvSpPr>
          <p:cNvPr id="665" name="Google Shape;665;g732f3a9e72_2_0"/>
          <p:cNvSpPr txBox="1"/>
          <p:nvPr/>
        </p:nvSpPr>
        <p:spPr>
          <a:xfrm>
            <a:off x="2478465" y="2842193"/>
            <a:ext cx="12531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Gill Sans"/>
                <a:ea typeface="Gill Sans"/>
                <a:cs typeface="Gill Sans"/>
                <a:sym typeface="Gill Sans"/>
              </a:rPr>
              <a:t>Fall Semester</a:t>
            </a:r>
            <a:endParaRPr/>
          </a:p>
        </p:txBody>
      </p:sp>
      <p:sp>
        <p:nvSpPr>
          <p:cNvPr id="666" name="Google Shape;666;g732f3a9e72_2_0"/>
          <p:cNvSpPr/>
          <p:nvPr/>
        </p:nvSpPr>
        <p:spPr>
          <a:xfrm>
            <a:off x="2069677" y="3565446"/>
            <a:ext cx="402900" cy="738300"/>
          </a:xfrm>
          <a:prstGeom prst="downArrow">
            <a:avLst>
              <a:gd name="adj1" fmla="val 50000"/>
              <a:gd name="adj2" fmla="val 50000"/>
            </a:avLst>
          </a:prstGeom>
          <a:solidFill>
            <a:srgbClr val="D9E8C8"/>
          </a:solidFill>
          <a:ln w="25400" cap="flat" cmpd="sng">
            <a:solidFill>
              <a:srgbClr val="1224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Gill Sans"/>
              <a:ea typeface="Gill Sans"/>
              <a:cs typeface="Gill Sans"/>
              <a:sym typeface="Gill Sans"/>
            </a:endParaRPr>
          </a:p>
        </p:txBody>
      </p:sp>
      <p:sp>
        <p:nvSpPr>
          <p:cNvPr id="667" name="Google Shape;667;g732f3a9e72_2_0"/>
          <p:cNvSpPr txBox="1"/>
          <p:nvPr/>
        </p:nvSpPr>
        <p:spPr>
          <a:xfrm>
            <a:off x="2487345" y="3684720"/>
            <a:ext cx="11085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a:latin typeface="Gill Sans"/>
                <a:ea typeface="Gill Sans"/>
                <a:cs typeface="Gill Sans"/>
                <a:sym typeface="Gill Sans"/>
              </a:rPr>
              <a:t>February</a:t>
            </a:r>
            <a:endParaRPr/>
          </a:p>
        </p:txBody>
      </p:sp>
      <p:sp>
        <p:nvSpPr>
          <p:cNvPr id="668" name="Google Shape;668;g732f3a9e72_2_0"/>
          <p:cNvSpPr/>
          <p:nvPr/>
        </p:nvSpPr>
        <p:spPr>
          <a:xfrm>
            <a:off x="2075283" y="4455210"/>
            <a:ext cx="402900" cy="698400"/>
          </a:xfrm>
          <a:prstGeom prst="downArrow">
            <a:avLst>
              <a:gd name="adj1" fmla="val 50000"/>
              <a:gd name="adj2" fmla="val 50000"/>
            </a:avLst>
          </a:prstGeom>
          <a:solidFill>
            <a:srgbClr val="D9E8C8"/>
          </a:solidFill>
          <a:ln w="25400" cap="flat" cmpd="sng">
            <a:solidFill>
              <a:srgbClr val="1224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Gill Sans"/>
              <a:ea typeface="Gill Sans"/>
              <a:cs typeface="Gill Sans"/>
              <a:sym typeface="Gill Sans"/>
            </a:endParaRPr>
          </a:p>
        </p:txBody>
      </p:sp>
      <p:sp>
        <p:nvSpPr>
          <p:cNvPr id="669" name="Google Shape;669;g732f3a9e72_2_0"/>
          <p:cNvSpPr txBox="1"/>
          <p:nvPr/>
        </p:nvSpPr>
        <p:spPr>
          <a:xfrm>
            <a:off x="2478465" y="4624680"/>
            <a:ext cx="11085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Gill Sans"/>
                <a:ea typeface="Gill Sans"/>
                <a:cs typeface="Gill Sans"/>
                <a:sym typeface="Gill Sans"/>
              </a:rPr>
              <a:t>March</a:t>
            </a:r>
            <a:endParaRPr/>
          </a:p>
        </p:txBody>
      </p:sp>
      <p:sp>
        <p:nvSpPr>
          <p:cNvPr id="670" name="Google Shape;670;g732f3a9e72_2_0"/>
          <p:cNvSpPr/>
          <p:nvPr/>
        </p:nvSpPr>
        <p:spPr>
          <a:xfrm>
            <a:off x="2083049" y="5305225"/>
            <a:ext cx="408300" cy="880200"/>
          </a:xfrm>
          <a:prstGeom prst="downArrow">
            <a:avLst>
              <a:gd name="adj1" fmla="val 50000"/>
              <a:gd name="adj2" fmla="val 50000"/>
            </a:avLst>
          </a:prstGeom>
          <a:solidFill>
            <a:srgbClr val="D9E8C8"/>
          </a:solidFill>
          <a:ln w="25400" cap="flat" cmpd="sng">
            <a:solidFill>
              <a:srgbClr val="1224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Gill Sans"/>
              <a:ea typeface="Gill Sans"/>
              <a:cs typeface="Gill Sans"/>
              <a:sym typeface="Gill Sans"/>
            </a:endParaRPr>
          </a:p>
        </p:txBody>
      </p:sp>
      <p:sp>
        <p:nvSpPr>
          <p:cNvPr id="671" name="Google Shape;671;g732f3a9e72_2_0"/>
          <p:cNvSpPr txBox="1"/>
          <p:nvPr/>
        </p:nvSpPr>
        <p:spPr>
          <a:xfrm>
            <a:off x="2478465" y="5685457"/>
            <a:ext cx="6936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Gill Sans"/>
                <a:ea typeface="Gill Sans"/>
                <a:cs typeface="Gill Sans"/>
                <a:sym typeface="Gill Sans"/>
              </a:rPr>
              <a:t>April</a:t>
            </a:r>
            <a:endParaRPr/>
          </a:p>
        </p:txBody>
      </p:sp>
      <p:sp>
        <p:nvSpPr>
          <p:cNvPr id="672" name="Google Shape;672;g732f3a9e72_2_0"/>
          <p:cNvSpPr/>
          <p:nvPr/>
        </p:nvSpPr>
        <p:spPr>
          <a:xfrm>
            <a:off x="3620278" y="4434805"/>
            <a:ext cx="2508000" cy="756000"/>
          </a:xfrm>
          <a:prstGeom prst="roundRect">
            <a:avLst>
              <a:gd name="adj" fmla="val 16667"/>
            </a:avLst>
          </a:prstGeom>
          <a:solidFill>
            <a:srgbClr val="1A3260"/>
          </a:solidFill>
          <a:ln w="25400" cap="flat" cmpd="sng">
            <a:solidFill>
              <a:srgbClr val="1224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FFFFFF"/>
                </a:solidFill>
                <a:latin typeface="Gill Sans"/>
                <a:ea typeface="Gill Sans"/>
                <a:cs typeface="Gill Sans"/>
                <a:sym typeface="Gill Sans"/>
              </a:rPr>
              <a:t> Gondola Shake</a:t>
            </a:r>
            <a:r>
              <a:rPr lang="en-US">
                <a:solidFill>
                  <a:srgbClr val="FFFFFF"/>
                </a:solidFill>
                <a:latin typeface="Gill Sans"/>
                <a:ea typeface="Gill Sans"/>
                <a:cs typeface="Gill Sans"/>
                <a:sym typeface="Gill Sans"/>
              </a:rPr>
              <a:t> </a:t>
            </a:r>
            <a:r>
              <a:rPr lang="en-US" sz="1400" b="0" i="0" u="none" strike="noStrike" cap="none">
                <a:solidFill>
                  <a:srgbClr val="FFFFFF"/>
                </a:solidFill>
                <a:latin typeface="Gill Sans"/>
                <a:ea typeface="Gill Sans"/>
                <a:cs typeface="Gill Sans"/>
                <a:sym typeface="Gill Sans"/>
              </a:rPr>
              <a:t>Test</a:t>
            </a:r>
            <a:endParaRPr sz="1400" b="0" i="0" u="none" strike="noStrike" cap="none">
              <a:solidFill>
                <a:srgbClr val="FFFFFF"/>
              </a:solidFill>
              <a:latin typeface="Gill Sans"/>
              <a:ea typeface="Gill Sans"/>
              <a:cs typeface="Gill Sans"/>
              <a:sym typeface="Gill Sans"/>
            </a:endParaRPr>
          </a:p>
        </p:txBody>
      </p:sp>
      <p:sp>
        <p:nvSpPr>
          <p:cNvPr id="673" name="Google Shape;673;g732f3a9e72_2_0"/>
          <p:cNvSpPr/>
          <p:nvPr/>
        </p:nvSpPr>
        <p:spPr>
          <a:xfrm>
            <a:off x="6301870" y="4455210"/>
            <a:ext cx="2508000" cy="756000"/>
          </a:xfrm>
          <a:prstGeom prst="roundRect">
            <a:avLst>
              <a:gd name="adj" fmla="val 16667"/>
            </a:avLst>
          </a:prstGeom>
          <a:solidFill>
            <a:srgbClr val="1A3260"/>
          </a:solidFill>
          <a:ln w="25400" cap="flat" cmpd="sng">
            <a:solidFill>
              <a:srgbClr val="1224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FFFFFF"/>
                </a:solidFill>
                <a:latin typeface="Gill Sans"/>
                <a:ea typeface="Gill Sans"/>
                <a:cs typeface="Gill Sans"/>
                <a:sym typeface="Gill Sans"/>
              </a:rPr>
              <a:t> Gondola Control Surface Test </a:t>
            </a:r>
            <a:endParaRPr/>
          </a:p>
        </p:txBody>
      </p:sp>
      <p:sp>
        <p:nvSpPr>
          <p:cNvPr id="674" name="Google Shape;674;g732f3a9e72_2_0"/>
          <p:cNvSpPr/>
          <p:nvPr/>
        </p:nvSpPr>
        <p:spPr>
          <a:xfrm>
            <a:off x="3892075" y="3502643"/>
            <a:ext cx="1032600" cy="756000"/>
          </a:xfrm>
          <a:prstGeom prst="roundRect">
            <a:avLst>
              <a:gd name="adj" fmla="val 16667"/>
            </a:avLst>
          </a:prstGeom>
          <a:solidFill>
            <a:srgbClr val="1A3260"/>
          </a:solidFill>
          <a:ln w="25400" cap="flat" cmpd="sng">
            <a:solidFill>
              <a:srgbClr val="1224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FFFFFF"/>
                </a:solidFill>
                <a:latin typeface="Gill Sans"/>
                <a:ea typeface="Gill Sans"/>
                <a:cs typeface="Gill Sans"/>
                <a:sym typeface="Gill Sans"/>
              </a:rPr>
              <a:t>Avionics Test </a:t>
            </a:r>
            <a:endParaRPr sz="1400" b="0" i="0" u="none" strike="noStrike" cap="none">
              <a:solidFill>
                <a:srgbClr val="FFFFFF"/>
              </a:solidFill>
              <a:latin typeface="Gill Sans"/>
              <a:ea typeface="Gill Sans"/>
              <a:cs typeface="Gill Sans"/>
              <a:sym typeface="Gill Sans"/>
            </a:endParaRPr>
          </a:p>
        </p:txBody>
      </p:sp>
      <p:sp>
        <p:nvSpPr>
          <p:cNvPr id="675" name="Google Shape;675;g732f3a9e72_2_0"/>
          <p:cNvSpPr/>
          <p:nvPr/>
        </p:nvSpPr>
        <p:spPr>
          <a:xfrm>
            <a:off x="5099095" y="3508698"/>
            <a:ext cx="1032600" cy="756000"/>
          </a:xfrm>
          <a:prstGeom prst="roundRect">
            <a:avLst>
              <a:gd name="adj" fmla="val 16667"/>
            </a:avLst>
          </a:prstGeom>
          <a:solidFill>
            <a:srgbClr val="1A3260"/>
          </a:solidFill>
          <a:ln w="25400" cap="flat" cmpd="sng">
            <a:solidFill>
              <a:srgbClr val="1224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FFFFFF"/>
                </a:solidFill>
                <a:latin typeface="Gill Sans"/>
                <a:ea typeface="Gill Sans"/>
                <a:cs typeface="Gill Sans"/>
                <a:sym typeface="Gill Sans"/>
              </a:rPr>
              <a:t>Power Test </a:t>
            </a:r>
            <a:endParaRPr sz="1400" b="0" i="0" u="none" strike="noStrike" cap="none">
              <a:solidFill>
                <a:srgbClr val="FFFFFF"/>
              </a:solidFill>
              <a:latin typeface="Gill Sans"/>
              <a:ea typeface="Gill Sans"/>
              <a:cs typeface="Gill Sans"/>
              <a:sym typeface="Gill Sans"/>
            </a:endParaRPr>
          </a:p>
        </p:txBody>
      </p:sp>
      <p:sp>
        <p:nvSpPr>
          <p:cNvPr id="676" name="Google Shape;676;g732f3a9e72_2_0"/>
          <p:cNvSpPr/>
          <p:nvPr/>
        </p:nvSpPr>
        <p:spPr>
          <a:xfrm>
            <a:off x="6304251" y="3501767"/>
            <a:ext cx="1032600" cy="756000"/>
          </a:xfrm>
          <a:prstGeom prst="roundRect">
            <a:avLst>
              <a:gd name="adj" fmla="val 16667"/>
            </a:avLst>
          </a:prstGeom>
          <a:solidFill>
            <a:srgbClr val="1A3260"/>
          </a:solidFill>
          <a:ln w="25400" cap="flat" cmpd="sng">
            <a:solidFill>
              <a:srgbClr val="1224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FFFFFF"/>
                </a:solidFill>
                <a:latin typeface="Gill Sans"/>
                <a:ea typeface="Gill Sans"/>
                <a:cs typeface="Gill Sans"/>
                <a:sym typeface="Gill Sans"/>
              </a:rPr>
              <a:t>Manual Controller Test </a:t>
            </a:r>
            <a:endParaRPr sz="1400" b="0" i="0" u="none" strike="noStrike" cap="none">
              <a:solidFill>
                <a:srgbClr val="FFFFFF"/>
              </a:solidFill>
              <a:latin typeface="Gill Sans"/>
              <a:ea typeface="Gill Sans"/>
              <a:cs typeface="Gill Sans"/>
              <a:sym typeface="Gill Sans"/>
            </a:endParaRPr>
          </a:p>
        </p:txBody>
      </p:sp>
      <p:sp>
        <p:nvSpPr>
          <p:cNvPr id="677" name="Google Shape;677;g732f3a9e72_2_0"/>
          <p:cNvSpPr/>
          <p:nvPr/>
        </p:nvSpPr>
        <p:spPr>
          <a:xfrm>
            <a:off x="7506823" y="3497909"/>
            <a:ext cx="1032600" cy="756000"/>
          </a:xfrm>
          <a:prstGeom prst="roundRect">
            <a:avLst>
              <a:gd name="adj" fmla="val 16667"/>
            </a:avLst>
          </a:prstGeom>
          <a:solidFill>
            <a:srgbClr val="1A3260"/>
          </a:solidFill>
          <a:ln w="25400" cap="flat" cmpd="sng">
            <a:solidFill>
              <a:srgbClr val="1224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FFFFFF"/>
                </a:solidFill>
                <a:latin typeface="Gill Sans"/>
                <a:ea typeface="Gill Sans"/>
                <a:cs typeface="Gill Sans"/>
                <a:sym typeface="Gill Sans"/>
              </a:rPr>
              <a:t>Envelope</a:t>
            </a:r>
            <a:endParaRPr/>
          </a:p>
          <a:p>
            <a:pPr marL="0" marR="0" lvl="0" indent="0" algn="ctr" rtl="0">
              <a:lnSpc>
                <a:spcPct val="100000"/>
              </a:lnSpc>
              <a:spcBef>
                <a:spcPts val="0"/>
              </a:spcBef>
              <a:spcAft>
                <a:spcPts val="0"/>
              </a:spcAft>
              <a:buNone/>
            </a:pPr>
            <a:r>
              <a:rPr lang="en-US" sz="1400" b="0" i="0" u="none" strike="noStrike" cap="none">
                <a:solidFill>
                  <a:srgbClr val="FFFFFF"/>
                </a:solidFill>
                <a:latin typeface="Gill Sans"/>
                <a:ea typeface="Gill Sans"/>
                <a:cs typeface="Gill Sans"/>
                <a:sym typeface="Gill Sans"/>
              </a:rPr>
              <a:t>Test </a:t>
            </a:r>
            <a:r>
              <a:rPr lang="en-US">
                <a:solidFill>
                  <a:srgbClr val="00B050"/>
                </a:solidFill>
                <a:latin typeface="Noto Sans Symbols"/>
                <a:ea typeface="Noto Sans Symbols"/>
                <a:cs typeface="Noto Sans Symbols"/>
                <a:sym typeface="Noto Sans Symbols"/>
              </a:rPr>
              <a:t>✔</a:t>
            </a:r>
            <a:endParaRPr/>
          </a:p>
        </p:txBody>
      </p:sp>
      <p:sp>
        <p:nvSpPr>
          <p:cNvPr id="678" name="Google Shape;678;g732f3a9e72_2_0"/>
          <p:cNvSpPr/>
          <p:nvPr/>
        </p:nvSpPr>
        <p:spPr>
          <a:xfrm>
            <a:off x="4441170" y="2738191"/>
            <a:ext cx="1690200" cy="592500"/>
          </a:xfrm>
          <a:prstGeom prst="roundRect">
            <a:avLst>
              <a:gd name="adj" fmla="val 16667"/>
            </a:avLst>
          </a:prstGeom>
          <a:solidFill>
            <a:srgbClr val="1A3260"/>
          </a:solidFill>
          <a:ln w="25400" cap="flat" cmpd="sng">
            <a:solidFill>
              <a:srgbClr val="1224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FFFFFF"/>
                </a:solidFill>
                <a:latin typeface="Gill Sans"/>
                <a:ea typeface="Gill Sans"/>
                <a:cs typeface="Gill Sans"/>
                <a:sym typeface="Gill Sans"/>
              </a:rPr>
              <a:t>FOV Test </a:t>
            </a:r>
            <a:r>
              <a:rPr lang="en-US" sz="1400" b="0" i="0" u="none" strike="noStrike" cap="none">
                <a:solidFill>
                  <a:srgbClr val="00B050"/>
                </a:solidFill>
                <a:latin typeface="Noto Sans Symbols"/>
                <a:ea typeface="Noto Sans Symbols"/>
                <a:cs typeface="Noto Sans Symbols"/>
                <a:sym typeface="Noto Sans Symbols"/>
              </a:rPr>
              <a:t>✔</a:t>
            </a:r>
            <a:r>
              <a:rPr lang="en-US" sz="1400" b="0" i="0" u="none" strike="noStrike" cap="none">
                <a:solidFill>
                  <a:srgbClr val="FFFFFF"/>
                </a:solidFill>
                <a:latin typeface="Gill Sans"/>
                <a:ea typeface="Gill Sans"/>
                <a:cs typeface="Gill Sans"/>
                <a:sym typeface="Gill Sans"/>
              </a:rPr>
              <a:t> </a:t>
            </a:r>
            <a:endParaRPr sz="1600" b="0" i="0" u="none" strike="noStrike" cap="none">
              <a:solidFill>
                <a:srgbClr val="00B050"/>
              </a:solidFill>
              <a:latin typeface="Noto Sans Symbols"/>
              <a:ea typeface="Noto Sans Symbols"/>
              <a:cs typeface="Noto Sans Symbols"/>
              <a:sym typeface="Noto Sans Symbols"/>
            </a:endParaRPr>
          </a:p>
        </p:txBody>
      </p:sp>
      <p:sp>
        <p:nvSpPr>
          <p:cNvPr id="679" name="Google Shape;679;g732f3a9e72_2_0"/>
          <p:cNvSpPr/>
          <p:nvPr/>
        </p:nvSpPr>
        <p:spPr>
          <a:xfrm>
            <a:off x="6302913" y="2748268"/>
            <a:ext cx="1893300" cy="585000"/>
          </a:xfrm>
          <a:prstGeom prst="roundRect">
            <a:avLst>
              <a:gd name="adj" fmla="val 16667"/>
            </a:avLst>
          </a:prstGeom>
          <a:solidFill>
            <a:srgbClr val="1A3260"/>
          </a:solidFill>
          <a:ln w="25400" cap="flat" cmpd="sng">
            <a:solidFill>
              <a:srgbClr val="1224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FFFFFF"/>
                </a:solidFill>
                <a:latin typeface="Gill Sans"/>
                <a:ea typeface="Gill Sans"/>
                <a:cs typeface="Gill Sans"/>
                <a:sym typeface="Gill Sans"/>
              </a:rPr>
              <a:t>Wind Speed Test </a:t>
            </a:r>
            <a:r>
              <a:rPr lang="en-US" sz="1600" b="0" i="0" u="none" strike="noStrike" cap="none">
                <a:solidFill>
                  <a:srgbClr val="00B050"/>
                </a:solidFill>
                <a:latin typeface="Noto Sans Symbols"/>
                <a:ea typeface="Noto Sans Symbols"/>
                <a:cs typeface="Noto Sans Symbols"/>
                <a:sym typeface="Noto Sans Symbols"/>
              </a:rPr>
              <a:t>✔</a:t>
            </a:r>
            <a:endParaRPr sz="1600" b="0" i="0" u="none" strike="noStrike" cap="none">
              <a:solidFill>
                <a:srgbClr val="FFFFFF"/>
              </a:solidFill>
              <a:latin typeface="Gill Sans"/>
              <a:ea typeface="Gill Sans"/>
              <a:cs typeface="Gill Sans"/>
              <a:sym typeface="Gill Sans"/>
            </a:endParaRPr>
          </a:p>
        </p:txBody>
      </p:sp>
      <p:sp>
        <p:nvSpPr>
          <p:cNvPr id="680" name="Google Shape;680;g732f3a9e72_2_0"/>
          <p:cNvSpPr/>
          <p:nvPr/>
        </p:nvSpPr>
        <p:spPr>
          <a:xfrm>
            <a:off x="3615216" y="5406825"/>
            <a:ext cx="5219700" cy="914400"/>
          </a:xfrm>
          <a:prstGeom prst="roundRect">
            <a:avLst>
              <a:gd name="adj" fmla="val 16667"/>
            </a:avLst>
          </a:prstGeom>
          <a:solidFill>
            <a:srgbClr val="1A3260"/>
          </a:solidFill>
          <a:ln w="25400" cap="flat" cmpd="sng">
            <a:solidFill>
              <a:srgbClr val="1224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FFFFFF"/>
                </a:solidFill>
                <a:latin typeface="Arial"/>
                <a:ea typeface="Arial"/>
                <a:cs typeface="Arial"/>
                <a:sym typeface="Arial"/>
              </a:rPr>
              <a:t>Complete System Test: </a:t>
            </a:r>
            <a:endParaRPr/>
          </a:p>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681" name="Google Shape;681;g732f3a9e72_2_0"/>
          <p:cNvSpPr/>
          <p:nvPr/>
        </p:nvSpPr>
        <p:spPr>
          <a:xfrm>
            <a:off x="3728458" y="5862967"/>
            <a:ext cx="1583400" cy="410700"/>
          </a:xfrm>
          <a:prstGeom prst="roundRect">
            <a:avLst>
              <a:gd name="adj" fmla="val 16667"/>
            </a:avLst>
          </a:prstGeom>
          <a:solidFill>
            <a:srgbClr val="4573CE"/>
          </a:solidFill>
          <a:ln w="25400" cap="flat" cmpd="sng">
            <a:solidFill>
              <a:srgbClr val="1224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solidFill>
                  <a:srgbClr val="FFFFFF"/>
                </a:solidFill>
              </a:rPr>
              <a:t>Indoor Tethered Test</a:t>
            </a:r>
            <a:endParaRPr sz="1400" b="0" i="0" u="none" strike="noStrike" cap="none">
              <a:solidFill>
                <a:srgbClr val="FFFFFF"/>
              </a:solidFill>
              <a:latin typeface="Arial"/>
              <a:ea typeface="Arial"/>
              <a:cs typeface="Arial"/>
              <a:sym typeface="Arial"/>
            </a:endParaRPr>
          </a:p>
        </p:txBody>
      </p:sp>
      <p:sp>
        <p:nvSpPr>
          <p:cNvPr id="682" name="Google Shape;682;g732f3a9e72_2_0"/>
          <p:cNvSpPr/>
          <p:nvPr/>
        </p:nvSpPr>
        <p:spPr>
          <a:xfrm>
            <a:off x="5392158" y="5862967"/>
            <a:ext cx="1591800" cy="410700"/>
          </a:xfrm>
          <a:prstGeom prst="roundRect">
            <a:avLst>
              <a:gd name="adj" fmla="val 16667"/>
            </a:avLst>
          </a:prstGeom>
          <a:solidFill>
            <a:srgbClr val="4573CE"/>
          </a:solidFill>
          <a:ln w="25400" cap="flat" cmpd="sng">
            <a:solidFill>
              <a:srgbClr val="1224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a:solidFill>
                  <a:srgbClr val="FFFFFF"/>
                </a:solidFill>
              </a:rPr>
              <a:t>Outdoor Tethered Test</a:t>
            </a:r>
            <a:endParaRPr sz="1400" b="0" i="0" u="none" strike="noStrike" cap="none">
              <a:solidFill>
                <a:srgbClr val="FFFFFF"/>
              </a:solidFill>
              <a:latin typeface="Arial"/>
              <a:ea typeface="Arial"/>
              <a:cs typeface="Arial"/>
              <a:sym typeface="Arial"/>
            </a:endParaRPr>
          </a:p>
        </p:txBody>
      </p:sp>
      <p:sp>
        <p:nvSpPr>
          <p:cNvPr id="683" name="Google Shape;683;g732f3a9e72_2_0"/>
          <p:cNvSpPr/>
          <p:nvPr/>
        </p:nvSpPr>
        <p:spPr>
          <a:xfrm>
            <a:off x="7077024" y="5862967"/>
            <a:ext cx="1642500" cy="410700"/>
          </a:xfrm>
          <a:prstGeom prst="roundRect">
            <a:avLst>
              <a:gd name="adj" fmla="val 16667"/>
            </a:avLst>
          </a:prstGeom>
          <a:solidFill>
            <a:srgbClr val="4573CE"/>
          </a:solidFill>
          <a:ln w="25400" cap="flat" cmpd="sng">
            <a:solidFill>
              <a:srgbClr val="12244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a:solidFill>
                  <a:srgbClr val="FFFFFF"/>
                </a:solidFill>
                <a:latin typeface="Arial"/>
                <a:ea typeface="Arial"/>
                <a:cs typeface="Arial"/>
                <a:sym typeface="Arial"/>
              </a:rPr>
              <a:t>Outdoor Flight Test</a:t>
            </a:r>
            <a:endParaRPr sz="1400" b="0" i="0" u="none" strike="noStrike" cap="none">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7"/>
        <p:cNvGrpSpPr/>
        <p:nvPr/>
      </p:nvGrpSpPr>
      <p:grpSpPr>
        <a:xfrm>
          <a:off x="0" y="0"/>
          <a:ext cx="0" cy="0"/>
          <a:chOff x="0" y="0"/>
          <a:chExt cx="0" cy="0"/>
        </a:xfrm>
      </p:grpSpPr>
      <p:sp>
        <p:nvSpPr>
          <p:cNvPr id="688" name="Google Shape;688;g81240c99a3_0_15"/>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Test Overview: Parts/Hardware Operation Testing</a:t>
            </a:r>
            <a:endParaRPr/>
          </a:p>
        </p:txBody>
      </p:sp>
      <p:sp>
        <p:nvSpPr>
          <p:cNvPr id="689" name="Google Shape;689;g81240c99a3_0_15"/>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13</a:t>
            </a:fld>
            <a:endParaRPr/>
          </a:p>
        </p:txBody>
      </p:sp>
      <p:sp>
        <p:nvSpPr>
          <p:cNvPr id="690" name="Google Shape;690;g81240c99a3_0_15"/>
          <p:cNvSpPr txBox="1"/>
          <p:nvPr/>
        </p:nvSpPr>
        <p:spPr>
          <a:xfrm>
            <a:off x="477375" y="2313725"/>
            <a:ext cx="3532500" cy="275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a:latin typeface="Gill Sans"/>
                <a:ea typeface="Gill Sans"/>
                <a:cs typeface="Gill Sans"/>
                <a:sym typeface="Gill Sans"/>
              </a:rPr>
              <a:t>Avionics Test: </a:t>
            </a:r>
            <a:endParaRPr sz="1600">
              <a:latin typeface="Gill Sans"/>
              <a:ea typeface="Gill Sans"/>
              <a:cs typeface="Gill Sans"/>
              <a:sym typeface="Gill Sans"/>
            </a:endParaRPr>
          </a:p>
          <a:p>
            <a:pPr marL="0" lvl="0" indent="0" algn="ctr" rtl="0">
              <a:spcBef>
                <a:spcPts val="0"/>
              </a:spcBef>
              <a:spcAft>
                <a:spcPts val="0"/>
              </a:spcAft>
              <a:buNone/>
            </a:pPr>
            <a:endParaRPr sz="1600">
              <a:latin typeface="Gill Sans"/>
              <a:ea typeface="Gill Sans"/>
              <a:cs typeface="Gill Sans"/>
              <a:sym typeface="Gill Sans"/>
            </a:endParaRPr>
          </a:p>
          <a:p>
            <a:pPr marL="457200" lvl="0" indent="-330200" algn="l" rtl="0">
              <a:spcBef>
                <a:spcPts val="0"/>
              </a:spcBef>
              <a:spcAft>
                <a:spcPts val="0"/>
              </a:spcAft>
              <a:buClr>
                <a:schemeClr val="accent2"/>
              </a:buClr>
              <a:buSzPts val="1600"/>
              <a:buFont typeface="Gill Sans"/>
              <a:buChar char="➢"/>
            </a:pPr>
            <a:r>
              <a:rPr lang="en-US" sz="1600">
                <a:solidFill>
                  <a:schemeClr val="dk2"/>
                </a:solidFill>
                <a:latin typeface="Gill Sans"/>
                <a:ea typeface="Gill Sans"/>
                <a:cs typeface="Gill Sans"/>
                <a:sym typeface="Gill Sans"/>
              </a:rPr>
              <a:t>Ensure all avionics are electrically connected</a:t>
            </a:r>
            <a:endParaRPr sz="1800">
              <a:solidFill>
                <a:schemeClr val="dk2"/>
              </a:solidFill>
              <a:latin typeface="Gill Sans"/>
              <a:ea typeface="Gill Sans"/>
              <a:cs typeface="Gill Sans"/>
              <a:sym typeface="Gill Sans"/>
            </a:endParaRPr>
          </a:p>
          <a:p>
            <a:pPr marL="457200" lvl="0" indent="-330200" algn="l" rtl="0">
              <a:spcBef>
                <a:spcPts val="0"/>
              </a:spcBef>
              <a:spcAft>
                <a:spcPts val="0"/>
              </a:spcAft>
              <a:buClr>
                <a:schemeClr val="accent2"/>
              </a:buClr>
              <a:buSzPts val="1600"/>
              <a:buFont typeface="Gill Sans"/>
              <a:buChar char="➢"/>
            </a:pPr>
            <a:r>
              <a:rPr lang="en-US" sz="1600">
                <a:solidFill>
                  <a:schemeClr val="dk2"/>
                </a:solidFill>
                <a:latin typeface="Gill Sans"/>
                <a:ea typeface="Gill Sans"/>
                <a:cs typeface="Gill Sans"/>
                <a:sym typeface="Gill Sans"/>
              </a:rPr>
              <a:t>Ensure all avionics – servos are physically connected</a:t>
            </a:r>
            <a:endParaRPr sz="1800">
              <a:solidFill>
                <a:schemeClr val="dk2"/>
              </a:solidFill>
              <a:latin typeface="Gill Sans"/>
              <a:ea typeface="Gill Sans"/>
              <a:cs typeface="Gill Sans"/>
              <a:sym typeface="Gill Sans"/>
            </a:endParaRPr>
          </a:p>
          <a:p>
            <a:pPr marL="457200" lvl="0" indent="-330200" algn="l" rtl="0">
              <a:spcBef>
                <a:spcPts val="0"/>
              </a:spcBef>
              <a:spcAft>
                <a:spcPts val="0"/>
              </a:spcAft>
              <a:buClr>
                <a:schemeClr val="accent2"/>
              </a:buClr>
              <a:buSzPts val="1600"/>
              <a:buFont typeface="Gill Sans"/>
              <a:buChar char="➢"/>
            </a:pPr>
            <a:r>
              <a:rPr lang="en-US" sz="1600">
                <a:solidFill>
                  <a:schemeClr val="dk2"/>
                </a:solidFill>
                <a:latin typeface="Gill Sans"/>
                <a:ea typeface="Gill Sans"/>
                <a:cs typeface="Gill Sans"/>
                <a:sym typeface="Gill Sans"/>
              </a:rPr>
              <a:t> Verify all surfaces are working properly with ground-control readout</a:t>
            </a:r>
            <a:endParaRPr sz="1600">
              <a:solidFill>
                <a:schemeClr val="dk2"/>
              </a:solidFill>
              <a:latin typeface="Gill Sans"/>
              <a:ea typeface="Gill Sans"/>
              <a:cs typeface="Gill Sans"/>
              <a:sym typeface="Gill Sans"/>
            </a:endParaRPr>
          </a:p>
          <a:p>
            <a:pPr marL="114300" lvl="0" indent="0" algn="l" rtl="0">
              <a:spcBef>
                <a:spcPts val="0"/>
              </a:spcBef>
              <a:spcAft>
                <a:spcPts val="0"/>
              </a:spcAft>
              <a:buNone/>
            </a:pPr>
            <a:endParaRPr sz="1600">
              <a:solidFill>
                <a:schemeClr val="dk2"/>
              </a:solidFill>
              <a:latin typeface="Gill Sans"/>
              <a:ea typeface="Gill Sans"/>
              <a:cs typeface="Gill Sans"/>
              <a:sym typeface="Gill Sans"/>
            </a:endParaRPr>
          </a:p>
          <a:p>
            <a:pPr marL="114300" lvl="0" indent="0" algn="l" rtl="0">
              <a:spcBef>
                <a:spcPts val="0"/>
              </a:spcBef>
              <a:spcAft>
                <a:spcPts val="0"/>
              </a:spcAft>
              <a:buClr>
                <a:schemeClr val="dk1"/>
              </a:buClr>
              <a:buSzPts val="1800"/>
              <a:buFont typeface="Arial"/>
              <a:buNone/>
            </a:pPr>
            <a:endParaRPr sz="1600">
              <a:solidFill>
                <a:schemeClr val="dk2"/>
              </a:solidFill>
              <a:latin typeface="Gill Sans"/>
              <a:ea typeface="Gill Sans"/>
              <a:cs typeface="Gill Sans"/>
              <a:sym typeface="Gill Sans"/>
            </a:endParaRPr>
          </a:p>
        </p:txBody>
      </p:sp>
      <p:sp>
        <p:nvSpPr>
          <p:cNvPr id="691" name="Google Shape;691;g81240c99a3_0_15"/>
          <p:cNvSpPr txBox="1"/>
          <p:nvPr/>
        </p:nvSpPr>
        <p:spPr>
          <a:xfrm>
            <a:off x="4235925" y="2313725"/>
            <a:ext cx="3532500" cy="295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a:latin typeface="Gill Sans"/>
                <a:ea typeface="Gill Sans"/>
                <a:cs typeface="Gill Sans"/>
                <a:sym typeface="Gill Sans"/>
              </a:rPr>
              <a:t>Power Test: </a:t>
            </a:r>
            <a:endParaRPr sz="1600">
              <a:latin typeface="Gill Sans"/>
              <a:ea typeface="Gill Sans"/>
              <a:cs typeface="Gill Sans"/>
              <a:sym typeface="Gill Sans"/>
            </a:endParaRPr>
          </a:p>
          <a:p>
            <a:pPr marL="0" lvl="0" indent="0" algn="ctr" rtl="0">
              <a:spcBef>
                <a:spcPts val="0"/>
              </a:spcBef>
              <a:spcAft>
                <a:spcPts val="0"/>
              </a:spcAft>
              <a:buNone/>
            </a:pPr>
            <a:endParaRPr sz="1600">
              <a:latin typeface="Gill Sans"/>
              <a:ea typeface="Gill Sans"/>
              <a:cs typeface="Gill Sans"/>
              <a:sym typeface="Gill Sans"/>
            </a:endParaRPr>
          </a:p>
          <a:p>
            <a:pPr marL="457200" lvl="0" indent="-330200" algn="l" rtl="0">
              <a:spcBef>
                <a:spcPts val="0"/>
              </a:spcBef>
              <a:spcAft>
                <a:spcPts val="0"/>
              </a:spcAft>
              <a:buClr>
                <a:schemeClr val="accent2"/>
              </a:buClr>
              <a:buSzPts val="1600"/>
              <a:buFont typeface="Gill Sans"/>
              <a:buChar char="➢"/>
            </a:pPr>
            <a:r>
              <a:rPr lang="en-US" sz="1600">
                <a:solidFill>
                  <a:schemeClr val="dk2"/>
                </a:solidFill>
                <a:latin typeface="Gill Sans"/>
                <a:ea typeface="Gill Sans"/>
                <a:cs typeface="Gill Sans"/>
                <a:sym typeface="Gill Sans"/>
              </a:rPr>
              <a:t>Determine the amount of power the system will consume – run all avionics on full power and measure the current draw with ammeter</a:t>
            </a:r>
            <a:endParaRPr sz="1800">
              <a:solidFill>
                <a:schemeClr val="dk2"/>
              </a:solidFill>
              <a:latin typeface="Gill Sans"/>
              <a:ea typeface="Gill Sans"/>
              <a:cs typeface="Gill Sans"/>
              <a:sym typeface="Gill Sans"/>
            </a:endParaRPr>
          </a:p>
          <a:p>
            <a:pPr marL="457200" lvl="0" indent="-330200" algn="l" rtl="0">
              <a:spcBef>
                <a:spcPts val="0"/>
              </a:spcBef>
              <a:spcAft>
                <a:spcPts val="0"/>
              </a:spcAft>
              <a:buClr>
                <a:schemeClr val="accent2"/>
              </a:buClr>
              <a:buSzPts val="1600"/>
              <a:buFont typeface="Gill Sans"/>
              <a:buChar char="➢"/>
            </a:pPr>
            <a:r>
              <a:rPr lang="en-US" sz="1600">
                <a:solidFill>
                  <a:schemeClr val="dk2"/>
                </a:solidFill>
                <a:latin typeface="Gill Sans"/>
                <a:ea typeface="Gill Sans"/>
                <a:cs typeface="Gill Sans"/>
                <a:sym typeface="Gill Sans"/>
              </a:rPr>
              <a:t>Quantify the amount of power needed for the final field test</a:t>
            </a:r>
            <a:endParaRPr sz="1800">
              <a:solidFill>
                <a:schemeClr val="dk2"/>
              </a:solidFill>
              <a:latin typeface="Gill Sans"/>
              <a:ea typeface="Gill Sans"/>
              <a:cs typeface="Gill Sans"/>
              <a:sym typeface="Gill Sans"/>
            </a:endParaRPr>
          </a:p>
          <a:p>
            <a:pPr marL="457200" lvl="0" indent="-330200" algn="l" rtl="0">
              <a:spcBef>
                <a:spcPts val="0"/>
              </a:spcBef>
              <a:spcAft>
                <a:spcPts val="0"/>
              </a:spcAft>
              <a:buClr>
                <a:schemeClr val="accent2"/>
              </a:buClr>
              <a:buSzPts val="1600"/>
              <a:buFont typeface="Gill Sans"/>
              <a:buChar char="➢"/>
            </a:pPr>
            <a:r>
              <a:rPr lang="en-US" sz="1600">
                <a:solidFill>
                  <a:schemeClr val="dk2"/>
                </a:solidFill>
                <a:latin typeface="Gill Sans"/>
                <a:ea typeface="Gill Sans"/>
                <a:cs typeface="Gill Sans"/>
                <a:sym typeface="Gill Sans"/>
              </a:rPr>
              <a:t>Compare these values to the predicted model</a:t>
            </a:r>
            <a:endParaRPr sz="1600">
              <a:latin typeface="Gill Sans"/>
              <a:ea typeface="Gill Sans"/>
              <a:cs typeface="Gill Sans"/>
              <a:sym typeface="Gill Sans"/>
            </a:endParaRPr>
          </a:p>
        </p:txBody>
      </p:sp>
      <p:sp>
        <p:nvSpPr>
          <p:cNvPr id="692" name="Google Shape;692;g81240c99a3_0_15"/>
          <p:cNvSpPr txBox="1"/>
          <p:nvPr/>
        </p:nvSpPr>
        <p:spPr>
          <a:xfrm>
            <a:off x="7767450" y="2313725"/>
            <a:ext cx="3532500" cy="275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a:latin typeface="Gill Sans"/>
                <a:ea typeface="Gill Sans"/>
                <a:cs typeface="Gill Sans"/>
                <a:sym typeface="Gill Sans"/>
              </a:rPr>
              <a:t>Manual Controller Test: </a:t>
            </a:r>
            <a:endParaRPr sz="1600">
              <a:latin typeface="Gill Sans"/>
              <a:ea typeface="Gill Sans"/>
              <a:cs typeface="Gill Sans"/>
              <a:sym typeface="Gill Sans"/>
            </a:endParaRPr>
          </a:p>
          <a:p>
            <a:pPr marL="0" lvl="0" indent="0" algn="ctr" rtl="0">
              <a:spcBef>
                <a:spcPts val="0"/>
              </a:spcBef>
              <a:spcAft>
                <a:spcPts val="0"/>
              </a:spcAft>
              <a:buNone/>
            </a:pPr>
            <a:endParaRPr sz="1600">
              <a:latin typeface="Gill Sans"/>
              <a:ea typeface="Gill Sans"/>
              <a:cs typeface="Gill Sans"/>
              <a:sym typeface="Gill Sans"/>
            </a:endParaRPr>
          </a:p>
          <a:p>
            <a:pPr marL="457200" lvl="0" indent="-330200" algn="l" rtl="0">
              <a:spcBef>
                <a:spcPts val="0"/>
              </a:spcBef>
              <a:spcAft>
                <a:spcPts val="0"/>
              </a:spcAft>
              <a:buClr>
                <a:schemeClr val="accent2"/>
              </a:buClr>
              <a:buSzPts val="1600"/>
              <a:buFont typeface="Gill Sans"/>
              <a:buChar char="➢"/>
            </a:pPr>
            <a:r>
              <a:rPr lang="en-US" sz="1600">
                <a:solidFill>
                  <a:schemeClr val="dk2"/>
                </a:solidFill>
                <a:latin typeface="Gill Sans"/>
                <a:ea typeface="Gill Sans"/>
                <a:cs typeface="Gill Sans"/>
                <a:sym typeface="Gill Sans"/>
              </a:rPr>
              <a:t>Establish the connection between the avionics and the manual controller </a:t>
            </a:r>
            <a:endParaRPr sz="1600" b="1">
              <a:solidFill>
                <a:schemeClr val="dk2"/>
              </a:solidFill>
              <a:latin typeface="Gill Sans"/>
              <a:ea typeface="Gill Sans"/>
              <a:cs typeface="Gill Sans"/>
              <a:sym typeface="Gill Sans"/>
            </a:endParaRPr>
          </a:p>
          <a:p>
            <a:pPr marL="457200" lvl="0" indent="-330200" algn="l" rtl="0">
              <a:spcBef>
                <a:spcPts val="0"/>
              </a:spcBef>
              <a:spcAft>
                <a:spcPts val="0"/>
              </a:spcAft>
              <a:buClr>
                <a:schemeClr val="accent2"/>
              </a:buClr>
              <a:buSzPts val="1600"/>
              <a:buFont typeface="Gill Sans"/>
              <a:buChar char="➢"/>
            </a:pPr>
            <a:r>
              <a:rPr lang="en-US" sz="1600">
                <a:solidFill>
                  <a:schemeClr val="dk2"/>
                </a:solidFill>
                <a:latin typeface="Gill Sans"/>
                <a:ea typeface="Gill Sans"/>
                <a:cs typeface="Gill Sans"/>
                <a:sym typeface="Gill Sans"/>
              </a:rPr>
              <a:t>Perform full surface check with inputs from the controller – verify that commands are received</a:t>
            </a:r>
            <a:endParaRPr sz="1600">
              <a:latin typeface="Gill Sans"/>
              <a:ea typeface="Gill Sans"/>
              <a:cs typeface="Gill Sans"/>
              <a:sym typeface="Gill Sans"/>
            </a:endParaRPr>
          </a:p>
        </p:txBody>
      </p:sp>
      <p:sp>
        <p:nvSpPr>
          <p:cNvPr id="693" name="Google Shape;693;g81240c99a3_0_15"/>
          <p:cNvSpPr txBox="1"/>
          <p:nvPr/>
        </p:nvSpPr>
        <p:spPr>
          <a:xfrm>
            <a:off x="2008275" y="5566425"/>
            <a:ext cx="7987800" cy="75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latin typeface="Gill Sans"/>
                <a:ea typeface="Gill Sans"/>
                <a:cs typeface="Gill Sans"/>
                <a:sym typeface="Gill Sans"/>
              </a:rPr>
              <a:t>Purpose: To verify that the hardware is properly working before any integrated testing</a:t>
            </a:r>
            <a:endParaRPr sz="1600">
              <a:latin typeface="Gill Sans"/>
              <a:ea typeface="Gill Sans"/>
              <a:cs typeface="Gill Sans"/>
              <a:sym typeface="Gill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7"/>
        <p:cNvGrpSpPr/>
        <p:nvPr/>
      </p:nvGrpSpPr>
      <p:grpSpPr>
        <a:xfrm>
          <a:off x="0" y="0"/>
          <a:ext cx="0" cy="0"/>
          <a:chOff x="0" y="0"/>
          <a:chExt cx="0" cy="0"/>
        </a:xfrm>
      </p:grpSpPr>
      <p:sp>
        <p:nvSpPr>
          <p:cNvPr id="698" name="Google Shape;698;g83b24426c4_11_0"/>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Test Overview: Envelope Inflation Test</a:t>
            </a:r>
            <a:endParaRPr/>
          </a:p>
        </p:txBody>
      </p:sp>
      <p:sp>
        <p:nvSpPr>
          <p:cNvPr id="699" name="Google Shape;699;g83b24426c4_11_0"/>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14</a:t>
            </a:fld>
            <a:endParaRPr/>
          </a:p>
        </p:txBody>
      </p:sp>
      <p:sp>
        <p:nvSpPr>
          <p:cNvPr id="700" name="Google Shape;700;g83b24426c4_11_0"/>
          <p:cNvSpPr txBox="1">
            <a:spLocks noGrp="1"/>
          </p:cNvSpPr>
          <p:nvPr>
            <p:ph type="body" idx="1"/>
          </p:nvPr>
        </p:nvSpPr>
        <p:spPr>
          <a:xfrm>
            <a:off x="581196" y="2180500"/>
            <a:ext cx="5783400" cy="3678300"/>
          </a:xfrm>
          <a:prstGeom prst="rect">
            <a:avLst/>
          </a:prstGeom>
        </p:spPr>
        <p:txBody>
          <a:bodyPr spcFirstLastPara="1" wrap="square" lIns="91425" tIns="45700" rIns="91425" bIns="45700" anchor="t" anchorCtr="0">
            <a:noAutofit/>
          </a:bodyPr>
          <a:lstStyle/>
          <a:p>
            <a:pPr marL="457200" lvl="0" indent="-333756" algn="l" rtl="0">
              <a:spcBef>
                <a:spcPts val="360"/>
              </a:spcBef>
              <a:spcAft>
                <a:spcPts val="0"/>
              </a:spcAft>
              <a:buSzPts val="1656"/>
              <a:buChar char="➢"/>
            </a:pPr>
            <a:r>
              <a:rPr lang="en-US"/>
              <a:t>Test Description</a:t>
            </a:r>
            <a:endParaRPr/>
          </a:p>
          <a:p>
            <a:pPr marL="914400" lvl="0" indent="-333756" algn="l" rtl="0">
              <a:spcBef>
                <a:spcPts val="0"/>
              </a:spcBef>
              <a:spcAft>
                <a:spcPts val="0"/>
              </a:spcAft>
              <a:buSzPts val="1656"/>
              <a:buChar char="➢"/>
            </a:pPr>
            <a:r>
              <a:rPr lang="en-US"/>
              <a:t>Test duration of inflation time</a:t>
            </a:r>
            <a:endParaRPr/>
          </a:p>
          <a:p>
            <a:pPr marL="1371600" lvl="1" indent="-333756" algn="l" rtl="0">
              <a:spcBef>
                <a:spcPts val="0"/>
              </a:spcBef>
              <a:spcAft>
                <a:spcPts val="0"/>
              </a:spcAft>
              <a:buSzPts val="1656"/>
              <a:buChar char="○"/>
            </a:pPr>
            <a:r>
              <a:rPr lang="en-US"/>
              <a:t>Pressurized air</a:t>
            </a:r>
            <a:endParaRPr/>
          </a:p>
          <a:p>
            <a:pPr marL="914400" lvl="0" indent="-333756" algn="l" rtl="0">
              <a:spcBef>
                <a:spcPts val="0"/>
              </a:spcBef>
              <a:spcAft>
                <a:spcPts val="0"/>
              </a:spcAft>
              <a:buSzPts val="1656"/>
              <a:buChar char="➢"/>
            </a:pPr>
            <a:r>
              <a:rPr lang="en-US"/>
              <a:t>Ensure no punctures/leaks</a:t>
            </a:r>
            <a:endParaRPr/>
          </a:p>
          <a:p>
            <a:pPr marL="457200" lvl="0" indent="-333756" algn="l" rtl="0">
              <a:spcBef>
                <a:spcPts val="0"/>
              </a:spcBef>
              <a:spcAft>
                <a:spcPts val="0"/>
              </a:spcAft>
              <a:buSzPts val="1656"/>
              <a:buChar char="➢"/>
            </a:pPr>
            <a:r>
              <a:rPr lang="en-US"/>
              <a:t>Instruments/Materials/Equipment Used       </a:t>
            </a:r>
            <a:endParaRPr/>
          </a:p>
          <a:p>
            <a:pPr marL="914400" lvl="1" indent="-333756" algn="l" rtl="0">
              <a:spcBef>
                <a:spcPts val="0"/>
              </a:spcBef>
              <a:spcAft>
                <a:spcPts val="0"/>
              </a:spcAft>
              <a:buSzPts val="1656"/>
              <a:buChar char="○"/>
            </a:pPr>
            <a:r>
              <a:rPr lang="en-US"/>
              <a:t>Aircraft Balloon Envelope</a:t>
            </a:r>
            <a:endParaRPr/>
          </a:p>
          <a:p>
            <a:pPr marL="914400" lvl="1" indent="-333756" algn="l" rtl="0">
              <a:spcBef>
                <a:spcPts val="0"/>
              </a:spcBef>
              <a:spcAft>
                <a:spcPts val="0"/>
              </a:spcAft>
              <a:buSzPts val="1656"/>
              <a:buChar char="○"/>
            </a:pPr>
            <a:r>
              <a:rPr lang="en-US"/>
              <a:t>Building pressurized air outlets</a:t>
            </a:r>
            <a:endParaRPr/>
          </a:p>
          <a:p>
            <a:pPr marL="457200" lvl="0" indent="-333756" algn="l" rtl="0">
              <a:spcBef>
                <a:spcPts val="0"/>
              </a:spcBef>
              <a:spcAft>
                <a:spcPts val="0"/>
              </a:spcAft>
              <a:buSzPts val="1656"/>
              <a:buChar char="➢"/>
            </a:pPr>
            <a:r>
              <a:rPr lang="en-US"/>
              <a:t>Test Environment</a:t>
            </a:r>
            <a:endParaRPr/>
          </a:p>
          <a:p>
            <a:pPr marL="914400" lvl="1" indent="-333756" algn="l" rtl="0">
              <a:spcBef>
                <a:spcPts val="0"/>
              </a:spcBef>
              <a:spcAft>
                <a:spcPts val="0"/>
              </a:spcAft>
              <a:buSzPts val="1656"/>
              <a:buChar char="○"/>
            </a:pPr>
            <a:r>
              <a:rPr lang="en-US"/>
              <a:t>AERO Building North High Bay</a:t>
            </a:r>
            <a:endParaRPr/>
          </a:p>
          <a:p>
            <a:pPr marL="457200" lvl="0" indent="-333756" algn="l" rtl="0">
              <a:spcBef>
                <a:spcPts val="0"/>
              </a:spcBef>
              <a:spcAft>
                <a:spcPts val="0"/>
              </a:spcAft>
              <a:buSzPts val="1656"/>
              <a:buChar char="➢"/>
            </a:pPr>
            <a:r>
              <a:rPr lang="en-US"/>
              <a:t>Design/Functional/Requirements Relation</a:t>
            </a:r>
            <a:endParaRPr/>
          </a:p>
          <a:p>
            <a:pPr marL="914400" lvl="1" indent="-333756" algn="l" rtl="0">
              <a:spcBef>
                <a:spcPts val="0"/>
              </a:spcBef>
              <a:spcAft>
                <a:spcPts val="0"/>
              </a:spcAft>
              <a:buSzPts val="1656"/>
              <a:buChar char="○"/>
            </a:pPr>
            <a:r>
              <a:rPr lang="en-US"/>
              <a:t>FR 2 - System shall be capable of flying at 400 ft</a:t>
            </a:r>
            <a:endParaRPr/>
          </a:p>
          <a:p>
            <a:pPr marL="914400" lvl="1" indent="-333756" algn="l" rtl="0">
              <a:spcBef>
                <a:spcPts val="0"/>
              </a:spcBef>
              <a:spcAft>
                <a:spcPts val="0"/>
              </a:spcAft>
              <a:buSzPts val="1656"/>
              <a:buChar char="○"/>
            </a:pPr>
            <a:r>
              <a:rPr lang="en-US"/>
              <a:t>DR 3.1 - System shall provide sufficient lifting force</a:t>
            </a: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pic>
        <p:nvPicPr>
          <p:cNvPr id="701" name="Google Shape;701;g83b24426c4_11_0"/>
          <p:cNvPicPr preferRelativeResize="0"/>
          <p:nvPr/>
        </p:nvPicPr>
        <p:blipFill>
          <a:blip r:embed="rId3">
            <a:alphaModFix/>
          </a:blip>
          <a:stretch>
            <a:fillRect/>
          </a:stretch>
        </p:blipFill>
        <p:spPr>
          <a:xfrm>
            <a:off x="6537000" y="2423225"/>
            <a:ext cx="3913202" cy="29349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g839ca67c07_8_15"/>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Test Overview: Envelope Deflation Test</a:t>
            </a:r>
            <a:endParaRPr/>
          </a:p>
        </p:txBody>
      </p:sp>
      <p:sp>
        <p:nvSpPr>
          <p:cNvPr id="707" name="Google Shape;707;g839ca67c07_8_15"/>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15</a:t>
            </a:fld>
            <a:endParaRPr/>
          </a:p>
        </p:txBody>
      </p:sp>
      <p:pic>
        <p:nvPicPr>
          <p:cNvPr id="708" name="Google Shape;708;g839ca67c07_8_15"/>
          <p:cNvPicPr preferRelativeResize="0"/>
          <p:nvPr/>
        </p:nvPicPr>
        <p:blipFill>
          <a:blip r:embed="rId3">
            <a:alphaModFix/>
          </a:blip>
          <a:stretch>
            <a:fillRect/>
          </a:stretch>
        </p:blipFill>
        <p:spPr>
          <a:xfrm>
            <a:off x="6929225" y="2446925"/>
            <a:ext cx="4391927" cy="3293922"/>
          </a:xfrm>
          <a:prstGeom prst="rect">
            <a:avLst/>
          </a:prstGeom>
          <a:noFill/>
          <a:ln>
            <a:noFill/>
          </a:ln>
        </p:spPr>
      </p:pic>
      <p:sp>
        <p:nvSpPr>
          <p:cNvPr id="709" name="Google Shape;709;g839ca67c07_8_15"/>
          <p:cNvSpPr txBox="1">
            <a:spLocks noGrp="1"/>
          </p:cNvSpPr>
          <p:nvPr>
            <p:ph type="body" idx="1"/>
          </p:nvPr>
        </p:nvSpPr>
        <p:spPr>
          <a:xfrm>
            <a:off x="581200" y="2180500"/>
            <a:ext cx="6109200" cy="4209300"/>
          </a:xfrm>
          <a:prstGeom prst="rect">
            <a:avLst/>
          </a:prstGeom>
        </p:spPr>
        <p:txBody>
          <a:bodyPr spcFirstLastPara="1" wrap="square" lIns="91425" tIns="45700" rIns="91425" bIns="45700" anchor="t" anchorCtr="0">
            <a:noAutofit/>
          </a:bodyPr>
          <a:lstStyle/>
          <a:p>
            <a:pPr marL="457200" lvl="0" indent="-333756" algn="l" rtl="0">
              <a:spcBef>
                <a:spcPts val="360"/>
              </a:spcBef>
              <a:spcAft>
                <a:spcPts val="0"/>
              </a:spcAft>
              <a:buSzPts val="1656"/>
              <a:buChar char="➢"/>
            </a:pPr>
            <a:r>
              <a:rPr lang="en-US"/>
              <a:t>Test Description</a:t>
            </a:r>
            <a:endParaRPr/>
          </a:p>
          <a:p>
            <a:pPr marL="914400" lvl="0" indent="-333756" algn="l" rtl="0">
              <a:spcBef>
                <a:spcPts val="0"/>
              </a:spcBef>
              <a:spcAft>
                <a:spcPts val="0"/>
              </a:spcAft>
              <a:buSzPts val="1656"/>
              <a:buChar char="➢"/>
            </a:pPr>
            <a:r>
              <a:rPr lang="en-US"/>
              <a:t>Determine viability of deflating the balloon without external aid</a:t>
            </a:r>
            <a:endParaRPr/>
          </a:p>
          <a:p>
            <a:pPr marL="1371600" lvl="1" indent="-333756" algn="l" rtl="0">
              <a:spcBef>
                <a:spcPts val="0"/>
              </a:spcBef>
              <a:spcAft>
                <a:spcPts val="0"/>
              </a:spcAft>
              <a:buSzPts val="1656"/>
              <a:buChar char="➢"/>
            </a:pPr>
            <a:r>
              <a:rPr lang="en-US"/>
              <a:t>Release valve &amp; Burn wire</a:t>
            </a:r>
            <a:endParaRPr/>
          </a:p>
          <a:p>
            <a:pPr marL="457200" lvl="0" indent="-333756" algn="l" rtl="0">
              <a:spcBef>
                <a:spcPts val="0"/>
              </a:spcBef>
              <a:spcAft>
                <a:spcPts val="0"/>
              </a:spcAft>
              <a:buSzPts val="1656"/>
              <a:buChar char="➢"/>
            </a:pPr>
            <a:r>
              <a:rPr lang="en-US"/>
              <a:t>Instruments/Materials/Equipment Used       </a:t>
            </a:r>
            <a:endParaRPr/>
          </a:p>
          <a:p>
            <a:pPr marL="914400" lvl="0" indent="-333756" algn="l" rtl="0">
              <a:spcBef>
                <a:spcPts val="0"/>
              </a:spcBef>
              <a:spcAft>
                <a:spcPts val="0"/>
              </a:spcAft>
              <a:buSzPts val="1656"/>
              <a:buChar char="➢"/>
            </a:pPr>
            <a:r>
              <a:rPr lang="en-US"/>
              <a:t>Same as previous</a:t>
            </a:r>
            <a:endParaRPr/>
          </a:p>
          <a:p>
            <a:pPr marL="914400" lvl="0" indent="-333756" algn="l" rtl="0">
              <a:spcBef>
                <a:spcPts val="0"/>
              </a:spcBef>
              <a:spcAft>
                <a:spcPts val="0"/>
              </a:spcAft>
              <a:buSzPts val="1656"/>
              <a:buChar char="➢"/>
            </a:pPr>
            <a:r>
              <a:rPr lang="en-US"/>
              <a:t>Tape measure</a:t>
            </a:r>
            <a:endParaRPr/>
          </a:p>
          <a:p>
            <a:pPr marL="1371600" lvl="1" indent="-333756" algn="l" rtl="0">
              <a:spcBef>
                <a:spcPts val="0"/>
              </a:spcBef>
              <a:spcAft>
                <a:spcPts val="0"/>
              </a:spcAft>
              <a:buSzPts val="1656"/>
              <a:buChar char="➢"/>
            </a:pPr>
            <a:r>
              <a:rPr lang="en-US"/>
              <a:t>Height of envelope</a:t>
            </a:r>
            <a:endParaRPr/>
          </a:p>
          <a:p>
            <a:pPr marL="457200" lvl="0" indent="-333756" algn="l" rtl="0">
              <a:spcBef>
                <a:spcPts val="0"/>
              </a:spcBef>
              <a:spcAft>
                <a:spcPts val="0"/>
              </a:spcAft>
              <a:buSzPts val="1656"/>
              <a:buChar char="➢"/>
            </a:pPr>
            <a:r>
              <a:rPr lang="en-US"/>
              <a:t>Test Environment</a:t>
            </a:r>
            <a:endParaRPr/>
          </a:p>
          <a:p>
            <a:pPr marL="914400" lvl="0" indent="-333756" algn="l" rtl="0">
              <a:spcBef>
                <a:spcPts val="0"/>
              </a:spcBef>
              <a:spcAft>
                <a:spcPts val="0"/>
              </a:spcAft>
              <a:buSzPts val="1656"/>
              <a:buChar char="➢"/>
            </a:pPr>
            <a:r>
              <a:rPr lang="en-US"/>
              <a:t>AERO Building North High Bay</a:t>
            </a:r>
            <a:endParaRPr/>
          </a:p>
          <a:p>
            <a:pPr marL="1371600" lvl="1" indent="-333756" algn="l" rtl="0">
              <a:spcBef>
                <a:spcPts val="0"/>
              </a:spcBef>
              <a:spcAft>
                <a:spcPts val="0"/>
              </a:spcAft>
              <a:buSzPts val="1656"/>
              <a:buChar char="➢"/>
            </a:pPr>
            <a:r>
              <a:rPr lang="en-US"/>
              <a:t>Section cordoned off to avoid stepping on envelope</a:t>
            </a:r>
            <a:endParaRPr/>
          </a:p>
          <a:p>
            <a:pPr marL="457200" lvl="0" indent="-333756" algn="l" rtl="0">
              <a:spcBef>
                <a:spcPts val="0"/>
              </a:spcBef>
              <a:spcAft>
                <a:spcPts val="0"/>
              </a:spcAft>
              <a:buSzPts val="1656"/>
              <a:buChar char="➢"/>
            </a:pPr>
            <a:r>
              <a:rPr lang="en-US"/>
              <a:t>Design/Functional/Requirements Relation</a:t>
            </a:r>
            <a:endParaRPr/>
          </a:p>
          <a:p>
            <a:pPr marL="914400" lvl="0" indent="-333756" algn="l" rtl="0">
              <a:spcBef>
                <a:spcPts val="0"/>
              </a:spcBef>
              <a:spcAft>
                <a:spcPts val="0"/>
              </a:spcAft>
              <a:buSzPts val="1656"/>
              <a:buChar char="➢"/>
            </a:pPr>
            <a:r>
              <a:rPr lang="en-US"/>
              <a:t>DR 3.3.2 - System shall provide sufficient lifting force</a:t>
            </a:r>
            <a:endParaRPr/>
          </a:p>
          <a:p>
            <a:pPr marL="914400" lvl="0" indent="-333756" algn="l" rtl="0">
              <a:spcBef>
                <a:spcPts val="0"/>
              </a:spcBef>
              <a:spcAft>
                <a:spcPts val="0"/>
              </a:spcAft>
              <a:buSzPts val="1656"/>
              <a:buChar char="➢"/>
            </a:pPr>
            <a:r>
              <a:rPr lang="en-US"/>
              <a:t>PAB request for safety</a:t>
            </a: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3"/>
        <p:cNvGrpSpPr/>
        <p:nvPr/>
      </p:nvGrpSpPr>
      <p:grpSpPr>
        <a:xfrm>
          <a:off x="0" y="0"/>
          <a:ext cx="0" cy="0"/>
          <a:chOff x="0" y="0"/>
          <a:chExt cx="0" cy="0"/>
        </a:xfrm>
      </p:grpSpPr>
      <p:sp>
        <p:nvSpPr>
          <p:cNvPr id="714" name="Google Shape;714;g839ca67c07_4_26"/>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Test Overview: Object Determination Test</a:t>
            </a:r>
            <a:endParaRPr/>
          </a:p>
        </p:txBody>
      </p:sp>
      <p:sp>
        <p:nvSpPr>
          <p:cNvPr id="715" name="Google Shape;715;g839ca67c07_4_26"/>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16</a:t>
            </a:fld>
            <a:endParaRPr/>
          </a:p>
        </p:txBody>
      </p:sp>
      <p:sp>
        <p:nvSpPr>
          <p:cNvPr id="716" name="Google Shape;716;g839ca67c07_4_26"/>
          <p:cNvSpPr txBox="1">
            <a:spLocks noGrp="1"/>
          </p:cNvSpPr>
          <p:nvPr>
            <p:ph type="body" idx="1"/>
          </p:nvPr>
        </p:nvSpPr>
        <p:spPr>
          <a:xfrm>
            <a:off x="581192" y="2180496"/>
            <a:ext cx="11029500" cy="3678300"/>
          </a:xfrm>
          <a:prstGeom prst="rect">
            <a:avLst/>
          </a:prstGeom>
        </p:spPr>
        <p:txBody>
          <a:bodyPr spcFirstLastPara="1" wrap="square" lIns="91425" tIns="45700" rIns="91425" bIns="45700" anchor="t" anchorCtr="0">
            <a:noAutofit/>
          </a:bodyPr>
          <a:lstStyle/>
          <a:p>
            <a:pPr marL="457200" lvl="0" indent="-333756" algn="l" rtl="0">
              <a:spcBef>
                <a:spcPts val="360"/>
              </a:spcBef>
              <a:spcAft>
                <a:spcPts val="0"/>
              </a:spcAft>
              <a:buSzPts val="1656"/>
              <a:buChar char="●"/>
            </a:pPr>
            <a:r>
              <a:rPr lang="en-US"/>
              <a:t>Formerly known as the Shaker Table Test</a:t>
            </a:r>
            <a:endParaRPr/>
          </a:p>
          <a:p>
            <a:pPr marL="457200" lvl="0" indent="0" algn="l" rtl="0">
              <a:spcBef>
                <a:spcPts val="360"/>
              </a:spcBef>
              <a:spcAft>
                <a:spcPts val="0"/>
              </a:spcAft>
              <a:buNone/>
            </a:pPr>
            <a:endParaRPr/>
          </a:p>
          <a:p>
            <a:pPr marL="457200" lvl="0" indent="-333756" algn="l" rtl="0">
              <a:spcBef>
                <a:spcPts val="360"/>
              </a:spcBef>
              <a:spcAft>
                <a:spcPts val="0"/>
              </a:spcAft>
              <a:buSzPts val="1656"/>
              <a:buChar char="➢"/>
            </a:pPr>
            <a:r>
              <a:rPr lang="en-US"/>
              <a:t>Test Description</a:t>
            </a:r>
            <a:endParaRPr/>
          </a:p>
          <a:p>
            <a:pPr marL="914400" lvl="0" indent="-333756" algn="l" rtl="0">
              <a:spcBef>
                <a:spcPts val="0"/>
              </a:spcBef>
              <a:spcAft>
                <a:spcPts val="0"/>
              </a:spcAft>
              <a:buSzPts val="1656"/>
              <a:buChar char="➢"/>
            </a:pPr>
            <a:r>
              <a:rPr lang="en-US"/>
              <a:t>Shake test designed to verify NESSIE is a platform suitable to capture space images</a:t>
            </a:r>
            <a:endParaRPr/>
          </a:p>
          <a:p>
            <a:pPr marL="914400" lvl="0" indent="-333756" algn="l" rtl="0">
              <a:spcBef>
                <a:spcPts val="0"/>
              </a:spcBef>
              <a:spcAft>
                <a:spcPts val="0"/>
              </a:spcAft>
              <a:buSzPts val="1656"/>
              <a:buChar char="➢"/>
            </a:pPr>
            <a:r>
              <a:rPr lang="en-US"/>
              <a:t>No model is necessary for verifying/validating</a:t>
            </a:r>
            <a:endParaRPr/>
          </a:p>
          <a:p>
            <a:pPr marL="457200" lvl="0" indent="-333756" algn="l" rtl="0">
              <a:spcBef>
                <a:spcPts val="0"/>
              </a:spcBef>
              <a:spcAft>
                <a:spcPts val="0"/>
              </a:spcAft>
              <a:buSzPts val="1656"/>
              <a:buChar char="➢"/>
            </a:pPr>
            <a:r>
              <a:rPr lang="en-US"/>
              <a:t>Instruments/Materials/Equipment Used       </a:t>
            </a:r>
            <a:endParaRPr/>
          </a:p>
          <a:p>
            <a:pPr marL="914400" lvl="1" indent="-333756" algn="l" rtl="0">
              <a:spcBef>
                <a:spcPts val="0"/>
              </a:spcBef>
              <a:spcAft>
                <a:spcPts val="0"/>
              </a:spcAft>
              <a:buSzPts val="1656"/>
              <a:buChar char="➢"/>
            </a:pPr>
            <a:r>
              <a:rPr lang="en-US"/>
              <a:t>Raspberry Pi, Monitor, Camera,  shaker platform (cutting board) &amp; mount, MATLAB</a:t>
            </a:r>
            <a:endParaRPr/>
          </a:p>
          <a:p>
            <a:pPr marL="914400" lvl="1" indent="-333756" algn="l" rtl="0">
              <a:spcBef>
                <a:spcPts val="0"/>
              </a:spcBef>
              <a:spcAft>
                <a:spcPts val="0"/>
              </a:spcAft>
              <a:buSzPts val="1656"/>
              <a:buChar char="➢"/>
            </a:pPr>
            <a:r>
              <a:rPr lang="en-US"/>
              <a:t>Note we are not using the shaker table located in the pilot. 1D vibrations aren’t realistic enough.</a:t>
            </a:r>
            <a:endParaRPr/>
          </a:p>
          <a:p>
            <a:pPr marL="457200" lvl="0" indent="-333756" algn="l" rtl="0">
              <a:spcBef>
                <a:spcPts val="0"/>
              </a:spcBef>
              <a:spcAft>
                <a:spcPts val="0"/>
              </a:spcAft>
              <a:buSzPts val="1656"/>
              <a:buChar char="➢"/>
            </a:pPr>
            <a:r>
              <a:rPr lang="en-US"/>
              <a:t>Test Environment</a:t>
            </a:r>
            <a:endParaRPr/>
          </a:p>
          <a:p>
            <a:pPr marL="914400" lvl="1" indent="-333756" algn="l" rtl="0">
              <a:spcBef>
                <a:spcPts val="0"/>
              </a:spcBef>
              <a:spcAft>
                <a:spcPts val="0"/>
              </a:spcAft>
              <a:buSzPts val="1656"/>
              <a:buChar char="➢"/>
            </a:pPr>
            <a:r>
              <a:rPr lang="en-US"/>
              <a:t>Test would have been conducted at home or in Aero conference room with no safety concerns. </a:t>
            </a:r>
            <a:endParaRPr/>
          </a:p>
          <a:p>
            <a:pPr marL="457200" lvl="0" indent="-333756" algn="l" rtl="0">
              <a:spcBef>
                <a:spcPts val="0"/>
              </a:spcBef>
              <a:spcAft>
                <a:spcPts val="0"/>
              </a:spcAft>
              <a:buSzPts val="1656"/>
              <a:buChar char="➢"/>
            </a:pPr>
            <a:r>
              <a:rPr lang="en-US"/>
              <a:t>Design/Functional/Requirements Relation</a:t>
            </a:r>
            <a:endParaRPr/>
          </a:p>
          <a:p>
            <a:pPr marL="914400" lvl="1" indent="-333756" algn="l" rtl="0">
              <a:spcBef>
                <a:spcPts val="0"/>
              </a:spcBef>
              <a:spcAft>
                <a:spcPts val="0"/>
              </a:spcAft>
              <a:buSzPts val="1656"/>
              <a:buChar char="➢"/>
            </a:pPr>
            <a:r>
              <a:rPr lang="en-US"/>
              <a:t>FR1 - “ability to take images for orbit determination”</a:t>
            </a: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g746ebcbf66_8_29"/>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Test Overview: Tethered Tests</a:t>
            </a:r>
            <a:endParaRPr/>
          </a:p>
        </p:txBody>
      </p:sp>
      <p:sp>
        <p:nvSpPr>
          <p:cNvPr id="722" name="Google Shape;722;g746ebcbf66_8_29"/>
          <p:cNvSpPr txBox="1">
            <a:spLocks noGrp="1"/>
          </p:cNvSpPr>
          <p:nvPr>
            <p:ph type="body" idx="1"/>
          </p:nvPr>
        </p:nvSpPr>
        <p:spPr>
          <a:xfrm>
            <a:off x="581200" y="2180500"/>
            <a:ext cx="8954100" cy="4426500"/>
          </a:xfrm>
          <a:prstGeom prst="rect">
            <a:avLst/>
          </a:prstGeom>
          <a:noFill/>
          <a:ln>
            <a:noFill/>
          </a:ln>
        </p:spPr>
        <p:txBody>
          <a:bodyPr spcFirstLastPara="1" wrap="square" lIns="91425" tIns="45700" rIns="91425" bIns="45700" anchor="t" anchorCtr="0">
            <a:noAutofit/>
          </a:bodyPr>
          <a:lstStyle/>
          <a:p>
            <a:pPr marL="457200" lvl="0" indent="-333756" algn="l" rtl="0">
              <a:lnSpc>
                <a:spcPct val="100000"/>
              </a:lnSpc>
              <a:spcBef>
                <a:spcPts val="360"/>
              </a:spcBef>
              <a:spcAft>
                <a:spcPts val="0"/>
              </a:spcAft>
              <a:buSzPts val="1656"/>
              <a:buFont typeface="Noto Sans Symbols"/>
              <a:buChar char="➢"/>
            </a:pPr>
            <a:r>
              <a:rPr lang="en-US"/>
              <a:t>Test Description</a:t>
            </a:r>
            <a:endParaRPr/>
          </a:p>
          <a:p>
            <a:pPr marL="914400" lvl="1" indent="-333756" algn="l" rtl="0">
              <a:lnSpc>
                <a:spcPct val="100000"/>
              </a:lnSpc>
              <a:spcBef>
                <a:spcPts val="600"/>
              </a:spcBef>
              <a:spcAft>
                <a:spcPts val="0"/>
              </a:spcAft>
              <a:buSzPts val="1656"/>
              <a:buFont typeface="Noto Sans Symbols"/>
              <a:buChar char="➢"/>
            </a:pPr>
            <a:r>
              <a:rPr lang="en-US"/>
              <a:t>Designed to provide a comprehensive test of integrated system in a controlled setting</a:t>
            </a:r>
            <a:endParaRPr/>
          </a:p>
          <a:p>
            <a:pPr marL="1371600" lvl="2" indent="-333756" algn="l" rtl="0">
              <a:lnSpc>
                <a:spcPct val="100000"/>
              </a:lnSpc>
              <a:spcBef>
                <a:spcPts val="600"/>
              </a:spcBef>
              <a:spcAft>
                <a:spcPts val="0"/>
              </a:spcAft>
              <a:buSzPts val="1656"/>
              <a:buChar char="➢"/>
            </a:pPr>
            <a:r>
              <a:rPr lang="en-US"/>
              <a:t>Tethers mitigate risk of fly-away due to uncertain performance during first tests</a:t>
            </a:r>
            <a:endParaRPr/>
          </a:p>
          <a:p>
            <a:pPr marL="457200" lvl="0" indent="-333756" algn="l" rtl="0">
              <a:lnSpc>
                <a:spcPct val="100000"/>
              </a:lnSpc>
              <a:spcBef>
                <a:spcPts val="360"/>
              </a:spcBef>
              <a:spcAft>
                <a:spcPts val="0"/>
              </a:spcAft>
              <a:buSzPts val="1656"/>
              <a:buFont typeface="Noto Sans Symbols"/>
              <a:buChar char="➢"/>
            </a:pPr>
            <a:r>
              <a:rPr lang="en-US"/>
              <a:t>Instruments/Materials/Equipment Used</a:t>
            </a:r>
            <a:endParaRPr/>
          </a:p>
          <a:p>
            <a:pPr marL="914400" lvl="1" indent="-330200" algn="l" rtl="0">
              <a:spcBef>
                <a:spcPts val="360"/>
              </a:spcBef>
              <a:spcAft>
                <a:spcPts val="0"/>
              </a:spcAft>
              <a:buSzPts val="1600"/>
              <a:buChar char="➢"/>
            </a:pPr>
            <a:r>
              <a:rPr lang="en-US"/>
              <a:t>NESSIE</a:t>
            </a:r>
            <a:endParaRPr/>
          </a:p>
          <a:p>
            <a:pPr marL="914400" lvl="1" indent="-330200" algn="l" rtl="0">
              <a:spcBef>
                <a:spcPts val="0"/>
              </a:spcBef>
              <a:spcAft>
                <a:spcPts val="0"/>
              </a:spcAft>
              <a:buSzPts val="1600"/>
              <a:buChar char="➢"/>
            </a:pPr>
            <a:r>
              <a:rPr lang="en-US"/>
              <a:t>RC controller</a:t>
            </a:r>
            <a:endParaRPr/>
          </a:p>
          <a:p>
            <a:pPr marL="914400" lvl="1" indent="-330200" algn="l" rtl="0">
              <a:spcBef>
                <a:spcPts val="0"/>
              </a:spcBef>
              <a:spcAft>
                <a:spcPts val="0"/>
              </a:spcAft>
              <a:buSzPts val="1600"/>
              <a:buChar char="➢"/>
            </a:pPr>
            <a:r>
              <a:rPr lang="en-US"/>
              <a:t>Helium gas</a:t>
            </a:r>
            <a:endParaRPr/>
          </a:p>
          <a:p>
            <a:pPr marL="457200" lvl="0" indent="-333756" algn="l" rtl="0">
              <a:lnSpc>
                <a:spcPct val="100000"/>
              </a:lnSpc>
              <a:spcBef>
                <a:spcPts val="360"/>
              </a:spcBef>
              <a:spcAft>
                <a:spcPts val="0"/>
              </a:spcAft>
              <a:buSzPts val="1656"/>
              <a:buFont typeface="Noto Sans Symbols"/>
              <a:buChar char="➢"/>
            </a:pPr>
            <a:r>
              <a:rPr lang="en-US"/>
              <a:t>Testing Environment</a:t>
            </a:r>
            <a:endParaRPr/>
          </a:p>
          <a:p>
            <a:pPr marL="914400" lvl="1" indent="-333756" algn="l" rtl="0">
              <a:spcBef>
                <a:spcPts val="360"/>
              </a:spcBef>
              <a:spcAft>
                <a:spcPts val="0"/>
              </a:spcAft>
              <a:buSzPts val="1656"/>
              <a:buChar char="➢"/>
            </a:pPr>
            <a:r>
              <a:rPr lang="en-US" sz="1800"/>
              <a:t>I</a:t>
            </a:r>
            <a:r>
              <a:rPr lang="en-US"/>
              <a:t>ndoor Flight Space/CU South Boulder</a:t>
            </a:r>
            <a:endParaRPr/>
          </a:p>
          <a:p>
            <a:pPr marL="914400" lvl="1" indent="-330200" algn="l" rtl="0">
              <a:lnSpc>
                <a:spcPct val="100000"/>
              </a:lnSpc>
              <a:spcBef>
                <a:spcPts val="600"/>
              </a:spcBef>
              <a:spcAft>
                <a:spcPts val="0"/>
              </a:spcAft>
              <a:buSzPts val="1600"/>
              <a:buFont typeface="Noto Sans Symbols"/>
              <a:buChar char="➢"/>
            </a:pPr>
            <a:r>
              <a:rPr lang="en-US"/>
              <a:t>No concerns related to helium lifting gas</a:t>
            </a:r>
            <a:endParaRPr/>
          </a:p>
          <a:p>
            <a:pPr marL="914400" lvl="1" indent="-330200" algn="l" rtl="0">
              <a:lnSpc>
                <a:spcPct val="100000"/>
              </a:lnSpc>
              <a:spcBef>
                <a:spcPts val="600"/>
              </a:spcBef>
              <a:spcAft>
                <a:spcPts val="0"/>
              </a:spcAft>
              <a:buSzPts val="1600"/>
              <a:buChar char="➢"/>
            </a:pPr>
            <a:r>
              <a:rPr lang="en-US"/>
              <a:t>Most significant concerns are those related to puncture of the envelope</a:t>
            </a:r>
            <a:endParaRPr/>
          </a:p>
          <a:p>
            <a:pPr marL="457200" lvl="0" indent="-333756" algn="l" rtl="0">
              <a:lnSpc>
                <a:spcPct val="100000"/>
              </a:lnSpc>
              <a:spcBef>
                <a:spcPts val="360"/>
              </a:spcBef>
              <a:spcAft>
                <a:spcPts val="0"/>
              </a:spcAft>
              <a:buSzPts val="1656"/>
              <a:buFont typeface="Noto Sans Symbols"/>
              <a:buChar char="➢"/>
            </a:pPr>
            <a:r>
              <a:rPr lang="en-US"/>
              <a:t>Design/Functional Requirements Relation</a:t>
            </a:r>
            <a:endParaRPr/>
          </a:p>
          <a:p>
            <a:pPr marL="914400" lvl="1" indent="-333756" algn="l" rtl="0">
              <a:lnSpc>
                <a:spcPct val="100000"/>
              </a:lnSpc>
              <a:spcBef>
                <a:spcPts val="600"/>
              </a:spcBef>
              <a:spcAft>
                <a:spcPts val="0"/>
              </a:spcAft>
              <a:buSzPts val="1656"/>
              <a:buFont typeface="Noto Sans Symbols"/>
              <a:buChar char="➢"/>
            </a:pPr>
            <a:r>
              <a:rPr lang="en-US"/>
              <a:t>Helps validate DR 1.1, 2.2, 3.3, 4.2, and 4.3 regarding in-flight controllability and ability to land</a:t>
            </a:r>
            <a:endParaRPr/>
          </a:p>
        </p:txBody>
      </p:sp>
      <p:sp>
        <p:nvSpPr>
          <p:cNvPr id="723" name="Google Shape;723;g746ebcbf66_8_29"/>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17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g83a1edc631_1_10"/>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18</a:t>
            </a:fld>
            <a:endParaRPr/>
          </a:p>
        </p:txBody>
      </p:sp>
      <p:sp>
        <p:nvSpPr>
          <p:cNvPr id="730" name="Google Shape;730;g83a1edc631_1_10"/>
          <p:cNvSpPr txBox="1">
            <a:spLocks noGrp="1"/>
          </p:cNvSpPr>
          <p:nvPr>
            <p:ph type="body" idx="1"/>
          </p:nvPr>
        </p:nvSpPr>
        <p:spPr>
          <a:xfrm>
            <a:off x="581250" y="1931650"/>
            <a:ext cx="5053800" cy="438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656"/>
              <a:buNone/>
            </a:pPr>
            <a:r>
              <a:rPr lang="en-US" b="1"/>
              <a:t>Expected Test Procedure</a:t>
            </a:r>
            <a:endParaRPr b="1"/>
          </a:p>
          <a:p>
            <a:pPr marL="0" lvl="0" indent="0" algn="l" rtl="0">
              <a:lnSpc>
                <a:spcPct val="100000"/>
              </a:lnSpc>
              <a:spcBef>
                <a:spcPts val="360"/>
              </a:spcBef>
              <a:spcAft>
                <a:spcPts val="0"/>
              </a:spcAft>
              <a:buSzPts val="1656"/>
              <a:buNone/>
            </a:pPr>
            <a:endParaRPr/>
          </a:p>
          <a:p>
            <a:pPr marL="457200" lvl="0" indent="-342900" algn="l" rtl="0">
              <a:lnSpc>
                <a:spcPct val="100000"/>
              </a:lnSpc>
              <a:spcBef>
                <a:spcPts val="0"/>
              </a:spcBef>
              <a:spcAft>
                <a:spcPts val="0"/>
              </a:spcAft>
              <a:buClr>
                <a:schemeClr val="dk1"/>
              </a:buClr>
              <a:buSzPts val="1800"/>
              <a:buFont typeface="Gill Sans"/>
              <a:buAutoNum type="arabicPeriod"/>
            </a:pPr>
            <a:r>
              <a:rPr lang="en-US">
                <a:solidFill>
                  <a:schemeClr val="dk1"/>
                </a:solidFill>
              </a:rPr>
              <a:t>Transportation to flight area</a:t>
            </a:r>
            <a:endParaRPr>
              <a:solidFill>
                <a:schemeClr val="dk1"/>
              </a:solidFill>
            </a:endParaRPr>
          </a:p>
          <a:p>
            <a:pPr marL="914400" lvl="1" indent="-333756" algn="l" rtl="0">
              <a:lnSpc>
                <a:spcPct val="100000"/>
              </a:lnSpc>
              <a:spcBef>
                <a:spcPts val="0"/>
              </a:spcBef>
              <a:spcAft>
                <a:spcPts val="0"/>
              </a:spcAft>
              <a:buClr>
                <a:schemeClr val="dk1"/>
              </a:buClr>
              <a:buSzPts val="1656"/>
              <a:buChar char="➢"/>
            </a:pPr>
            <a:r>
              <a:rPr lang="en-US">
                <a:solidFill>
                  <a:schemeClr val="dk1"/>
                </a:solidFill>
              </a:rPr>
              <a:t>Ensure travel time is factored in to allow for prompt 10:30 am start time</a:t>
            </a:r>
            <a:endParaRPr>
              <a:solidFill>
                <a:schemeClr val="dk1"/>
              </a:solidFill>
            </a:endParaRPr>
          </a:p>
          <a:p>
            <a:pPr marL="457200" lvl="0" indent="-342900" algn="l" rtl="0">
              <a:lnSpc>
                <a:spcPct val="100000"/>
              </a:lnSpc>
              <a:spcBef>
                <a:spcPts val="0"/>
              </a:spcBef>
              <a:spcAft>
                <a:spcPts val="0"/>
              </a:spcAft>
              <a:buClr>
                <a:schemeClr val="dk1"/>
              </a:buClr>
              <a:buSzPts val="1800"/>
              <a:buFont typeface="Gill Sans"/>
              <a:buAutoNum type="arabicPeriod"/>
            </a:pPr>
            <a:r>
              <a:rPr lang="en-US">
                <a:solidFill>
                  <a:schemeClr val="dk1"/>
                </a:solidFill>
              </a:rPr>
              <a:t>Test area set up </a:t>
            </a:r>
            <a:endParaRPr>
              <a:solidFill>
                <a:schemeClr val="dk1"/>
              </a:solidFill>
            </a:endParaRPr>
          </a:p>
          <a:p>
            <a:pPr marL="914400" lvl="1" indent="-333756" algn="l" rtl="0">
              <a:lnSpc>
                <a:spcPct val="100000"/>
              </a:lnSpc>
              <a:spcBef>
                <a:spcPts val="0"/>
              </a:spcBef>
              <a:spcAft>
                <a:spcPts val="0"/>
              </a:spcAft>
              <a:buClr>
                <a:schemeClr val="dk1"/>
              </a:buClr>
              <a:buSzPts val="1656"/>
              <a:buChar char="➢"/>
            </a:pPr>
            <a:r>
              <a:rPr lang="en-US">
                <a:solidFill>
                  <a:schemeClr val="dk1"/>
                </a:solidFill>
              </a:rPr>
              <a:t>Emplant mooring stakes (outdoor test only)</a:t>
            </a:r>
            <a:endParaRPr>
              <a:solidFill>
                <a:schemeClr val="dk1"/>
              </a:solidFill>
            </a:endParaRPr>
          </a:p>
          <a:p>
            <a:pPr marL="914400" lvl="1" indent="-333756" algn="l" rtl="0">
              <a:lnSpc>
                <a:spcPct val="100000"/>
              </a:lnSpc>
              <a:spcBef>
                <a:spcPts val="0"/>
              </a:spcBef>
              <a:spcAft>
                <a:spcPts val="0"/>
              </a:spcAft>
              <a:buClr>
                <a:schemeClr val="dk1"/>
              </a:buClr>
              <a:buSzPts val="1656"/>
              <a:buChar char="➢"/>
            </a:pPr>
            <a:r>
              <a:rPr lang="en-US">
                <a:solidFill>
                  <a:schemeClr val="dk1"/>
                </a:solidFill>
              </a:rPr>
              <a:t>Place ground tarp (outdoor test only)</a:t>
            </a:r>
            <a:endParaRPr>
              <a:solidFill>
                <a:schemeClr val="dk1"/>
              </a:solidFill>
            </a:endParaRPr>
          </a:p>
          <a:p>
            <a:pPr marL="914400" lvl="1" indent="-333756" algn="l" rtl="0">
              <a:lnSpc>
                <a:spcPct val="100000"/>
              </a:lnSpc>
              <a:spcBef>
                <a:spcPts val="0"/>
              </a:spcBef>
              <a:spcAft>
                <a:spcPts val="0"/>
              </a:spcAft>
              <a:buClr>
                <a:schemeClr val="dk1"/>
              </a:buClr>
              <a:buSzPts val="1656"/>
              <a:buChar char="➢"/>
            </a:pPr>
            <a:r>
              <a:rPr lang="en-US">
                <a:solidFill>
                  <a:schemeClr val="dk1"/>
                </a:solidFill>
              </a:rPr>
              <a:t>Assemble NESSIE structure</a:t>
            </a:r>
            <a:endParaRPr>
              <a:solidFill>
                <a:schemeClr val="dk1"/>
              </a:solidFill>
            </a:endParaRPr>
          </a:p>
          <a:p>
            <a:pPr marL="457200" lvl="0" indent="-342900" algn="l" rtl="0">
              <a:lnSpc>
                <a:spcPct val="100000"/>
              </a:lnSpc>
              <a:spcBef>
                <a:spcPts val="0"/>
              </a:spcBef>
              <a:spcAft>
                <a:spcPts val="0"/>
              </a:spcAft>
              <a:buClr>
                <a:schemeClr val="dk1"/>
              </a:buClr>
              <a:buSzPts val="1800"/>
              <a:buAutoNum type="arabicPeriod"/>
            </a:pPr>
            <a:r>
              <a:rPr lang="en-US">
                <a:solidFill>
                  <a:schemeClr val="dk1"/>
                </a:solidFill>
              </a:rPr>
              <a:t>Fill NESSIE with helium gas</a:t>
            </a:r>
            <a:endParaRPr>
              <a:solidFill>
                <a:schemeClr val="dk1"/>
              </a:solidFill>
            </a:endParaRPr>
          </a:p>
          <a:p>
            <a:pPr marL="914400" lvl="1" indent="-333756" algn="l" rtl="0">
              <a:lnSpc>
                <a:spcPct val="100000"/>
              </a:lnSpc>
              <a:spcBef>
                <a:spcPts val="0"/>
              </a:spcBef>
              <a:spcAft>
                <a:spcPts val="0"/>
              </a:spcAft>
              <a:buClr>
                <a:schemeClr val="dk1"/>
              </a:buClr>
              <a:buSzPts val="1656"/>
              <a:buChar char="➢"/>
            </a:pPr>
            <a:r>
              <a:rPr lang="en-US">
                <a:solidFill>
                  <a:schemeClr val="dk1"/>
                </a:solidFill>
              </a:rPr>
              <a:t>Fill Procedure in backup slide </a:t>
            </a:r>
            <a:r>
              <a:rPr lang="en-US" u="sng">
                <a:solidFill>
                  <a:schemeClr val="hlink"/>
                </a:solidFill>
                <a:hlinkClick r:id="" action="ppaction://noaction"/>
              </a:rPr>
              <a:t>here</a:t>
            </a:r>
            <a:endParaRPr>
              <a:solidFill>
                <a:schemeClr val="dk1"/>
              </a:solidFill>
            </a:endParaRPr>
          </a:p>
          <a:p>
            <a:pPr marL="914400" lvl="1" indent="-333756" algn="l" rtl="0">
              <a:lnSpc>
                <a:spcPct val="100000"/>
              </a:lnSpc>
              <a:spcBef>
                <a:spcPts val="0"/>
              </a:spcBef>
              <a:spcAft>
                <a:spcPts val="0"/>
              </a:spcAft>
              <a:buClr>
                <a:schemeClr val="dk1"/>
              </a:buClr>
              <a:buSzPts val="1656"/>
              <a:buChar char="➢"/>
            </a:pPr>
            <a:r>
              <a:rPr lang="en-US">
                <a:solidFill>
                  <a:schemeClr val="dk1"/>
                </a:solidFill>
              </a:rPr>
              <a:t>Once rigid, NESSIE’s gondola will be affixed to gas envelope.</a:t>
            </a:r>
            <a:endParaRPr>
              <a:solidFill>
                <a:schemeClr val="dk1"/>
              </a:solidFill>
            </a:endParaRPr>
          </a:p>
          <a:p>
            <a:pPr marL="457200" lvl="0" indent="-342900" algn="l" rtl="0">
              <a:lnSpc>
                <a:spcPct val="100000"/>
              </a:lnSpc>
              <a:spcBef>
                <a:spcPts val="0"/>
              </a:spcBef>
              <a:spcAft>
                <a:spcPts val="0"/>
              </a:spcAft>
              <a:buClr>
                <a:schemeClr val="dk1"/>
              </a:buClr>
              <a:buSzPts val="1800"/>
              <a:buAutoNum type="arabicPeriod"/>
            </a:pPr>
            <a:r>
              <a:rPr lang="en-US">
                <a:solidFill>
                  <a:schemeClr val="dk1"/>
                </a:solidFill>
              </a:rPr>
              <a:t>NESSIE flight </a:t>
            </a:r>
            <a:endParaRPr>
              <a:solidFill>
                <a:schemeClr val="dk1"/>
              </a:solidFill>
            </a:endParaRPr>
          </a:p>
          <a:p>
            <a:pPr marL="914400" lvl="1" indent="-333756" algn="l" rtl="0">
              <a:lnSpc>
                <a:spcPct val="100000"/>
              </a:lnSpc>
              <a:spcBef>
                <a:spcPts val="0"/>
              </a:spcBef>
              <a:spcAft>
                <a:spcPts val="0"/>
              </a:spcAft>
              <a:buClr>
                <a:schemeClr val="dk1"/>
              </a:buClr>
              <a:buSzPts val="1656"/>
              <a:buChar char="➢"/>
            </a:pPr>
            <a:r>
              <a:rPr lang="en-US">
                <a:solidFill>
                  <a:schemeClr val="dk1"/>
                </a:solidFill>
              </a:rPr>
              <a:t>See next slide for this procedure</a:t>
            </a:r>
            <a:endParaRPr>
              <a:solidFill>
                <a:schemeClr val="dk1"/>
              </a:solidFill>
            </a:endParaRPr>
          </a:p>
        </p:txBody>
      </p:sp>
      <p:sp>
        <p:nvSpPr>
          <p:cNvPr id="731" name="Google Shape;731;g83a1edc631_1_10"/>
          <p:cNvSpPr txBox="1"/>
          <p:nvPr/>
        </p:nvSpPr>
        <p:spPr>
          <a:xfrm>
            <a:off x="5635050" y="2362475"/>
            <a:ext cx="5120700" cy="27090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Gill Sans"/>
              <a:buAutoNum type="arabicPeriod" startAt="5"/>
            </a:pPr>
            <a:r>
              <a:rPr lang="en-US" sz="1800" b="0" i="0" u="none" strike="noStrike" cap="none">
                <a:solidFill>
                  <a:schemeClr val="dk1"/>
                </a:solidFill>
                <a:latin typeface="Gill Sans"/>
                <a:ea typeface="Gill Sans"/>
                <a:cs typeface="Gill Sans"/>
                <a:sym typeface="Gill Sans"/>
              </a:rPr>
              <a:t>Nessie landing and recovery</a:t>
            </a:r>
            <a:endParaRPr sz="1800" b="0" i="0" u="none" strike="noStrike" cap="none">
              <a:solidFill>
                <a:schemeClr val="dk1"/>
              </a:solidFill>
              <a:latin typeface="Gill Sans"/>
              <a:ea typeface="Gill Sans"/>
              <a:cs typeface="Gill Sans"/>
              <a:sym typeface="Gill Sans"/>
            </a:endParaRPr>
          </a:p>
          <a:p>
            <a:pPr marL="914400" marR="0" lvl="1" indent="-333756" algn="l" rtl="0">
              <a:lnSpc>
                <a:spcPct val="100000"/>
              </a:lnSpc>
              <a:spcBef>
                <a:spcPts val="0"/>
              </a:spcBef>
              <a:spcAft>
                <a:spcPts val="0"/>
              </a:spcAft>
              <a:buClr>
                <a:schemeClr val="dk1"/>
              </a:buClr>
              <a:buSzPts val="1656"/>
              <a:buFont typeface="Noto Sans Symbols"/>
              <a:buChar char="➢"/>
            </a:pPr>
            <a:r>
              <a:rPr lang="en-US" sz="1600" b="0" i="0" u="none" strike="noStrike" cap="none">
                <a:solidFill>
                  <a:schemeClr val="dk1"/>
                </a:solidFill>
                <a:latin typeface="Gill Sans"/>
                <a:ea typeface="Gill Sans"/>
                <a:cs typeface="Gill Sans"/>
                <a:sym typeface="Gill Sans"/>
              </a:rPr>
              <a:t>See next slide for this procedure</a:t>
            </a:r>
            <a:endParaRPr sz="1600" b="0" i="0" u="none" strike="noStrike" cap="none">
              <a:solidFill>
                <a:schemeClr val="dk1"/>
              </a:solidFill>
              <a:latin typeface="Gill Sans"/>
              <a:ea typeface="Gill Sans"/>
              <a:cs typeface="Gill Sans"/>
              <a:sym typeface="Gill Sans"/>
            </a:endParaRPr>
          </a:p>
          <a:p>
            <a:pPr marL="457200" marR="0" lvl="0" indent="-333756" algn="l" rtl="0">
              <a:lnSpc>
                <a:spcPct val="100000"/>
              </a:lnSpc>
              <a:spcBef>
                <a:spcPts val="0"/>
              </a:spcBef>
              <a:spcAft>
                <a:spcPts val="0"/>
              </a:spcAft>
              <a:buClr>
                <a:schemeClr val="dk1"/>
              </a:buClr>
              <a:buSzPts val="1656"/>
              <a:buFont typeface="Gill Sans"/>
              <a:buAutoNum type="arabicPeriod" startAt="5"/>
            </a:pPr>
            <a:r>
              <a:rPr lang="en-US" sz="1800" b="0" i="0" u="none" strike="noStrike" cap="none">
                <a:solidFill>
                  <a:schemeClr val="dk1"/>
                </a:solidFill>
                <a:latin typeface="Gill Sans"/>
                <a:ea typeface="Gill Sans"/>
                <a:cs typeface="Gill Sans"/>
                <a:sym typeface="Gill Sans"/>
              </a:rPr>
              <a:t>Gas venting/recapture</a:t>
            </a:r>
            <a:endParaRPr sz="1800" b="0" i="0" u="none" strike="noStrike" cap="none">
              <a:solidFill>
                <a:schemeClr val="dk1"/>
              </a:solidFill>
              <a:latin typeface="Gill Sans"/>
              <a:ea typeface="Gill Sans"/>
              <a:cs typeface="Gill Sans"/>
              <a:sym typeface="Gill Sans"/>
            </a:endParaRPr>
          </a:p>
          <a:p>
            <a:pPr marL="914400" marR="0" lvl="1" indent="-333756" algn="l" rtl="0">
              <a:lnSpc>
                <a:spcPct val="100000"/>
              </a:lnSpc>
              <a:spcBef>
                <a:spcPts val="0"/>
              </a:spcBef>
              <a:spcAft>
                <a:spcPts val="0"/>
              </a:spcAft>
              <a:buClr>
                <a:schemeClr val="dk1"/>
              </a:buClr>
              <a:buSzPts val="1656"/>
              <a:buFont typeface="Noto Sans Symbols"/>
              <a:buChar char="➢"/>
            </a:pPr>
            <a:r>
              <a:rPr lang="en-US" sz="1600" b="0" i="0" u="none" strike="noStrike" cap="none">
                <a:solidFill>
                  <a:schemeClr val="dk1"/>
                </a:solidFill>
                <a:latin typeface="Gill Sans"/>
                <a:ea typeface="Gill Sans"/>
                <a:cs typeface="Gill Sans"/>
                <a:sym typeface="Gill Sans"/>
              </a:rPr>
              <a:t>H</a:t>
            </a:r>
            <a:r>
              <a:rPr lang="en-US" sz="1600">
                <a:solidFill>
                  <a:schemeClr val="dk1"/>
                </a:solidFill>
                <a:latin typeface="Gill Sans"/>
                <a:ea typeface="Gill Sans"/>
                <a:cs typeface="Gill Sans"/>
                <a:sym typeface="Gill Sans"/>
              </a:rPr>
              <a:t>elium </a:t>
            </a:r>
            <a:r>
              <a:rPr lang="en-US" sz="1600" b="0" i="0" u="none" strike="noStrike" cap="none">
                <a:solidFill>
                  <a:schemeClr val="dk1"/>
                </a:solidFill>
                <a:latin typeface="Gill Sans"/>
                <a:ea typeface="Gill Sans"/>
                <a:cs typeface="Gill Sans"/>
                <a:sym typeface="Gill Sans"/>
              </a:rPr>
              <a:t>from NESSIE will be vented</a:t>
            </a:r>
            <a:endParaRPr sz="1600" b="0" i="0" u="none" strike="noStrike" cap="none">
              <a:solidFill>
                <a:schemeClr val="dk1"/>
              </a:solidFill>
              <a:latin typeface="Gill Sans"/>
              <a:ea typeface="Gill Sans"/>
              <a:cs typeface="Gill Sans"/>
              <a:sym typeface="Gill Sans"/>
            </a:endParaRPr>
          </a:p>
          <a:p>
            <a:pPr marL="457200" marR="0" lvl="0" indent="-342900" algn="l" rtl="0">
              <a:lnSpc>
                <a:spcPct val="100000"/>
              </a:lnSpc>
              <a:spcBef>
                <a:spcPts val="0"/>
              </a:spcBef>
              <a:spcAft>
                <a:spcPts val="0"/>
              </a:spcAft>
              <a:buClr>
                <a:schemeClr val="dk1"/>
              </a:buClr>
              <a:buSzPts val="1800"/>
              <a:buFont typeface="Gill Sans"/>
              <a:buAutoNum type="arabicPeriod" startAt="5"/>
            </a:pPr>
            <a:r>
              <a:rPr lang="en-US" sz="1800" b="0" i="0" u="none" strike="noStrike" cap="none">
                <a:solidFill>
                  <a:schemeClr val="dk1"/>
                </a:solidFill>
                <a:latin typeface="Gill Sans"/>
                <a:ea typeface="Gill Sans"/>
                <a:cs typeface="Gill Sans"/>
                <a:sym typeface="Gill Sans"/>
              </a:rPr>
              <a:t>Data recovery</a:t>
            </a:r>
            <a:endParaRPr sz="1800" b="0" i="0" u="none" strike="noStrike" cap="none">
              <a:solidFill>
                <a:schemeClr val="dk1"/>
              </a:solidFill>
              <a:latin typeface="Gill Sans"/>
              <a:ea typeface="Gill Sans"/>
              <a:cs typeface="Gill Sans"/>
              <a:sym typeface="Gill Sans"/>
            </a:endParaRPr>
          </a:p>
          <a:p>
            <a:pPr marL="914400" marR="0" lvl="1" indent="-333756" algn="l" rtl="0">
              <a:lnSpc>
                <a:spcPct val="100000"/>
              </a:lnSpc>
              <a:spcBef>
                <a:spcPts val="0"/>
              </a:spcBef>
              <a:spcAft>
                <a:spcPts val="0"/>
              </a:spcAft>
              <a:buClr>
                <a:schemeClr val="dk1"/>
              </a:buClr>
              <a:buSzPts val="1656"/>
              <a:buFont typeface="Noto Sans Symbols"/>
              <a:buChar char="➢"/>
            </a:pPr>
            <a:r>
              <a:rPr lang="en-US" sz="1600" b="0" i="0" u="none" strike="noStrike" cap="none">
                <a:solidFill>
                  <a:schemeClr val="dk1"/>
                </a:solidFill>
                <a:latin typeface="Gill Sans"/>
                <a:ea typeface="Gill Sans"/>
                <a:cs typeface="Gill Sans"/>
                <a:sym typeface="Gill Sans"/>
              </a:rPr>
              <a:t>In-flight IMU data </a:t>
            </a:r>
            <a:endParaRPr sz="1600" b="0" i="0" u="none" strike="noStrike" cap="none">
              <a:solidFill>
                <a:schemeClr val="dk1"/>
              </a:solidFill>
              <a:latin typeface="Gill Sans"/>
              <a:ea typeface="Gill Sans"/>
              <a:cs typeface="Gill Sans"/>
              <a:sym typeface="Gill Sans"/>
            </a:endParaRPr>
          </a:p>
          <a:p>
            <a:pPr marL="914400" marR="0" lvl="1" indent="-330200" algn="l" rtl="0">
              <a:lnSpc>
                <a:spcPct val="100000"/>
              </a:lnSpc>
              <a:spcBef>
                <a:spcPts val="0"/>
              </a:spcBef>
              <a:spcAft>
                <a:spcPts val="0"/>
              </a:spcAft>
              <a:buClr>
                <a:schemeClr val="dk1"/>
              </a:buClr>
              <a:buSzPts val="1600"/>
              <a:buFont typeface="Gill Sans"/>
              <a:buChar char="➢"/>
            </a:pPr>
            <a:r>
              <a:rPr lang="en-US" sz="1600" b="0" i="0" u="none" strike="noStrike" cap="none">
                <a:solidFill>
                  <a:schemeClr val="dk1"/>
                </a:solidFill>
                <a:latin typeface="Gill Sans"/>
                <a:ea typeface="Gill Sans"/>
                <a:cs typeface="Gill Sans"/>
                <a:sym typeface="Gill Sans"/>
              </a:rPr>
              <a:t>GPS and any available flight controller data</a:t>
            </a:r>
            <a:endParaRPr sz="1600" b="0" i="0" u="none" strike="noStrike" cap="none">
              <a:solidFill>
                <a:schemeClr val="dk1"/>
              </a:solidFill>
              <a:latin typeface="Gill Sans"/>
              <a:ea typeface="Gill Sans"/>
              <a:cs typeface="Gill Sans"/>
              <a:sym typeface="Gill Sans"/>
            </a:endParaRPr>
          </a:p>
          <a:p>
            <a:pPr marL="914400" marR="0" lvl="1" indent="-330200" algn="l" rtl="0">
              <a:lnSpc>
                <a:spcPct val="100000"/>
              </a:lnSpc>
              <a:spcBef>
                <a:spcPts val="0"/>
              </a:spcBef>
              <a:spcAft>
                <a:spcPts val="0"/>
              </a:spcAft>
              <a:buClr>
                <a:schemeClr val="dk1"/>
              </a:buClr>
              <a:buSzPts val="1600"/>
              <a:buFont typeface="Gill Sans"/>
              <a:buChar char="➢"/>
            </a:pPr>
            <a:r>
              <a:rPr lang="en-US" sz="1600" b="0" i="0" u="none" strike="noStrike" cap="none">
                <a:solidFill>
                  <a:schemeClr val="dk1"/>
                </a:solidFill>
                <a:latin typeface="Gill Sans"/>
                <a:ea typeface="Gill Sans"/>
                <a:cs typeface="Gill Sans"/>
                <a:sym typeface="Gill Sans"/>
              </a:rPr>
              <a:t>Pilot qualitative comments on vehicle performance will be recorded</a:t>
            </a:r>
            <a:endParaRPr sz="16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732" name="Google Shape;732;g83a1edc631_1_10"/>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Test Overview: Tethered Tests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g839ca67c07_10_21"/>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19</a:t>
            </a:fld>
            <a:endParaRPr/>
          </a:p>
        </p:txBody>
      </p:sp>
      <p:sp>
        <p:nvSpPr>
          <p:cNvPr id="739" name="Google Shape;739;g839ca67c07_10_21"/>
          <p:cNvSpPr txBox="1">
            <a:spLocks noGrp="1"/>
          </p:cNvSpPr>
          <p:nvPr>
            <p:ph type="body" idx="1"/>
          </p:nvPr>
        </p:nvSpPr>
        <p:spPr>
          <a:xfrm>
            <a:off x="463775" y="1976300"/>
            <a:ext cx="5543400" cy="467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656"/>
              <a:buNone/>
            </a:pPr>
            <a:r>
              <a:rPr lang="en-US" b="1"/>
              <a:t>Expected Flight Procedure:</a:t>
            </a:r>
            <a:endParaRPr b="1"/>
          </a:p>
          <a:p>
            <a:pPr marL="0" lvl="0" indent="0" algn="l" rtl="0">
              <a:lnSpc>
                <a:spcPct val="100000"/>
              </a:lnSpc>
              <a:spcBef>
                <a:spcPts val="0"/>
              </a:spcBef>
              <a:spcAft>
                <a:spcPts val="0"/>
              </a:spcAft>
              <a:buNone/>
            </a:pPr>
            <a:endParaRPr>
              <a:solidFill>
                <a:schemeClr val="dk1"/>
              </a:solidFill>
            </a:endParaRPr>
          </a:p>
          <a:p>
            <a:pPr marL="457200" lvl="0" indent="-330200" algn="l" rtl="0">
              <a:lnSpc>
                <a:spcPct val="100000"/>
              </a:lnSpc>
              <a:spcBef>
                <a:spcPts val="0"/>
              </a:spcBef>
              <a:spcAft>
                <a:spcPts val="0"/>
              </a:spcAft>
              <a:buClr>
                <a:schemeClr val="dk1"/>
              </a:buClr>
              <a:buSzPts val="1600"/>
              <a:buFont typeface="Gill Sans"/>
              <a:buAutoNum type="arabicPeriod"/>
            </a:pPr>
            <a:r>
              <a:rPr lang="en-US" sz="1600">
                <a:solidFill>
                  <a:schemeClr val="dk1"/>
                </a:solidFill>
              </a:rPr>
              <a:t>Tethered Flight </a:t>
            </a:r>
            <a:endParaRPr sz="1600">
              <a:solidFill>
                <a:schemeClr val="dk1"/>
              </a:solidFill>
            </a:endParaRPr>
          </a:p>
          <a:p>
            <a:pPr marL="914400" lvl="1" indent="-330200" algn="l" rtl="0">
              <a:lnSpc>
                <a:spcPct val="100000"/>
              </a:lnSpc>
              <a:spcBef>
                <a:spcPts val="0"/>
              </a:spcBef>
              <a:spcAft>
                <a:spcPts val="0"/>
              </a:spcAft>
              <a:buClr>
                <a:schemeClr val="dk1"/>
              </a:buClr>
              <a:buSzPts val="1600"/>
              <a:buFont typeface="Gill Sans"/>
              <a:buChar char="➢"/>
            </a:pPr>
            <a:r>
              <a:rPr lang="en-US">
                <a:solidFill>
                  <a:schemeClr val="dk1"/>
                </a:solidFill>
              </a:rPr>
              <a:t>NESSIE will fly to 4 ft AGL</a:t>
            </a:r>
            <a:endParaRPr>
              <a:solidFill>
                <a:schemeClr val="dk1"/>
              </a:solidFill>
            </a:endParaRPr>
          </a:p>
          <a:p>
            <a:pPr marL="457200" lvl="0" indent="-330200" algn="l" rtl="0">
              <a:lnSpc>
                <a:spcPct val="100000"/>
              </a:lnSpc>
              <a:spcBef>
                <a:spcPts val="0"/>
              </a:spcBef>
              <a:spcAft>
                <a:spcPts val="0"/>
              </a:spcAft>
              <a:buClr>
                <a:schemeClr val="dk1"/>
              </a:buClr>
              <a:buSzPts val="1600"/>
              <a:buFont typeface="Gill Sans"/>
              <a:buAutoNum type="arabicPeriod"/>
            </a:pPr>
            <a:r>
              <a:rPr lang="en-US" sz="1600">
                <a:solidFill>
                  <a:schemeClr val="dk1"/>
                </a:solidFill>
              </a:rPr>
              <a:t>Box Pattern</a:t>
            </a:r>
            <a:endParaRPr sz="1600">
              <a:solidFill>
                <a:schemeClr val="dk1"/>
              </a:solidFill>
            </a:endParaRPr>
          </a:p>
          <a:p>
            <a:pPr marL="914400" lvl="1" indent="-330200" algn="l" rtl="0">
              <a:lnSpc>
                <a:spcPct val="100000"/>
              </a:lnSpc>
              <a:spcBef>
                <a:spcPts val="0"/>
              </a:spcBef>
              <a:spcAft>
                <a:spcPts val="0"/>
              </a:spcAft>
              <a:buClr>
                <a:schemeClr val="dk1"/>
              </a:buClr>
              <a:buSzPts val="1600"/>
              <a:buFont typeface="Gill Sans"/>
              <a:buChar char="➢"/>
            </a:pPr>
            <a:r>
              <a:rPr lang="en-US">
                <a:solidFill>
                  <a:schemeClr val="dk1"/>
                </a:solidFill>
              </a:rPr>
              <a:t>NESSIE will fly in a small box pattern to establish control </a:t>
            </a:r>
            <a:endParaRPr>
              <a:solidFill>
                <a:schemeClr val="dk1"/>
              </a:solidFill>
            </a:endParaRPr>
          </a:p>
          <a:p>
            <a:pPr marL="914400" lvl="1" indent="-330200" algn="l" rtl="0">
              <a:lnSpc>
                <a:spcPct val="100000"/>
              </a:lnSpc>
              <a:spcBef>
                <a:spcPts val="0"/>
              </a:spcBef>
              <a:spcAft>
                <a:spcPts val="0"/>
              </a:spcAft>
              <a:buClr>
                <a:schemeClr val="dk1"/>
              </a:buClr>
              <a:buSzPts val="1600"/>
              <a:buFont typeface="Gill Sans"/>
              <a:buChar char="➢"/>
            </a:pPr>
            <a:r>
              <a:rPr lang="en-US">
                <a:solidFill>
                  <a:schemeClr val="dk1"/>
                </a:solidFill>
              </a:rPr>
              <a:t>NESSIE is taking data for FR1 here</a:t>
            </a:r>
            <a:endParaRPr>
              <a:solidFill>
                <a:schemeClr val="dk1"/>
              </a:solidFill>
            </a:endParaRPr>
          </a:p>
          <a:p>
            <a:pPr marL="457200" lvl="0" indent="-330200" algn="l" rtl="0">
              <a:lnSpc>
                <a:spcPct val="100000"/>
              </a:lnSpc>
              <a:spcBef>
                <a:spcPts val="0"/>
              </a:spcBef>
              <a:spcAft>
                <a:spcPts val="0"/>
              </a:spcAft>
              <a:buClr>
                <a:schemeClr val="dk1"/>
              </a:buClr>
              <a:buSzPts val="1600"/>
              <a:buFont typeface="Gill Sans"/>
              <a:buAutoNum type="arabicPeriod"/>
            </a:pPr>
            <a:r>
              <a:rPr lang="en-US" sz="1600">
                <a:solidFill>
                  <a:schemeClr val="dk1"/>
                </a:solidFill>
              </a:rPr>
              <a:t>Reduce Altitude</a:t>
            </a:r>
            <a:endParaRPr sz="1600">
              <a:solidFill>
                <a:schemeClr val="dk1"/>
              </a:solidFill>
            </a:endParaRPr>
          </a:p>
          <a:p>
            <a:pPr marL="914400" lvl="1" indent="-330200" algn="l" rtl="0">
              <a:lnSpc>
                <a:spcPct val="100000"/>
              </a:lnSpc>
              <a:spcBef>
                <a:spcPts val="0"/>
              </a:spcBef>
              <a:spcAft>
                <a:spcPts val="0"/>
              </a:spcAft>
              <a:buClr>
                <a:schemeClr val="dk1"/>
              </a:buClr>
              <a:buSzPts val="1600"/>
              <a:buFont typeface="Gill Sans"/>
              <a:buChar char="➢"/>
            </a:pPr>
            <a:r>
              <a:rPr lang="en-US">
                <a:solidFill>
                  <a:schemeClr val="dk1"/>
                </a:solidFill>
              </a:rPr>
              <a:t>NESSIE will use its motors to descend to 4 ft AGL</a:t>
            </a:r>
            <a:endParaRPr>
              <a:solidFill>
                <a:schemeClr val="dk1"/>
              </a:solidFill>
            </a:endParaRPr>
          </a:p>
          <a:p>
            <a:pPr marL="457200" lvl="0" indent="-330200" algn="l" rtl="0">
              <a:lnSpc>
                <a:spcPct val="100000"/>
              </a:lnSpc>
              <a:spcBef>
                <a:spcPts val="0"/>
              </a:spcBef>
              <a:spcAft>
                <a:spcPts val="0"/>
              </a:spcAft>
              <a:buClr>
                <a:schemeClr val="dk1"/>
              </a:buClr>
              <a:buSzPts val="1600"/>
              <a:buFont typeface="Gill Sans"/>
              <a:buAutoNum type="arabicPeriod"/>
            </a:pPr>
            <a:r>
              <a:rPr lang="en-US" sz="1600">
                <a:solidFill>
                  <a:schemeClr val="dk1"/>
                </a:solidFill>
              </a:rPr>
              <a:t>Recapture</a:t>
            </a:r>
            <a:endParaRPr sz="1600">
              <a:solidFill>
                <a:schemeClr val="dk1"/>
              </a:solidFill>
            </a:endParaRPr>
          </a:p>
          <a:p>
            <a:pPr marL="914400" lvl="1" indent="-330200" algn="l" rtl="0">
              <a:lnSpc>
                <a:spcPct val="100000"/>
              </a:lnSpc>
              <a:spcBef>
                <a:spcPts val="0"/>
              </a:spcBef>
              <a:spcAft>
                <a:spcPts val="0"/>
              </a:spcAft>
              <a:buClr>
                <a:schemeClr val="dk1"/>
              </a:buClr>
              <a:buSzPts val="1600"/>
              <a:buFont typeface="Gill Sans"/>
              <a:buChar char="➢"/>
            </a:pPr>
            <a:r>
              <a:rPr lang="en-US">
                <a:solidFill>
                  <a:schemeClr val="dk1"/>
                </a:solidFill>
              </a:rPr>
              <a:t>NESSIE will be secured </a:t>
            </a:r>
            <a:endParaRPr>
              <a:solidFill>
                <a:schemeClr val="dk1"/>
              </a:solidFill>
            </a:endParaRPr>
          </a:p>
          <a:p>
            <a:pPr marL="0" lvl="0" indent="0" algn="l" rtl="0">
              <a:lnSpc>
                <a:spcPct val="100000"/>
              </a:lnSpc>
              <a:spcBef>
                <a:spcPts val="0"/>
              </a:spcBef>
              <a:spcAft>
                <a:spcPts val="0"/>
              </a:spcAft>
              <a:buSzPts val="1656"/>
              <a:buNone/>
            </a:pPr>
            <a:endParaRPr sz="1600">
              <a:solidFill>
                <a:schemeClr val="dk1"/>
              </a:solidFill>
            </a:endParaRPr>
          </a:p>
          <a:p>
            <a:pPr marL="0" lvl="0" indent="0" algn="l" rtl="0">
              <a:lnSpc>
                <a:spcPct val="100000"/>
              </a:lnSpc>
              <a:spcBef>
                <a:spcPts val="0"/>
              </a:spcBef>
              <a:spcAft>
                <a:spcPts val="0"/>
              </a:spcAft>
              <a:buNone/>
            </a:pPr>
            <a:endParaRPr sz="1600"/>
          </a:p>
        </p:txBody>
      </p:sp>
      <p:sp>
        <p:nvSpPr>
          <p:cNvPr id="740" name="Google Shape;740;g839ca67c07_10_21"/>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Test Overview: Tethered Flight Tests</a:t>
            </a:r>
            <a:endParaRPr/>
          </a:p>
        </p:txBody>
      </p:sp>
      <p:pic>
        <p:nvPicPr>
          <p:cNvPr id="741" name="Google Shape;741;g839ca67c07_10_21"/>
          <p:cNvPicPr preferRelativeResize="0"/>
          <p:nvPr/>
        </p:nvPicPr>
        <p:blipFill>
          <a:blip r:embed="rId3">
            <a:alphaModFix/>
          </a:blip>
          <a:stretch>
            <a:fillRect/>
          </a:stretch>
        </p:blipFill>
        <p:spPr>
          <a:xfrm>
            <a:off x="5880425" y="2403601"/>
            <a:ext cx="5730269" cy="27768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834a91f798_0_206"/>
          <p:cNvSpPr txBox="1">
            <a:spLocks noGrp="1"/>
          </p:cNvSpPr>
          <p:nvPr>
            <p:ph type="title"/>
          </p:nvPr>
        </p:nvSpPr>
        <p:spPr>
          <a:xfrm>
            <a:off x="554133" y="791156"/>
            <a:ext cx="151476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solidFill>
                  <a:schemeClr val="accent1"/>
                </a:solidFill>
                <a:latin typeface="Gill Sans"/>
                <a:ea typeface="Gill Sans"/>
                <a:cs typeface="Gill Sans"/>
                <a:sym typeface="Gill Sans"/>
              </a:rPr>
              <a:t>Project Overview</a:t>
            </a:r>
            <a:endParaRPr/>
          </a:p>
        </p:txBody>
      </p:sp>
      <p:sp>
        <p:nvSpPr>
          <p:cNvPr id="211" name="Google Shape;211;g834a91f798_0_206"/>
          <p:cNvSpPr txBox="1"/>
          <p:nvPr/>
        </p:nvSpPr>
        <p:spPr>
          <a:xfrm>
            <a:off x="5343526" y="1924051"/>
            <a:ext cx="6667500" cy="2995500"/>
          </a:xfrm>
          <a:prstGeom prst="rect">
            <a:avLst/>
          </a:prstGeom>
          <a:noFill/>
          <a:ln>
            <a:noFill/>
          </a:ln>
        </p:spPr>
        <p:txBody>
          <a:bodyPr spcFirstLastPara="1" wrap="square" lIns="121900" tIns="60925" rIns="121900" bIns="60925" anchor="t" anchorCtr="0">
            <a:noAutofit/>
          </a:bodyPr>
          <a:lstStyle/>
          <a:p>
            <a:pPr marL="0" marR="0" lvl="3" indent="0" algn="l" rtl="0">
              <a:lnSpc>
                <a:spcPct val="100000"/>
              </a:lnSpc>
              <a:spcBef>
                <a:spcPts val="0"/>
              </a:spcBef>
              <a:spcAft>
                <a:spcPts val="0"/>
              </a:spcAft>
              <a:buNone/>
            </a:pPr>
            <a:r>
              <a:rPr lang="en-US" sz="1900" b="1" i="0" u="none" strike="noStrike" cap="none">
                <a:solidFill>
                  <a:srgbClr val="000000"/>
                </a:solidFill>
                <a:latin typeface="Gill Sans"/>
                <a:ea typeface="Gill Sans"/>
                <a:cs typeface="Gill Sans"/>
                <a:sym typeface="Gill Sans"/>
              </a:rPr>
              <a:t>Space </a:t>
            </a:r>
            <a:r>
              <a:rPr lang="en-US" sz="1900" b="1">
                <a:latin typeface="Gill Sans"/>
                <a:ea typeface="Gill Sans"/>
                <a:cs typeface="Gill Sans"/>
                <a:sym typeface="Gill Sans"/>
              </a:rPr>
              <a:t>Domain</a:t>
            </a:r>
            <a:r>
              <a:rPr lang="en-US" sz="1900" b="1" i="0" u="none" strike="noStrike" cap="none">
                <a:solidFill>
                  <a:srgbClr val="000000"/>
                </a:solidFill>
                <a:latin typeface="Gill Sans"/>
                <a:ea typeface="Gill Sans"/>
                <a:cs typeface="Gill Sans"/>
                <a:sym typeface="Gill Sans"/>
              </a:rPr>
              <a:t> Awareness (S</a:t>
            </a:r>
            <a:r>
              <a:rPr lang="en-US" sz="1900" b="1">
                <a:latin typeface="Gill Sans"/>
                <a:ea typeface="Gill Sans"/>
                <a:cs typeface="Gill Sans"/>
                <a:sym typeface="Gill Sans"/>
              </a:rPr>
              <a:t>D</a:t>
            </a:r>
            <a:r>
              <a:rPr lang="en-US" sz="1900" b="1" i="0" u="none" strike="noStrike" cap="none">
                <a:solidFill>
                  <a:srgbClr val="000000"/>
                </a:solidFill>
                <a:latin typeface="Gill Sans"/>
                <a:ea typeface="Gill Sans"/>
                <a:cs typeface="Gill Sans"/>
                <a:sym typeface="Gill Sans"/>
              </a:rPr>
              <a:t>A)</a:t>
            </a:r>
            <a:endParaRPr sz="1900"/>
          </a:p>
          <a:p>
            <a:pPr marL="457200" marR="0" lvl="0" indent="-349250" algn="l" rtl="0">
              <a:lnSpc>
                <a:spcPct val="100000"/>
              </a:lnSpc>
              <a:spcBef>
                <a:spcPts val="0"/>
              </a:spcBef>
              <a:spcAft>
                <a:spcPts val="0"/>
              </a:spcAft>
              <a:buClr>
                <a:schemeClr val="accent2"/>
              </a:buClr>
              <a:buSzPts val="1900"/>
              <a:buFont typeface="Gill Sans"/>
              <a:buChar char="➢"/>
            </a:pPr>
            <a:r>
              <a:rPr lang="en-US" sz="1900" b="0" i="0" u="none" strike="noStrike" cap="none">
                <a:solidFill>
                  <a:schemeClr val="dk1"/>
                </a:solidFill>
                <a:latin typeface="Gill Sans"/>
                <a:ea typeface="Gill Sans"/>
                <a:cs typeface="Gill Sans"/>
                <a:sym typeface="Gill Sans"/>
              </a:rPr>
              <a:t>Determine the orbital characteristics of objects in space</a:t>
            </a:r>
            <a:endParaRPr sz="1900"/>
          </a:p>
          <a:p>
            <a:pPr marL="0" marR="0" lvl="0" indent="0" algn="l" rtl="0">
              <a:lnSpc>
                <a:spcPct val="100000"/>
              </a:lnSpc>
              <a:spcBef>
                <a:spcPts val="0"/>
              </a:spcBef>
              <a:spcAft>
                <a:spcPts val="0"/>
              </a:spcAft>
              <a:buNone/>
            </a:pPr>
            <a:endParaRPr sz="19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en-US" sz="1900" b="1" i="0" u="none" strike="noStrike" cap="none">
                <a:solidFill>
                  <a:srgbClr val="000000"/>
                </a:solidFill>
                <a:latin typeface="Gill Sans"/>
                <a:ea typeface="Gill Sans"/>
                <a:cs typeface="Gill Sans"/>
                <a:sym typeface="Gill Sans"/>
              </a:rPr>
              <a:t>Currently there are only two methods</a:t>
            </a:r>
            <a:endParaRPr sz="1900"/>
          </a:p>
          <a:p>
            <a:pPr marL="457200" marR="0" lvl="0" indent="-349250" algn="l" rtl="0">
              <a:lnSpc>
                <a:spcPct val="100000"/>
              </a:lnSpc>
              <a:spcBef>
                <a:spcPts val="0"/>
              </a:spcBef>
              <a:spcAft>
                <a:spcPts val="0"/>
              </a:spcAft>
              <a:buClr>
                <a:schemeClr val="accent2"/>
              </a:buClr>
              <a:buSzPts val="1900"/>
              <a:buFont typeface="Gill Sans"/>
              <a:buChar char="➢"/>
            </a:pPr>
            <a:r>
              <a:rPr lang="en-US" sz="1900" b="0" i="0" u="none" strike="noStrike" cap="none">
                <a:solidFill>
                  <a:srgbClr val="000000"/>
                </a:solidFill>
                <a:latin typeface="Gill Sans"/>
                <a:ea typeface="Gill Sans"/>
                <a:cs typeface="Gill Sans"/>
                <a:sym typeface="Gill Sans"/>
              </a:rPr>
              <a:t>   Radar</a:t>
            </a:r>
            <a:endParaRPr sz="1900"/>
          </a:p>
          <a:p>
            <a:pPr marL="914400" marR="0" lvl="1" indent="-349250" algn="l" rtl="0">
              <a:lnSpc>
                <a:spcPct val="100000"/>
              </a:lnSpc>
              <a:spcBef>
                <a:spcPts val="0"/>
              </a:spcBef>
              <a:spcAft>
                <a:spcPts val="0"/>
              </a:spcAft>
              <a:buClr>
                <a:schemeClr val="accent2"/>
              </a:buClr>
              <a:buSzPts val="1900"/>
              <a:buFont typeface="Gill Sans"/>
              <a:buChar char="○"/>
            </a:pPr>
            <a:r>
              <a:rPr lang="en-US" sz="1900" b="0" i="0" u="none" strike="noStrike" cap="none">
                <a:solidFill>
                  <a:srgbClr val="000000"/>
                </a:solidFill>
                <a:latin typeface="Gill Sans"/>
                <a:ea typeface="Gill Sans"/>
                <a:cs typeface="Gill Sans"/>
                <a:sym typeface="Gill Sans"/>
              </a:rPr>
              <a:t>Expensive </a:t>
            </a:r>
            <a:endParaRPr sz="1900"/>
          </a:p>
          <a:p>
            <a:pPr marL="457200" marR="0" lvl="0" indent="-349250" algn="l" rtl="0">
              <a:lnSpc>
                <a:spcPct val="100000"/>
              </a:lnSpc>
              <a:spcBef>
                <a:spcPts val="0"/>
              </a:spcBef>
              <a:spcAft>
                <a:spcPts val="0"/>
              </a:spcAft>
              <a:buClr>
                <a:schemeClr val="accent2"/>
              </a:buClr>
              <a:buSzPts val="1900"/>
              <a:buFont typeface="Gill Sans"/>
              <a:buChar char="➢"/>
            </a:pPr>
            <a:r>
              <a:rPr lang="en-US" sz="1900" b="0" i="0" u="none" strike="noStrike" cap="none">
                <a:solidFill>
                  <a:srgbClr val="000000"/>
                </a:solidFill>
                <a:latin typeface="Gill Sans"/>
                <a:ea typeface="Gill Sans"/>
                <a:cs typeface="Gill Sans"/>
                <a:sym typeface="Gill Sans"/>
              </a:rPr>
              <a:t>   Telescopes</a:t>
            </a:r>
            <a:endParaRPr sz="1900"/>
          </a:p>
          <a:p>
            <a:pPr marL="914400" marR="0" lvl="1" indent="-349250" algn="l" rtl="0">
              <a:lnSpc>
                <a:spcPct val="100000"/>
              </a:lnSpc>
              <a:spcBef>
                <a:spcPts val="0"/>
              </a:spcBef>
              <a:spcAft>
                <a:spcPts val="0"/>
              </a:spcAft>
              <a:buClr>
                <a:schemeClr val="accent2"/>
              </a:buClr>
              <a:buSzPts val="1900"/>
              <a:buFont typeface="Gill Sans"/>
              <a:buChar char="○"/>
            </a:pPr>
            <a:r>
              <a:rPr lang="en-US" sz="1900" b="0" i="0" u="none" strike="noStrike" cap="none">
                <a:solidFill>
                  <a:srgbClr val="000000"/>
                </a:solidFill>
                <a:latin typeface="Gill Sans"/>
                <a:ea typeface="Gill Sans"/>
                <a:cs typeface="Gill Sans"/>
                <a:sym typeface="Gill Sans"/>
              </a:rPr>
              <a:t>Cheaper, but can be blocked by </a:t>
            </a:r>
            <a:r>
              <a:rPr lang="en-US" sz="1900" b="0" i="0" u="sng" strike="noStrike" cap="none">
                <a:solidFill>
                  <a:srgbClr val="000000"/>
                </a:solidFill>
                <a:latin typeface="Gill Sans"/>
                <a:ea typeface="Gill Sans"/>
                <a:cs typeface="Gill Sans"/>
                <a:sym typeface="Gill Sans"/>
              </a:rPr>
              <a:t>cloud cover</a:t>
            </a:r>
            <a:endParaRPr sz="1900"/>
          </a:p>
          <a:p>
            <a:pPr marL="381000" marR="0" lvl="1" indent="-26670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Gill Sans"/>
              <a:ea typeface="Gill Sans"/>
              <a:cs typeface="Gill Sans"/>
              <a:sym typeface="Gill Sans"/>
            </a:endParaRPr>
          </a:p>
          <a:p>
            <a:pPr marL="0" marR="0" lvl="1" indent="0" algn="l" rtl="0">
              <a:lnSpc>
                <a:spcPct val="100000"/>
              </a:lnSpc>
              <a:spcBef>
                <a:spcPts val="0"/>
              </a:spcBef>
              <a:spcAft>
                <a:spcPts val="0"/>
              </a:spcAft>
              <a:buNone/>
            </a:pPr>
            <a:r>
              <a:rPr lang="en-US" sz="1900" b="0" i="0" u="none" strike="noStrike" cap="none">
                <a:solidFill>
                  <a:srgbClr val="000000"/>
                </a:solidFill>
                <a:latin typeface="Gill Sans"/>
                <a:ea typeface="Gill Sans"/>
                <a:cs typeface="Gill Sans"/>
                <a:sym typeface="Gill Sans"/>
              </a:rPr>
              <a:t>Both are fully booked and can't collect enough data</a:t>
            </a:r>
            <a:endParaRPr sz="1900"/>
          </a:p>
        </p:txBody>
      </p:sp>
      <p:pic>
        <p:nvPicPr>
          <p:cNvPr id="212" name="Google Shape;212;g834a91f798_0_206" descr="A picture containing outdoor, flying, plane, air  Description generated with very high confidence"/>
          <p:cNvPicPr preferRelativeResize="0"/>
          <p:nvPr/>
        </p:nvPicPr>
        <p:blipFill rotWithShape="1">
          <a:blip r:embed="rId3">
            <a:alphaModFix/>
          </a:blip>
          <a:srcRect/>
          <a:stretch/>
        </p:blipFill>
        <p:spPr>
          <a:xfrm>
            <a:off x="457200" y="1828800"/>
            <a:ext cx="4838700" cy="3228975"/>
          </a:xfrm>
          <a:prstGeom prst="rect">
            <a:avLst/>
          </a:prstGeom>
          <a:noFill/>
          <a:ln>
            <a:noFill/>
          </a:ln>
        </p:spPr>
      </p:pic>
      <p:sp>
        <p:nvSpPr>
          <p:cNvPr id="213" name="Google Shape;213;g834a91f798_0_206"/>
          <p:cNvSpPr txBox="1"/>
          <p:nvPr/>
        </p:nvSpPr>
        <p:spPr>
          <a:xfrm>
            <a:off x="514350" y="5019676"/>
            <a:ext cx="4886400" cy="11553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0"/>
              </a:spcAft>
              <a:buNone/>
            </a:pPr>
            <a:r>
              <a:rPr lang="en-US" sz="1900" b="0" i="0" u="none" strike="noStrike" cap="none">
                <a:solidFill>
                  <a:srgbClr val="000000"/>
                </a:solidFill>
                <a:latin typeface="Gill Sans"/>
                <a:ea typeface="Gill Sans"/>
                <a:cs typeface="Gill Sans"/>
                <a:sym typeface="Gill Sans"/>
              </a:rPr>
              <a:t>Over </a:t>
            </a:r>
            <a:r>
              <a:rPr lang="en-US" sz="1900">
                <a:latin typeface="Gill Sans"/>
                <a:ea typeface="Gill Sans"/>
                <a:cs typeface="Gill Sans"/>
                <a:sym typeface="Gill Sans"/>
              </a:rPr>
              <a:t>500,000 </a:t>
            </a:r>
            <a:r>
              <a:rPr lang="en-US" sz="1900" b="0" i="0" u="none" strike="noStrike" cap="none">
                <a:solidFill>
                  <a:srgbClr val="000000"/>
                </a:solidFill>
                <a:latin typeface="Gill Sans"/>
                <a:ea typeface="Gill Sans"/>
                <a:cs typeface="Gill Sans"/>
                <a:sym typeface="Gill Sans"/>
              </a:rPr>
              <a:t>estimated objects in orbit </a:t>
            </a:r>
            <a:endParaRPr sz="1900">
              <a:latin typeface="Gill Sans"/>
              <a:ea typeface="Gill Sans"/>
              <a:cs typeface="Gill Sans"/>
              <a:sym typeface="Gill Sans"/>
            </a:endParaRPr>
          </a:p>
          <a:p>
            <a:pPr marL="0" marR="0" lvl="0" indent="0" algn="l" rtl="0">
              <a:lnSpc>
                <a:spcPct val="100000"/>
              </a:lnSpc>
              <a:spcBef>
                <a:spcPts val="0"/>
              </a:spcBef>
              <a:spcAft>
                <a:spcPts val="0"/>
              </a:spcAft>
              <a:buNone/>
            </a:pPr>
            <a:r>
              <a:rPr lang="en-US" sz="1600">
                <a:latin typeface="Gill Sans"/>
                <a:ea typeface="Gill Sans"/>
                <a:cs typeface="Gill Sans"/>
                <a:sym typeface="Gill Sans"/>
              </a:rPr>
              <a:t>     </a:t>
            </a:r>
            <a:r>
              <a:rPr lang="en-US">
                <a:latin typeface="Gill Sans"/>
                <a:ea typeface="Gill Sans"/>
                <a:cs typeface="Gill Sans"/>
                <a:sym typeface="Gill Sans"/>
              </a:rPr>
              <a:t>-</a:t>
            </a:r>
            <a:r>
              <a:rPr lang="en-US" sz="1100" u="sng">
                <a:solidFill>
                  <a:schemeClr val="hlink"/>
                </a:solidFill>
                <a:hlinkClick r:id="rId4"/>
              </a:rPr>
              <a:t>https://www.nasa.gov/mission_pages/station/news/orbital_debris.html</a:t>
            </a:r>
            <a:endParaRPr>
              <a:latin typeface="Gill Sans"/>
              <a:ea typeface="Gill Sans"/>
              <a:cs typeface="Gill Sans"/>
              <a:sym typeface="Gill Sans"/>
            </a:endParaRPr>
          </a:p>
        </p:txBody>
      </p:sp>
      <p:sp>
        <p:nvSpPr>
          <p:cNvPr id="235" name="Google Shape;235;g834a91f798_0_206"/>
          <p:cNvSpPr txBox="1">
            <a:spLocks noGrp="1"/>
          </p:cNvSpPr>
          <p:nvPr>
            <p:ph type="sldNum" idx="12"/>
          </p:nvPr>
        </p:nvSpPr>
        <p:spPr>
          <a:xfrm>
            <a:off x="15062148" y="8290164"/>
            <a:ext cx="975600" cy="6996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000000"/>
              </a:buClr>
              <a:buSzPts val="1467"/>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g746ebcbf66_8_116"/>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Test Overview: Outdoor Free Flight Test</a:t>
            </a:r>
            <a:endParaRPr/>
          </a:p>
        </p:txBody>
      </p:sp>
      <p:sp>
        <p:nvSpPr>
          <p:cNvPr id="747" name="Google Shape;747;g746ebcbf66_8_116"/>
          <p:cNvSpPr txBox="1">
            <a:spLocks noGrp="1"/>
          </p:cNvSpPr>
          <p:nvPr>
            <p:ph type="body" idx="1"/>
          </p:nvPr>
        </p:nvSpPr>
        <p:spPr>
          <a:xfrm>
            <a:off x="581200" y="2180501"/>
            <a:ext cx="11029500" cy="4526400"/>
          </a:xfrm>
          <a:prstGeom prst="rect">
            <a:avLst/>
          </a:prstGeom>
          <a:noFill/>
          <a:ln>
            <a:noFill/>
          </a:ln>
        </p:spPr>
        <p:txBody>
          <a:bodyPr spcFirstLastPara="1" wrap="square" lIns="91425" tIns="45700" rIns="91425" bIns="45700" anchor="t" anchorCtr="0">
            <a:noAutofit/>
          </a:bodyPr>
          <a:lstStyle/>
          <a:p>
            <a:pPr marL="457200" lvl="0" indent="-333756" algn="l" rtl="0">
              <a:lnSpc>
                <a:spcPct val="100000"/>
              </a:lnSpc>
              <a:spcBef>
                <a:spcPts val="360"/>
              </a:spcBef>
              <a:spcAft>
                <a:spcPts val="0"/>
              </a:spcAft>
              <a:buSzPts val="1656"/>
              <a:buFont typeface="Noto Sans Symbols"/>
              <a:buChar char="➢"/>
            </a:pPr>
            <a:r>
              <a:rPr lang="en-US"/>
              <a:t>Test Description</a:t>
            </a:r>
            <a:endParaRPr/>
          </a:p>
          <a:p>
            <a:pPr marL="914400" lvl="1" indent="-333756" algn="l" rtl="0">
              <a:lnSpc>
                <a:spcPct val="100000"/>
              </a:lnSpc>
              <a:spcBef>
                <a:spcPts val="600"/>
              </a:spcBef>
              <a:spcAft>
                <a:spcPts val="0"/>
              </a:spcAft>
              <a:buSzPts val="1656"/>
              <a:buFont typeface="Noto Sans Symbols"/>
              <a:buChar char="➢"/>
            </a:pPr>
            <a:r>
              <a:rPr lang="en-US"/>
              <a:t>Demonstrate system performance in its complete operational environment</a:t>
            </a:r>
            <a:endParaRPr/>
          </a:p>
          <a:p>
            <a:pPr marL="457200" lvl="0" indent="-333756" algn="l" rtl="0">
              <a:lnSpc>
                <a:spcPct val="100000"/>
              </a:lnSpc>
              <a:spcBef>
                <a:spcPts val="360"/>
              </a:spcBef>
              <a:spcAft>
                <a:spcPts val="0"/>
              </a:spcAft>
              <a:buSzPts val="1656"/>
              <a:buFont typeface="Noto Sans Symbols"/>
              <a:buChar char="➢"/>
            </a:pPr>
            <a:r>
              <a:rPr lang="en-US"/>
              <a:t>Instruments/Materials/Equipment Used</a:t>
            </a:r>
            <a:endParaRPr/>
          </a:p>
          <a:p>
            <a:pPr marL="914400" lvl="1" indent="-333756" algn="l" rtl="0">
              <a:lnSpc>
                <a:spcPct val="100000"/>
              </a:lnSpc>
              <a:spcBef>
                <a:spcPts val="600"/>
              </a:spcBef>
              <a:spcAft>
                <a:spcPts val="0"/>
              </a:spcAft>
              <a:buSzPts val="1656"/>
              <a:buFont typeface="Noto Sans Symbols"/>
              <a:buChar char="➢"/>
            </a:pPr>
            <a:r>
              <a:rPr lang="en-US"/>
              <a:t>NESSIE</a:t>
            </a:r>
            <a:endParaRPr/>
          </a:p>
          <a:p>
            <a:pPr marL="914400" lvl="1" indent="-333756" algn="l" rtl="0">
              <a:lnSpc>
                <a:spcPct val="100000"/>
              </a:lnSpc>
              <a:spcBef>
                <a:spcPts val="600"/>
              </a:spcBef>
              <a:spcAft>
                <a:spcPts val="0"/>
              </a:spcAft>
              <a:buSzPts val="1656"/>
              <a:buChar char="➢"/>
            </a:pPr>
            <a:r>
              <a:rPr lang="en-US"/>
              <a:t>RC controller</a:t>
            </a:r>
            <a:endParaRPr/>
          </a:p>
          <a:p>
            <a:pPr marL="914400" lvl="1" indent="-333756" algn="l" rtl="0">
              <a:lnSpc>
                <a:spcPct val="100000"/>
              </a:lnSpc>
              <a:spcBef>
                <a:spcPts val="600"/>
              </a:spcBef>
              <a:spcAft>
                <a:spcPts val="0"/>
              </a:spcAft>
              <a:buSzPts val="1656"/>
              <a:buChar char="➢"/>
            </a:pPr>
            <a:r>
              <a:rPr lang="en-US"/>
              <a:t>Helium gas</a:t>
            </a:r>
            <a:endParaRPr/>
          </a:p>
          <a:p>
            <a:pPr marL="457200" lvl="0" indent="-333756" algn="l" rtl="0">
              <a:lnSpc>
                <a:spcPct val="100000"/>
              </a:lnSpc>
              <a:spcBef>
                <a:spcPts val="360"/>
              </a:spcBef>
              <a:spcAft>
                <a:spcPts val="0"/>
              </a:spcAft>
              <a:buSzPts val="1656"/>
              <a:buFont typeface="Noto Sans Symbols"/>
              <a:buChar char="➢"/>
            </a:pPr>
            <a:r>
              <a:rPr lang="en-US"/>
              <a:t>Testing Environment</a:t>
            </a:r>
            <a:endParaRPr/>
          </a:p>
          <a:p>
            <a:pPr marL="914400" lvl="1" indent="-330200" algn="l" rtl="0">
              <a:spcBef>
                <a:spcPts val="360"/>
              </a:spcBef>
              <a:spcAft>
                <a:spcPts val="0"/>
              </a:spcAft>
              <a:buSzPts val="1600"/>
              <a:buChar char="➢"/>
            </a:pPr>
            <a:r>
              <a:rPr lang="en-US"/>
              <a:t>CU South Boulder</a:t>
            </a:r>
            <a:endParaRPr/>
          </a:p>
          <a:p>
            <a:pPr marL="914400" lvl="1" indent="-330200" algn="l" rtl="0">
              <a:spcBef>
                <a:spcPts val="0"/>
              </a:spcBef>
              <a:spcAft>
                <a:spcPts val="0"/>
              </a:spcAft>
              <a:buSzPts val="1600"/>
              <a:buChar char="➢"/>
            </a:pPr>
            <a:r>
              <a:rPr lang="en-US"/>
              <a:t>Table Mountain flight</a:t>
            </a:r>
            <a:r>
              <a:rPr lang="en-US" b="1"/>
              <a:t> </a:t>
            </a:r>
            <a:r>
              <a:rPr lang="en-US"/>
              <a:t>space is backup</a:t>
            </a:r>
            <a:endParaRPr/>
          </a:p>
          <a:p>
            <a:pPr marL="914400" lvl="1" indent="-333756" algn="l" rtl="0">
              <a:lnSpc>
                <a:spcPct val="100000"/>
              </a:lnSpc>
              <a:spcBef>
                <a:spcPts val="600"/>
              </a:spcBef>
              <a:spcAft>
                <a:spcPts val="0"/>
              </a:spcAft>
              <a:buSzPts val="1656"/>
              <a:buFont typeface="Noto Sans Symbols"/>
              <a:buChar char="➢"/>
            </a:pPr>
            <a:r>
              <a:rPr lang="en-US"/>
              <a:t>Limited potential for fly-away</a:t>
            </a:r>
            <a:endParaRPr/>
          </a:p>
          <a:p>
            <a:pPr marL="1371600" lvl="2" indent="-333756" algn="l" rtl="0">
              <a:lnSpc>
                <a:spcPct val="100000"/>
              </a:lnSpc>
              <a:spcBef>
                <a:spcPts val="600"/>
              </a:spcBef>
              <a:spcAft>
                <a:spcPts val="0"/>
              </a:spcAft>
              <a:buSzPts val="1656"/>
              <a:buFont typeface="Noto Sans Symbols"/>
              <a:buChar char="➢"/>
            </a:pPr>
            <a:r>
              <a:rPr lang="en-US"/>
              <a:t>Performance will be better characterized</a:t>
            </a:r>
            <a:endParaRPr/>
          </a:p>
          <a:p>
            <a:pPr marL="457200" lvl="0" indent="-333756" algn="l" rtl="0">
              <a:lnSpc>
                <a:spcPct val="100000"/>
              </a:lnSpc>
              <a:spcBef>
                <a:spcPts val="360"/>
              </a:spcBef>
              <a:spcAft>
                <a:spcPts val="0"/>
              </a:spcAft>
              <a:buSzPts val="1656"/>
              <a:buFont typeface="Noto Sans Symbols"/>
              <a:buChar char="➢"/>
            </a:pPr>
            <a:r>
              <a:rPr lang="en-US"/>
              <a:t>Design/Functional Requirements Relation</a:t>
            </a:r>
            <a:endParaRPr/>
          </a:p>
          <a:p>
            <a:pPr marL="914400" lvl="1" indent="-333756" algn="l" rtl="0">
              <a:spcBef>
                <a:spcPts val="600"/>
              </a:spcBef>
              <a:spcAft>
                <a:spcPts val="0"/>
              </a:spcAft>
              <a:buSzPts val="1656"/>
              <a:buChar char="➢"/>
            </a:pPr>
            <a:r>
              <a:rPr lang="en-US"/>
              <a:t>Helps validate DR 1.1, 2.2, 3.3, 4.2, and 4.3 regarding in-flight controllability and ability to land</a:t>
            </a:r>
            <a:endParaRPr/>
          </a:p>
          <a:p>
            <a:pPr marL="914400" lvl="1" indent="-333756" algn="l" rtl="0">
              <a:lnSpc>
                <a:spcPct val="100000"/>
              </a:lnSpc>
              <a:spcBef>
                <a:spcPts val="600"/>
              </a:spcBef>
              <a:spcAft>
                <a:spcPts val="0"/>
              </a:spcAft>
              <a:buSzPts val="1656"/>
              <a:buChar char="➢"/>
            </a:pPr>
            <a:r>
              <a:rPr lang="en-US"/>
              <a:t>Will focus heavily on collection of IMU data</a:t>
            </a:r>
            <a:endParaRPr/>
          </a:p>
        </p:txBody>
      </p:sp>
      <p:sp>
        <p:nvSpPr>
          <p:cNvPr id="748" name="Google Shape;748;g746ebcbf66_8_116"/>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20</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g839ca67c07_10_30"/>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21</a:t>
            </a:fld>
            <a:endParaRPr/>
          </a:p>
        </p:txBody>
      </p:sp>
      <p:sp>
        <p:nvSpPr>
          <p:cNvPr id="755" name="Google Shape;755;g839ca67c07_10_30"/>
          <p:cNvSpPr txBox="1">
            <a:spLocks noGrp="1"/>
          </p:cNvSpPr>
          <p:nvPr>
            <p:ph type="body" idx="1"/>
          </p:nvPr>
        </p:nvSpPr>
        <p:spPr>
          <a:xfrm>
            <a:off x="581250" y="1931650"/>
            <a:ext cx="5053800" cy="438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656"/>
              <a:buNone/>
            </a:pPr>
            <a:r>
              <a:rPr lang="en-US" b="1"/>
              <a:t>Expected Test Procedure</a:t>
            </a:r>
            <a:endParaRPr b="1"/>
          </a:p>
          <a:p>
            <a:pPr marL="0" lvl="0" indent="0" algn="l" rtl="0">
              <a:lnSpc>
                <a:spcPct val="100000"/>
              </a:lnSpc>
              <a:spcBef>
                <a:spcPts val="360"/>
              </a:spcBef>
              <a:spcAft>
                <a:spcPts val="0"/>
              </a:spcAft>
              <a:buSzPts val="1656"/>
              <a:buNone/>
            </a:pPr>
            <a:endParaRPr/>
          </a:p>
          <a:p>
            <a:pPr marL="457200" lvl="0" indent="-342900" algn="l" rtl="0">
              <a:lnSpc>
                <a:spcPct val="100000"/>
              </a:lnSpc>
              <a:spcBef>
                <a:spcPts val="0"/>
              </a:spcBef>
              <a:spcAft>
                <a:spcPts val="0"/>
              </a:spcAft>
              <a:buClr>
                <a:schemeClr val="dk1"/>
              </a:buClr>
              <a:buSzPts val="1800"/>
              <a:buFont typeface="Gill Sans"/>
              <a:buAutoNum type="arabicPeriod"/>
            </a:pPr>
            <a:r>
              <a:rPr lang="en-US">
                <a:solidFill>
                  <a:schemeClr val="dk1"/>
                </a:solidFill>
              </a:rPr>
              <a:t>Transportation to flight area</a:t>
            </a:r>
            <a:endParaRPr>
              <a:solidFill>
                <a:schemeClr val="dk1"/>
              </a:solidFill>
            </a:endParaRPr>
          </a:p>
          <a:p>
            <a:pPr marL="914400" lvl="1" indent="-333756" algn="l" rtl="0">
              <a:lnSpc>
                <a:spcPct val="100000"/>
              </a:lnSpc>
              <a:spcBef>
                <a:spcPts val="0"/>
              </a:spcBef>
              <a:spcAft>
                <a:spcPts val="0"/>
              </a:spcAft>
              <a:buClr>
                <a:schemeClr val="dk1"/>
              </a:buClr>
              <a:buSzPts val="1656"/>
              <a:buChar char="➢"/>
            </a:pPr>
            <a:r>
              <a:rPr lang="en-US">
                <a:solidFill>
                  <a:schemeClr val="dk1"/>
                </a:solidFill>
              </a:rPr>
              <a:t>Ensure travel time is factored in to allow for prompt 10:30 am start time</a:t>
            </a:r>
            <a:endParaRPr>
              <a:solidFill>
                <a:schemeClr val="dk1"/>
              </a:solidFill>
            </a:endParaRPr>
          </a:p>
          <a:p>
            <a:pPr marL="457200" lvl="0" indent="-342900" algn="l" rtl="0">
              <a:lnSpc>
                <a:spcPct val="100000"/>
              </a:lnSpc>
              <a:spcBef>
                <a:spcPts val="0"/>
              </a:spcBef>
              <a:spcAft>
                <a:spcPts val="0"/>
              </a:spcAft>
              <a:buClr>
                <a:schemeClr val="dk1"/>
              </a:buClr>
              <a:buSzPts val="1800"/>
              <a:buFont typeface="Gill Sans"/>
              <a:buAutoNum type="arabicPeriod"/>
            </a:pPr>
            <a:r>
              <a:rPr lang="en-US">
                <a:solidFill>
                  <a:schemeClr val="dk1"/>
                </a:solidFill>
              </a:rPr>
              <a:t>Test area set up </a:t>
            </a:r>
            <a:endParaRPr>
              <a:solidFill>
                <a:schemeClr val="dk1"/>
              </a:solidFill>
            </a:endParaRPr>
          </a:p>
          <a:p>
            <a:pPr marL="914400" lvl="1" indent="-333756" algn="l" rtl="0">
              <a:lnSpc>
                <a:spcPct val="100000"/>
              </a:lnSpc>
              <a:spcBef>
                <a:spcPts val="0"/>
              </a:spcBef>
              <a:spcAft>
                <a:spcPts val="0"/>
              </a:spcAft>
              <a:buClr>
                <a:schemeClr val="dk1"/>
              </a:buClr>
              <a:buSzPts val="1656"/>
              <a:buChar char="➢"/>
            </a:pPr>
            <a:r>
              <a:rPr lang="en-US">
                <a:solidFill>
                  <a:schemeClr val="dk1"/>
                </a:solidFill>
              </a:rPr>
              <a:t>Emplant mooring stakes </a:t>
            </a:r>
            <a:endParaRPr>
              <a:solidFill>
                <a:schemeClr val="dk1"/>
              </a:solidFill>
            </a:endParaRPr>
          </a:p>
          <a:p>
            <a:pPr marL="914400" lvl="1" indent="-333756" algn="l" rtl="0">
              <a:lnSpc>
                <a:spcPct val="100000"/>
              </a:lnSpc>
              <a:spcBef>
                <a:spcPts val="0"/>
              </a:spcBef>
              <a:spcAft>
                <a:spcPts val="0"/>
              </a:spcAft>
              <a:buClr>
                <a:schemeClr val="dk1"/>
              </a:buClr>
              <a:buSzPts val="1656"/>
              <a:buChar char="➢"/>
            </a:pPr>
            <a:r>
              <a:rPr lang="en-US">
                <a:solidFill>
                  <a:schemeClr val="dk1"/>
                </a:solidFill>
              </a:rPr>
              <a:t>Place ground tarp </a:t>
            </a:r>
            <a:endParaRPr>
              <a:solidFill>
                <a:schemeClr val="dk1"/>
              </a:solidFill>
            </a:endParaRPr>
          </a:p>
          <a:p>
            <a:pPr marL="914400" lvl="1" indent="-333756" algn="l" rtl="0">
              <a:lnSpc>
                <a:spcPct val="100000"/>
              </a:lnSpc>
              <a:spcBef>
                <a:spcPts val="0"/>
              </a:spcBef>
              <a:spcAft>
                <a:spcPts val="0"/>
              </a:spcAft>
              <a:buClr>
                <a:schemeClr val="dk1"/>
              </a:buClr>
              <a:buSzPts val="1656"/>
              <a:buChar char="➢"/>
            </a:pPr>
            <a:r>
              <a:rPr lang="en-US">
                <a:solidFill>
                  <a:schemeClr val="dk1"/>
                </a:solidFill>
              </a:rPr>
              <a:t>Assemble NESSIE structure</a:t>
            </a:r>
            <a:endParaRPr>
              <a:solidFill>
                <a:schemeClr val="dk1"/>
              </a:solidFill>
            </a:endParaRPr>
          </a:p>
          <a:p>
            <a:pPr marL="457200" lvl="0" indent="-342900" algn="l" rtl="0">
              <a:lnSpc>
                <a:spcPct val="100000"/>
              </a:lnSpc>
              <a:spcBef>
                <a:spcPts val="0"/>
              </a:spcBef>
              <a:spcAft>
                <a:spcPts val="0"/>
              </a:spcAft>
              <a:buClr>
                <a:schemeClr val="dk1"/>
              </a:buClr>
              <a:buSzPts val="1800"/>
              <a:buAutoNum type="arabicPeriod"/>
            </a:pPr>
            <a:r>
              <a:rPr lang="en-US">
                <a:solidFill>
                  <a:schemeClr val="dk1"/>
                </a:solidFill>
              </a:rPr>
              <a:t>Fill NESSIE with helium gas</a:t>
            </a:r>
            <a:endParaRPr>
              <a:solidFill>
                <a:schemeClr val="dk1"/>
              </a:solidFill>
            </a:endParaRPr>
          </a:p>
          <a:p>
            <a:pPr marL="914400" lvl="1" indent="-333756" algn="l" rtl="0">
              <a:lnSpc>
                <a:spcPct val="100000"/>
              </a:lnSpc>
              <a:spcBef>
                <a:spcPts val="0"/>
              </a:spcBef>
              <a:spcAft>
                <a:spcPts val="0"/>
              </a:spcAft>
              <a:buClr>
                <a:schemeClr val="dk1"/>
              </a:buClr>
              <a:buSzPts val="1656"/>
              <a:buChar char="➢"/>
            </a:pPr>
            <a:r>
              <a:rPr lang="en-US">
                <a:solidFill>
                  <a:schemeClr val="dk1"/>
                </a:solidFill>
              </a:rPr>
              <a:t>Fill Procedure in backup slide </a:t>
            </a:r>
            <a:r>
              <a:rPr lang="en-US" u="sng">
                <a:solidFill>
                  <a:schemeClr val="hlink"/>
                </a:solidFill>
                <a:hlinkClick r:id="" action="ppaction://noaction"/>
              </a:rPr>
              <a:t>here</a:t>
            </a:r>
            <a:endParaRPr>
              <a:solidFill>
                <a:schemeClr val="dk1"/>
              </a:solidFill>
            </a:endParaRPr>
          </a:p>
          <a:p>
            <a:pPr marL="914400" lvl="1" indent="-333756" algn="l" rtl="0">
              <a:lnSpc>
                <a:spcPct val="100000"/>
              </a:lnSpc>
              <a:spcBef>
                <a:spcPts val="0"/>
              </a:spcBef>
              <a:spcAft>
                <a:spcPts val="0"/>
              </a:spcAft>
              <a:buClr>
                <a:schemeClr val="dk1"/>
              </a:buClr>
              <a:buSzPts val="1656"/>
              <a:buChar char="➢"/>
            </a:pPr>
            <a:r>
              <a:rPr lang="en-US">
                <a:solidFill>
                  <a:schemeClr val="dk1"/>
                </a:solidFill>
              </a:rPr>
              <a:t>Once rigid, NESSIE’s gondola will be affixed to gas envelope.</a:t>
            </a:r>
            <a:endParaRPr>
              <a:solidFill>
                <a:schemeClr val="dk1"/>
              </a:solidFill>
            </a:endParaRPr>
          </a:p>
          <a:p>
            <a:pPr marL="457200" lvl="0" indent="-342900" algn="l" rtl="0">
              <a:lnSpc>
                <a:spcPct val="100000"/>
              </a:lnSpc>
              <a:spcBef>
                <a:spcPts val="0"/>
              </a:spcBef>
              <a:spcAft>
                <a:spcPts val="0"/>
              </a:spcAft>
              <a:buClr>
                <a:schemeClr val="dk1"/>
              </a:buClr>
              <a:buSzPts val="1800"/>
              <a:buAutoNum type="arabicPeriod"/>
            </a:pPr>
            <a:r>
              <a:rPr lang="en-US">
                <a:solidFill>
                  <a:schemeClr val="dk1"/>
                </a:solidFill>
              </a:rPr>
              <a:t>NESSIE flight </a:t>
            </a:r>
            <a:endParaRPr>
              <a:solidFill>
                <a:schemeClr val="dk1"/>
              </a:solidFill>
            </a:endParaRPr>
          </a:p>
          <a:p>
            <a:pPr marL="914400" lvl="1" indent="-333756" algn="l" rtl="0">
              <a:lnSpc>
                <a:spcPct val="100000"/>
              </a:lnSpc>
              <a:spcBef>
                <a:spcPts val="0"/>
              </a:spcBef>
              <a:spcAft>
                <a:spcPts val="0"/>
              </a:spcAft>
              <a:buClr>
                <a:schemeClr val="dk1"/>
              </a:buClr>
              <a:buSzPts val="1656"/>
              <a:buChar char="➢"/>
            </a:pPr>
            <a:r>
              <a:rPr lang="en-US">
                <a:solidFill>
                  <a:schemeClr val="dk1"/>
                </a:solidFill>
              </a:rPr>
              <a:t>See next slide for this procedure</a:t>
            </a:r>
            <a:endParaRPr>
              <a:solidFill>
                <a:schemeClr val="dk1"/>
              </a:solidFill>
            </a:endParaRPr>
          </a:p>
        </p:txBody>
      </p:sp>
      <p:sp>
        <p:nvSpPr>
          <p:cNvPr id="756" name="Google Shape;756;g839ca67c07_10_30"/>
          <p:cNvSpPr txBox="1"/>
          <p:nvPr/>
        </p:nvSpPr>
        <p:spPr>
          <a:xfrm>
            <a:off x="5635050" y="2362475"/>
            <a:ext cx="5120700" cy="27090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Gill Sans"/>
              <a:buAutoNum type="arabicPeriod" startAt="5"/>
            </a:pPr>
            <a:r>
              <a:rPr lang="en-US" sz="1800" b="0" i="0" u="none" strike="noStrike" cap="none">
                <a:solidFill>
                  <a:schemeClr val="dk1"/>
                </a:solidFill>
                <a:latin typeface="Gill Sans"/>
                <a:ea typeface="Gill Sans"/>
                <a:cs typeface="Gill Sans"/>
                <a:sym typeface="Gill Sans"/>
              </a:rPr>
              <a:t>Nessie landing and recovery</a:t>
            </a:r>
            <a:endParaRPr sz="1800" b="0" i="0" u="none" strike="noStrike" cap="none">
              <a:solidFill>
                <a:schemeClr val="dk1"/>
              </a:solidFill>
              <a:latin typeface="Gill Sans"/>
              <a:ea typeface="Gill Sans"/>
              <a:cs typeface="Gill Sans"/>
              <a:sym typeface="Gill Sans"/>
            </a:endParaRPr>
          </a:p>
          <a:p>
            <a:pPr marL="914400" marR="0" lvl="1" indent="-333756" algn="l" rtl="0">
              <a:lnSpc>
                <a:spcPct val="100000"/>
              </a:lnSpc>
              <a:spcBef>
                <a:spcPts val="0"/>
              </a:spcBef>
              <a:spcAft>
                <a:spcPts val="0"/>
              </a:spcAft>
              <a:buClr>
                <a:schemeClr val="dk1"/>
              </a:buClr>
              <a:buSzPts val="1656"/>
              <a:buFont typeface="Noto Sans Symbols"/>
              <a:buChar char="➢"/>
            </a:pPr>
            <a:r>
              <a:rPr lang="en-US" sz="1600" b="0" i="0" u="none" strike="noStrike" cap="none">
                <a:solidFill>
                  <a:schemeClr val="dk1"/>
                </a:solidFill>
                <a:latin typeface="Gill Sans"/>
                <a:ea typeface="Gill Sans"/>
                <a:cs typeface="Gill Sans"/>
                <a:sym typeface="Gill Sans"/>
              </a:rPr>
              <a:t>See next slide for this procedure</a:t>
            </a:r>
            <a:endParaRPr sz="1600" b="0" i="0" u="none" strike="noStrike" cap="none">
              <a:solidFill>
                <a:schemeClr val="dk1"/>
              </a:solidFill>
              <a:latin typeface="Gill Sans"/>
              <a:ea typeface="Gill Sans"/>
              <a:cs typeface="Gill Sans"/>
              <a:sym typeface="Gill Sans"/>
            </a:endParaRPr>
          </a:p>
          <a:p>
            <a:pPr marL="457200" marR="0" lvl="0" indent="-333756" algn="l" rtl="0">
              <a:lnSpc>
                <a:spcPct val="100000"/>
              </a:lnSpc>
              <a:spcBef>
                <a:spcPts val="0"/>
              </a:spcBef>
              <a:spcAft>
                <a:spcPts val="0"/>
              </a:spcAft>
              <a:buClr>
                <a:schemeClr val="dk1"/>
              </a:buClr>
              <a:buSzPts val="1656"/>
              <a:buFont typeface="Gill Sans"/>
              <a:buAutoNum type="arabicPeriod" startAt="5"/>
            </a:pPr>
            <a:r>
              <a:rPr lang="en-US" sz="1800" b="0" i="0" u="none" strike="noStrike" cap="none">
                <a:solidFill>
                  <a:schemeClr val="dk1"/>
                </a:solidFill>
                <a:latin typeface="Gill Sans"/>
                <a:ea typeface="Gill Sans"/>
                <a:cs typeface="Gill Sans"/>
                <a:sym typeface="Gill Sans"/>
              </a:rPr>
              <a:t>Gas venting/recapture</a:t>
            </a:r>
            <a:endParaRPr sz="1800" b="0" i="0" u="none" strike="noStrike" cap="none">
              <a:solidFill>
                <a:schemeClr val="dk1"/>
              </a:solidFill>
              <a:latin typeface="Gill Sans"/>
              <a:ea typeface="Gill Sans"/>
              <a:cs typeface="Gill Sans"/>
              <a:sym typeface="Gill Sans"/>
            </a:endParaRPr>
          </a:p>
          <a:p>
            <a:pPr marL="914400" marR="0" lvl="1" indent="-333756" algn="l" rtl="0">
              <a:lnSpc>
                <a:spcPct val="100000"/>
              </a:lnSpc>
              <a:spcBef>
                <a:spcPts val="0"/>
              </a:spcBef>
              <a:spcAft>
                <a:spcPts val="0"/>
              </a:spcAft>
              <a:buClr>
                <a:schemeClr val="dk1"/>
              </a:buClr>
              <a:buSzPts val="1656"/>
              <a:buFont typeface="Noto Sans Symbols"/>
              <a:buChar char="➢"/>
            </a:pPr>
            <a:r>
              <a:rPr lang="en-US" sz="1600" b="0" i="0" u="none" strike="noStrike" cap="none">
                <a:solidFill>
                  <a:schemeClr val="dk1"/>
                </a:solidFill>
                <a:latin typeface="Gill Sans"/>
                <a:ea typeface="Gill Sans"/>
                <a:cs typeface="Gill Sans"/>
                <a:sym typeface="Gill Sans"/>
              </a:rPr>
              <a:t>H</a:t>
            </a:r>
            <a:r>
              <a:rPr lang="en-US" sz="1600">
                <a:solidFill>
                  <a:schemeClr val="dk1"/>
                </a:solidFill>
                <a:latin typeface="Gill Sans"/>
                <a:ea typeface="Gill Sans"/>
                <a:cs typeface="Gill Sans"/>
                <a:sym typeface="Gill Sans"/>
              </a:rPr>
              <a:t>elium </a:t>
            </a:r>
            <a:r>
              <a:rPr lang="en-US" sz="1600" b="0" i="0" u="none" strike="noStrike" cap="none">
                <a:solidFill>
                  <a:schemeClr val="dk1"/>
                </a:solidFill>
                <a:latin typeface="Gill Sans"/>
                <a:ea typeface="Gill Sans"/>
                <a:cs typeface="Gill Sans"/>
                <a:sym typeface="Gill Sans"/>
              </a:rPr>
              <a:t>from NESSIE will be vented</a:t>
            </a:r>
            <a:endParaRPr sz="1600" b="0" i="0" u="none" strike="noStrike" cap="none">
              <a:solidFill>
                <a:schemeClr val="dk1"/>
              </a:solidFill>
              <a:latin typeface="Gill Sans"/>
              <a:ea typeface="Gill Sans"/>
              <a:cs typeface="Gill Sans"/>
              <a:sym typeface="Gill Sans"/>
            </a:endParaRPr>
          </a:p>
          <a:p>
            <a:pPr marL="457200" marR="0" lvl="0" indent="-342900" algn="l" rtl="0">
              <a:lnSpc>
                <a:spcPct val="100000"/>
              </a:lnSpc>
              <a:spcBef>
                <a:spcPts val="0"/>
              </a:spcBef>
              <a:spcAft>
                <a:spcPts val="0"/>
              </a:spcAft>
              <a:buClr>
                <a:schemeClr val="dk1"/>
              </a:buClr>
              <a:buSzPts val="1800"/>
              <a:buFont typeface="Gill Sans"/>
              <a:buAutoNum type="arabicPeriod" startAt="5"/>
            </a:pPr>
            <a:r>
              <a:rPr lang="en-US" sz="1800" b="0" i="0" u="none" strike="noStrike" cap="none">
                <a:solidFill>
                  <a:schemeClr val="dk1"/>
                </a:solidFill>
                <a:latin typeface="Gill Sans"/>
                <a:ea typeface="Gill Sans"/>
                <a:cs typeface="Gill Sans"/>
                <a:sym typeface="Gill Sans"/>
              </a:rPr>
              <a:t>Data recovery</a:t>
            </a:r>
            <a:endParaRPr sz="1800" b="0" i="0" u="none" strike="noStrike" cap="none">
              <a:solidFill>
                <a:schemeClr val="dk1"/>
              </a:solidFill>
              <a:latin typeface="Gill Sans"/>
              <a:ea typeface="Gill Sans"/>
              <a:cs typeface="Gill Sans"/>
              <a:sym typeface="Gill Sans"/>
            </a:endParaRPr>
          </a:p>
          <a:p>
            <a:pPr marL="914400" marR="0" lvl="1" indent="-333756" algn="l" rtl="0">
              <a:lnSpc>
                <a:spcPct val="100000"/>
              </a:lnSpc>
              <a:spcBef>
                <a:spcPts val="0"/>
              </a:spcBef>
              <a:spcAft>
                <a:spcPts val="0"/>
              </a:spcAft>
              <a:buClr>
                <a:schemeClr val="dk1"/>
              </a:buClr>
              <a:buSzPts val="1656"/>
              <a:buFont typeface="Noto Sans Symbols"/>
              <a:buChar char="➢"/>
            </a:pPr>
            <a:r>
              <a:rPr lang="en-US" sz="1600" b="0" i="0" u="none" strike="noStrike" cap="none">
                <a:solidFill>
                  <a:schemeClr val="dk1"/>
                </a:solidFill>
                <a:latin typeface="Gill Sans"/>
                <a:ea typeface="Gill Sans"/>
                <a:cs typeface="Gill Sans"/>
                <a:sym typeface="Gill Sans"/>
              </a:rPr>
              <a:t>In-flight IMU data </a:t>
            </a:r>
            <a:endParaRPr sz="1600" b="0" i="0" u="none" strike="noStrike" cap="none">
              <a:solidFill>
                <a:schemeClr val="dk1"/>
              </a:solidFill>
              <a:latin typeface="Gill Sans"/>
              <a:ea typeface="Gill Sans"/>
              <a:cs typeface="Gill Sans"/>
              <a:sym typeface="Gill Sans"/>
            </a:endParaRPr>
          </a:p>
          <a:p>
            <a:pPr marL="914400" marR="0" lvl="1" indent="-330200" algn="l" rtl="0">
              <a:lnSpc>
                <a:spcPct val="100000"/>
              </a:lnSpc>
              <a:spcBef>
                <a:spcPts val="0"/>
              </a:spcBef>
              <a:spcAft>
                <a:spcPts val="0"/>
              </a:spcAft>
              <a:buClr>
                <a:schemeClr val="dk1"/>
              </a:buClr>
              <a:buSzPts val="1600"/>
              <a:buFont typeface="Gill Sans"/>
              <a:buChar char="➢"/>
            </a:pPr>
            <a:r>
              <a:rPr lang="en-US" sz="1600" b="0" i="0" u="none" strike="noStrike" cap="none">
                <a:solidFill>
                  <a:schemeClr val="dk1"/>
                </a:solidFill>
                <a:latin typeface="Gill Sans"/>
                <a:ea typeface="Gill Sans"/>
                <a:cs typeface="Gill Sans"/>
                <a:sym typeface="Gill Sans"/>
              </a:rPr>
              <a:t>GPS and any available flight controller data</a:t>
            </a:r>
            <a:endParaRPr sz="1600" b="0" i="0" u="none" strike="noStrike" cap="none">
              <a:solidFill>
                <a:schemeClr val="dk1"/>
              </a:solidFill>
              <a:latin typeface="Gill Sans"/>
              <a:ea typeface="Gill Sans"/>
              <a:cs typeface="Gill Sans"/>
              <a:sym typeface="Gill Sans"/>
            </a:endParaRPr>
          </a:p>
          <a:p>
            <a:pPr marL="914400" marR="0" lvl="1" indent="-330200" algn="l" rtl="0">
              <a:lnSpc>
                <a:spcPct val="100000"/>
              </a:lnSpc>
              <a:spcBef>
                <a:spcPts val="0"/>
              </a:spcBef>
              <a:spcAft>
                <a:spcPts val="0"/>
              </a:spcAft>
              <a:buClr>
                <a:schemeClr val="dk1"/>
              </a:buClr>
              <a:buSzPts val="1600"/>
              <a:buFont typeface="Gill Sans"/>
              <a:buChar char="➢"/>
            </a:pPr>
            <a:r>
              <a:rPr lang="en-US" sz="1600" b="0" i="0" u="none" strike="noStrike" cap="none">
                <a:solidFill>
                  <a:schemeClr val="dk1"/>
                </a:solidFill>
                <a:latin typeface="Gill Sans"/>
                <a:ea typeface="Gill Sans"/>
                <a:cs typeface="Gill Sans"/>
                <a:sym typeface="Gill Sans"/>
              </a:rPr>
              <a:t>Pilot qualitative comments on vehicle performance will be recorded</a:t>
            </a:r>
            <a:endParaRPr sz="1600" b="0" i="0" u="none" strike="noStrike" cap="none">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Gill Sans"/>
              <a:ea typeface="Gill Sans"/>
              <a:cs typeface="Gill Sans"/>
              <a:sym typeface="Gill Sans"/>
            </a:endParaRPr>
          </a:p>
        </p:txBody>
      </p:sp>
      <p:sp>
        <p:nvSpPr>
          <p:cNvPr id="757" name="Google Shape;757;g839ca67c07_10_30"/>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Test Overview: Outdoor Free Flight Test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g83a1edc631_1_110"/>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22</a:t>
            </a:fld>
            <a:endParaRPr/>
          </a:p>
        </p:txBody>
      </p:sp>
      <p:pic>
        <p:nvPicPr>
          <p:cNvPr id="764" name="Google Shape;764;g83a1edc631_1_110"/>
          <p:cNvPicPr preferRelativeResize="0"/>
          <p:nvPr/>
        </p:nvPicPr>
        <p:blipFill rotWithShape="1">
          <a:blip r:embed="rId3">
            <a:alphaModFix/>
          </a:blip>
          <a:srcRect/>
          <a:stretch/>
        </p:blipFill>
        <p:spPr>
          <a:xfrm>
            <a:off x="6066375" y="1996050"/>
            <a:ext cx="5183924" cy="3974501"/>
          </a:xfrm>
          <a:prstGeom prst="rect">
            <a:avLst/>
          </a:prstGeom>
          <a:noFill/>
          <a:ln>
            <a:noFill/>
          </a:ln>
        </p:spPr>
      </p:pic>
      <p:sp>
        <p:nvSpPr>
          <p:cNvPr id="765" name="Google Shape;765;g83a1edc631_1_110"/>
          <p:cNvSpPr txBox="1">
            <a:spLocks noGrp="1"/>
          </p:cNvSpPr>
          <p:nvPr>
            <p:ph type="body" idx="1"/>
          </p:nvPr>
        </p:nvSpPr>
        <p:spPr>
          <a:xfrm>
            <a:off x="522975" y="1996050"/>
            <a:ext cx="5543400" cy="4141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656"/>
              <a:buNone/>
            </a:pPr>
            <a:r>
              <a:rPr lang="en-US" b="1"/>
              <a:t>Expected Flight Procedure:</a:t>
            </a:r>
            <a:endParaRPr b="1"/>
          </a:p>
          <a:p>
            <a:pPr marL="0" lvl="0" indent="0" algn="l" rtl="0">
              <a:lnSpc>
                <a:spcPct val="100000"/>
              </a:lnSpc>
              <a:spcBef>
                <a:spcPts val="0"/>
              </a:spcBef>
              <a:spcAft>
                <a:spcPts val="0"/>
              </a:spcAft>
              <a:buNone/>
            </a:pPr>
            <a:endParaRPr>
              <a:solidFill>
                <a:schemeClr val="dk1"/>
              </a:solidFill>
            </a:endParaRPr>
          </a:p>
          <a:p>
            <a:pPr marL="457200" lvl="0" indent="-330200" algn="l" rtl="0">
              <a:lnSpc>
                <a:spcPct val="100000"/>
              </a:lnSpc>
              <a:spcBef>
                <a:spcPts val="0"/>
              </a:spcBef>
              <a:spcAft>
                <a:spcPts val="0"/>
              </a:spcAft>
              <a:buClr>
                <a:schemeClr val="dk1"/>
              </a:buClr>
              <a:buSzPts val="1600"/>
              <a:buFont typeface="Gill Sans"/>
              <a:buAutoNum type="arabicPeriod"/>
            </a:pPr>
            <a:r>
              <a:rPr lang="en-US" sz="1600">
                <a:solidFill>
                  <a:schemeClr val="dk1"/>
                </a:solidFill>
              </a:rPr>
              <a:t>Untethered Flight</a:t>
            </a:r>
            <a:endParaRPr sz="1600">
              <a:solidFill>
                <a:schemeClr val="dk1"/>
              </a:solidFill>
            </a:endParaRPr>
          </a:p>
          <a:p>
            <a:pPr marL="914400" lvl="1" indent="-330200" algn="l" rtl="0">
              <a:lnSpc>
                <a:spcPct val="100000"/>
              </a:lnSpc>
              <a:spcBef>
                <a:spcPts val="0"/>
              </a:spcBef>
              <a:spcAft>
                <a:spcPts val="0"/>
              </a:spcAft>
              <a:buClr>
                <a:schemeClr val="dk1"/>
              </a:buClr>
              <a:buSzPts val="1600"/>
              <a:buFont typeface="Gill Sans"/>
              <a:buChar char="➢"/>
            </a:pPr>
            <a:r>
              <a:rPr lang="en-US">
                <a:solidFill>
                  <a:schemeClr val="dk1"/>
                </a:solidFill>
              </a:rPr>
              <a:t>NESSIE will fly to 80 ft AGL</a:t>
            </a:r>
            <a:endParaRPr>
              <a:solidFill>
                <a:schemeClr val="dk1"/>
              </a:solidFill>
            </a:endParaRPr>
          </a:p>
          <a:p>
            <a:pPr marL="457200" lvl="0" indent="-330200" algn="l" rtl="0">
              <a:lnSpc>
                <a:spcPct val="100000"/>
              </a:lnSpc>
              <a:spcBef>
                <a:spcPts val="0"/>
              </a:spcBef>
              <a:spcAft>
                <a:spcPts val="0"/>
              </a:spcAft>
              <a:buClr>
                <a:schemeClr val="dk1"/>
              </a:buClr>
              <a:buSzPts val="1600"/>
              <a:buFont typeface="Gill Sans"/>
              <a:buAutoNum type="arabicPeriod"/>
            </a:pPr>
            <a:r>
              <a:rPr lang="en-US" sz="1600">
                <a:solidFill>
                  <a:schemeClr val="dk1"/>
                </a:solidFill>
              </a:rPr>
              <a:t>Box Pattern</a:t>
            </a:r>
            <a:endParaRPr sz="1600">
              <a:solidFill>
                <a:schemeClr val="dk1"/>
              </a:solidFill>
            </a:endParaRPr>
          </a:p>
          <a:p>
            <a:pPr marL="914400" lvl="1" indent="-330200" algn="l" rtl="0">
              <a:lnSpc>
                <a:spcPct val="100000"/>
              </a:lnSpc>
              <a:spcBef>
                <a:spcPts val="0"/>
              </a:spcBef>
              <a:spcAft>
                <a:spcPts val="0"/>
              </a:spcAft>
              <a:buClr>
                <a:schemeClr val="dk1"/>
              </a:buClr>
              <a:buSzPts val="1600"/>
              <a:buFont typeface="Gill Sans"/>
              <a:buChar char="➢"/>
            </a:pPr>
            <a:r>
              <a:rPr lang="en-US">
                <a:solidFill>
                  <a:schemeClr val="dk1"/>
                </a:solidFill>
              </a:rPr>
              <a:t>NESSIE will fly in a box pattern to establish control </a:t>
            </a:r>
            <a:endParaRPr>
              <a:solidFill>
                <a:schemeClr val="dk1"/>
              </a:solidFill>
            </a:endParaRPr>
          </a:p>
          <a:p>
            <a:pPr marL="914400" lvl="1" indent="-330200" algn="l" rtl="0">
              <a:lnSpc>
                <a:spcPct val="100000"/>
              </a:lnSpc>
              <a:spcBef>
                <a:spcPts val="0"/>
              </a:spcBef>
              <a:spcAft>
                <a:spcPts val="0"/>
              </a:spcAft>
              <a:buClr>
                <a:schemeClr val="dk1"/>
              </a:buClr>
              <a:buSzPts val="1600"/>
              <a:buFont typeface="Gill Sans"/>
              <a:buChar char="➢"/>
            </a:pPr>
            <a:r>
              <a:rPr lang="en-US">
                <a:solidFill>
                  <a:schemeClr val="dk1"/>
                </a:solidFill>
              </a:rPr>
              <a:t>NESSIE is taking data for FR1 here</a:t>
            </a:r>
            <a:endParaRPr>
              <a:solidFill>
                <a:schemeClr val="dk1"/>
              </a:solidFill>
            </a:endParaRPr>
          </a:p>
          <a:p>
            <a:pPr marL="457200" lvl="0" indent="-330200" algn="l" rtl="0">
              <a:lnSpc>
                <a:spcPct val="100000"/>
              </a:lnSpc>
              <a:spcBef>
                <a:spcPts val="0"/>
              </a:spcBef>
              <a:spcAft>
                <a:spcPts val="0"/>
              </a:spcAft>
              <a:buClr>
                <a:schemeClr val="dk1"/>
              </a:buClr>
              <a:buSzPts val="1600"/>
              <a:buFont typeface="Gill Sans"/>
              <a:buAutoNum type="arabicPeriod"/>
            </a:pPr>
            <a:r>
              <a:rPr lang="en-US" sz="1600">
                <a:solidFill>
                  <a:schemeClr val="dk1"/>
                </a:solidFill>
              </a:rPr>
              <a:t>Reduce Altitude</a:t>
            </a:r>
            <a:endParaRPr sz="1600">
              <a:solidFill>
                <a:schemeClr val="dk1"/>
              </a:solidFill>
            </a:endParaRPr>
          </a:p>
          <a:p>
            <a:pPr marL="914400" lvl="1" indent="-330200" algn="l" rtl="0">
              <a:lnSpc>
                <a:spcPct val="100000"/>
              </a:lnSpc>
              <a:spcBef>
                <a:spcPts val="0"/>
              </a:spcBef>
              <a:spcAft>
                <a:spcPts val="0"/>
              </a:spcAft>
              <a:buClr>
                <a:schemeClr val="dk1"/>
              </a:buClr>
              <a:buSzPts val="1600"/>
              <a:buFont typeface="Gill Sans"/>
              <a:buChar char="➢"/>
            </a:pPr>
            <a:r>
              <a:rPr lang="en-US">
                <a:solidFill>
                  <a:schemeClr val="dk1"/>
                </a:solidFill>
              </a:rPr>
              <a:t>NESSIE will use its motors to descend to 10 ft AGL</a:t>
            </a:r>
            <a:endParaRPr>
              <a:solidFill>
                <a:schemeClr val="dk1"/>
              </a:solidFill>
            </a:endParaRPr>
          </a:p>
          <a:p>
            <a:pPr marL="457200" lvl="0" indent="-330200" algn="l" rtl="0">
              <a:lnSpc>
                <a:spcPct val="100000"/>
              </a:lnSpc>
              <a:spcBef>
                <a:spcPts val="0"/>
              </a:spcBef>
              <a:spcAft>
                <a:spcPts val="0"/>
              </a:spcAft>
              <a:buClr>
                <a:schemeClr val="dk1"/>
              </a:buClr>
              <a:buSzPts val="1600"/>
              <a:buFont typeface="Gill Sans"/>
              <a:buAutoNum type="arabicPeriod"/>
            </a:pPr>
            <a:r>
              <a:rPr lang="en-US" sz="1600">
                <a:solidFill>
                  <a:schemeClr val="dk1"/>
                </a:solidFill>
              </a:rPr>
              <a:t>Recapture</a:t>
            </a:r>
            <a:endParaRPr sz="1600">
              <a:solidFill>
                <a:schemeClr val="dk1"/>
              </a:solidFill>
            </a:endParaRPr>
          </a:p>
          <a:p>
            <a:pPr marL="914400" lvl="1" indent="-330200" algn="l" rtl="0">
              <a:lnSpc>
                <a:spcPct val="100000"/>
              </a:lnSpc>
              <a:spcBef>
                <a:spcPts val="0"/>
              </a:spcBef>
              <a:spcAft>
                <a:spcPts val="0"/>
              </a:spcAft>
              <a:buClr>
                <a:schemeClr val="dk1"/>
              </a:buClr>
              <a:buSzPts val="1600"/>
              <a:buFont typeface="Gill Sans"/>
              <a:buChar char="➢"/>
            </a:pPr>
            <a:r>
              <a:rPr lang="en-US">
                <a:solidFill>
                  <a:schemeClr val="dk1"/>
                </a:solidFill>
              </a:rPr>
              <a:t>NESSIE will be recaptured and staked via its tethers.</a:t>
            </a:r>
            <a:endParaRPr>
              <a:solidFill>
                <a:schemeClr val="dk1"/>
              </a:solidFill>
            </a:endParaRPr>
          </a:p>
          <a:p>
            <a:pPr marL="0" lvl="0" indent="0" algn="l" rtl="0">
              <a:lnSpc>
                <a:spcPct val="100000"/>
              </a:lnSpc>
              <a:spcBef>
                <a:spcPts val="0"/>
              </a:spcBef>
              <a:spcAft>
                <a:spcPts val="0"/>
              </a:spcAft>
              <a:buSzPts val="1656"/>
              <a:buNone/>
            </a:pPr>
            <a:endParaRPr sz="1600">
              <a:solidFill>
                <a:schemeClr val="dk1"/>
              </a:solidFill>
            </a:endParaRPr>
          </a:p>
          <a:p>
            <a:pPr marL="457200" lvl="0" indent="-330200" algn="l" rtl="0">
              <a:lnSpc>
                <a:spcPct val="100000"/>
              </a:lnSpc>
              <a:spcBef>
                <a:spcPts val="0"/>
              </a:spcBef>
              <a:spcAft>
                <a:spcPts val="0"/>
              </a:spcAft>
              <a:buClr>
                <a:schemeClr val="dk1"/>
              </a:buClr>
              <a:buSzPts val="1600"/>
              <a:buFont typeface="Gill Sans"/>
              <a:buChar char="●"/>
            </a:pPr>
            <a:r>
              <a:rPr lang="en-US" sz="1600">
                <a:solidFill>
                  <a:schemeClr val="dk1"/>
                </a:solidFill>
              </a:rPr>
              <a:t>At any time, if control is lost, emergency solenoid and burn wire can be used in this test.</a:t>
            </a:r>
            <a:endParaRPr sz="1600"/>
          </a:p>
        </p:txBody>
      </p:sp>
      <p:sp>
        <p:nvSpPr>
          <p:cNvPr id="766" name="Google Shape;766;g83a1edc631_1_110"/>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Test Overview: Outdoor Free Flight Test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g746ebcbf66_8_203"/>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r>
              <a:rPr lang="en-US"/>
              <a:t>Test Results: Envelope Inflation Test</a:t>
            </a:r>
            <a:endParaRPr/>
          </a:p>
        </p:txBody>
      </p:sp>
      <p:sp>
        <p:nvSpPr>
          <p:cNvPr id="772" name="Google Shape;772;g746ebcbf66_8_203"/>
          <p:cNvSpPr txBox="1">
            <a:spLocks noGrp="1"/>
          </p:cNvSpPr>
          <p:nvPr>
            <p:ph type="body" idx="1"/>
          </p:nvPr>
        </p:nvSpPr>
        <p:spPr>
          <a:xfrm>
            <a:off x="581200" y="2180500"/>
            <a:ext cx="11029500" cy="3678300"/>
          </a:xfrm>
          <a:prstGeom prst="rect">
            <a:avLst/>
          </a:prstGeom>
          <a:noFill/>
          <a:ln>
            <a:noFill/>
          </a:ln>
        </p:spPr>
        <p:txBody>
          <a:bodyPr spcFirstLastPara="1" wrap="square" lIns="91425" tIns="45700" rIns="91425" bIns="45700" anchor="t" anchorCtr="0">
            <a:noAutofit/>
          </a:bodyPr>
          <a:lstStyle/>
          <a:p>
            <a:pPr marL="457200" lvl="0" indent="-333756" algn="l" rtl="0">
              <a:lnSpc>
                <a:spcPct val="100000"/>
              </a:lnSpc>
              <a:spcBef>
                <a:spcPts val="360"/>
              </a:spcBef>
              <a:spcAft>
                <a:spcPts val="0"/>
              </a:spcAft>
              <a:buSzPts val="1656"/>
              <a:buFont typeface="Noto Sans Symbols"/>
              <a:buChar char="➢"/>
            </a:pPr>
            <a:r>
              <a:rPr lang="en-US"/>
              <a:t>Test Description</a:t>
            </a:r>
            <a:endParaRPr/>
          </a:p>
          <a:p>
            <a:pPr marL="914400" lvl="1" indent="-333756" algn="l" rtl="0">
              <a:lnSpc>
                <a:spcPct val="100000"/>
              </a:lnSpc>
              <a:spcBef>
                <a:spcPts val="600"/>
              </a:spcBef>
              <a:spcAft>
                <a:spcPts val="0"/>
              </a:spcAft>
              <a:buSzPts val="1656"/>
              <a:buFont typeface="Noto Sans Symbols"/>
              <a:buChar char="➢"/>
            </a:pPr>
            <a:r>
              <a:rPr lang="en-US"/>
              <a:t>Verifies that leaks or tears in the envelope are non-existent or negligible</a:t>
            </a:r>
            <a:endParaRPr/>
          </a:p>
          <a:p>
            <a:pPr marL="914400" lvl="1" indent="-333756" algn="l" rtl="0">
              <a:lnSpc>
                <a:spcPct val="100000"/>
              </a:lnSpc>
              <a:spcBef>
                <a:spcPts val="600"/>
              </a:spcBef>
              <a:spcAft>
                <a:spcPts val="0"/>
              </a:spcAft>
              <a:buSzPts val="1656"/>
              <a:buChar char="➢"/>
            </a:pPr>
            <a:r>
              <a:rPr lang="en-US"/>
              <a:t>Preliminary investigation into effects of diffusion</a:t>
            </a:r>
            <a:endParaRPr/>
          </a:p>
          <a:p>
            <a:pPr marL="457200" lvl="0" indent="-333756" algn="l" rtl="0">
              <a:lnSpc>
                <a:spcPct val="100000"/>
              </a:lnSpc>
              <a:spcBef>
                <a:spcPts val="360"/>
              </a:spcBef>
              <a:spcAft>
                <a:spcPts val="0"/>
              </a:spcAft>
              <a:buSzPts val="1656"/>
              <a:buFont typeface="Noto Sans Symbols"/>
              <a:buChar char="➢"/>
            </a:pPr>
            <a:r>
              <a:rPr lang="en-US"/>
              <a:t>Data Type</a:t>
            </a:r>
            <a:endParaRPr/>
          </a:p>
          <a:p>
            <a:pPr marL="914400" lvl="1" indent="-333756" algn="l" rtl="0">
              <a:lnSpc>
                <a:spcPct val="100000"/>
              </a:lnSpc>
              <a:spcBef>
                <a:spcPts val="600"/>
              </a:spcBef>
              <a:spcAft>
                <a:spcPts val="0"/>
              </a:spcAft>
              <a:buSzPts val="1656"/>
              <a:buFont typeface="Noto Sans Symbols"/>
              <a:buChar char="➢"/>
            </a:pPr>
            <a:r>
              <a:rPr lang="en-US"/>
              <a:t>Volume over time recorded via time-lapse video</a:t>
            </a:r>
            <a:endParaRPr/>
          </a:p>
          <a:p>
            <a:pPr marL="457200" lvl="0" indent="-333756" algn="l" rtl="0">
              <a:spcBef>
                <a:spcPts val="360"/>
              </a:spcBef>
              <a:spcAft>
                <a:spcPts val="0"/>
              </a:spcAft>
              <a:buSzPts val="1656"/>
              <a:buChar char="➢"/>
            </a:pPr>
            <a:r>
              <a:rPr lang="en-US"/>
              <a:t>Sources of error/uncertainty</a:t>
            </a:r>
            <a:endParaRPr/>
          </a:p>
          <a:p>
            <a:pPr marL="914400" lvl="1" indent="-333756" algn="l" rtl="0">
              <a:spcBef>
                <a:spcPts val="360"/>
              </a:spcBef>
              <a:spcAft>
                <a:spcPts val="0"/>
              </a:spcAft>
              <a:buSzPts val="1656"/>
              <a:buChar char="➢"/>
            </a:pPr>
            <a:r>
              <a:rPr lang="en-US"/>
              <a:t>Volume is based on height measurements in the video</a:t>
            </a:r>
            <a:endParaRPr/>
          </a:p>
          <a:p>
            <a:pPr marL="914400" lvl="1" indent="-333756" algn="l" rtl="0">
              <a:spcBef>
                <a:spcPts val="360"/>
              </a:spcBef>
              <a:spcAft>
                <a:spcPts val="0"/>
              </a:spcAft>
              <a:buSzPts val="1656"/>
              <a:buChar char="➢"/>
            </a:pPr>
            <a:r>
              <a:rPr lang="en-US"/>
              <a:t>Envelope filled with air instead of helium, diffusion of helium molecules at a different rate than diffusion of air</a:t>
            </a:r>
            <a:endParaRPr/>
          </a:p>
          <a:p>
            <a:pPr marL="457200" lvl="0" indent="-333756" algn="l" rtl="0">
              <a:spcBef>
                <a:spcPts val="360"/>
              </a:spcBef>
              <a:spcAft>
                <a:spcPts val="0"/>
              </a:spcAft>
              <a:buSzPts val="1656"/>
              <a:buChar char="➢"/>
            </a:pPr>
            <a:r>
              <a:rPr lang="en-US"/>
              <a:t>Design/Functional Requirements Satisfied</a:t>
            </a:r>
            <a:endParaRPr/>
          </a:p>
          <a:p>
            <a:pPr marL="914400" lvl="1" indent="-333756" algn="l" rtl="0">
              <a:spcBef>
                <a:spcPts val="600"/>
              </a:spcBef>
              <a:spcAft>
                <a:spcPts val="0"/>
              </a:spcAft>
              <a:buSzPts val="1656"/>
              <a:buChar char="➢"/>
            </a:pPr>
            <a:r>
              <a:rPr lang="en-US"/>
              <a:t>This test was mostly to verify there were no issues with the envelope before moving on to further testing</a:t>
            </a:r>
            <a:endParaRPr/>
          </a:p>
          <a:p>
            <a:pPr marL="914400" lvl="1" indent="-333756" algn="l" rtl="0">
              <a:spcBef>
                <a:spcPts val="600"/>
              </a:spcBef>
              <a:spcAft>
                <a:spcPts val="0"/>
              </a:spcAft>
              <a:buSzPts val="1656"/>
              <a:buChar char="➢"/>
            </a:pPr>
            <a:r>
              <a:rPr lang="en-US"/>
              <a:t>Related to FR 2 and DR 3.1 regarding capability of operating at design altitude and maintaining lifting force</a:t>
            </a:r>
            <a:endParaRPr/>
          </a:p>
          <a:p>
            <a:pPr marL="0" lvl="0" indent="0" algn="l" rtl="0">
              <a:lnSpc>
                <a:spcPct val="100000"/>
              </a:lnSpc>
              <a:spcBef>
                <a:spcPts val="600"/>
              </a:spcBef>
              <a:spcAft>
                <a:spcPts val="0"/>
              </a:spcAft>
              <a:buNone/>
            </a:pPr>
            <a:endParaRPr sz="1600"/>
          </a:p>
          <a:p>
            <a:pPr marL="914400" lvl="1" indent="-228600" algn="l" rtl="0">
              <a:lnSpc>
                <a:spcPct val="100000"/>
              </a:lnSpc>
              <a:spcBef>
                <a:spcPts val="600"/>
              </a:spcBef>
              <a:spcAft>
                <a:spcPts val="0"/>
              </a:spcAft>
              <a:buSzPts val="1656"/>
              <a:buFont typeface="Noto Sans Symbols"/>
              <a:buNone/>
            </a:pPr>
            <a:endParaRPr/>
          </a:p>
        </p:txBody>
      </p:sp>
      <p:sp>
        <p:nvSpPr>
          <p:cNvPr id="773" name="Google Shape;773;g746ebcbf66_8_203"/>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23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7"/>
        <p:cNvGrpSpPr/>
        <p:nvPr/>
      </p:nvGrpSpPr>
      <p:grpSpPr>
        <a:xfrm>
          <a:off x="0" y="0"/>
          <a:ext cx="0" cy="0"/>
          <a:chOff x="0" y="0"/>
          <a:chExt cx="0" cy="0"/>
        </a:xfrm>
      </p:grpSpPr>
      <p:sp>
        <p:nvSpPr>
          <p:cNvPr id="778" name="Google Shape;778;g746ebcbf66_8_380"/>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Test Results: Envelope Inflation Test</a:t>
            </a:r>
            <a:endParaRPr/>
          </a:p>
        </p:txBody>
      </p:sp>
      <p:sp>
        <p:nvSpPr>
          <p:cNvPr id="779" name="Google Shape;779;g746ebcbf66_8_380"/>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780" name="Google Shape;780;g746ebcbf66_8_380"/>
          <p:cNvSpPr txBox="1">
            <a:spLocks noGrp="1"/>
          </p:cNvSpPr>
          <p:nvPr>
            <p:ph type="body" idx="1"/>
          </p:nvPr>
        </p:nvSpPr>
        <p:spPr>
          <a:xfrm>
            <a:off x="887219" y="2250892"/>
            <a:ext cx="5087100" cy="536100"/>
          </a:xfrm>
          <a:prstGeom prst="rect">
            <a:avLst/>
          </a:prstGeom>
        </p:spPr>
        <p:txBody>
          <a:bodyPr spcFirstLastPara="1" wrap="square" lIns="91425" tIns="45700" rIns="91425" bIns="45700" anchor="b" anchorCtr="0">
            <a:noAutofit/>
          </a:bodyPr>
          <a:lstStyle/>
          <a:p>
            <a:pPr marL="0" lvl="0" indent="0" algn="l" rtl="0">
              <a:spcBef>
                <a:spcPts val="440"/>
              </a:spcBef>
              <a:spcAft>
                <a:spcPts val="0"/>
              </a:spcAft>
              <a:buNone/>
            </a:pPr>
            <a:r>
              <a:rPr lang="en-US"/>
              <a:t>Results:</a:t>
            </a:r>
            <a:endParaRPr>
              <a:solidFill>
                <a:schemeClr val="accent6"/>
              </a:solidFill>
            </a:endParaRPr>
          </a:p>
        </p:txBody>
      </p:sp>
      <p:sp>
        <p:nvSpPr>
          <p:cNvPr id="781" name="Google Shape;781;g746ebcbf66_8_380"/>
          <p:cNvSpPr txBox="1">
            <a:spLocks noGrp="1"/>
          </p:cNvSpPr>
          <p:nvPr>
            <p:ph type="body" idx="2"/>
          </p:nvPr>
        </p:nvSpPr>
        <p:spPr>
          <a:xfrm>
            <a:off x="581200" y="2926200"/>
            <a:ext cx="5393100" cy="1213200"/>
          </a:xfrm>
          <a:prstGeom prst="rect">
            <a:avLst/>
          </a:prstGeom>
        </p:spPr>
        <p:txBody>
          <a:bodyPr spcFirstLastPara="1" wrap="square" lIns="91425" tIns="45700" rIns="91425" bIns="45700" anchor="t" anchorCtr="0">
            <a:noAutofit/>
          </a:bodyPr>
          <a:lstStyle/>
          <a:p>
            <a:pPr marL="457200" lvl="0" indent="-333756" algn="l" rtl="0">
              <a:spcBef>
                <a:spcPts val="360"/>
              </a:spcBef>
              <a:spcAft>
                <a:spcPts val="0"/>
              </a:spcAft>
              <a:buSzPts val="1656"/>
              <a:buChar char="➢"/>
            </a:pPr>
            <a:r>
              <a:rPr lang="en-US"/>
              <a:t>No leaks detected</a:t>
            </a:r>
            <a:endParaRPr/>
          </a:p>
          <a:p>
            <a:pPr marL="457200" lvl="0" indent="-333756" algn="l" rtl="0">
              <a:spcBef>
                <a:spcPts val="0"/>
              </a:spcBef>
              <a:spcAft>
                <a:spcPts val="0"/>
              </a:spcAft>
              <a:buSzPts val="1656"/>
              <a:buChar char="➢"/>
            </a:pPr>
            <a:r>
              <a:rPr lang="en-US"/>
              <a:t>Effects of diffusion deemed negligible over course of testing period</a:t>
            </a:r>
            <a:endParaRPr/>
          </a:p>
        </p:txBody>
      </p:sp>
      <p:sp>
        <p:nvSpPr>
          <p:cNvPr id="782" name="Google Shape;782;g746ebcbf66_8_380"/>
          <p:cNvSpPr txBox="1">
            <a:spLocks noGrp="1"/>
          </p:cNvSpPr>
          <p:nvPr>
            <p:ph type="body" idx="3"/>
          </p:nvPr>
        </p:nvSpPr>
        <p:spPr>
          <a:xfrm>
            <a:off x="887214" y="4228572"/>
            <a:ext cx="5087100" cy="320700"/>
          </a:xfrm>
          <a:prstGeom prst="rect">
            <a:avLst/>
          </a:prstGeom>
        </p:spPr>
        <p:txBody>
          <a:bodyPr spcFirstLastPara="1" wrap="square" lIns="91425" tIns="45700" rIns="91425" bIns="45700" anchor="b" anchorCtr="0">
            <a:noAutofit/>
          </a:bodyPr>
          <a:lstStyle/>
          <a:p>
            <a:pPr marL="0" lvl="0" indent="0" algn="l" rtl="0">
              <a:spcBef>
                <a:spcPts val="440"/>
              </a:spcBef>
              <a:spcAft>
                <a:spcPts val="0"/>
              </a:spcAft>
              <a:buNone/>
            </a:pPr>
            <a:r>
              <a:rPr lang="en-US"/>
              <a:t>Verification and Validation:</a:t>
            </a:r>
            <a:endParaRPr/>
          </a:p>
        </p:txBody>
      </p:sp>
      <p:sp>
        <p:nvSpPr>
          <p:cNvPr id="783" name="Google Shape;783;g746ebcbf66_8_380"/>
          <p:cNvSpPr txBox="1">
            <a:spLocks noGrp="1"/>
          </p:cNvSpPr>
          <p:nvPr>
            <p:ph type="body" idx="4"/>
          </p:nvPr>
        </p:nvSpPr>
        <p:spPr>
          <a:xfrm>
            <a:off x="581188" y="4619915"/>
            <a:ext cx="5393100" cy="1701300"/>
          </a:xfrm>
          <a:prstGeom prst="rect">
            <a:avLst/>
          </a:prstGeom>
        </p:spPr>
        <p:txBody>
          <a:bodyPr spcFirstLastPara="1" wrap="square" lIns="91425" tIns="45700" rIns="91425" bIns="45700" anchor="t" anchorCtr="0">
            <a:noAutofit/>
          </a:bodyPr>
          <a:lstStyle/>
          <a:p>
            <a:pPr marL="457200" lvl="0" indent="-333756" algn="l" rtl="0">
              <a:spcBef>
                <a:spcPts val="360"/>
              </a:spcBef>
              <a:spcAft>
                <a:spcPts val="0"/>
              </a:spcAft>
              <a:buSzPts val="1656"/>
              <a:buChar char="➢"/>
            </a:pPr>
            <a:r>
              <a:rPr lang="en-US"/>
              <a:t>No change in volume of the envelope implies that lift will remain constant</a:t>
            </a:r>
            <a:endParaRPr/>
          </a:p>
          <a:p>
            <a:pPr marL="457200" lvl="0" indent="-333756" algn="l" rtl="0">
              <a:spcBef>
                <a:spcPts val="0"/>
              </a:spcBef>
              <a:spcAft>
                <a:spcPts val="0"/>
              </a:spcAft>
              <a:buSzPts val="1656"/>
              <a:buChar char="➢"/>
            </a:pPr>
            <a:r>
              <a:rPr lang="en-US"/>
              <a:t>Validates FR2 and DR 3.1</a:t>
            </a:r>
            <a:endParaRPr/>
          </a:p>
        </p:txBody>
      </p:sp>
      <p:pic>
        <p:nvPicPr>
          <p:cNvPr id="784" name="Google Shape;784;g746ebcbf66_8_380"/>
          <p:cNvPicPr preferRelativeResize="0"/>
          <p:nvPr/>
        </p:nvPicPr>
        <p:blipFill>
          <a:blip r:embed="rId3">
            <a:alphaModFix/>
          </a:blip>
          <a:stretch>
            <a:fillRect/>
          </a:stretch>
        </p:blipFill>
        <p:spPr>
          <a:xfrm>
            <a:off x="6229300" y="2139475"/>
            <a:ext cx="5088862" cy="381664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g746ebcbf66_8_397"/>
          <p:cNvSpPr txBox="1">
            <a:spLocks noGrp="1"/>
          </p:cNvSpPr>
          <p:nvPr>
            <p:ph type="title"/>
          </p:nvPr>
        </p:nvSpPr>
        <p:spPr>
          <a:xfrm>
            <a:off x="581192" y="702156"/>
            <a:ext cx="11029500" cy="1013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800"/>
              <a:buNone/>
            </a:pPr>
            <a:r>
              <a:rPr lang="en-US"/>
              <a:t>Test Results: Envelope Inflation Test</a:t>
            </a:r>
            <a:endParaRPr/>
          </a:p>
        </p:txBody>
      </p:sp>
      <p:sp>
        <p:nvSpPr>
          <p:cNvPr id="790" name="Google Shape;790;g746ebcbf66_8_397"/>
          <p:cNvSpPr txBox="1">
            <a:spLocks noGrp="1"/>
          </p:cNvSpPr>
          <p:nvPr>
            <p:ph type="body" idx="1"/>
          </p:nvPr>
        </p:nvSpPr>
        <p:spPr>
          <a:xfrm>
            <a:off x="581200" y="2180500"/>
            <a:ext cx="11029500" cy="3678300"/>
          </a:xfrm>
          <a:prstGeom prst="rect">
            <a:avLst/>
          </a:prstGeom>
          <a:noFill/>
          <a:ln>
            <a:noFill/>
          </a:ln>
        </p:spPr>
        <p:txBody>
          <a:bodyPr spcFirstLastPara="1" wrap="square" lIns="91425" tIns="45700" rIns="91425" bIns="45700" anchor="t" anchorCtr="0">
            <a:noAutofit/>
          </a:bodyPr>
          <a:lstStyle/>
          <a:p>
            <a:pPr marL="457200" lvl="0" indent="-333756" algn="l" rtl="0">
              <a:lnSpc>
                <a:spcPct val="100000"/>
              </a:lnSpc>
              <a:spcBef>
                <a:spcPts val="360"/>
              </a:spcBef>
              <a:spcAft>
                <a:spcPts val="0"/>
              </a:spcAft>
              <a:buSzPts val="1656"/>
              <a:buFont typeface="Noto Sans Symbols"/>
              <a:buChar char="➢"/>
            </a:pPr>
            <a:r>
              <a:rPr lang="en-US"/>
              <a:t>Test Description</a:t>
            </a:r>
            <a:endParaRPr/>
          </a:p>
          <a:p>
            <a:pPr marL="914400" lvl="1" indent="-333756" algn="l" rtl="0">
              <a:spcBef>
                <a:spcPts val="600"/>
              </a:spcBef>
              <a:spcAft>
                <a:spcPts val="0"/>
              </a:spcAft>
              <a:buSzPts val="1656"/>
              <a:buChar char="➢"/>
            </a:pPr>
            <a:r>
              <a:rPr lang="en-US"/>
              <a:t>This test is to determine the viability of deflating the balloon without external aid.</a:t>
            </a:r>
            <a:endParaRPr/>
          </a:p>
          <a:p>
            <a:pPr marL="457200" lvl="0" indent="-333756" algn="l" rtl="0">
              <a:lnSpc>
                <a:spcPct val="100000"/>
              </a:lnSpc>
              <a:spcBef>
                <a:spcPts val="360"/>
              </a:spcBef>
              <a:spcAft>
                <a:spcPts val="0"/>
              </a:spcAft>
              <a:buSzPts val="1656"/>
              <a:buFont typeface="Noto Sans Symbols"/>
              <a:buChar char="➢"/>
            </a:pPr>
            <a:r>
              <a:rPr lang="en-US"/>
              <a:t>Data Type</a:t>
            </a:r>
            <a:endParaRPr/>
          </a:p>
          <a:p>
            <a:pPr marL="914400" lvl="1" indent="-333756" algn="l" rtl="0">
              <a:spcBef>
                <a:spcPts val="360"/>
              </a:spcBef>
              <a:spcAft>
                <a:spcPts val="0"/>
              </a:spcAft>
              <a:buSzPts val="1656"/>
              <a:buChar char="➢"/>
            </a:pPr>
            <a:r>
              <a:rPr lang="en-US"/>
              <a:t>By measuring the height of the envelope, the  volume of the balloon can be estimated, assuming a flat bottomed torus</a:t>
            </a:r>
            <a:endParaRPr/>
          </a:p>
          <a:p>
            <a:pPr marL="457200" lvl="0" indent="-333756" algn="l" rtl="0">
              <a:spcBef>
                <a:spcPts val="360"/>
              </a:spcBef>
              <a:spcAft>
                <a:spcPts val="0"/>
              </a:spcAft>
              <a:buSzPts val="1656"/>
              <a:buChar char="➢"/>
            </a:pPr>
            <a:r>
              <a:rPr lang="en-US"/>
              <a:t>Sources of error/uncertainty</a:t>
            </a:r>
            <a:endParaRPr/>
          </a:p>
          <a:p>
            <a:pPr marL="914400" lvl="1" indent="-333756" algn="l" rtl="0">
              <a:spcBef>
                <a:spcPts val="360"/>
              </a:spcBef>
              <a:spcAft>
                <a:spcPts val="0"/>
              </a:spcAft>
              <a:buSzPts val="1656"/>
              <a:buChar char="➢"/>
            </a:pPr>
            <a:r>
              <a:rPr lang="en-US"/>
              <a:t>As the tape measure cannot be placed directly next to the top of the envelope, human error of 1”  is involved in making the height measurements</a:t>
            </a:r>
            <a:endParaRPr/>
          </a:p>
          <a:p>
            <a:pPr marL="914400" lvl="1" indent="-333756" algn="l" rtl="0">
              <a:spcBef>
                <a:spcPts val="360"/>
              </a:spcBef>
              <a:spcAft>
                <a:spcPts val="0"/>
              </a:spcAft>
              <a:buSzPts val="1656"/>
              <a:buChar char="➢"/>
            </a:pPr>
            <a:r>
              <a:rPr lang="en-US"/>
              <a:t>The balloon likely does not deflate exactly as predicted, further complicating percentage fill volume estimation</a:t>
            </a:r>
            <a:endParaRPr/>
          </a:p>
          <a:p>
            <a:pPr marL="914400" lvl="1" indent="-333756" algn="l" rtl="0">
              <a:spcBef>
                <a:spcPts val="360"/>
              </a:spcBef>
              <a:spcAft>
                <a:spcPts val="0"/>
              </a:spcAft>
              <a:buSzPts val="1656"/>
              <a:buChar char="➢"/>
            </a:pPr>
            <a:r>
              <a:rPr lang="en-US"/>
              <a:t>Low number of data points</a:t>
            </a:r>
            <a:endParaRPr/>
          </a:p>
          <a:p>
            <a:pPr marL="457200" lvl="0" indent="-333756" algn="l" rtl="0">
              <a:spcBef>
                <a:spcPts val="360"/>
              </a:spcBef>
              <a:spcAft>
                <a:spcPts val="0"/>
              </a:spcAft>
              <a:buSzPts val="1656"/>
              <a:buChar char="➢"/>
            </a:pPr>
            <a:r>
              <a:rPr lang="en-US"/>
              <a:t>Design/Functional Requirements Satisfied</a:t>
            </a:r>
            <a:endParaRPr/>
          </a:p>
          <a:p>
            <a:pPr marL="914400" lvl="1" indent="-333756" algn="l" rtl="0">
              <a:spcBef>
                <a:spcPts val="600"/>
              </a:spcBef>
              <a:spcAft>
                <a:spcPts val="0"/>
              </a:spcAft>
              <a:buSzPts val="1656"/>
              <a:buChar char="➢"/>
            </a:pPr>
            <a:r>
              <a:rPr lang="en-US"/>
              <a:t>The requirements were not satisfied for this particular test</a:t>
            </a:r>
            <a:endParaRPr/>
          </a:p>
          <a:p>
            <a:pPr marL="1371600" lvl="2" indent="-333756" algn="l" rtl="0">
              <a:spcBef>
                <a:spcPts val="600"/>
              </a:spcBef>
              <a:spcAft>
                <a:spcPts val="0"/>
              </a:spcAft>
              <a:buSzPts val="1656"/>
              <a:buChar char="➢"/>
            </a:pPr>
            <a:r>
              <a:rPr lang="en-US" sz="1400"/>
              <a:t>Balloon would take an unacceptable amount of time to deflate on its own</a:t>
            </a:r>
            <a:endParaRPr/>
          </a:p>
          <a:p>
            <a:pPr marL="0" lvl="0" indent="0" algn="l" rtl="0">
              <a:lnSpc>
                <a:spcPct val="100000"/>
              </a:lnSpc>
              <a:spcBef>
                <a:spcPts val="600"/>
              </a:spcBef>
              <a:spcAft>
                <a:spcPts val="0"/>
              </a:spcAft>
              <a:buNone/>
            </a:pPr>
            <a:endParaRPr sz="1600"/>
          </a:p>
          <a:p>
            <a:pPr marL="914400" lvl="1" indent="-228600" algn="l" rtl="0">
              <a:lnSpc>
                <a:spcPct val="100000"/>
              </a:lnSpc>
              <a:spcBef>
                <a:spcPts val="600"/>
              </a:spcBef>
              <a:spcAft>
                <a:spcPts val="0"/>
              </a:spcAft>
              <a:buSzPts val="1656"/>
              <a:buFont typeface="Noto Sans Symbols"/>
              <a:buNone/>
            </a:pPr>
            <a:endParaRPr/>
          </a:p>
        </p:txBody>
      </p:sp>
      <p:sp>
        <p:nvSpPr>
          <p:cNvPr id="791" name="Google Shape;791;g746ebcbf66_8_397"/>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5"/>
        <p:cNvGrpSpPr/>
        <p:nvPr/>
      </p:nvGrpSpPr>
      <p:grpSpPr>
        <a:xfrm>
          <a:off x="0" y="0"/>
          <a:ext cx="0" cy="0"/>
          <a:chOff x="0" y="0"/>
          <a:chExt cx="0" cy="0"/>
        </a:xfrm>
      </p:grpSpPr>
      <p:sp>
        <p:nvSpPr>
          <p:cNvPr id="796" name="Google Shape;796;g836214182b_0_0"/>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Test Results: Envelope Deflation Test</a:t>
            </a:r>
            <a:endParaRPr/>
          </a:p>
        </p:txBody>
      </p:sp>
      <p:sp>
        <p:nvSpPr>
          <p:cNvPr id="797" name="Google Shape;797;g836214182b_0_0"/>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798" name="Google Shape;798;g836214182b_0_0"/>
          <p:cNvSpPr txBox="1">
            <a:spLocks noGrp="1"/>
          </p:cNvSpPr>
          <p:nvPr>
            <p:ph type="body" idx="3"/>
          </p:nvPr>
        </p:nvSpPr>
        <p:spPr>
          <a:xfrm>
            <a:off x="6523735" y="2250892"/>
            <a:ext cx="5087100" cy="553500"/>
          </a:xfrm>
          <a:prstGeom prst="rect">
            <a:avLst/>
          </a:prstGeom>
        </p:spPr>
        <p:txBody>
          <a:bodyPr spcFirstLastPara="1" wrap="square" lIns="91425" tIns="45700" rIns="91425" bIns="45700" anchor="b" anchorCtr="0">
            <a:noAutofit/>
          </a:bodyPr>
          <a:lstStyle/>
          <a:p>
            <a:pPr marL="0" lvl="0" indent="0" algn="l" rtl="0">
              <a:spcBef>
                <a:spcPts val="440"/>
              </a:spcBef>
              <a:spcAft>
                <a:spcPts val="0"/>
              </a:spcAft>
              <a:buNone/>
            </a:pPr>
            <a:r>
              <a:rPr lang="en-US"/>
              <a:t>Verification and Validation:</a:t>
            </a:r>
            <a:endParaRPr/>
          </a:p>
        </p:txBody>
      </p:sp>
      <p:sp>
        <p:nvSpPr>
          <p:cNvPr id="799" name="Google Shape;799;g836214182b_0_0"/>
          <p:cNvSpPr txBox="1">
            <a:spLocks noGrp="1"/>
          </p:cNvSpPr>
          <p:nvPr>
            <p:ph type="body" idx="4"/>
          </p:nvPr>
        </p:nvSpPr>
        <p:spPr>
          <a:xfrm>
            <a:off x="6217709" y="2926052"/>
            <a:ext cx="5393100" cy="2934900"/>
          </a:xfrm>
          <a:prstGeom prst="rect">
            <a:avLst/>
          </a:prstGeom>
        </p:spPr>
        <p:txBody>
          <a:bodyPr spcFirstLastPara="1" wrap="square" lIns="91425" tIns="45700" rIns="91425" bIns="45700" anchor="t" anchorCtr="0">
            <a:noAutofit/>
          </a:bodyPr>
          <a:lstStyle/>
          <a:p>
            <a:pPr marL="457200" lvl="0" indent="-333756" algn="l" rtl="0">
              <a:spcBef>
                <a:spcPts val="360"/>
              </a:spcBef>
              <a:spcAft>
                <a:spcPts val="0"/>
              </a:spcAft>
              <a:buSzPts val="1656"/>
              <a:buChar char="➢"/>
            </a:pPr>
            <a:r>
              <a:rPr lang="en-US"/>
              <a:t>DR 3.3.2 Satisfied, NESSIE can descend safely</a:t>
            </a:r>
            <a:endParaRPr/>
          </a:p>
          <a:p>
            <a:pPr marL="914400" lvl="1" indent="-333756" algn="l" rtl="0">
              <a:spcBef>
                <a:spcPts val="0"/>
              </a:spcBef>
              <a:spcAft>
                <a:spcPts val="0"/>
              </a:spcAft>
              <a:buSzPts val="1656"/>
              <a:buChar char="○"/>
            </a:pPr>
            <a:r>
              <a:rPr lang="en-US"/>
              <a:t>Deflated to neutrally buoyant in 1.3 min</a:t>
            </a:r>
            <a:endParaRPr/>
          </a:p>
          <a:p>
            <a:pPr marL="914400" lvl="1" indent="-333756" algn="l" rtl="0">
              <a:spcBef>
                <a:spcPts val="0"/>
              </a:spcBef>
              <a:spcAft>
                <a:spcPts val="0"/>
              </a:spcAft>
              <a:buSzPts val="1656"/>
              <a:buChar char="○"/>
            </a:pPr>
            <a:r>
              <a:rPr lang="en-US"/>
              <a:t>Note this was air, assuming time is proportional to density helium would take 9.7 minutes</a:t>
            </a:r>
            <a:endParaRPr/>
          </a:p>
          <a:p>
            <a:pPr marL="457200" lvl="0" indent="-333756" algn="l" rtl="0">
              <a:spcBef>
                <a:spcPts val="0"/>
              </a:spcBef>
              <a:spcAft>
                <a:spcPts val="0"/>
              </a:spcAft>
              <a:buSzPts val="1656"/>
              <a:buChar char="➢"/>
            </a:pPr>
            <a:r>
              <a:rPr lang="en-US"/>
              <a:t>Once valves were pinched, deflation stopped, requiring physical assistance.</a:t>
            </a:r>
            <a:endParaRPr/>
          </a:p>
        </p:txBody>
      </p:sp>
      <p:pic>
        <p:nvPicPr>
          <p:cNvPr id="800" name="Google Shape;800;g836214182b_0_0"/>
          <p:cNvPicPr preferRelativeResize="0"/>
          <p:nvPr/>
        </p:nvPicPr>
        <p:blipFill>
          <a:blip r:embed="rId3">
            <a:alphaModFix/>
          </a:blip>
          <a:stretch>
            <a:fillRect/>
          </a:stretch>
        </p:blipFill>
        <p:spPr>
          <a:xfrm>
            <a:off x="6315050" y="5143601"/>
            <a:ext cx="2102045" cy="1576526"/>
          </a:xfrm>
          <a:prstGeom prst="rect">
            <a:avLst/>
          </a:prstGeom>
          <a:noFill/>
          <a:ln>
            <a:noFill/>
          </a:ln>
        </p:spPr>
      </p:pic>
      <p:pic>
        <p:nvPicPr>
          <p:cNvPr id="801" name="Google Shape;801;g836214182b_0_0"/>
          <p:cNvPicPr preferRelativeResize="0"/>
          <p:nvPr/>
        </p:nvPicPr>
        <p:blipFill>
          <a:blip r:embed="rId4">
            <a:alphaModFix/>
          </a:blip>
          <a:stretch>
            <a:fillRect/>
          </a:stretch>
        </p:blipFill>
        <p:spPr>
          <a:xfrm>
            <a:off x="9305375" y="5175824"/>
            <a:ext cx="2016101" cy="1512076"/>
          </a:xfrm>
          <a:prstGeom prst="rect">
            <a:avLst/>
          </a:prstGeom>
          <a:noFill/>
          <a:ln>
            <a:noFill/>
          </a:ln>
        </p:spPr>
      </p:pic>
      <p:sp>
        <p:nvSpPr>
          <p:cNvPr id="802" name="Google Shape;802;g836214182b_0_0"/>
          <p:cNvSpPr txBox="1"/>
          <p:nvPr/>
        </p:nvSpPr>
        <p:spPr>
          <a:xfrm>
            <a:off x="7073725" y="4778500"/>
            <a:ext cx="5847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Gill Sans"/>
                <a:ea typeface="Gill Sans"/>
                <a:cs typeface="Gill Sans"/>
                <a:sym typeface="Gill Sans"/>
              </a:rPr>
              <a:t>Start</a:t>
            </a:r>
            <a:endParaRPr>
              <a:latin typeface="Gill Sans"/>
              <a:ea typeface="Gill Sans"/>
              <a:cs typeface="Gill Sans"/>
              <a:sym typeface="Gill Sans"/>
            </a:endParaRPr>
          </a:p>
        </p:txBody>
      </p:sp>
      <p:sp>
        <p:nvSpPr>
          <p:cNvPr id="803" name="Google Shape;803;g836214182b_0_0"/>
          <p:cNvSpPr txBox="1"/>
          <p:nvPr/>
        </p:nvSpPr>
        <p:spPr>
          <a:xfrm>
            <a:off x="9837025" y="4778500"/>
            <a:ext cx="9528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Gill Sans"/>
                <a:ea typeface="Gill Sans"/>
                <a:cs typeface="Gill Sans"/>
                <a:sym typeface="Gill Sans"/>
              </a:rPr>
              <a:t>2 hours in</a:t>
            </a:r>
            <a:endParaRPr>
              <a:latin typeface="Gill Sans"/>
              <a:ea typeface="Gill Sans"/>
              <a:cs typeface="Gill Sans"/>
              <a:sym typeface="Gill Sans"/>
            </a:endParaRPr>
          </a:p>
        </p:txBody>
      </p:sp>
      <p:pic>
        <p:nvPicPr>
          <p:cNvPr id="804" name="Google Shape;804;g836214182b_0_0"/>
          <p:cNvPicPr preferRelativeResize="0"/>
          <p:nvPr/>
        </p:nvPicPr>
        <p:blipFill>
          <a:blip r:embed="rId5">
            <a:alphaModFix/>
          </a:blip>
          <a:stretch>
            <a:fillRect/>
          </a:stretch>
        </p:blipFill>
        <p:spPr>
          <a:xfrm>
            <a:off x="581200" y="2531775"/>
            <a:ext cx="5393099" cy="3509441"/>
          </a:xfrm>
          <a:prstGeom prst="rect">
            <a:avLst/>
          </a:prstGeom>
          <a:noFill/>
          <a:ln>
            <a:noFill/>
          </a:ln>
        </p:spPr>
      </p:pic>
      <p:sp>
        <p:nvSpPr>
          <p:cNvPr id="805" name="Google Shape;805;g836214182b_0_0"/>
          <p:cNvSpPr/>
          <p:nvPr/>
        </p:nvSpPr>
        <p:spPr>
          <a:xfrm>
            <a:off x="8568888" y="5749313"/>
            <a:ext cx="584700" cy="3651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9"/>
        <p:cNvGrpSpPr/>
        <p:nvPr/>
      </p:nvGrpSpPr>
      <p:grpSpPr>
        <a:xfrm>
          <a:off x="0" y="0"/>
          <a:ext cx="0" cy="0"/>
          <a:chOff x="0" y="0"/>
          <a:chExt cx="0" cy="0"/>
        </a:xfrm>
      </p:grpSpPr>
      <p:sp>
        <p:nvSpPr>
          <p:cNvPr id="810" name="Google Shape;810;g839ca67c07_4_18"/>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Test Results: Object Determination Test</a:t>
            </a:r>
            <a:endParaRPr/>
          </a:p>
        </p:txBody>
      </p:sp>
      <p:sp>
        <p:nvSpPr>
          <p:cNvPr id="811" name="Google Shape;811;g839ca67c07_4_18"/>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812" name="Google Shape;812;g839ca67c07_4_18"/>
          <p:cNvSpPr txBox="1">
            <a:spLocks noGrp="1"/>
          </p:cNvSpPr>
          <p:nvPr>
            <p:ph type="body" idx="1"/>
          </p:nvPr>
        </p:nvSpPr>
        <p:spPr>
          <a:xfrm>
            <a:off x="581193" y="2228003"/>
            <a:ext cx="5422500" cy="3633000"/>
          </a:xfrm>
          <a:prstGeom prst="rect">
            <a:avLst/>
          </a:prstGeom>
        </p:spPr>
        <p:txBody>
          <a:bodyPr spcFirstLastPara="1" wrap="square" lIns="91425" tIns="45700" rIns="91425" bIns="45700" anchor="ctr" anchorCtr="0">
            <a:noAutofit/>
          </a:bodyPr>
          <a:lstStyle/>
          <a:p>
            <a:pPr marL="0" lvl="0" indent="0" algn="l" rtl="0">
              <a:spcBef>
                <a:spcPts val="360"/>
              </a:spcBef>
              <a:spcAft>
                <a:spcPts val="0"/>
              </a:spcAft>
              <a:buNone/>
            </a:pPr>
            <a:endParaRPr b="1"/>
          </a:p>
          <a:p>
            <a:pPr marL="0" lvl="0" indent="0" algn="l" rtl="0">
              <a:spcBef>
                <a:spcPts val="360"/>
              </a:spcBef>
              <a:spcAft>
                <a:spcPts val="0"/>
              </a:spcAft>
              <a:buNone/>
            </a:pPr>
            <a:r>
              <a:rPr lang="en-US" b="1"/>
              <a:t>Status: </a:t>
            </a:r>
            <a:r>
              <a:rPr lang="en-US" b="1">
                <a:solidFill>
                  <a:srgbClr val="FF0000"/>
                </a:solidFill>
              </a:rPr>
              <a:t>Incomplete</a:t>
            </a:r>
            <a:endParaRPr b="1">
              <a:solidFill>
                <a:srgbClr val="FF0000"/>
              </a:solidFill>
            </a:endParaRPr>
          </a:p>
          <a:p>
            <a:pPr marL="0" lvl="0" indent="0" algn="l" rtl="0">
              <a:spcBef>
                <a:spcPts val="360"/>
              </a:spcBef>
              <a:spcAft>
                <a:spcPts val="0"/>
              </a:spcAft>
              <a:buNone/>
            </a:pPr>
            <a:endParaRPr b="1"/>
          </a:p>
          <a:p>
            <a:pPr marL="0" lvl="0" indent="0" algn="l" rtl="0">
              <a:spcBef>
                <a:spcPts val="360"/>
              </a:spcBef>
              <a:spcAft>
                <a:spcPts val="0"/>
              </a:spcAft>
              <a:buNone/>
            </a:pPr>
            <a:r>
              <a:rPr lang="en-US" b="1"/>
              <a:t>Phase 1: Shake camera → Blurry images + Data</a:t>
            </a:r>
            <a:endParaRPr b="1"/>
          </a:p>
          <a:p>
            <a:pPr marL="0" lvl="0" indent="0" algn="l" rtl="0">
              <a:spcBef>
                <a:spcPts val="360"/>
              </a:spcBef>
              <a:spcAft>
                <a:spcPts val="0"/>
              </a:spcAft>
              <a:buNone/>
            </a:pPr>
            <a:r>
              <a:rPr lang="en-US" b="1"/>
              <a:t>Phase 2: Matlab → Obtain restored images</a:t>
            </a:r>
            <a:endParaRPr b="1"/>
          </a:p>
          <a:p>
            <a:pPr marL="0" lvl="0" indent="0" algn="l" rtl="0">
              <a:spcBef>
                <a:spcPts val="360"/>
              </a:spcBef>
              <a:spcAft>
                <a:spcPts val="0"/>
              </a:spcAft>
              <a:buNone/>
            </a:pPr>
            <a:r>
              <a:rPr lang="en-US" b="1"/>
              <a:t>Phase 3: Image Process → Obtain 3σ capability</a:t>
            </a:r>
            <a:endParaRPr b="1"/>
          </a:p>
          <a:p>
            <a:pPr marL="0" lvl="0" indent="0" algn="l" rtl="0">
              <a:spcBef>
                <a:spcPts val="360"/>
              </a:spcBef>
              <a:spcAft>
                <a:spcPts val="0"/>
              </a:spcAft>
              <a:buNone/>
            </a:pPr>
            <a:r>
              <a:rPr lang="en-US" b="1"/>
              <a:t>Phase 4: Confirm validation</a:t>
            </a:r>
            <a:endParaRPr b="1"/>
          </a:p>
          <a:p>
            <a:pPr marL="0" lvl="0" indent="0" algn="l" rtl="0">
              <a:spcBef>
                <a:spcPts val="360"/>
              </a:spcBef>
              <a:spcAft>
                <a:spcPts val="0"/>
              </a:spcAft>
              <a:buNone/>
            </a:pPr>
            <a:endParaRPr b="1"/>
          </a:p>
          <a:p>
            <a:pPr marL="457200" lvl="0" indent="-333756" algn="l" rtl="0">
              <a:spcBef>
                <a:spcPts val="360"/>
              </a:spcBef>
              <a:spcAft>
                <a:spcPts val="0"/>
              </a:spcAft>
              <a:buSzPts val="1656"/>
              <a:buChar char="●"/>
            </a:pPr>
            <a:r>
              <a:rPr lang="en-US" b="1"/>
              <a:t>Validation for FR1 is confirmed by comparing vibrational data from shaker test with vibrational data from integrated flight test.  </a:t>
            </a:r>
            <a:endParaRPr b="1"/>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813" name="Google Shape;813;g839ca67c07_4_18"/>
          <p:cNvSpPr txBox="1">
            <a:spLocks noGrp="1"/>
          </p:cNvSpPr>
          <p:nvPr>
            <p:ph type="body" idx="2"/>
          </p:nvPr>
        </p:nvSpPr>
        <p:spPr>
          <a:xfrm>
            <a:off x="6188417" y="2228003"/>
            <a:ext cx="5422500" cy="3633000"/>
          </a:xfrm>
          <a:prstGeom prst="rect">
            <a:avLst/>
          </a:prstGeom>
        </p:spPr>
        <p:txBody>
          <a:bodyPr spcFirstLastPara="1" wrap="square" lIns="91425" tIns="45700" rIns="91425" bIns="45700" anchor="ctr" anchorCtr="0">
            <a:noAutofit/>
          </a:bodyPr>
          <a:lstStyle/>
          <a:p>
            <a:pPr marL="0" lvl="0" indent="0" algn="l" rtl="0">
              <a:spcBef>
                <a:spcPts val="360"/>
              </a:spcBef>
              <a:spcAft>
                <a:spcPts val="0"/>
              </a:spcAft>
              <a:buNone/>
            </a:pPr>
            <a:endParaRPr/>
          </a:p>
        </p:txBody>
      </p:sp>
      <p:pic>
        <p:nvPicPr>
          <p:cNvPr id="814" name="Google Shape;814;g839ca67c07_4_18"/>
          <p:cNvPicPr preferRelativeResize="0"/>
          <p:nvPr/>
        </p:nvPicPr>
        <p:blipFill>
          <a:blip r:embed="rId3">
            <a:alphaModFix/>
          </a:blip>
          <a:stretch>
            <a:fillRect/>
          </a:stretch>
        </p:blipFill>
        <p:spPr>
          <a:xfrm>
            <a:off x="6188200" y="2228000"/>
            <a:ext cx="5422500" cy="3633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8"/>
        <p:cNvGrpSpPr/>
        <p:nvPr/>
      </p:nvGrpSpPr>
      <p:grpSpPr>
        <a:xfrm>
          <a:off x="0" y="0"/>
          <a:ext cx="0" cy="0"/>
          <a:chOff x="0" y="0"/>
          <a:chExt cx="0" cy="0"/>
        </a:xfrm>
      </p:grpSpPr>
      <p:sp>
        <p:nvSpPr>
          <p:cNvPr id="819" name="Google Shape;819;g83b24426c4_11_8"/>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Test Results: Object Determination Test</a:t>
            </a:r>
            <a:endParaRPr/>
          </a:p>
        </p:txBody>
      </p:sp>
      <p:sp>
        <p:nvSpPr>
          <p:cNvPr id="820" name="Google Shape;820;g83b24426c4_11_8"/>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821" name="Google Shape;821;g83b24426c4_11_8"/>
          <p:cNvSpPr txBox="1">
            <a:spLocks noGrp="1"/>
          </p:cNvSpPr>
          <p:nvPr>
            <p:ph type="body" idx="1"/>
          </p:nvPr>
        </p:nvSpPr>
        <p:spPr>
          <a:xfrm>
            <a:off x="670025" y="5081850"/>
            <a:ext cx="2881800" cy="1338000"/>
          </a:xfrm>
          <a:prstGeom prst="rect">
            <a:avLst/>
          </a:prstGeom>
        </p:spPr>
        <p:txBody>
          <a:bodyPr spcFirstLastPara="1" wrap="square" lIns="91425" tIns="45700" rIns="91425" bIns="45700" anchor="ctr" anchorCtr="0">
            <a:noAutofit/>
          </a:bodyPr>
          <a:lstStyle/>
          <a:p>
            <a:pPr marL="0" lvl="0" indent="0" algn="l" rtl="0">
              <a:spcBef>
                <a:spcPts val="360"/>
              </a:spcBef>
              <a:spcAft>
                <a:spcPts val="0"/>
              </a:spcAft>
              <a:buNone/>
            </a:pPr>
            <a:r>
              <a:rPr lang="en-US"/>
              <a:t>1 Hz image</a:t>
            </a:r>
            <a:endParaRPr/>
          </a:p>
          <a:p>
            <a:pPr marL="0" lvl="0" indent="0" algn="l" rtl="0">
              <a:spcBef>
                <a:spcPts val="360"/>
              </a:spcBef>
              <a:spcAft>
                <a:spcPts val="0"/>
              </a:spcAft>
              <a:buNone/>
            </a:pPr>
            <a:r>
              <a:rPr lang="en-US"/>
              <a:t>    4 Hz image</a:t>
            </a:r>
            <a:endParaRPr/>
          </a:p>
          <a:p>
            <a:pPr marL="0" lvl="0" indent="0" algn="l" rtl="0">
              <a:spcBef>
                <a:spcPts val="360"/>
              </a:spcBef>
              <a:spcAft>
                <a:spcPts val="0"/>
              </a:spcAft>
              <a:buNone/>
            </a:pPr>
            <a:r>
              <a:rPr lang="en-US"/>
              <a:t>         6 Hz image</a:t>
            </a:r>
            <a:endParaRPr/>
          </a:p>
        </p:txBody>
      </p:sp>
      <p:sp>
        <p:nvSpPr>
          <p:cNvPr id="822" name="Google Shape;822;g83b24426c4_11_8"/>
          <p:cNvSpPr txBox="1">
            <a:spLocks noGrp="1"/>
          </p:cNvSpPr>
          <p:nvPr>
            <p:ph type="body" idx="2"/>
          </p:nvPr>
        </p:nvSpPr>
        <p:spPr>
          <a:xfrm>
            <a:off x="6188200" y="1997178"/>
            <a:ext cx="5422500" cy="365100"/>
          </a:xfrm>
          <a:prstGeom prst="rect">
            <a:avLst/>
          </a:prstGeom>
        </p:spPr>
        <p:txBody>
          <a:bodyPr spcFirstLastPara="1" wrap="square" lIns="91425" tIns="45700" rIns="91425" bIns="45700" anchor="ctr" anchorCtr="0">
            <a:noAutofit/>
          </a:bodyPr>
          <a:lstStyle/>
          <a:p>
            <a:pPr marL="0" lvl="0" indent="0" algn="l" rtl="0">
              <a:spcBef>
                <a:spcPts val="360"/>
              </a:spcBef>
              <a:spcAft>
                <a:spcPts val="0"/>
              </a:spcAft>
              <a:buNone/>
            </a:pPr>
            <a:r>
              <a:rPr lang="en-US"/>
              <a:t>Phase II: Deconvolute Image &amp; Restore</a:t>
            </a:r>
            <a:endParaRPr/>
          </a:p>
        </p:txBody>
      </p:sp>
      <p:pic>
        <p:nvPicPr>
          <p:cNvPr id="823" name="Google Shape;823;g83b24426c4_11_8"/>
          <p:cNvPicPr preferRelativeResize="0"/>
          <p:nvPr/>
        </p:nvPicPr>
        <p:blipFill>
          <a:blip r:embed="rId4">
            <a:alphaModFix/>
          </a:blip>
          <a:stretch>
            <a:fillRect/>
          </a:stretch>
        </p:blipFill>
        <p:spPr>
          <a:xfrm>
            <a:off x="581200" y="2369325"/>
            <a:ext cx="2497525" cy="1809675"/>
          </a:xfrm>
          <a:prstGeom prst="rect">
            <a:avLst/>
          </a:prstGeom>
          <a:noFill/>
          <a:ln>
            <a:noFill/>
          </a:ln>
        </p:spPr>
      </p:pic>
      <p:pic>
        <p:nvPicPr>
          <p:cNvPr id="824" name="Google Shape;824;g83b24426c4_11_8"/>
          <p:cNvPicPr preferRelativeResize="0"/>
          <p:nvPr/>
        </p:nvPicPr>
        <p:blipFill>
          <a:blip r:embed="rId5">
            <a:alphaModFix/>
          </a:blip>
          <a:stretch>
            <a:fillRect/>
          </a:stretch>
        </p:blipFill>
        <p:spPr>
          <a:xfrm>
            <a:off x="1856851" y="3455438"/>
            <a:ext cx="2497525" cy="1809679"/>
          </a:xfrm>
          <a:prstGeom prst="rect">
            <a:avLst/>
          </a:prstGeom>
          <a:noFill/>
          <a:ln>
            <a:noFill/>
          </a:ln>
        </p:spPr>
      </p:pic>
      <p:pic>
        <p:nvPicPr>
          <p:cNvPr id="825" name="Google Shape;825;g83b24426c4_11_8"/>
          <p:cNvPicPr preferRelativeResize="0"/>
          <p:nvPr/>
        </p:nvPicPr>
        <p:blipFill>
          <a:blip r:embed="rId6">
            <a:alphaModFix/>
          </a:blip>
          <a:stretch>
            <a:fillRect/>
          </a:stretch>
        </p:blipFill>
        <p:spPr>
          <a:xfrm>
            <a:off x="3162050" y="4610175"/>
            <a:ext cx="2497520" cy="1809675"/>
          </a:xfrm>
          <a:prstGeom prst="rect">
            <a:avLst/>
          </a:prstGeom>
          <a:noFill/>
          <a:ln>
            <a:noFill/>
          </a:ln>
        </p:spPr>
      </p:pic>
      <p:sp>
        <p:nvSpPr>
          <p:cNvPr id="826" name="Google Shape;826;g83b24426c4_11_8"/>
          <p:cNvSpPr txBox="1">
            <a:spLocks noGrp="1"/>
          </p:cNvSpPr>
          <p:nvPr>
            <p:ph type="body" idx="1"/>
          </p:nvPr>
        </p:nvSpPr>
        <p:spPr>
          <a:xfrm>
            <a:off x="871750" y="1902375"/>
            <a:ext cx="4269300" cy="554700"/>
          </a:xfrm>
          <a:prstGeom prst="rect">
            <a:avLst/>
          </a:prstGeom>
        </p:spPr>
        <p:txBody>
          <a:bodyPr spcFirstLastPara="1" wrap="square" lIns="91425" tIns="45700" rIns="91425" bIns="45700" anchor="ctr" anchorCtr="0">
            <a:noAutofit/>
          </a:bodyPr>
          <a:lstStyle/>
          <a:p>
            <a:pPr marL="0" lvl="0" indent="0" algn="l" rtl="0">
              <a:spcBef>
                <a:spcPts val="360"/>
              </a:spcBef>
              <a:spcAft>
                <a:spcPts val="0"/>
              </a:spcAft>
              <a:buNone/>
            </a:pPr>
            <a:r>
              <a:rPr lang="en-US"/>
              <a:t>Phase I: Image Capture Expected Results</a:t>
            </a:r>
            <a:endParaRPr/>
          </a:p>
        </p:txBody>
      </p:sp>
      <p:pic>
        <p:nvPicPr>
          <p:cNvPr id="827" name="Google Shape;827;g83b24426c4_11_8"/>
          <p:cNvPicPr preferRelativeResize="0"/>
          <p:nvPr/>
        </p:nvPicPr>
        <p:blipFill>
          <a:blip r:embed="rId7">
            <a:alphaModFix/>
          </a:blip>
          <a:stretch>
            <a:fillRect/>
          </a:stretch>
        </p:blipFill>
        <p:spPr>
          <a:xfrm>
            <a:off x="6094100" y="2369325"/>
            <a:ext cx="2497525" cy="1809677"/>
          </a:xfrm>
          <a:prstGeom prst="rect">
            <a:avLst/>
          </a:prstGeom>
          <a:noFill/>
          <a:ln>
            <a:noFill/>
          </a:ln>
        </p:spPr>
      </p:pic>
      <p:pic>
        <p:nvPicPr>
          <p:cNvPr id="828" name="Google Shape;828;g83b24426c4_11_8"/>
          <p:cNvPicPr preferRelativeResize="0"/>
          <p:nvPr/>
        </p:nvPicPr>
        <p:blipFill>
          <a:blip r:embed="rId8">
            <a:alphaModFix/>
          </a:blip>
          <a:stretch>
            <a:fillRect/>
          </a:stretch>
        </p:blipFill>
        <p:spPr>
          <a:xfrm>
            <a:off x="7495300" y="3455450"/>
            <a:ext cx="2497491" cy="1809675"/>
          </a:xfrm>
          <a:prstGeom prst="rect">
            <a:avLst/>
          </a:prstGeom>
          <a:noFill/>
          <a:ln>
            <a:noFill/>
          </a:ln>
        </p:spPr>
      </p:pic>
      <p:pic>
        <p:nvPicPr>
          <p:cNvPr id="829" name="Google Shape;829;g83b24426c4_11_8"/>
          <p:cNvPicPr preferRelativeResize="0"/>
          <p:nvPr/>
        </p:nvPicPr>
        <p:blipFill>
          <a:blip r:embed="rId9">
            <a:alphaModFix/>
          </a:blip>
          <a:stretch>
            <a:fillRect/>
          </a:stretch>
        </p:blipFill>
        <p:spPr>
          <a:xfrm>
            <a:off x="8845775" y="4610175"/>
            <a:ext cx="2497502" cy="1809675"/>
          </a:xfrm>
          <a:prstGeom prst="rect">
            <a:avLst/>
          </a:prstGeom>
          <a:noFill/>
          <a:ln>
            <a:noFill/>
          </a:ln>
        </p:spPr>
      </p:pic>
      <p:pic>
        <p:nvPicPr>
          <p:cNvPr id="830" name="Google Shape;830;g83b24426c4_11_8"/>
          <p:cNvPicPr preferRelativeResize="0"/>
          <p:nvPr/>
        </p:nvPicPr>
        <p:blipFill>
          <a:blip r:embed="rId10">
            <a:alphaModFix/>
          </a:blip>
          <a:stretch>
            <a:fillRect/>
          </a:stretch>
        </p:blipFill>
        <p:spPr>
          <a:xfrm>
            <a:off x="6188200" y="2458550"/>
            <a:ext cx="5249151" cy="380345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827"/>
                                        </p:tgtEl>
                                      </p:cBhvr>
                                    </p:animEffect>
                                    <p:set>
                                      <p:cBhvr>
                                        <p:cTn id="7" dur="1" fill="hold">
                                          <p:stCondLst>
                                            <p:cond delay="1000"/>
                                          </p:stCondLst>
                                        </p:cTn>
                                        <p:tgtEl>
                                          <p:spTgt spid="82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828"/>
                                        </p:tgtEl>
                                      </p:cBhvr>
                                    </p:animEffect>
                                    <p:set>
                                      <p:cBhvr>
                                        <p:cTn id="10" dur="1" fill="hold">
                                          <p:stCondLst>
                                            <p:cond delay="1000"/>
                                          </p:stCondLst>
                                        </p:cTn>
                                        <p:tgtEl>
                                          <p:spTgt spid="82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829"/>
                                        </p:tgtEl>
                                      </p:cBhvr>
                                    </p:animEffect>
                                    <p:set>
                                      <p:cBhvr>
                                        <p:cTn id="13" dur="1" fill="hold">
                                          <p:stCondLst>
                                            <p:cond delay="1000"/>
                                          </p:stCondLst>
                                        </p:cTn>
                                        <p:tgtEl>
                                          <p:spTgt spid="829"/>
                                        </p:tgtEl>
                                        <p:attrNameLst>
                                          <p:attrName>style.visibility</p:attrName>
                                        </p:attrNameLst>
                                      </p:cBhvr>
                                      <p:to>
                                        <p:strVal val="hidden"/>
                                      </p:to>
                                    </p:se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830"/>
                                        </p:tgtEl>
                                        <p:attrNameLst>
                                          <p:attrName>style.visibility</p:attrName>
                                        </p:attrNameLst>
                                      </p:cBhvr>
                                      <p:to>
                                        <p:strVal val="visible"/>
                                      </p:to>
                                    </p:set>
                                    <p:animEffect transition="in" filter="fade">
                                      <p:cBhvr>
                                        <p:cTn id="17" dur="1000"/>
                                        <p:tgtEl>
                                          <p:spTgt spid="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4"/>
        <p:cNvGrpSpPr/>
        <p:nvPr/>
      </p:nvGrpSpPr>
      <p:grpSpPr>
        <a:xfrm>
          <a:off x="0" y="0"/>
          <a:ext cx="0" cy="0"/>
          <a:chOff x="0" y="0"/>
          <a:chExt cx="0" cy="0"/>
        </a:xfrm>
      </p:grpSpPr>
      <p:sp>
        <p:nvSpPr>
          <p:cNvPr id="835" name="Google Shape;835;g732f3a9e72_0_57"/>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Test Results: Tethered Tests</a:t>
            </a:r>
            <a:endParaRPr/>
          </a:p>
        </p:txBody>
      </p:sp>
      <p:sp>
        <p:nvSpPr>
          <p:cNvPr id="836" name="Google Shape;836;g732f3a9e72_0_57"/>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837" name="Google Shape;837;g732f3a9e72_0_57"/>
          <p:cNvSpPr txBox="1">
            <a:spLocks noGrp="1"/>
          </p:cNvSpPr>
          <p:nvPr>
            <p:ph type="body" idx="1"/>
          </p:nvPr>
        </p:nvSpPr>
        <p:spPr>
          <a:xfrm>
            <a:off x="887219" y="2250892"/>
            <a:ext cx="5087100" cy="536100"/>
          </a:xfrm>
          <a:prstGeom prst="rect">
            <a:avLst/>
          </a:prstGeom>
        </p:spPr>
        <p:txBody>
          <a:bodyPr spcFirstLastPara="1" wrap="square" lIns="91425" tIns="45700" rIns="91425" bIns="45700" anchor="b" anchorCtr="0">
            <a:noAutofit/>
          </a:bodyPr>
          <a:lstStyle/>
          <a:p>
            <a:pPr marL="0" lvl="0" indent="0" algn="l" rtl="0">
              <a:spcBef>
                <a:spcPts val="440"/>
              </a:spcBef>
              <a:spcAft>
                <a:spcPts val="0"/>
              </a:spcAft>
              <a:buNone/>
            </a:pPr>
            <a:r>
              <a:rPr lang="en-US"/>
              <a:t>Expected Results:</a:t>
            </a:r>
            <a:endParaRPr>
              <a:solidFill>
                <a:schemeClr val="accent6"/>
              </a:solidFill>
            </a:endParaRPr>
          </a:p>
        </p:txBody>
      </p:sp>
      <p:sp>
        <p:nvSpPr>
          <p:cNvPr id="838" name="Google Shape;838;g732f3a9e72_0_57"/>
          <p:cNvSpPr txBox="1">
            <a:spLocks noGrp="1"/>
          </p:cNvSpPr>
          <p:nvPr>
            <p:ph type="body" idx="2"/>
          </p:nvPr>
        </p:nvSpPr>
        <p:spPr>
          <a:xfrm>
            <a:off x="887225" y="3139625"/>
            <a:ext cx="5393100" cy="2934900"/>
          </a:xfrm>
          <a:prstGeom prst="rect">
            <a:avLst/>
          </a:prstGeom>
        </p:spPr>
        <p:txBody>
          <a:bodyPr spcFirstLastPara="1" wrap="square" lIns="91425" tIns="45700" rIns="91425" bIns="45700" anchor="t" anchorCtr="0">
            <a:noAutofit/>
          </a:bodyPr>
          <a:lstStyle/>
          <a:p>
            <a:pPr marL="457200" lvl="0" indent="-333756" algn="l" rtl="0">
              <a:spcBef>
                <a:spcPts val="360"/>
              </a:spcBef>
              <a:spcAft>
                <a:spcPts val="0"/>
              </a:spcAft>
              <a:buSzPts val="1656"/>
              <a:buChar char="➢"/>
            </a:pPr>
            <a:r>
              <a:rPr lang="en-US"/>
              <a:t>Controllability of vehicle FR. 2, FR 3</a:t>
            </a:r>
            <a:endParaRPr/>
          </a:p>
          <a:p>
            <a:pPr marL="457200" lvl="0" indent="-333756" algn="l" rtl="0">
              <a:spcBef>
                <a:spcPts val="0"/>
              </a:spcBef>
              <a:spcAft>
                <a:spcPts val="0"/>
              </a:spcAft>
              <a:buSzPts val="1656"/>
              <a:buChar char="➢"/>
            </a:pPr>
            <a:r>
              <a:rPr lang="en-US"/>
              <a:t>Ability to land unharmed FR. 2</a:t>
            </a:r>
            <a:endParaRPr/>
          </a:p>
          <a:p>
            <a:pPr marL="457200" lvl="0" indent="-333756" algn="l" rtl="0">
              <a:spcBef>
                <a:spcPts val="0"/>
              </a:spcBef>
              <a:spcAft>
                <a:spcPts val="0"/>
              </a:spcAft>
              <a:buSzPts val="1656"/>
              <a:buChar char="➢"/>
            </a:pPr>
            <a:r>
              <a:rPr lang="en-US"/>
              <a:t>Successful data transfer from vehicle to station DR.4.3 &amp; 4.2</a:t>
            </a:r>
            <a:endParaRPr/>
          </a:p>
          <a:p>
            <a:pPr marL="457200" lvl="0" indent="-333756" algn="l" rtl="0">
              <a:spcBef>
                <a:spcPts val="0"/>
              </a:spcBef>
              <a:spcAft>
                <a:spcPts val="0"/>
              </a:spcAft>
              <a:buSzPts val="1656"/>
              <a:buChar char="➢"/>
            </a:pPr>
            <a:r>
              <a:rPr lang="en-US"/>
              <a:t>Envelope supports intact FR.1</a:t>
            </a:r>
            <a:endParaRPr/>
          </a:p>
          <a:p>
            <a:pPr marL="457200" lvl="0" indent="-333756" algn="l" rtl="0">
              <a:spcBef>
                <a:spcPts val="0"/>
              </a:spcBef>
              <a:spcAft>
                <a:spcPts val="0"/>
              </a:spcAft>
              <a:buSzPts val="1656"/>
              <a:buChar char="➢"/>
            </a:pPr>
            <a:r>
              <a:rPr lang="en-US"/>
              <a:t>Power usage per minute DR.1</a:t>
            </a:r>
            <a:endParaRPr/>
          </a:p>
        </p:txBody>
      </p:sp>
      <p:sp>
        <p:nvSpPr>
          <p:cNvPr id="839" name="Google Shape;839;g732f3a9e72_0_57"/>
          <p:cNvSpPr txBox="1">
            <a:spLocks noGrp="1"/>
          </p:cNvSpPr>
          <p:nvPr>
            <p:ph type="body" idx="3"/>
          </p:nvPr>
        </p:nvSpPr>
        <p:spPr>
          <a:xfrm>
            <a:off x="6523735" y="2250892"/>
            <a:ext cx="5087100" cy="553500"/>
          </a:xfrm>
          <a:prstGeom prst="rect">
            <a:avLst/>
          </a:prstGeom>
        </p:spPr>
        <p:txBody>
          <a:bodyPr spcFirstLastPara="1" wrap="square" lIns="91425" tIns="45700" rIns="91425" bIns="45700" anchor="b" anchorCtr="0">
            <a:noAutofit/>
          </a:bodyPr>
          <a:lstStyle/>
          <a:p>
            <a:pPr marL="0" lvl="0" indent="0" algn="l" rtl="0">
              <a:spcBef>
                <a:spcPts val="440"/>
              </a:spcBef>
              <a:spcAft>
                <a:spcPts val="0"/>
              </a:spcAft>
              <a:buNone/>
            </a:pPr>
            <a:r>
              <a:rPr lang="en-US"/>
              <a:t>Verification and Validation:</a:t>
            </a:r>
            <a:endParaRPr/>
          </a:p>
        </p:txBody>
      </p:sp>
      <p:sp>
        <p:nvSpPr>
          <p:cNvPr id="840" name="Google Shape;840;g732f3a9e72_0_57"/>
          <p:cNvSpPr txBox="1">
            <a:spLocks noGrp="1"/>
          </p:cNvSpPr>
          <p:nvPr>
            <p:ph type="body" idx="4"/>
          </p:nvPr>
        </p:nvSpPr>
        <p:spPr>
          <a:xfrm>
            <a:off x="6217709" y="2926052"/>
            <a:ext cx="5393100" cy="2934900"/>
          </a:xfrm>
          <a:prstGeom prst="rect">
            <a:avLst/>
          </a:prstGeom>
        </p:spPr>
        <p:txBody>
          <a:bodyPr spcFirstLastPara="1" wrap="square" lIns="91425" tIns="45700" rIns="91425" bIns="45700" anchor="t" anchorCtr="0">
            <a:noAutofit/>
          </a:bodyPr>
          <a:lstStyle/>
          <a:p>
            <a:pPr marL="457200" lvl="0" indent="-333756" algn="l" rtl="0">
              <a:spcBef>
                <a:spcPts val="360"/>
              </a:spcBef>
              <a:spcAft>
                <a:spcPts val="0"/>
              </a:spcAft>
              <a:buSzPts val="1656"/>
              <a:buChar char="➢"/>
            </a:pPr>
            <a:r>
              <a:rPr lang="en-US"/>
              <a:t>Visual confirmation of vehicle reacting to controller input </a:t>
            </a:r>
            <a:endParaRPr/>
          </a:p>
          <a:p>
            <a:pPr marL="457200" lvl="0" indent="-333756" algn="l" rtl="0">
              <a:spcBef>
                <a:spcPts val="0"/>
              </a:spcBef>
              <a:spcAft>
                <a:spcPts val="0"/>
              </a:spcAft>
              <a:buSzPts val="1656"/>
              <a:buChar char="➢"/>
            </a:pPr>
            <a:r>
              <a:rPr lang="en-US"/>
              <a:t>Land at desired location at velocities under 3 m/s.</a:t>
            </a:r>
            <a:endParaRPr/>
          </a:p>
          <a:p>
            <a:pPr marL="457200" lvl="0" indent="-333756" algn="l" rtl="0">
              <a:spcBef>
                <a:spcPts val="0"/>
              </a:spcBef>
              <a:spcAft>
                <a:spcPts val="0"/>
              </a:spcAft>
              <a:buSzPts val="1656"/>
              <a:buChar char="➢"/>
            </a:pPr>
            <a:r>
              <a:rPr lang="en-US"/>
              <a:t>Verify that the vehicle is doing what the data is reading.</a:t>
            </a:r>
            <a:endParaRPr/>
          </a:p>
          <a:p>
            <a:pPr marL="457200" lvl="0" indent="-333756" algn="l" rtl="0">
              <a:spcBef>
                <a:spcPts val="0"/>
              </a:spcBef>
              <a:spcAft>
                <a:spcPts val="0"/>
              </a:spcAft>
              <a:buSzPts val="1656"/>
              <a:buChar char="➢"/>
            </a:pPr>
            <a:r>
              <a:rPr lang="en-US"/>
              <a:t>Envelope attachment hardware, and surroundings, with no visible damage.</a:t>
            </a:r>
            <a:endParaRPr/>
          </a:p>
          <a:p>
            <a:pPr marL="457200" lvl="0" indent="-333756" algn="l" rtl="0">
              <a:spcBef>
                <a:spcPts val="0"/>
              </a:spcBef>
              <a:spcAft>
                <a:spcPts val="0"/>
              </a:spcAft>
              <a:buSzPts val="1656"/>
              <a:buChar char="➢"/>
            </a:pPr>
            <a:r>
              <a:rPr lang="en-US"/>
              <a:t>Check the battery for remaining power/energy</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834a91f798_0_1"/>
          <p:cNvSpPr txBox="1">
            <a:spLocks noGrp="1"/>
          </p:cNvSpPr>
          <p:nvPr>
            <p:ph type="title"/>
          </p:nvPr>
        </p:nvSpPr>
        <p:spPr>
          <a:xfrm>
            <a:off x="554133" y="791156"/>
            <a:ext cx="15147600" cy="10179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solidFill>
                  <a:schemeClr val="accent1"/>
                </a:solidFill>
                <a:latin typeface="Gill Sans"/>
                <a:ea typeface="Gill Sans"/>
                <a:cs typeface="Gill Sans"/>
                <a:sym typeface="Gill Sans"/>
              </a:rPr>
              <a:t>Our Mission:</a:t>
            </a:r>
            <a:endParaRPr/>
          </a:p>
        </p:txBody>
      </p:sp>
      <p:sp>
        <p:nvSpPr>
          <p:cNvPr id="242" name="Google Shape;242;g834a91f798_0_1"/>
          <p:cNvSpPr txBox="1"/>
          <p:nvPr/>
        </p:nvSpPr>
        <p:spPr>
          <a:xfrm>
            <a:off x="429003" y="1882929"/>
            <a:ext cx="4270800" cy="4087200"/>
          </a:xfrm>
          <a:prstGeom prst="rect">
            <a:avLst/>
          </a:prstGeom>
          <a:noFill/>
          <a:ln>
            <a:noFill/>
          </a:ln>
        </p:spPr>
        <p:txBody>
          <a:bodyPr spcFirstLastPara="1" wrap="square" lIns="121900" tIns="60925" rIns="121900" bIns="60925" anchor="t" anchorCtr="0">
            <a:noAutofit/>
          </a:bodyPr>
          <a:lstStyle/>
          <a:p>
            <a:pPr marL="127000" marR="0" lvl="0" indent="0" algn="l" rtl="0">
              <a:lnSpc>
                <a:spcPct val="100000"/>
              </a:lnSpc>
              <a:spcBef>
                <a:spcPts val="400"/>
              </a:spcBef>
              <a:spcAft>
                <a:spcPts val="0"/>
              </a:spcAft>
              <a:buClr>
                <a:schemeClr val="accent2"/>
              </a:buClr>
              <a:buSzPts val="2200"/>
              <a:buFont typeface="Noto Sans Symbols"/>
              <a:buNone/>
            </a:pPr>
            <a:r>
              <a:rPr lang="en-US" sz="2700" b="0" i="0" u="none" strike="noStrike" cap="none">
                <a:solidFill>
                  <a:schemeClr val="accent1"/>
                </a:solidFill>
                <a:latin typeface="Gill Sans"/>
                <a:ea typeface="Gill Sans"/>
                <a:cs typeface="Gill Sans"/>
                <a:sym typeface="Gill Sans"/>
              </a:rPr>
              <a:t>MANTA</a:t>
            </a:r>
            <a:endParaRPr sz="1900"/>
          </a:p>
          <a:p>
            <a:pPr marL="508000" marR="0" lvl="0" indent="-381000" algn="l" rtl="0">
              <a:lnSpc>
                <a:spcPct val="100000"/>
              </a:lnSpc>
              <a:spcBef>
                <a:spcPts val="400"/>
              </a:spcBef>
              <a:spcAft>
                <a:spcPts val="0"/>
              </a:spcAft>
              <a:buClr>
                <a:schemeClr val="accent2"/>
              </a:buClr>
              <a:buSzPts val="2200"/>
              <a:buFont typeface="Arial"/>
              <a:buChar char="➢"/>
            </a:pPr>
            <a:r>
              <a:rPr lang="en-US" sz="2400" b="0" i="0" u="none" strike="noStrike" cap="none">
                <a:solidFill>
                  <a:schemeClr val="dk2"/>
                </a:solidFill>
                <a:latin typeface="Gill Sans"/>
                <a:ea typeface="Gill Sans"/>
                <a:cs typeface="Gill Sans"/>
                <a:sym typeface="Gill Sans"/>
              </a:rPr>
              <a:t>Full-Scale SSA UAV</a:t>
            </a:r>
            <a:endParaRPr sz="1900"/>
          </a:p>
          <a:p>
            <a:pPr marL="508000" marR="0" lvl="0" indent="-381000" algn="l" rtl="0">
              <a:lnSpc>
                <a:spcPct val="100000"/>
              </a:lnSpc>
              <a:spcBef>
                <a:spcPts val="400"/>
              </a:spcBef>
              <a:spcAft>
                <a:spcPts val="0"/>
              </a:spcAft>
              <a:buClr>
                <a:schemeClr val="accent2"/>
              </a:buClr>
              <a:buSzPts val="2200"/>
              <a:buFont typeface="Arial"/>
              <a:buChar char="➢"/>
            </a:pPr>
            <a:r>
              <a:rPr lang="en-US" sz="2400" b="0" i="0" u="none" strike="noStrike" cap="none">
                <a:solidFill>
                  <a:schemeClr val="dk2"/>
                </a:solidFill>
                <a:latin typeface="Gill Sans"/>
                <a:ea typeface="Gill Sans"/>
                <a:cs typeface="Gill Sans"/>
                <a:sym typeface="Gill Sans"/>
              </a:rPr>
              <a:t>Operates at 18,000 ft</a:t>
            </a:r>
            <a:endParaRPr sz="1900"/>
          </a:p>
          <a:p>
            <a:pPr marL="508000" marR="0" lvl="0" indent="-381000" algn="l" rtl="0">
              <a:lnSpc>
                <a:spcPct val="100000"/>
              </a:lnSpc>
              <a:spcBef>
                <a:spcPts val="400"/>
              </a:spcBef>
              <a:spcAft>
                <a:spcPts val="0"/>
              </a:spcAft>
              <a:buClr>
                <a:schemeClr val="accent2"/>
              </a:buClr>
              <a:buSzPts val="2200"/>
              <a:buFont typeface="Arial"/>
              <a:buChar char="➢"/>
            </a:pPr>
            <a:r>
              <a:rPr lang="en-US" sz="2400" b="0" i="0" u="none" strike="noStrike" cap="none">
                <a:solidFill>
                  <a:schemeClr val="dk2"/>
                </a:solidFill>
                <a:latin typeface="Gill Sans"/>
                <a:ea typeface="Gill Sans"/>
                <a:cs typeface="Gill Sans"/>
                <a:sym typeface="Gill Sans"/>
              </a:rPr>
              <a:t>Fully realized optical payload </a:t>
            </a:r>
            <a:endParaRPr sz="1900"/>
          </a:p>
          <a:p>
            <a:pPr marL="965200" marR="0" lvl="1" indent="-381000" algn="l" rtl="0">
              <a:lnSpc>
                <a:spcPct val="100000"/>
              </a:lnSpc>
              <a:spcBef>
                <a:spcPts val="600"/>
              </a:spcBef>
              <a:spcAft>
                <a:spcPts val="0"/>
              </a:spcAft>
              <a:buClr>
                <a:schemeClr val="accent2"/>
              </a:buClr>
              <a:buSzPts val="2200"/>
              <a:buFont typeface="Arial"/>
              <a:buChar char="○"/>
            </a:pPr>
            <a:r>
              <a:rPr lang="en-US" sz="2100" b="0" i="0" u="none" strike="noStrike" cap="none">
                <a:solidFill>
                  <a:schemeClr val="dk2"/>
                </a:solidFill>
                <a:latin typeface="Gill Sans"/>
                <a:ea typeface="Gill Sans"/>
                <a:cs typeface="Gill Sans"/>
                <a:sym typeface="Gill Sans"/>
              </a:rPr>
              <a:t>Mass 15 lbs</a:t>
            </a:r>
            <a:endParaRPr sz="2100" b="0" i="0" u="none" strike="noStrike" cap="none">
              <a:solidFill>
                <a:schemeClr val="dk2"/>
              </a:solidFill>
              <a:latin typeface="Gill Sans"/>
              <a:ea typeface="Gill Sans"/>
              <a:cs typeface="Gill Sans"/>
              <a:sym typeface="Gill Sans"/>
            </a:endParaRPr>
          </a:p>
          <a:p>
            <a:pPr marL="965200" marR="0" lvl="1" indent="-381000" algn="l" rtl="0">
              <a:lnSpc>
                <a:spcPct val="100000"/>
              </a:lnSpc>
              <a:spcBef>
                <a:spcPts val="600"/>
              </a:spcBef>
              <a:spcAft>
                <a:spcPts val="0"/>
              </a:spcAft>
              <a:buClr>
                <a:schemeClr val="accent2"/>
              </a:buClr>
              <a:buSzPts val="2200"/>
              <a:buFont typeface="Arial"/>
              <a:buChar char="○"/>
            </a:pPr>
            <a:r>
              <a:rPr lang="en-US" sz="2100" b="0" i="0" u="none" strike="noStrike" cap="none">
                <a:solidFill>
                  <a:schemeClr val="dk2"/>
                </a:solidFill>
                <a:latin typeface="Gill Sans"/>
                <a:ea typeface="Gill Sans"/>
                <a:cs typeface="Gill Sans"/>
                <a:sym typeface="Gill Sans"/>
              </a:rPr>
              <a:t>Contained in 12” cube</a:t>
            </a:r>
            <a:endParaRPr sz="1900"/>
          </a:p>
          <a:p>
            <a:pPr marL="965200" marR="0" lvl="1" indent="-381000" algn="l" rtl="0">
              <a:lnSpc>
                <a:spcPct val="100000"/>
              </a:lnSpc>
              <a:spcBef>
                <a:spcPts val="600"/>
              </a:spcBef>
              <a:spcAft>
                <a:spcPts val="0"/>
              </a:spcAft>
              <a:buClr>
                <a:schemeClr val="accent2"/>
              </a:buClr>
              <a:buSzPts val="2200"/>
              <a:buFont typeface="Arial"/>
              <a:buChar char="○"/>
            </a:pPr>
            <a:r>
              <a:rPr lang="en-US" sz="2100" b="0" i="0" u="none" strike="noStrike" cap="none">
                <a:solidFill>
                  <a:schemeClr val="dk2"/>
                </a:solidFill>
                <a:latin typeface="Gill Sans"/>
                <a:ea typeface="Gill Sans"/>
                <a:cs typeface="Gill Sans"/>
                <a:sym typeface="Gill Sans"/>
              </a:rPr>
              <a:t>Requires 132 W of Power</a:t>
            </a:r>
            <a:endParaRPr sz="1900"/>
          </a:p>
          <a:p>
            <a:pPr marL="914400" marR="0" lvl="1" indent="-190500" algn="l" rtl="0">
              <a:lnSpc>
                <a:spcPct val="100000"/>
              </a:lnSpc>
              <a:spcBef>
                <a:spcPts val="600"/>
              </a:spcBef>
              <a:spcAft>
                <a:spcPts val="0"/>
              </a:spcAft>
              <a:buClr>
                <a:schemeClr val="accent2"/>
              </a:buClr>
              <a:buSzPts val="2200"/>
              <a:buFont typeface="Noto Sans Symbols"/>
              <a:buNone/>
            </a:pPr>
            <a:endParaRPr sz="2100" b="0" i="0" u="none" strike="noStrike" cap="none">
              <a:solidFill>
                <a:schemeClr val="dk2"/>
              </a:solidFill>
              <a:latin typeface="Gill Sans"/>
              <a:ea typeface="Gill Sans"/>
              <a:cs typeface="Gill Sans"/>
              <a:sym typeface="Gill Sans"/>
            </a:endParaRPr>
          </a:p>
        </p:txBody>
      </p:sp>
      <p:sp>
        <p:nvSpPr>
          <p:cNvPr id="243" name="Google Shape;243;g834a91f798_0_1"/>
          <p:cNvSpPr/>
          <p:nvPr/>
        </p:nvSpPr>
        <p:spPr>
          <a:xfrm>
            <a:off x="4971148" y="2923241"/>
            <a:ext cx="1299900" cy="1361700"/>
          </a:xfrm>
          <a:prstGeom prst="rightArrow">
            <a:avLst>
              <a:gd name="adj1" fmla="val 50000"/>
              <a:gd name="adj2" fmla="val 50000"/>
            </a:avLst>
          </a:prstGeom>
          <a:solidFill>
            <a:schemeClr val="accent1"/>
          </a:solidFill>
          <a:ln w="25400" cap="flat" cmpd="sng">
            <a:solidFill>
              <a:srgbClr val="122446"/>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None/>
            </a:pPr>
            <a:r>
              <a:rPr lang="en-US" sz="1900" b="0" i="0" u="none" strike="noStrike" cap="none">
                <a:solidFill>
                  <a:schemeClr val="lt1"/>
                </a:solidFill>
                <a:latin typeface="Gill Sans"/>
                <a:ea typeface="Gill Sans"/>
                <a:cs typeface="Gill Sans"/>
                <a:sym typeface="Gill Sans"/>
              </a:rPr>
              <a:t>Scale </a:t>
            </a:r>
            <a:br>
              <a:rPr lang="en-US" sz="1900" b="0" i="0" u="none" strike="noStrike" cap="none">
                <a:solidFill>
                  <a:schemeClr val="lt1"/>
                </a:solidFill>
                <a:latin typeface="Gill Sans"/>
                <a:ea typeface="Gill Sans"/>
                <a:cs typeface="Gill Sans"/>
                <a:sym typeface="Gill Sans"/>
              </a:rPr>
            </a:br>
            <a:r>
              <a:rPr lang="en-US" sz="1900" b="0" i="0" u="none" strike="noStrike" cap="none">
                <a:solidFill>
                  <a:schemeClr val="lt1"/>
                </a:solidFill>
                <a:latin typeface="Gill Sans"/>
                <a:ea typeface="Gill Sans"/>
                <a:cs typeface="Gill Sans"/>
                <a:sym typeface="Gill Sans"/>
              </a:rPr>
              <a:t>1 : 2.5</a:t>
            </a:r>
            <a:endParaRPr sz="1900"/>
          </a:p>
        </p:txBody>
      </p:sp>
      <p:sp>
        <p:nvSpPr>
          <p:cNvPr id="244" name="Google Shape;244;g834a91f798_0_1"/>
          <p:cNvSpPr txBox="1"/>
          <p:nvPr/>
        </p:nvSpPr>
        <p:spPr>
          <a:xfrm>
            <a:off x="6542774" y="1882927"/>
            <a:ext cx="5030100" cy="4087200"/>
          </a:xfrm>
          <a:prstGeom prst="rect">
            <a:avLst/>
          </a:prstGeom>
          <a:noFill/>
          <a:ln>
            <a:noFill/>
          </a:ln>
        </p:spPr>
        <p:txBody>
          <a:bodyPr spcFirstLastPara="1" wrap="square" lIns="121900" tIns="60925" rIns="121900" bIns="60925" anchor="t" anchorCtr="0">
            <a:noAutofit/>
          </a:bodyPr>
          <a:lstStyle/>
          <a:p>
            <a:pPr marL="127000" marR="0" lvl="0" indent="0" algn="l" rtl="0">
              <a:lnSpc>
                <a:spcPct val="100000"/>
              </a:lnSpc>
              <a:spcBef>
                <a:spcPts val="400"/>
              </a:spcBef>
              <a:spcAft>
                <a:spcPts val="0"/>
              </a:spcAft>
              <a:buClr>
                <a:schemeClr val="accent2"/>
              </a:buClr>
              <a:buSzPts val="2200"/>
              <a:buFont typeface="Noto Sans Symbols"/>
              <a:buNone/>
            </a:pPr>
            <a:r>
              <a:rPr lang="en-US" sz="2700" b="0" i="0" u="none" strike="noStrike" cap="none">
                <a:solidFill>
                  <a:schemeClr val="accent1"/>
                </a:solidFill>
                <a:latin typeface="Gill Sans"/>
                <a:ea typeface="Gill Sans"/>
                <a:cs typeface="Gill Sans"/>
                <a:sym typeface="Gill Sans"/>
              </a:rPr>
              <a:t>NESSIE</a:t>
            </a:r>
            <a:endParaRPr sz="1900"/>
          </a:p>
          <a:p>
            <a:pPr marL="508000" marR="0" lvl="0" indent="-381000" algn="l" rtl="0">
              <a:lnSpc>
                <a:spcPct val="100000"/>
              </a:lnSpc>
              <a:spcBef>
                <a:spcPts val="400"/>
              </a:spcBef>
              <a:spcAft>
                <a:spcPts val="0"/>
              </a:spcAft>
              <a:buClr>
                <a:schemeClr val="accent2"/>
              </a:buClr>
              <a:buSzPts val="2200"/>
              <a:buFont typeface="Arial"/>
              <a:buChar char="➢"/>
            </a:pPr>
            <a:r>
              <a:rPr lang="en-US" sz="2400" b="0" i="0" u="none" strike="noStrike" cap="none">
                <a:solidFill>
                  <a:schemeClr val="dk2"/>
                </a:solidFill>
                <a:latin typeface="Gill Sans"/>
                <a:ea typeface="Gill Sans"/>
                <a:cs typeface="Gill Sans"/>
                <a:sym typeface="Gill Sans"/>
              </a:rPr>
              <a:t>Proof of concept vehicle</a:t>
            </a:r>
            <a:endParaRPr sz="1900"/>
          </a:p>
          <a:p>
            <a:pPr marL="508000" marR="0" lvl="0" indent="-381000" algn="l" rtl="0">
              <a:lnSpc>
                <a:spcPct val="100000"/>
              </a:lnSpc>
              <a:spcBef>
                <a:spcPts val="400"/>
              </a:spcBef>
              <a:spcAft>
                <a:spcPts val="0"/>
              </a:spcAft>
              <a:buClr>
                <a:schemeClr val="accent2"/>
              </a:buClr>
              <a:buSzPts val="2200"/>
              <a:buFont typeface="Arial"/>
              <a:buChar char="➢"/>
            </a:pPr>
            <a:r>
              <a:rPr lang="en-US" sz="2400" b="0" i="0" u="none" strike="noStrike" cap="none">
                <a:solidFill>
                  <a:schemeClr val="dk2"/>
                </a:solidFill>
                <a:latin typeface="Gill Sans"/>
                <a:ea typeface="Gill Sans"/>
                <a:cs typeface="Gill Sans"/>
                <a:sym typeface="Gill Sans"/>
              </a:rPr>
              <a:t>Operates at 400 ft AGL</a:t>
            </a:r>
            <a:endParaRPr sz="1900"/>
          </a:p>
          <a:p>
            <a:pPr marL="508000" marR="0" lvl="0" indent="-381000" algn="l" rtl="0">
              <a:lnSpc>
                <a:spcPct val="100000"/>
              </a:lnSpc>
              <a:spcBef>
                <a:spcPts val="400"/>
              </a:spcBef>
              <a:spcAft>
                <a:spcPts val="0"/>
              </a:spcAft>
              <a:buClr>
                <a:schemeClr val="accent2"/>
              </a:buClr>
              <a:buSzPts val="2200"/>
              <a:buFont typeface="Arial"/>
              <a:buChar char="➢"/>
            </a:pPr>
            <a:r>
              <a:rPr lang="en-US" sz="2400" b="0" i="0" u="none" strike="noStrike" cap="none">
                <a:solidFill>
                  <a:schemeClr val="dk2"/>
                </a:solidFill>
                <a:latin typeface="Gill Sans"/>
                <a:ea typeface="Gill Sans"/>
                <a:cs typeface="Gill Sans"/>
                <a:sym typeface="Gill Sans"/>
              </a:rPr>
              <a:t>Payload bay capability</a:t>
            </a:r>
            <a:endParaRPr sz="1900"/>
          </a:p>
          <a:p>
            <a:pPr marL="965200" marR="0" lvl="1" indent="-381000" algn="l" rtl="0">
              <a:lnSpc>
                <a:spcPct val="100000"/>
              </a:lnSpc>
              <a:spcBef>
                <a:spcPts val="600"/>
              </a:spcBef>
              <a:spcAft>
                <a:spcPts val="0"/>
              </a:spcAft>
              <a:buClr>
                <a:schemeClr val="accent2"/>
              </a:buClr>
              <a:buSzPts val="2200"/>
              <a:buFont typeface="Arial"/>
              <a:buChar char="○"/>
            </a:pPr>
            <a:r>
              <a:rPr lang="en-US" sz="2100" b="0" i="0" u="none" strike="noStrike" cap="none">
                <a:solidFill>
                  <a:schemeClr val="dk2"/>
                </a:solidFill>
                <a:latin typeface="Gill Sans"/>
                <a:ea typeface="Gill Sans"/>
                <a:cs typeface="Gill Sans"/>
                <a:sym typeface="Gill Sans"/>
              </a:rPr>
              <a:t>Mass 1 lb</a:t>
            </a:r>
            <a:endParaRPr sz="2100" b="0" i="0" u="none" strike="noStrike" cap="none">
              <a:solidFill>
                <a:schemeClr val="dk2"/>
              </a:solidFill>
              <a:latin typeface="Gill Sans"/>
              <a:ea typeface="Gill Sans"/>
              <a:cs typeface="Gill Sans"/>
              <a:sym typeface="Gill Sans"/>
            </a:endParaRPr>
          </a:p>
          <a:p>
            <a:pPr marL="965200" marR="0" lvl="1" indent="-381000" algn="l" rtl="0">
              <a:lnSpc>
                <a:spcPct val="100000"/>
              </a:lnSpc>
              <a:spcBef>
                <a:spcPts val="600"/>
              </a:spcBef>
              <a:spcAft>
                <a:spcPts val="0"/>
              </a:spcAft>
              <a:buClr>
                <a:schemeClr val="accent2"/>
              </a:buClr>
              <a:buSzPts val="2200"/>
              <a:buFont typeface="Arial"/>
              <a:buChar char="○"/>
            </a:pPr>
            <a:r>
              <a:rPr lang="en-US" sz="2100" b="0" i="0" u="none" strike="noStrike" cap="none">
                <a:solidFill>
                  <a:schemeClr val="dk2"/>
                </a:solidFill>
                <a:latin typeface="Gill Sans"/>
                <a:ea typeface="Gill Sans"/>
                <a:cs typeface="Gill Sans"/>
                <a:sym typeface="Gill Sans"/>
              </a:rPr>
              <a:t>Contained in 4.9” cube</a:t>
            </a:r>
            <a:endParaRPr sz="1900"/>
          </a:p>
          <a:p>
            <a:pPr marL="965200" marR="0" lvl="1" indent="-381000" algn="l" rtl="0">
              <a:lnSpc>
                <a:spcPct val="100000"/>
              </a:lnSpc>
              <a:spcBef>
                <a:spcPts val="600"/>
              </a:spcBef>
              <a:spcAft>
                <a:spcPts val="0"/>
              </a:spcAft>
              <a:buClr>
                <a:schemeClr val="accent2"/>
              </a:buClr>
              <a:buSzPts val="2200"/>
              <a:buFont typeface="Arial"/>
              <a:buChar char="○"/>
            </a:pPr>
            <a:r>
              <a:rPr lang="en-US" sz="2100" b="0" i="0" u="none" strike="noStrike" cap="none">
                <a:solidFill>
                  <a:schemeClr val="dk2"/>
                </a:solidFill>
                <a:latin typeface="Gill Sans"/>
                <a:ea typeface="Gill Sans"/>
                <a:cs typeface="Gill Sans"/>
                <a:sym typeface="Gill Sans"/>
              </a:rPr>
              <a:t>Requires 5.6 W of Power</a:t>
            </a:r>
            <a:endParaRPr sz="1900"/>
          </a:p>
          <a:p>
            <a:pPr marL="508000" marR="0" lvl="0" indent="-381000" algn="l" rtl="0">
              <a:lnSpc>
                <a:spcPct val="100000"/>
              </a:lnSpc>
              <a:spcBef>
                <a:spcPts val="400"/>
              </a:spcBef>
              <a:spcAft>
                <a:spcPts val="0"/>
              </a:spcAft>
              <a:buClr>
                <a:schemeClr val="accent2"/>
              </a:buClr>
              <a:buSzPts val="2200"/>
              <a:buFont typeface="Arial"/>
              <a:buChar char="➢"/>
            </a:pPr>
            <a:r>
              <a:rPr lang="en-US" sz="2400" b="0" i="0" u="none" strike="noStrike" cap="none">
                <a:solidFill>
                  <a:schemeClr val="dk2"/>
                </a:solidFill>
                <a:latin typeface="Gill Sans"/>
                <a:ea typeface="Gill Sans"/>
                <a:cs typeface="Gill Sans"/>
                <a:sym typeface="Gill Sans"/>
              </a:rPr>
              <a:t>Provide path to flight at full-scale</a:t>
            </a:r>
            <a:endParaRPr sz="1900"/>
          </a:p>
          <a:p>
            <a:pPr marL="0" marR="0" lvl="0" indent="0" algn="l" rtl="0">
              <a:lnSpc>
                <a:spcPct val="100000"/>
              </a:lnSpc>
              <a:spcBef>
                <a:spcPts val="600"/>
              </a:spcBef>
              <a:spcAft>
                <a:spcPts val="0"/>
              </a:spcAft>
              <a:buNone/>
            </a:pPr>
            <a:endParaRPr sz="2400" b="0" i="0" u="none" strike="noStrike" cap="none">
              <a:solidFill>
                <a:schemeClr val="dk2"/>
              </a:solidFill>
              <a:latin typeface="Gill Sans"/>
              <a:ea typeface="Gill Sans"/>
              <a:cs typeface="Gill Sans"/>
              <a:sym typeface="Gill Sans"/>
            </a:endParaRPr>
          </a:p>
        </p:txBody>
      </p:sp>
      <p:pic>
        <p:nvPicPr>
          <p:cNvPr id="245" name="Google Shape;245;g834a91f798_0_1" descr="A close up of a sign  Description automatically generated"/>
          <p:cNvPicPr preferRelativeResize="0"/>
          <p:nvPr/>
        </p:nvPicPr>
        <p:blipFill rotWithShape="1">
          <a:blip r:embed="rId3">
            <a:alphaModFix/>
          </a:blip>
          <a:srcRect/>
          <a:stretch/>
        </p:blipFill>
        <p:spPr>
          <a:xfrm>
            <a:off x="10144149" y="2923241"/>
            <a:ext cx="1356400" cy="1356400"/>
          </a:xfrm>
          <a:prstGeom prst="rect">
            <a:avLst/>
          </a:prstGeom>
          <a:noFill/>
          <a:ln>
            <a:noFill/>
          </a:ln>
        </p:spPr>
      </p:pic>
      <p:sp>
        <p:nvSpPr>
          <p:cNvPr id="246" name="Google Shape;246;g834a91f798_0_1"/>
          <p:cNvSpPr txBox="1">
            <a:spLocks noGrp="1"/>
          </p:cNvSpPr>
          <p:nvPr>
            <p:ph type="sldNum" idx="12"/>
          </p:nvPr>
        </p:nvSpPr>
        <p:spPr>
          <a:xfrm>
            <a:off x="15062148" y="8290164"/>
            <a:ext cx="975600" cy="6996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Clr>
                <a:srgbClr val="000000"/>
              </a:buClr>
              <a:buSzPts val="1467"/>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4"/>
        <p:cNvGrpSpPr/>
        <p:nvPr/>
      </p:nvGrpSpPr>
      <p:grpSpPr>
        <a:xfrm>
          <a:off x="0" y="0"/>
          <a:ext cx="0" cy="0"/>
          <a:chOff x="0" y="0"/>
          <a:chExt cx="0" cy="0"/>
        </a:xfrm>
      </p:grpSpPr>
      <p:sp>
        <p:nvSpPr>
          <p:cNvPr id="845" name="Google Shape;845;g732f3a9e72_0_77"/>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Test Results: Outdoor Free Flight Test</a:t>
            </a:r>
            <a:endParaRPr/>
          </a:p>
        </p:txBody>
      </p:sp>
      <p:sp>
        <p:nvSpPr>
          <p:cNvPr id="846" name="Google Shape;846;g732f3a9e72_0_77"/>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847" name="Google Shape;847;g732f3a9e72_0_77"/>
          <p:cNvSpPr txBox="1">
            <a:spLocks noGrp="1"/>
          </p:cNvSpPr>
          <p:nvPr>
            <p:ph type="body" idx="1"/>
          </p:nvPr>
        </p:nvSpPr>
        <p:spPr>
          <a:xfrm>
            <a:off x="887219" y="2250892"/>
            <a:ext cx="5087100" cy="536100"/>
          </a:xfrm>
          <a:prstGeom prst="rect">
            <a:avLst/>
          </a:prstGeom>
        </p:spPr>
        <p:txBody>
          <a:bodyPr spcFirstLastPara="1" wrap="square" lIns="91425" tIns="45700" rIns="91425" bIns="45700" anchor="b" anchorCtr="0">
            <a:noAutofit/>
          </a:bodyPr>
          <a:lstStyle/>
          <a:p>
            <a:pPr marL="0" lvl="0" indent="0" algn="l" rtl="0">
              <a:spcBef>
                <a:spcPts val="440"/>
              </a:spcBef>
              <a:spcAft>
                <a:spcPts val="0"/>
              </a:spcAft>
              <a:buNone/>
            </a:pPr>
            <a:r>
              <a:rPr lang="en-US"/>
              <a:t>Expected Results:</a:t>
            </a:r>
            <a:endParaRPr>
              <a:solidFill>
                <a:schemeClr val="accent6"/>
              </a:solidFill>
            </a:endParaRPr>
          </a:p>
        </p:txBody>
      </p:sp>
      <p:sp>
        <p:nvSpPr>
          <p:cNvPr id="848" name="Google Shape;848;g732f3a9e72_0_77"/>
          <p:cNvSpPr txBox="1">
            <a:spLocks noGrp="1"/>
          </p:cNvSpPr>
          <p:nvPr>
            <p:ph type="body" idx="2"/>
          </p:nvPr>
        </p:nvSpPr>
        <p:spPr>
          <a:xfrm>
            <a:off x="581200" y="2926200"/>
            <a:ext cx="5393100" cy="2934900"/>
          </a:xfrm>
          <a:prstGeom prst="rect">
            <a:avLst/>
          </a:prstGeom>
        </p:spPr>
        <p:txBody>
          <a:bodyPr spcFirstLastPara="1" wrap="square" lIns="91425" tIns="45700" rIns="91425" bIns="45700" anchor="t" anchorCtr="0">
            <a:noAutofit/>
          </a:bodyPr>
          <a:lstStyle/>
          <a:p>
            <a:pPr marL="457200" lvl="0" indent="-333756" algn="l" rtl="0">
              <a:spcBef>
                <a:spcPts val="360"/>
              </a:spcBef>
              <a:spcAft>
                <a:spcPts val="0"/>
              </a:spcAft>
              <a:buSzPts val="1656"/>
              <a:buChar char="➢"/>
            </a:pPr>
            <a:r>
              <a:rPr lang="en-US"/>
              <a:t>Power usage per minute DR.1</a:t>
            </a:r>
            <a:endParaRPr/>
          </a:p>
          <a:p>
            <a:pPr marL="457200" lvl="0" indent="-333756" algn="l" rtl="0">
              <a:spcBef>
                <a:spcPts val="0"/>
              </a:spcBef>
              <a:spcAft>
                <a:spcPts val="0"/>
              </a:spcAft>
              <a:buSzPts val="1656"/>
              <a:buChar char="➢"/>
            </a:pPr>
            <a:r>
              <a:rPr lang="en-US"/>
              <a:t>Altitude control-ability FR. 3</a:t>
            </a:r>
            <a:endParaRPr/>
          </a:p>
          <a:p>
            <a:pPr marL="457200" lvl="0" indent="-333756" algn="l" rtl="0">
              <a:spcBef>
                <a:spcPts val="0"/>
              </a:spcBef>
              <a:spcAft>
                <a:spcPts val="0"/>
              </a:spcAft>
              <a:buSzPts val="1656"/>
              <a:buChar char="➢"/>
            </a:pPr>
            <a:r>
              <a:rPr lang="en-US"/>
              <a:t>5 mph gusts resistance  FR. 2</a:t>
            </a:r>
            <a:endParaRPr/>
          </a:p>
          <a:p>
            <a:pPr marL="457200" lvl="0" indent="-333756" algn="l" rtl="0">
              <a:spcBef>
                <a:spcPts val="0"/>
              </a:spcBef>
              <a:spcAft>
                <a:spcPts val="0"/>
              </a:spcAft>
              <a:buSzPts val="1656"/>
              <a:buChar char="➢"/>
            </a:pPr>
            <a:r>
              <a:rPr lang="en-US"/>
              <a:t>Vibrational data returned from IMU FR. 1, DR.1</a:t>
            </a:r>
            <a:endParaRPr/>
          </a:p>
          <a:p>
            <a:pPr marL="914400" lvl="1" indent="-333756" algn="l" rtl="0">
              <a:spcBef>
                <a:spcPts val="0"/>
              </a:spcBef>
              <a:spcAft>
                <a:spcPts val="0"/>
              </a:spcAft>
              <a:buSzPts val="1656"/>
              <a:buChar char="➢"/>
            </a:pPr>
            <a:r>
              <a:rPr lang="en-US"/>
              <a:t>Would require post-processing</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849" name="Google Shape;849;g732f3a9e72_0_77"/>
          <p:cNvSpPr txBox="1">
            <a:spLocks noGrp="1"/>
          </p:cNvSpPr>
          <p:nvPr>
            <p:ph type="body" idx="3"/>
          </p:nvPr>
        </p:nvSpPr>
        <p:spPr>
          <a:xfrm>
            <a:off x="6523735" y="2250892"/>
            <a:ext cx="5087100" cy="553500"/>
          </a:xfrm>
          <a:prstGeom prst="rect">
            <a:avLst/>
          </a:prstGeom>
        </p:spPr>
        <p:txBody>
          <a:bodyPr spcFirstLastPara="1" wrap="square" lIns="91425" tIns="45700" rIns="91425" bIns="45700" anchor="b" anchorCtr="0">
            <a:noAutofit/>
          </a:bodyPr>
          <a:lstStyle/>
          <a:p>
            <a:pPr marL="0" lvl="0" indent="0" algn="l" rtl="0">
              <a:spcBef>
                <a:spcPts val="440"/>
              </a:spcBef>
              <a:spcAft>
                <a:spcPts val="0"/>
              </a:spcAft>
              <a:buNone/>
            </a:pPr>
            <a:r>
              <a:rPr lang="en-US"/>
              <a:t>Verification and Validation:</a:t>
            </a:r>
            <a:endParaRPr/>
          </a:p>
        </p:txBody>
      </p:sp>
      <p:sp>
        <p:nvSpPr>
          <p:cNvPr id="850" name="Google Shape;850;g732f3a9e72_0_77"/>
          <p:cNvSpPr txBox="1">
            <a:spLocks noGrp="1"/>
          </p:cNvSpPr>
          <p:nvPr>
            <p:ph type="body" idx="4"/>
          </p:nvPr>
        </p:nvSpPr>
        <p:spPr>
          <a:xfrm>
            <a:off x="6217709" y="2926052"/>
            <a:ext cx="5393100" cy="2934900"/>
          </a:xfrm>
          <a:prstGeom prst="rect">
            <a:avLst/>
          </a:prstGeom>
        </p:spPr>
        <p:txBody>
          <a:bodyPr spcFirstLastPara="1" wrap="square" lIns="91425" tIns="45700" rIns="91425" bIns="45700" anchor="t" anchorCtr="0">
            <a:noAutofit/>
          </a:bodyPr>
          <a:lstStyle/>
          <a:p>
            <a:pPr marL="457200" lvl="0" indent="-333756" algn="l" rtl="0">
              <a:spcBef>
                <a:spcPts val="360"/>
              </a:spcBef>
              <a:spcAft>
                <a:spcPts val="0"/>
              </a:spcAft>
              <a:buSzPts val="1656"/>
              <a:buChar char="➢"/>
            </a:pPr>
            <a:r>
              <a:rPr lang="en-US"/>
              <a:t>Check for battery remaining power*</a:t>
            </a:r>
            <a:endParaRPr/>
          </a:p>
          <a:p>
            <a:pPr marL="457200" lvl="0" indent="-333756" algn="l" rtl="0">
              <a:spcBef>
                <a:spcPts val="0"/>
              </a:spcBef>
              <a:spcAft>
                <a:spcPts val="0"/>
              </a:spcAft>
              <a:buSzPts val="1656"/>
              <a:buChar char="➢"/>
            </a:pPr>
            <a:r>
              <a:rPr lang="en-US"/>
              <a:t>Vehicle is capable of maintaining desired altitude within ±50 ft</a:t>
            </a:r>
            <a:endParaRPr/>
          </a:p>
          <a:p>
            <a:pPr marL="457200" lvl="0" indent="-333756" algn="l" rtl="0">
              <a:spcBef>
                <a:spcPts val="0"/>
              </a:spcBef>
              <a:spcAft>
                <a:spcPts val="0"/>
              </a:spcAft>
              <a:buSzPts val="1656"/>
              <a:buChar char="➢"/>
            </a:pPr>
            <a:r>
              <a:rPr lang="en-US"/>
              <a:t>Aircraft maintain stability with incoming wind shear</a:t>
            </a:r>
            <a:endParaRPr/>
          </a:p>
          <a:p>
            <a:pPr marL="457200" lvl="0" indent="-333756" algn="l" rtl="0">
              <a:spcBef>
                <a:spcPts val="0"/>
              </a:spcBef>
              <a:spcAft>
                <a:spcPts val="0"/>
              </a:spcAft>
              <a:buSzPts val="1656"/>
              <a:buChar char="➢"/>
            </a:pPr>
            <a:r>
              <a:rPr lang="en-US"/>
              <a:t>Vibrational data would confirm that flight is stable enough to take images sufficient for calculating initial orbit determination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g83b24426c4_4_0"/>
          <p:cNvSpPr txBox="1">
            <a:spLocks noGrp="1"/>
          </p:cNvSpPr>
          <p:nvPr>
            <p:ph type="title"/>
          </p:nvPr>
        </p:nvSpPr>
        <p:spPr>
          <a:xfrm>
            <a:off x="581250" y="745625"/>
            <a:ext cx="11029500" cy="966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r>
              <a:rPr lang="en-US"/>
              <a:t>Levels of Success Completed </a:t>
            </a:r>
            <a:endParaRPr/>
          </a:p>
        </p:txBody>
      </p:sp>
      <p:sp>
        <p:nvSpPr>
          <p:cNvPr id="857" name="Google Shape;857;g83b24426c4_4_0"/>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31</a:t>
            </a:fld>
            <a:endParaRPr/>
          </a:p>
        </p:txBody>
      </p:sp>
      <p:pic>
        <p:nvPicPr>
          <p:cNvPr id="858" name="Google Shape;858;g83b24426c4_4_0"/>
          <p:cNvPicPr preferRelativeResize="0"/>
          <p:nvPr/>
        </p:nvPicPr>
        <p:blipFill>
          <a:blip r:embed="rId3">
            <a:alphaModFix/>
          </a:blip>
          <a:stretch>
            <a:fillRect/>
          </a:stretch>
        </p:blipFill>
        <p:spPr>
          <a:xfrm>
            <a:off x="2051225" y="1962150"/>
            <a:ext cx="7843900" cy="4688301"/>
          </a:xfrm>
          <a:prstGeom prst="rect">
            <a:avLst/>
          </a:prstGeom>
          <a:noFill/>
          <a:ln>
            <a:noFill/>
          </a:ln>
        </p:spPr>
      </p:pic>
      <p:sp>
        <p:nvSpPr>
          <p:cNvPr id="859" name="Google Shape;859;g83b24426c4_4_0"/>
          <p:cNvSpPr/>
          <p:nvPr/>
        </p:nvSpPr>
        <p:spPr>
          <a:xfrm>
            <a:off x="7414875" y="3667663"/>
            <a:ext cx="305100" cy="264600"/>
          </a:xfrm>
          <a:prstGeom prst="star5">
            <a:avLst>
              <a:gd name="adj" fmla="val 19098"/>
              <a:gd name="hf" fmla="val 105146"/>
              <a:gd name="vf" fmla="val 110557"/>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g83b24426c4_4_0"/>
          <p:cNvSpPr/>
          <p:nvPr/>
        </p:nvSpPr>
        <p:spPr>
          <a:xfrm>
            <a:off x="7414875" y="6082575"/>
            <a:ext cx="305100" cy="264600"/>
          </a:xfrm>
          <a:prstGeom prst="star5">
            <a:avLst>
              <a:gd name="adj" fmla="val 19098"/>
              <a:gd name="hf" fmla="val 105146"/>
              <a:gd name="vf" fmla="val 110557"/>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g83b24426c4_4_0"/>
          <p:cNvSpPr/>
          <p:nvPr/>
        </p:nvSpPr>
        <p:spPr>
          <a:xfrm>
            <a:off x="7343775" y="2643775"/>
            <a:ext cx="305100" cy="264600"/>
          </a:xfrm>
          <a:prstGeom prst="star5">
            <a:avLst>
              <a:gd name="adj" fmla="val 19098"/>
              <a:gd name="hf" fmla="val 105146"/>
              <a:gd name="vf" fmla="val 110557"/>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g83b24426c4_4_0"/>
          <p:cNvSpPr/>
          <p:nvPr/>
        </p:nvSpPr>
        <p:spPr>
          <a:xfrm>
            <a:off x="7338675" y="4520100"/>
            <a:ext cx="305100" cy="264600"/>
          </a:xfrm>
          <a:prstGeom prst="star5">
            <a:avLst>
              <a:gd name="adj" fmla="val 19098"/>
              <a:gd name="hf" fmla="val 105146"/>
              <a:gd name="vf" fmla="val 110557"/>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g83b24426c4_4_0"/>
          <p:cNvSpPr/>
          <p:nvPr/>
        </p:nvSpPr>
        <p:spPr>
          <a:xfrm>
            <a:off x="7338675" y="5339438"/>
            <a:ext cx="305100" cy="264600"/>
          </a:xfrm>
          <a:prstGeom prst="star5">
            <a:avLst>
              <a:gd name="adj" fmla="val 19098"/>
              <a:gd name="hf" fmla="val 105146"/>
              <a:gd name="vf" fmla="val 110557"/>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g83b24426c4_4_0"/>
          <p:cNvSpPr/>
          <p:nvPr/>
        </p:nvSpPr>
        <p:spPr>
          <a:xfrm>
            <a:off x="5248275" y="2679775"/>
            <a:ext cx="305100" cy="264600"/>
          </a:xfrm>
          <a:prstGeom prst="star5">
            <a:avLst>
              <a:gd name="adj" fmla="val 19098"/>
              <a:gd name="hf" fmla="val 105146"/>
              <a:gd name="vf" fmla="val 11055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g83b24426c4_4_0"/>
          <p:cNvSpPr/>
          <p:nvPr/>
        </p:nvSpPr>
        <p:spPr>
          <a:xfrm>
            <a:off x="5248275" y="5270575"/>
            <a:ext cx="305100" cy="264600"/>
          </a:xfrm>
          <a:prstGeom prst="star5">
            <a:avLst>
              <a:gd name="adj" fmla="val 19098"/>
              <a:gd name="hf" fmla="val 105146"/>
              <a:gd name="vf" fmla="val 11055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g83b24426c4_4_0"/>
          <p:cNvSpPr/>
          <p:nvPr/>
        </p:nvSpPr>
        <p:spPr>
          <a:xfrm>
            <a:off x="5248275" y="4508575"/>
            <a:ext cx="305100" cy="264600"/>
          </a:xfrm>
          <a:prstGeom prst="star5">
            <a:avLst>
              <a:gd name="adj" fmla="val 19098"/>
              <a:gd name="hf" fmla="val 105146"/>
              <a:gd name="vf" fmla="val 11055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g83b24426c4_4_0"/>
          <p:cNvSpPr/>
          <p:nvPr/>
        </p:nvSpPr>
        <p:spPr>
          <a:xfrm>
            <a:off x="5248275" y="3898975"/>
            <a:ext cx="305100" cy="264600"/>
          </a:xfrm>
          <a:prstGeom prst="star5">
            <a:avLst>
              <a:gd name="adj" fmla="val 19098"/>
              <a:gd name="hf" fmla="val 105146"/>
              <a:gd name="vf" fmla="val 11055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g83b24426c4_4_0"/>
          <p:cNvSpPr/>
          <p:nvPr/>
        </p:nvSpPr>
        <p:spPr>
          <a:xfrm>
            <a:off x="5248275" y="5880175"/>
            <a:ext cx="305100" cy="264600"/>
          </a:xfrm>
          <a:prstGeom prst="star5">
            <a:avLst>
              <a:gd name="adj" fmla="val 19098"/>
              <a:gd name="hf" fmla="val 105146"/>
              <a:gd name="vf" fmla="val 11055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g83b24426c4_4_0"/>
          <p:cNvSpPr txBox="1"/>
          <p:nvPr/>
        </p:nvSpPr>
        <p:spPr>
          <a:xfrm>
            <a:off x="9877150" y="1962150"/>
            <a:ext cx="2314800" cy="153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latin typeface="Gill Sans"/>
                <a:ea typeface="Gill Sans"/>
                <a:cs typeface="Gill Sans"/>
                <a:sym typeface="Gill Sans"/>
              </a:rPr>
              <a:t>Legend</a:t>
            </a:r>
            <a:r>
              <a:rPr lang="en-US">
                <a:latin typeface="Gill Sans"/>
                <a:ea typeface="Gill Sans"/>
                <a:cs typeface="Gill Sans"/>
                <a:sym typeface="Gill Sans"/>
              </a:rPr>
              <a:t> </a:t>
            </a:r>
            <a:endParaRPr>
              <a:latin typeface="Gill Sans"/>
              <a:ea typeface="Gill Sans"/>
              <a:cs typeface="Gill Sans"/>
              <a:sym typeface="Gill Sans"/>
            </a:endParaRPr>
          </a:p>
          <a:p>
            <a:pPr marL="0" lvl="0" indent="0" algn="l" rtl="0">
              <a:spcBef>
                <a:spcPts val="0"/>
              </a:spcBef>
              <a:spcAft>
                <a:spcPts val="0"/>
              </a:spcAft>
              <a:buNone/>
            </a:pPr>
            <a:r>
              <a:rPr lang="en-US" b="1">
                <a:latin typeface="Gill Sans"/>
                <a:ea typeface="Gill Sans"/>
                <a:cs typeface="Gill Sans"/>
                <a:sym typeface="Gill Sans"/>
              </a:rPr>
              <a:t>	</a:t>
            </a:r>
            <a:endParaRPr b="1">
              <a:latin typeface="Gill Sans"/>
              <a:ea typeface="Gill Sans"/>
              <a:cs typeface="Gill Sans"/>
              <a:sym typeface="Gill Sans"/>
            </a:endParaRPr>
          </a:p>
          <a:p>
            <a:pPr marL="0" lvl="0" indent="0" algn="l" rtl="0">
              <a:spcBef>
                <a:spcPts val="0"/>
              </a:spcBef>
              <a:spcAft>
                <a:spcPts val="0"/>
              </a:spcAft>
              <a:buNone/>
            </a:pPr>
            <a:r>
              <a:rPr lang="en-US" b="1">
                <a:latin typeface="Gill Sans"/>
                <a:ea typeface="Gill Sans"/>
                <a:cs typeface="Gill Sans"/>
                <a:sym typeface="Gill Sans"/>
              </a:rPr>
              <a:t>     </a:t>
            </a:r>
            <a:r>
              <a:rPr lang="en-US">
                <a:latin typeface="Gill Sans"/>
                <a:ea typeface="Gill Sans"/>
                <a:cs typeface="Gill Sans"/>
                <a:sym typeface="Gill Sans"/>
              </a:rPr>
              <a:t>      Highly expected </a:t>
            </a:r>
            <a:endParaRPr>
              <a:latin typeface="Gill Sans"/>
              <a:ea typeface="Gill Sans"/>
              <a:cs typeface="Gill Sans"/>
              <a:sym typeface="Gill Sans"/>
            </a:endParaRPr>
          </a:p>
          <a:p>
            <a:pPr marL="0" lvl="0" indent="0" algn="l" rtl="0">
              <a:spcBef>
                <a:spcPts val="0"/>
              </a:spcBef>
              <a:spcAft>
                <a:spcPts val="0"/>
              </a:spcAft>
              <a:buNone/>
            </a:pPr>
            <a:endParaRPr>
              <a:latin typeface="Gill Sans"/>
              <a:ea typeface="Gill Sans"/>
              <a:cs typeface="Gill Sans"/>
              <a:sym typeface="Gill Sans"/>
            </a:endParaRPr>
          </a:p>
          <a:p>
            <a:pPr marL="0" lvl="0" indent="0" algn="l" rtl="0">
              <a:spcBef>
                <a:spcPts val="0"/>
              </a:spcBef>
              <a:spcAft>
                <a:spcPts val="0"/>
              </a:spcAft>
              <a:buNone/>
            </a:pPr>
            <a:r>
              <a:rPr lang="en-US">
                <a:latin typeface="Gill Sans"/>
                <a:ea typeface="Gill Sans"/>
                <a:cs typeface="Gill Sans"/>
                <a:sym typeface="Gill Sans"/>
              </a:rPr>
              <a:t>          Moderately expected</a:t>
            </a:r>
            <a:endParaRPr>
              <a:latin typeface="Gill Sans"/>
              <a:ea typeface="Gill Sans"/>
              <a:cs typeface="Gill Sans"/>
              <a:sym typeface="Gill Sans"/>
            </a:endParaRPr>
          </a:p>
          <a:p>
            <a:pPr marL="0" lvl="0" indent="0" algn="ctr" rtl="0">
              <a:spcBef>
                <a:spcPts val="0"/>
              </a:spcBef>
              <a:spcAft>
                <a:spcPts val="0"/>
              </a:spcAft>
              <a:buNone/>
            </a:pPr>
            <a:endParaRPr>
              <a:latin typeface="Gill Sans"/>
              <a:ea typeface="Gill Sans"/>
              <a:cs typeface="Gill Sans"/>
              <a:sym typeface="Gill Sans"/>
            </a:endParaRPr>
          </a:p>
          <a:p>
            <a:pPr marL="0" lvl="0" indent="0" algn="l" rtl="0">
              <a:spcBef>
                <a:spcPts val="0"/>
              </a:spcBef>
              <a:spcAft>
                <a:spcPts val="0"/>
              </a:spcAft>
              <a:buNone/>
            </a:pPr>
            <a:r>
              <a:rPr lang="en-US">
                <a:latin typeface="Gill Sans"/>
                <a:ea typeface="Gill Sans"/>
                <a:cs typeface="Gill Sans"/>
                <a:sym typeface="Gill Sans"/>
              </a:rPr>
              <a:t>	</a:t>
            </a:r>
            <a:endParaRPr>
              <a:latin typeface="Gill Sans"/>
              <a:ea typeface="Gill Sans"/>
              <a:cs typeface="Gill Sans"/>
              <a:sym typeface="Gill Sans"/>
            </a:endParaRPr>
          </a:p>
          <a:p>
            <a:pPr marL="0" lvl="0" indent="0" algn="ctr" rtl="0">
              <a:spcBef>
                <a:spcPts val="0"/>
              </a:spcBef>
              <a:spcAft>
                <a:spcPts val="0"/>
              </a:spcAft>
              <a:buNone/>
            </a:pPr>
            <a:endParaRPr>
              <a:latin typeface="Gill Sans"/>
              <a:ea typeface="Gill Sans"/>
              <a:cs typeface="Gill Sans"/>
              <a:sym typeface="Gill Sans"/>
            </a:endParaRPr>
          </a:p>
          <a:p>
            <a:pPr marL="0" lvl="0" indent="0" algn="ctr" rtl="0">
              <a:spcBef>
                <a:spcPts val="0"/>
              </a:spcBef>
              <a:spcAft>
                <a:spcPts val="0"/>
              </a:spcAft>
              <a:buNone/>
            </a:pPr>
            <a:endParaRPr b="1">
              <a:latin typeface="Gill Sans"/>
              <a:ea typeface="Gill Sans"/>
              <a:cs typeface="Gill Sans"/>
              <a:sym typeface="Gill Sans"/>
            </a:endParaRPr>
          </a:p>
        </p:txBody>
      </p:sp>
      <p:sp>
        <p:nvSpPr>
          <p:cNvPr id="870" name="Google Shape;870;g83b24426c4_4_0"/>
          <p:cNvSpPr/>
          <p:nvPr/>
        </p:nvSpPr>
        <p:spPr>
          <a:xfrm>
            <a:off x="10125075" y="2451175"/>
            <a:ext cx="305100" cy="264600"/>
          </a:xfrm>
          <a:prstGeom prst="star5">
            <a:avLst>
              <a:gd name="adj" fmla="val 19098"/>
              <a:gd name="hf" fmla="val 105146"/>
              <a:gd name="vf" fmla="val 11055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g83b24426c4_4_0"/>
          <p:cNvSpPr/>
          <p:nvPr/>
        </p:nvSpPr>
        <p:spPr>
          <a:xfrm>
            <a:off x="10086975" y="2872375"/>
            <a:ext cx="305100" cy="264600"/>
          </a:xfrm>
          <a:prstGeom prst="star5">
            <a:avLst>
              <a:gd name="adj" fmla="val 19098"/>
              <a:gd name="hf" fmla="val 105146"/>
              <a:gd name="vf" fmla="val 110557"/>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5"/>
        <p:cNvGrpSpPr/>
        <p:nvPr/>
      </p:nvGrpSpPr>
      <p:grpSpPr>
        <a:xfrm>
          <a:off x="0" y="0"/>
          <a:ext cx="0" cy="0"/>
          <a:chOff x="0" y="0"/>
          <a:chExt cx="0" cy="0"/>
        </a:xfrm>
      </p:grpSpPr>
      <p:sp>
        <p:nvSpPr>
          <p:cNvPr id="876" name="Google Shape;876;g746ebcbf66_12_0"/>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Systems Engineering: Left Side of V</a:t>
            </a:r>
            <a:endParaRPr/>
          </a:p>
        </p:txBody>
      </p:sp>
      <p:sp>
        <p:nvSpPr>
          <p:cNvPr id="877" name="Google Shape;877;g746ebcbf66_12_0"/>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32</a:t>
            </a:fld>
            <a:endParaRPr/>
          </a:p>
        </p:txBody>
      </p:sp>
      <p:grpSp>
        <p:nvGrpSpPr>
          <p:cNvPr id="878" name="Google Shape;878;g746ebcbf66_12_0"/>
          <p:cNvGrpSpPr/>
          <p:nvPr/>
        </p:nvGrpSpPr>
        <p:grpSpPr>
          <a:xfrm>
            <a:off x="5623560" y="1855757"/>
            <a:ext cx="1444800" cy="856784"/>
            <a:chOff x="2919025" y="1856232"/>
            <a:chExt cx="1444800" cy="856784"/>
          </a:xfrm>
        </p:grpSpPr>
        <p:sp>
          <p:nvSpPr>
            <p:cNvPr id="879" name="Google Shape;879;g746ebcbf66_12_0"/>
            <p:cNvSpPr/>
            <p:nvPr/>
          </p:nvSpPr>
          <p:spPr>
            <a:xfrm rot="10800000" flipH="1">
              <a:off x="2919025" y="1917116"/>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g746ebcbf66_12_0"/>
            <p:cNvSpPr txBox="1"/>
            <p:nvPr/>
          </p:nvSpPr>
          <p:spPr>
            <a:xfrm>
              <a:off x="3194575" y="1856232"/>
              <a:ext cx="1052400" cy="79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rgbClr val="F3F3F3"/>
                  </a:solidFill>
                  <a:latin typeface="Gill Sans"/>
                  <a:ea typeface="Gill Sans"/>
                  <a:cs typeface="Gill Sans"/>
                  <a:sym typeface="Gill Sans"/>
                </a:rPr>
                <a:t>Feasibility </a:t>
              </a:r>
              <a:endParaRPr sz="1100">
                <a:solidFill>
                  <a:srgbClr val="F3F3F3"/>
                </a:solidFill>
                <a:latin typeface="Gill Sans"/>
                <a:ea typeface="Gill Sans"/>
                <a:cs typeface="Gill Sans"/>
                <a:sym typeface="Gill Sans"/>
              </a:endParaRPr>
            </a:p>
            <a:p>
              <a:pPr marL="0" lvl="0" indent="0" algn="l" rtl="0">
                <a:spcBef>
                  <a:spcPts val="0"/>
                </a:spcBef>
                <a:spcAft>
                  <a:spcPts val="0"/>
                </a:spcAft>
                <a:buNone/>
              </a:pPr>
              <a:r>
                <a:rPr lang="en-US" sz="1100">
                  <a:solidFill>
                    <a:srgbClr val="F3F3F3"/>
                  </a:solidFill>
                  <a:latin typeface="Gill Sans"/>
                  <a:ea typeface="Gill Sans"/>
                  <a:cs typeface="Gill Sans"/>
                  <a:sym typeface="Gill Sans"/>
                </a:rPr>
                <a:t>Study/ </a:t>
              </a:r>
              <a:endParaRPr sz="1100">
                <a:solidFill>
                  <a:srgbClr val="F3F3F3"/>
                </a:solidFill>
                <a:latin typeface="Gill Sans"/>
                <a:ea typeface="Gill Sans"/>
                <a:cs typeface="Gill Sans"/>
                <a:sym typeface="Gill Sans"/>
              </a:endParaRPr>
            </a:p>
            <a:p>
              <a:pPr marL="0" lvl="0" indent="0" algn="l" rtl="0">
                <a:spcBef>
                  <a:spcPts val="0"/>
                </a:spcBef>
                <a:spcAft>
                  <a:spcPts val="0"/>
                </a:spcAft>
                <a:buNone/>
              </a:pPr>
              <a:r>
                <a:rPr lang="en-US" sz="1100">
                  <a:solidFill>
                    <a:srgbClr val="F3F3F3"/>
                  </a:solidFill>
                  <a:latin typeface="Gill Sans"/>
                  <a:ea typeface="Gill Sans"/>
                  <a:cs typeface="Gill Sans"/>
                  <a:sym typeface="Gill Sans"/>
                </a:rPr>
                <a:t>Concept </a:t>
              </a:r>
              <a:endParaRPr sz="1100">
                <a:solidFill>
                  <a:srgbClr val="F3F3F3"/>
                </a:solidFill>
                <a:latin typeface="Gill Sans"/>
                <a:ea typeface="Gill Sans"/>
                <a:cs typeface="Gill Sans"/>
                <a:sym typeface="Gill Sans"/>
              </a:endParaRPr>
            </a:p>
            <a:p>
              <a:pPr marL="0" lvl="0" indent="0" algn="l" rtl="0">
                <a:spcBef>
                  <a:spcPts val="0"/>
                </a:spcBef>
                <a:spcAft>
                  <a:spcPts val="0"/>
                </a:spcAft>
                <a:buNone/>
              </a:pPr>
              <a:r>
                <a:rPr lang="en-US" sz="1100">
                  <a:solidFill>
                    <a:srgbClr val="F3F3F3"/>
                  </a:solidFill>
                  <a:latin typeface="Gill Sans"/>
                  <a:ea typeface="Gill Sans"/>
                  <a:cs typeface="Gill Sans"/>
                  <a:sym typeface="Gill Sans"/>
                </a:rPr>
                <a:t>Exploration</a:t>
              </a:r>
              <a:endParaRPr sz="1100">
                <a:solidFill>
                  <a:srgbClr val="F3F3F3"/>
                </a:solidFill>
                <a:latin typeface="Gill Sans"/>
                <a:ea typeface="Gill Sans"/>
                <a:cs typeface="Gill Sans"/>
                <a:sym typeface="Gill Sans"/>
              </a:endParaRPr>
            </a:p>
          </p:txBody>
        </p:sp>
      </p:grpSp>
      <p:grpSp>
        <p:nvGrpSpPr>
          <p:cNvPr id="881" name="Google Shape;881;g746ebcbf66_12_0"/>
          <p:cNvGrpSpPr/>
          <p:nvPr/>
        </p:nvGrpSpPr>
        <p:grpSpPr>
          <a:xfrm>
            <a:off x="5997932" y="2707608"/>
            <a:ext cx="1444800" cy="795900"/>
            <a:chOff x="3293397" y="2708083"/>
            <a:chExt cx="1444800" cy="795900"/>
          </a:xfrm>
        </p:grpSpPr>
        <p:sp>
          <p:nvSpPr>
            <p:cNvPr id="882" name="Google Shape;882;g746ebcbf66_12_0"/>
            <p:cNvSpPr/>
            <p:nvPr/>
          </p:nvSpPr>
          <p:spPr>
            <a:xfrm rot="10800000" flipH="1">
              <a:off x="3293397" y="2708083"/>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g746ebcbf66_12_0"/>
            <p:cNvSpPr txBox="1"/>
            <p:nvPr/>
          </p:nvSpPr>
          <p:spPr>
            <a:xfrm>
              <a:off x="3529950" y="2839380"/>
              <a:ext cx="971700" cy="53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rgbClr val="F3F3F3"/>
                  </a:solidFill>
                  <a:latin typeface="Gill Sans"/>
                  <a:ea typeface="Gill Sans"/>
                  <a:cs typeface="Gill Sans"/>
                  <a:sym typeface="Gill Sans"/>
                </a:rPr>
                <a:t>Concept of Operations</a:t>
              </a:r>
              <a:endParaRPr sz="1100">
                <a:solidFill>
                  <a:srgbClr val="F3F3F3"/>
                </a:solidFill>
                <a:latin typeface="Gill Sans"/>
                <a:ea typeface="Gill Sans"/>
                <a:cs typeface="Gill Sans"/>
                <a:sym typeface="Gill Sans"/>
              </a:endParaRPr>
            </a:p>
          </p:txBody>
        </p:sp>
      </p:grpSp>
      <p:grpSp>
        <p:nvGrpSpPr>
          <p:cNvPr id="884" name="Google Shape;884;g746ebcbf66_12_0"/>
          <p:cNvGrpSpPr/>
          <p:nvPr/>
        </p:nvGrpSpPr>
        <p:grpSpPr>
          <a:xfrm>
            <a:off x="6372305" y="3504655"/>
            <a:ext cx="1444805" cy="795900"/>
            <a:chOff x="3667770" y="3505130"/>
            <a:chExt cx="1444805" cy="795900"/>
          </a:xfrm>
        </p:grpSpPr>
        <p:sp>
          <p:nvSpPr>
            <p:cNvPr id="885" name="Google Shape;885;g746ebcbf66_12_0"/>
            <p:cNvSpPr/>
            <p:nvPr/>
          </p:nvSpPr>
          <p:spPr>
            <a:xfrm rot="10800000" flipH="1">
              <a:off x="3667770" y="3505130"/>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g746ebcbf66_12_0"/>
            <p:cNvSpPr txBox="1"/>
            <p:nvPr/>
          </p:nvSpPr>
          <p:spPr>
            <a:xfrm>
              <a:off x="3992075" y="3644775"/>
              <a:ext cx="1120500" cy="5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100">
                  <a:solidFill>
                    <a:srgbClr val="F3F3F3"/>
                  </a:solidFill>
                  <a:latin typeface="Gill Sans"/>
                  <a:ea typeface="Gill Sans"/>
                  <a:cs typeface="Gill Sans"/>
                  <a:sym typeface="Gill Sans"/>
                </a:rPr>
                <a:t>System Requirements</a:t>
              </a:r>
              <a:endParaRPr sz="1100">
                <a:solidFill>
                  <a:srgbClr val="F3F3F3"/>
                </a:solidFill>
                <a:latin typeface="Gill Sans"/>
                <a:ea typeface="Gill Sans"/>
                <a:cs typeface="Gill Sans"/>
                <a:sym typeface="Gill Sans"/>
              </a:endParaRPr>
            </a:p>
          </p:txBody>
        </p:sp>
      </p:grpSp>
      <p:grpSp>
        <p:nvGrpSpPr>
          <p:cNvPr id="887" name="Google Shape;887;g746ebcbf66_12_0"/>
          <p:cNvGrpSpPr/>
          <p:nvPr/>
        </p:nvGrpSpPr>
        <p:grpSpPr>
          <a:xfrm>
            <a:off x="6746677" y="4301703"/>
            <a:ext cx="1444800" cy="795900"/>
            <a:chOff x="4042142" y="4302178"/>
            <a:chExt cx="1444800" cy="795900"/>
          </a:xfrm>
        </p:grpSpPr>
        <p:sp>
          <p:nvSpPr>
            <p:cNvPr id="888" name="Google Shape;888;g746ebcbf66_12_0"/>
            <p:cNvSpPr/>
            <p:nvPr/>
          </p:nvSpPr>
          <p:spPr>
            <a:xfrm rot="10800000" flipH="1">
              <a:off x="4042142" y="4302178"/>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g746ebcbf66_12_0"/>
            <p:cNvSpPr txBox="1"/>
            <p:nvPr/>
          </p:nvSpPr>
          <p:spPr>
            <a:xfrm>
              <a:off x="4361500" y="4517563"/>
              <a:ext cx="806100" cy="36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100">
                  <a:solidFill>
                    <a:srgbClr val="F3F3F3"/>
                  </a:solidFill>
                  <a:latin typeface="Gill Sans"/>
                  <a:ea typeface="Gill Sans"/>
                  <a:cs typeface="Gill Sans"/>
                  <a:sym typeface="Gill Sans"/>
                </a:rPr>
                <a:t>High-Level Design</a:t>
              </a:r>
              <a:endParaRPr sz="1100">
                <a:solidFill>
                  <a:srgbClr val="F3F3F3"/>
                </a:solidFill>
                <a:latin typeface="Gill Sans"/>
                <a:ea typeface="Gill Sans"/>
                <a:cs typeface="Gill Sans"/>
                <a:sym typeface="Gill Sans"/>
              </a:endParaRPr>
            </a:p>
          </p:txBody>
        </p:sp>
      </p:grpSp>
      <p:grpSp>
        <p:nvGrpSpPr>
          <p:cNvPr id="890" name="Google Shape;890;g746ebcbf66_12_0"/>
          <p:cNvGrpSpPr/>
          <p:nvPr/>
        </p:nvGrpSpPr>
        <p:grpSpPr>
          <a:xfrm>
            <a:off x="7120290" y="5098717"/>
            <a:ext cx="1444800" cy="795900"/>
            <a:chOff x="4415755" y="5099192"/>
            <a:chExt cx="1444800" cy="795900"/>
          </a:xfrm>
        </p:grpSpPr>
        <p:sp>
          <p:nvSpPr>
            <p:cNvPr id="891" name="Google Shape;891;g746ebcbf66_12_0"/>
            <p:cNvSpPr/>
            <p:nvPr/>
          </p:nvSpPr>
          <p:spPr>
            <a:xfrm rot="10800000" flipH="1">
              <a:off x="4415755" y="5099192"/>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g746ebcbf66_12_0"/>
            <p:cNvSpPr txBox="1"/>
            <p:nvPr/>
          </p:nvSpPr>
          <p:spPr>
            <a:xfrm>
              <a:off x="4754613" y="5186375"/>
              <a:ext cx="690300" cy="50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rgbClr val="F3F3F3"/>
                  </a:solidFill>
                  <a:latin typeface="Gill Sans"/>
                  <a:ea typeface="Gill Sans"/>
                  <a:cs typeface="Gill Sans"/>
                  <a:sym typeface="Gill Sans"/>
                </a:rPr>
                <a:t>Detailed Design</a:t>
              </a:r>
              <a:endParaRPr sz="1100">
                <a:solidFill>
                  <a:srgbClr val="F3F3F3"/>
                </a:solidFill>
                <a:latin typeface="Gill Sans"/>
                <a:ea typeface="Gill Sans"/>
                <a:cs typeface="Gill Sans"/>
                <a:sym typeface="Gill Sans"/>
              </a:endParaRPr>
            </a:p>
          </p:txBody>
        </p:sp>
      </p:grpSp>
      <p:grpSp>
        <p:nvGrpSpPr>
          <p:cNvPr id="893" name="Google Shape;893;g746ebcbf66_12_0"/>
          <p:cNvGrpSpPr/>
          <p:nvPr/>
        </p:nvGrpSpPr>
        <p:grpSpPr>
          <a:xfrm>
            <a:off x="7501210" y="5895798"/>
            <a:ext cx="2338200" cy="726282"/>
            <a:chOff x="4796683" y="5896225"/>
            <a:chExt cx="2338200" cy="795925"/>
          </a:xfrm>
        </p:grpSpPr>
        <p:sp>
          <p:nvSpPr>
            <p:cNvPr id="894" name="Google Shape;894;g746ebcbf66_12_0"/>
            <p:cNvSpPr/>
            <p:nvPr/>
          </p:nvSpPr>
          <p:spPr>
            <a:xfrm rot="10800000">
              <a:off x="4796683" y="5896250"/>
              <a:ext cx="2338200" cy="795900"/>
            </a:xfrm>
            <a:prstGeom prst="trapezoid">
              <a:avLst>
                <a:gd name="adj" fmla="val 47170"/>
              </a:avLst>
            </a:prstGeom>
            <a:gradFill>
              <a:gsLst>
                <a:gs pos="0">
                  <a:schemeClr val="accent1"/>
                </a:gs>
                <a:gs pos="100000">
                  <a:srgbClr val="22ABCA"/>
                </a:gs>
              </a:gsLst>
              <a:lin ang="10800025"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F3F3"/>
                </a:solidFill>
              </a:endParaRPr>
            </a:p>
          </p:txBody>
        </p:sp>
        <p:sp>
          <p:nvSpPr>
            <p:cNvPr id="895" name="Google Shape;895;g746ebcbf66_12_0"/>
            <p:cNvSpPr txBox="1"/>
            <p:nvPr/>
          </p:nvSpPr>
          <p:spPr>
            <a:xfrm>
              <a:off x="5243375" y="5896225"/>
              <a:ext cx="1444800" cy="63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a:solidFill>
                    <a:srgbClr val="F3F3F3"/>
                  </a:solidFill>
                  <a:latin typeface="Gill Sans"/>
                  <a:ea typeface="Gill Sans"/>
                  <a:cs typeface="Gill Sans"/>
                  <a:sym typeface="Gill Sans"/>
                </a:rPr>
                <a:t>Software/ Hardware </a:t>
              </a:r>
              <a:endParaRPr sz="1100">
                <a:solidFill>
                  <a:srgbClr val="F3F3F3"/>
                </a:solidFill>
                <a:latin typeface="Gill Sans"/>
                <a:ea typeface="Gill Sans"/>
                <a:cs typeface="Gill Sans"/>
                <a:sym typeface="Gill Sans"/>
              </a:endParaRPr>
            </a:p>
            <a:p>
              <a:pPr marL="0" lvl="0" indent="0" algn="ctr" rtl="0">
                <a:spcBef>
                  <a:spcPts val="0"/>
                </a:spcBef>
                <a:spcAft>
                  <a:spcPts val="0"/>
                </a:spcAft>
                <a:buNone/>
              </a:pPr>
              <a:r>
                <a:rPr lang="en-US" sz="1100">
                  <a:solidFill>
                    <a:srgbClr val="F3F3F3"/>
                  </a:solidFill>
                  <a:latin typeface="Gill Sans"/>
                  <a:ea typeface="Gill Sans"/>
                  <a:cs typeface="Gill Sans"/>
                  <a:sym typeface="Gill Sans"/>
                </a:rPr>
                <a:t>Development</a:t>
              </a:r>
              <a:endParaRPr sz="1100">
                <a:solidFill>
                  <a:srgbClr val="F3F3F3"/>
                </a:solidFill>
                <a:latin typeface="Gill Sans"/>
                <a:ea typeface="Gill Sans"/>
                <a:cs typeface="Gill Sans"/>
                <a:sym typeface="Gill Sans"/>
              </a:endParaRPr>
            </a:p>
            <a:p>
              <a:pPr marL="0" lvl="0" indent="0" algn="ctr" rtl="0">
                <a:spcBef>
                  <a:spcPts val="0"/>
                </a:spcBef>
                <a:spcAft>
                  <a:spcPts val="0"/>
                </a:spcAft>
                <a:buNone/>
              </a:pPr>
              <a:r>
                <a:rPr lang="en-US" sz="1100">
                  <a:solidFill>
                    <a:srgbClr val="F3F3F3"/>
                  </a:solidFill>
                  <a:latin typeface="Gill Sans"/>
                  <a:ea typeface="Gill Sans"/>
                  <a:cs typeface="Gill Sans"/>
                  <a:sym typeface="Gill Sans"/>
                </a:rPr>
                <a:t>Field Installation</a:t>
              </a:r>
              <a:endParaRPr sz="1100">
                <a:solidFill>
                  <a:srgbClr val="F3F3F3"/>
                </a:solidFill>
                <a:latin typeface="Gill Sans"/>
                <a:ea typeface="Gill Sans"/>
                <a:cs typeface="Gill Sans"/>
                <a:sym typeface="Gill Sans"/>
              </a:endParaRPr>
            </a:p>
          </p:txBody>
        </p:sp>
      </p:grpSp>
      <p:sp>
        <p:nvSpPr>
          <p:cNvPr id="896" name="Google Shape;896;g746ebcbf66_12_0"/>
          <p:cNvSpPr txBox="1"/>
          <p:nvPr/>
        </p:nvSpPr>
        <p:spPr>
          <a:xfrm>
            <a:off x="9196785" y="5257325"/>
            <a:ext cx="528600" cy="43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Gill Sans"/>
              <a:ea typeface="Gill Sans"/>
              <a:cs typeface="Gill Sans"/>
              <a:sym typeface="Gill Sans"/>
            </a:endParaRPr>
          </a:p>
        </p:txBody>
      </p:sp>
      <p:grpSp>
        <p:nvGrpSpPr>
          <p:cNvPr id="897" name="Google Shape;897;g746ebcbf66_12_0"/>
          <p:cNvGrpSpPr/>
          <p:nvPr/>
        </p:nvGrpSpPr>
        <p:grpSpPr>
          <a:xfrm>
            <a:off x="8775534" y="5097175"/>
            <a:ext cx="1444800" cy="795900"/>
            <a:chOff x="6070999" y="5097650"/>
            <a:chExt cx="1444800" cy="795900"/>
          </a:xfrm>
        </p:grpSpPr>
        <p:sp>
          <p:nvSpPr>
            <p:cNvPr id="898" name="Google Shape;898;g746ebcbf66_12_0"/>
            <p:cNvSpPr/>
            <p:nvPr/>
          </p:nvSpPr>
          <p:spPr>
            <a:xfrm>
              <a:off x="6070999" y="5097650"/>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g746ebcbf66_12_0"/>
            <p:cNvSpPr txBox="1"/>
            <p:nvPr/>
          </p:nvSpPr>
          <p:spPr>
            <a:xfrm>
              <a:off x="6342804" y="5245050"/>
              <a:ext cx="901200" cy="503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100">
                  <a:solidFill>
                    <a:srgbClr val="F3F3F3"/>
                  </a:solidFill>
                  <a:latin typeface="Gill Sans"/>
                  <a:ea typeface="Gill Sans"/>
                  <a:cs typeface="Gill Sans"/>
                  <a:sym typeface="Gill Sans"/>
                </a:rPr>
                <a:t>Unit Device Testing</a:t>
              </a:r>
              <a:endParaRPr sz="1100">
                <a:solidFill>
                  <a:srgbClr val="F3F3F3"/>
                </a:solidFill>
                <a:latin typeface="Gill Sans"/>
                <a:ea typeface="Gill Sans"/>
                <a:cs typeface="Gill Sans"/>
                <a:sym typeface="Gill Sans"/>
              </a:endParaRPr>
            </a:p>
          </p:txBody>
        </p:sp>
      </p:grpSp>
      <p:grpSp>
        <p:nvGrpSpPr>
          <p:cNvPr id="900" name="Google Shape;900;g746ebcbf66_12_0"/>
          <p:cNvGrpSpPr/>
          <p:nvPr/>
        </p:nvGrpSpPr>
        <p:grpSpPr>
          <a:xfrm>
            <a:off x="9149907" y="4301189"/>
            <a:ext cx="1444800" cy="795900"/>
            <a:chOff x="6445372" y="4301664"/>
            <a:chExt cx="1444800" cy="795900"/>
          </a:xfrm>
        </p:grpSpPr>
        <p:sp>
          <p:nvSpPr>
            <p:cNvPr id="901" name="Google Shape;901;g746ebcbf66_12_0"/>
            <p:cNvSpPr/>
            <p:nvPr/>
          </p:nvSpPr>
          <p:spPr>
            <a:xfrm>
              <a:off x="6445372" y="4301664"/>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g746ebcbf66_12_0"/>
            <p:cNvSpPr txBox="1"/>
            <p:nvPr/>
          </p:nvSpPr>
          <p:spPr>
            <a:xfrm>
              <a:off x="6640979" y="4447763"/>
              <a:ext cx="901200" cy="503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100">
                  <a:solidFill>
                    <a:srgbClr val="F3F3F3"/>
                  </a:solidFill>
                  <a:latin typeface="Gill Sans"/>
                  <a:ea typeface="Gill Sans"/>
                  <a:cs typeface="Gill Sans"/>
                  <a:sym typeface="Gill Sans"/>
                </a:rPr>
                <a:t>Subsystem</a:t>
              </a:r>
              <a:endParaRPr sz="1100">
                <a:solidFill>
                  <a:srgbClr val="F3F3F3"/>
                </a:solidFill>
                <a:latin typeface="Gill Sans"/>
                <a:ea typeface="Gill Sans"/>
                <a:cs typeface="Gill Sans"/>
                <a:sym typeface="Gill Sans"/>
              </a:endParaRPr>
            </a:p>
            <a:p>
              <a:pPr marL="0" lvl="0" indent="0" algn="r" rtl="0">
                <a:spcBef>
                  <a:spcPts val="0"/>
                </a:spcBef>
                <a:spcAft>
                  <a:spcPts val="0"/>
                </a:spcAft>
                <a:buNone/>
              </a:pPr>
              <a:r>
                <a:rPr lang="en-US" sz="1100">
                  <a:solidFill>
                    <a:srgbClr val="F3F3F3"/>
                  </a:solidFill>
                  <a:latin typeface="Gill Sans"/>
                  <a:ea typeface="Gill Sans"/>
                  <a:cs typeface="Gill Sans"/>
                  <a:sym typeface="Gill Sans"/>
                </a:rPr>
                <a:t>Verification</a:t>
              </a:r>
              <a:endParaRPr sz="1100">
                <a:solidFill>
                  <a:srgbClr val="F3F3F3"/>
                </a:solidFill>
                <a:latin typeface="Gill Sans"/>
                <a:ea typeface="Gill Sans"/>
                <a:cs typeface="Gill Sans"/>
                <a:sym typeface="Gill Sans"/>
              </a:endParaRPr>
            </a:p>
          </p:txBody>
        </p:sp>
      </p:grpSp>
      <p:grpSp>
        <p:nvGrpSpPr>
          <p:cNvPr id="903" name="Google Shape;903;g746ebcbf66_12_0"/>
          <p:cNvGrpSpPr/>
          <p:nvPr/>
        </p:nvGrpSpPr>
        <p:grpSpPr>
          <a:xfrm>
            <a:off x="9521267" y="3505204"/>
            <a:ext cx="1444800" cy="795900"/>
            <a:chOff x="6816732" y="3505679"/>
            <a:chExt cx="1444800" cy="795900"/>
          </a:xfrm>
        </p:grpSpPr>
        <p:sp>
          <p:nvSpPr>
            <p:cNvPr id="904" name="Google Shape;904;g746ebcbf66_12_0"/>
            <p:cNvSpPr/>
            <p:nvPr/>
          </p:nvSpPr>
          <p:spPr>
            <a:xfrm>
              <a:off x="6816732" y="3505679"/>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g746ebcbf66_12_0"/>
            <p:cNvSpPr txBox="1"/>
            <p:nvPr/>
          </p:nvSpPr>
          <p:spPr>
            <a:xfrm>
              <a:off x="6982775" y="3555200"/>
              <a:ext cx="983700" cy="503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100">
                  <a:solidFill>
                    <a:srgbClr val="F3F3F3"/>
                  </a:solidFill>
                  <a:latin typeface="Gill Sans"/>
                  <a:ea typeface="Gill Sans"/>
                  <a:cs typeface="Gill Sans"/>
                  <a:sym typeface="Gill Sans"/>
                </a:rPr>
                <a:t>System Verification &amp; Deployment</a:t>
              </a:r>
              <a:endParaRPr sz="1100">
                <a:solidFill>
                  <a:srgbClr val="F3F3F3"/>
                </a:solidFill>
                <a:latin typeface="Gill Sans"/>
                <a:ea typeface="Gill Sans"/>
                <a:cs typeface="Gill Sans"/>
                <a:sym typeface="Gill Sans"/>
              </a:endParaRPr>
            </a:p>
          </p:txBody>
        </p:sp>
      </p:grpSp>
      <p:grpSp>
        <p:nvGrpSpPr>
          <p:cNvPr id="906" name="Google Shape;906;g746ebcbf66_12_0"/>
          <p:cNvGrpSpPr/>
          <p:nvPr/>
        </p:nvGrpSpPr>
        <p:grpSpPr>
          <a:xfrm>
            <a:off x="9896767" y="2709190"/>
            <a:ext cx="1444800" cy="795900"/>
            <a:chOff x="7192232" y="2709665"/>
            <a:chExt cx="1444800" cy="795900"/>
          </a:xfrm>
        </p:grpSpPr>
        <p:sp>
          <p:nvSpPr>
            <p:cNvPr id="907" name="Google Shape;907;g746ebcbf66_12_0"/>
            <p:cNvSpPr/>
            <p:nvPr/>
          </p:nvSpPr>
          <p:spPr>
            <a:xfrm>
              <a:off x="7192232" y="2709665"/>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g746ebcbf66_12_0"/>
            <p:cNvSpPr txBox="1"/>
            <p:nvPr/>
          </p:nvSpPr>
          <p:spPr>
            <a:xfrm>
              <a:off x="7244000" y="2854400"/>
              <a:ext cx="983700" cy="503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100">
                  <a:solidFill>
                    <a:srgbClr val="F3F3F3"/>
                  </a:solidFill>
                  <a:latin typeface="Gill Sans"/>
                  <a:ea typeface="Gill Sans"/>
                  <a:cs typeface="Gill Sans"/>
                  <a:sym typeface="Gill Sans"/>
                </a:rPr>
                <a:t>System Validation</a:t>
              </a:r>
              <a:endParaRPr sz="1100">
                <a:solidFill>
                  <a:srgbClr val="F3F3F3"/>
                </a:solidFill>
                <a:latin typeface="Gill Sans"/>
                <a:ea typeface="Gill Sans"/>
                <a:cs typeface="Gill Sans"/>
                <a:sym typeface="Gill Sans"/>
              </a:endParaRPr>
            </a:p>
          </p:txBody>
        </p:sp>
      </p:grpSp>
      <p:grpSp>
        <p:nvGrpSpPr>
          <p:cNvPr id="909" name="Google Shape;909;g746ebcbf66_12_0"/>
          <p:cNvGrpSpPr/>
          <p:nvPr/>
        </p:nvGrpSpPr>
        <p:grpSpPr>
          <a:xfrm>
            <a:off x="10273024" y="1910475"/>
            <a:ext cx="1444800" cy="795900"/>
            <a:chOff x="7568489" y="1910950"/>
            <a:chExt cx="1444800" cy="795900"/>
          </a:xfrm>
        </p:grpSpPr>
        <p:sp>
          <p:nvSpPr>
            <p:cNvPr id="910" name="Google Shape;910;g746ebcbf66_12_0"/>
            <p:cNvSpPr/>
            <p:nvPr/>
          </p:nvSpPr>
          <p:spPr>
            <a:xfrm>
              <a:off x="7568489" y="1910950"/>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g746ebcbf66_12_0"/>
            <p:cNvSpPr txBox="1"/>
            <p:nvPr/>
          </p:nvSpPr>
          <p:spPr>
            <a:xfrm>
              <a:off x="7727600" y="1913680"/>
              <a:ext cx="983700" cy="744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100">
                  <a:solidFill>
                    <a:srgbClr val="F3F3F3"/>
                  </a:solidFill>
                  <a:latin typeface="Gill Sans"/>
                  <a:ea typeface="Gill Sans"/>
                  <a:cs typeface="Gill Sans"/>
                  <a:sym typeface="Gill Sans"/>
                </a:rPr>
                <a:t>Operations and Maintenance</a:t>
              </a:r>
              <a:endParaRPr sz="1100">
                <a:solidFill>
                  <a:srgbClr val="F3F3F3"/>
                </a:solidFill>
                <a:latin typeface="Gill Sans"/>
                <a:ea typeface="Gill Sans"/>
                <a:cs typeface="Gill Sans"/>
                <a:sym typeface="Gill Sans"/>
              </a:endParaRPr>
            </a:p>
          </p:txBody>
        </p:sp>
      </p:grpSp>
      <p:sp>
        <p:nvSpPr>
          <p:cNvPr id="912" name="Google Shape;912;g746ebcbf66_12_0"/>
          <p:cNvSpPr/>
          <p:nvPr/>
        </p:nvSpPr>
        <p:spPr>
          <a:xfrm>
            <a:off x="7314910" y="3000575"/>
            <a:ext cx="2710800" cy="1599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g746ebcbf66_12_0"/>
          <p:cNvSpPr/>
          <p:nvPr/>
        </p:nvSpPr>
        <p:spPr>
          <a:xfrm>
            <a:off x="7756185" y="3770413"/>
            <a:ext cx="1824000" cy="1599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g746ebcbf66_12_0"/>
          <p:cNvSpPr/>
          <p:nvPr/>
        </p:nvSpPr>
        <p:spPr>
          <a:xfrm>
            <a:off x="8053785" y="4540275"/>
            <a:ext cx="1228800" cy="1599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g746ebcbf66_12_0"/>
          <p:cNvSpPr/>
          <p:nvPr/>
        </p:nvSpPr>
        <p:spPr>
          <a:xfrm>
            <a:off x="8381385" y="5310125"/>
            <a:ext cx="592200" cy="1599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g746ebcbf66_12_0"/>
          <p:cNvSpPr txBox="1"/>
          <p:nvPr/>
        </p:nvSpPr>
        <p:spPr>
          <a:xfrm>
            <a:off x="7757749" y="2706375"/>
            <a:ext cx="1824000" cy="30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a:latin typeface="Gill Sans"/>
                <a:ea typeface="Gill Sans"/>
                <a:cs typeface="Gill Sans"/>
                <a:sym typeface="Gill Sans"/>
              </a:rPr>
              <a:t>System Validation Plan</a:t>
            </a:r>
            <a:endParaRPr sz="1100">
              <a:latin typeface="Gill Sans"/>
              <a:ea typeface="Gill Sans"/>
              <a:cs typeface="Gill Sans"/>
              <a:sym typeface="Gill Sans"/>
            </a:endParaRPr>
          </a:p>
        </p:txBody>
      </p:sp>
      <p:sp>
        <p:nvSpPr>
          <p:cNvPr id="917" name="Google Shape;917;g746ebcbf66_12_0"/>
          <p:cNvSpPr txBox="1"/>
          <p:nvPr/>
        </p:nvSpPr>
        <p:spPr>
          <a:xfrm>
            <a:off x="7628148" y="3503788"/>
            <a:ext cx="2083200" cy="30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a:latin typeface="Gill Sans"/>
                <a:ea typeface="Gill Sans"/>
                <a:cs typeface="Gill Sans"/>
                <a:sym typeface="Gill Sans"/>
              </a:rPr>
              <a:t>System Verification Plan</a:t>
            </a:r>
            <a:endParaRPr sz="1100">
              <a:latin typeface="Gill Sans"/>
              <a:ea typeface="Gill Sans"/>
              <a:cs typeface="Gill Sans"/>
              <a:sym typeface="Gill Sans"/>
            </a:endParaRPr>
          </a:p>
        </p:txBody>
      </p:sp>
      <p:sp>
        <p:nvSpPr>
          <p:cNvPr id="918" name="Google Shape;918;g746ebcbf66_12_0"/>
          <p:cNvSpPr txBox="1"/>
          <p:nvPr/>
        </p:nvSpPr>
        <p:spPr>
          <a:xfrm>
            <a:off x="7840935" y="4152225"/>
            <a:ext cx="1654500" cy="43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a:latin typeface="Gill Sans"/>
                <a:ea typeface="Gill Sans"/>
                <a:cs typeface="Gill Sans"/>
                <a:sym typeface="Gill Sans"/>
              </a:rPr>
              <a:t>Subsystem </a:t>
            </a:r>
            <a:endParaRPr sz="1100">
              <a:latin typeface="Gill Sans"/>
              <a:ea typeface="Gill Sans"/>
              <a:cs typeface="Gill Sans"/>
              <a:sym typeface="Gill Sans"/>
            </a:endParaRPr>
          </a:p>
          <a:p>
            <a:pPr marL="0" lvl="0" indent="0" algn="ctr" rtl="0">
              <a:spcBef>
                <a:spcPts val="0"/>
              </a:spcBef>
              <a:spcAft>
                <a:spcPts val="0"/>
              </a:spcAft>
              <a:buNone/>
            </a:pPr>
            <a:r>
              <a:rPr lang="en-US" sz="1100">
                <a:latin typeface="Gill Sans"/>
                <a:ea typeface="Gill Sans"/>
                <a:cs typeface="Gill Sans"/>
                <a:sym typeface="Gill Sans"/>
              </a:rPr>
              <a:t>Verification Plan</a:t>
            </a:r>
            <a:endParaRPr sz="1100">
              <a:latin typeface="Gill Sans"/>
              <a:ea typeface="Gill Sans"/>
              <a:cs typeface="Gill Sans"/>
              <a:sym typeface="Gill Sans"/>
            </a:endParaRPr>
          </a:p>
        </p:txBody>
      </p:sp>
      <p:sp>
        <p:nvSpPr>
          <p:cNvPr id="919" name="Google Shape;919;g746ebcbf66_12_0"/>
          <p:cNvSpPr txBox="1"/>
          <p:nvPr/>
        </p:nvSpPr>
        <p:spPr>
          <a:xfrm>
            <a:off x="8181260" y="4850450"/>
            <a:ext cx="983700" cy="50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a:latin typeface="Gill Sans"/>
                <a:ea typeface="Gill Sans"/>
                <a:cs typeface="Gill Sans"/>
                <a:sym typeface="Gill Sans"/>
              </a:rPr>
              <a:t>Unit/Device </a:t>
            </a:r>
            <a:br>
              <a:rPr lang="en-US" sz="1100">
                <a:latin typeface="Gill Sans"/>
                <a:ea typeface="Gill Sans"/>
                <a:cs typeface="Gill Sans"/>
                <a:sym typeface="Gill Sans"/>
              </a:rPr>
            </a:br>
            <a:r>
              <a:rPr lang="en-US" sz="1100">
                <a:latin typeface="Gill Sans"/>
                <a:ea typeface="Gill Sans"/>
                <a:cs typeface="Gill Sans"/>
                <a:sym typeface="Gill Sans"/>
              </a:rPr>
              <a:t>Test Plan</a:t>
            </a:r>
            <a:endParaRPr sz="1100">
              <a:latin typeface="Gill Sans"/>
              <a:ea typeface="Gill Sans"/>
              <a:cs typeface="Gill Sans"/>
              <a:sym typeface="Gill Sans"/>
            </a:endParaRPr>
          </a:p>
        </p:txBody>
      </p:sp>
      <p:sp>
        <p:nvSpPr>
          <p:cNvPr id="920" name="Google Shape;920;g746ebcbf66_12_0"/>
          <p:cNvSpPr txBox="1"/>
          <p:nvPr/>
        </p:nvSpPr>
        <p:spPr>
          <a:xfrm>
            <a:off x="7171535" y="1938625"/>
            <a:ext cx="2854200" cy="50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u="sng">
                <a:latin typeface="Gill Sans"/>
                <a:ea typeface="Gill Sans"/>
                <a:cs typeface="Gill Sans"/>
                <a:sym typeface="Gill Sans"/>
              </a:rPr>
              <a:t>System Engineering V</a:t>
            </a:r>
            <a:endParaRPr sz="1800" u="sng">
              <a:latin typeface="Gill Sans"/>
              <a:ea typeface="Gill Sans"/>
              <a:cs typeface="Gill Sans"/>
              <a:sym typeface="Gill Sans"/>
            </a:endParaRPr>
          </a:p>
        </p:txBody>
      </p:sp>
      <p:cxnSp>
        <p:nvCxnSpPr>
          <p:cNvPr id="921" name="Google Shape;921;g746ebcbf66_12_0"/>
          <p:cNvCxnSpPr/>
          <p:nvPr/>
        </p:nvCxnSpPr>
        <p:spPr>
          <a:xfrm>
            <a:off x="5623560" y="2671725"/>
            <a:ext cx="1603500" cy="3393300"/>
          </a:xfrm>
          <a:prstGeom prst="straightConnector1">
            <a:avLst/>
          </a:prstGeom>
          <a:noFill/>
          <a:ln w="38100" cap="flat" cmpd="sng">
            <a:solidFill>
              <a:schemeClr val="dk2"/>
            </a:solidFill>
            <a:prstDash val="solid"/>
            <a:round/>
            <a:headEnd type="none" w="med" len="med"/>
            <a:tailEnd type="triangle" w="med" len="med"/>
          </a:ln>
        </p:spPr>
      </p:cxnSp>
      <p:cxnSp>
        <p:nvCxnSpPr>
          <p:cNvPr id="922" name="Google Shape;922;g746ebcbf66_12_0"/>
          <p:cNvCxnSpPr/>
          <p:nvPr/>
        </p:nvCxnSpPr>
        <p:spPr>
          <a:xfrm rot="10800000" flipH="1">
            <a:off x="9948585" y="2712550"/>
            <a:ext cx="1790100" cy="3508800"/>
          </a:xfrm>
          <a:prstGeom prst="straightConnector1">
            <a:avLst/>
          </a:prstGeom>
          <a:noFill/>
          <a:ln w="38100" cap="flat" cmpd="sng">
            <a:solidFill>
              <a:schemeClr val="dk2"/>
            </a:solidFill>
            <a:prstDash val="solid"/>
            <a:round/>
            <a:headEnd type="none" w="med" len="med"/>
            <a:tailEnd type="triangle" w="med" len="med"/>
          </a:ln>
        </p:spPr>
      </p:cxnSp>
      <p:cxnSp>
        <p:nvCxnSpPr>
          <p:cNvPr id="923" name="Google Shape;923;g746ebcbf66_12_0"/>
          <p:cNvCxnSpPr/>
          <p:nvPr/>
        </p:nvCxnSpPr>
        <p:spPr>
          <a:xfrm rot="10800000" flipH="1">
            <a:off x="7788599" y="6747797"/>
            <a:ext cx="1623600" cy="10200"/>
          </a:xfrm>
          <a:prstGeom prst="straightConnector1">
            <a:avLst/>
          </a:prstGeom>
          <a:noFill/>
          <a:ln w="38100" cap="flat" cmpd="sng">
            <a:solidFill>
              <a:schemeClr val="dk2"/>
            </a:solidFill>
            <a:prstDash val="solid"/>
            <a:round/>
            <a:headEnd type="none" w="med" len="med"/>
            <a:tailEnd type="triangle" w="med" len="med"/>
          </a:ln>
        </p:spPr>
      </p:cxnSp>
      <p:sp>
        <p:nvSpPr>
          <p:cNvPr id="924" name="Google Shape;924;g746ebcbf66_12_0"/>
          <p:cNvSpPr txBox="1"/>
          <p:nvPr/>
        </p:nvSpPr>
        <p:spPr>
          <a:xfrm>
            <a:off x="644150" y="2080300"/>
            <a:ext cx="4290000" cy="184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Gill Sans"/>
                <a:ea typeface="Gill Sans"/>
                <a:cs typeface="Gill Sans"/>
                <a:sym typeface="Gill Sans"/>
              </a:rPr>
              <a:t>Key Trade Studies</a:t>
            </a:r>
            <a:endParaRPr>
              <a:latin typeface="Gill Sans"/>
              <a:ea typeface="Gill Sans"/>
              <a:cs typeface="Gill Sans"/>
              <a:sym typeface="Gill Sans"/>
            </a:endParaRPr>
          </a:p>
          <a:p>
            <a:pPr marL="0" lvl="0" indent="0" algn="l" rtl="0">
              <a:spcBef>
                <a:spcPts val="0"/>
              </a:spcBef>
              <a:spcAft>
                <a:spcPts val="0"/>
              </a:spcAft>
              <a:buNone/>
            </a:pPr>
            <a:r>
              <a:rPr lang="en-US">
                <a:latin typeface="Gill Sans"/>
                <a:ea typeface="Gill Sans"/>
                <a:cs typeface="Gill Sans"/>
                <a:sym typeface="Gill Sans"/>
              </a:rPr>
              <a:t>Developed the overall mission and design space</a:t>
            </a:r>
            <a:endParaRPr>
              <a:latin typeface="Gill Sans"/>
              <a:ea typeface="Gill Sans"/>
              <a:cs typeface="Gill Sans"/>
              <a:sym typeface="Gill Sans"/>
            </a:endParaRPr>
          </a:p>
          <a:p>
            <a:pPr marL="457200" lvl="0" indent="-317500" algn="l" rtl="0">
              <a:spcBef>
                <a:spcPts val="0"/>
              </a:spcBef>
              <a:spcAft>
                <a:spcPts val="0"/>
              </a:spcAft>
              <a:buSzPts val="1400"/>
              <a:buFont typeface="Gill Sans"/>
              <a:buChar char="●"/>
            </a:pPr>
            <a:r>
              <a:rPr lang="en-US">
                <a:latin typeface="Gill Sans"/>
                <a:ea typeface="Gill Sans"/>
                <a:cs typeface="Gill Sans"/>
                <a:sym typeface="Gill Sans"/>
              </a:rPr>
              <a:t>Dirigible rather than Fixed-wing</a:t>
            </a:r>
            <a:endParaRPr>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latin typeface="Gill Sans"/>
                <a:ea typeface="Gill Sans"/>
                <a:cs typeface="Gill Sans"/>
                <a:sym typeface="Gill Sans"/>
              </a:rPr>
              <a:t>Potential uptime, relative stability </a:t>
            </a:r>
            <a:endParaRPr>
              <a:latin typeface="Gill Sans"/>
              <a:ea typeface="Gill Sans"/>
              <a:cs typeface="Gill Sans"/>
              <a:sym typeface="Gill Sans"/>
            </a:endParaRPr>
          </a:p>
          <a:p>
            <a:pPr marL="457200" lvl="0" indent="-317500" algn="l" rtl="0">
              <a:spcBef>
                <a:spcPts val="0"/>
              </a:spcBef>
              <a:spcAft>
                <a:spcPts val="0"/>
              </a:spcAft>
              <a:buSzPts val="1400"/>
              <a:buFont typeface="Gill Sans"/>
              <a:buChar char="●"/>
            </a:pPr>
            <a:r>
              <a:rPr lang="en-US">
                <a:latin typeface="Gill Sans"/>
                <a:ea typeface="Gill Sans"/>
                <a:cs typeface="Gill Sans"/>
                <a:sym typeface="Gill Sans"/>
              </a:rPr>
              <a:t>Torus shaped balloon vs traditional</a:t>
            </a:r>
            <a:endParaRPr>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latin typeface="Gill Sans"/>
                <a:ea typeface="Gill Sans"/>
                <a:cs typeface="Gill Sans"/>
                <a:sym typeface="Gill Sans"/>
              </a:rPr>
              <a:t>Superior exposure times </a:t>
            </a:r>
            <a:endParaRPr>
              <a:latin typeface="Gill Sans"/>
              <a:ea typeface="Gill Sans"/>
              <a:cs typeface="Gill Sans"/>
              <a:sym typeface="Gill Sans"/>
            </a:endParaRPr>
          </a:p>
        </p:txBody>
      </p:sp>
      <p:sp>
        <p:nvSpPr>
          <p:cNvPr id="925" name="Google Shape;925;g746ebcbf66_12_0"/>
          <p:cNvSpPr/>
          <p:nvPr/>
        </p:nvSpPr>
        <p:spPr>
          <a:xfrm rot="10800000" flipH="1">
            <a:off x="5623560" y="1910541"/>
            <a:ext cx="1444800" cy="795900"/>
          </a:xfrm>
          <a:prstGeom prst="parallelogram">
            <a:avLst>
              <a:gd name="adj" fmla="val 48565"/>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g746ebcbf66_12_0"/>
          <p:cNvSpPr/>
          <p:nvPr/>
        </p:nvSpPr>
        <p:spPr>
          <a:xfrm rot="10800000" flipH="1">
            <a:off x="5997935" y="2709191"/>
            <a:ext cx="1444800" cy="795900"/>
          </a:xfrm>
          <a:prstGeom prst="parallelogram">
            <a:avLst>
              <a:gd name="adj" fmla="val 48565"/>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g746ebcbf66_12_0"/>
          <p:cNvSpPr/>
          <p:nvPr/>
        </p:nvSpPr>
        <p:spPr>
          <a:xfrm rot="10800000" flipH="1">
            <a:off x="6370285" y="3507678"/>
            <a:ext cx="1444800" cy="795900"/>
          </a:xfrm>
          <a:prstGeom prst="parallelogram">
            <a:avLst>
              <a:gd name="adj" fmla="val 48565"/>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g746ebcbf66_12_0"/>
          <p:cNvSpPr/>
          <p:nvPr/>
        </p:nvSpPr>
        <p:spPr>
          <a:xfrm rot="10800000" flipH="1">
            <a:off x="6746685" y="4302503"/>
            <a:ext cx="1444800" cy="795900"/>
          </a:xfrm>
          <a:prstGeom prst="parallelogram">
            <a:avLst>
              <a:gd name="adj" fmla="val 48565"/>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g746ebcbf66_12_0"/>
          <p:cNvSpPr/>
          <p:nvPr/>
        </p:nvSpPr>
        <p:spPr>
          <a:xfrm rot="10800000" flipH="1">
            <a:off x="7120310" y="5075528"/>
            <a:ext cx="1444800" cy="795900"/>
          </a:xfrm>
          <a:prstGeom prst="parallelogram">
            <a:avLst>
              <a:gd name="adj" fmla="val 48565"/>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g746ebcbf66_12_0"/>
          <p:cNvSpPr/>
          <p:nvPr/>
        </p:nvSpPr>
        <p:spPr>
          <a:xfrm rot="-1462685">
            <a:off x="5502422" y="2113409"/>
            <a:ext cx="453537" cy="1356985"/>
          </a:xfrm>
          <a:prstGeom prst="leftBrace">
            <a:avLst>
              <a:gd name="adj1" fmla="val 50000"/>
              <a:gd name="adj2" fmla="val 50000"/>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g746ebcbf66_12_0"/>
          <p:cNvSpPr txBox="1"/>
          <p:nvPr/>
        </p:nvSpPr>
        <p:spPr>
          <a:xfrm>
            <a:off x="581200" y="3503488"/>
            <a:ext cx="4799400" cy="210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Gill Sans"/>
                <a:ea typeface="Gill Sans"/>
                <a:cs typeface="Gill Sans"/>
                <a:sym typeface="Gill Sans"/>
              </a:rPr>
              <a:t>Requirements Development:</a:t>
            </a:r>
            <a:endParaRPr>
              <a:latin typeface="Gill Sans"/>
              <a:ea typeface="Gill Sans"/>
              <a:cs typeface="Gill Sans"/>
              <a:sym typeface="Gill Sans"/>
            </a:endParaRPr>
          </a:p>
          <a:p>
            <a:pPr marL="457200" lvl="0" indent="-317500" algn="l" rtl="0">
              <a:spcBef>
                <a:spcPts val="0"/>
              </a:spcBef>
              <a:spcAft>
                <a:spcPts val="0"/>
              </a:spcAft>
              <a:buSzPts val="1400"/>
              <a:buFont typeface="Gill Sans"/>
              <a:buChar char="●"/>
            </a:pPr>
            <a:r>
              <a:rPr lang="en-US">
                <a:latin typeface="Gill Sans"/>
                <a:ea typeface="Gill Sans"/>
                <a:cs typeface="Gill Sans"/>
                <a:sym typeface="Gill Sans"/>
              </a:rPr>
              <a:t>Notional Payload Requirements</a:t>
            </a:r>
            <a:endParaRPr>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latin typeface="Gill Sans"/>
                <a:ea typeface="Gill Sans"/>
                <a:cs typeface="Gill Sans"/>
                <a:sym typeface="Gill Sans"/>
              </a:rPr>
              <a:t>Extensive optical and vibrational analysis to define this payload</a:t>
            </a:r>
            <a:endParaRPr>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latin typeface="Gill Sans"/>
                <a:ea typeface="Gill Sans"/>
                <a:cs typeface="Gill Sans"/>
                <a:sym typeface="Gill Sans"/>
              </a:rPr>
              <a:t>Drove vehicle size, geometry, needed stability, etc</a:t>
            </a:r>
            <a:endParaRPr>
              <a:latin typeface="Gill Sans"/>
              <a:ea typeface="Gill Sans"/>
              <a:cs typeface="Gill Sans"/>
              <a:sym typeface="Gill Sans"/>
            </a:endParaRPr>
          </a:p>
          <a:p>
            <a:pPr marL="457200" lvl="0" indent="-317500" algn="l" rtl="0">
              <a:spcBef>
                <a:spcPts val="0"/>
              </a:spcBef>
              <a:spcAft>
                <a:spcPts val="0"/>
              </a:spcAft>
              <a:buSzPts val="1400"/>
              <a:buFont typeface="Gill Sans"/>
              <a:buChar char="●"/>
            </a:pPr>
            <a:r>
              <a:rPr lang="en-US">
                <a:latin typeface="Gill Sans"/>
                <a:ea typeface="Gill Sans"/>
                <a:cs typeface="Gill Sans"/>
                <a:sym typeface="Gill Sans"/>
              </a:rPr>
              <a:t>Customer Derived	</a:t>
            </a:r>
            <a:endParaRPr>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latin typeface="Gill Sans"/>
                <a:ea typeface="Gill Sans"/>
                <a:cs typeface="Gill Sans"/>
                <a:sym typeface="Gill Sans"/>
              </a:rPr>
              <a:t>Flight time, relative size (~carried by 3 people)</a:t>
            </a:r>
            <a:endParaRPr>
              <a:latin typeface="Gill Sans"/>
              <a:ea typeface="Gill Sans"/>
              <a:cs typeface="Gill Sans"/>
              <a:sym typeface="Gill Sans"/>
            </a:endParaRPr>
          </a:p>
          <a:p>
            <a:pPr marL="457200" lvl="0" indent="-317500" algn="l" rtl="0">
              <a:spcBef>
                <a:spcPts val="0"/>
              </a:spcBef>
              <a:spcAft>
                <a:spcPts val="0"/>
              </a:spcAft>
              <a:buSzPts val="1400"/>
              <a:buFont typeface="Gill Sans"/>
              <a:buChar char="●"/>
            </a:pPr>
            <a:r>
              <a:rPr lang="en-US">
                <a:latin typeface="Gill Sans"/>
                <a:ea typeface="Gill Sans"/>
                <a:cs typeface="Gill Sans"/>
                <a:sym typeface="Gill Sans"/>
              </a:rPr>
              <a:t>Regulations</a:t>
            </a:r>
            <a:endParaRPr>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latin typeface="Gill Sans"/>
                <a:ea typeface="Gill Sans"/>
                <a:cs typeface="Gill Sans"/>
                <a:sym typeface="Gill Sans"/>
              </a:rPr>
              <a:t>FAA 55 lb limit, altitude restrictions</a:t>
            </a:r>
            <a:endParaRPr>
              <a:latin typeface="Gill Sans"/>
              <a:ea typeface="Gill Sans"/>
              <a:cs typeface="Gill Sans"/>
              <a:sym typeface="Gill Sans"/>
            </a:endParaRPr>
          </a:p>
        </p:txBody>
      </p:sp>
      <p:sp>
        <p:nvSpPr>
          <p:cNvPr id="932" name="Google Shape;932;g746ebcbf66_12_0"/>
          <p:cNvSpPr/>
          <p:nvPr/>
        </p:nvSpPr>
        <p:spPr>
          <a:xfrm rot="-1462685">
            <a:off x="6000981" y="3566487"/>
            <a:ext cx="453537" cy="784223"/>
          </a:xfrm>
          <a:prstGeom prst="leftBrace">
            <a:avLst>
              <a:gd name="adj1" fmla="val 50000"/>
              <a:gd name="adj2" fmla="val 50000"/>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g746ebcbf66_12_0"/>
          <p:cNvSpPr txBox="1"/>
          <p:nvPr/>
        </p:nvSpPr>
        <p:spPr>
          <a:xfrm>
            <a:off x="644150" y="5674275"/>
            <a:ext cx="4014900" cy="9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Gill Sans"/>
                <a:ea typeface="Gill Sans"/>
                <a:cs typeface="Gill Sans"/>
                <a:sym typeface="Gill Sans"/>
              </a:rPr>
              <a:t>Systems Engineering V, Left Hand Side:</a:t>
            </a:r>
            <a:endParaRPr>
              <a:latin typeface="Gill Sans"/>
              <a:ea typeface="Gill Sans"/>
              <a:cs typeface="Gill Sans"/>
              <a:sym typeface="Gill Sans"/>
            </a:endParaRPr>
          </a:p>
          <a:p>
            <a:pPr marL="457200" lvl="0" indent="-317500" algn="l" rtl="0">
              <a:spcBef>
                <a:spcPts val="0"/>
              </a:spcBef>
              <a:spcAft>
                <a:spcPts val="0"/>
              </a:spcAft>
              <a:buSzPts val="1400"/>
              <a:buFont typeface="Gill Sans"/>
              <a:buChar char="●"/>
            </a:pPr>
            <a:r>
              <a:rPr lang="en-US">
                <a:latin typeface="Gill Sans"/>
                <a:ea typeface="Gill Sans"/>
                <a:cs typeface="Gill Sans"/>
                <a:sym typeface="Gill Sans"/>
              </a:rPr>
              <a:t>Almost entirely completed in Fall semester</a:t>
            </a:r>
            <a:endParaRPr>
              <a:latin typeface="Gill Sans"/>
              <a:ea typeface="Gill Sans"/>
              <a:cs typeface="Gill Sans"/>
              <a:sym typeface="Gill Sans"/>
            </a:endParaRPr>
          </a:p>
          <a:p>
            <a:pPr marL="457200" lvl="0" indent="-317500" algn="l" rtl="0">
              <a:spcBef>
                <a:spcPts val="0"/>
              </a:spcBef>
              <a:spcAft>
                <a:spcPts val="0"/>
              </a:spcAft>
              <a:buSzPts val="1400"/>
              <a:buFont typeface="Gill Sans"/>
              <a:buChar char="●"/>
            </a:pPr>
            <a:r>
              <a:rPr lang="en-US">
                <a:latin typeface="Gill Sans"/>
                <a:ea typeface="Gill Sans"/>
                <a:cs typeface="Gill Sans"/>
                <a:sym typeface="Gill Sans"/>
              </a:rPr>
              <a:t>PDD, CDD, PDR, CDR, FFR </a:t>
            </a:r>
            <a:endParaRPr>
              <a:latin typeface="Gill Sans"/>
              <a:ea typeface="Gill Sans"/>
              <a:cs typeface="Gill Sans"/>
              <a:sym typeface="Gill Sans"/>
            </a:endParaRPr>
          </a:p>
        </p:txBody>
      </p:sp>
      <p:sp>
        <p:nvSpPr>
          <p:cNvPr id="934" name="Google Shape;934;g746ebcbf66_12_0"/>
          <p:cNvSpPr/>
          <p:nvPr/>
        </p:nvSpPr>
        <p:spPr>
          <a:xfrm rot="-1462685">
            <a:off x="6099855" y="1792352"/>
            <a:ext cx="453537" cy="4401244"/>
          </a:xfrm>
          <a:prstGeom prst="leftBrace">
            <a:avLst>
              <a:gd name="adj1" fmla="val 50000"/>
              <a:gd name="adj2" fmla="val 50000"/>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g746ebcbf66_12_0"/>
          <p:cNvSpPr/>
          <p:nvPr/>
        </p:nvSpPr>
        <p:spPr>
          <a:xfrm>
            <a:off x="4028375" y="2165484"/>
            <a:ext cx="1366025" cy="878275"/>
          </a:xfrm>
          <a:custGeom>
            <a:avLst/>
            <a:gdLst/>
            <a:ahLst/>
            <a:cxnLst/>
            <a:rect l="l" t="t" r="r" b="b"/>
            <a:pathLst>
              <a:path w="54641" h="35131" extrusionOk="0">
                <a:moveTo>
                  <a:pt x="0" y="2835"/>
                </a:moveTo>
                <a:cubicBezTo>
                  <a:pt x="4461" y="2742"/>
                  <a:pt x="22117" y="-2834"/>
                  <a:pt x="26763" y="2277"/>
                </a:cubicBezTo>
                <a:cubicBezTo>
                  <a:pt x="31409" y="7388"/>
                  <a:pt x="23232" y="28762"/>
                  <a:pt x="27878" y="33501"/>
                </a:cubicBezTo>
                <a:cubicBezTo>
                  <a:pt x="32524" y="38240"/>
                  <a:pt x="50181" y="31178"/>
                  <a:pt x="54641" y="30713"/>
                </a:cubicBezTo>
              </a:path>
            </a:pathLst>
          </a:custGeom>
          <a:noFill/>
          <a:ln w="9525" cap="flat" cmpd="sng">
            <a:solidFill>
              <a:srgbClr val="FF0000"/>
            </a:solidFill>
            <a:prstDash val="solid"/>
            <a:round/>
            <a:headEnd type="stealth" w="med" len="med"/>
            <a:tailEnd type="none" w="med" len="med"/>
          </a:ln>
        </p:spPr>
      </p:sp>
      <p:sp>
        <p:nvSpPr>
          <p:cNvPr id="936" name="Google Shape;936;g746ebcbf66_12_0"/>
          <p:cNvSpPr/>
          <p:nvPr/>
        </p:nvSpPr>
        <p:spPr>
          <a:xfrm>
            <a:off x="3526575" y="3603377"/>
            <a:ext cx="2369625" cy="472925"/>
          </a:xfrm>
          <a:custGeom>
            <a:avLst/>
            <a:gdLst/>
            <a:ahLst/>
            <a:cxnLst/>
            <a:rect l="l" t="t" r="r" b="b"/>
            <a:pathLst>
              <a:path w="94785" h="18917" extrusionOk="0">
                <a:moveTo>
                  <a:pt x="94785" y="18917"/>
                </a:moveTo>
                <a:cubicBezTo>
                  <a:pt x="91068" y="18081"/>
                  <a:pt x="75364" y="16966"/>
                  <a:pt x="72483" y="13899"/>
                </a:cubicBezTo>
                <a:cubicBezTo>
                  <a:pt x="69602" y="10832"/>
                  <a:pt x="89582" y="2283"/>
                  <a:pt x="77501" y="517"/>
                </a:cubicBezTo>
                <a:cubicBezTo>
                  <a:pt x="65421" y="-1249"/>
                  <a:pt x="12917" y="2840"/>
                  <a:pt x="0" y="3305"/>
                </a:cubicBezTo>
              </a:path>
            </a:pathLst>
          </a:custGeom>
          <a:noFill/>
          <a:ln w="9525" cap="flat" cmpd="sng">
            <a:solidFill>
              <a:srgbClr val="FF0000"/>
            </a:solidFill>
            <a:prstDash val="solid"/>
            <a:round/>
            <a:headEnd type="none" w="med" len="med"/>
            <a:tailEnd type="stealth" w="med" len="med"/>
          </a:ln>
        </p:spPr>
      </p:sp>
      <p:sp>
        <p:nvSpPr>
          <p:cNvPr id="937" name="Google Shape;937;g746ebcbf66_12_0"/>
          <p:cNvSpPr/>
          <p:nvPr/>
        </p:nvSpPr>
        <p:spPr>
          <a:xfrm>
            <a:off x="4125950" y="4215675"/>
            <a:ext cx="2152400" cy="1675025"/>
          </a:xfrm>
          <a:custGeom>
            <a:avLst/>
            <a:gdLst/>
            <a:ahLst/>
            <a:cxnLst/>
            <a:rect l="l" t="t" r="r" b="b"/>
            <a:pathLst>
              <a:path w="86096" h="67001" extrusionOk="0">
                <a:moveTo>
                  <a:pt x="75271" y="0"/>
                </a:moveTo>
                <a:cubicBezTo>
                  <a:pt x="71554" y="6319"/>
                  <a:pt x="51388" y="27320"/>
                  <a:pt x="52968" y="37914"/>
                </a:cubicBezTo>
                <a:cubicBezTo>
                  <a:pt x="54548" y="48508"/>
                  <a:pt x="93577" y="58730"/>
                  <a:pt x="84749" y="63562"/>
                </a:cubicBezTo>
                <a:cubicBezTo>
                  <a:pt x="75921" y="68394"/>
                  <a:pt x="14125" y="66350"/>
                  <a:pt x="0" y="66908"/>
                </a:cubicBezTo>
              </a:path>
            </a:pathLst>
          </a:custGeom>
          <a:noFill/>
          <a:ln w="9525" cap="flat" cmpd="sng">
            <a:solidFill>
              <a:srgbClr val="FF0000"/>
            </a:solidFill>
            <a:prstDash val="solid"/>
            <a:round/>
            <a:headEnd type="none" w="med" len="med"/>
            <a:tailEnd type="stealth" w="med" len="med"/>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5"/>
                                        </p:tgtEl>
                                        <p:attrNameLst>
                                          <p:attrName>style.visibility</p:attrName>
                                        </p:attrNameLst>
                                      </p:cBhvr>
                                      <p:to>
                                        <p:strVal val="visible"/>
                                      </p:to>
                                    </p:set>
                                    <p:animEffect transition="in" filter="fade">
                                      <p:cBhvr>
                                        <p:cTn id="7" dur="1000"/>
                                        <p:tgtEl>
                                          <p:spTgt spid="925"/>
                                        </p:tgtEl>
                                      </p:cBhvr>
                                    </p:animEffect>
                                  </p:childTnLst>
                                </p:cTn>
                              </p:par>
                              <p:par>
                                <p:cTn id="8" presetID="10" presetClass="exit" presetSubtype="0" fill="hold" nodeType="withEffect">
                                  <p:stCondLst>
                                    <p:cond delay="0"/>
                                  </p:stCondLst>
                                  <p:childTnLst>
                                    <p:animEffect transition="out" filter="fade">
                                      <p:cBhvr>
                                        <p:cTn id="9" dur="1000"/>
                                        <p:tgtEl>
                                          <p:spTgt spid="921"/>
                                        </p:tgtEl>
                                      </p:cBhvr>
                                    </p:animEffect>
                                    <p:set>
                                      <p:cBhvr>
                                        <p:cTn id="10" dur="1" fill="hold">
                                          <p:stCondLst>
                                            <p:cond delay="1000"/>
                                          </p:stCondLst>
                                        </p:cTn>
                                        <p:tgtEl>
                                          <p:spTgt spid="921"/>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926"/>
                                        </p:tgtEl>
                                        <p:attrNameLst>
                                          <p:attrName>style.visibility</p:attrName>
                                        </p:attrNameLst>
                                      </p:cBhvr>
                                      <p:to>
                                        <p:strVal val="visible"/>
                                      </p:to>
                                    </p:set>
                                    <p:animEffect transition="in" filter="fade">
                                      <p:cBhvr>
                                        <p:cTn id="13" dur="1000"/>
                                        <p:tgtEl>
                                          <p:spTgt spid="926"/>
                                        </p:tgtEl>
                                      </p:cBhvr>
                                    </p:animEffect>
                                  </p:childTnLst>
                                </p:cTn>
                              </p:par>
                              <p:par>
                                <p:cTn id="14" presetID="10" presetClass="entr" presetSubtype="0" fill="hold" nodeType="withEffect">
                                  <p:stCondLst>
                                    <p:cond delay="0"/>
                                  </p:stCondLst>
                                  <p:childTnLst>
                                    <p:set>
                                      <p:cBhvr>
                                        <p:cTn id="15" dur="1" fill="hold">
                                          <p:stCondLst>
                                            <p:cond delay="0"/>
                                          </p:stCondLst>
                                        </p:cTn>
                                        <p:tgtEl>
                                          <p:spTgt spid="930"/>
                                        </p:tgtEl>
                                        <p:attrNameLst>
                                          <p:attrName>style.visibility</p:attrName>
                                        </p:attrNameLst>
                                      </p:cBhvr>
                                      <p:to>
                                        <p:strVal val="visible"/>
                                      </p:to>
                                    </p:set>
                                    <p:animEffect transition="in" filter="fade">
                                      <p:cBhvr>
                                        <p:cTn id="16" dur="1000"/>
                                        <p:tgtEl>
                                          <p:spTgt spid="930"/>
                                        </p:tgtEl>
                                      </p:cBhvr>
                                    </p:animEffect>
                                  </p:childTnLst>
                                </p:cTn>
                              </p:par>
                              <p:par>
                                <p:cTn id="17" presetID="10" presetClass="entr" presetSubtype="0" fill="hold" nodeType="withEffect">
                                  <p:stCondLst>
                                    <p:cond delay="0"/>
                                  </p:stCondLst>
                                  <p:childTnLst>
                                    <p:set>
                                      <p:cBhvr>
                                        <p:cTn id="18" dur="1" fill="hold">
                                          <p:stCondLst>
                                            <p:cond delay="0"/>
                                          </p:stCondLst>
                                        </p:cTn>
                                        <p:tgtEl>
                                          <p:spTgt spid="935"/>
                                        </p:tgtEl>
                                        <p:attrNameLst>
                                          <p:attrName>style.visibility</p:attrName>
                                        </p:attrNameLst>
                                      </p:cBhvr>
                                      <p:to>
                                        <p:strVal val="visible"/>
                                      </p:to>
                                    </p:set>
                                    <p:animEffect transition="in" filter="fade">
                                      <p:cBhvr>
                                        <p:cTn id="19" dur="1000"/>
                                        <p:tgtEl>
                                          <p:spTgt spid="935"/>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924"/>
                                        </p:tgtEl>
                                        <p:attrNameLst>
                                          <p:attrName>style.visibility</p:attrName>
                                        </p:attrNameLst>
                                      </p:cBhvr>
                                      <p:to>
                                        <p:strVal val="visible"/>
                                      </p:to>
                                    </p:set>
                                    <p:animEffect transition="in" filter="fade">
                                      <p:cBhvr>
                                        <p:cTn id="23" dur="1000"/>
                                        <p:tgtEl>
                                          <p:spTgt spid="9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1000"/>
                                        <p:tgtEl>
                                          <p:spTgt spid="925"/>
                                        </p:tgtEl>
                                      </p:cBhvr>
                                    </p:animEffect>
                                    <p:set>
                                      <p:cBhvr>
                                        <p:cTn id="28" dur="1" fill="hold">
                                          <p:stCondLst>
                                            <p:cond delay="1000"/>
                                          </p:stCondLst>
                                        </p:cTn>
                                        <p:tgtEl>
                                          <p:spTgt spid="925"/>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1000"/>
                                        <p:tgtEl>
                                          <p:spTgt spid="926"/>
                                        </p:tgtEl>
                                      </p:cBhvr>
                                    </p:animEffect>
                                    <p:set>
                                      <p:cBhvr>
                                        <p:cTn id="31" dur="1" fill="hold">
                                          <p:stCondLst>
                                            <p:cond delay="1000"/>
                                          </p:stCondLst>
                                        </p:cTn>
                                        <p:tgtEl>
                                          <p:spTgt spid="926"/>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000"/>
                                        <p:tgtEl>
                                          <p:spTgt spid="930"/>
                                        </p:tgtEl>
                                      </p:cBhvr>
                                    </p:animEffect>
                                    <p:set>
                                      <p:cBhvr>
                                        <p:cTn id="34" dur="1" fill="hold">
                                          <p:stCondLst>
                                            <p:cond delay="1000"/>
                                          </p:stCondLst>
                                        </p:cTn>
                                        <p:tgtEl>
                                          <p:spTgt spid="930"/>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1000"/>
                                        <p:tgtEl>
                                          <p:spTgt spid="935"/>
                                        </p:tgtEl>
                                      </p:cBhvr>
                                    </p:animEffect>
                                    <p:set>
                                      <p:cBhvr>
                                        <p:cTn id="37" dur="1" fill="hold">
                                          <p:stCondLst>
                                            <p:cond delay="1000"/>
                                          </p:stCondLst>
                                        </p:cTn>
                                        <p:tgtEl>
                                          <p:spTgt spid="935"/>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932"/>
                                        </p:tgtEl>
                                        <p:attrNameLst>
                                          <p:attrName>style.visibility</p:attrName>
                                        </p:attrNameLst>
                                      </p:cBhvr>
                                      <p:to>
                                        <p:strVal val="visible"/>
                                      </p:to>
                                    </p:set>
                                    <p:animEffect transition="in" filter="fade">
                                      <p:cBhvr>
                                        <p:cTn id="40" dur="1000"/>
                                        <p:tgtEl>
                                          <p:spTgt spid="932"/>
                                        </p:tgtEl>
                                      </p:cBhvr>
                                    </p:animEffect>
                                  </p:childTnLst>
                                </p:cTn>
                              </p:par>
                              <p:par>
                                <p:cTn id="41" presetID="10" presetClass="entr" presetSubtype="0" fill="hold" nodeType="withEffect">
                                  <p:stCondLst>
                                    <p:cond delay="0"/>
                                  </p:stCondLst>
                                  <p:childTnLst>
                                    <p:set>
                                      <p:cBhvr>
                                        <p:cTn id="42" dur="1" fill="hold">
                                          <p:stCondLst>
                                            <p:cond delay="0"/>
                                          </p:stCondLst>
                                        </p:cTn>
                                        <p:tgtEl>
                                          <p:spTgt spid="936"/>
                                        </p:tgtEl>
                                        <p:attrNameLst>
                                          <p:attrName>style.visibility</p:attrName>
                                        </p:attrNameLst>
                                      </p:cBhvr>
                                      <p:to>
                                        <p:strVal val="visible"/>
                                      </p:to>
                                    </p:set>
                                    <p:animEffect transition="in" filter="fade">
                                      <p:cBhvr>
                                        <p:cTn id="43" dur="1000"/>
                                        <p:tgtEl>
                                          <p:spTgt spid="936"/>
                                        </p:tgtEl>
                                      </p:cBhvr>
                                    </p:animEffect>
                                  </p:childTnLst>
                                </p:cTn>
                              </p:par>
                              <p:par>
                                <p:cTn id="44" presetID="10" presetClass="entr" presetSubtype="0" fill="hold" nodeType="withEffect">
                                  <p:stCondLst>
                                    <p:cond delay="0"/>
                                  </p:stCondLst>
                                  <p:childTnLst>
                                    <p:set>
                                      <p:cBhvr>
                                        <p:cTn id="45" dur="1" fill="hold">
                                          <p:stCondLst>
                                            <p:cond delay="0"/>
                                          </p:stCondLst>
                                        </p:cTn>
                                        <p:tgtEl>
                                          <p:spTgt spid="927"/>
                                        </p:tgtEl>
                                        <p:attrNameLst>
                                          <p:attrName>style.visibility</p:attrName>
                                        </p:attrNameLst>
                                      </p:cBhvr>
                                      <p:to>
                                        <p:strVal val="visible"/>
                                      </p:to>
                                    </p:set>
                                    <p:animEffect transition="in" filter="fade">
                                      <p:cBhvr>
                                        <p:cTn id="46" dur="1000"/>
                                        <p:tgtEl>
                                          <p:spTgt spid="927"/>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931"/>
                                        </p:tgtEl>
                                        <p:attrNameLst>
                                          <p:attrName>style.visibility</p:attrName>
                                        </p:attrNameLst>
                                      </p:cBhvr>
                                      <p:to>
                                        <p:strVal val="visible"/>
                                      </p:to>
                                    </p:set>
                                    <p:animEffect transition="in" filter="fade">
                                      <p:cBhvr>
                                        <p:cTn id="50" dur="1000"/>
                                        <p:tgtEl>
                                          <p:spTgt spid="93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1000"/>
                                        <p:tgtEl>
                                          <p:spTgt spid="932"/>
                                        </p:tgtEl>
                                      </p:cBhvr>
                                    </p:animEffect>
                                    <p:set>
                                      <p:cBhvr>
                                        <p:cTn id="55" dur="1" fill="hold">
                                          <p:stCondLst>
                                            <p:cond delay="1000"/>
                                          </p:stCondLst>
                                        </p:cTn>
                                        <p:tgtEl>
                                          <p:spTgt spid="932"/>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1000"/>
                                        <p:tgtEl>
                                          <p:spTgt spid="936"/>
                                        </p:tgtEl>
                                      </p:cBhvr>
                                    </p:animEffect>
                                    <p:set>
                                      <p:cBhvr>
                                        <p:cTn id="58" dur="1" fill="hold">
                                          <p:stCondLst>
                                            <p:cond delay="1000"/>
                                          </p:stCondLst>
                                        </p:cTn>
                                        <p:tgtEl>
                                          <p:spTgt spid="936"/>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1000"/>
                                        <p:tgtEl>
                                          <p:spTgt spid="927"/>
                                        </p:tgtEl>
                                      </p:cBhvr>
                                    </p:animEffect>
                                    <p:set>
                                      <p:cBhvr>
                                        <p:cTn id="61" dur="1" fill="hold">
                                          <p:stCondLst>
                                            <p:cond delay="1000"/>
                                          </p:stCondLst>
                                        </p:cTn>
                                        <p:tgtEl>
                                          <p:spTgt spid="927"/>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926"/>
                                        </p:tgtEl>
                                        <p:attrNameLst>
                                          <p:attrName>style.visibility</p:attrName>
                                        </p:attrNameLst>
                                      </p:cBhvr>
                                      <p:to>
                                        <p:strVal val="visible"/>
                                      </p:to>
                                    </p:set>
                                    <p:animEffect transition="in" filter="fade">
                                      <p:cBhvr>
                                        <p:cTn id="64" dur="1000"/>
                                        <p:tgtEl>
                                          <p:spTgt spid="926"/>
                                        </p:tgtEl>
                                      </p:cBhvr>
                                    </p:animEffect>
                                  </p:childTnLst>
                                </p:cTn>
                              </p:par>
                              <p:par>
                                <p:cTn id="65" presetID="10" presetClass="entr" presetSubtype="0" fill="hold" nodeType="withEffect">
                                  <p:stCondLst>
                                    <p:cond delay="0"/>
                                  </p:stCondLst>
                                  <p:childTnLst>
                                    <p:set>
                                      <p:cBhvr>
                                        <p:cTn id="66" dur="1" fill="hold">
                                          <p:stCondLst>
                                            <p:cond delay="0"/>
                                          </p:stCondLst>
                                        </p:cTn>
                                        <p:tgtEl>
                                          <p:spTgt spid="927"/>
                                        </p:tgtEl>
                                        <p:attrNameLst>
                                          <p:attrName>style.visibility</p:attrName>
                                        </p:attrNameLst>
                                      </p:cBhvr>
                                      <p:to>
                                        <p:strVal val="visible"/>
                                      </p:to>
                                    </p:set>
                                    <p:animEffect transition="in" filter="fade">
                                      <p:cBhvr>
                                        <p:cTn id="67" dur="1000"/>
                                        <p:tgtEl>
                                          <p:spTgt spid="927"/>
                                        </p:tgtEl>
                                      </p:cBhvr>
                                    </p:animEffect>
                                  </p:childTnLst>
                                </p:cTn>
                              </p:par>
                              <p:par>
                                <p:cTn id="68" presetID="10" presetClass="entr" presetSubtype="0" fill="hold" nodeType="withEffect">
                                  <p:stCondLst>
                                    <p:cond delay="0"/>
                                  </p:stCondLst>
                                  <p:childTnLst>
                                    <p:set>
                                      <p:cBhvr>
                                        <p:cTn id="69" dur="1" fill="hold">
                                          <p:stCondLst>
                                            <p:cond delay="0"/>
                                          </p:stCondLst>
                                        </p:cTn>
                                        <p:tgtEl>
                                          <p:spTgt spid="928"/>
                                        </p:tgtEl>
                                        <p:attrNameLst>
                                          <p:attrName>style.visibility</p:attrName>
                                        </p:attrNameLst>
                                      </p:cBhvr>
                                      <p:to>
                                        <p:strVal val="visible"/>
                                      </p:to>
                                    </p:set>
                                    <p:animEffect transition="in" filter="fade">
                                      <p:cBhvr>
                                        <p:cTn id="70" dur="1000"/>
                                        <p:tgtEl>
                                          <p:spTgt spid="928"/>
                                        </p:tgtEl>
                                      </p:cBhvr>
                                    </p:animEffect>
                                  </p:childTnLst>
                                </p:cTn>
                              </p:par>
                              <p:par>
                                <p:cTn id="71" presetID="10" presetClass="entr" presetSubtype="0" fill="hold" nodeType="withEffect">
                                  <p:stCondLst>
                                    <p:cond delay="0"/>
                                  </p:stCondLst>
                                  <p:childTnLst>
                                    <p:set>
                                      <p:cBhvr>
                                        <p:cTn id="72" dur="1" fill="hold">
                                          <p:stCondLst>
                                            <p:cond delay="0"/>
                                          </p:stCondLst>
                                        </p:cTn>
                                        <p:tgtEl>
                                          <p:spTgt spid="929"/>
                                        </p:tgtEl>
                                        <p:attrNameLst>
                                          <p:attrName>style.visibility</p:attrName>
                                        </p:attrNameLst>
                                      </p:cBhvr>
                                      <p:to>
                                        <p:strVal val="visible"/>
                                      </p:to>
                                    </p:set>
                                    <p:animEffect transition="in" filter="fade">
                                      <p:cBhvr>
                                        <p:cTn id="73" dur="1000"/>
                                        <p:tgtEl>
                                          <p:spTgt spid="929"/>
                                        </p:tgtEl>
                                      </p:cBhvr>
                                    </p:animEffect>
                                  </p:childTnLst>
                                </p:cTn>
                              </p:par>
                              <p:par>
                                <p:cTn id="74" presetID="10" presetClass="entr" presetSubtype="0" fill="hold" nodeType="withEffect">
                                  <p:stCondLst>
                                    <p:cond delay="0"/>
                                  </p:stCondLst>
                                  <p:childTnLst>
                                    <p:set>
                                      <p:cBhvr>
                                        <p:cTn id="75" dur="1" fill="hold">
                                          <p:stCondLst>
                                            <p:cond delay="0"/>
                                          </p:stCondLst>
                                        </p:cTn>
                                        <p:tgtEl>
                                          <p:spTgt spid="934"/>
                                        </p:tgtEl>
                                        <p:attrNameLst>
                                          <p:attrName>style.visibility</p:attrName>
                                        </p:attrNameLst>
                                      </p:cBhvr>
                                      <p:to>
                                        <p:strVal val="visible"/>
                                      </p:to>
                                    </p:set>
                                    <p:animEffect transition="in" filter="fade">
                                      <p:cBhvr>
                                        <p:cTn id="76" dur="1000"/>
                                        <p:tgtEl>
                                          <p:spTgt spid="934"/>
                                        </p:tgtEl>
                                      </p:cBhvr>
                                    </p:animEffect>
                                  </p:childTnLst>
                                </p:cTn>
                              </p:par>
                              <p:par>
                                <p:cTn id="77" presetID="10" presetClass="entr" presetSubtype="0" fill="hold" nodeType="withEffect">
                                  <p:stCondLst>
                                    <p:cond delay="0"/>
                                  </p:stCondLst>
                                  <p:childTnLst>
                                    <p:set>
                                      <p:cBhvr>
                                        <p:cTn id="78" dur="1" fill="hold">
                                          <p:stCondLst>
                                            <p:cond delay="0"/>
                                          </p:stCondLst>
                                        </p:cTn>
                                        <p:tgtEl>
                                          <p:spTgt spid="937"/>
                                        </p:tgtEl>
                                        <p:attrNameLst>
                                          <p:attrName>style.visibility</p:attrName>
                                        </p:attrNameLst>
                                      </p:cBhvr>
                                      <p:to>
                                        <p:strVal val="visible"/>
                                      </p:to>
                                    </p:set>
                                    <p:animEffect transition="in" filter="fade">
                                      <p:cBhvr>
                                        <p:cTn id="79" dur="1000"/>
                                        <p:tgtEl>
                                          <p:spTgt spid="937"/>
                                        </p:tgtEl>
                                      </p:cBhvr>
                                    </p:animEffect>
                                  </p:childTnLst>
                                </p:cTn>
                              </p:par>
                              <p:par>
                                <p:cTn id="80" presetID="10" presetClass="entr" presetSubtype="0" fill="hold" nodeType="withEffect">
                                  <p:stCondLst>
                                    <p:cond delay="0"/>
                                  </p:stCondLst>
                                  <p:childTnLst>
                                    <p:set>
                                      <p:cBhvr>
                                        <p:cTn id="81" dur="1" fill="hold">
                                          <p:stCondLst>
                                            <p:cond delay="0"/>
                                          </p:stCondLst>
                                        </p:cTn>
                                        <p:tgtEl>
                                          <p:spTgt spid="925"/>
                                        </p:tgtEl>
                                        <p:attrNameLst>
                                          <p:attrName>style.visibility</p:attrName>
                                        </p:attrNameLst>
                                      </p:cBhvr>
                                      <p:to>
                                        <p:strVal val="visible"/>
                                      </p:to>
                                    </p:set>
                                    <p:animEffect transition="in" filter="fade">
                                      <p:cBhvr>
                                        <p:cTn id="82" dur="1000"/>
                                        <p:tgtEl>
                                          <p:spTgt spid="925"/>
                                        </p:tgtEl>
                                      </p:cBhvr>
                                    </p:animEffect>
                                  </p:childTnLst>
                                </p:cTn>
                              </p:par>
                            </p:childTnLst>
                          </p:cTn>
                        </p:par>
                        <p:par>
                          <p:cTn id="83" fill="hold">
                            <p:stCondLst>
                              <p:cond delay="1000"/>
                            </p:stCondLst>
                            <p:childTnLst>
                              <p:par>
                                <p:cTn id="84" presetID="10" presetClass="entr" presetSubtype="0" fill="hold" nodeType="afterEffect">
                                  <p:stCondLst>
                                    <p:cond delay="0"/>
                                  </p:stCondLst>
                                  <p:childTnLst>
                                    <p:set>
                                      <p:cBhvr>
                                        <p:cTn id="85" dur="1" fill="hold">
                                          <p:stCondLst>
                                            <p:cond delay="0"/>
                                          </p:stCondLst>
                                        </p:cTn>
                                        <p:tgtEl>
                                          <p:spTgt spid="933"/>
                                        </p:tgtEl>
                                        <p:attrNameLst>
                                          <p:attrName>style.visibility</p:attrName>
                                        </p:attrNameLst>
                                      </p:cBhvr>
                                      <p:to>
                                        <p:strVal val="visible"/>
                                      </p:to>
                                    </p:set>
                                    <p:animEffect transition="in" filter="fade">
                                      <p:cBhvr>
                                        <p:cTn id="86" dur="1100"/>
                                        <p:tgtEl>
                                          <p:spTgt spid="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1"/>
        <p:cNvGrpSpPr/>
        <p:nvPr/>
      </p:nvGrpSpPr>
      <p:grpSpPr>
        <a:xfrm>
          <a:off x="0" y="0"/>
          <a:ext cx="0" cy="0"/>
          <a:chOff x="0" y="0"/>
          <a:chExt cx="0" cy="0"/>
        </a:xfrm>
      </p:grpSpPr>
      <p:sp>
        <p:nvSpPr>
          <p:cNvPr id="942" name="Google Shape;942;g732095da95_1_223"/>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Systems Engineering: Software/Hardware Development Status</a:t>
            </a:r>
            <a:endParaRPr/>
          </a:p>
        </p:txBody>
      </p:sp>
      <p:sp>
        <p:nvSpPr>
          <p:cNvPr id="943" name="Google Shape;943;g732095da95_1_223"/>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33</a:t>
            </a:fld>
            <a:endParaRPr/>
          </a:p>
        </p:txBody>
      </p:sp>
      <p:grpSp>
        <p:nvGrpSpPr>
          <p:cNvPr id="944" name="Google Shape;944;g732095da95_1_223"/>
          <p:cNvGrpSpPr/>
          <p:nvPr/>
        </p:nvGrpSpPr>
        <p:grpSpPr>
          <a:xfrm>
            <a:off x="5623560" y="1855757"/>
            <a:ext cx="1444800" cy="856784"/>
            <a:chOff x="2919025" y="1856232"/>
            <a:chExt cx="1444800" cy="856784"/>
          </a:xfrm>
        </p:grpSpPr>
        <p:sp>
          <p:nvSpPr>
            <p:cNvPr id="945" name="Google Shape;945;g732095da95_1_223"/>
            <p:cNvSpPr/>
            <p:nvPr/>
          </p:nvSpPr>
          <p:spPr>
            <a:xfrm rot="10800000" flipH="1">
              <a:off x="2919025" y="1917116"/>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g732095da95_1_223"/>
            <p:cNvSpPr txBox="1"/>
            <p:nvPr/>
          </p:nvSpPr>
          <p:spPr>
            <a:xfrm>
              <a:off x="3194575" y="1856232"/>
              <a:ext cx="1052400" cy="79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rgbClr val="F3F3F3"/>
                  </a:solidFill>
                  <a:latin typeface="Gill Sans"/>
                  <a:ea typeface="Gill Sans"/>
                  <a:cs typeface="Gill Sans"/>
                  <a:sym typeface="Gill Sans"/>
                </a:rPr>
                <a:t>Feasibility </a:t>
              </a:r>
              <a:endParaRPr sz="1100">
                <a:solidFill>
                  <a:srgbClr val="F3F3F3"/>
                </a:solidFill>
                <a:latin typeface="Gill Sans"/>
                <a:ea typeface="Gill Sans"/>
                <a:cs typeface="Gill Sans"/>
                <a:sym typeface="Gill Sans"/>
              </a:endParaRPr>
            </a:p>
            <a:p>
              <a:pPr marL="0" lvl="0" indent="0" algn="l" rtl="0">
                <a:spcBef>
                  <a:spcPts val="0"/>
                </a:spcBef>
                <a:spcAft>
                  <a:spcPts val="0"/>
                </a:spcAft>
                <a:buNone/>
              </a:pPr>
              <a:r>
                <a:rPr lang="en-US" sz="1100">
                  <a:solidFill>
                    <a:srgbClr val="F3F3F3"/>
                  </a:solidFill>
                  <a:latin typeface="Gill Sans"/>
                  <a:ea typeface="Gill Sans"/>
                  <a:cs typeface="Gill Sans"/>
                  <a:sym typeface="Gill Sans"/>
                </a:rPr>
                <a:t>Study/ </a:t>
              </a:r>
              <a:endParaRPr sz="1100">
                <a:solidFill>
                  <a:srgbClr val="F3F3F3"/>
                </a:solidFill>
                <a:latin typeface="Gill Sans"/>
                <a:ea typeface="Gill Sans"/>
                <a:cs typeface="Gill Sans"/>
                <a:sym typeface="Gill Sans"/>
              </a:endParaRPr>
            </a:p>
            <a:p>
              <a:pPr marL="0" lvl="0" indent="0" algn="l" rtl="0">
                <a:spcBef>
                  <a:spcPts val="0"/>
                </a:spcBef>
                <a:spcAft>
                  <a:spcPts val="0"/>
                </a:spcAft>
                <a:buNone/>
              </a:pPr>
              <a:r>
                <a:rPr lang="en-US" sz="1100">
                  <a:solidFill>
                    <a:srgbClr val="F3F3F3"/>
                  </a:solidFill>
                  <a:latin typeface="Gill Sans"/>
                  <a:ea typeface="Gill Sans"/>
                  <a:cs typeface="Gill Sans"/>
                  <a:sym typeface="Gill Sans"/>
                </a:rPr>
                <a:t>Concept </a:t>
              </a:r>
              <a:endParaRPr sz="1100">
                <a:solidFill>
                  <a:srgbClr val="F3F3F3"/>
                </a:solidFill>
                <a:latin typeface="Gill Sans"/>
                <a:ea typeface="Gill Sans"/>
                <a:cs typeface="Gill Sans"/>
                <a:sym typeface="Gill Sans"/>
              </a:endParaRPr>
            </a:p>
            <a:p>
              <a:pPr marL="0" lvl="0" indent="0" algn="l" rtl="0">
                <a:spcBef>
                  <a:spcPts val="0"/>
                </a:spcBef>
                <a:spcAft>
                  <a:spcPts val="0"/>
                </a:spcAft>
                <a:buNone/>
              </a:pPr>
              <a:r>
                <a:rPr lang="en-US" sz="1100">
                  <a:solidFill>
                    <a:srgbClr val="F3F3F3"/>
                  </a:solidFill>
                  <a:latin typeface="Gill Sans"/>
                  <a:ea typeface="Gill Sans"/>
                  <a:cs typeface="Gill Sans"/>
                  <a:sym typeface="Gill Sans"/>
                </a:rPr>
                <a:t>Exploration</a:t>
              </a:r>
              <a:endParaRPr sz="1100">
                <a:solidFill>
                  <a:srgbClr val="F3F3F3"/>
                </a:solidFill>
                <a:latin typeface="Gill Sans"/>
                <a:ea typeface="Gill Sans"/>
                <a:cs typeface="Gill Sans"/>
                <a:sym typeface="Gill Sans"/>
              </a:endParaRPr>
            </a:p>
          </p:txBody>
        </p:sp>
      </p:grpSp>
      <p:grpSp>
        <p:nvGrpSpPr>
          <p:cNvPr id="947" name="Google Shape;947;g732095da95_1_223"/>
          <p:cNvGrpSpPr/>
          <p:nvPr/>
        </p:nvGrpSpPr>
        <p:grpSpPr>
          <a:xfrm>
            <a:off x="5997932" y="2707608"/>
            <a:ext cx="1444800" cy="795900"/>
            <a:chOff x="3293397" y="2708083"/>
            <a:chExt cx="1444800" cy="795900"/>
          </a:xfrm>
        </p:grpSpPr>
        <p:sp>
          <p:nvSpPr>
            <p:cNvPr id="948" name="Google Shape;948;g732095da95_1_223"/>
            <p:cNvSpPr/>
            <p:nvPr/>
          </p:nvSpPr>
          <p:spPr>
            <a:xfrm rot="10800000" flipH="1">
              <a:off x="3293397" y="2708083"/>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g732095da95_1_223"/>
            <p:cNvSpPr txBox="1"/>
            <p:nvPr/>
          </p:nvSpPr>
          <p:spPr>
            <a:xfrm>
              <a:off x="3529950" y="2839380"/>
              <a:ext cx="971700" cy="53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rgbClr val="F3F3F3"/>
                  </a:solidFill>
                  <a:latin typeface="Gill Sans"/>
                  <a:ea typeface="Gill Sans"/>
                  <a:cs typeface="Gill Sans"/>
                  <a:sym typeface="Gill Sans"/>
                </a:rPr>
                <a:t>Concept of Operations</a:t>
              </a:r>
              <a:endParaRPr sz="1100">
                <a:solidFill>
                  <a:srgbClr val="F3F3F3"/>
                </a:solidFill>
                <a:latin typeface="Gill Sans"/>
                <a:ea typeface="Gill Sans"/>
                <a:cs typeface="Gill Sans"/>
                <a:sym typeface="Gill Sans"/>
              </a:endParaRPr>
            </a:p>
          </p:txBody>
        </p:sp>
      </p:grpSp>
      <p:grpSp>
        <p:nvGrpSpPr>
          <p:cNvPr id="950" name="Google Shape;950;g732095da95_1_223"/>
          <p:cNvGrpSpPr/>
          <p:nvPr/>
        </p:nvGrpSpPr>
        <p:grpSpPr>
          <a:xfrm>
            <a:off x="6372305" y="3504655"/>
            <a:ext cx="1444805" cy="795900"/>
            <a:chOff x="3667770" y="3505130"/>
            <a:chExt cx="1444805" cy="795900"/>
          </a:xfrm>
        </p:grpSpPr>
        <p:sp>
          <p:nvSpPr>
            <p:cNvPr id="951" name="Google Shape;951;g732095da95_1_223"/>
            <p:cNvSpPr/>
            <p:nvPr/>
          </p:nvSpPr>
          <p:spPr>
            <a:xfrm rot="10800000" flipH="1">
              <a:off x="3667770" y="3505130"/>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g732095da95_1_223"/>
            <p:cNvSpPr txBox="1"/>
            <p:nvPr/>
          </p:nvSpPr>
          <p:spPr>
            <a:xfrm>
              <a:off x="3992075" y="3644775"/>
              <a:ext cx="1120500" cy="5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100">
                  <a:solidFill>
                    <a:srgbClr val="F3F3F3"/>
                  </a:solidFill>
                  <a:latin typeface="Gill Sans"/>
                  <a:ea typeface="Gill Sans"/>
                  <a:cs typeface="Gill Sans"/>
                  <a:sym typeface="Gill Sans"/>
                </a:rPr>
                <a:t>System Requirements</a:t>
              </a:r>
              <a:endParaRPr sz="1100">
                <a:solidFill>
                  <a:srgbClr val="F3F3F3"/>
                </a:solidFill>
                <a:latin typeface="Gill Sans"/>
                <a:ea typeface="Gill Sans"/>
                <a:cs typeface="Gill Sans"/>
                <a:sym typeface="Gill Sans"/>
              </a:endParaRPr>
            </a:p>
          </p:txBody>
        </p:sp>
      </p:grpSp>
      <p:grpSp>
        <p:nvGrpSpPr>
          <p:cNvPr id="953" name="Google Shape;953;g732095da95_1_223"/>
          <p:cNvGrpSpPr/>
          <p:nvPr/>
        </p:nvGrpSpPr>
        <p:grpSpPr>
          <a:xfrm>
            <a:off x="6746677" y="4301703"/>
            <a:ext cx="1444800" cy="795900"/>
            <a:chOff x="4042142" y="4302178"/>
            <a:chExt cx="1444800" cy="795900"/>
          </a:xfrm>
        </p:grpSpPr>
        <p:sp>
          <p:nvSpPr>
            <p:cNvPr id="954" name="Google Shape;954;g732095da95_1_223"/>
            <p:cNvSpPr/>
            <p:nvPr/>
          </p:nvSpPr>
          <p:spPr>
            <a:xfrm rot="10800000" flipH="1">
              <a:off x="4042142" y="4302178"/>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g732095da95_1_223"/>
            <p:cNvSpPr txBox="1"/>
            <p:nvPr/>
          </p:nvSpPr>
          <p:spPr>
            <a:xfrm>
              <a:off x="4361500" y="4517563"/>
              <a:ext cx="806100" cy="36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100">
                  <a:solidFill>
                    <a:srgbClr val="F3F3F3"/>
                  </a:solidFill>
                  <a:latin typeface="Gill Sans"/>
                  <a:ea typeface="Gill Sans"/>
                  <a:cs typeface="Gill Sans"/>
                  <a:sym typeface="Gill Sans"/>
                </a:rPr>
                <a:t>High-Level Design</a:t>
              </a:r>
              <a:endParaRPr sz="1100">
                <a:solidFill>
                  <a:srgbClr val="F3F3F3"/>
                </a:solidFill>
                <a:latin typeface="Gill Sans"/>
                <a:ea typeface="Gill Sans"/>
                <a:cs typeface="Gill Sans"/>
                <a:sym typeface="Gill Sans"/>
              </a:endParaRPr>
            </a:p>
          </p:txBody>
        </p:sp>
      </p:grpSp>
      <p:grpSp>
        <p:nvGrpSpPr>
          <p:cNvPr id="956" name="Google Shape;956;g732095da95_1_223"/>
          <p:cNvGrpSpPr/>
          <p:nvPr/>
        </p:nvGrpSpPr>
        <p:grpSpPr>
          <a:xfrm>
            <a:off x="7120290" y="5098717"/>
            <a:ext cx="1444800" cy="795900"/>
            <a:chOff x="4415755" y="5099192"/>
            <a:chExt cx="1444800" cy="795900"/>
          </a:xfrm>
        </p:grpSpPr>
        <p:sp>
          <p:nvSpPr>
            <p:cNvPr id="957" name="Google Shape;957;g732095da95_1_223"/>
            <p:cNvSpPr/>
            <p:nvPr/>
          </p:nvSpPr>
          <p:spPr>
            <a:xfrm rot="10800000" flipH="1">
              <a:off x="4415755" y="5099192"/>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g732095da95_1_223"/>
            <p:cNvSpPr txBox="1"/>
            <p:nvPr/>
          </p:nvSpPr>
          <p:spPr>
            <a:xfrm>
              <a:off x="4754613" y="5186375"/>
              <a:ext cx="690300" cy="50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rgbClr val="F3F3F3"/>
                  </a:solidFill>
                  <a:latin typeface="Gill Sans"/>
                  <a:ea typeface="Gill Sans"/>
                  <a:cs typeface="Gill Sans"/>
                  <a:sym typeface="Gill Sans"/>
                </a:rPr>
                <a:t>Detailed Design</a:t>
              </a:r>
              <a:endParaRPr sz="1100">
                <a:solidFill>
                  <a:srgbClr val="F3F3F3"/>
                </a:solidFill>
                <a:latin typeface="Gill Sans"/>
                <a:ea typeface="Gill Sans"/>
                <a:cs typeface="Gill Sans"/>
                <a:sym typeface="Gill Sans"/>
              </a:endParaRPr>
            </a:p>
          </p:txBody>
        </p:sp>
      </p:grpSp>
      <p:grpSp>
        <p:nvGrpSpPr>
          <p:cNvPr id="959" name="Google Shape;959;g732095da95_1_223"/>
          <p:cNvGrpSpPr/>
          <p:nvPr/>
        </p:nvGrpSpPr>
        <p:grpSpPr>
          <a:xfrm>
            <a:off x="7501210" y="5895798"/>
            <a:ext cx="2338200" cy="726282"/>
            <a:chOff x="4796683" y="5896225"/>
            <a:chExt cx="2338200" cy="795925"/>
          </a:xfrm>
        </p:grpSpPr>
        <p:sp>
          <p:nvSpPr>
            <p:cNvPr id="960" name="Google Shape;960;g732095da95_1_223"/>
            <p:cNvSpPr/>
            <p:nvPr/>
          </p:nvSpPr>
          <p:spPr>
            <a:xfrm rot="10800000">
              <a:off x="4796683" y="5896250"/>
              <a:ext cx="2338200" cy="795900"/>
            </a:xfrm>
            <a:prstGeom prst="trapezoid">
              <a:avLst>
                <a:gd name="adj" fmla="val 47170"/>
              </a:avLst>
            </a:prstGeom>
            <a:gradFill>
              <a:gsLst>
                <a:gs pos="0">
                  <a:schemeClr val="accent1"/>
                </a:gs>
                <a:gs pos="100000">
                  <a:srgbClr val="22ABCA"/>
                </a:gs>
              </a:gsLst>
              <a:lin ang="10800025"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F3F3"/>
                </a:solidFill>
              </a:endParaRPr>
            </a:p>
          </p:txBody>
        </p:sp>
        <p:sp>
          <p:nvSpPr>
            <p:cNvPr id="961" name="Google Shape;961;g732095da95_1_223"/>
            <p:cNvSpPr txBox="1"/>
            <p:nvPr/>
          </p:nvSpPr>
          <p:spPr>
            <a:xfrm>
              <a:off x="5243375" y="5896225"/>
              <a:ext cx="1444800" cy="63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a:solidFill>
                    <a:srgbClr val="F3F3F3"/>
                  </a:solidFill>
                  <a:latin typeface="Gill Sans"/>
                  <a:ea typeface="Gill Sans"/>
                  <a:cs typeface="Gill Sans"/>
                  <a:sym typeface="Gill Sans"/>
                </a:rPr>
                <a:t>Software/ Hardware </a:t>
              </a:r>
              <a:endParaRPr sz="1100">
                <a:solidFill>
                  <a:srgbClr val="F3F3F3"/>
                </a:solidFill>
                <a:latin typeface="Gill Sans"/>
                <a:ea typeface="Gill Sans"/>
                <a:cs typeface="Gill Sans"/>
                <a:sym typeface="Gill Sans"/>
              </a:endParaRPr>
            </a:p>
            <a:p>
              <a:pPr marL="0" lvl="0" indent="0" algn="ctr" rtl="0">
                <a:spcBef>
                  <a:spcPts val="0"/>
                </a:spcBef>
                <a:spcAft>
                  <a:spcPts val="0"/>
                </a:spcAft>
                <a:buNone/>
              </a:pPr>
              <a:r>
                <a:rPr lang="en-US" sz="1100">
                  <a:solidFill>
                    <a:srgbClr val="F3F3F3"/>
                  </a:solidFill>
                  <a:latin typeface="Gill Sans"/>
                  <a:ea typeface="Gill Sans"/>
                  <a:cs typeface="Gill Sans"/>
                  <a:sym typeface="Gill Sans"/>
                </a:rPr>
                <a:t>Development</a:t>
              </a:r>
              <a:endParaRPr sz="1100">
                <a:solidFill>
                  <a:srgbClr val="F3F3F3"/>
                </a:solidFill>
                <a:latin typeface="Gill Sans"/>
                <a:ea typeface="Gill Sans"/>
                <a:cs typeface="Gill Sans"/>
                <a:sym typeface="Gill Sans"/>
              </a:endParaRPr>
            </a:p>
            <a:p>
              <a:pPr marL="0" lvl="0" indent="0" algn="ctr" rtl="0">
                <a:spcBef>
                  <a:spcPts val="0"/>
                </a:spcBef>
                <a:spcAft>
                  <a:spcPts val="0"/>
                </a:spcAft>
                <a:buNone/>
              </a:pPr>
              <a:r>
                <a:rPr lang="en-US" sz="1100">
                  <a:solidFill>
                    <a:srgbClr val="F3F3F3"/>
                  </a:solidFill>
                  <a:latin typeface="Gill Sans"/>
                  <a:ea typeface="Gill Sans"/>
                  <a:cs typeface="Gill Sans"/>
                  <a:sym typeface="Gill Sans"/>
                </a:rPr>
                <a:t>Field Installation</a:t>
              </a:r>
              <a:endParaRPr sz="1100">
                <a:solidFill>
                  <a:srgbClr val="F3F3F3"/>
                </a:solidFill>
                <a:latin typeface="Gill Sans"/>
                <a:ea typeface="Gill Sans"/>
                <a:cs typeface="Gill Sans"/>
                <a:sym typeface="Gill Sans"/>
              </a:endParaRPr>
            </a:p>
          </p:txBody>
        </p:sp>
      </p:grpSp>
      <p:sp>
        <p:nvSpPr>
          <p:cNvPr id="962" name="Google Shape;962;g732095da95_1_223"/>
          <p:cNvSpPr txBox="1"/>
          <p:nvPr/>
        </p:nvSpPr>
        <p:spPr>
          <a:xfrm>
            <a:off x="9196785" y="5257325"/>
            <a:ext cx="528600" cy="43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Gill Sans"/>
              <a:ea typeface="Gill Sans"/>
              <a:cs typeface="Gill Sans"/>
              <a:sym typeface="Gill Sans"/>
            </a:endParaRPr>
          </a:p>
        </p:txBody>
      </p:sp>
      <p:grpSp>
        <p:nvGrpSpPr>
          <p:cNvPr id="963" name="Google Shape;963;g732095da95_1_223"/>
          <p:cNvGrpSpPr/>
          <p:nvPr/>
        </p:nvGrpSpPr>
        <p:grpSpPr>
          <a:xfrm>
            <a:off x="8775534" y="5097175"/>
            <a:ext cx="1444800" cy="795900"/>
            <a:chOff x="6070999" y="5097650"/>
            <a:chExt cx="1444800" cy="795900"/>
          </a:xfrm>
        </p:grpSpPr>
        <p:sp>
          <p:nvSpPr>
            <p:cNvPr id="964" name="Google Shape;964;g732095da95_1_223"/>
            <p:cNvSpPr/>
            <p:nvPr/>
          </p:nvSpPr>
          <p:spPr>
            <a:xfrm>
              <a:off x="6070999" y="5097650"/>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g732095da95_1_223"/>
            <p:cNvSpPr txBox="1"/>
            <p:nvPr/>
          </p:nvSpPr>
          <p:spPr>
            <a:xfrm>
              <a:off x="6342804" y="5245050"/>
              <a:ext cx="901200" cy="503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100">
                  <a:solidFill>
                    <a:srgbClr val="F3F3F3"/>
                  </a:solidFill>
                  <a:latin typeface="Gill Sans"/>
                  <a:ea typeface="Gill Sans"/>
                  <a:cs typeface="Gill Sans"/>
                  <a:sym typeface="Gill Sans"/>
                </a:rPr>
                <a:t>Unit Device Testing</a:t>
              </a:r>
              <a:endParaRPr sz="1100">
                <a:solidFill>
                  <a:srgbClr val="F3F3F3"/>
                </a:solidFill>
                <a:latin typeface="Gill Sans"/>
                <a:ea typeface="Gill Sans"/>
                <a:cs typeface="Gill Sans"/>
                <a:sym typeface="Gill Sans"/>
              </a:endParaRPr>
            </a:p>
          </p:txBody>
        </p:sp>
      </p:grpSp>
      <p:grpSp>
        <p:nvGrpSpPr>
          <p:cNvPr id="966" name="Google Shape;966;g732095da95_1_223"/>
          <p:cNvGrpSpPr/>
          <p:nvPr/>
        </p:nvGrpSpPr>
        <p:grpSpPr>
          <a:xfrm>
            <a:off x="9149907" y="4301189"/>
            <a:ext cx="1444800" cy="795900"/>
            <a:chOff x="6445372" y="4301664"/>
            <a:chExt cx="1444800" cy="795900"/>
          </a:xfrm>
        </p:grpSpPr>
        <p:sp>
          <p:nvSpPr>
            <p:cNvPr id="967" name="Google Shape;967;g732095da95_1_223"/>
            <p:cNvSpPr/>
            <p:nvPr/>
          </p:nvSpPr>
          <p:spPr>
            <a:xfrm>
              <a:off x="6445372" y="4301664"/>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g732095da95_1_223"/>
            <p:cNvSpPr txBox="1"/>
            <p:nvPr/>
          </p:nvSpPr>
          <p:spPr>
            <a:xfrm>
              <a:off x="6640979" y="4447763"/>
              <a:ext cx="901200" cy="503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100">
                  <a:solidFill>
                    <a:srgbClr val="F3F3F3"/>
                  </a:solidFill>
                  <a:latin typeface="Gill Sans"/>
                  <a:ea typeface="Gill Sans"/>
                  <a:cs typeface="Gill Sans"/>
                  <a:sym typeface="Gill Sans"/>
                </a:rPr>
                <a:t>Subsystem</a:t>
              </a:r>
              <a:endParaRPr sz="1100">
                <a:solidFill>
                  <a:srgbClr val="F3F3F3"/>
                </a:solidFill>
                <a:latin typeface="Gill Sans"/>
                <a:ea typeface="Gill Sans"/>
                <a:cs typeface="Gill Sans"/>
                <a:sym typeface="Gill Sans"/>
              </a:endParaRPr>
            </a:p>
            <a:p>
              <a:pPr marL="0" lvl="0" indent="0" algn="r" rtl="0">
                <a:spcBef>
                  <a:spcPts val="0"/>
                </a:spcBef>
                <a:spcAft>
                  <a:spcPts val="0"/>
                </a:spcAft>
                <a:buNone/>
              </a:pPr>
              <a:r>
                <a:rPr lang="en-US" sz="1100">
                  <a:solidFill>
                    <a:srgbClr val="F3F3F3"/>
                  </a:solidFill>
                  <a:latin typeface="Gill Sans"/>
                  <a:ea typeface="Gill Sans"/>
                  <a:cs typeface="Gill Sans"/>
                  <a:sym typeface="Gill Sans"/>
                </a:rPr>
                <a:t>Verification</a:t>
              </a:r>
              <a:endParaRPr sz="1100">
                <a:solidFill>
                  <a:srgbClr val="F3F3F3"/>
                </a:solidFill>
                <a:latin typeface="Gill Sans"/>
                <a:ea typeface="Gill Sans"/>
                <a:cs typeface="Gill Sans"/>
                <a:sym typeface="Gill Sans"/>
              </a:endParaRPr>
            </a:p>
          </p:txBody>
        </p:sp>
      </p:grpSp>
      <p:grpSp>
        <p:nvGrpSpPr>
          <p:cNvPr id="969" name="Google Shape;969;g732095da95_1_223"/>
          <p:cNvGrpSpPr/>
          <p:nvPr/>
        </p:nvGrpSpPr>
        <p:grpSpPr>
          <a:xfrm>
            <a:off x="9521267" y="3505204"/>
            <a:ext cx="1444800" cy="795900"/>
            <a:chOff x="6816732" y="3505679"/>
            <a:chExt cx="1444800" cy="795900"/>
          </a:xfrm>
        </p:grpSpPr>
        <p:sp>
          <p:nvSpPr>
            <p:cNvPr id="970" name="Google Shape;970;g732095da95_1_223"/>
            <p:cNvSpPr/>
            <p:nvPr/>
          </p:nvSpPr>
          <p:spPr>
            <a:xfrm>
              <a:off x="6816732" y="3505679"/>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g732095da95_1_223"/>
            <p:cNvSpPr txBox="1"/>
            <p:nvPr/>
          </p:nvSpPr>
          <p:spPr>
            <a:xfrm>
              <a:off x="6982775" y="3555200"/>
              <a:ext cx="983700" cy="503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100">
                  <a:solidFill>
                    <a:srgbClr val="F3F3F3"/>
                  </a:solidFill>
                  <a:latin typeface="Gill Sans"/>
                  <a:ea typeface="Gill Sans"/>
                  <a:cs typeface="Gill Sans"/>
                  <a:sym typeface="Gill Sans"/>
                </a:rPr>
                <a:t>System Verification &amp; Deployment</a:t>
              </a:r>
              <a:endParaRPr sz="1100">
                <a:solidFill>
                  <a:srgbClr val="F3F3F3"/>
                </a:solidFill>
                <a:latin typeface="Gill Sans"/>
                <a:ea typeface="Gill Sans"/>
                <a:cs typeface="Gill Sans"/>
                <a:sym typeface="Gill Sans"/>
              </a:endParaRPr>
            </a:p>
          </p:txBody>
        </p:sp>
      </p:grpSp>
      <p:grpSp>
        <p:nvGrpSpPr>
          <p:cNvPr id="972" name="Google Shape;972;g732095da95_1_223"/>
          <p:cNvGrpSpPr/>
          <p:nvPr/>
        </p:nvGrpSpPr>
        <p:grpSpPr>
          <a:xfrm>
            <a:off x="9896767" y="2709190"/>
            <a:ext cx="1444800" cy="795900"/>
            <a:chOff x="7192232" y="2709665"/>
            <a:chExt cx="1444800" cy="795900"/>
          </a:xfrm>
        </p:grpSpPr>
        <p:sp>
          <p:nvSpPr>
            <p:cNvPr id="973" name="Google Shape;973;g732095da95_1_223"/>
            <p:cNvSpPr/>
            <p:nvPr/>
          </p:nvSpPr>
          <p:spPr>
            <a:xfrm>
              <a:off x="7192232" y="2709665"/>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g732095da95_1_223"/>
            <p:cNvSpPr txBox="1"/>
            <p:nvPr/>
          </p:nvSpPr>
          <p:spPr>
            <a:xfrm>
              <a:off x="7244000" y="2854400"/>
              <a:ext cx="983700" cy="503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100">
                  <a:solidFill>
                    <a:srgbClr val="F3F3F3"/>
                  </a:solidFill>
                  <a:latin typeface="Gill Sans"/>
                  <a:ea typeface="Gill Sans"/>
                  <a:cs typeface="Gill Sans"/>
                  <a:sym typeface="Gill Sans"/>
                </a:rPr>
                <a:t>System Validation</a:t>
              </a:r>
              <a:endParaRPr sz="1100">
                <a:solidFill>
                  <a:srgbClr val="F3F3F3"/>
                </a:solidFill>
                <a:latin typeface="Gill Sans"/>
                <a:ea typeface="Gill Sans"/>
                <a:cs typeface="Gill Sans"/>
                <a:sym typeface="Gill Sans"/>
              </a:endParaRPr>
            </a:p>
          </p:txBody>
        </p:sp>
      </p:grpSp>
      <p:grpSp>
        <p:nvGrpSpPr>
          <p:cNvPr id="975" name="Google Shape;975;g732095da95_1_223"/>
          <p:cNvGrpSpPr/>
          <p:nvPr/>
        </p:nvGrpSpPr>
        <p:grpSpPr>
          <a:xfrm>
            <a:off x="10273024" y="1910475"/>
            <a:ext cx="1444800" cy="795900"/>
            <a:chOff x="7568489" y="1910950"/>
            <a:chExt cx="1444800" cy="795900"/>
          </a:xfrm>
        </p:grpSpPr>
        <p:sp>
          <p:nvSpPr>
            <p:cNvPr id="976" name="Google Shape;976;g732095da95_1_223"/>
            <p:cNvSpPr/>
            <p:nvPr/>
          </p:nvSpPr>
          <p:spPr>
            <a:xfrm>
              <a:off x="7568489" y="1910950"/>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g732095da95_1_223"/>
            <p:cNvSpPr txBox="1"/>
            <p:nvPr/>
          </p:nvSpPr>
          <p:spPr>
            <a:xfrm>
              <a:off x="7727600" y="1913680"/>
              <a:ext cx="983700" cy="744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100">
                  <a:solidFill>
                    <a:srgbClr val="F3F3F3"/>
                  </a:solidFill>
                  <a:latin typeface="Gill Sans"/>
                  <a:ea typeface="Gill Sans"/>
                  <a:cs typeface="Gill Sans"/>
                  <a:sym typeface="Gill Sans"/>
                </a:rPr>
                <a:t>Operations and Maintenance</a:t>
              </a:r>
              <a:endParaRPr sz="1100">
                <a:solidFill>
                  <a:srgbClr val="F3F3F3"/>
                </a:solidFill>
                <a:latin typeface="Gill Sans"/>
                <a:ea typeface="Gill Sans"/>
                <a:cs typeface="Gill Sans"/>
                <a:sym typeface="Gill Sans"/>
              </a:endParaRPr>
            </a:p>
          </p:txBody>
        </p:sp>
      </p:grpSp>
      <p:sp>
        <p:nvSpPr>
          <p:cNvPr id="978" name="Google Shape;978;g732095da95_1_223"/>
          <p:cNvSpPr/>
          <p:nvPr/>
        </p:nvSpPr>
        <p:spPr>
          <a:xfrm>
            <a:off x="7314910" y="3000575"/>
            <a:ext cx="2710800" cy="1599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g732095da95_1_223"/>
          <p:cNvSpPr/>
          <p:nvPr/>
        </p:nvSpPr>
        <p:spPr>
          <a:xfrm>
            <a:off x="7756185" y="3770413"/>
            <a:ext cx="1824000" cy="1599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g732095da95_1_223"/>
          <p:cNvSpPr/>
          <p:nvPr/>
        </p:nvSpPr>
        <p:spPr>
          <a:xfrm>
            <a:off x="8053785" y="4540275"/>
            <a:ext cx="1228800" cy="1599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g732095da95_1_223"/>
          <p:cNvSpPr/>
          <p:nvPr/>
        </p:nvSpPr>
        <p:spPr>
          <a:xfrm>
            <a:off x="8381385" y="5310125"/>
            <a:ext cx="592200" cy="1599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g732095da95_1_223"/>
          <p:cNvSpPr txBox="1"/>
          <p:nvPr/>
        </p:nvSpPr>
        <p:spPr>
          <a:xfrm>
            <a:off x="7757749" y="2706375"/>
            <a:ext cx="1824000" cy="30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a:latin typeface="Gill Sans"/>
                <a:ea typeface="Gill Sans"/>
                <a:cs typeface="Gill Sans"/>
                <a:sym typeface="Gill Sans"/>
              </a:rPr>
              <a:t>System Validation Plan</a:t>
            </a:r>
            <a:endParaRPr sz="1100">
              <a:latin typeface="Gill Sans"/>
              <a:ea typeface="Gill Sans"/>
              <a:cs typeface="Gill Sans"/>
              <a:sym typeface="Gill Sans"/>
            </a:endParaRPr>
          </a:p>
        </p:txBody>
      </p:sp>
      <p:sp>
        <p:nvSpPr>
          <p:cNvPr id="983" name="Google Shape;983;g732095da95_1_223"/>
          <p:cNvSpPr txBox="1"/>
          <p:nvPr/>
        </p:nvSpPr>
        <p:spPr>
          <a:xfrm>
            <a:off x="7628148" y="3503788"/>
            <a:ext cx="2083200" cy="30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a:latin typeface="Gill Sans"/>
                <a:ea typeface="Gill Sans"/>
                <a:cs typeface="Gill Sans"/>
                <a:sym typeface="Gill Sans"/>
              </a:rPr>
              <a:t>System Verification Plan</a:t>
            </a:r>
            <a:endParaRPr sz="1100">
              <a:latin typeface="Gill Sans"/>
              <a:ea typeface="Gill Sans"/>
              <a:cs typeface="Gill Sans"/>
              <a:sym typeface="Gill Sans"/>
            </a:endParaRPr>
          </a:p>
        </p:txBody>
      </p:sp>
      <p:sp>
        <p:nvSpPr>
          <p:cNvPr id="984" name="Google Shape;984;g732095da95_1_223"/>
          <p:cNvSpPr txBox="1"/>
          <p:nvPr/>
        </p:nvSpPr>
        <p:spPr>
          <a:xfrm>
            <a:off x="7840935" y="4152225"/>
            <a:ext cx="1654500" cy="43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a:latin typeface="Gill Sans"/>
                <a:ea typeface="Gill Sans"/>
                <a:cs typeface="Gill Sans"/>
                <a:sym typeface="Gill Sans"/>
              </a:rPr>
              <a:t>Subsystem </a:t>
            </a:r>
            <a:endParaRPr sz="1100">
              <a:latin typeface="Gill Sans"/>
              <a:ea typeface="Gill Sans"/>
              <a:cs typeface="Gill Sans"/>
              <a:sym typeface="Gill Sans"/>
            </a:endParaRPr>
          </a:p>
          <a:p>
            <a:pPr marL="0" lvl="0" indent="0" algn="ctr" rtl="0">
              <a:spcBef>
                <a:spcPts val="0"/>
              </a:spcBef>
              <a:spcAft>
                <a:spcPts val="0"/>
              </a:spcAft>
              <a:buNone/>
            </a:pPr>
            <a:r>
              <a:rPr lang="en-US" sz="1100">
                <a:latin typeface="Gill Sans"/>
                <a:ea typeface="Gill Sans"/>
                <a:cs typeface="Gill Sans"/>
                <a:sym typeface="Gill Sans"/>
              </a:rPr>
              <a:t>Verification Plan</a:t>
            </a:r>
            <a:endParaRPr sz="1100">
              <a:latin typeface="Gill Sans"/>
              <a:ea typeface="Gill Sans"/>
              <a:cs typeface="Gill Sans"/>
              <a:sym typeface="Gill Sans"/>
            </a:endParaRPr>
          </a:p>
        </p:txBody>
      </p:sp>
      <p:sp>
        <p:nvSpPr>
          <p:cNvPr id="985" name="Google Shape;985;g732095da95_1_223"/>
          <p:cNvSpPr txBox="1"/>
          <p:nvPr/>
        </p:nvSpPr>
        <p:spPr>
          <a:xfrm>
            <a:off x="8181260" y="4850450"/>
            <a:ext cx="983700" cy="50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a:latin typeface="Gill Sans"/>
                <a:ea typeface="Gill Sans"/>
                <a:cs typeface="Gill Sans"/>
                <a:sym typeface="Gill Sans"/>
              </a:rPr>
              <a:t>Unit/Device </a:t>
            </a:r>
            <a:br>
              <a:rPr lang="en-US" sz="1100">
                <a:latin typeface="Gill Sans"/>
                <a:ea typeface="Gill Sans"/>
                <a:cs typeface="Gill Sans"/>
                <a:sym typeface="Gill Sans"/>
              </a:rPr>
            </a:br>
            <a:r>
              <a:rPr lang="en-US" sz="1100">
                <a:latin typeface="Gill Sans"/>
                <a:ea typeface="Gill Sans"/>
                <a:cs typeface="Gill Sans"/>
                <a:sym typeface="Gill Sans"/>
              </a:rPr>
              <a:t>Test Plan</a:t>
            </a:r>
            <a:endParaRPr sz="1100">
              <a:latin typeface="Gill Sans"/>
              <a:ea typeface="Gill Sans"/>
              <a:cs typeface="Gill Sans"/>
              <a:sym typeface="Gill Sans"/>
            </a:endParaRPr>
          </a:p>
        </p:txBody>
      </p:sp>
      <p:sp>
        <p:nvSpPr>
          <p:cNvPr id="986" name="Google Shape;986;g732095da95_1_223"/>
          <p:cNvSpPr txBox="1"/>
          <p:nvPr/>
        </p:nvSpPr>
        <p:spPr>
          <a:xfrm>
            <a:off x="7171535" y="1938625"/>
            <a:ext cx="2854200" cy="50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u="sng">
                <a:latin typeface="Gill Sans"/>
                <a:ea typeface="Gill Sans"/>
                <a:cs typeface="Gill Sans"/>
                <a:sym typeface="Gill Sans"/>
              </a:rPr>
              <a:t>System Engineering V</a:t>
            </a:r>
            <a:endParaRPr sz="1800" u="sng">
              <a:latin typeface="Gill Sans"/>
              <a:ea typeface="Gill Sans"/>
              <a:cs typeface="Gill Sans"/>
              <a:sym typeface="Gill Sans"/>
            </a:endParaRPr>
          </a:p>
        </p:txBody>
      </p:sp>
      <p:cxnSp>
        <p:nvCxnSpPr>
          <p:cNvPr id="987" name="Google Shape;987;g732095da95_1_223"/>
          <p:cNvCxnSpPr/>
          <p:nvPr/>
        </p:nvCxnSpPr>
        <p:spPr>
          <a:xfrm>
            <a:off x="5623560" y="2671725"/>
            <a:ext cx="1603500" cy="3393300"/>
          </a:xfrm>
          <a:prstGeom prst="straightConnector1">
            <a:avLst/>
          </a:prstGeom>
          <a:noFill/>
          <a:ln w="38100" cap="flat" cmpd="sng">
            <a:solidFill>
              <a:schemeClr val="dk2"/>
            </a:solidFill>
            <a:prstDash val="solid"/>
            <a:round/>
            <a:headEnd type="none" w="med" len="med"/>
            <a:tailEnd type="triangle" w="med" len="med"/>
          </a:ln>
        </p:spPr>
      </p:cxnSp>
      <p:cxnSp>
        <p:nvCxnSpPr>
          <p:cNvPr id="988" name="Google Shape;988;g732095da95_1_223"/>
          <p:cNvCxnSpPr/>
          <p:nvPr/>
        </p:nvCxnSpPr>
        <p:spPr>
          <a:xfrm rot="10800000" flipH="1">
            <a:off x="9948585" y="2712550"/>
            <a:ext cx="1790100" cy="3508800"/>
          </a:xfrm>
          <a:prstGeom prst="straightConnector1">
            <a:avLst/>
          </a:prstGeom>
          <a:noFill/>
          <a:ln w="38100" cap="flat" cmpd="sng">
            <a:solidFill>
              <a:schemeClr val="dk2"/>
            </a:solidFill>
            <a:prstDash val="solid"/>
            <a:round/>
            <a:headEnd type="none" w="med" len="med"/>
            <a:tailEnd type="triangle" w="med" len="med"/>
          </a:ln>
        </p:spPr>
      </p:cxnSp>
      <p:cxnSp>
        <p:nvCxnSpPr>
          <p:cNvPr id="989" name="Google Shape;989;g732095da95_1_223"/>
          <p:cNvCxnSpPr/>
          <p:nvPr/>
        </p:nvCxnSpPr>
        <p:spPr>
          <a:xfrm rot="10800000" flipH="1">
            <a:off x="7788599" y="6747797"/>
            <a:ext cx="1623600" cy="10200"/>
          </a:xfrm>
          <a:prstGeom prst="straightConnector1">
            <a:avLst/>
          </a:prstGeom>
          <a:noFill/>
          <a:ln w="38100" cap="flat" cmpd="sng">
            <a:solidFill>
              <a:schemeClr val="dk2"/>
            </a:solidFill>
            <a:prstDash val="solid"/>
            <a:round/>
            <a:headEnd type="none" w="med" len="med"/>
            <a:tailEnd type="triangle" w="med" len="med"/>
          </a:ln>
        </p:spPr>
      </p:cxnSp>
      <p:sp>
        <p:nvSpPr>
          <p:cNvPr id="990" name="Google Shape;990;g732095da95_1_223"/>
          <p:cNvSpPr txBox="1"/>
          <p:nvPr/>
        </p:nvSpPr>
        <p:spPr>
          <a:xfrm>
            <a:off x="380650" y="2179550"/>
            <a:ext cx="6395400" cy="420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Gill Sans"/>
                <a:ea typeface="Gill Sans"/>
                <a:cs typeface="Gill Sans"/>
                <a:sym typeface="Gill Sans"/>
              </a:rPr>
              <a:t>Subsystems</a:t>
            </a:r>
            <a:endParaRPr>
              <a:latin typeface="Gill Sans"/>
              <a:ea typeface="Gill Sans"/>
              <a:cs typeface="Gill Sans"/>
              <a:sym typeface="Gill Sans"/>
            </a:endParaRPr>
          </a:p>
          <a:p>
            <a:pPr marL="457200" lvl="0" indent="-317500" algn="l" rtl="0">
              <a:spcBef>
                <a:spcPts val="0"/>
              </a:spcBef>
              <a:spcAft>
                <a:spcPts val="0"/>
              </a:spcAft>
              <a:buSzPts val="1400"/>
              <a:buFont typeface="Gill Sans"/>
              <a:buChar char="●"/>
            </a:pPr>
            <a:r>
              <a:rPr lang="en-US">
                <a:latin typeface="Gill Sans"/>
                <a:ea typeface="Gill Sans"/>
                <a:cs typeface="Gill Sans"/>
                <a:sym typeface="Gill Sans"/>
              </a:rPr>
              <a:t>Avionics: </a:t>
            </a:r>
            <a:endParaRPr>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solidFill>
                  <a:srgbClr val="FF0000"/>
                </a:solidFill>
                <a:latin typeface="Gill Sans"/>
                <a:ea typeface="Gill Sans"/>
                <a:cs typeface="Gill Sans"/>
                <a:sym typeface="Gill Sans"/>
              </a:rPr>
              <a:t>Power: </a:t>
            </a:r>
            <a:r>
              <a:rPr lang="en-US">
                <a:solidFill>
                  <a:schemeClr val="accent6"/>
                </a:solidFill>
                <a:latin typeface="Gill Sans"/>
                <a:ea typeface="Gill Sans"/>
                <a:cs typeface="Gill Sans"/>
                <a:sym typeface="Gill Sans"/>
              </a:rPr>
              <a:t>Battery, ESC,</a:t>
            </a:r>
            <a:r>
              <a:rPr lang="en-US">
                <a:latin typeface="Gill Sans"/>
                <a:ea typeface="Gill Sans"/>
                <a:cs typeface="Gill Sans"/>
                <a:sym typeface="Gill Sans"/>
              </a:rPr>
              <a:t> </a:t>
            </a:r>
            <a:r>
              <a:rPr lang="en-US">
                <a:solidFill>
                  <a:srgbClr val="FF0000"/>
                </a:solidFill>
                <a:latin typeface="Gill Sans"/>
                <a:ea typeface="Gill Sans"/>
                <a:cs typeface="Gill Sans"/>
                <a:sym typeface="Gill Sans"/>
              </a:rPr>
              <a:t>BEC interfaces</a:t>
            </a:r>
            <a:endParaRPr>
              <a:solidFill>
                <a:srgbClr val="FF0000"/>
              </a:solidFill>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solidFill>
                  <a:srgbClr val="FF0000"/>
                </a:solidFill>
                <a:latin typeface="Gill Sans"/>
                <a:ea typeface="Gill Sans"/>
                <a:cs typeface="Gill Sans"/>
                <a:sym typeface="Gill Sans"/>
              </a:rPr>
              <a:t>Flight Controller: Connections to all relevant systems</a:t>
            </a:r>
            <a:endParaRPr>
              <a:solidFill>
                <a:srgbClr val="FF0000"/>
              </a:solidFill>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solidFill>
                  <a:srgbClr val="FF0000"/>
                </a:solidFill>
                <a:latin typeface="Gill Sans"/>
                <a:ea typeface="Gill Sans"/>
                <a:cs typeface="Gill Sans"/>
                <a:sym typeface="Gill Sans"/>
              </a:rPr>
              <a:t>Radio: </a:t>
            </a:r>
            <a:r>
              <a:rPr lang="en-US">
                <a:solidFill>
                  <a:schemeClr val="accent6"/>
                </a:solidFill>
                <a:latin typeface="Gill Sans"/>
                <a:ea typeface="Gill Sans"/>
                <a:cs typeface="Gill Sans"/>
                <a:sym typeface="Gill Sans"/>
              </a:rPr>
              <a:t>connection</a:t>
            </a:r>
            <a:r>
              <a:rPr lang="en-US">
                <a:latin typeface="Gill Sans"/>
                <a:ea typeface="Gill Sans"/>
                <a:cs typeface="Gill Sans"/>
                <a:sym typeface="Gill Sans"/>
              </a:rPr>
              <a:t>, </a:t>
            </a:r>
            <a:r>
              <a:rPr lang="en-US">
                <a:solidFill>
                  <a:srgbClr val="FF0000"/>
                </a:solidFill>
                <a:latin typeface="Gill Sans"/>
                <a:ea typeface="Gill Sans"/>
                <a:cs typeface="Gill Sans"/>
                <a:sym typeface="Gill Sans"/>
              </a:rPr>
              <a:t>control gains</a:t>
            </a:r>
            <a:endParaRPr>
              <a:solidFill>
                <a:srgbClr val="FF0000"/>
              </a:solidFill>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solidFill>
                  <a:srgbClr val="FF0000"/>
                </a:solidFill>
                <a:latin typeface="Gill Sans"/>
                <a:ea typeface="Gill Sans"/>
                <a:cs typeface="Gill Sans"/>
                <a:sym typeface="Gill Sans"/>
              </a:rPr>
              <a:t>P/L IMU: </a:t>
            </a:r>
            <a:r>
              <a:rPr lang="en-US">
                <a:solidFill>
                  <a:schemeClr val="accent6"/>
                </a:solidFill>
                <a:latin typeface="Gill Sans"/>
                <a:ea typeface="Gill Sans"/>
                <a:cs typeface="Gill Sans"/>
                <a:sym typeface="Gill Sans"/>
              </a:rPr>
              <a:t>connection, decoding</a:t>
            </a:r>
            <a:r>
              <a:rPr lang="en-US">
                <a:latin typeface="Gill Sans"/>
                <a:ea typeface="Gill Sans"/>
                <a:cs typeface="Gill Sans"/>
                <a:sym typeface="Gill Sans"/>
              </a:rPr>
              <a:t>, </a:t>
            </a:r>
            <a:r>
              <a:rPr lang="en-US">
                <a:solidFill>
                  <a:srgbClr val="FF0000"/>
                </a:solidFill>
                <a:latin typeface="Gill Sans"/>
                <a:ea typeface="Gill Sans"/>
                <a:cs typeface="Gill Sans"/>
                <a:sym typeface="Gill Sans"/>
              </a:rPr>
              <a:t>interface</a:t>
            </a:r>
            <a:endParaRPr>
              <a:solidFill>
                <a:srgbClr val="FF0000"/>
              </a:solidFill>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solidFill>
                  <a:srgbClr val="FF0000"/>
                </a:solidFill>
                <a:latin typeface="Gill Sans"/>
                <a:ea typeface="Gill Sans"/>
                <a:cs typeface="Gill Sans"/>
                <a:sym typeface="Gill Sans"/>
              </a:rPr>
              <a:t>Actuators:</a:t>
            </a:r>
            <a:r>
              <a:rPr lang="en-US">
                <a:latin typeface="Gill Sans"/>
                <a:ea typeface="Gill Sans"/>
                <a:cs typeface="Gill Sans"/>
                <a:sym typeface="Gill Sans"/>
              </a:rPr>
              <a:t> </a:t>
            </a:r>
            <a:r>
              <a:rPr lang="en-US">
                <a:solidFill>
                  <a:schemeClr val="accent6"/>
                </a:solidFill>
                <a:latin typeface="Gill Sans"/>
                <a:ea typeface="Gill Sans"/>
                <a:cs typeface="Gill Sans"/>
                <a:sym typeface="Gill Sans"/>
              </a:rPr>
              <a:t>Motors &amp; servo</a:t>
            </a:r>
            <a:r>
              <a:rPr lang="en-US">
                <a:latin typeface="Gill Sans"/>
                <a:ea typeface="Gill Sans"/>
                <a:cs typeface="Gill Sans"/>
                <a:sym typeface="Gill Sans"/>
              </a:rPr>
              <a:t> </a:t>
            </a:r>
            <a:r>
              <a:rPr lang="en-US">
                <a:solidFill>
                  <a:schemeClr val="accent6"/>
                </a:solidFill>
                <a:latin typeface="Gill Sans"/>
                <a:ea typeface="Gill Sans"/>
                <a:cs typeface="Gill Sans"/>
                <a:sym typeface="Gill Sans"/>
              </a:rPr>
              <a:t>connections</a:t>
            </a:r>
            <a:r>
              <a:rPr lang="en-US">
                <a:latin typeface="Gill Sans"/>
                <a:ea typeface="Gill Sans"/>
                <a:cs typeface="Gill Sans"/>
                <a:sym typeface="Gill Sans"/>
              </a:rPr>
              <a:t>, </a:t>
            </a:r>
            <a:r>
              <a:rPr lang="en-US">
                <a:solidFill>
                  <a:srgbClr val="FF0000"/>
                </a:solidFill>
                <a:latin typeface="Gill Sans"/>
                <a:ea typeface="Gill Sans"/>
                <a:cs typeface="Gill Sans"/>
                <a:sym typeface="Gill Sans"/>
              </a:rPr>
              <a:t>BEC power</a:t>
            </a:r>
            <a:endParaRPr>
              <a:solidFill>
                <a:srgbClr val="FF0000"/>
              </a:solidFill>
              <a:latin typeface="Gill Sans"/>
              <a:ea typeface="Gill Sans"/>
              <a:cs typeface="Gill Sans"/>
              <a:sym typeface="Gill Sans"/>
            </a:endParaRPr>
          </a:p>
          <a:p>
            <a:pPr marL="457200" lvl="0" indent="-317500" algn="l" rtl="0">
              <a:spcBef>
                <a:spcPts val="0"/>
              </a:spcBef>
              <a:spcAft>
                <a:spcPts val="0"/>
              </a:spcAft>
              <a:buSzPts val="1400"/>
              <a:buFont typeface="Gill Sans"/>
              <a:buChar char="●"/>
            </a:pPr>
            <a:r>
              <a:rPr lang="en-US">
                <a:latin typeface="Gill Sans"/>
                <a:ea typeface="Gill Sans"/>
                <a:cs typeface="Gill Sans"/>
                <a:sym typeface="Gill Sans"/>
              </a:rPr>
              <a:t>Structure:</a:t>
            </a:r>
            <a:endParaRPr>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solidFill>
                  <a:srgbClr val="FF0000"/>
                </a:solidFill>
                <a:latin typeface="Gill Sans"/>
                <a:ea typeface="Gill Sans"/>
                <a:cs typeface="Gill Sans"/>
                <a:sym typeface="Gill Sans"/>
              </a:rPr>
              <a:t>Arms: Cut to length</a:t>
            </a:r>
            <a:r>
              <a:rPr lang="en-US">
                <a:latin typeface="Gill Sans"/>
                <a:ea typeface="Gill Sans"/>
                <a:cs typeface="Gill Sans"/>
                <a:sym typeface="Gill Sans"/>
              </a:rPr>
              <a:t>,</a:t>
            </a:r>
            <a:r>
              <a:rPr lang="en-US">
                <a:solidFill>
                  <a:schemeClr val="accent6"/>
                </a:solidFill>
                <a:latin typeface="Gill Sans"/>
                <a:ea typeface="Gill Sans"/>
                <a:cs typeface="Gill Sans"/>
                <a:sym typeface="Gill Sans"/>
              </a:rPr>
              <a:t> Pin holes drilled</a:t>
            </a:r>
            <a:endParaRPr>
              <a:solidFill>
                <a:schemeClr val="accent6"/>
              </a:solidFill>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solidFill>
                  <a:schemeClr val="accent6"/>
                </a:solidFill>
                <a:latin typeface="Gill Sans"/>
                <a:ea typeface="Gill Sans"/>
                <a:cs typeface="Gill Sans"/>
                <a:sym typeface="Gill Sans"/>
              </a:rPr>
              <a:t>Tail Boom: Extended with Al spline, pin holes drilled </a:t>
            </a:r>
            <a:endParaRPr>
              <a:solidFill>
                <a:schemeClr val="accent6"/>
              </a:solidFill>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solidFill>
                  <a:schemeClr val="accent6"/>
                </a:solidFill>
                <a:latin typeface="Gill Sans"/>
                <a:ea typeface="Gill Sans"/>
                <a:cs typeface="Gill Sans"/>
                <a:sym typeface="Gill Sans"/>
              </a:rPr>
              <a:t>Gondola: Box cut and assembled</a:t>
            </a:r>
            <a:endParaRPr>
              <a:solidFill>
                <a:schemeClr val="accent6"/>
              </a:solidFill>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solidFill>
                  <a:srgbClr val="FF0000"/>
                </a:solidFill>
                <a:latin typeface="Gill Sans"/>
                <a:ea typeface="Gill Sans"/>
                <a:cs typeface="Gill Sans"/>
                <a:sym typeface="Gill Sans"/>
              </a:rPr>
              <a:t>T Connection: </a:t>
            </a:r>
            <a:r>
              <a:rPr lang="en-US">
                <a:solidFill>
                  <a:schemeClr val="accent6"/>
                </a:solidFill>
                <a:latin typeface="Gill Sans"/>
                <a:ea typeface="Gill Sans"/>
                <a:cs typeface="Gill Sans"/>
                <a:sym typeface="Gill Sans"/>
              </a:rPr>
              <a:t>pipes turned to proper radius, milled to shape</a:t>
            </a:r>
            <a:r>
              <a:rPr lang="en-US">
                <a:latin typeface="Gill Sans"/>
                <a:ea typeface="Gill Sans"/>
                <a:cs typeface="Gill Sans"/>
                <a:sym typeface="Gill Sans"/>
              </a:rPr>
              <a:t>, </a:t>
            </a:r>
            <a:r>
              <a:rPr lang="en-US">
                <a:solidFill>
                  <a:srgbClr val="FF0000"/>
                </a:solidFill>
                <a:latin typeface="Gill Sans"/>
                <a:ea typeface="Gill Sans"/>
                <a:cs typeface="Gill Sans"/>
                <a:sym typeface="Gill Sans"/>
              </a:rPr>
              <a:t>welded</a:t>
            </a:r>
            <a:endParaRPr>
              <a:solidFill>
                <a:srgbClr val="FF0000"/>
              </a:solidFill>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solidFill>
                  <a:srgbClr val="FF0000"/>
                </a:solidFill>
                <a:latin typeface="Gill Sans"/>
                <a:ea typeface="Gill Sans"/>
                <a:cs typeface="Gill Sans"/>
                <a:sym typeface="Gill Sans"/>
              </a:rPr>
              <a:t>Tail: </a:t>
            </a:r>
            <a:r>
              <a:rPr lang="en-US">
                <a:solidFill>
                  <a:schemeClr val="accent6"/>
                </a:solidFill>
                <a:latin typeface="Gill Sans"/>
                <a:ea typeface="Gill Sans"/>
                <a:cs typeface="Gill Sans"/>
                <a:sym typeface="Gill Sans"/>
              </a:rPr>
              <a:t>H stab cut to shape/thickness, V stab cut, elevator cut</a:t>
            </a:r>
            <a:r>
              <a:rPr lang="en-US">
                <a:latin typeface="Gill Sans"/>
                <a:ea typeface="Gill Sans"/>
                <a:cs typeface="Gill Sans"/>
                <a:sym typeface="Gill Sans"/>
              </a:rPr>
              <a:t>, </a:t>
            </a:r>
            <a:r>
              <a:rPr lang="en-US">
                <a:solidFill>
                  <a:srgbClr val="FF0000"/>
                </a:solidFill>
                <a:latin typeface="Gill Sans"/>
                <a:ea typeface="Gill Sans"/>
                <a:cs typeface="Gill Sans"/>
                <a:sym typeface="Gill Sans"/>
              </a:rPr>
              <a:t>assembled</a:t>
            </a:r>
            <a:endParaRPr>
              <a:solidFill>
                <a:srgbClr val="FF0000"/>
              </a:solidFill>
              <a:latin typeface="Gill Sans"/>
              <a:ea typeface="Gill Sans"/>
              <a:cs typeface="Gill Sans"/>
              <a:sym typeface="Gill Sans"/>
            </a:endParaRPr>
          </a:p>
          <a:p>
            <a:pPr marL="457200" lvl="0" indent="-317500" algn="l" rtl="0">
              <a:spcBef>
                <a:spcPts val="0"/>
              </a:spcBef>
              <a:spcAft>
                <a:spcPts val="0"/>
              </a:spcAft>
              <a:buSzPts val="1400"/>
              <a:buFont typeface="Gill Sans"/>
              <a:buChar char="●"/>
            </a:pPr>
            <a:r>
              <a:rPr lang="en-US">
                <a:latin typeface="Gill Sans"/>
                <a:ea typeface="Gill Sans"/>
                <a:cs typeface="Gill Sans"/>
                <a:sym typeface="Gill Sans"/>
              </a:rPr>
              <a:t>Balloon:</a:t>
            </a:r>
            <a:endParaRPr>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solidFill>
                  <a:schemeClr val="accent6"/>
                </a:solidFill>
                <a:latin typeface="Gill Sans"/>
                <a:ea typeface="Gill Sans"/>
                <a:cs typeface="Gill Sans"/>
                <a:sym typeface="Gill Sans"/>
              </a:rPr>
              <a:t>Vendor Requirements, bought and paid for</a:t>
            </a:r>
            <a:endParaRPr>
              <a:solidFill>
                <a:schemeClr val="accent6"/>
              </a:solidFill>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solidFill>
                  <a:schemeClr val="accent6"/>
                </a:solidFill>
                <a:latin typeface="Gill Sans"/>
                <a:ea typeface="Gill Sans"/>
                <a:cs typeface="Gill Sans"/>
                <a:sym typeface="Gill Sans"/>
              </a:rPr>
              <a:t>Interfaces: 3d printed attachments</a:t>
            </a:r>
            <a:endParaRPr>
              <a:solidFill>
                <a:schemeClr val="accent6"/>
              </a:solidFill>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latin typeface="Gill Sans"/>
                <a:ea typeface="Gill Sans"/>
                <a:cs typeface="Gill Sans"/>
                <a:sym typeface="Gill Sans"/>
              </a:rPr>
              <a:t>Additional Notes: Potential changes needed: Given the ongoing He vs H2 conversations w/ CU several potential modifications may have been needed, including adding valves(~10) and moving valve locations, and other potential changes</a:t>
            </a:r>
            <a:endParaRPr>
              <a:latin typeface="Gill Sans"/>
              <a:ea typeface="Gill Sans"/>
              <a:cs typeface="Gill Sans"/>
              <a:sym typeface="Gill Sans"/>
            </a:endParaRPr>
          </a:p>
        </p:txBody>
      </p:sp>
      <p:sp>
        <p:nvSpPr>
          <p:cNvPr id="991" name="Google Shape;991;g732095da95_1_223"/>
          <p:cNvSpPr/>
          <p:nvPr/>
        </p:nvSpPr>
        <p:spPr>
          <a:xfrm rot="10800000">
            <a:off x="7498080" y="5897880"/>
            <a:ext cx="2338200" cy="726300"/>
          </a:xfrm>
          <a:prstGeom prst="trapezoid">
            <a:avLst>
              <a:gd name="adj" fmla="val 47170"/>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F3F3"/>
              </a:solidFill>
            </a:endParaRPr>
          </a:p>
        </p:txBody>
      </p:sp>
      <p:sp>
        <p:nvSpPr>
          <p:cNvPr id="992" name="Google Shape;992;g732095da95_1_223"/>
          <p:cNvSpPr txBox="1"/>
          <p:nvPr/>
        </p:nvSpPr>
        <p:spPr>
          <a:xfrm>
            <a:off x="2804550" y="1827325"/>
            <a:ext cx="2338200" cy="726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u="sng">
                <a:latin typeface="Gill Sans"/>
                <a:ea typeface="Gill Sans"/>
                <a:cs typeface="Gill Sans"/>
                <a:sym typeface="Gill Sans"/>
              </a:rPr>
              <a:t>Legend:</a:t>
            </a:r>
            <a:endParaRPr u="sng">
              <a:latin typeface="Gill Sans"/>
              <a:ea typeface="Gill Sans"/>
              <a:cs typeface="Gill Sans"/>
              <a:sym typeface="Gill Sans"/>
            </a:endParaRPr>
          </a:p>
          <a:p>
            <a:pPr marL="0" lvl="0" indent="0" algn="l" rtl="0">
              <a:spcBef>
                <a:spcPts val="0"/>
              </a:spcBef>
              <a:spcAft>
                <a:spcPts val="0"/>
              </a:spcAft>
              <a:buNone/>
            </a:pPr>
            <a:r>
              <a:rPr lang="en-US">
                <a:solidFill>
                  <a:schemeClr val="accent6"/>
                </a:solidFill>
                <a:latin typeface="Gill Sans"/>
                <a:ea typeface="Gill Sans"/>
                <a:cs typeface="Gill Sans"/>
                <a:sym typeface="Gill Sans"/>
              </a:rPr>
              <a:t>Finished as of CU Closure</a:t>
            </a:r>
            <a:endParaRPr>
              <a:solidFill>
                <a:schemeClr val="accent6"/>
              </a:solidFill>
              <a:latin typeface="Gill Sans"/>
              <a:ea typeface="Gill Sans"/>
              <a:cs typeface="Gill Sans"/>
              <a:sym typeface="Gill Sans"/>
            </a:endParaRPr>
          </a:p>
          <a:p>
            <a:pPr marL="0" lvl="0" indent="0" algn="l" rtl="0">
              <a:spcBef>
                <a:spcPts val="0"/>
              </a:spcBef>
              <a:spcAft>
                <a:spcPts val="0"/>
              </a:spcAft>
              <a:buNone/>
            </a:pPr>
            <a:r>
              <a:rPr lang="en-US">
                <a:solidFill>
                  <a:srgbClr val="FF0000"/>
                </a:solidFill>
                <a:latin typeface="Gill Sans"/>
                <a:ea typeface="Gill Sans"/>
                <a:cs typeface="Gill Sans"/>
                <a:sym typeface="Gill Sans"/>
              </a:rPr>
              <a:t>In-progress as of CU Closure</a:t>
            </a:r>
            <a:endParaRPr>
              <a:solidFill>
                <a:srgbClr val="FF0000"/>
              </a:solidFill>
              <a:latin typeface="Gill Sans"/>
              <a:ea typeface="Gill Sans"/>
              <a:cs typeface="Gill Sans"/>
              <a:sym typeface="Gill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91"/>
                                        </p:tgtEl>
                                        <p:attrNameLst>
                                          <p:attrName>style.visibility</p:attrName>
                                        </p:attrNameLst>
                                      </p:cBhvr>
                                      <p:to>
                                        <p:strVal val="visible"/>
                                      </p:to>
                                    </p:set>
                                    <p:animEffect transition="in" filter="fade">
                                      <p:cBhvr>
                                        <p:cTn id="7" dur="1000"/>
                                        <p:tgtEl>
                                          <p:spTgt spid="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6"/>
        <p:cNvGrpSpPr/>
        <p:nvPr/>
      </p:nvGrpSpPr>
      <p:grpSpPr>
        <a:xfrm>
          <a:off x="0" y="0"/>
          <a:ext cx="0" cy="0"/>
          <a:chOff x="0" y="0"/>
          <a:chExt cx="0" cy="0"/>
        </a:xfrm>
      </p:grpSpPr>
      <p:sp>
        <p:nvSpPr>
          <p:cNvPr id="997" name="Google Shape;997;g732095da95_1_118"/>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Systems Engineering: Right Side of V</a:t>
            </a:r>
            <a:endParaRPr/>
          </a:p>
        </p:txBody>
      </p:sp>
      <p:sp>
        <p:nvSpPr>
          <p:cNvPr id="998" name="Google Shape;998;g732095da95_1_118"/>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34</a:t>
            </a:fld>
            <a:endParaRPr/>
          </a:p>
        </p:txBody>
      </p:sp>
      <p:grpSp>
        <p:nvGrpSpPr>
          <p:cNvPr id="999" name="Google Shape;999;g732095da95_1_118"/>
          <p:cNvGrpSpPr/>
          <p:nvPr/>
        </p:nvGrpSpPr>
        <p:grpSpPr>
          <a:xfrm>
            <a:off x="5623560" y="1855757"/>
            <a:ext cx="1444800" cy="856784"/>
            <a:chOff x="2919025" y="1856232"/>
            <a:chExt cx="1444800" cy="856784"/>
          </a:xfrm>
        </p:grpSpPr>
        <p:sp>
          <p:nvSpPr>
            <p:cNvPr id="1000" name="Google Shape;1000;g732095da95_1_118"/>
            <p:cNvSpPr/>
            <p:nvPr/>
          </p:nvSpPr>
          <p:spPr>
            <a:xfrm rot="10800000" flipH="1">
              <a:off x="2919025" y="1917116"/>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g732095da95_1_118"/>
            <p:cNvSpPr txBox="1"/>
            <p:nvPr/>
          </p:nvSpPr>
          <p:spPr>
            <a:xfrm>
              <a:off x="3194575" y="1856232"/>
              <a:ext cx="1052400" cy="79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rgbClr val="F3F3F3"/>
                  </a:solidFill>
                  <a:latin typeface="Gill Sans"/>
                  <a:ea typeface="Gill Sans"/>
                  <a:cs typeface="Gill Sans"/>
                  <a:sym typeface="Gill Sans"/>
                </a:rPr>
                <a:t>Feasibility </a:t>
              </a:r>
              <a:endParaRPr sz="1100">
                <a:solidFill>
                  <a:srgbClr val="F3F3F3"/>
                </a:solidFill>
                <a:latin typeface="Gill Sans"/>
                <a:ea typeface="Gill Sans"/>
                <a:cs typeface="Gill Sans"/>
                <a:sym typeface="Gill Sans"/>
              </a:endParaRPr>
            </a:p>
            <a:p>
              <a:pPr marL="0" lvl="0" indent="0" algn="l" rtl="0">
                <a:spcBef>
                  <a:spcPts val="0"/>
                </a:spcBef>
                <a:spcAft>
                  <a:spcPts val="0"/>
                </a:spcAft>
                <a:buNone/>
              </a:pPr>
              <a:r>
                <a:rPr lang="en-US" sz="1100">
                  <a:solidFill>
                    <a:srgbClr val="F3F3F3"/>
                  </a:solidFill>
                  <a:latin typeface="Gill Sans"/>
                  <a:ea typeface="Gill Sans"/>
                  <a:cs typeface="Gill Sans"/>
                  <a:sym typeface="Gill Sans"/>
                </a:rPr>
                <a:t>Study/ </a:t>
              </a:r>
              <a:endParaRPr sz="1100">
                <a:solidFill>
                  <a:srgbClr val="F3F3F3"/>
                </a:solidFill>
                <a:latin typeface="Gill Sans"/>
                <a:ea typeface="Gill Sans"/>
                <a:cs typeface="Gill Sans"/>
                <a:sym typeface="Gill Sans"/>
              </a:endParaRPr>
            </a:p>
            <a:p>
              <a:pPr marL="0" lvl="0" indent="0" algn="l" rtl="0">
                <a:spcBef>
                  <a:spcPts val="0"/>
                </a:spcBef>
                <a:spcAft>
                  <a:spcPts val="0"/>
                </a:spcAft>
                <a:buNone/>
              </a:pPr>
              <a:r>
                <a:rPr lang="en-US" sz="1100">
                  <a:solidFill>
                    <a:srgbClr val="F3F3F3"/>
                  </a:solidFill>
                  <a:latin typeface="Gill Sans"/>
                  <a:ea typeface="Gill Sans"/>
                  <a:cs typeface="Gill Sans"/>
                  <a:sym typeface="Gill Sans"/>
                </a:rPr>
                <a:t>Concept </a:t>
              </a:r>
              <a:endParaRPr sz="1100">
                <a:solidFill>
                  <a:srgbClr val="F3F3F3"/>
                </a:solidFill>
                <a:latin typeface="Gill Sans"/>
                <a:ea typeface="Gill Sans"/>
                <a:cs typeface="Gill Sans"/>
                <a:sym typeface="Gill Sans"/>
              </a:endParaRPr>
            </a:p>
            <a:p>
              <a:pPr marL="0" lvl="0" indent="0" algn="l" rtl="0">
                <a:spcBef>
                  <a:spcPts val="0"/>
                </a:spcBef>
                <a:spcAft>
                  <a:spcPts val="0"/>
                </a:spcAft>
                <a:buNone/>
              </a:pPr>
              <a:r>
                <a:rPr lang="en-US" sz="1100">
                  <a:solidFill>
                    <a:srgbClr val="F3F3F3"/>
                  </a:solidFill>
                  <a:latin typeface="Gill Sans"/>
                  <a:ea typeface="Gill Sans"/>
                  <a:cs typeface="Gill Sans"/>
                  <a:sym typeface="Gill Sans"/>
                </a:rPr>
                <a:t>Exploration</a:t>
              </a:r>
              <a:endParaRPr sz="1100">
                <a:solidFill>
                  <a:srgbClr val="F3F3F3"/>
                </a:solidFill>
                <a:latin typeface="Gill Sans"/>
                <a:ea typeface="Gill Sans"/>
                <a:cs typeface="Gill Sans"/>
                <a:sym typeface="Gill Sans"/>
              </a:endParaRPr>
            </a:p>
          </p:txBody>
        </p:sp>
      </p:grpSp>
      <p:grpSp>
        <p:nvGrpSpPr>
          <p:cNvPr id="1002" name="Google Shape;1002;g732095da95_1_118"/>
          <p:cNvGrpSpPr/>
          <p:nvPr/>
        </p:nvGrpSpPr>
        <p:grpSpPr>
          <a:xfrm>
            <a:off x="5997932" y="2707608"/>
            <a:ext cx="1444800" cy="795900"/>
            <a:chOff x="3293397" y="2708083"/>
            <a:chExt cx="1444800" cy="795900"/>
          </a:xfrm>
        </p:grpSpPr>
        <p:sp>
          <p:nvSpPr>
            <p:cNvPr id="1003" name="Google Shape;1003;g732095da95_1_118"/>
            <p:cNvSpPr/>
            <p:nvPr/>
          </p:nvSpPr>
          <p:spPr>
            <a:xfrm rot="10800000" flipH="1">
              <a:off x="3293397" y="2708083"/>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g732095da95_1_118"/>
            <p:cNvSpPr txBox="1"/>
            <p:nvPr/>
          </p:nvSpPr>
          <p:spPr>
            <a:xfrm>
              <a:off x="3529950" y="2839380"/>
              <a:ext cx="971700" cy="53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rgbClr val="F3F3F3"/>
                  </a:solidFill>
                  <a:latin typeface="Gill Sans"/>
                  <a:ea typeface="Gill Sans"/>
                  <a:cs typeface="Gill Sans"/>
                  <a:sym typeface="Gill Sans"/>
                </a:rPr>
                <a:t>Concept of Operations</a:t>
              </a:r>
              <a:endParaRPr sz="1100">
                <a:solidFill>
                  <a:srgbClr val="F3F3F3"/>
                </a:solidFill>
                <a:latin typeface="Gill Sans"/>
                <a:ea typeface="Gill Sans"/>
                <a:cs typeface="Gill Sans"/>
                <a:sym typeface="Gill Sans"/>
              </a:endParaRPr>
            </a:p>
          </p:txBody>
        </p:sp>
      </p:grpSp>
      <p:grpSp>
        <p:nvGrpSpPr>
          <p:cNvPr id="1005" name="Google Shape;1005;g732095da95_1_118"/>
          <p:cNvGrpSpPr/>
          <p:nvPr/>
        </p:nvGrpSpPr>
        <p:grpSpPr>
          <a:xfrm>
            <a:off x="6372305" y="3504655"/>
            <a:ext cx="1444805" cy="795900"/>
            <a:chOff x="3667770" y="3505130"/>
            <a:chExt cx="1444805" cy="795900"/>
          </a:xfrm>
        </p:grpSpPr>
        <p:sp>
          <p:nvSpPr>
            <p:cNvPr id="1006" name="Google Shape;1006;g732095da95_1_118"/>
            <p:cNvSpPr/>
            <p:nvPr/>
          </p:nvSpPr>
          <p:spPr>
            <a:xfrm rot="10800000" flipH="1">
              <a:off x="3667770" y="3505130"/>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g732095da95_1_118"/>
            <p:cNvSpPr txBox="1"/>
            <p:nvPr/>
          </p:nvSpPr>
          <p:spPr>
            <a:xfrm>
              <a:off x="3992075" y="3644775"/>
              <a:ext cx="1120500" cy="5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100">
                  <a:solidFill>
                    <a:srgbClr val="F3F3F3"/>
                  </a:solidFill>
                  <a:latin typeface="Gill Sans"/>
                  <a:ea typeface="Gill Sans"/>
                  <a:cs typeface="Gill Sans"/>
                  <a:sym typeface="Gill Sans"/>
                </a:rPr>
                <a:t>System Requirements</a:t>
              </a:r>
              <a:endParaRPr sz="1100">
                <a:solidFill>
                  <a:srgbClr val="F3F3F3"/>
                </a:solidFill>
                <a:latin typeface="Gill Sans"/>
                <a:ea typeface="Gill Sans"/>
                <a:cs typeface="Gill Sans"/>
                <a:sym typeface="Gill Sans"/>
              </a:endParaRPr>
            </a:p>
          </p:txBody>
        </p:sp>
      </p:grpSp>
      <p:grpSp>
        <p:nvGrpSpPr>
          <p:cNvPr id="1008" name="Google Shape;1008;g732095da95_1_118"/>
          <p:cNvGrpSpPr/>
          <p:nvPr/>
        </p:nvGrpSpPr>
        <p:grpSpPr>
          <a:xfrm>
            <a:off x="6746677" y="4301703"/>
            <a:ext cx="1444800" cy="795900"/>
            <a:chOff x="4042142" y="4302178"/>
            <a:chExt cx="1444800" cy="795900"/>
          </a:xfrm>
        </p:grpSpPr>
        <p:sp>
          <p:nvSpPr>
            <p:cNvPr id="1009" name="Google Shape;1009;g732095da95_1_118"/>
            <p:cNvSpPr/>
            <p:nvPr/>
          </p:nvSpPr>
          <p:spPr>
            <a:xfrm rot="10800000" flipH="1">
              <a:off x="4042142" y="4302178"/>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g732095da95_1_118"/>
            <p:cNvSpPr txBox="1"/>
            <p:nvPr/>
          </p:nvSpPr>
          <p:spPr>
            <a:xfrm>
              <a:off x="4361500" y="4517563"/>
              <a:ext cx="806100" cy="365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100">
                  <a:solidFill>
                    <a:srgbClr val="F3F3F3"/>
                  </a:solidFill>
                  <a:latin typeface="Gill Sans"/>
                  <a:ea typeface="Gill Sans"/>
                  <a:cs typeface="Gill Sans"/>
                  <a:sym typeface="Gill Sans"/>
                </a:rPr>
                <a:t>High-Level Design</a:t>
              </a:r>
              <a:endParaRPr sz="1100">
                <a:solidFill>
                  <a:srgbClr val="F3F3F3"/>
                </a:solidFill>
                <a:latin typeface="Gill Sans"/>
                <a:ea typeface="Gill Sans"/>
                <a:cs typeface="Gill Sans"/>
                <a:sym typeface="Gill Sans"/>
              </a:endParaRPr>
            </a:p>
          </p:txBody>
        </p:sp>
      </p:grpSp>
      <p:grpSp>
        <p:nvGrpSpPr>
          <p:cNvPr id="1011" name="Google Shape;1011;g732095da95_1_118"/>
          <p:cNvGrpSpPr/>
          <p:nvPr/>
        </p:nvGrpSpPr>
        <p:grpSpPr>
          <a:xfrm>
            <a:off x="7120290" y="5098717"/>
            <a:ext cx="1444800" cy="795900"/>
            <a:chOff x="4415755" y="5099192"/>
            <a:chExt cx="1444800" cy="795900"/>
          </a:xfrm>
        </p:grpSpPr>
        <p:sp>
          <p:nvSpPr>
            <p:cNvPr id="1012" name="Google Shape;1012;g732095da95_1_118"/>
            <p:cNvSpPr/>
            <p:nvPr/>
          </p:nvSpPr>
          <p:spPr>
            <a:xfrm rot="10800000" flipH="1">
              <a:off x="4415755" y="5099192"/>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g732095da95_1_118"/>
            <p:cNvSpPr txBox="1"/>
            <p:nvPr/>
          </p:nvSpPr>
          <p:spPr>
            <a:xfrm>
              <a:off x="4754613" y="5186375"/>
              <a:ext cx="690300" cy="50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rgbClr val="F3F3F3"/>
                  </a:solidFill>
                  <a:latin typeface="Gill Sans"/>
                  <a:ea typeface="Gill Sans"/>
                  <a:cs typeface="Gill Sans"/>
                  <a:sym typeface="Gill Sans"/>
                </a:rPr>
                <a:t>Detailed Design</a:t>
              </a:r>
              <a:endParaRPr sz="1100">
                <a:solidFill>
                  <a:srgbClr val="F3F3F3"/>
                </a:solidFill>
                <a:latin typeface="Gill Sans"/>
                <a:ea typeface="Gill Sans"/>
                <a:cs typeface="Gill Sans"/>
                <a:sym typeface="Gill Sans"/>
              </a:endParaRPr>
            </a:p>
          </p:txBody>
        </p:sp>
      </p:grpSp>
      <p:grpSp>
        <p:nvGrpSpPr>
          <p:cNvPr id="1014" name="Google Shape;1014;g732095da95_1_118"/>
          <p:cNvGrpSpPr/>
          <p:nvPr/>
        </p:nvGrpSpPr>
        <p:grpSpPr>
          <a:xfrm>
            <a:off x="7501210" y="5895798"/>
            <a:ext cx="2338200" cy="726282"/>
            <a:chOff x="4796683" y="5896225"/>
            <a:chExt cx="2338200" cy="795925"/>
          </a:xfrm>
        </p:grpSpPr>
        <p:sp>
          <p:nvSpPr>
            <p:cNvPr id="1015" name="Google Shape;1015;g732095da95_1_118"/>
            <p:cNvSpPr/>
            <p:nvPr/>
          </p:nvSpPr>
          <p:spPr>
            <a:xfrm rot="10800000">
              <a:off x="4796683" y="5896250"/>
              <a:ext cx="2338200" cy="795900"/>
            </a:xfrm>
            <a:prstGeom prst="trapezoid">
              <a:avLst>
                <a:gd name="adj" fmla="val 47170"/>
              </a:avLst>
            </a:prstGeom>
            <a:gradFill>
              <a:gsLst>
                <a:gs pos="0">
                  <a:schemeClr val="accent1"/>
                </a:gs>
                <a:gs pos="100000">
                  <a:srgbClr val="22ABCA"/>
                </a:gs>
              </a:gsLst>
              <a:lin ang="10800025"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F3F3"/>
                </a:solidFill>
              </a:endParaRPr>
            </a:p>
          </p:txBody>
        </p:sp>
        <p:sp>
          <p:nvSpPr>
            <p:cNvPr id="1016" name="Google Shape;1016;g732095da95_1_118"/>
            <p:cNvSpPr txBox="1"/>
            <p:nvPr/>
          </p:nvSpPr>
          <p:spPr>
            <a:xfrm>
              <a:off x="5243375" y="5896225"/>
              <a:ext cx="1444800" cy="63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a:solidFill>
                    <a:srgbClr val="F3F3F3"/>
                  </a:solidFill>
                  <a:latin typeface="Gill Sans"/>
                  <a:ea typeface="Gill Sans"/>
                  <a:cs typeface="Gill Sans"/>
                  <a:sym typeface="Gill Sans"/>
                </a:rPr>
                <a:t>Software/ Hardware </a:t>
              </a:r>
              <a:endParaRPr sz="1100">
                <a:solidFill>
                  <a:srgbClr val="F3F3F3"/>
                </a:solidFill>
                <a:latin typeface="Gill Sans"/>
                <a:ea typeface="Gill Sans"/>
                <a:cs typeface="Gill Sans"/>
                <a:sym typeface="Gill Sans"/>
              </a:endParaRPr>
            </a:p>
            <a:p>
              <a:pPr marL="0" lvl="0" indent="0" algn="ctr" rtl="0">
                <a:spcBef>
                  <a:spcPts val="0"/>
                </a:spcBef>
                <a:spcAft>
                  <a:spcPts val="0"/>
                </a:spcAft>
                <a:buNone/>
              </a:pPr>
              <a:r>
                <a:rPr lang="en-US" sz="1100">
                  <a:solidFill>
                    <a:srgbClr val="F3F3F3"/>
                  </a:solidFill>
                  <a:latin typeface="Gill Sans"/>
                  <a:ea typeface="Gill Sans"/>
                  <a:cs typeface="Gill Sans"/>
                  <a:sym typeface="Gill Sans"/>
                </a:rPr>
                <a:t>Development</a:t>
              </a:r>
              <a:endParaRPr sz="1100">
                <a:solidFill>
                  <a:srgbClr val="F3F3F3"/>
                </a:solidFill>
                <a:latin typeface="Gill Sans"/>
                <a:ea typeface="Gill Sans"/>
                <a:cs typeface="Gill Sans"/>
                <a:sym typeface="Gill Sans"/>
              </a:endParaRPr>
            </a:p>
            <a:p>
              <a:pPr marL="0" lvl="0" indent="0" algn="ctr" rtl="0">
                <a:spcBef>
                  <a:spcPts val="0"/>
                </a:spcBef>
                <a:spcAft>
                  <a:spcPts val="0"/>
                </a:spcAft>
                <a:buNone/>
              </a:pPr>
              <a:r>
                <a:rPr lang="en-US" sz="1100">
                  <a:solidFill>
                    <a:srgbClr val="F3F3F3"/>
                  </a:solidFill>
                  <a:latin typeface="Gill Sans"/>
                  <a:ea typeface="Gill Sans"/>
                  <a:cs typeface="Gill Sans"/>
                  <a:sym typeface="Gill Sans"/>
                </a:rPr>
                <a:t>Field Installation</a:t>
              </a:r>
              <a:endParaRPr sz="1100">
                <a:solidFill>
                  <a:srgbClr val="F3F3F3"/>
                </a:solidFill>
                <a:latin typeface="Gill Sans"/>
                <a:ea typeface="Gill Sans"/>
                <a:cs typeface="Gill Sans"/>
                <a:sym typeface="Gill Sans"/>
              </a:endParaRPr>
            </a:p>
          </p:txBody>
        </p:sp>
      </p:grpSp>
      <p:sp>
        <p:nvSpPr>
          <p:cNvPr id="1017" name="Google Shape;1017;g732095da95_1_118"/>
          <p:cNvSpPr txBox="1"/>
          <p:nvPr/>
        </p:nvSpPr>
        <p:spPr>
          <a:xfrm>
            <a:off x="9196785" y="5257325"/>
            <a:ext cx="528600" cy="43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a:latin typeface="Gill Sans"/>
              <a:ea typeface="Gill Sans"/>
              <a:cs typeface="Gill Sans"/>
              <a:sym typeface="Gill Sans"/>
            </a:endParaRPr>
          </a:p>
        </p:txBody>
      </p:sp>
      <p:grpSp>
        <p:nvGrpSpPr>
          <p:cNvPr id="1018" name="Google Shape;1018;g732095da95_1_118"/>
          <p:cNvGrpSpPr/>
          <p:nvPr/>
        </p:nvGrpSpPr>
        <p:grpSpPr>
          <a:xfrm>
            <a:off x="8775534" y="5097175"/>
            <a:ext cx="1444800" cy="795900"/>
            <a:chOff x="6070999" y="5097650"/>
            <a:chExt cx="1444800" cy="795900"/>
          </a:xfrm>
        </p:grpSpPr>
        <p:sp>
          <p:nvSpPr>
            <p:cNvPr id="1019" name="Google Shape;1019;g732095da95_1_118"/>
            <p:cNvSpPr/>
            <p:nvPr/>
          </p:nvSpPr>
          <p:spPr>
            <a:xfrm>
              <a:off x="6070999" y="5097650"/>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g732095da95_1_118"/>
            <p:cNvSpPr txBox="1"/>
            <p:nvPr/>
          </p:nvSpPr>
          <p:spPr>
            <a:xfrm>
              <a:off x="6342804" y="5245050"/>
              <a:ext cx="901200" cy="503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100">
                  <a:solidFill>
                    <a:srgbClr val="F3F3F3"/>
                  </a:solidFill>
                  <a:latin typeface="Gill Sans"/>
                  <a:ea typeface="Gill Sans"/>
                  <a:cs typeface="Gill Sans"/>
                  <a:sym typeface="Gill Sans"/>
                </a:rPr>
                <a:t>Unit Device Testing</a:t>
              </a:r>
              <a:endParaRPr sz="1100">
                <a:solidFill>
                  <a:srgbClr val="F3F3F3"/>
                </a:solidFill>
                <a:latin typeface="Gill Sans"/>
                <a:ea typeface="Gill Sans"/>
                <a:cs typeface="Gill Sans"/>
                <a:sym typeface="Gill Sans"/>
              </a:endParaRPr>
            </a:p>
          </p:txBody>
        </p:sp>
      </p:grpSp>
      <p:grpSp>
        <p:nvGrpSpPr>
          <p:cNvPr id="1021" name="Google Shape;1021;g732095da95_1_118"/>
          <p:cNvGrpSpPr/>
          <p:nvPr/>
        </p:nvGrpSpPr>
        <p:grpSpPr>
          <a:xfrm>
            <a:off x="9149907" y="4301189"/>
            <a:ext cx="1444800" cy="795900"/>
            <a:chOff x="6445372" y="4301664"/>
            <a:chExt cx="1444800" cy="795900"/>
          </a:xfrm>
        </p:grpSpPr>
        <p:sp>
          <p:nvSpPr>
            <p:cNvPr id="1022" name="Google Shape;1022;g732095da95_1_118"/>
            <p:cNvSpPr/>
            <p:nvPr/>
          </p:nvSpPr>
          <p:spPr>
            <a:xfrm>
              <a:off x="6445372" y="4301664"/>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g732095da95_1_118"/>
            <p:cNvSpPr txBox="1"/>
            <p:nvPr/>
          </p:nvSpPr>
          <p:spPr>
            <a:xfrm>
              <a:off x="6640979" y="4447763"/>
              <a:ext cx="901200" cy="503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100">
                  <a:solidFill>
                    <a:srgbClr val="F3F3F3"/>
                  </a:solidFill>
                  <a:latin typeface="Gill Sans"/>
                  <a:ea typeface="Gill Sans"/>
                  <a:cs typeface="Gill Sans"/>
                  <a:sym typeface="Gill Sans"/>
                </a:rPr>
                <a:t>Subsystem</a:t>
              </a:r>
              <a:endParaRPr sz="1100">
                <a:solidFill>
                  <a:srgbClr val="F3F3F3"/>
                </a:solidFill>
                <a:latin typeface="Gill Sans"/>
                <a:ea typeface="Gill Sans"/>
                <a:cs typeface="Gill Sans"/>
                <a:sym typeface="Gill Sans"/>
              </a:endParaRPr>
            </a:p>
            <a:p>
              <a:pPr marL="0" lvl="0" indent="0" algn="r" rtl="0">
                <a:spcBef>
                  <a:spcPts val="0"/>
                </a:spcBef>
                <a:spcAft>
                  <a:spcPts val="0"/>
                </a:spcAft>
                <a:buNone/>
              </a:pPr>
              <a:r>
                <a:rPr lang="en-US" sz="1100">
                  <a:solidFill>
                    <a:srgbClr val="F3F3F3"/>
                  </a:solidFill>
                  <a:latin typeface="Gill Sans"/>
                  <a:ea typeface="Gill Sans"/>
                  <a:cs typeface="Gill Sans"/>
                  <a:sym typeface="Gill Sans"/>
                </a:rPr>
                <a:t>Verification</a:t>
              </a:r>
              <a:endParaRPr sz="1100">
                <a:solidFill>
                  <a:srgbClr val="F3F3F3"/>
                </a:solidFill>
                <a:latin typeface="Gill Sans"/>
                <a:ea typeface="Gill Sans"/>
                <a:cs typeface="Gill Sans"/>
                <a:sym typeface="Gill Sans"/>
              </a:endParaRPr>
            </a:p>
          </p:txBody>
        </p:sp>
      </p:grpSp>
      <p:grpSp>
        <p:nvGrpSpPr>
          <p:cNvPr id="1024" name="Google Shape;1024;g732095da95_1_118"/>
          <p:cNvGrpSpPr/>
          <p:nvPr/>
        </p:nvGrpSpPr>
        <p:grpSpPr>
          <a:xfrm>
            <a:off x="9521267" y="3505204"/>
            <a:ext cx="1444800" cy="795900"/>
            <a:chOff x="6816732" y="3505679"/>
            <a:chExt cx="1444800" cy="795900"/>
          </a:xfrm>
        </p:grpSpPr>
        <p:sp>
          <p:nvSpPr>
            <p:cNvPr id="1025" name="Google Shape;1025;g732095da95_1_118"/>
            <p:cNvSpPr/>
            <p:nvPr/>
          </p:nvSpPr>
          <p:spPr>
            <a:xfrm>
              <a:off x="6816732" y="3505679"/>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g732095da95_1_118"/>
            <p:cNvSpPr txBox="1"/>
            <p:nvPr/>
          </p:nvSpPr>
          <p:spPr>
            <a:xfrm>
              <a:off x="6982775" y="3555200"/>
              <a:ext cx="983700" cy="503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100">
                  <a:solidFill>
                    <a:srgbClr val="F3F3F3"/>
                  </a:solidFill>
                  <a:latin typeface="Gill Sans"/>
                  <a:ea typeface="Gill Sans"/>
                  <a:cs typeface="Gill Sans"/>
                  <a:sym typeface="Gill Sans"/>
                </a:rPr>
                <a:t>System Verification &amp; Deployment</a:t>
              </a:r>
              <a:endParaRPr sz="1100">
                <a:solidFill>
                  <a:srgbClr val="F3F3F3"/>
                </a:solidFill>
                <a:latin typeface="Gill Sans"/>
                <a:ea typeface="Gill Sans"/>
                <a:cs typeface="Gill Sans"/>
                <a:sym typeface="Gill Sans"/>
              </a:endParaRPr>
            </a:p>
          </p:txBody>
        </p:sp>
      </p:grpSp>
      <p:grpSp>
        <p:nvGrpSpPr>
          <p:cNvPr id="1027" name="Google Shape;1027;g732095da95_1_118"/>
          <p:cNvGrpSpPr/>
          <p:nvPr/>
        </p:nvGrpSpPr>
        <p:grpSpPr>
          <a:xfrm>
            <a:off x="9896767" y="2709190"/>
            <a:ext cx="1444800" cy="795900"/>
            <a:chOff x="7192232" y="2709665"/>
            <a:chExt cx="1444800" cy="795900"/>
          </a:xfrm>
        </p:grpSpPr>
        <p:sp>
          <p:nvSpPr>
            <p:cNvPr id="1028" name="Google Shape;1028;g732095da95_1_118"/>
            <p:cNvSpPr/>
            <p:nvPr/>
          </p:nvSpPr>
          <p:spPr>
            <a:xfrm>
              <a:off x="7192232" y="2709665"/>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g732095da95_1_118"/>
            <p:cNvSpPr txBox="1"/>
            <p:nvPr/>
          </p:nvSpPr>
          <p:spPr>
            <a:xfrm>
              <a:off x="7244000" y="2854400"/>
              <a:ext cx="983700" cy="503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100">
                  <a:solidFill>
                    <a:srgbClr val="F3F3F3"/>
                  </a:solidFill>
                  <a:latin typeface="Gill Sans"/>
                  <a:ea typeface="Gill Sans"/>
                  <a:cs typeface="Gill Sans"/>
                  <a:sym typeface="Gill Sans"/>
                </a:rPr>
                <a:t>System Validation</a:t>
              </a:r>
              <a:endParaRPr sz="1100">
                <a:solidFill>
                  <a:srgbClr val="F3F3F3"/>
                </a:solidFill>
                <a:latin typeface="Gill Sans"/>
                <a:ea typeface="Gill Sans"/>
                <a:cs typeface="Gill Sans"/>
                <a:sym typeface="Gill Sans"/>
              </a:endParaRPr>
            </a:p>
          </p:txBody>
        </p:sp>
      </p:grpSp>
      <p:grpSp>
        <p:nvGrpSpPr>
          <p:cNvPr id="1030" name="Google Shape;1030;g732095da95_1_118"/>
          <p:cNvGrpSpPr/>
          <p:nvPr/>
        </p:nvGrpSpPr>
        <p:grpSpPr>
          <a:xfrm>
            <a:off x="10273024" y="1910475"/>
            <a:ext cx="1444800" cy="795900"/>
            <a:chOff x="7568489" y="1910950"/>
            <a:chExt cx="1444800" cy="795900"/>
          </a:xfrm>
        </p:grpSpPr>
        <p:sp>
          <p:nvSpPr>
            <p:cNvPr id="1031" name="Google Shape;1031;g732095da95_1_118"/>
            <p:cNvSpPr/>
            <p:nvPr/>
          </p:nvSpPr>
          <p:spPr>
            <a:xfrm>
              <a:off x="7568489" y="1910950"/>
              <a:ext cx="1444800" cy="795900"/>
            </a:xfrm>
            <a:prstGeom prst="parallelogram">
              <a:avLst>
                <a:gd name="adj" fmla="val 48565"/>
              </a:avLst>
            </a:prstGeom>
            <a:gradFill>
              <a:gsLst>
                <a:gs pos="0">
                  <a:schemeClr val="accent1"/>
                </a:gs>
                <a:gs pos="100000">
                  <a:srgbClr val="22ABCA"/>
                </a:gs>
              </a:gsLst>
              <a:lin ang="0" scaled="0"/>
            </a:gra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g732095da95_1_118"/>
            <p:cNvSpPr txBox="1"/>
            <p:nvPr/>
          </p:nvSpPr>
          <p:spPr>
            <a:xfrm>
              <a:off x="7727600" y="1913680"/>
              <a:ext cx="983700" cy="744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100">
                  <a:solidFill>
                    <a:srgbClr val="F3F3F3"/>
                  </a:solidFill>
                  <a:latin typeface="Gill Sans"/>
                  <a:ea typeface="Gill Sans"/>
                  <a:cs typeface="Gill Sans"/>
                  <a:sym typeface="Gill Sans"/>
                </a:rPr>
                <a:t>Operations and Maintenance</a:t>
              </a:r>
              <a:endParaRPr sz="1100">
                <a:solidFill>
                  <a:srgbClr val="F3F3F3"/>
                </a:solidFill>
                <a:latin typeface="Gill Sans"/>
                <a:ea typeface="Gill Sans"/>
                <a:cs typeface="Gill Sans"/>
                <a:sym typeface="Gill Sans"/>
              </a:endParaRPr>
            </a:p>
          </p:txBody>
        </p:sp>
      </p:grpSp>
      <p:sp>
        <p:nvSpPr>
          <p:cNvPr id="1033" name="Google Shape;1033;g732095da95_1_118"/>
          <p:cNvSpPr/>
          <p:nvPr/>
        </p:nvSpPr>
        <p:spPr>
          <a:xfrm>
            <a:off x="7314910" y="3000575"/>
            <a:ext cx="2710800" cy="1599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g732095da95_1_118"/>
          <p:cNvSpPr/>
          <p:nvPr/>
        </p:nvSpPr>
        <p:spPr>
          <a:xfrm>
            <a:off x="7756185" y="3770413"/>
            <a:ext cx="1824000" cy="1599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g732095da95_1_118"/>
          <p:cNvSpPr/>
          <p:nvPr/>
        </p:nvSpPr>
        <p:spPr>
          <a:xfrm>
            <a:off x="8053785" y="4540275"/>
            <a:ext cx="1228800" cy="1599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g732095da95_1_118"/>
          <p:cNvSpPr/>
          <p:nvPr/>
        </p:nvSpPr>
        <p:spPr>
          <a:xfrm>
            <a:off x="8381385" y="5310125"/>
            <a:ext cx="592200" cy="1599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g732095da95_1_118"/>
          <p:cNvSpPr txBox="1"/>
          <p:nvPr/>
        </p:nvSpPr>
        <p:spPr>
          <a:xfrm>
            <a:off x="7757749" y="2706375"/>
            <a:ext cx="1824000" cy="30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a:latin typeface="Gill Sans"/>
                <a:ea typeface="Gill Sans"/>
                <a:cs typeface="Gill Sans"/>
                <a:sym typeface="Gill Sans"/>
              </a:rPr>
              <a:t>System Validation Plan</a:t>
            </a:r>
            <a:endParaRPr sz="1100">
              <a:latin typeface="Gill Sans"/>
              <a:ea typeface="Gill Sans"/>
              <a:cs typeface="Gill Sans"/>
              <a:sym typeface="Gill Sans"/>
            </a:endParaRPr>
          </a:p>
        </p:txBody>
      </p:sp>
      <p:sp>
        <p:nvSpPr>
          <p:cNvPr id="1038" name="Google Shape;1038;g732095da95_1_118"/>
          <p:cNvSpPr txBox="1"/>
          <p:nvPr/>
        </p:nvSpPr>
        <p:spPr>
          <a:xfrm>
            <a:off x="7628148" y="3503788"/>
            <a:ext cx="2083200" cy="30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a:latin typeface="Gill Sans"/>
                <a:ea typeface="Gill Sans"/>
                <a:cs typeface="Gill Sans"/>
                <a:sym typeface="Gill Sans"/>
              </a:rPr>
              <a:t>System Verification Plan</a:t>
            </a:r>
            <a:endParaRPr sz="1100">
              <a:latin typeface="Gill Sans"/>
              <a:ea typeface="Gill Sans"/>
              <a:cs typeface="Gill Sans"/>
              <a:sym typeface="Gill Sans"/>
            </a:endParaRPr>
          </a:p>
        </p:txBody>
      </p:sp>
      <p:sp>
        <p:nvSpPr>
          <p:cNvPr id="1039" name="Google Shape;1039;g732095da95_1_118"/>
          <p:cNvSpPr txBox="1"/>
          <p:nvPr/>
        </p:nvSpPr>
        <p:spPr>
          <a:xfrm>
            <a:off x="7840935" y="4152225"/>
            <a:ext cx="1654500" cy="43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a:latin typeface="Gill Sans"/>
                <a:ea typeface="Gill Sans"/>
                <a:cs typeface="Gill Sans"/>
                <a:sym typeface="Gill Sans"/>
              </a:rPr>
              <a:t>Subsystem </a:t>
            </a:r>
            <a:endParaRPr sz="1100">
              <a:latin typeface="Gill Sans"/>
              <a:ea typeface="Gill Sans"/>
              <a:cs typeface="Gill Sans"/>
              <a:sym typeface="Gill Sans"/>
            </a:endParaRPr>
          </a:p>
          <a:p>
            <a:pPr marL="0" lvl="0" indent="0" algn="ctr" rtl="0">
              <a:spcBef>
                <a:spcPts val="0"/>
              </a:spcBef>
              <a:spcAft>
                <a:spcPts val="0"/>
              </a:spcAft>
              <a:buNone/>
            </a:pPr>
            <a:r>
              <a:rPr lang="en-US" sz="1100">
                <a:latin typeface="Gill Sans"/>
                <a:ea typeface="Gill Sans"/>
                <a:cs typeface="Gill Sans"/>
                <a:sym typeface="Gill Sans"/>
              </a:rPr>
              <a:t>Verification Plan</a:t>
            </a:r>
            <a:endParaRPr sz="1100">
              <a:latin typeface="Gill Sans"/>
              <a:ea typeface="Gill Sans"/>
              <a:cs typeface="Gill Sans"/>
              <a:sym typeface="Gill Sans"/>
            </a:endParaRPr>
          </a:p>
        </p:txBody>
      </p:sp>
      <p:sp>
        <p:nvSpPr>
          <p:cNvPr id="1040" name="Google Shape;1040;g732095da95_1_118"/>
          <p:cNvSpPr txBox="1"/>
          <p:nvPr/>
        </p:nvSpPr>
        <p:spPr>
          <a:xfrm>
            <a:off x="8181260" y="4850450"/>
            <a:ext cx="983700" cy="50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100">
                <a:latin typeface="Gill Sans"/>
                <a:ea typeface="Gill Sans"/>
                <a:cs typeface="Gill Sans"/>
                <a:sym typeface="Gill Sans"/>
              </a:rPr>
              <a:t>Unit/Device </a:t>
            </a:r>
            <a:br>
              <a:rPr lang="en-US" sz="1100">
                <a:latin typeface="Gill Sans"/>
                <a:ea typeface="Gill Sans"/>
                <a:cs typeface="Gill Sans"/>
                <a:sym typeface="Gill Sans"/>
              </a:rPr>
            </a:br>
            <a:r>
              <a:rPr lang="en-US" sz="1100">
                <a:latin typeface="Gill Sans"/>
                <a:ea typeface="Gill Sans"/>
                <a:cs typeface="Gill Sans"/>
                <a:sym typeface="Gill Sans"/>
              </a:rPr>
              <a:t>Test Plan</a:t>
            </a:r>
            <a:endParaRPr sz="1100">
              <a:latin typeface="Gill Sans"/>
              <a:ea typeface="Gill Sans"/>
              <a:cs typeface="Gill Sans"/>
              <a:sym typeface="Gill Sans"/>
            </a:endParaRPr>
          </a:p>
        </p:txBody>
      </p:sp>
      <p:sp>
        <p:nvSpPr>
          <p:cNvPr id="1041" name="Google Shape;1041;g732095da95_1_118"/>
          <p:cNvSpPr txBox="1"/>
          <p:nvPr/>
        </p:nvSpPr>
        <p:spPr>
          <a:xfrm>
            <a:off x="7171535" y="1938625"/>
            <a:ext cx="2854200" cy="50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u="sng">
                <a:latin typeface="Gill Sans"/>
                <a:ea typeface="Gill Sans"/>
                <a:cs typeface="Gill Sans"/>
                <a:sym typeface="Gill Sans"/>
              </a:rPr>
              <a:t>System Engineering V</a:t>
            </a:r>
            <a:endParaRPr sz="1800" u="sng">
              <a:latin typeface="Gill Sans"/>
              <a:ea typeface="Gill Sans"/>
              <a:cs typeface="Gill Sans"/>
              <a:sym typeface="Gill Sans"/>
            </a:endParaRPr>
          </a:p>
        </p:txBody>
      </p:sp>
      <p:cxnSp>
        <p:nvCxnSpPr>
          <p:cNvPr id="1042" name="Google Shape;1042;g732095da95_1_118"/>
          <p:cNvCxnSpPr/>
          <p:nvPr/>
        </p:nvCxnSpPr>
        <p:spPr>
          <a:xfrm>
            <a:off x="5623560" y="2671725"/>
            <a:ext cx="1603500" cy="3393300"/>
          </a:xfrm>
          <a:prstGeom prst="straightConnector1">
            <a:avLst/>
          </a:prstGeom>
          <a:noFill/>
          <a:ln w="38100" cap="flat" cmpd="sng">
            <a:solidFill>
              <a:schemeClr val="dk2"/>
            </a:solidFill>
            <a:prstDash val="solid"/>
            <a:round/>
            <a:headEnd type="none" w="med" len="med"/>
            <a:tailEnd type="triangle" w="med" len="med"/>
          </a:ln>
        </p:spPr>
      </p:cxnSp>
      <p:cxnSp>
        <p:nvCxnSpPr>
          <p:cNvPr id="1043" name="Google Shape;1043;g732095da95_1_118"/>
          <p:cNvCxnSpPr/>
          <p:nvPr/>
        </p:nvCxnSpPr>
        <p:spPr>
          <a:xfrm rot="10800000" flipH="1">
            <a:off x="9948585" y="2712550"/>
            <a:ext cx="1790100" cy="3508800"/>
          </a:xfrm>
          <a:prstGeom prst="straightConnector1">
            <a:avLst/>
          </a:prstGeom>
          <a:noFill/>
          <a:ln w="38100" cap="flat" cmpd="sng">
            <a:solidFill>
              <a:schemeClr val="dk2"/>
            </a:solidFill>
            <a:prstDash val="solid"/>
            <a:round/>
            <a:headEnd type="none" w="med" len="med"/>
            <a:tailEnd type="triangle" w="med" len="med"/>
          </a:ln>
        </p:spPr>
      </p:cxnSp>
      <p:cxnSp>
        <p:nvCxnSpPr>
          <p:cNvPr id="1044" name="Google Shape;1044;g732095da95_1_118"/>
          <p:cNvCxnSpPr/>
          <p:nvPr/>
        </p:nvCxnSpPr>
        <p:spPr>
          <a:xfrm rot="10800000" flipH="1">
            <a:off x="7788599" y="6747797"/>
            <a:ext cx="1623600" cy="10200"/>
          </a:xfrm>
          <a:prstGeom prst="straightConnector1">
            <a:avLst/>
          </a:prstGeom>
          <a:noFill/>
          <a:ln w="38100" cap="flat" cmpd="sng">
            <a:solidFill>
              <a:schemeClr val="dk2"/>
            </a:solidFill>
            <a:prstDash val="solid"/>
            <a:round/>
            <a:headEnd type="none" w="med" len="med"/>
            <a:tailEnd type="triangle" w="med" len="med"/>
          </a:ln>
        </p:spPr>
      </p:cxnSp>
      <p:sp>
        <p:nvSpPr>
          <p:cNvPr id="1045" name="Google Shape;1045;g732095da95_1_118"/>
          <p:cNvSpPr/>
          <p:nvPr/>
        </p:nvSpPr>
        <p:spPr>
          <a:xfrm rot="10800000">
            <a:off x="8774335" y="5111853"/>
            <a:ext cx="1444800" cy="795900"/>
          </a:xfrm>
          <a:prstGeom prst="parallelogram">
            <a:avLst>
              <a:gd name="adj" fmla="val 48565"/>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g732095da95_1_118"/>
          <p:cNvSpPr/>
          <p:nvPr/>
        </p:nvSpPr>
        <p:spPr>
          <a:xfrm rot="10800000">
            <a:off x="9148710" y="4301203"/>
            <a:ext cx="1444800" cy="795900"/>
          </a:xfrm>
          <a:prstGeom prst="parallelogram">
            <a:avLst>
              <a:gd name="adj" fmla="val 48565"/>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g732095da95_1_118"/>
          <p:cNvSpPr/>
          <p:nvPr/>
        </p:nvSpPr>
        <p:spPr>
          <a:xfrm rot="10800000">
            <a:off x="9521885" y="3503841"/>
            <a:ext cx="1444800" cy="795900"/>
          </a:xfrm>
          <a:prstGeom prst="parallelogram">
            <a:avLst>
              <a:gd name="adj" fmla="val 48565"/>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g732095da95_1_118"/>
          <p:cNvSpPr/>
          <p:nvPr/>
        </p:nvSpPr>
        <p:spPr>
          <a:xfrm rot="10800000">
            <a:off x="9895585" y="2694553"/>
            <a:ext cx="1444800" cy="795900"/>
          </a:xfrm>
          <a:prstGeom prst="parallelogram">
            <a:avLst>
              <a:gd name="adj" fmla="val 48565"/>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g732095da95_1_118"/>
          <p:cNvSpPr txBox="1"/>
          <p:nvPr/>
        </p:nvSpPr>
        <p:spPr>
          <a:xfrm>
            <a:off x="581200" y="2328225"/>
            <a:ext cx="4200000" cy="3736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Gill Sans"/>
              <a:buChar char="●"/>
            </a:pPr>
            <a:r>
              <a:rPr lang="en-US">
                <a:latin typeface="Gill Sans"/>
                <a:ea typeface="Gill Sans"/>
                <a:cs typeface="Gill Sans"/>
                <a:sym typeface="Gill Sans"/>
              </a:rPr>
              <a:t>All in progress as of Spring 2020</a:t>
            </a:r>
            <a:endParaRPr>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latin typeface="Gill Sans"/>
                <a:ea typeface="Gill Sans"/>
                <a:cs typeface="Gill Sans"/>
                <a:sym typeface="Gill Sans"/>
              </a:rPr>
              <a:t>Individual unit tests largely complete</a:t>
            </a:r>
            <a:endParaRPr>
              <a:latin typeface="Gill Sans"/>
              <a:ea typeface="Gill Sans"/>
              <a:cs typeface="Gill Sans"/>
              <a:sym typeface="Gill Sans"/>
            </a:endParaRPr>
          </a:p>
          <a:p>
            <a:pPr marL="1371600" lvl="2" indent="-317500" algn="l" rtl="0">
              <a:spcBef>
                <a:spcPts val="0"/>
              </a:spcBef>
              <a:spcAft>
                <a:spcPts val="0"/>
              </a:spcAft>
              <a:buSzPts val="1400"/>
              <a:buFont typeface="Gill Sans"/>
              <a:buChar char="■"/>
            </a:pPr>
            <a:r>
              <a:rPr lang="en-US">
                <a:latin typeface="Gill Sans"/>
                <a:ea typeface="Gill Sans"/>
                <a:cs typeface="Gill Sans"/>
                <a:sym typeface="Gill Sans"/>
              </a:rPr>
              <a:t>Largest was balloon</a:t>
            </a:r>
            <a:endParaRPr>
              <a:latin typeface="Gill Sans"/>
              <a:ea typeface="Gill Sans"/>
              <a:cs typeface="Gill Sans"/>
              <a:sym typeface="Gill Sans"/>
            </a:endParaRPr>
          </a:p>
          <a:p>
            <a:pPr marL="1371600" lvl="2" indent="-317500" algn="l" rtl="0">
              <a:spcBef>
                <a:spcPts val="0"/>
              </a:spcBef>
              <a:spcAft>
                <a:spcPts val="0"/>
              </a:spcAft>
              <a:buSzPts val="1400"/>
              <a:buFont typeface="Gill Sans"/>
              <a:buChar char="■"/>
            </a:pPr>
            <a:r>
              <a:rPr lang="en-US">
                <a:latin typeface="Gill Sans"/>
                <a:ea typeface="Gill Sans"/>
                <a:cs typeface="Gill Sans"/>
                <a:sym typeface="Gill Sans"/>
              </a:rPr>
              <a:t>Mostly Avionics</a:t>
            </a:r>
            <a:endParaRPr>
              <a:latin typeface="Gill Sans"/>
              <a:ea typeface="Gill Sans"/>
              <a:cs typeface="Gill Sans"/>
              <a:sym typeface="Gill Sans"/>
            </a:endParaRPr>
          </a:p>
          <a:p>
            <a:pPr marL="1371600" lvl="2" indent="-317500" algn="l" rtl="0">
              <a:spcBef>
                <a:spcPts val="0"/>
              </a:spcBef>
              <a:spcAft>
                <a:spcPts val="0"/>
              </a:spcAft>
              <a:buSzPts val="1400"/>
              <a:buFont typeface="Gill Sans"/>
              <a:buChar char="■"/>
            </a:pPr>
            <a:r>
              <a:rPr lang="en-US">
                <a:latin typeface="Gill Sans"/>
                <a:ea typeface="Gill Sans"/>
                <a:cs typeface="Gill Sans"/>
                <a:sym typeface="Gill Sans"/>
              </a:rPr>
              <a:t>Still missing BEC</a:t>
            </a:r>
            <a:endParaRPr>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latin typeface="Gill Sans"/>
                <a:ea typeface="Gill Sans"/>
                <a:cs typeface="Gill Sans"/>
                <a:sym typeface="Gill Sans"/>
              </a:rPr>
              <a:t>Subsystems Verification</a:t>
            </a:r>
            <a:endParaRPr>
              <a:latin typeface="Gill Sans"/>
              <a:ea typeface="Gill Sans"/>
              <a:cs typeface="Gill Sans"/>
              <a:sym typeface="Gill Sans"/>
            </a:endParaRPr>
          </a:p>
          <a:p>
            <a:pPr marL="1371600" lvl="2" indent="-317500" algn="l" rtl="0">
              <a:spcBef>
                <a:spcPts val="0"/>
              </a:spcBef>
              <a:spcAft>
                <a:spcPts val="0"/>
              </a:spcAft>
              <a:buSzPts val="1400"/>
              <a:buFont typeface="Gill Sans"/>
              <a:buChar char="■"/>
            </a:pPr>
            <a:r>
              <a:rPr lang="en-US">
                <a:latin typeface="Gill Sans"/>
                <a:ea typeface="Gill Sans"/>
                <a:cs typeface="Gill Sans"/>
                <a:sym typeface="Gill Sans"/>
              </a:rPr>
              <a:t>In progress</a:t>
            </a:r>
            <a:endParaRPr>
              <a:latin typeface="Gill Sans"/>
              <a:ea typeface="Gill Sans"/>
              <a:cs typeface="Gill Sans"/>
              <a:sym typeface="Gill Sans"/>
            </a:endParaRPr>
          </a:p>
          <a:p>
            <a:pPr marL="1371600" lvl="2" indent="-317500" algn="l" rtl="0">
              <a:spcBef>
                <a:spcPts val="0"/>
              </a:spcBef>
              <a:spcAft>
                <a:spcPts val="0"/>
              </a:spcAft>
              <a:buSzPts val="1400"/>
              <a:buFont typeface="Gill Sans"/>
              <a:buChar char="■"/>
            </a:pPr>
            <a:r>
              <a:rPr lang="en-US">
                <a:latin typeface="Gill Sans"/>
                <a:ea typeface="Gill Sans"/>
                <a:cs typeface="Gill Sans"/>
                <a:sym typeface="Gill Sans"/>
              </a:rPr>
              <a:t>Avionics waiting on lynchpin of BEC</a:t>
            </a:r>
            <a:endParaRPr>
              <a:latin typeface="Gill Sans"/>
              <a:ea typeface="Gill Sans"/>
              <a:cs typeface="Gill Sans"/>
              <a:sym typeface="Gill Sans"/>
            </a:endParaRPr>
          </a:p>
          <a:p>
            <a:pPr marL="1371600" lvl="2" indent="-317500" algn="l" rtl="0">
              <a:spcBef>
                <a:spcPts val="0"/>
              </a:spcBef>
              <a:spcAft>
                <a:spcPts val="0"/>
              </a:spcAft>
              <a:buSzPts val="1400"/>
              <a:buFont typeface="Gill Sans"/>
              <a:buChar char="■"/>
            </a:pPr>
            <a:r>
              <a:rPr lang="en-US">
                <a:latin typeface="Gill Sans"/>
                <a:ea typeface="Gill Sans"/>
                <a:cs typeface="Gill Sans"/>
                <a:sym typeface="Gill Sans"/>
              </a:rPr>
              <a:t>Structures getting close</a:t>
            </a:r>
            <a:endParaRPr>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latin typeface="Gill Sans"/>
                <a:ea typeface="Gill Sans"/>
                <a:cs typeface="Gill Sans"/>
                <a:sym typeface="Gill Sans"/>
              </a:rPr>
              <a:t>System Verification</a:t>
            </a:r>
            <a:endParaRPr>
              <a:latin typeface="Gill Sans"/>
              <a:ea typeface="Gill Sans"/>
              <a:cs typeface="Gill Sans"/>
              <a:sym typeface="Gill Sans"/>
            </a:endParaRPr>
          </a:p>
          <a:p>
            <a:pPr marL="1371600" lvl="2" indent="-317500" algn="l" rtl="0">
              <a:spcBef>
                <a:spcPts val="0"/>
              </a:spcBef>
              <a:spcAft>
                <a:spcPts val="0"/>
              </a:spcAft>
              <a:buSzPts val="1400"/>
              <a:buFont typeface="Gill Sans"/>
              <a:buChar char="■"/>
            </a:pPr>
            <a:r>
              <a:rPr lang="en-US">
                <a:latin typeface="Gill Sans"/>
                <a:ea typeface="Gill Sans"/>
                <a:cs typeface="Gill Sans"/>
                <a:sym typeface="Gill Sans"/>
              </a:rPr>
              <a:t>Test flights were scheduled for April 6th</a:t>
            </a:r>
            <a:endParaRPr>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latin typeface="Gill Sans"/>
                <a:ea typeface="Gill Sans"/>
                <a:cs typeface="Gill Sans"/>
                <a:sym typeface="Gill Sans"/>
              </a:rPr>
              <a:t>System Validation</a:t>
            </a:r>
            <a:endParaRPr>
              <a:latin typeface="Gill Sans"/>
              <a:ea typeface="Gill Sans"/>
              <a:cs typeface="Gill Sans"/>
              <a:sym typeface="Gill Sans"/>
            </a:endParaRPr>
          </a:p>
          <a:p>
            <a:pPr marL="1371600" lvl="2" indent="-317500" algn="l" rtl="0">
              <a:spcBef>
                <a:spcPts val="0"/>
              </a:spcBef>
              <a:spcAft>
                <a:spcPts val="0"/>
              </a:spcAft>
              <a:buSzPts val="1400"/>
              <a:buFont typeface="Gill Sans"/>
              <a:buChar char="■"/>
            </a:pPr>
            <a:r>
              <a:rPr lang="en-US">
                <a:latin typeface="Gill Sans"/>
                <a:ea typeface="Gill Sans"/>
                <a:cs typeface="Gill Sans"/>
                <a:sym typeface="Gill Sans"/>
              </a:rPr>
              <a:t>Would have involved post processing of test data, ensuring that images were sufficient</a:t>
            </a:r>
            <a:endParaRPr>
              <a:latin typeface="Gill Sans"/>
              <a:ea typeface="Gill Sans"/>
              <a:cs typeface="Gill Sans"/>
              <a:sym typeface="Gill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3"/>
        <p:cNvGrpSpPr/>
        <p:nvPr/>
      </p:nvGrpSpPr>
      <p:grpSpPr>
        <a:xfrm>
          <a:off x="0" y="0"/>
          <a:ext cx="0" cy="0"/>
          <a:chOff x="0" y="0"/>
          <a:chExt cx="0" cy="0"/>
        </a:xfrm>
      </p:grpSpPr>
      <p:sp>
        <p:nvSpPr>
          <p:cNvPr id="1054" name="Google Shape;1054;g732095da95_1_20"/>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Systems Engineering: Risk Assessment vs Challenges</a:t>
            </a:r>
            <a:endParaRPr/>
          </a:p>
        </p:txBody>
      </p:sp>
      <p:sp>
        <p:nvSpPr>
          <p:cNvPr id="1055" name="Google Shape;1055;g732095da95_1_20"/>
          <p:cNvSpPr txBox="1"/>
          <p:nvPr/>
        </p:nvSpPr>
        <p:spPr>
          <a:xfrm>
            <a:off x="581200" y="1941438"/>
            <a:ext cx="4507200" cy="67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ill Sans"/>
              <a:ea typeface="Gill Sans"/>
              <a:cs typeface="Gill Sans"/>
              <a:sym typeface="Gill Sans"/>
            </a:endParaRPr>
          </a:p>
          <a:p>
            <a:pPr marL="0" lvl="0" indent="0" algn="l" rtl="0">
              <a:spcBef>
                <a:spcPts val="0"/>
              </a:spcBef>
              <a:spcAft>
                <a:spcPts val="0"/>
              </a:spcAft>
              <a:buNone/>
            </a:pPr>
            <a:endParaRPr>
              <a:latin typeface="Gill Sans"/>
              <a:ea typeface="Gill Sans"/>
              <a:cs typeface="Gill Sans"/>
              <a:sym typeface="Gill Sans"/>
            </a:endParaRPr>
          </a:p>
        </p:txBody>
      </p:sp>
      <p:graphicFrame>
        <p:nvGraphicFramePr>
          <p:cNvPr id="1056" name="Google Shape;1056;g732095da95_1_20"/>
          <p:cNvGraphicFramePr/>
          <p:nvPr/>
        </p:nvGraphicFramePr>
        <p:xfrm>
          <a:off x="4847825" y="2011350"/>
          <a:ext cx="6899100" cy="4534890"/>
        </p:xfrm>
        <a:graphic>
          <a:graphicData uri="http://schemas.openxmlformats.org/drawingml/2006/table">
            <a:tbl>
              <a:tblPr>
                <a:noFill/>
                <a:tableStyleId>{0A0A2FCC-5FF7-4E4C-AC06-CF2DFF993655}</a:tableStyleId>
              </a:tblPr>
              <a:tblGrid>
                <a:gridCol w="685650">
                  <a:extLst>
                    <a:ext uri="{9D8B030D-6E8A-4147-A177-3AD203B41FA5}">
                      <a16:colId xmlns:a16="http://schemas.microsoft.com/office/drawing/2014/main" val="20000"/>
                    </a:ext>
                  </a:extLst>
                </a:gridCol>
                <a:gridCol w="1248725">
                  <a:extLst>
                    <a:ext uri="{9D8B030D-6E8A-4147-A177-3AD203B41FA5}">
                      <a16:colId xmlns:a16="http://schemas.microsoft.com/office/drawing/2014/main" val="20001"/>
                    </a:ext>
                  </a:extLst>
                </a:gridCol>
                <a:gridCol w="4964725">
                  <a:extLst>
                    <a:ext uri="{9D8B030D-6E8A-4147-A177-3AD203B41FA5}">
                      <a16:colId xmlns:a16="http://schemas.microsoft.com/office/drawing/2014/main" val="20002"/>
                    </a:ext>
                  </a:extLst>
                </a:gridCol>
              </a:tblGrid>
              <a:tr h="553850">
                <a:tc>
                  <a:txBody>
                    <a:bodyPr/>
                    <a:lstStyle/>
                    <a:p>
                      <a:pPr marL="0" lvl="0" indent="0" algn="l" rtl="0">
                        <a:spcBef>
                          <a:spcPts val="0"/>
                        </a:spcBef>
                        <a:spcAft>
                          <a:spcPts val="0"/>
                        </a:spcAft>
                        <a:buNone/>
                      </a:pPr>
                      <a:r>
                        <a:rPr lang="en-US">
                          <a:latin typeface="Gill Sans"/>
                          <a:ea typeface="Gill Sans"/>
                          <a:cs typeface="Gill Sans"/>
                          <a:sym typeface="Gill Sans"/>
                        </a:rPr>
                        <a:t>FMEA Score</a:t>
                      </a:r>
                      <a:endParaRPr>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US">
                          <a:latin typeface="Gill Sans"/>
                          <a:ea typeface="Gill Sans"/>
                          <a:cs typeface="Gill Sans"/>
                          <a:sym typeface="Gill Sans"/>
                        </a:rPr>
                        <a:t>Risk</a:t>
                      </a:r>
                      <a:endParaRPr>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US">
                          <a:latin typeface="Gill Sans"/>
                          <a:ea typeface="Gill Sans"/>
                          <a:cs typeface="Gill Sans"/>
                          <a:sym typeface="Gill Sans"/>
                        </a:rPr>
                        <a:t>Actual Impact</a:t>
                      </a:r>
                      <a:endParaRPr>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0"/>
                  </a:ext>
                </a:extLst>
              </a:tr>
              <a:tr h="746650">
                <a:tc>
                  <a:txBody>
                    <a:bodyPr/>
                    <a:lstStyle/>
                    <a:p>
                      <a:pPr marL="0" lvl="0" indent="0" algn="l" rtl="0">
                        <a:spcBef>
                          <a:spcPts val="0"/>
                        </a:spcBef>
                        <a:spcAft>
                          <a:spcPts val="0"/>
                        </a:spcAft>
                        <a:buNone/>
                      </a:pPr>
                      <a:r>
                        <a:rPr lang="en-US">
                          <a:latin typeface="Gill Sans"/>
                          <a:ea typeface="Gill Sans"/>
                          <a:cs typeface="Gill Sans"/>
                          <a:sym typeface="Gill Sans"/>
                        </a:rPr>
                        <a:t>20</a:t>
                      </a:r>
                      <a:endParaRPr>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US">
                          <a:latin typeface="Gill Sans"/>
                          <a:ea typeface="Gill Sans"/>
                          <a:cs typeface="Gill Sans"/>
                          <a:sym typeface="Gill Sans"/>
                        </a:rPr>
                        <a:t>Battery overheats or explodes</a:t>
                      </a:r>
                      <a:endParaRPr>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US">
                          <a:latin typeface="Gill Sans"/>
                          <a:ea typeface="Gill Sans"/>
                          <a:cs typeface="Gill Sans"/>
                          <a:sym typeface="Gill Sans"/>
                        </a:rPr>
                        <a:t>This did not occur, even with extensive charging and discharging tests and being left idle for 2+ weeks</a:t>
                      </a:r>
                      <a:endParaRPr>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1"/>
                  </a:ext>
                </a:extLst>
              </a:tr>
              <a:tr h="939450">
                <a:tc>
                  <a:txBody>
                    <a:bodyPr/>
                    <a:lstStyle/>
                    <a:p>
                      <a:pPr marL="0" lvl="0" indent="0" algn="l" rtl="0">
                        <a:spcBef>
                          <a:spcPts val="0"/>
                        </a:spcBef>
                        <a:spcAft>
                          <a:spcPts val="0"/>
                        </a:spcAft>
                        <a:buNone/>
                      </a:pPr>
                      <a:r>
                        <a:rPr lang="en-US">
                          <a:latin typeface="Gill Sans"/>
                          <a:ea typeface="Gill Sans"/>
                          <a:cs typeface="Gill Sans"/>
                          <a:sym typeface="Gill Sans"/>
                        </a:rPr>
                        <a:t>10</a:t>
                      </a:r>
                      <a:endParaRPr>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US">
                          <a:latin typeface="Gill Sans"/>
                          <a:ea typeface="Gill Sans"/>
                          <a:cs typeface="Gill Sans"/>
                          <a:sym typeface="Gill Sans"/>
                        </a:rPr>
                        <a:t>Balloon Ruptures or Explodes</a:t>
                      </a:r>
                      <a:endParaRPr>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US">
                          <a:latin typeface="Gill Sans"/>
                          <a:ea typeface="Gill Sans"/>
                          <a:cs typeface="Gill Sans"/>
                          <a:sym typeface="Gill Sans"/>
                        </a:rPr>
                        <a:t>Despite relatively rough handling (gritty concrete floor, air was forced out by body weight,etc) during inflation/deflation tests, no damage was detected. Material was more robust and easier to patch</a:t>
                      </a:r>
                      <a:r>
                        <a:rPr lang="en-US">
                          <a:solidFill>
                            <a:schemeClr val="dk1"/>
                          </a:solidFill>
                          <a:latin typeface="Gill Sans"/>
                          <a:ea typeface="Gill Sans"/>
                          <a:cs typeface="Gill Sans"/>
                          <a:sym typeface="Gill Sans"/>
                        </a:rPr>
                        <a:t> than expected</a:t>
                      </a:r>
                      <a:endParaRPr>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2"/>
                  </a:ext>
                </a:extLst>
              </a:tr>
              <a:tr h="553850">
                <a:tc>
                  <a:txBody>
                    <a:bodyPr/>
                    <a:lstStyle/>
                    <a:p>
                      <a:pPr marL="0" lvl="0" indent="0" algn="l" rtl="0">
                        <a:spcBef>
                          <a:spcPts val="0"/>
                        </a:spcBef>
                        <a:spcAft>
                          <a:spcPts val="0"/>
                        </a:spcAft>
                        <a:buNone/>
                      </a:pPr>
                      <a:r>
                        <a:rPr lang="en-US">
                          <a:latin typeface="Gill Sans"/>
                          <a:ea typeface="Gill Sans"/>
                          <a:cs typeface="Gill Sans"/>
                          <a:sym typeface="Gill Sans"/>
                        </a:rPr>
                        <a:t>15</a:t>
                      </a:r>
                      <a:endParaRPr>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US">
                          <a:latin typeface="Gill Sans"/>
                          <a:ea typeface="Gill Sans"/>
                          <a:cs typeface="Gill Sans"/>
                          <a:sym typeface="Gill Sans"/>
                        </a:rPr>
                        <a:t>Storage Space Insufficient</a:t>
                      </a:r>
                      <a:endParaRPr>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US">
                          <a:latin typeface="Gill Sans"/>
                          <a:ea typeface="Gill Sans"/>
                          <a:cs typeface="Gill Sans"/>
                          <a:sym typeface="Gill Sans"/>
                        </a:rPr>
                        <a:t>This was never an issue, due to the fact that the balloon was only stored full once, and that space was relatively easy to obtain</a:t>
                      </a:r>
                      <a:endParaRPr>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3"/>
                  </a:ext>
                </a:extLst>
              </a:tr>
              <a:tr h="746650">
                <a:tc>
                  <a:txBody>
                    <a:bodyPr/>
                    <a:lstStyle/>
                    <a:p>
                      <a:pPr marL="0" lvl="0" indent="0" algn="l" rtl="0">
                        <a:spcBef>
                          <a:spcPts val="0"/>
                        </a:spcBef>
                        <a:spcAft>
                          <a:spcPts val="0"/>
                        </a:spcAft>
                        <a:buNone/>
                      </a:pPr>
                      <a:r>
                        <a:rPr lang="en-US">
                          <a:latin typeface="Gill Sans"/>
                          <a:ea typeface="Gill Sans"/>
                          <a:cs typeface="Gill Sans"/>
                          <a:sym typeface="Gill Sans"/>
                        </a:rPr>
                        <a:t>5</a:t>
                      </a:r>
                      <a:endParaRPr>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US">
                          <a:latin typeface="Gill Sans"/>
                          <a:ea typeface="Gill Sans"/>
                          <a:cs typeface="Gill Sans"/>
                          <a:sym typeface="Gill Sans"/>
                        </a:rPr>
                        <a:t>Costs Exceed Budget</a:t>
                      </a:r>
                      <a:endParaRPr>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US">
                          <a:latin typeface="Gill Sans"/>
                          <a:ea typeface="Gill Sans"/>
                          <a:cs typeface="Gill Sans"/>
                          <a:sym typeface="Gill Sans"/>
                        </a:rPr>
                        <a:t>Did not occur, but risk was underpredicted. Likelihood was taken to be small because EEF was assumed guaranteed and purchasing did not begin until Spring</a:t>
                      </a:r>
                      <a:endParaRPr>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4"/>
                  </a:ext>
                </a:extLst>
              </a:tr>
              <a:tr h="633600">
                <a:tc>
                  <a:txBody>
                    <a:bodyPr/>
                    <a:lstStyle/>
                    <a:p>
                      <a:pPr marL="0" lvl="0" indent="0" algn="l" rtl="0">
                        <a:spcBef>
                          <a:spcPts val="0"/>
                        </a:spcBef>
                        <a:spcAft>
                          <a:spcPts val="0"/>
                        </a:spcAft>
                        <a:buNone/>
                      </a:pPr>
                      <a:r>
                        <a:rPr lang="en-US">
                          <a:latin typeface="Gill Sans"/>
                          <a:ea typeface="Gill Sans"/>
                          <a:cs typeface="Gill Sans"/>
                          <a:sym typeface="Gill Sans"/>
                        </a:rPr>
                        <a:t>3</a:t>
                      </a:r>
                      <a:endParaRPr>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US">
                          <a:latin typeface="Gill Sans"/>
                          <a:ea typeface="Gill Sans"/>
                          <a:cs typeface="Gill Sans"/>
                          <a:sym typeface="Gill Sans"/>
                        </a:rPr>
                        <a:t>Shipping Time Too Long</a:t>
                      </a:r>
                      <a:endParaRPr>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US">
                          <a:latin typeface="Gill Sans"/>
                          <a:ea typeface="Gill Sans"/>
                          <a:cs typeface="Gill Sans"/>
                          <a:sym typeface="Gill Sans"/>
                        </a:rPr>
                        <a:t>Underestimated consequence and likelihood in planning phase, pushed schedule several times. Augmented by global pandemic</a:t>
                      </a:r>
                      <a:endParaRPr>
                        <a:latin typeface="Gill Sans"/>
                        <a:ea typeface="Gill Sans"/>
                        <a:cs typeface="Gill Sans"/>
                        <a:sym typeface="Gill Sans"/>
                      </a:endParaRPr>
                    </a:p>
                  </a:txBody>
                  <a:tcPr marL="91425" marR="91425" marT="91425" marB="91425"/>
                </a:tc>
                <a:extLst>
                  <a:ext uri="{0D108BD9-81ED-4DB2-BD59-A6C34878D82A}">
                    <a16:rowId xmlns:a16="http://schemas.microsoft.com/office/drawing/2014/main" val="10005"/>
                  </a:ext>
                </a:extLst>
              </a:tr>
            </a:tbl>
          </a:graphicData>
        </a:graphic>
      </p:graphicFrame>
      <p:sp>
        <p:nvSpPr>
          <p:cNvPr id="1057" name="Google Shape;1057;g732095da95_1_20"/>
          <p:cNvSpPr txBox="1"/>
          <p:nvPr/>
        </p:nvSpPr>
        <p:spPr>
          <a:xfrm>
            <a:off x="466025" y="1941450"/>
            <a:ext cx="4381800" cy="20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Gill Sans"/>
                <a:ea typeface="Gill Sans"/>
                <a:cs typeface="Gill Sans"/>
                <a:sym typeface="Gill Sans"/>
              </a:rPr>
              <a:t>Tabulated Planned Risk Cases: </a:t>
            </a:r>
            <a:endParaRPr>
              <a:solidFill>
                <a:schemeClr val="dk1"/>
              </a:solidFill>
              <a:latin typeface="Gill Sans"/>
              <a:ea typeface="Gill Sans"/>
              <a:cs typeface="Gill Sans"/>
              <a:sym typeface="Gill Sans"/>
            </a:endParaRPr>
          </a:p>
          <a:p>
            <a:pPr marL="0" lvl="0" indent="0" algn="l" rtl="0">
              <a:spcBef>
                <a:spcPts val="0"/>
              </a:spcBef>
              <a:spcAft>
                <a:spcPts val="0"/>
              </a:spcAft>
              <a:buNone/>
            </a:pPr>
            <a:r>
              <a:rPr lang="en-US">
                <a:solidFill>
                  <a:schemeClr val="dk1"/>
                </a:solidFill>
                <a:latin typeface="Gill Sans"/>
                <a:ea typeface="Gill Sans"/>
                <a:cs typeface="Gill Sans"/>
                <a:sym typeface="Gill Sans"/>
              </a:rPr>
              <a:t>(Selected for relevance) (premitigation)</a:t>
            </a:r>
            <a:endParaRPr>
              <a:solidFill>
                <a:schemeClr val="dk1"/>
              </a:solidFill>
              <a:latin typeface="Gill Sans"/>
              <a:ea typeface="Gill Sans"/>
              <a:cs typeface="Gill Sans"/>
              <a:sym typeface="Gill Sans"/>
            </a:endParaRPr>
          </a:p>
          <a:p>
            <a:pPr marL="0" lvl="0" indent="0" algn="l" rtl="0">
              <a:spcBef>
                <a:spcPts val="0"/>
              </a:spcBef>
              <a:spcAft>
                <a:spcPts val="0"/>
              </a:spcAft>
              <a:buClr>
                <a:schemeClr val="dk1"/>
              </a:buClr>
              <a:buSzPts val="1100"/>
              <a:buFont typeface="Arial"/>
              <a:buNone/>
            </a:pPr>
            <a:endParaRPr>
              <a:solidFill>
                <a:schemeClr val="dk1"/>
              </a:solidFill>
              <a:latin typeface="Gill Sans"/>
              <a:ea typeface="Gill Sans"/>
              <a:cs typeface="Gill Sans"/>
              <a:sym typeface="Gill Sans"/>
            </a:endParaRPr>
          </a:p>
          <a:p>
            <a:pPr marL="0" lvl="0" indent="0" algn="l" rtl="0">
              <a:spcBef>
                <a:spcPts val="0"/>
              </a:spcBef>
              <a:spcAft>
                <a:spcPts val="0"/>
              </a:spcAft>
              <a:buNone/>
            </a:pPr>
            <a:r>
              <a:rPr lang="en-US">
                <a:latin typeface="Gill Sans"/>
                <a:ea typeface="Gill Sans"/>
                <a:cs typeface="Gill Sans"/>
                <a:sym typeface="Gill Sans"/>
              </a:rPr>
              <a:t>Major Unforeseen Risks:</a:t>
            </a:r>
            <a:endParaRPr>
              <a:latin typeface="Gill Sans"/>
              <a:ea typeface="Gill Sans"/>
              <a:cs typeface="Gill Sans"/>
              <a:sym typeface="Gill Sans"/>
            </a:endParaRPr>
          </a:p>
          <a:p>
            <a:pPr marL="457200" lvl="0" indent="-317500" algn="l" rtl="0">
              <a:spcBef>
                <a:spcPts val="0"/>
              </a:spcBef>
              <a:spcAft>
                <a:spcPts val="0"/>
              </a:spcAft>
              <a:buSzPts val="1400"/>
              <a:buFont typeface="Gill Sans"/>
              <a:buChar char="➢"/>
            </a:pPr>
            <a:r>
              <a:rPr lang="en-US">
                <a:latin typeface="Gill Sans"/>
                <a:ea typeface="Gill Sans"/>
                <a:cs typeface="Gill Sans"/>
                <a:sym typeface="Gill Sans"/>
              </a:rPr>
              <a:t>A global pandemic</a:t>
            </a:r>
            <a:endParaRPr>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latin typeface="Gill Sans"/>
                <a:ea typeface="Gill Sans"/>
                <a:cs typeface="Gill Sans"/>
                <a:sym typeface="Gill Sans"/>
              </a:rPr>
              <a:t>Issues with Balloon material (massive delay)</a:t>
            </a:r>
            <a:endParaRPr>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latin typeface="Gill Sans"/>
                <a:ea typeface="Gill Sans"/>
                <a:cs typeface="Gill Sans"/>
                <a:sym typeface="Gill Sans"/>
              </a:rPr>
              <a:t>Delayed BEC </a:t>
            </a:r>
            <a:endParaRPr>
              <a:latin typeface="Gill Sans"/>
              <a:ea typeface="Gill Sans"/>
              <a:cs typeface="Gill Sans"/>
              <a:sym typeface="Gill Sans"/>
            </a:endParaRPr>
          </a:p>
          <a:p>
            <a:pPr marL="457200" lvl="0" indent="-317500" algn="l" rtl="0">
              <a:spcBef>
                <a:spcPts val="0"/>
              </a:spcBef>
              <a:spcAft>
                <a:spcPts val="0"/>
              </a:spcAft>
              <a:buSzPts val="1400"/>
              <a:buFont typeface="Gill Sans"/>
              <a:buChar char="➢"/>
            </a:pPr>
            <a:r>
              <a:rPr lang="en-US">
                <a:latin typeface="Gill Sans"/>
                <a:ea typeface="Gill Sans"/>
                <a:cs typeface="Gill Sans"/>
                <a:sym typeface="Gill Sans"/>
              </a:rPr>
              <a:t>Helium vs Hydrogen question</a:t>
            </a:r>
            <a:endParaRPr>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latin typeface="Gill Sans"/>
                <a:ea typeface="Gill Sans"/>
                <a:cs typeface="Gill Sans"/>
                <a:sym typeface="Gill Sans"/>
              </a:rPr>
              <a:t>Hundreds of man-hours used for this</a:t>
            </a:r>
            <a:endParaRPr>
              <a:latin typeface="Gill Sans"/>
              <a:ea typeface="Gill Sans"/>
              <a:cs typeface="Gill Sans"/>
              <a:sym typeface="Gill Sans"/>
            </a:endParaRPr>
          </a:p>
          <a:p>
            <a:pPr marL="0" lvl="0" indent="0" algn="l" rtl="0">
              <a:spcBef>
                <a:spcPts val="0"/>
              </a:spcBef>
              <a:spcAft>
                <a:spcPts val="0"/>
              </a:spcAft>
              <a:buNone/>
            </a:pPr>
            <a:endParaRPr>
              <a:latin typeface="Gill Sans"/>
              <a:ea typeface="Gill Sans"/>
              <a:cs typeface="Gill Sans"/>
              <a:sym typeface="Gill Sans"/>
            </a:endParaRPr>
          </a:p>
        </p:txBody>
      </p:sp>
      <p:sp>
        <p:nvSpPr>
          <p:cNvPr id="1058" name="Google Shape;1058;g732095da95_1_20"/>
          <p:cNvSpPr txBox="1"/>
          <p:nvPr/>
        </p:nvSpPr>
        <p:spPr>
          <a:xfrm>
            <a:off x="716175" y="6492900"/>
            <a:ext cx="3453600" cy="3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Gill Sans"/>
                <a:ea typeface="Gill Sans"/>
                <a:cs typeface="Gill Sans"/>
                <a:sym typeface="Gill Sans"/>
              </a:rPr>
              <a:t>Modified FMEA risk matrix used by NESSIE</a:t>
            </a:r>
            <a:endParaRPr>
              <a:latin typeface="Gill Sans"/>
              <a:ea typeface="Gill Sans"/>
              <a:cs typeface="Gill Sans"/>
              <a:sym typeface="Gill Sans"/>
            </a:endParaRPr>
          </a:p>
        </p:txBody>
      </p:sp>
      <p:graphicFrame>
        <p:nvGraphicFramePr>
          <p:cNvPr id="1059" name="Google Shape;1059;g732095da95_1_20"/>
          <p:cNvGraphicFramePr/>
          <p:nvPr/>
        </p:nvGraphicFramePr>
        <p:xfrm>
          <a:off x="1166250" y="4134700"/>
          <a:ext cx="2553450" cy="2377260"/>
        </p:xfrm>
        <a:graphic>
          <a:graphicData uri="http://schemas.openxmlformats.org/drawingml/2006/table">
            <a:tbl>
              <a:tblPr>
                <a:noFill/>
                <a:tableStyleId>{0A0A2FCC-5FF7-4E4C-AC06-CF2DFF993655}</a:tableStyleId>
              </a:tblPr>
              <a:tblGrid>
                <a:gridCol w="425575">
                  <a:extLst>
                    <a:ext uri="{9D8B030D-6E8A-4147-A177-3AD203B41FA5}">
                      <a16:colId xmlns:a16="http://schemas.microsoft.com/office/drawing/2014/main" val="20000"/>
                    </a:ext>
                  </a:extLst>
                </a:gridCol>
                <a:gridCol w="425575">
                  <a:extLst>
                    <a:ext uri="{9D8B030D-6E8A-4147-A177-3AD203B41FA5}">
                      <a16:colId xmlns:a16="http://schemas.microsoft.com/office/drawing/2014/main" val="20001"/>
                    </a:ext>
                  </a:extLst>
                </a:gridCol>
                <a:gridCol w="425575">
                  <a:extLst>
                    <a:ext uri="{9D8B030D-6E8A-4147-A177-3AD203B41FA5}">
                      <a16:colId xmlns:a16="http://schemas.microsoft.com/office/drawing/2014/main" val="20002"/>
                    </a:ext>
                  </a:extLst>
                </a:gridCol>
                <a:gridCol w="425575">
                  <a:extLst>
                    <a:ext uri="{9D8B030D-6E8A-4147-A177-3AD203B41FA5}">
                      <a16:colId xmlns:a16="http://schemas.microsoft.com/office/drawing/2014/main" val="20003"/>
                    </a:ext>
                  </a:extLst>
                </a:gridCol>
                <a:gridCol w="425575">
                  <a:extLst>
                    <a:ext uri="{9D8B030D-6E8A-4147-A177-3AD203B41FA5}">
                      <a16:colId xmlns:a16="http://schemas.microsoft.com/office/drawing/2014/main" val="20004"/>
                    </a:ext>
                  </a:extLst>
                </a:gridCol>
                <a:gridCol w="425575">
                  <a:extLst>
                    <a:ext uri="{9D8B030D-6E8A-4147-A177-3AD203B41FA5}">
                      <a16:colId xmlns:a16="http://schemas.microsoft.com/office/drawing/2014/main" val="20005"/>
                    </a:ext>
                  </a:extLst>
                </a:gridCol>
              </a:tblGrid>
              <a:tr h="381000">
                <a:tc>
                  <a:txBody>
                    <a:bodyPr/>
                    <a:lstStyle/>
                    <a:p>
                      <a:pPr marL="0" lvl="0" indent="0" algn="l" rtl="0">
                        <a:spcBef>
                          <a:spcPts val="0"/>
                        </a:spcBef>
                        <a:spcAft>
                          <a:spcPts val="0"/>
                        </a:spcAft>
                        <a:buNone/>
                      </a:pPr>
                      <a:endParaRPr>
                        <a:latin typeface="Gill Sans"/>
                        <a:ea typeface="Gill Sans"/>
                        <a:cs typeface="Gill Sans"/>
                        <a:sym typeface="Gill Sans"/>
                      </a:endParaRPr>
                    </a:p>
                  </a:txBody>
                  <a:tcPr marL="91425" marR="91425" marT="91425" marB="91425"/>
                </a:tc>
                <a:tc gridSpan="5">
                  <a:txBody>
                    <a:bodyPr/>
                    <a:lstStyle/>
                    <a:p>
                      <a:pPr marL="0" lvl="0" indent="0" algn="ctr" rtl="0">
                        <a:spcBef>
                          <a:spcPts val="0"/>
                        </a:spcBef>
                        <a:spcAft>
                          <a:spcPts val="0"/>
                        </a:spcAft>
                        <a:buNone/>
                      </a:pPr>
                      <a:r>
                        <a:rPr lang="en-US">
                          <a:latin typeface="Gill Sans"/>
                          <a:ea typeface="Gill Sans"/>
                          <a:cs typeface="Gill Sans"/>
                          <a:sym typeface="Gill Sans"/>
                        </a:rPr>
                        <a:t>Consequence</a:t>
                      </a:r>
                      <a:endParaRPr>
                        <a:latin typeface="Gill Sans"/>
                        <a:ea typeface="Gill Sans"/>
                        <a:cs typeface="Gill Sans"/>
                        <a:sym typeface="Gill Sans"/>
                      </a:endParaRPr>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000">
                <a:tc rowSpan="5">
                  <a:txBody>
                    <a:bodyPr/>
                    <a:lstStyle/>
                    <a:p>
                      <a:pPr marL="0" lvl="0" indent="0" algn="l" rtl="0">
                        <a:spcBef>
                          <a:spcPts val="0"/>
                        </a:spcBef>
                        <a:spcAft>
                          <a:spcPts val="0"/>
                        </a:spcAft>
                        <a:buNone/>
                      </a:pPr>
                      <a:endParaRPr>
                        <a:latin typeface="Gill Sans"/>
                        <a:ea typeface="Gill Sans"/>
                        <a:cs typeface="Gill Sans"/>
                        <a:sym typeface="Gill Sans"/>
                      </a:endParaRPr>
                    </a:p>
                  </a:txBody>
                  <a:tcPr marL="91425" marR="91425" marT="91425" marB="91425"/>
                </a:tc>
                <a:tc>
                  <a:txBody>
                    <a:bodyPr/>
                    <a:lstStyle/>
                    <a:p>
                      <a:pPr marL="0" lvl="0" indent="0" algn="l" rtl="0">
                        <a:spcBef>
                          <a:spcPts val="0"/>
                        </a:spcBef>
                        <a:spcAft>
                          <a:spcPts val="0"/>
                        </a:spcAft>
                        <a:buNone/>
                      </a:pPr>
                      <a:r>
                        <a:rPr lang="en-US">
                          <a:latin typeface="Gill Sans"/>
                          <a:ea typeface="Gill Sans"/>
                          <a:cs typeface="Gill Sans"/>
                          <a:sym typeface="Gill Sans"/>
                        </a:rPr>
                        <a:t>11</a:t>
                      </a:r>
                      <a:endParaRPr>
                        <a:latin typeface="Gill Sans"/>
                        <a:ea typeface="Gill Sans"/>
                        <a:cs typeface="Gill Sans"/>
                        <a:sym typeface="Gill Sans"/>
                      </a:endParaRPr>
                    </a:p>
                  </a:txBody>
                  <a:tcPr marL="91425" marR="91425" marT="91425" marB="91425">
                    <a:solidFill>
                      <a:srgbClr val="FFFF00"/>
                    </a:solidFill>
                  </a:tcPr>
                </a:tc>
                <a:tc>
                  <a:txBody>
                    <a:bodyPr/>
                    <a:lstStyle/>
                    <a:p>
                      <a:pPr marL="0" lvl="0" indent="0" algn="l" rtl="0">
                        <a:spcBef>
                          <a:spcPts val="0"/>
                        </a:spcBef>
                        <a:spcAft>
                          <a:spcPts val="0"/>
                        </a:spcAft>
                        <a:buNone/>
                      </a:pPr>
                      <a:r>
                        <a:rPr lang="en-US">
                          <a:latin typeface="Gill Sans"/>
                          <a:ea typeface="Gill Sans"/>
                          <a:cs typeface="Gill Sans"/>
                          <a:sym typeface="Gill Sans"/>
                        </a:rPr>
                        <a:t>16</a:t>
                      </a:r>
                      <a:endParaRPr>
                        <a:latin typeface="Gill Sans"/>
                        <a:ea typeface="Gill Sans"/>
                        <a:cs typeface="Gill Sans"/>
                        <a:sym typeface="Gill Sans"/>
                      </a:endParaRPr>
                    </a:p>
                  </a:txBody>
                  <a:tcPr marL="91425" marR="91425" marT="91425" marB="91425">
                    <a:solidFill>
                      <a:srgbClr val="FF9900"/>
                    </a:solidFill>
                  </a:tcPr>
                </a:tc>
                <a:tc>
                  <a:txBody>
                    <a:bodyPr/>
                    <a:lstStyle/>
                    <a:p>
                      <a:pPr marL="0" lvl="0" indent="0" algn="l" rtl="0">
                        <a:spcBef>
                          <a:spcPts val="0"/>
                        </a:spcBef>
                        <a:spcAft>
                          <a:spcPts val="0"/>
                        </a:spcAft>
                        <a:buNone/>
                      </a:pPr>
                      <a:r>
                        <a:rPr lang="en-US">
                          <a:latin typeface="Gill Sans"/>
                          <a:ea typeface="Gill Sans"/>
                          <a:cs typeface="Gill Sans"/>
                          <a:sym typeface="Gill Sans"/>
                        </a:rPr>
                        <a:t>20</a:t>
                      </a:r>
                      <a:endParaRPr>
                        <a:latin typeface="Gill Sans"/>
                        <a:ea typeface="Gill Sans"/>
                        <a:cs typeface="Gill Sans"/>
                        <a:sym typeface="Gill Sans"/>
                      </a:endParaRPr>
                    </a:p>
                  </a:txBody>
                  <a:tcPr marL="91425" marR="91425" marT="91425" marB="91425">
                    <a:solidFill>
                      <a:srgbClr val="FF9900"/>
                    </a:solidFill>
                  </a:tcPr>
                </a:tc>
                <a:tc>
                  <a:txBody>
                    <a:bodyPr/>
                    <a:lstStyle/>
                    <a:p>
                      <a:pPr marL="0" lvl="0" indent="0" algn="l" rtl="0">
                        <a:spcBef>
                          <a:spcPts val="0"/>
                        </a:spcBef>
                        <a:spcAft>
                          <a:spcPts val="0"/>
                        </a:spcAft>
                        <a:buNone/>
                      </a:pPr>
                      <a:r>
                        <a:rPr lang="en-US">
                          <a:latin typeface="Gill Sans"/>
                          <a:ea typeface="Gill Sans"/>
                          <a:cs typeface="Gill Sans"/>
                          <a:sym typeface="Gill Sans"/>
                        </a:rPr>
                        <a:t>23</a:t>
                      </a:r>
                      <a:endParaRPr>
                        <a:latin typeface="Gill Sans"/>
                        <a:ea typeface="Gill Sans"/>
                        <a:cs typeface="Gill Sans"/>
                        <a:sym typeface="Gill Sans"/>
                      </a:endParaRPr>
                    </a:p>
                  </a:txBody>
                  <a:tcPr marL="91425" marR="91425" marT="91425" marB="91425">
                    <a:solidFill>
                      <a:srgbClr val="CC0000"/>
                    </a:solidFill>
                  </a:tcPr>
                </a:tc>
                <a:tc>
                  <a:txBody>
                    <a:bodyPr/>
                    <a:lstStyle/>
                    <a:p>
                      <a:pPr marL="0" lvl="0" indent="0" algn="l" rtl="0">
                        <a:spcBef>
                          <a:spcPts val="0"/>
                        </a:spcBef>
                        <a:spcAft>
                          <a:spcPts val="0"/>
                        </a:spcAft>
                        <a:buNone/>
                      </a:pPr>
                      <a:r>
                        <a:rPr lang="en-US">
                          <a:latin typeface="Gill Sans"/>
                          <a:ea typeface="Gill Sans"/>
                          <a:cs typeface="Gill Sans"/>
                          <a:sym typeface="Gill Sans"/>
                        </a:rPr>
                        <a:t>25</a:t>
                      </a:r>
                      <a:endParaRPr>
                        <a:latin typeface="Gill Sans"/>
                        <a:ea typeface="Gill Sans"/>
                        <a:cs typeface="Gill Sans"/>
                        <a:sym typeface="Gill Sans"/>
                      </a:endParaRPr>
                    </a:p>
                  </a:txBody>
                  <a:tcPr marL="91425" marR="91425" marT="91425" marB="91425">
                    <a:solidFill>
                      <a:srgbClr val="CC0000"/>
                    </a:solidFill>
                  </a:tcPr>
                </a:tc>
                <a:extLst>
                  <a:ext uri="{0D108BD9-81ED-4DB2-BD59-A6C34878D82A}">
                    <a16:rowId xmlns:a16="http://schemas.microsoft.com/office/drawing/2014/main" val="10001"/>
                  </a:ext>
                </a:extLst>
              </a:tr>
              <a:tr h="381000">
                <a:tc vMerge="1">
                  <a:txBody>
                    <a:bodyPr/>
                    <a:lstStyle/>
                    <a:p>
                      <a:endParaRPr lang="en-US"/>
                    </a:p>
                  </a:txBody>
                  <a:tcPr/>
                </a:tc>
                <a:tc>
                  <a:txBody>
                    <a:bodyPr/>
                    <a:lstStyle/>
                    <a:p>
                      <a:pPr marL="0" lvl="0" indent="0" algn="l" rtl="0">
                        <a:spcBef>
                          <a:spcPts val="0"/>
                        </a:spcBef>
                        <a:spcAft>
                          <a:spcPts val="0"/>
                        </a:spcAft>
                        <a:buNone/>
                      </a:pPr>
                      <a:r>
                        <a:rPr lang="en-US">
                          <a:latin typeface="Gill Sans"/>
                          <a:ea typeface="Gill Sans"/>
                          <a:cs typeface="Gill Sans"/>
                          <a:sym typeface="Gill Sans"/>
                        </a:rPr>
                        <a:t>7</a:t>
                      </a:r>
                      <a:endParaRPr>
                        <a:latin typeface="Gill Sans"/>
                        <a:ea typeface="Gill Sans"/>
                        <a:cs typeface="Gill Sans"/>
                        <a:sym typeface="Gill Sans"/>
                      </a:endParaRPr>
                    </a:p>
                  </a:txBody>
                  <a:tcPr marL="91425" marR="91425" marT="91425" marB="91425">
                    <a:solidFill>
                      <a:schemeClr val="accent5"/>
                    </a:solidFill>
                  </a:tcPr>
                </a:tc>
                <a:tc>
                  <a:txBody>
                    <a:bodyPr/>
                    <a:lstStyle/>
                    <a:p>
                      <a:pPr marL="0" lvl="0" indent="0" algn="l" rtl="0">
                        <a:spcBef>
                          <a:spcPts val="0"/>
                        </a:spcBef>
                        <a:spcAft>
                          <a:spcPts val="0"/>
                        </a:spcAft>
                        <a:buNone/>
                      </a:pPr>
                      <a:r>
                        <a:rPr lang="en-US">
                          <a:latin typeface="Gill Sans"/>
                          <a:ea typeface="Gill Sans"/>
                          <a:cs typeface="Gill Sans"/>
                          <a:sym typeface="Gill Sans"/>
                        </a:rPr>
                        <a:t>12</a:t>
                      </a:r>
                      <a:endParaRPr>
                        <a:latin typeface="Gill Sans"/>
                        <a:ea typeface="Gill Sans"/>
                        <a:cs typeface="Gill Sans"/>
                        <a:sym typeface="Gill Sans"/>
                      </a:endParaRPr>
                    </a:p>
                  </a:txBody>
                  <a:tcPr marL="91425" marR="91425" marT="91425" marB="91425">
                    <a:solidFill>
                      <a:srgbClr val="FFFF00"/>
                    </a:solidFill>
                  </a:tcPr>
                </a:tc>
                <a:tc>
                  <a:txBody>
                    <a:bodyPr/>
                    <a:lstStyle/>
                    <a:p>
                      <a:pPr marL="0" lvl="0" indent="0" algn="l" rtl="0">
                        <a:spcBef>
                          <a:spcPts val="0"/>
                        </a:spcBef>
                        <a:spcAft>
                          <a:spcPts val="0"/>
                        </a:spcAft>
                        <a:buNone/>
                      </a:pPr>
                      <a:r>
                        <a:rPr lang="en-US">
                          <a:latin typeface="Gill Sans"/>
                          <a:ea typeface="Gill Sans"/>
                          <a:cs typeface="Gill Sans"/>
                          <a:sym typeface="Gill Sans"/>
                        </a:rPr>
                        <a:t>17</a:t>
                      </a:r>
                      <a:endParaRPr>
                        <a:latin typeface="Gill Sans"/>
                        <a:ea typeface="Gill Sans"/>
                        <a:cs typeface="Gill Sans"/>
                        <a:sym typeface="Gill Sans"/>
                      </a:endParaRPr>
                    </a:p>
                  </a:txBody>
                  <a:tcPr marL="91425" marR="91425" marT="91425" marB="91425">
                    <a:solidFill>
                      <a:srgbClr val="FF9900"/>
                    </a:solidFill>
                  </a:tcPr>
                </a:tc>
                <a:tc>
                  <a:txBody>
                    <a:bodyPr/>
                    <a:lstStyle/>
                    <a:p>
                      <a:pPr marL="0" lvl="0" indent="0" algn="l" rtl="0">
                        <a:spcBef>
                          <a:spcPts val="0"/>
                        </a:spcBef>
                        <a:spcAft>
                          <a:spcPts val="0"/>
                        </a:spcAft>
                        <a:buNone/>
                      </a:pPr>
                      <a:r>
                        <a:rPr lang="en-US">
                          <a:latin typeface="Gill Sans"/>
                          <a:ea typeface="Gill Sans"/>
                          <a:cs typeface="Gill Sans"/>
                          <a:sym typeface="Gill Sans"/>
                        </a:rPr>
                        <a:t>21</a:t>
                      </a:r>
                      <a:endParaRPr>
                        <a:latin typeface="Gill Sans"/>
                        <a:ea typeface="Gill Sans"/>
                        <a:cs typeface="Gill Sans"/>
                        <a:sym typeface="Gill Sans"/>
                      </a:endParaRPr>
                    </a:p>
                  </a:txBody>
                  <a:tcPr marL="91425" marR="91425" marT="91425" marB="91425">
                    <a:solidFill>
                      <a:srgbClr val="FF9900"/>
                    </a:solidFill>
                  </a:tcPr>
                </a:tc>
                <a:tc>
                  <a:txBody>
                    <a:bodyPr/>
                    <a:lstStyle/>
                    <a:p>
                      <a:pPr marL="0" lvl="0" indent="0" algn="l" rtl="0">
                        <a:spcBef>
                          <a:spcPts val="0"/>
                        </a:spcBef>
                        <a:spcAft>
                          <a:spcPts val="0"/>
                        </a:spcAft>
                        <a:buNone/>
                      </a:pPr>
                      <a:r>
                        <a:rPr lang="en-US">
                          <a:latin typeface="Gill Sans"/>
                          <a:ea typeface="Gill Sans"/>
                          <a:cs typeface="Gill Sans"/>
                          <a:sym typeface="Gill Sans"/>
                        </a:rPr>
                        <a:t>24</a:t>
                      </a:r>
                      <a:endParaRPr>
                        <a:latin typeface="Gill Sans"/>
                        <a:ea typeface="Gill Sans"/>
                        <a:cs typeface="Gill Sans"/>
                        <a:sym typeface="Gill Sans"/>
                      </a:endParaRPr>
                    </a:p>
                  </a:txBody>
                  <a:tcPr marL="91425" marR="91425" marT="91425" marB="91425">
                    <a:solidFill>
                      <a:srgbClr val="CC0000"/>
                    </a:solidFill>
                  </a:tcPr>
                </a:tc>
                <a:extLst>
                  <a:ext uri="{0D108BD9-81ED-4DB2-BD59-A6C34878D82A}">
                    <a16:rowId xmlns:a16="http://schemas.microsoft.com/office/drawing/2014/main" val="10002"/>
                  </a:ext>
                </a:extLst>
              </a:tr>
              <a:tr h="381000">
                <a:tc vMerge="1">
                  <a:txBody>
                    <a:bodyPr/>
                    <a:lstStyle/>
                    <a:p>
                      <a:endParaRPr lang="en-US"/>
                    </a:p>
                  </a:txBody>
                  <a:tcPr/>
                </a:tc>
                <a:tc>
                  <a:txBody>
                    <a:bodyPr/>
                    <a:lstStyle/>
                    <a:p>
                      <a:pPr marL="0" lvl="0" indent="0" algn="l" rtl="0">
                        <a:spcBef>
                          <a:spcPts val="0"/>
                        </a:spcBef>
                        <a:spcAft>
                          <a:spcPts val="0"/>
                        </a:spcAft>
                        <a:buNone/>
                      </a:pPr>
                      <a:r>
                        <a:rPr lang="en-US">
                          <a:latin typeface="Gill Sans"/>
                          <a:ea typeface="Gill Sans"/>
                          <a:cs typeface="Gill Sans"/>
                          <a:sym typeface="Gill Sans"/>
                        </a:rPr>
                        <a:t>4</a:t>
                      </a:r>
                      <a:endParaRPr>
                        <a:latin typeface="Gill Sans"/>
                        <a:ea typeface="Gill Sans"/>
                        <a:cs typeface="Gill Sans"/>
                        <a:sym typeface="Gill Sans"/>
                      </a:endParaRPr>
                    </a:p>
                  </a:txBody>
                  <a:tcPr marL="91425" marR="91425" marT="91425" marB="91425">
                    <a:solidFill>
                      <a:schemeClr val="accent5"/>
                    </a:solidFill>
                  </a:tcPr>
                </a:tc>
                <a:tc>
                  <a:txBody>
                    <a:bodyPr/>
                    <a:lstStyle/>
                    <a:p>
                      <a:pPr marL="0" lvl="0" indent="0" algn="l" rtl="0">
                        <a:spcBef>
                          <a:spcPts val="0"/>
                        </a:spcBef>
                        <a:spcAft>
                          <a:spcPts val="0"/>
                        </a:spcAft>
                        <a:buNone/>
                      </a:pPr>
                      <a:r>
                        <a:rPr lang="en-US">
                          <a:latin typeface="Gill Sans"/>
                          <a:ea typeface="Gill Sans"/>
                          <a:cs typeface="Gill Sans"/>
                          <a:sym typeface="Gill Sans"/>
                        </a:rPr>
                        <a:t>8</a:t>
                      </a:r>
                      <a:endParaRPr>
                        <a:latin typeface="Gill Sans"/>
                        <a:ea typeface="Gill Sans"/>
                        <a:cs typeface="Gill Sans"/>
                        <a:sym typeface="Gill Sans"/>
                      </a:endParaRPr>
                    </a:p>
                  </a:txBody>
                  <a:tcPr marL="91425" marR="91425" marT="91425" marB="91425">
                    <a:solidFill>
                      <a:schemeClr val="accent5"/>
                    </a:solidFill>
                  </a:tcPr>
                </a:tc>
                <a:tc>
                  <a:txBody>
                    <a:bodyPr/>
                    <a:lstStyle/>
                    <a:p>
                      <a:pPr marL="0" lvl="0" indent="0" algn="l" rtl="0">
                        <a:spcBef>
                          <a:spcPts val="0"/>
                        </a:spcBef>
                        <a:spcAft>
                          <a:spcPts val="0"/>
                        </a:spcAft>
                        <a:buNone/>
                      </a:pPr>
                      <a:r>
                        <a:rPr lang="en-US">
                          <a:latin typeface="Gill Sans"/>
                          <a:ea typeface="Gill Sans"/>
                          <a:cs typeface="Gill Sans"/>
                          <a:sym typeface="Gill Sans"/>
                        </a:rPr>
                        <a:t>13</a:t>
                      </a:r>
                      <a:endParaRPr>
                        <a:latin typeface="Gill Sans"/>
                        <a:ea typeface="Gill Sans"/>
                        <a:cs typeface="Gill Sans"/>
                        <a:sym typeface="Gill Sans"/>
                      </a:endParaRPr>
                    </a:p>
                  </a:txBody>
                  <a:tcPr marL="91425" marR="91425" marT="91425" marB="91425">
                    <a:solidFill>
                      <a:srgbClr val="FFFF00"/>
                    </a:solidFill>
                  </a:tcPr>
                </a:tc>
                <a:tc>
                  <a:txBody>
                    <a:bodyPr/>
                    <a:lstStyle/>
                    <a:p>
                      <a:pPr marL="0" lvl="0" indent="0" algn="l" rtl="0">
                        <a:spcBef>
                          <a:spcPts val="0"/>
                        </a:spcBef>
                        <a:spcAft>
                          <a:spcPts val="0"/>
                        </a:spcAft>
                        <a:buNone/>
                      </a:pPr>
                      <a:r>
                        <a:rPr lang="en-US">
                          <a:latin typeface="Gill Sans"/>
                          <a:ea typeface="Gill Sans"/>
                          <a:cs typeface="Gill Sans"/>
                          <a:sym typeface="Gill Sans"/>
                        </a:rPr>
                        <a:t>18</a:t>
                      </a:r>
                      <a:endParaRPr>
                        <a:latin typeface="Gill Sans"/>
                        <a:ea typeface="Gill Sans"/>
                        <a:cs typeface="Gill Sans"/>
                        <a:sym typeface="Gill Sans"/>
                      </a:endParaRPr>
                    </a:p>
                  </a:txBody>
                  <a:tcPr marL="91425" marR="91425" marT="91425" marB="91425">
                    <a:solidFill>
                      <a:srgbClr val="FF9900"/>
                    </a:solidFill>
                  </a:tcPr>
                </a:tc>
                <a:tc>
                  <a:txBody>
                    <a:bodyPr/>
                    <a:lstStyle/>
                    <a:p>
                      <a:pPr marL="0" lvl="0" indent="0" algn="l" rtl="0">
                        <a:spcBef>
                          <a:spcPts val="0"/>
                        </a:spcBef>
                        <a:spcAft>
                          <a:spcPts val="0"/>
                        </a:spcAft>
                        <a:buNone/>
                      </a:pPr>
                      <a:r>
                        <a:rPr lang="en-US">
                          <a:latin typeface="Gill Sans"/>
                          <a:ea typeface="Gill Sans"/>
                          <a:cs typeface="Gill Sans"/>
                          <a:sym typeface="Gill Sans"/>
                        </a:rPr>
                        <a:t>22</a:t>
                      </a:r>
                      <a:endParaRPr>
                        <a:latin typeface="Gill Sans"/>
                        <a:ea typeface="Gill Sans"/>
                        <a:cs typeface="Gill Sans"/>
                        <a:sym typeface="Gill Sans"/>
                      </a:endParaRPr>
                    </a:p>
                  </a:txBody>
                  <a:tcPr marL="91425" marR="91425" marT="91425" marB="91425">
                    <a:solidFill>
                      <a:srgbClr val="FF9900"/>
                    </a:solidFill>
                  </a:tcPr>
                </a:tc>
                <a:extLst>
                  <a:ext uri="{0D108BD9-81ED-4DB2-BD59-A6C34878D82A}">
                    <a16:rowId xmlns:a16="http://schemas.microsoft.com/office/drawing/2014/main" val="10003"/>
                  </a:ext>
                </a:extLst>
              </a:tr>
              <a:tr h="381000">
                <a:tc vMerge="1">
                  <a:txBody>
                    <a:bodyPr/>
                    <a:lstStyle/>
                    <a:p>
                      <a:endParaRPr lang="en-US"/>
                    </a:p>
                  </a:txBody>
                  <a:tcPr/>
                </a:tc>
                <a:tc>
                  <a:txBody>
                    <a:bodyPr/>
                    <a:lstStyle/>
                    <a:p>
                      <a:pPr marL="0" lvl="0" indent="0" algn="l" rtl="0">
                        <a:spcBef>
                          <a:spcPts val="0"/>
                        </a:spcBef>
                        <a:spcAft>
                          <a:spcPts val="0"/>
                        </a:spcAft>
                        <a:buNone/>
                      </a:pPr>
                      <a:r>
                        <a:rPr lang="en-US">
                          <a:latin typeface="Gill Sans"/>
                          <a:ea typeface="Gill Sans"/>
                          <a:cs typeface="Gill Sans"/>
                          <a:sym typeface="Gill Sans"/>
                        </a:rPr>
                        <a:t>2</a:t>
                      </a:r>
                      <a:endParaRPr>
                        <a:latin typeface="Gill Sans"/>
                        <a:ea typeface="Gill Sans"/>
                        <a:cs typeface="Gill Sans"/>
                        <a:sym typeface="Gill Sans"/>
                      </a:endParaRPr>
                    </a:p>
                  </a:txBody>
                  <a:tcPr marL="91425" marR="91425" marT="91425" marB="91425">
                    <a:lnB w="9525" cap="flat" cmpd="sng">
                      <a:solidFill>
                        <a:schemeClr val="accent6"/>
                      </a:solidFill>
                      <a:prstDash val="solid"/>
                      <a:round/>
                      <a:headEnd type="none" w="sm" len="sm"/>
                      <a:tailEnd type="none" w="sm" len="sm"/>
                    </a:lnB>
                    <a:solidFill>
                      <a:schemeClr val="accent6"/>
                    </a:solidFill>
                  </a:tcPr>
                </a:tc>
                <a:tc>
                  <a:txBody>
                    <a:bodyPr/>
                    <a:lstStyle/>
                    <a:p>
                      <a:pPr marL="0" lvl="0" indent="0" algn="l" rtl="0">
                        <a:spcBef>
                          <a:spcPts val="0"/>
                        </a:spcBef>
                        <a:spcAft>
                          <a:spcPts val="0"/>
                        </a:spcAft>
                        <a:buNone/>
                      </a:pPr>
                      <a:r>
                        <a:rPr lang="en-US">
                          <a:latin typeface="Gill Sans"/>
                          <a:ea typeface="Gill Sans"/>
                          <a:cs typeface="Gill Sans"/>
                          <a:sym typeface="Gill Sans"/>
                        </a:rPr>
                        <a:t>5</a:t>
                      </a:r>
                      <a:endParaRPr>
                        <a:latin typeface="Gill Sans"/>
                        <a:ea typeface="Gill Sans"/>
                        <a:cs typeface="Gill Sans"/>
                        <a:sym typeface="Gill Sans"/>
                      </a:endParaRPr>
                    </a:p>
                  </a:txBody>
                  <a:tcPr marL="91425" marR="91425" marT="91425" marB="91425">
                    <a:lnB w="9525" cap="flat" cmpd="sng">
                      <a:solidFill>
                        <a:srgbClr val="000000">
                          <a:alpha val="0"/>
                        </a:srgbClr>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r>
                        <a:rPr lang="en-US">
                          <a:latin typeface="Gill Sans"/>
                          <a:ea typeface="Gill Sans"/>
                          <a:cs typeface="Gill Sans"/>
                          <a:sym typeface="Gill Sans"/>
                        </a:rPr>
                        <a:t>9</a:t>
                      </a:r>
                      <a:endParaRPr>
                        <a:latin typeface="Gill Sans"/>
                        <a:ea typeface="Gill Sans"/>
                        <a:cs typeface="Gill Sans"/>
                        <a:sym typeface="Gill Sans"/>
                      </a:endParaRPr>
                    </a:p>
                  </a:txBody>
                  <a:tcPr marL="91425" marR="91425" marT="91425" marB="91425">
                    <a:solidFill>
                      <a:schemeClr val="accent5"/>
                    </a:solidFill>
                  </a:tcPr>
                </a:tc>
                <a:tc>
                  <a:txBody>
                    <a:bodyPr/>
                    <a:lstStyle/>
                    <a:p>
                      <a:pPr marL="0" lvl="0" indent="0" algn="l" rtl="0">
                        <a:spcBef>
                          <a:spcPts val="0"/>
                        </a:spcBef>
                        <a:spcAft>
                          <a:spcPts val="0"/>
                        </a:spcAft>
                        <a:buNone/>
                      </a:pPr>
                      <a:r>
                        <a:rPr lang="en-US">
                          <a:latin typeface="Gill Sans"/>
                          <a:ea typeface="Gill Sans"/>
                          <a:cs typeface="Gill Sans"/>
                          <a:sym typeface="Gill Sans"/>
                        </a:rPr>
                        <a:t>14</a:t>
                      </a:r>
                      <a:endParaRPr>
                        <a:latin typeface="Gill Sans"/>
                        <a:ea typeface="Gill Sans"/>
                        <a:cs typeface="Gill Sans"/>
                        <a:sym typeface="Gill Sans"/>
                      </a:endParaRPr>
                    </a:p>
                  </a:txBody>
                  <a:tcPr marL="91425" marR="91425" marT="91425" marB="91425">
                    <a:solidFill>
                      <a:srgbClr val="FFFF00"/>
                    </a:solidFill>
                  </a:tcPr>
                </a:tc>
                <a:tc>
                  <a:txBody>
                    <a:bodyPr/>
                    <a:lstStyle/>
                    <a:p>
                      <a:pPr marL="0" lvl="0" indent="0" algn="l" rtl="0">
                        <a:spcBef>
                          <a:spcPts val="0"/>
                        </a:spcBef>
                        <a:spcAft>
                          <a:spcPts val="0"/>
                        </a:spcAft>
                        <a:buNone/>
                      </a:pPr>
                      <a:r>
                        <a:rPr lang="en-US">
                          <a:latin typeface="Gill Sans"/>
                          <a:ea typeface="Gill Sans"/>
                          <a:cs typeface="Gill Sans"/>
                          <a:sym typeface="Gill Sans"/>
                        </a:rPr>
                        <a:t>19</a:t>
                      </a:r>
                      <a:endParaRPr>
                        <a:latin typeface="Gill Sans"/>
                        <a:ea typeface="Gill Sans"/>
                        <a:cs typeface="Gill Sans"/>
                        <a:sym typeface="Gill Sans"/>
                      </a:endParaRPr>
                    </a:p>
                  </a:txBody>
                  <a:tcPr marL="91425" marR="91425" marT="91425" marB="91425">
                    <a:solidFill>
                      <a:srgbClr val="FF9900"/>
                    </a:solidFill>
                  </a:tcPr>
                </a:tc>
                <a:extLst>
                  <a:ext uri="{0D108BD9-81ED-4DB2-BD59-A6C34878D82A}">
                    <a16:rowId xmlns:a16="http://schemas.microsoft.com/office/drawing/2014/main" val="10004"/>
                  </a:ext>
                </a:extLst>
              </a:tr>
              <a:tr h="381000">
                <a:tc vMerge="1">
                  <a:txBody>
                    <a:bodyPr/>
                    <a:lstStyle/>
                    <a:p>
                      <a:endParaRPr lang="en-US"/>
                    </a:p>
                  </a:txBody>
                  <a:tcPr/>
                </a:tc>
                <a:tc>
                  <a:txBody>
                    <a:bodyPr/>
                    <a:lstStyle/>
                    <a:p>
                      <a:pPr marL="0" lvl="0" indent="0" algn="l" rtl="0">
                        <a:spcBef>
                          <a:spcPts val="0"/>
                        </a:spcBef>
                        <a:spcAft>
                          <a:spcPts val="0"/>
                        </a:spcAft>
                        <a:buNone/>
                      </a:pPr>
                      <a:r>
                        <a:rPr lang="en-US">
                          <a:latin typeface="Gill Sans"/>
                          <a:ea typeface="Gill Sans"/>
                          <a:cs typeface="Gill Sans"/>
                          <a:sym typeface="Gill Sans"/>
                        </a:rPr>
                        <a:t>1</a:t>
                      </a:r>
                      <a:endParaRPr>
                        <a:latin typeface="Gill Sans"/>
                        <a:ea typeface="Gill Sans"/>
                        <a:cs typeface="Gill Sans"/>
                        <a:sym typeface="Gill Sans"/>
                      </a:endParaRPr>
                    </a:p>
                  </a:txBody>
                  <a:tcPr marL="91425" marR="91425" marT="91425" marB="91425">
                    <a:lnL w="9525" cap="flat" cmpd="sng">
                      <a:solidFill>
                        <a:schemeClr val="accent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6"/>
                    </a:solidFill>
                  </a:tcPr>
                </a:tc>
                <a:tc>
                  <a:txBody>
                    <a:bodyPr/>
                    <a:lstStyle/>
                    <a:p>
                      <a:pPr marL="0" lvl="0" indent="0" algn="l" rtl="0">
                        <a:spcBef>
                          <a:spcPts val="0"/>
                        </a:spcBef>
                        <a:spcAft>
                          <a:spcPts val="0"/>
                        </a:spcAft>
                        <a:buNone/>
                      </a:pPr>
                      <a:r>
                        <a:rPr lang="en-US">
                          <a:latin typeface="Gill Sans"/>
                          <a:ea typeface="Gill Sans"/>
                          <a:cs typeface="Gill Sans"/>
                          <a:sym typeface="Gill Sans"/>
                        </a:rPr>
                        <a:t>3</a:t>
                      </a:r>
                      <a:endParaRPr>
                        <a:latin typeface="Gill Sans"/>
                        <a:ea typeface="Gill Sans"/>
                        <a:cs typeface="Gill Sans"/>
                        <a:sym typeface="Gill Sans"/>
                      </a:endParaRPr>
                    </a:p>
                  </a:txBody>
                  <a:tcPr marL="91425" marR="91425" marT="91425" marB="914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tc>
                  <a:txBody>
                    <a:bodyPr/>
                    <a:lstStyle/>
                    <a:p>
                      <a:pPr marL="0" lvl="0" indent="0" algn="l" rtl="0">
                        <a:spcBef>
                          <a:spcPts val="0"/>
                        </a:spcBef>
                        <a:spcAft>
                          <a:spcPts val="0"/>
                        </a:spcAft>
                        <a:buNone/>
                      </a:pPr>
                      <a:r>
                        <a:rPr lang="en-US">
                          <a:latin typeface="Gill Sans"/>
                          <a:ea typeface="Gill Sans"/>
                          <a:cs typeface="Gill Sans"/>
                          <a:sym typeface="Gill Sans"/>
                        </a:rPr>
                        <a:t>6</a:t>
                      </a:r>
                      <a:endParaRPr>
                        <a:latin typeface="Gill Sans"/>
                        <a:ea typeface="Gill Sans"/>
                        <a:cs typeface="Gill Sans"/>
                        <a:sym typeface="Gill Sans"/>
                      </a:endParaRPr>
                    </a:p>
                  </a:txBody>
                  <a:tcPr marL="91425" marR="91425" marT="91425" marB="91425">
                    <a:lnL w="9525" cap="flat" cmpd="sng">
                      <a:solidFill>
                        <a:srgbClr val="000000">
                          <a:alpha val="0"/>
                        </a:srgbClr>
                      </a:solidFill>
                      <a:prstDash val="solid"/>
                      <a:round/>
                      <a:headEnd type="none" w="sm" len="sm"/>
                      <a:tailEnd type="none" w="sm" len="sm"/>
                    </a:lnL>
                    <a:solidFill>
                      <a:schemeClr val="accent5"/>
                    </a:solidFill>
                  </a:tcPr>
                </a:tc>
                <a:tc>
                  <a:txBody>
                    <a:bodyPr/>
                    <a:lstStyle/>
                    <a:p>
                      <a:pPr marL="0" lvl="0" indent="0" algn="l" rtl="0">
                        <a:spcBef>
                          <a:spcPts val="0"/>
                        </a:spcBef>
                        <a:spcAft>
                          <a:spcPts val="0"/>
                        </a:spcAft>
                        <a:buNone/>
                      </a:pPr>
                      <a:r>
                        <a:rPr lang="en-US">
                          <a:latin typeface="Gill Sans"/>
                          <a:ea typeface="Gill Sans"/>
                          <a:cs typeface="Gill Sans"/>
                          <a:sym typeface="Gill Sans"/>
                        </a:rPr>
                        <a:t>10</a:t>
                      </a:r>
                      <a:endParaRPr>
                        <a:latin typeface="Gill Sans"/>
                        <a:ea typeface="Gill Sans"/>
                        <a:cs typeface="Gill Sans"/>
                        <a:sym typeface="Gill Sans"/>
                      </a:endParaRPr>
                    </a:p>
                  </a:txBody>
                  <a:tcPr marL="91425" marR="91425" marT="91425" marB="91425">
                    <a:solidFill>
                      <a:schemeClr val="accent5"/>
                    </a:solidFill>
                  </a:tcPr>
                </a:tc>
                <a:tc>
                  <a:txBody>
                    <a:bodyPr/>
                    <a:lstStyle/>
                    <a:p>
                      <a:pPr marL="0" lvl="0" indent="0" algn="l" rtl="0">
                        <a:spcBef>
                          <a:spcPts val="0"/>
                        </a:spcBef>
                        <a:spcAft>
                          <a:spcPts val="0"/>
                        </a:spcAft>
                        <a:buNone/>
                      </a:pPr>
                      <a:r>
                        <a:rPr lang="en-US">
                          <a:latin typeface="Gill Sans"/>
                          <a:ea typeface="Gill Sans"/>
                          <a:cs typeface="Gill Sans"/>
                          <a:sym typeface="Gill Sans"/>
                        </a:rPr>
                        <a:t>15</a:t>
                      </a:r>
                      <a:endParaRPr>
                        <a:latin typeface="Gill Sans"/>
                        <a:ea typeface="Gill Sans"/>
                        <a:cs typeface="Gill Sans"/>
                        <a:sym typeface="Gill Sans"/>
                      </a:endParaRPr>
                    </a:p>
                  </a:txBody>
                  <a:tcPr marL="91425" marR="91425" marT="91425" marB="91425">
                    <a:solidFill>
                      <a:srgbClr val="FFFF00"/>
                    </a:solidFill>
                  </a:tcPr>
                </a:tc>
                <a:extLst>
                  <a:ext uri="{0D108BD9-81ED-4DB2-BD59-A6C34878D82A}">
                    <a16:rowId xmlns:a16="http://schemas.microsoft.com/office/drawing/2014/main" val="10005"/>
                  </a:ext>
                </a:extLst>
              </a:tr>
            </a:tbl>
          </a:graphicData>
        </a:graphic>
      </p:graphicFrame>
      <p:sp>
        <p:nvSpPr>
          <p:cNvPr id="1060" name="Google Shape;1060;g732095da95_1_20"/>
          <p:cNvSpPr txBox="1"/>
          <p:nvPr/>
        </p:nvSpPr>
        <p:spPr>
          <a:xfrm rot="-5400000">
            <a:off x="402300" y="5294850"/>
            <a:ext cx="1958700" cy="43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Gill Sans"/>
                <a:ea typeface="Gill Sans"/>
                <a:cs typeface="Gill Sans"/>
                <a:sym typeface="Gill Sans"/>
              </a:rPr>
              <a:t>Likelihood</a:t>
            </a:r>
            <a:endParaRPr>
              <a:latin typeface="Gill Sans"/>
              <a:ea typeface="Gill Sans"/>
              <a:cs typeface="Gill Sans"/>
              <a:sym typeface="Gill Sans"/>
            </a:endParaRPr>
          </a:p>
        </p:txBody>
      </p:sp>
      <p:cxnSp>
        <p:nvCxnSpPr>
          <p:cNvPr id="1061" name="Google Shape;1061;g732095da95_1_20"/>
          <p:cNvCxnSpPr/>
          <p:nvPr/>
        </p:nvCxnSpPr>
        <p:spPr>
          <a:xfrm rot="10800000">
            <a:off x="1520775" y="4530900"/>
            <a:ext cx="0" cy="1958700"/>
          </a:xfrm>
          <a:prstGeom prst="straightConnector1">
            <a:avLst/>
          </a:prstGeom>
          <a:noFill/>
          <a:ln w="9525" cap="flat" cmpd="sng">
            <a:solidFill>
              <a:schemeClr val="dk2"/>
            </a:solidFill>
            <a:prstDash val="solid"/>
            <a:round/>
            <a:headEnd type="none" w="med" len="med"/>
            <a:tailEnd type="triangle" w="med" len="med"/>
          </a:ln>
        </p:spPr>
      </p:cxnSp>
      <p:cxnSp>
        <p:nvCxnSpPr>
          <p:cNvPr id="1062" name="Google Shape;1062;g732095da95_1_20"/>
          <p:cNvCxnSpPr>
            <a:cxnSpLocks/>
          </p:cNvCxnSpPr>
          <p:nvPr/>
        </p:nvCxnSpPr>
        <p:spPr>
          <a:xfrm>
            <a:off x="1599725" y="4209225"/>
            <a:ext cx="2119975" cy="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6"/>
        <p:cNvGrpSpPr/>
        <p:nvPr/>
      </p:nvGrpSpPr>
      <p:grpSpPr>
        <a:xfrm>
          <a:off x="0" y="0"/>
          <a:ext cx="0" cy="0"/>
          <a:chOff x="0" y="0"/>
          <a:chExt cx="0" cy="0"/>
        </a:xfrm>
      </p:grpSpPr>
      <p:sp>
        <p:nvSpPr>
          <p:cNvPr id="1067" name="Google Shape;1067;g732095da95_0_0"/>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Systems Engineering: Interface Control</a:t>
            </a:r>
            <a:endParaRPr/>
          </a:p>
        </p:txBody>
      </p:sp>
      <p:sp>
        <p:nvSpPr>
          <p:cNvPr id="1068" name="Google Shape;1068;g732095da95_0_0"/>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36</a:t>
            </a:fld>
            <a:endParaRPr/>
          </a:p>
        </p:txBody>
      </p:sp>
      <p:sp>
        <p:nvSpPr>
          <p:cNvPr id="1069" name="Google Shape;1069;g732095da95_0_0"/>
          <p:cNvSpPr txBox="1"/>
          <p:nvPr/>
        </p:nvSpPr>
        <p:spPr>
          <a:xfrm>
            <a:off x="581200" y="2023075"/>
            <a:ext cx="5275200" cy="13842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Gill Sans"/>
              <a:buChar char="●"/>
            </a:pPr>
            <a:r>
              <a:rPr lang="en-US">
                <a:latin typeface="Gill Sans"/>
                <a:ea typeface="Gill Sans"/>
                <a:cs typeface="Gill Sans"/>
                <a:sym typeface="Gill Sans"/>
              </a:rPr>
              <a:t>Roughly based on SysML</a:t>
            </a:r>
            <a:endParaRPr>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latin typeface="Gill Sans"/>
                <a:ea typeface="Gill Sans"/>
                <a:cs typeface="Gill Sans"/>
                <a:sym typeface="Gill Sans"/>
              </a:rPr>
              <a:t>Based on hierarchy by subsystem</a:t>
            </a:r>
            <a:endParaRPr>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latin typeface="Gill Sans"/>
                <a:ea typeface="Gill Sans"/>
                <a:cs typeface="Gill Sans"/>
                <a:sym typeface="Gill Sans"/>
              </a:rPr>
              <a:t>Graphically derived from FBD shown above</a:t>
            </a:r>
            <a:endParaRPr>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latin typeface="Gill Sans"/>
                <a:ea typeface="Gill Sans"/>
                <a:cs typeface="Gill Sans"/>
                <a:sym typeface="Gill Sans"/>
              </a:rPr>
              <a:t>Specific interfaces detailed in text document</a:t>
            </a:r>
            <a:endParaRPr>
              <a:latin typeface="Gill Sans"/>
              <a:ea typeface="Gill Sans"/>
              <a:cs typeface="Gill Sans"/>
              <a:sym typeface="Gill Sans"/>
            </a:endParaRPr>
          </a:p>
          <a:p>
            <a:pPr marL="457200" lvl="0" indent="-317500" algn="l" rtl="0">
              <a:spcBef>
                <a:spcPts val="0"/>
              </a:spcBef>
              <a:spcAft>
                <a:spcPts val="0"/>
              </a:spcAft>
              <a:buSzPts val="1400"/>
              <a:buFont typeface="Gill Sans"/>
              <a:buChar char="●"/>
            </a:pPr>
            <a:r>
              <a:rPr lang="en-US">
                <a:latin typeface="Gill Sans"/>
                <a:ea typeface="Gill Sans"/>
                <a:cs typeface="Gill Sans"/>
                <a:sym typeface="Gill Sans"/>
              </a:rPr>
              <a:t>See Avionics Example:</a:t>
            </a:r>
            <a:endParaRPr>
              <a:latin typeface="Gill Sans"/>
              <a:ea typeface="Gill Sans"/>
              <a:cs typeface="Gill Sans"/>
              <a:sym typeface="Gill Sans"/>
            </a:endParaRPr>
          </a:p>
        </p:txBody>
      </p:sp>
      <p:pic>
        <p:nvPicPr>
          <p:cNvPr id="1070" name="Google Shape;1070;g732095da95_0_0"/>
          <p:cNvPicPr preferRelativeResize="0"/>
          <p:nvPr/>
        </p:nvPicPr>
        <p:blipFill>
          <a:blip r:embed="rId3">
            <a:alphaModFix/>
          </a:blip>
          <a:stretch>
            <a:fillRect/>
          </a:stretch>
        </p:blipFill>
        <p:spPr>
          <a:xfrm>
            <a:off x="6821775" y="2023075"/>
            <a:ext cx="4149425" cy="4161220"/>
          </a:xfrm>
          <a:prstGeom prst="rect">
            <a:avLst/>
          </a:prstGeom>
          <a:noFill/>
          <a:ln>
            <a:noFill/>
          </a:ln>
        </p:spPr>
      </p:pic>
      <p:pic>
        <p:nvPicPr>
          <p:cNvPr id="1071" name="Google Shape;1071;g732095da95_0_0"/>
          <p:cNvPicPr preferRelativeResize="0"/>
          <p:nvPr/>
        </p:nvPicPr>
        <p:blipFill>
          <a:blip r:embed="rId4">
            <a:alphaModFix/>
          </a:blip>
          <a:stretch>
            <a:fillRect/>
          </a:stretch>
        </p:blipFill>
        <p:spPr>
          <a:xfrm>
            <a:off x="1161639" y="3407278"/>
            <a:ext cx="4149425" cy="2711998"/>
          </a:xfrm>
          <a:prstGeom prst="rect">
            <a:avLst/>
          </a:prstGeom>
          <a:noFill/>
          <a:ln>
            <a:noFill/>
          </a:ln>
        </p:spPr>
      </p:pic>
      <p:sp>
        <p:nvSpPr>
          <p:cNvPr id="1072" name="Google Shape;1072;g732095da95_0_0"/>
          <p:cNvSpPr txBox="1"/>
          <p:nvPr/>
        </p:nvSpPr>
        <p:spPr>
          <a:xfrm>
            <a:off x="973300" y="6178350"/>
            <a:ext cx="4526100" cy="3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Gill Sans"/>
                <a:ea typeface="Gill Sans"/>
                <a:cs typeface="Gill Sans"/>
                <a:sym typeface="Gill Sans"/>
              </a:rPr>
              <a:t>Avionics Subsystem Interfaces Graphical Representation</a:t>
            </a:r>
            <a:endParaRPr>
              <a:latin typeface="Gill Sans"/>
              <a:ea typeface="Gill Sans"/>
              <a:cs typeface="Gill Sans"/>
              <a:sym typeface="Gill Sans"/>
            </a:endParaRPr>
          </a:p>
        </p:txBody>
      </p:sp>
      <p:sp>
        <p:nvSpPr>
          <p:cNvPr id="1073" name="Google Shape;1073;g732095da95_0_0"/>
          <p:cNvSpPr txBox="1"/>
          <p:nvPr/>
        </p:nvSpPr>
        <p:spPr>
          <a:xfrm>
            <a:off x="6633438" y="6178350"/>
            <a:ext cx="4526100" cy="3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Gill Sans"/>
                <a:ea typeface="Gill Sans"/>
                <a:cs typeface="Gill Sans"/>
                <a:sym typeface="Gill Sans"/>
              </a:rPr>
              <a:t>Avionics Subsystem Interfaces Description and Specs</a:t>
            </a:r>
            <a:endParaRPr>
              <a:latin typeface="Gill Sans"/>
              <a:ea typeface="Gill Sans"/>
              <a:cs typeface="Gill Sans"/>
              <a:sym typeface="Gill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7"/>
        <p:cNvGrpSpPr/>
        <p:nvPr/>
      </p:nvGrpSpPr>
      <p:grpSpPr>
        <a:xfrm>
          <a:off x="0" y="0"/>
          <a:ext cx="0" cy="0"/>
          <a:chOff x="0" y="0"/>
          <a:chExt cx="0" cy="0"/>
        </a:xfrm>
      </p:grpSpPr>
      <p:sp>
        <p:nvSpPr>
          <p:cNvPr id="1078" name="Google Shape;1078;g732095da95_0_5"/>
          <p:cNvSpPr txBox="1">
            <a:spLocks noGrp="1"/>
          </p:cNvSpPr>
          <p:nvPr>
            <p:ph type="title"/>
          </p:nvPr>
        </p:nvSpPr>
        <p:spPr>
          <a:xfrm>
            <a:off x="578493" y="706983"/>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Systems Engineering: Key Takeaways and Lessons Learned</a:t>
            </a:r>
            <a:endParaRPr/>
          </a:p>
        </p:txBody>
      </p:sp>
      <p:sp>
        <p:nvSpPr>
          <p:cNvPr id="1079" name="Google Shape;1079;g732095da95_0_5"/>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37</a:t>
            </a:fld>
            <a:endParaRPr/>
          </a:p>
        </p:txBody>
      </p:sp>
      <p:sp>
        <p:nvSpPr>
          <p:cNvPr id="1080" name="Google Shape;1080;g732095da95_0_5"/>
          <p:cNvSpPr txBox="1"/>
          <p:nvPr/>
        </p:nvSpPr>
        <p:spPr>
          <a:xfrm>
            <a:off x="473650" y="2556350"/>
            <a:ext cx="3610500" cy="3653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Gill Sans"/>
              <a:buChar char="➢"/>
            </a:pPr>
            <a:r>
              <a:rPr lang="en-US">
                <a:latin typeface="Gill Sans"/>
                <a:ea typeface="Gill Sans"/>
                <a:cs typeface="Gill Sans"/>
                <a:sym typeface="Gill Sans"/>
              </a:rPr>
              <a:t>Change management is essential</a:t>
            </a:r>
            <a:endParaRPr>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latin typeface="Gill Sans"/>
                <a:ea typeface="Gill Sans"/>
                <a:cs typeface="Gill Sans"/>
                <a:sym typeface="Gill Sans"/>
              </a:rPr>
              <a:t>A tool was implemented for the design</a:t>
            </a:r>
            <a:endParaRPr>
              <a:latin typeface="Gill Sans"/>
              <a:ea typeface="Gill Sans"/>
              <a:cs typeface="Gill Sans"/>
              <a:sym typeface="Gill Sans"/>
            </a:endParaRPr>
          </a:p>
          <a:p>
            <a:pPr marL="914400" lvl="1" indent="-317500" algn="l" rtl="0">
              <a:spcBef>
                <a:spcPts val="0"/>
              </a:spcBef>
              <a:spcAft>
                <a:spcPts val="0"/>
              </a:spcAft>
              <a:buSzPts val="1400"/>
              <a:buFont typeface="Gill Sans"/>
              <a:buChar char="○"/>
            </a:pPr>
            <a:r>
              <a:rPr lang="en-US">
                <a:latin typeface="Gill Sans"/>
                <a:ea typeface="Gill Sans"/>
                <a:cs typeface="Gill Sans"/>
                <a:sym typeface="Gill Sans"/>
              </a:rPr>
              <a:t>Would have been useful in other aspects (Git or similar)</a:t>
            </a:r>
            <a:endParaRPr>
              <a:latin typeface="Gill Sans"/>
              <a:ea typeface="Gill Sans"/>
              <a:cs typeface="Gill Sans"/>
              <a:sym typeface="Gill Sans"/>
            </a:endParaRPr>
          </a:p>
          <a:p>
            <a:pPr marL="1371600" lvl="2" indent="-317500" algn="l" rtl="0">
              <a:spcBef>
                <a:spcPts val="0"/>
              </a:spcBef>
              <a:spcAft>
                <a:spcPts val="0"/>
              </a:spcAft>
              <a:buSzPts val="1400"/>
              <a:buFont typeface="Gill Sans"/>
              <a:buChar char="■"/>
            </a:pPr>
            <a:r>
              <a:rPr lang="en-US">
                <a:latin typeface="Gill Sans"/>
                <a:ea typeface="Gill Sans"/>
                <a:cs typeface="Gill Sans"/>
                <a:sym typeface="Gill Sans"/>
              </a:rPr>
              <a:t>All code</a:t>
            </a:r>
            <a:endParaRPr>
              <a:latin typeface="Gill Sans"/>
              <a:ea typeface="Gill Sans"/>
              <a:cs typeface="Gill Sans"/>
              <a:sym typeface="Gill Sans"/>
            </a:endParaRPr>
          </a:p>
          <a:p>
            <a:pPr marL="1371600" lvl="2" indent="-317500" algn="l" rtl="0">
              <a:spcBef>
                <a:spcPts val="0"/>
              </a:spcBef>
              <a:spcAft>
                <a:spcPts val="0"/>
              </a:spcAft>
              <a:buSzPts val="1400"/>
              <a:buFont typeface="Gill Sans"/>
              <a:buChar char="■"/>
            </a:pPr>
            <a:r>
              <a:rPr lang="en-US">
                <a:solidFill>
                  <a:schemeClr val="dk1"/>
                </a:solidFill>
                <a:latin typeface="Gill Sans"/>
                <a:ea typeface="Gill Sans"/>
                <a:cs typeface="Gill Sans"/>
                <a:sym typeface="Gill Sans"/>
              </a:rPr>
              <a:t>LaTeX </a:t>
            </a:r>
            <a:r>
              <a:rPr lang="en-US">
                <a:latin typeface="Gill Sans"/>
                <a:ea typeface="Gill Sans"/>
                <a:cs typeface="Gill Sans"/>
                <a:sym typeface="Gill Sans"/>
              </a:rPr>
              <a:t>documents</a:t>
            </a:r>
            <a:endParaRPr>
              <a:latin typeface="Gill Sans"/>
              <a:ea typeface="Gill Sans"/>
              <a:cs typeface="Gill Sans"/>
              <a:sym typeface="Gill Sans"/>
            </a:endParaRPr>
          </a:p>
          <a:p>
            <a:pPr marL="1371600" lvl="2" indent="-317500" algn="l" rtl="0">
              <a:spcBef>
                <a:spcPts val="0"/>
              </a:spcBef>
              <a:spcAft>
                <a:spcPts val="0"/>
              </a:spcAft>
              <a:buSzPts val="1400"/>
              <a:buFont typeface="Gill Sans"/>
              <a:buChar char="■"/>
            </a:pPr>
            <a:r>
              <a:rPr lang="en-US">
                <a:latin typeface="Gill Sans"/>
                <a:ea typeface="Gill Sans"/>
                <a:cs typeface="Gill Sans"/>
                <a:sym typeface="Gill Sans"/>
              </a:rPr>
              <a:t>Presentations</a:t>
            </a:r>
            <a:endParaRPr>
              <a:latin typeface="Gill Sans"/>
              <a:ea typeface="Gill Sans"/>
              <a:cs typeface="Gill Sans"/>
              <a:sym typeface="Gill Sans"/>
            </a:endParaRPr>
          </a:p>
          <a:p>
            <a:pPr marL="457200" lvl="0" indent="-317500" algn="l" rtl="0">
              <a:spcBef>
                <a:spcPts val="0"/>
              </a:spcBef>
              <a:spcAft>
                <a:spcPts val="0"/>
              </a:spcAft>
              <a:buSzPts val="1400"/>
              <a:buFont typeface="Gill Sans"/>
              <a:buChar char="➢"/>
            </a:pPr>
            <a:r>
              <a:rPr lang="en-US">
                <a:latin typeface="Gill Sans"/>
                <a:ea typeface="Gill Sans"/>
                <a:cs typeface="Gill Sans"/>
                <a:sym typeface="Gill Sans"/>
              </a:rPr>
              <a:t>Communication is key</a:t>
            </a:r>
            <a:endParaRPr>
              <a:latin typeface="Gill Sans"/>
              <a:ea typeface="Gill Sans"/>
              <a:cs typeface="Gill Sans"/>
              <a:sym typeface="Gill Sans"/>
            </a:endParaRPr>
          </a:p>
          <a:p>
            <a:pPr marL="457200" lvl="0" indent="-317500" algn="l" rtl="0">
              <a:spcBef>
                <a:spcPts val="0"/>
              </a:spcBef>
              <a:spcAft>
                <a:spcPts val="0"/>
              </a:spcAft>
              <a:buSzPts val="1400"/>
              <a:buFont typeface="Gill Sans"/>
              <a:buChar char="➢"/>
            </a:pPr>
            <a:r>
              <a:rPr lang="en-US">
                <a:latin typeface="Gill Sans"/>
                <a:ea typeface="Gill Sans"/>
                <a:cs typeface="Gill Sans"/>
                <a:sym typeface="Gill Sans"/>
              </a:rPr>
              <a:t>Utilize ICD software, the above method was cumbersome and prone to errors</a:t>
            </a:r>
            <a:endParaRPr>
              <a:latin typeface="Gill Sans"/>
              <a:ea typeface="Gill Sans"/>
              <a:cs typeface="Gill Sans"/>
              <a:sym typeface="Gill Sans"/>
            </a:endParaRPr>
          </a:p>
          <a:p>
            <a:pPr marL="457200" lvl="0" indent="-317500" algn="l" rtl="0">
              <a:spcBef>
                <a:spcPts val="0"/>
              </a:spcBef>
              <a:spcAft>
                <a:spcPts val="0"/>
              </a:spcAft>
              <a:buSzPts val="1400"/>
              <a:buFont typeface="Gill Sans"/>
              <a:buChar char="➢"/>
            </a:pPr>
            <a:r>
              <a:rPr lang="en-US">
                <a:latin typeface="Gill Sans"/>
                <a:ea typeface="Gill Sans"/>
                <a:cs typeface="Gill Sans"/>
                <a:sym typeface="Gill Sans"/>
              </a:rPr>
              <a:t>Creating a systems engineering plan laid out before beginning work is important</a:t>
            </a:r>
            <a:endParaRPr>
              <a:latin typeface="Gill Sans"/>
              <a:ea typeface="Gill Sans"/>
              <a:cs typeface="Gill Sans"/>
              <a:sym typeface="Gill Sans"/>
            </a:endParaRPr>
          </a:p>
        </p:txBody>
      </p:sp>
      <p:pic>
        <p:nvPicPr>
          <p:cNvPr id="1081" name="Google Shape;1081;g732095da95_0_5"/>
          <p:cNvPicPr preferRelativeResize="0"/>
          <p:nvPr/>
        </p:nvPicPr>
        <p:blipFill rotWithShape="1">
          <a:blip r:embed="rId3">
            <a:alphaModFix/>
          </a:blip>
          <a:srcRect l="3362" t="7071"/>
          <a:stretch/>
        </p:blipFill>
        <p:spPr>
          <a:xfrm>
            <a:off x="4159575" y="2606775"/>
            <a:ext cx="7448426" cy="2636721"/>
          </a:xfrm>
          <a:prstGeom prst="rect">
            <a:avLst/>
          </a:prstGeom>
          <a:noFill/>
          <a:ln>
            <a:noFill/>
          </a:ln>
        </p:spPr>
      </p:pic>
      <p:sp>
        <p:nvSpPr>
          <p:cNvPr id="1082" name="Google Shape;1082;g732095da95_0_5"/>
          <p:cNvSpPr txBox="1"/>
          <p:nvPr/>
        </p:nvSpPr>
        <p:spPr>
          <a:xfrm>
            <a:off x="5088975" y="5316100"/>
            <a:ext cx="5589600" cy="44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Gill Sans"/>
                <a:ea typeface="Gill Sans"/>
                <a:cs typeface="Gill Sans"/>
                <a:sym typeface="Gill Sans"/>
              </a:rPr>
              <a:t>Example Row of Change Management tool used by NESSIE</a:t>
            </a:r>
            <a:endParaRPr>
              <a:latin typeface="Gill Sans"/>
              <a:ea typeface="Gill Sans"/>
              <a:cs typeface="Gill Sans"/>
              <a:sym typeface="Gill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6"/>
        <p:cNvGrpSpPr/>
        <p:nvPr/>
      </p:nvGrpSpPr>
      <p:grpSpPr>
        <a:xfrm>
          <a:off x="0" y="0"/>
          <a:ext cx="0" cy="0"/>
          <a:chOff x="0" y="0"/>
          <a:chExt cx="0" cy="0"/>
        </a:xfrm>
      </p:grpSpPr>
      <p:sp>
        <p:nvSpPr>
          <p:cNvPr id="1087" name="Google Shape;1087;g7293b5655e_1_8"/>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Project Management: Approach</a:t>
            </a:r>
            <a:endParaRPr/>
          </a:p>
        </p:txBody>
      </p:sp>
      <p:sp>
        <p:nvSpPr>
          <p:cNvPr id="1088" name="Google Shape;1088;g7293b5655e_1_8"/>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38</a:t>
            </a:fld>
            <a:endParaRPr/>
          </a:p>
        </p:txBody>
      </p:sp>
      <p:sp>
        <p:nvSpPr>
          <p:cNvPr id="1089" name="Google Shape;1089;g7293b5655e_1_8"/>
          <p:cNvSpPr txBox="1"/>
          <p:nvPr/>
        </p:nvSpPr>
        <p:spPr>
          <a:xfrm>
            <a:off x="6116675" y="2141275"/>
            <a:ext cx="5635800" cy="114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latin typeface="Gill Sans"/>
                <a:ea typeface="Gill Sans"/>
                <a:cs typeface="Gill Sans"/>
                <a:sym typeface="Gill Sans"/>
              </a:rPr>
              <a:t>Successes</a:t>
            </a:r>
            <a:endParaRPr sz="2400">
              <a:latin typeface="Gill Sans"/>
              <a:ea typeface="Gill Sans"/>
              <a:cs typeface="Gill Sans"/>
              <a:sym typeface="Gill Sans"/>
            </a:endParaRPr>
          </a:p>
          <a:p>
            <a:pPr marL="457200" lvl="0" indent="-330200" algn="l" rtl="0">
              <a:spcBef>
                <a:spcPts val="0"/>
              </a:spcBef>
              <a:spcAft>
                <a:spcPts val="0"/>
              </a:spcAft>
              <a:buSzPts val="1600"/>
              <a:buFont typeface="Gill Sans"/>
              <a:buAutoNum type="arabicPeriod"/>
            </a:pPr>
            <a:r>
              <a:rPr lang="en-US" sz="1600">
                <a:latin typeface="Gill Sans"/>
                <a:ea typeface="Gill Sans"/>
                <a:cs typeface="Gill Sans"/>
                <a:sym typeface="Gill Sans"/>
              </a:rPr>
              <a:t>Ability of team to work under pressure and strict timelines</a:t>
            </a:r>
            <a:endParaRPr sz="1600">
              <a:latin typeface="Gill Sans"/>
              <a:ea typeface="Gill Sans"/>
              <a:cs typeface="Gill Sans"/>
              <a:sym typeface="Gill Sans"/>
            </a:endParaRPr>
          </a:p>
          <a:p>
            <a:pPr marL="457200" lvl="0" indent="-330200" algn="l" rtl="0">
              <a:spcBef>
                <a:spcPts val="0"/>
              </a:spcBef>
              <a:spcAft>
                <a:spcPts val="0"/>
              </a:spcAft>
              <a:buSzPts val="1600"/>
              <a:buFont typeface="Gill Sans"/>
              <a:buAutoNum type="arabicPeriod"/>
            </a:pPr>
            <a:r>
              <a:rPr lang="en-US" sz="1600">
                <a:latin typeface="Gill Sans"/>
                <a:ea typeface="Gill Sans"/>
                <a:cs typeface="Gill Sans"/>
                <a:sym typeface="Gill Sans"/>
              </a:rPr>
              <a:t>Interpersonal/team related work and support</a:t>
            </a:r>
            <a:endParaRPr sz="1600">
              <a:latin typeface="Gill Sans"/>
              <a:ea typeface="Gill Sans"/>
              <a:cs typeface="Gill Sans"/>
              <a:sym typeface="Gill Sans"/>
            </a:endParaRPr>
          </a:p>
          <a:p>
            <a:pPr marL="457200" lvl="0" indent="0" algn="l" rtl="0">
              <a:spcBef>
                <a:spcPts val="0"/>
              </a:spcBef>
              <a:spcAft>
                <a:spcPts val="0"/>
              </a:spcAft>
              <a:buNone/>
            </a:pPr>
            <a:endParaRPr>
              <a:latin typeface="Gill Sans"/>
              <a:ea typeface="Gill Sans"/>
              <a:cs typeface="Gill Sans"/>
              <a:sym typeface="Gill Sans"/>
            </a:endParaRPr>
          </a:p>
        </p:txBody>
      </p:sp>
      <p:sp>
        <p:nvSpPr>
          <p:cNvPr id="1090" name="Google Shape;1090;g7293b5655e_1_8"/>
          <p:cNvSpPr txBox="1"/>
          <p:nvPr/>
        </p:nvSpPr>
        <p:spPr>
          <a:xfrm>
            <a:off x="6168575" y="3098263"/>
            <a:ext cx="5532000" cy="114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latin typeface="Gill Sans"/>
                <a:ea typeface="Gill Sans"/>
                <a:cs typeface="Gill Sans"/>
                <a:sym typeface="Gill Sans"/>
              </a:rPr>
              <a:t>Challenges</a:t>
            </a:r>
            <a:endParaRPr sz="2400">
              <a:latin typeface="Gill Sans"/>
              <a:ea typeface="Gill Sans"/>
              <a:cs typeface="Gill Sans"/>
              <a:sym typeface="Gill Sans"/>
            </a:endParaRPr>
          </a:p>
          <a:p>
            <a:pPr marL="457200" lvl="0" indent="-330200" algn="l" rtl="0">
              <a:spcBef>
                <a:spcPts val="0"/>
              </a:spcBef>
              <a:spcAft>
                <a:spcPts val="0"/>
              </a:spcAft>
              <a:buClr>
                <a:schemeClr val="dk1"/>
              </a:buClr>
              <a:buSzPts val="1600"/>
              <a:buFont typeface="Gill Sans"/>
              <a:buAutoNum type="arabicPeriod"/>
            </a:pPr>
            <a:r>
              <a:rPr lang="en-US" sz="1600">
                <a:solidFill>
                  <a:schemeClr val="dk1"/>
                </a:solidFill>
                <a:latin typeface="Gill Sans"/>
                <a:ea typeface="Gill Sans"/>
                <a:cs typeface="Gill Sans"/>
                <a:sym typeface="Gill Sans"/>
              </a:rPr>
              <a:t>Adequately scoping project</a:t>
            </a:r>
            <a:endParaRPr sz="1600">
              <a:solidFill>
                <a:schemeClr val="dk1"/>
              </a:solidFill>
              <a:latin typeface="Gill Sans"/>
              <a:ea typeface="Gill Sans"/>
              <a:cs typeface="Gill Sans"/>
              <a:sym typeface="Gill Sans"/>
            </a:endParaRPr>
          </a:p>
          <a:p>
            <a:pPr marL="457200" lvl="0" indent="-330200" algn="l" rtl="0">
              <a:spcBef>
                <a:spcPts val="0"/>
              </a:spcBef>
              <a:spcAft>
                <a:spcPts val="0"/>
              </a:spcAft>
              <a:buClr>
                <a:schemeClr val="dk1"/>
              </a:buClr>
              <a:buSzPts val="1600"/>
              <a:buFont typeface="Gill Sans"/>
              <a:buAutoNum type="arabicPeriod"/>
            </a:pPr>
            <a:r>
              <a:rPr lang="en-US" sz="1600">
                <a:solidFill>
                  <a:schemeClr val="dk1"/>
                </a:solidFill>
                <a:latin typeface="Gill Sans"/>
                <a:ea typeface="Gill Sans"/>
                <a:cs typeface="Gill Sans"/>
                <a:sym typeface="Gill Sans"/>
              </a:rPr>
              <a:t>Nothing goes according to plan</a:t>
            </a:r>
            <a:endParaRPr sz="1600">
              <a:solidFill>
                <a:schemeClr val="dk1"/>
              </a:solidFill>
              <a:latin typeface="Gill Sans"/>
              <a:ea typeface="Gill Sans"/>
              <a:cs typeface="Gill Sans"/>
              <a:sym typeface="Gill Sans"/>
            </a:endParaRPr>
          </a:p>
          <a:p>
            <a:pPr marL="457200" lvl="0" indent="-330200" algn="l" rtl="0">
              <a:spcBef>
                <a:spcPts val="0"/>
              </a:spcBef>
              <a:spcAft>
                <a:spcPts val="0"/>
              </a:spcAft>
              <a:buClr>
                <a:schemeClr val="dk1"/>
              </a:buClr>
              <a:buSzPts val="1600"/>
              <a:buFont typeface="Gill Sans"/>
              <a:buAutoNum type="arabicPeriod"/>
            </a:pPr>
            <a:r>
              <a:rPr lang="en-US" sz="1600">
                <a:solidFill>
                  <a:schemeClr val="dk1"/>
                </a:solidFill>
                <a:latin typeface="Gill Sans"/>
                <a:ea typeface="Gill Sans"/>
                <a:cs typeface="Gill Sans"/>
                <a:sym typeface="Gill Sans"/>
              </a:rPr>
              <a:t>College level bureaucracy</a:t>
            </a:r>
            <a:endParaRPr sz="1600">
              <a:solidFill>
                <a:schemeClr val="dk1"/>
              </a:solidFill>
              <a:latin typeface="Gill Sans"/>
              <a:ea typeface="Gill Sans"/>
              <a:cs typeface="Gill Sans"/>
              <a:sym typeface="Gill Sans"/>
            </a:endParaRPr>
          </a:p>
        </p:txBody>
      </p:sp>
      <p:sp>
        <p:nvSpPr>
          <p:cNvPr id="1091" name="Google Shape;1091;g7293b5655e_1_8"/>
          <p:cNvSpPr txBox="1"/>
          <p:nvPr/>
        </p:nvSpPr>
        <p:spPr>
          <a:xfrm>
            <a:off x="6116675" y="4283800"/>
            <a:ext cx="5635800" cy="19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latin typeface="Gill Sans"/>
                <a:ea typeface="Gill Sans"/>
                <a:cs typeface="Gill Sans"/>
                <a:sym typeface="Gill Sans"/>
              </a:rPr>
              <a:t>Lessons Learned</a:t>
            </a:r>
            <a:endParaRPr sz="2400">
              <a:latin typeface="Gill Sans"/>
              <a:ea typeface="Gill Sans"/>
              <a:cs typeface="Gill Sans"/>
              <a:sym typeface="Gill Sans"/>
            </a:endParaRPr>
          </a:p>
          <a:p>
            <a:pPr marL="457200" lvl="0" indent="-330200" algn="l" rtl="0">
              <a:spcBef>
                <a:spcPts val="0"/>
              </a:spcBef>
              <a:spcAft>
                <a:spcPts val="0"/>
              </a:spcAft>
              <a:buClr>
                <a:schemeClr val="dk1"/>
              </a:buClr>
              <a:buSzPts val="1600"/>
              <a:buFont typeface="Gill Sans"/>
              <a:buAutoNum type="arabicPeriod"/>
            </a:pPr>
            <a:r>
              <a:rPr lang="en-US" sz="1600">
                <a:solidFill>
                  <a:schemeClr val="dk1"/>
                </a:solidFill>
                <a:latin typeface="Gill Sans"/>
                <a:ea typeface="Gill Sans"/>
                <a:cs typeface="Gill Sans"/>
                <a:sym typeface="Gill Sans"/>
              </a:rPr>
              <a:t>Avoid scoping/descoping during initial requirements meeting with customer</a:t>
            </a:r>
            <a:endParaRPr sz="1600">
              <a:solidFill>
                <a:schemeClr val="dk1"/>
              </a:solidFill>
              <a:latin typeface="Gill Sans"/>
              <a:ea typeface="Gill Sans"/>
              <a:cs typeface="Gill Sans"/>
              <a:sym typeface="Gill Sans"/>
            </a:endParaRPr>
          </a:p>
          <a:p>
            <a:pPr marL="914400" lvl="1" indent="-330200" algn="l" rtl="0">
              <a:spcBef>
                <a:spcPts val="0"/>
              </a:spcBef>
              <a:spcAft>
                <a:spcPts val="0"/>
              </a:spcAft>
              <a:buClr>
                <a:schemeClr val="dk1"/>
              </a:buClr>
              <a:buSzPts val="1600"/>
              <a:buFont typeface="Gill Sans"/>
              <a:buAutoNum type="alphaLcPeriod"/>
            </a:pPr>
            <a:r>
              <a:rPr lang="en-US" sz="1600">
                <a:solidFill>
                  <a:schemeClr val="dk1"/>
                </a:solidFill>
                <a:latin typeface="Gill Sans"/>
                <a:ea typeface="Gill Sans"/>
                <a:cs typeface="Gill Sans"/>
                <a:sym typeface="Gill Sans"/>
              </a:rPr>
              <a:t>If possible, take requirements, discuss with team afterwards, schedule follow-up meeting shortly after</a:t>
            </a:r>
            <a:endParaRPr sz="1600">
              <a:solidFill>
                <a:schemeClr val="dk1"/>
              </a:solidFill>
              <a:latin typeface="Gill Sans"/>
              <a:ea typeface="Gill Sans"/>
              <a:cs typeface="Gill Sans"/>
              <a:sym typeface="Gill Sans"/>
            </a:endParaRPr>
          </a:p>
          <a:p>
            <a:pPr marL="457200" lvl="0" indent="-330200" algn="l" rtl="0">
              <a:spcBef>
                <a:spcPts val="0"/>
              </a:spcBef>
              <a:spcAft>
                <a:spcPts val="0"/>
              </a:spcAft>
              <a:buClr>
                <a:schemeClr val="dk1"/>
              </a:buClr>
              <a:buSzPts val="1600"/>
              <a:buFont typeface="Gill Sans"/>
              <a:buAutoNum type="arabicPeriod"/>
            </a:pPr>
            <a:r>
              <a:rPr lang="en-US" sz="1600">
                <a:solidFill>
                  <a:schemeClr val="dk1"/>
                </a:solidFill>
                <a:latin typeface="Gill Sans"/>
                <a:ea typeface="Gill Sans"/>
                <a:cs typeface="Gill Sans"/>
                <a:sym typeface="Gill Sans"/>
              </a:rPr>
              <a:t>Know capabilities going into meeting with customer</a:t>
            </a:r>
            <a:endParaRPr sz="1600">
              <a:solidFill>
                <a:schemeClr val="dk1"/>
              </a:solidFill>
              <a:latin typeface="Gill Sans"/>
              <a:ea typeface="Gill Sans"/>
              <a:cs typeface="Gill Sans"/>
              <a:sym typeface="Gill Sans"/>
            </a:endParaRPr>
          </a:p>
          <a:p>
            <a:pPr marL="914400" lvl="1" indent="-330200" algn="l" rtl="0">
              <a:spcBef>
                <a:spcPts val="0"/>
              </a:spcBef>
              <a:spcAft>
                <a:spcPts val="0"/>
              </a:spcAft>
              <a:buClr>
                <a:schemeClr val="dk1"/>
              </a:buClr>
              <a:buSzPts val="1600"/>
              <a:buFont typeface="Gill Sans"/>
              <a:buAutoNum type="alphaLcPeriod"/>
            </a:pPr>
            <a:r>
              <a:rPr lang="en-US" sz="1600">
                <a:solidFill>
                  <a:schemeClr val="dk1"/>
                </a:solidFill>
                <a:latin typeface="Gill Sans"/>
                <a:ea typeface="Gill Sans"/>
                <a:cs typeface="Gill Sans"/>
                <a:sym typeface="Gill Sans"/>
              </a:rPr>
              <a:t>Helps with scoping project</a:t>
            </a:r>
            <a:endParaRPr sz="1600">
              <a:solidFill>
                <a:schemeClr val="dk1"/>
              </a:solidFill>
              <a:latin typeface="Gill Sans"/>
              <a:ea typeface="Gill Sans"/>
              <a:cs typeface="Gill Sans"/>
              <a:sym typeface="Gill Sans"/>
            </a:endParaRPr>
          </a:p>
        </p:txBody>
      </p:sp>
      <p:sp>
        <p:nvSpPr>
          <p:cNvPr id="1092" name="Google Shape;1092;g7293b5655e_1_8"/>
          <p:cNvSpPr txBox="1"/>
          <p:nvPr/>
        </p:nvSpPr>
        <p:spPr>
          <a:xfrm>
            <a:off x="483525" y="2141275"/>
            <a:ext cx="5397600" cy="381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latin typeface="Gill Sans"/>
                <a:ea typeface="Gill Sans"/>
                <a:cs typeface="Gill Sans"/>
                <a:sym typeface="Gill Sans"/>
              </a:rPr>
              <a:t>Approach</a:t>
            </a:r>
            <a:endParaRPr sz="2400">
              <a:latin typeface="Gill Sans"/>
              <a:ea typeface="Gill Sans"/>
              <a:cs typeface="Gill Sans"/>
              <a:sym typeface="Gill Sans"/>
            </a:endParaRPr>
          </a:p>
          <a:p>
            <a:pPr marL="457200" lvl="0" indent="-330200" algn="l" rtl="0">
              <a:spcBef>
                <a:spcPts val="0"/>
              </a:spcBef>
              <a:spcAft>
                <a:spcPts val="0"/>
              </a:spcAft>
              <a:buSzPts val="1600"/>
              <a:buFont typeface="Gill Sans"/>
              <a:buAutoNum type="arabicPeriod"/>
            </a:pPr>
            <a:r>
              <a:rPr lang="en-US" sz="1600">
                <a:latin typeface="Gill Sans"/>
                <a:ea typeface="Gill Sans"/>
                <a:cs typeface="Gill Sans"/>
                <a:sym typeface="Gill Sans"/>
              </a:rPr>
              <a:t>Be transparent</a:t>
            </a:r>
            <a:endParaRPr sz="1600">
              <a:latin typeface="Gill Sans"/>
              <a:ea typeface="Gill Sans"/>
              <a:cs typeface="Gill Sans"/>
              <a:sym typeface="Gill Sans"/>
            </a:endParaRPr>
          </a:p>
          <a:p>
            <a:pPr marL="457200" lvl="0" indent="-330200" algn="l" rtl="0">
              <a:spcBef>
                <a:spcPts val="0"/>
              </a:spcBef>
              <a:spcAft>
                <a:spcPts val="0"/>
              </a:spcAft>
              <a:buSzPts val="1600"/>
              <a:buFont typeface="Gill Sans"/>
              <a:buAutoNum type="arabicPeriod"/>
            </a:pPr>
            <a:r>
              <a:rPr lang="en-US" sz="1600">
                <a:latin typeface="Gill Sans"/>
                <a:ea typeface="Gill Sans"/>
                <a:cs typeface="Gill Sans"/>
                <a:sym typeface="Gill Sans"/>
              </a:rPr>
              <a:t>Let the team make decisions</a:t>
            </a:r>
            <a:endParaRPr sz="1600">
              <a:latin typeface="Gill Sans"/>
              <a:ea typeface="Gill Sans"/>
              <a:cs typeface="Gill Sans"/>
              <a:sym typeface="Gill Sans"/>
            </a:endParaRPr>
          </a:p>
          <a:p>
            <a:pPr marL="914400" lvl="1" indent="-330200" algn="l" rtl="0">
              <a:spcBef>
                <a:spcPts val="0"/>
              </a:spcBef>
              <a:spcAft>
                <a:spcPts val="0"/>
              </a:spcAft>
              <a:buSzPts val="1600"/>
              <a:buFont typeface="Gill Sans"/>
              <a:buAutoNum type="alphaLcPeriod"/>
            </a:pPr>
            <a:r>
              <a:rPr lang="en-US" sz="1600">
                <a:latin typeface="Gill Sans"/>
                <a:ea typeface="Gill Sans"/>
                <a:cs typeface="Gill Sans"/>
                <a:sym typeface="Gill Sans"/>
              </a:rPr>
              <a:t>Interject or add commentary when appropriate/necessary</a:t>
            </a:r>
            <a:endParaRPr sz="1600">
              <a:latin typeface="Gill Sans"/>
              <a:ea typeface="Gill Sans"/>
              <a:cs typeface="Gill Sans"/>
              <a:sym typeface="Gill Sans"/>
            </a:endParaRPr>
          </a:p>
          <a:p>
            <a:pPr marL="457200" lvl="0" indent="-330200" algn="l" rtl="0">
              <a:spcBef>
                <a:spcPts val="0"/>
              </a:spcBef>
              <a:spcAft>
                <a:spcPts val="0"/>
              </a:spcAft>
              <a:buSzPts val="1600"/>
              <a:buFont typeface="Gill Sans"/>
              <a:buAutoNum type="arabicPeriod"/>
            </a:pPr>
            <a:r>
              <a:rPr lang="en-US" sz="1600">
                <a:latin typeface="Gill Sans"/>
                <a:ea typeface="Gill Sans"/>
                <a:cs typeface="Gill Sans"/>
                <a:sym typeface="Gill Sans"/>
              </a:rPr>
              <a:t>Be a guide</a:t>
            </a:r>
            <a:endParaRPr sz="1600">
              <a:latin typeface="Gill Sans"/>
              <a:ea typeface="Gill Sans"/>
              <a:cs typeface="Gill Sans"/>
              <a:sym typeface="Gill Sans"/>
            </a:endParaRPr>
          </a:p>
          <a:p>
            <a:pPr marL="914400" lvl="1" indent="-330200" algn="l" rtl="0">
              <a:spcBef>
                <a:spcPts val="0"/>
              </a:spcBef>
              <a:spcAft>
                <a:spcPts val="0"/>
              </a:spcAft>
              <a:buSzPts val="1600"/>
              <a:buFont typeface="Gill Sans"/>
              <a:buAutoNum type="alphaLcPeriod"/>
            </a:pPr>
            <a:r>
              <a:rPr lang="en-US" sz="1600">
                <a:latin typeface="Gill Sans"/>
                <a:ea typeface="Gill Sans"/>
                <a:cs typeface="Gill Sans"/>
                <a:sym typeface="Gill Sans"/>
              </a:rPr>
              <a:t>Introduce topics of discussion</a:t>
            </a:r>
            <a:endParaRPr sz="1600">
              <a:latin typeface="Gill Sans"/>
              <a:ea typeface="Gill Sans"/>
              <a:cs typeface="Gill Sans"/>
              <a:sym typeface="Gill Sans"/>
            </a:endParaRPr>
          </a:p>
          <a:p>
            <a:pPr marL="914400" lvl="1" indent="-330200" algn="l" rtl="0">
              <a:spcBef>
                <a:spcPts val="0"/>
              </a:spcBef>
              <a:spcAft>
                <a:spcPts val="0"/>
              </a:spcAft>
              <a:buSzPts val="1600"/>
              <a:buFont typeface="Gill Sans"/>
              <a:buAutoNum type="alphaLcPeriod"/>
            </a:pPr>
            <a:r>
              <a:rPr lang="en-US" sz="1600">
                <a:latin typeface="Gill Sans"/>
                <a:ea typeface="Gill Sans"/>
                <a:cs typeface="Gill Sans"/>
                <a:sym typeface="Gill Sans"/>
              </a:rPr>
              <a:t>Spur the conversation</a:t>
            </a:r>
            <a:endParaRPr sz="1600">
              <a:latin typeface="Gill Sans"/>
              <a:ea typeface="Gill Sans"/>
              <a:cs typeface="Gill Sans"/>
              <a:sym typeface="Gill Sans"/>
            </a:endParaRPr>
          </a:p>
          <a:p>
            <a:pPr marL="457200" lvl="0" indent="-330200" algn="l" rtl="0">
              <a:spcBef>
                <a:spcPts val="0"/>
              </a:spcBef>
              <a:spcAft>
                <a:spcPts val="0"/>
              </a:spcAft>
              <a:buSzPts val="1600"/>
              <a:buFont typeface="Gill Sans"/>
              <a:buAutoNum type="arabicPeriod"/>
            </a:pPr>
            <a:r>
              <a:rPr lang="en-US" sz="1600">
                <a:latin typeface="Gill Sans"/>
                <a:ea typeface="Gill Sans"/>
                <a:cs typeface="Gill Sans"/>
                <a:sym typeface="Gill Sans"/>
              </a:rPr>
              <a:t>Be a contributor and not a ‘boss’</a:t>
            </a:r>
            <a:endParaRPr sz="1600">
              <a:latin typeface="Gill Sans"/>
              <a:ea typeface="Gill Sans"/>
              <a:cs typeface="Gill Sans"/>
              <a:sym typeface="Gill Sans"/>
            </a:endParaRPr>
          </a:p>
          <a:p>
            <a:pPr marL="457200" lvl="0" indent="-330200" algn="l" rtl="0">
              <a:spcBef>
                <a:spcPts val="0"/>
              </a:spcBef>
              <a:spcAft>
                <a:spcPts val="0"/>
              </a:spcAft>
              <a:buSzPts val="1600"/>
              <a:buFont typeface="Gill Sans"/>
              <a:buAutoNum type="arabicPeriod"/>
            </a:pPr>
            <a:r>
              <a:rPr lang="en-US" sz="1600">
                <a:latin typeface="Gill Sans"/>
                <a:ea typeface="Gill Sans"/>
                <a:cs typeface="Gill Sans"/>
                <a:sym typeface="Gill Sans"/>
              </a:rPr>
              <a:t>Get buy-in from group before proceeding with ideas</a:t>
            </a:r>
            <a:endParaRPr sz="1600">
              <a:latin typeface="Gill Sans"/>
              <a:ea typeface="Gill Sans"/>
              <a:cs typeface="Gill Sans"/>
              <a:sym typeface="Gill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6"/>
        <p:cNvGrpSpPr/>
        <p:nvPr/>
      </p:nvGrpSpPr>
      <p:grpSpPr>
        <a:xfrm>
          <a:off x="0" y="0"/>
          <a:ext cx="0" cy="0"/>
          <a:chOff x="0" y="0"/>
          <a:chExt cx="0" cy="0"/>
        </a:xfrm>
      </p:grpSpPr>
      <p:sp>
        <p:nvSpPr>
          <p:cNvPr id="1097" name="Google Shape;1097;g7293b5655e_1_14"/>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Project Management: Budget Analysis</a:t>
            </a:r>
            <a:endParaRPr/>
          </a:p>
        </p:txBody>
      </p:sp>
      <p:sp>
        <p:nvSpPr>
          <p:cNvPr id="1098" name="Google Shape;1098;g7293b5655e_1_14"/>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39</a:t>
            </a:fld>
            <a:endParaRPr/>
          </a:p>
        </p:txBody>
      </p:sp>
      <p:pic>
        <p:nvPicPr>
          <p:cNvPr id="1099" name="Google Shape;1099;g7293b5655e_1_14" title="Points scored"/>
          <p:cNvPicPr preferRelativeResize="0"/>
          <p:nvPr/>
        </p:nvPicPr>
        <p:blipFill>
          <a:blip r:embed="rId3">
            <a:alphaModFix/>
          </a:blip>
          <a:stretch>
            <a:fillRect/>
          </a:stretch>
        </p:blipFill>
        <p:spPr>
          <a:xfrm>
            <a:off x="277625" y="2147800"/>
            <a:ext cx="5771226" cy="3568554"/>
          </a:xfrm>
          <a:prstGeom prst="rect">
            <a:avLst/>
          </a:prstGeom>
          <a:noFill/>
          <a:ln>
            <a:noFill/>
          </a:ln>
        </p:spPr>
      </p:pic>
      <p:pic>
        <p:nvPicPr>
          <p:cNvPr id="1100" name="Google Shape;1100;g7293b5655e_1_14" title="Points scored"/>
          <p:cNvPicPr preferRelativeResize="0"/>
          <p:nvPr/>
        </p:nvPicPr>
        <p:blipFill>
          <a:blip r:embed="rId4">
            <a:alphaModFix/>
          </a:blip>
          <a:stretch>
            <a:fillRect/>
          </a:stretch>
        </p:blipFill>
        <p:spPr>
          <a:xfrm>
            <a:off x="6048850" y="2147800"/>
            <a:ext cx="5771226" cy="35685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0"/>
        <p:cNvGrpSpPr/>
        <p:nvPr/>
      </p:nvGrpSpPr>
      <p:grpSpPr>
        <a:xfrm>
          <a:off x="0" y="0"/>
          <a:ext cx="0" cy="0"/>
          <a:chOff x="0" y="0"/>
          <a:chExt cx="0" cy="0"/>
        </a:xfrm>
      </p:grpSpPr>
      <p:pic>
        <p:nvPicPr>
          <p:cNvPr id="251" name="Google Shape;251;p15" descr="A sky view of a mountain&#10;&#10;Description automatically generated"/>
          <p:cNvPicPr preferRelativeResize="0"/>
          <p:nvPr/>
        </p:nvPicPr>
        <p:blipFill rotWithShape="1">
          <a:blip r:embed="rId3">
            <a:alphaModFix/>
          </a:blip>
          <a:srcRect/>
          <a:stretch/>
        </p:blipFill>
        <p:spPr>
          <a:xfrm>
            <a:off x="0" y="0"/>
            <a:ext cx="12244126" cy="6844651"/>
          </a:xfrm>
          <a:prstGeom prst="rect">
            <a:avLst/>
          </a:prstGeom>
          <a:noFill/>
          <a:ln>
            <a:noFill/>
          </a:ln>
        </p:spPr>
      </p:pic>
      <p:cxnSp>
        <p:nvCxnSpPr>
          <p:cNvPr id="252" name="Google Shape;252;p15"/>
          <p:cNvCxnSpPr/>
          <p:nvPr/>
        </p:nvCxnSpPr>
        <p:spPr>
          <a:xfrm rot="5400000">
            <a:off x="8957214" y="3319187"/>
            <a:ext cx="1802700" cy="425100"/>
          </a:xfrm>
          <a:prstGeom prst="curvedConnector3">
            <a:avLst>
              <a:gd name="adj1" fmla="val 49996"/>
            </a:avLst>
          </a:prstGeom>
          <a:noFill/>
          <a:ln w="76200" cap="flat" cmpd="sng">
            <a:solidFill>
              <a:schemeClr val="accent1"/>
            </a:solidFill>
            <a:prstDash val="solid"/>
            <a:miter lim="800000"/>
            <a:headEnd type="none" w="sm" len="sm"/>
            <a:tailEnd type="triangle" w="med" len="med"/>
          </a:ln>
        </p:spPr>
      </p:cxnSp>
      <p:cxnSp>
        <p:nvCxnSpPr>
          <p:cNvPr id="253" name="Google Shape;253;p15"/>
          <p:cNvCxnSpPr/>
          <p:nvPr/>
        </p:nvCxnSpPr>
        <p:spPr>
          <a:xfrm rot="5400000" flipH="1">
            <a:off x="3021871" y="3000078"/>
            <a:ext cx="2232300" cy="1210800"/>
          </a:xfrm>
          <a:prstGeom prst="curvedConnector3">
            <a:avLst>
              <a:gd name="adj1" fmla="val 50003"/>
            </a:avLst>
          </a:prstGeom>
          <a:noFill/>
          <a:ln w="76200" cap="flat" cmpd="sng">
            <a:solidFill>
              <a:schemeClr val="accent1"/>
            </a:solidFill>
            <a:prstDash val="solid"/>
            <a:miter lim="800000"/>
            <a:headEnd type="none" w="sm" len="sm"/>
            <a:tailEnd type="triangle" w="med" len="med"/>
          </a:ln>
        </p:spPr>
      </p:cxnSp>
      <p:grpSp>
        <p:nvGrpSpPr>
          <p:cNvPr id="254" name="Google Shape;254;p15"/>
          <p:cNvGrpSpPr/>
          <p:nvPr/>
        </p:nvGrpSpPr>
        <p:grpSpPr>
          <a:xfrm>
            <a:off x="2306380" y="2623010"/>
            <a:ext cx="9384099" cy="1516945"/>
            <a:chOff x="2298647" y="2603691"/>
            <a:chExt cx="9384099" cy="1516945"/>
          </a:xfrm>
        </p:grpSpPr>
        <p:grpSp>
          <p:nvGrpSpPr>
            <p:cNvPr id="255" name="Google Shape;255;p15"/>
            <p:cNvGrpSpPr/>
            <p:nvPr/>
          </p:nvGrpSpPr>
          <p:grpSpPr>
            <a:xfrm>
              <a:off x="2298647" y="2603691"/>
              <a:ext cx="7950283" cy="1516945"/>
              <a:chOff x="2844067" y="2773091"/>
              <a:chExt cx="7950283" cy="1516945"/>
            </a:xfrm>
          </p:grpSpPr>
          <p:pic>
            <p:nvPicPr>
              <p:cNvPr id="256" name="Google Shape;256;p15"/>
              <p:cNvPicPr preferRelativeResize="0"/>
              <p:nvPr/>
            </p:nvPicPr>
            <p:blipFill rotWithShape="1">
              <a:blip r:embed="rId4">
                <a:alphaModFix/>
              </a:blip>
              <a:srcRect t="20254" r="7200" b="22203"/>
              <a:stretch/>
            </p:blipFill>
            <p:spPr>
              <a:xfrm flipH="1">
                <a:off x="4439580" y="3072253"/>
                <a:ext cx="3614935" cy="1217783"/>
              </a:xfrm>
              <a:prstGeom prst="rect">
                <a:avLst/>
              </a:prstGeom>
              <a:noFill/>
              <a:ln>
                <a:noFill/>
              </a:ln>
            </p:spPr>
          </p:pic>
          <p:pic>
            <p:nvPicPr>
              <p:cNvPr id="257" name="Google Shape;257;p15"/>
              <p:cNvPicPr preferRelativeResize="0"/>
              <p:nvPr/>
            </p:nvPicPr>
            <p:blipFill rotWithShape="1">
              <a:blip r:embed="rId5">
                <a:alphaModFix/>
              </a:blip>
              <a:srcRect/>
              <a:stretch/>
            </p:blipFill>
            <p:spPr>
              <a:xfrm>
                <a:off x="6133109" y="2955946"/>
                <a:ext cx="2821945" cy="1176607"/>
              </a:xfrm>
              <a:prstGeom prst="rect">
                <a:avLst/>
              </a:prstGeom>
              <a:noFill/>
              <a:ln>
                <a:noFill/>
              </a:ln>
            </p:spPr>
          </p:pic>
          <p:pic>
            <p:nvPicPr>
              <p:cNvPr id="258" name="Google Shape;258;p15"/>
              <p:cNvPicPr preferRelativeResize="0"/>
              <p:nvPr/>
            </p:nvPicPr>
            <p:blipFill rotWithShape="1">
              <a:blip r:embed="rId5">
                <a:alphaModFix/>
              </a:blip>
              <a:srcRect/>
              <a:stretch/>
            </p:blipFill>
            <p:spPr>
              <a:xfrm>
                <a:off x="2844067" y="3017781"/>
                <a:ext cx="2821945" cy="1176607"/>
              </a:xfrm>
              <a:prstGeom prst="rect">
                <a:avLst/>
              </a:prstGeom>
              <a:noFill/>
              <a:ln>
                <a:noFill/>
              </a:ln>
            </p:spPr>
          </p:pic>
          <p:pic>
            <p:nvPicPr>
              <p:cNvPr id="259" name="Google Shape;259;p15"/>
              <p:cNvPicPr preferRelativeResize="0"/>
              <p:nvPr/>
            </p:nvPicPr>
            <p:blipFill rotWithShape="1">
              <a:blip r:embed="rId4">
                <a:alphaModFix/>
              </a:blip>
              <a:srcRect t="20483" b="19539"/>
              <a:stretch/>
            </p:blipFill>
            <p:spPr>
              <a:xfrm>
                <a:off x="7972405" y="2773091"/>
                <a:ext cx="2821945" cy="1098205"/>
              </a:xfrm>
              <a:prstGeom prst="rect">
                <a:avLst/>
              </a:prstGeom>
              <a:noFill/>
              <a:ln>
                <a:noFill/>
              </a:ln>
            </p:spPr>
          </p:pic>
        </p:grpSp>
        <p:pic>
          <p:nvPicPr>
            <p:cNvPr id="260" name="Google Shape;260;p15"/>
            <p:cNvPicPr preferRelativeResize="0"/>
            <p:nvPr/>
          </p:nvPicPr>
          <p:blipFill rotWithShape="1">
            <a:blip r:embed="rId5">
              <a:alphaModFix/>
            </a:blip>
            <a:srcRect/>
            <a:stretch/>
          </p:blipFill>
          <p:spPr>
            <a:xfrm>
              <a:off x="8860801" y="2905282"/>
              <a:ext cx="2821945" cy="1176607"/>
            </a:xfrm>
            <a:prstGeom prst="rect">
              <a:avLst/>
            </a:prstGeom>
            <a:noFill/>
            <a:ln>
              <a:noFill/>
            </a:ln>
          </p:spPr>
        </p:pic>
      </p:grpSp>
      <p:grpSp>
        <p:nvGrpSpPr>
          <p:cNvPr id="261" name="Google Shape;261;p15"/>
          <p:cNvGrpSpPr/>
          <p:nvPr/>
        </p:nvGrpSpPr>
        <p:grpSpPr>
          <a:xfrm>
            <a:off x="4091426" y="4406515"/>
            <a:ext cx="1912559" cy="1428428"/>
            <a:chOff x="4111258" y="4418949"/>
            <a:chExt cx="2331402" cy="1552111"/>
          </a:xfrm>
        </p:grpSpPr>
        <p:pic>
          <p:nvPicPr>
            <p:cNvPr id="262" name="Google Shape;262;p15"/>
            <p:cNvPicPr preferRelativeResize="0"/>
            <p:nvPr/>
          </p:nvPicPr>
          <p:blipFill rotWithShape="1">
            <a:blip r:embed="rId6">
              <a:alphaModFix/>
            </a:blip>
            <a:srcRect/>
            <a:stretch/>
          </p:blipFill>
          <p:spPr>
            <a:xfrm>
              <a:off x="4111258" y="4418949"/>
              <a:ext cx="2331402" cy="1552111"/>
            </a:xfrm>
            <a:prstGeom prst="rect">
              <a:avLst/>
            </a:prstGeom>
            <a:noFill/>
            <a:ln>
              <a:noFill/>
            </a:ln>
          </p:spPr>
        </p:pic>
        <p:pic>
          <p:nvPicPr>
            <p:cNvPr id="263" name="Google Shape;263;p15"/>
            <p:cNvPicPr preferRelativeResize="0"/>
            <p:nvPr/>
          </p:nvPicPr>
          <p:blipFill rotWithShape="1">
            <a:blip r:embed="rId7">
              <a:alphaModFix/>
            </a:blip>
            <a:srcRect r="-1495" b="41021"/>
            <a:stretch/>
          </p:blipFill>
          <p:spPr>
            <a:xfrm flipH="1">
              <a:off x="5033874" y="4563749"/>
              <a:ext cx="514233" cy="436930"/>
            </a:xfrm>
            <a:prstGeom prst="rect">
              <a:avLst/>
            </a:prstGeom>
            <a:noFill/>
            <a:ln>
              <a:noFill/>
            </a:ln>
          </p:spPr>
        </p:pic>
      </p:grpSp>
      <p:grpSp>
        <p:nvGrpSpPr>
          <p:cNvPr id="264" name="Google Shape;264;p15"/>
          <p:cNvGrpSpPr/>
          <p:nvPr/>
        </p:nvGrpSpPr>
        <p:grpSpPr>
          <a:xfrm>
            <a:off x="2849066" y="1385325"/>
            <a:ext cx="1912559" cy="1428428"/>
            <a:chOff x="4111258" y="4418949"/>
            <a:chExt cx="2331402" cy="1552111"/>
          </a:xfrm>
        </p:grpSpPr>
        <p:pic>
          <p:nvPicPr>
            <p:cNvPr id="265" name="Google Shape;265;p15"/>
            <p:cNvPicPr preferRelativeResize="0"/>
            <p:nvPr/>
          </p:nvPicPr>
          <p:blipFill rotWithShape="1">
            <a:blip r:embed="rId6">
              <a:alphaModFix/>
            </a:blip>
            <a:srcRect/>
            <a:stretch/>
          </p:blipFill>
          <p:spPr>
            <a:xfrm>
              <a:off x="4111258" y="4418949"/>
              <a:ext cx="2331402" cy="1552111"/>
            </a:xfrm>
            <a:prstGeom prst="rect">
              <a:avLst/>
            </a:prstGeom>
            <a:noFill/>
            <a:ln>
              <a:noFill/>
            </a:ln>
          </p:spPr>
        </p:pic>
        <p:pic>
          <p:nvPicPr>
            <p:cNvPr id="266" name="Google Shape;266;p15"/>
            <p:cNvPicPr preferRelativeResize="0"/>
            <p:nvPr/>
          </p:nvPicPr>
          <p:blipFill rotWithShape="1">
            <a:blip r:embed="rId7">
              <a:alphaModFix/>
            </a:blip>
            <a:srcRect r="-1495" b="41021"/>
            <a:stretch/>
          </p:blipFill>
          <p:spPr>
            <a:xfrm flipH="1">
              <a:off x="5033874" y="4563749"/>
              <a:ext cx="514233" cy="436930"/>
            </a:xfrm>
            <a:prstGeom prst="rect">
              <a:avLst/>
            </a:prstGeom>
            <a:noFill/>
            <a:ln>
              <a:noFill/>
            </a:ln>
          </p:spPr>
        </p:pic>
      </p:grpSp>
      <p:grpSp>
        <p:nvGrpSpPr>
          <p:cNvPr id="267" name="Google Shape;267;p15"/>
          <p:cNvGrpSpPr/>
          <p:nvPr/>
        </p:nvGrpSpPr>
        <p:grpSpPr>
          <a:xfrm>
            <a:off x="5507314" y="1315965"/>
            <a:ext cx="1912559" cy="1428428"/>
            <a:chOff x="4111258" y="4418949"/>
            <a:chExt cx="2331402" cy="1552111"/>
          </a:xfrm>
        </p:grpSpPr>
        <p:pic>
          <p:nvPicPr>
            <p:cNvPr id="268" name="Google Shape;268;p15"/>
            <p:cNvPicPr preferRelativeResize="0"/>
            <p:nvPr/>
          </p:nvPicPr>
          <p:blipFill rotWithShape="1">
            <a:blip r:embed="rId6">
              <a:alphaModFix/>
            </a:blip>
            <a:srcRect/>
            <a:stretch/>
          </p:blipFill>
          <p:spPr>
            <a:xfrm>
              <a:off x="4111258" y="4418949"/>
              <a:ext cx="2331402" cy="1552111"/>
            </a:xfrm>
            <a:prstGeom prst="rect">
              <a:avLst/>
            </a:prstGeom>
            <a:noFill/>
            <a:ln>
              <a:noFill/>
            </a:ln>
          </p:spPr>
        </p:pic>
        <p:pic>
          <p:nvPicPr>
            <p:cNvPr id="269" name="Google Shape;269;p15"/>
            <p:cNvPicPr preferRelativeResize="0"/>
            <p:nvPr/>
          </p:nvPicPr>
          <p:blipFill rotWithShape="1">
            <a:blip r:embed="rId7">
              <a:alphaModFix/>
            </a:blip>
            <a:srcRect r="-1495" b="41021"/>
            <a:stretch/>
          </p:blipFill>
          <p:spPr>
            <a:xfrm flipH="1">
              <a:off x="5033874" y="4563749"/>
              <a:ext cx="514233" cy="436930"/>
            </a:xfrm>
            <a:prstGeom prst="rect">
              <a:avLst/>
            </a:prstGeom>
            <a:noFill/>
            <a:ln>
              <a:noFill/>
            </a:ln>
          </p:spPr>
        </p:pic>
      </p:grpSp>
      <p:grpSp>
        <p:nvGrpSpPr>
          <p:cNvPr id="270" name="Google Shape;270;p15"/>
          <p:cNvGrpSpPr/>
          <p:nvPr/>
        </p:nvGrpSpPr>
        <p:grpSpPr>
          <a:xfrm flipH="1">
            <a:off x="8946235" y="1371298"/>
            <a:ext cx="2155832" cy="1428428"/>
            <a:chOff x="4111258" y="4418949"/>
            <a:chExt cx="2331402" cy="1552111"/>
          </a:xfrm>
        </p:grpSpPr>
        <p:pic>
          <p:nvPicPr>
            <p:cNvPr id="271" name="Google Shape;271;p15"/>
            <p:cNvPicPr preferRelativeResize="0"/>
            <p:nvPr/>
          </p:nvPicPr>
          <p:blipFill rotWithShape="1">
            <a:blip r:embed="rId6">
              <a:alphaModFix/>
            </a:blip>
            <a:srcRect/>
            <a:stretch/>
          </p:blipFill>
          <p:spPr>
            <a:xfrm>
              <a:off x="4111258" y="4418949"/>
              <a:ext cx="2331402" cy="1552111"/>
            </a:xfrm>
            <a:prstGeom prst="rect">
              <a:avLst/>
            </a:prstGeom>
            <a:noFill/>
            <a:ln>
              <a:noFill/>
            </a:ln>
          </p:spPr>
        </p:pic>
        <p:pic>
          <p:nvPicPr>
            <p:cNvPr id="272" name="Google Shape;272;p15"/>
            <p:cNvPicPr preferRelativeResize="0"/>
            <p:nvPr/>
          </p:nvPicPr>
          <p:blipFill rotWithShape="1">
            <a:blip r:embed="rId7">
              <a:alphaModFix/>
            </a:blip>
            <a:srcRect r="-1495" b="41021"/>
            <a:stretch/>
          </p:blipFill>
          <p:spPr>
            <a:xfrm flipH="1">
              <a:off x="5033874" y="4563749"/>
              <a:ext cx="514233" cy="436930"/>
            </a:xfrm>
            <a:prstGeom prst="rect">
              <a:avLst/>
            </a:prstGeom>
            <a:noFill/>
            <a:ln>
              <a:noFill/>
            </a:ln>
          </p:spPr>
        </p:pic>
      </p:grpSp>
      <p:cxnSp>
        <p:nvCxnSpPr>
          <p:cNvPr id="273" name="Google Shape;273;p15"/>
          <p:cNvCxnSpPr/>
          <p:nvPr/>
        </p:nvCxnSpPr>
        <p:spPr>
          <a:xfrm>
            <a:off x="4610869" y="2076747"/>
            <a:ext cx="843963" cy="0"/>
          </a:xfrm>
          <a:prstGeom prst="straightConnector1">
            <a:avLst/>
          </a:prstGeom>
          <a:noFill/>
          <a:ln w="76200" cap="flat" cmpd="sng">
            <a:solidFill>
              <a:schemeClr val="accent1"/>
            </a:solidFill>
            <a:prstDash val="solid"/>
            <a:miter lim="800000"/>
            <a:headEnd type="none" w="sm" len="sm"/>
            <a:tailEnd type="triangle" w="med" len="med"/>
          </a:ln>
        </p:spPr>
      </p:cxnSp>
      <p:cxnSp>
        <p:nvCxnSpPr>
          <p:cNvPr id="274" name="Google Shape;274;p15"/>
          <p:cNvCxnSpPr/>
          <p:nvPr/>
        </p:nvCxnSpPr>
        <p:spPr>
          <a:xfrm>
            <a:off x="7298857" y="2083253"/>
            <a:ext cx="1597736" cy="0"/>
          </a:xfrm>
          <a:prstGeom prst="straightConnector1">
            <a:avLst/>
          </a:prstGeom>
          <a:noFill/>
          <a:ln w="76200" cap="flat" cmpd="sng">
            <a:solidFill>
              <a:schemeClr val="accent1"/>
            </a:solidFill>
            <a:prstDash val="solid"/>
            <a:miter lim="800000"/>
            <a:headEnd type="none" w="sm" len="sm"/>
            <a:tailEnd type="triangle" w="med" len="med"/>
          </a:ln>
        </p:spPr>
      </p:cxnSp>
      <p:cxnSp>
        <p:nvCxnSpPr>
          <p:cNvPr id="275" name="Google Shape;275;p15"/>
          <p:cNvCxnSpPr/>
          <p:nvPr/>
        </p:nvCxnSpPr>
        <p:spPr>
          <a:xfrm flipH="1">
            <a:off x="8670417" y="5435218"/>
            <a:ext cx="973500" cy="884100"/>
          </a:xfrm>
          <a:prstGeom prst="curvedConnector3">
            <a:avLst>
              <a:gd name="adj1" fmla="val 999"/>
            </a:avLst>
          </a:prstGeom>
          <a:noFill/>
          <a:ln w="76200" cap="flat" cmpd="sng">
            <a:solidFill>
              <a:schemeClr val="accent1"/>
            </a:solidFill>
            <a:prstDash val="solid"/>
            <a:miter lim="800000"/>
            <a:headEnd type="none" w="sm" len="sm"/>
            <a:tailEnd type="triangle" w="med" len="med"/>
          </a:ln>
        </p:spPr>
      </p:cxnSp>
      <p:cxnSp>
        <p:nvCxnSpPr>
          <p:cNvPr id="276" name="Google Shape;276;p15"/>
          <p:cNvCxnSpPr>
            <a:stCxn id="277" idx="1"/>
          </p:cNvCxnSpPr>
          <p:nvPr/>
        </p:nvCxnSpPr>
        <p:spPr>
          <a:xfrm rot="10800000">
            <a:off x="4827029" y="5580944"/>
            <a:ext cx="669300" cy="879000"/>
          </a:xfrm>
          <a:prstGeom prst="curvedConnector2">
            <a:avLst/>
          </a:prstGeom>
          <a:noFill/>
          <a:ln w="76200" cap="flat" cmpd="sng">
            <a:solidFill>
              <a:schemeClr val="accent1"/>
            </a:solidFill>
            <a:prstDash val="solid"/>
            <a:miter lim="800000"/>
            <a:headEnd type="none" w="sm" len="sm"/>
            <a:tailEnd type="triangle" w="med" len="med"/>
          </a:ln>
        </p:spPr>
      </p:cxnSp>
      <p:cxnSp>
        <p:nvCxnSpPr>
          <p:cNvPr id="278" name="Google Shape;278;p15"/>
          <p:cNvCxnSpPr/>
          <p:nvPr/>
        </p:nvCxnSpPr>
        <p:spPr>
          <a:xfrm>
            <a:off x="4081079" y="6433019"/>
            <a:ext cx="897032" cy="0"/>
          </a:xfrm>
          <a:prstGeom prst="straightConnector1">
            <a:avLst/>
          </a:prstGeom>
          <a:noFill/>
          <a:ln w="76200" cap="flat" cmpd="sng">
            <a:solidFill>
              <a:schemeClr val="accent1"/>
            </a:solidFill>
            <a:prstDash val="solid"/>
            <a:miter lim="800000"/>
            <a:headEnd type="none" w="sm" len="sm"/>
            <a:tailEnd type="triangle" w="med" len="med"/>
          </a:ln>
        </p:spPr>
      </p:cxnSp>
      <p:pic>
        <p:nvPicPr>
          <p:cNvPr id="279" name="Google Shape;279;p15"/>
          <p:cNvPicPr preferRelativeResize="0"/>
          <p:nvPr/>
        </p:nvPicPr>
        <p:blipFill rotWithShape="1">
          <a:blip r:embed="rId8">
            <a:alphaModFix/>
          </a:blip>
          <a:srcRect/>
          <a:stretch/>
        </p:blipFill>
        <p:spPr>
          <a:xfrm>
            <a:off x="5722639" y="6011665"/>
            <a:ext cx="455999" cy="455999"/>
          </a:xfrm>
          <a:prstGeom prst="rect">
            <a:avLst/>
          </a:prstGeom>
          <a:noFill/>
          <a:ln>
            <a:noFill/>
          </a:ln>
        </p:spPr>
      </p:pic>
      <p:pic>
        <p:nvPicPr>
          <p:cNvPr id="277" name="Google Shape;277;p15"/>
          <p:cNvPicPr preferRelativeResize="0"/>
          <p:nvPr/>
        </p:nvPicPr>
        <p:blipFill rotWithShape="1">
          <a:blip r:embed="rId8">
            <a:alphaModFix/>
          </a:blip>
          <a:srcRect/>
          <a:stretch/>
        </p:blipFill>
        <p:spPr>
          <a:xfrm>
            <a:off x="5496329" y="6231945"/>
            <a:ext cx="455999" cy="455999"/>
          </a:xfrm>
          <a:prstGeom prst="rect">
            <a:avLst/>
          </a:prstGeom>
          <a:noFill/>
          <a:ln>
            <a:noFill/>
          </a:ln>
        </p:spPr>
      </p:pic>
      <p:cxnSp>
        <p:nvCxnSpPr>
          <p:cNvPr id="280" name="Google Shape;280;p15"/>
          <p:cNvCxnSpPr/>
          <p:nvPr/>
        </p:nvCxnSpPr>
        <p:spPr>
          <a:xfrm>
            <a:off x="4803240" y="6687943"/>
            <a:ext cx="4819299" cy="9427"/>
          </a:xfrm>
          <a:prstGeom prst="straightConnector1">
            <a:avLst/>
          </a:prstGeom>
          <a:noFill/>
          <a:ln w="28575" cap="flat" cmpd="sng">
            <a:solidFill>
              <a:schemeClr val="lt1"/>
            </a:solidFill>
            <a:prstDash val="solid"/>
            <a:miter lim="800000"/>
            <a:headEnd type="triangle" w="med" len="med"/>
            <a:tailEnd type="triangle" w="med" len="med"/>
          </a:ln>
        </p:spPr>
      </p:cxnSp>
      <p:grpSp>
        <p:nvGrpSpPr>
          <p:cNvPr id="281" name="Google Shape;281;p15"/>
          <p:cNvGrpSpPr/>
          <p:nvPr/>
        </p:nvGrpSpPr>
        <p:grpSpPr>
          <a:xfrm>
            <a:off x="2125907" y="1137772"/>
            <a:ext cx="1106080" cy="782925"/>
            <a:chOff x="2912042" y="5273471"/>
            <a:chExt cx="996131" cy="841203"/>
          </a:xfrm>
        </p:grpSpPr>
        <p:sp>
          <p:nvSpPr>
            <p:cNvPr id="282" name="Google Shape;282;p15"/>
            <p:cNvSpPr/>
            <p:nvPr/>
          </p:nvSpPr>
          <p:spPr>
            <a:xfrm>
              <a:off x="2912042" y="5273471"/>
              <a:ext cx="996131" cy="572948"/>
            </a:xfrm>
            <a:prstGeom prst="roundRect">
              <a:avLst>
                <a:gd name="adj" fmla="val 16667"/>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3" name="Google Shape;283;p15"/>
            <p:cNvSpPr/>
            <p:nvPr/>
          </p:nvSpPr>
          <p:spPr>
            <a:xfrm rot="9878434">
              <a:off x="3574564" y="5793059"/>
              <a:ext cx="261114" cy="292253"/>
            </a:xfrm>
            <a:prstGeom prst="triangle">
              <a:avLst>
                <a:gd name="adj" fmla="val 50000"/>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84" name="Google Shape;284;p15"/>
          <p:cNvGrpSpPr/>
          <p:nvPr/>
        </p:nvGrpSpPr>
        <p:grpSpPr>
          <a:xfrm>
            <a:off x="2946053" y="5588777"/>
            <a:ext cx="979865" cy="543340"/>
            <a:chOff x="2950191" y="5436390"/>
            <a:chExt cx="1020656" cy="671071"/>
          </a:xfrm>
        </p:grpSpPr>
        <p:grpSp>
          <p:nvGrpSpPr>
            <p:cNvPr id="285" name="Google Shape;285;p15"/>
            <p:cNvGrpSpPr/>
            <p:nvPr/>
          </p:nvGrpSpPr>
          <p:grpSpPr>
            <a:xfrm>
              <a:off x="2971549" y="5472671"/>
              <a:ext cx="936624" cy="634790"/>
              <a:chOff x="2912042" y="5273471"/>
              <a:chExt cx="996131" cy="841200"/>
            </a:xfrm>
          </p:grpSpPr>
          <p:sp>
            <p:nvSpPr>
              <p:cNvPr id="286" name="Google Shape;286;p15"/>
              <p:cNvSpPr/>
              <p:nvPr/>
            </p:nvSpPr>
            <p:spPr>
              <a:xfrm>
                <a:off x="2912042" y="5273471"/>
                <a:ext cx="996131" cy="572948"/>
              </a:xfrm>
              <a:prstGeom prst="roundRect">
                <a:avLst>
                  <a:gd name="adj" fmla="val 16667"/>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87" name="Google Shape;287;p15"/>
              <p:cNvSpPr/>
              <p:nvPr/>
            </p:nvSpPr>
            <p:spPr>
              <a:xfrm rot="9878434">
                <a:off x="3574565" y="5793056"/>
                <a:ext cx="261113" cy="292253"/>
              </a:xfrm>
              <a:prstGeom prst="triangle">
                <a:avLst>
                  <a:gd name="adj" fmla="val 50000"/>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88" name="Google Shape;288;p15"/>
            <p:cNvSpPr txBox="1"/>
            <p:nvPr/>
          </p:nvSpPr>
          <p:spPr>
            <a:xfrm>
              <a:off x="2950191" y="5436390"/>
              <a:ext cx="1020656" cy="4941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1</a:t>
              </a:r>
              <a:r>
                <a:rPr lang="en-US" sz="1000" b="0" i="0" u="none" strike="noStrike" cap="none">
                  <a:solidFill>
                    <a:schemeClr val="dk1"/>
                  </a:solidFill>
                  <a:latin typeface="Calibri"/>
                  <a:ea typeface="Calibri"/>
                  <a:cs typeface="Calibri"/>
                  <a:sym typeface="Calibri"/>
                </a:rPr>
                <a:t>. System transportation</a:t>
              </a:r>
              <a:endParaRPr sz="1400" b="0" i="0" u="none" strike="noStrike" cap="none">
                <a:solidFill>
                  <a:srgbClr val="000000"/>
                </a:solidFill>
                <a:latin typeface="Arial"/>
                <a:ea typeface="Arial"/>
                <a:cs typeface="Arial"/>
                <a:sym typeface="Arial"/>
              </a:endParaRPr>
            </a:p>
          </p:txBody>
        </p:sp>
      </p:grpSp>
      <p:sp>
        <p:nvSpPr>
          <p:cNvPr id="289" name="Google Shape;289;p15"/>
          <p:cNvSpPr txBox="1"/>
          <p:nvPr/>
        </p:nvSpPr>
        <p:spPr>
          <a:xfrm>
            <a:off x="2114809" y="1123025"/>
            <a:ext cx="1208553"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4</a:t>
            </a:r>
            <a:r>
              <a:rPr lang="en-US" sz="1000" b="0" i="0" u="none" strike="noStrike" cap="none">
                <a:solidFill>
                  <a:schemeClr val="dk1"/>
                </a:solidFill>
                <a:latin typeface="Calibri"/>
                <a:ea typeface="Calibri"/>
                <a:cs typeface="Calibri"/>
                <a:sym typeface="Calibri"/>
              </a:rPr>
              <a:t>. Pointing and stabilization check, autonomous flight</a:t>
            </a:r>
            <a:endParaRPr sz="1400" b="0" i="0" u="none" strike="noStrike" cap="none">
              <a:solidFill>
                <a:srgbClr val="000000"/>
              </a:solidFill>
              <a:latin typeface="Arial"/>
              <a:ea typeface="Arial"/>
              <a:cs typeface="Arial"/>
              <a:sym typeface="Arial"/>
            </a:endParaRPr>
          </a:p>
        </p:txBody>
      </p:sp>
      <p:grpSp>
        <p:nvGrpSpPr>
          <p:cNvPr id="290" name="Google Shape;290;p15"/>
          <p:cNvGrpSpPr/>
          <p:nvPr/>
        </p:nvGrpSpPr>
        <p:grpSpPr>
          <a:xfrm flipH="1">
            <a:off x="8424699" y="4255345"/>
            <a:ext cx="2155832" cy="1428428"/>
            <a:chOff x="4111258" y="4418949"/>
            <a:chExt cx="2331402" cy="1552111"/>
          </a:xfrm>
        </p:grpSpPr>
        <p:pic>
          <p:nvPicPr>
            <p:cNvPr id="291" name="Google Shape;291;p15"/>
            <p:cNvPicPr preferRelativeResize="0"/>
            <p:nvPr/>
          </p:nvPicPr>
          <p:blipFill rotWithShape="1">
            <a:blip r:embed="rId6">
              <a:alphaModFix/>
            </a:blip>
            <a:srcRect/>
            <a:stretch/>
          </p:blipFill>
          <p:spPr>
            <a:xfrm>
              <a:off x="4111258" y="4418949"/>
              <a:ext cx="2331402" cy="1552111"/>
            </a:xfrm>
            <a:prstGeom prst="rect">
              <a:avLst/>
            </a:prstGeom>
            <a:noFill/>
            <a:ln>
              <a:noFill/>
            </a:ln>
          </p:spPr>
        </p:pic>
        <p:pic>
          <p:nvPicPr>
            <p:cNvPr id="292" name="Google Shape;292;p15"/>
            <p:cNvPicPr preferRelativeResize="0"/>
            <p:nvPr/>
          </p:nvPicPr>
          <p:blipFill rotWithShape="1">
            <a:blip r:embed="rId7">
              <a:alphaModFix/>
            </a:blip>
            <a:srcRect r="-1495" b="41021"/>
            <a:stretch/>
          </p:blipFill>
          <p:spPr>
            <a:xfrm flipH="1">
              <a:off x="5033874" y="4563749"/>
              <a:ext cx="514233" cy="436930"/>
            </a:xfrm>
            <a:prstGeom prst="rect">
              <a:avLst/>
            </a:prstGeom>
            <a:noFill/>
            <a:ln>
              <a:noFill/>
            </a:ln>
          </p:spPr>
        </p:pic>
      </p:grpSp>
      <p:grpSp>
        <p:nvGrpSpPr>
          <p:cNvPr id="293" name="Google Shape;293;p15"/>
          <p:cNvGrpSpPr/>
          <p:nvPr/>
        </p:nvGrpSpPr>
        <p:grpSpPr>
          <a:xfrm>
            <a:off x="5743421" y="598915"/>
            <a:ext cx="1147027" cy="1052816"/>
            <a:chOff x="5711557" y="624966"/>
            <a:chExt cx="933136" cy="815244"/>
          </a:xfrm>
        </p:grpSpPr>
        <p:grpSp>
          <p:nvGrpSpPr>
            <p:cNvPr id="294" name="Google Shape;294;p15"/>
            <p:cNvGrpSpPr/>
            <p:nvPr/>
          </p:nvGrpSpPr>
          <p:grpSpPr>
            <a:xfrm>
              <a:off x="5714934" y="639901"/>
              <a:ext cx="873748" cy="800308"/>
              <a:chOff x="2912042" y="5273471"/>
              <a:chExt cx="996131" cy="891220"/>
            </a:xfrm>
          </p:grpSpPr>
          <p:sp>
            <p:nvSpPr>
              <p:cNvPr id="295" name="Google Shape;295;p15"/>
              <p:cNvSpPr/>
              <p:nvPr/>
            </p:nvSpPr>
            <p:spPr>
              <a:xfrm>
                <a:off x="2912042" y="5273471"/>
                <a:ext cx="996131" cy="572948"/>
              </a:xfrm>
              <a:prstGeom prst="roundRect">
                <a:avLst>
                  <a:gd name="adj" fmla="val 16667"/>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6" name="Google Shape;296;p15"/>
              <p:cNvSpPr/>
              <p:nvPr/>
            </p:nvSpPr>
            <p:spPr>
              <a:xfrm rot="9878434">
                <a:off x="3576262" y="5800169"/>
                <a:ext cx="202103" cy="343898"/>
              </a:xfrm>
              <a:prstGeom prst="triangle">
                <a:avLst>
                  <a:gd name="adj" fmla="val 77528"/>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97" name="Google Shape;297;p15"/>
            <p:cNvSpPr txBox="1"/>
            <p:nvPr/>
          </p:nvSpPr>
          <p:spPr>
            <a:xfrm>
              <a:off x="5711557" y="624966"/>
              <a:ext cx="933136" cy="5481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5.</a:t>
              </a:r>
              <a:r>
                <a:rPr lang="en-US" sz="1000" b="0" i="0" u="none" strike="noStrike" cap="none">
                  <a:solidFill>
                    <a:schemeClr val="dk1"/>
                  </a:solidFill>
                  <a:latin typeface="Calibri"/>
                  <a:ea typeface="Calibri"/>
                  <a:cs typeface="Calibri"/>
                  <a:sym typeface="Calibri"/>
                </a:rPr>
                <a:t> Point optical system, capture image, measure time and position</a:t>
              </a:r>
              <a:endParaRPr sz="1400" b="0" i="0" u="none" strike="noStrike" cap="none">
                <a:solidFill>
                  <a:srgbClr val="000000"/>
                </a:solidFill>
                <a:latin typeface="Arial"/>
                <a:ea typeface="Arial"/>
                <a:cs typeface="Arial"/>
                <a:sym typeface="Arial"/>
              </a:endParaRPr>
            </a:p>
          </p:txBody>
        </p:sp>
      </p:grpSp>
      <p:grpSp>
        <p:nvGrpSpPr>
          <p:cNvPr id="298" name="Google Shape;298;p15"/>
          <p:cNvGrpSpPr/>
          <p:nvPr/>
        </p:nvGrpSpPr>
        <p:grpSpPr>
          <a:xfrm>
            <a:off x="8748809" y="1270309"/>
            <a:ext cx="973273" cy="615807"/>
            <a:chOff x="9537759" y="1176329"/>
            <a:chExt cx="1544161" cy="678770"/>
          </a:xfrm>
        </p:grpSpPr>
        <p:grpSp>
          <p:nvGrpSpPr>
            <p:cNvPr id="299" name="Google Shape;299;p15"/>
            <p:cNvGrpSpPr/>
            <p:nvPr/>
          </p:nvGrpSpPr>
          <p:grpSpPr>
            <a:xfrm flipH="1">
              <a:off x="9563156" y="1202580"/>
              <a:ext cx="1492398" cy="652519"/>
              <a:chOff x="2866864" y="5273471"/>
              <a:chExt cx="1041309" cy="986846"/>
            </a:xfrm>
          </p:grpSpPr>
          <p:sp>
            <p:nvSpPr>
              <p:cNvPr id="300" name="Google Shape;300;p15"/>
              <p:cNvSpPr/>
              <p:nvPr/>
            </p:nvSpPr>
            <p:spPr>
              <a:xfrm>
                <a:off x="2912042" y="5273471"/>
                <a:ext cx="996131" cy="572948"/>
              </a:xfrm>
              <a:prstGeom prst="roundRect">
                <a:avLst>
                  <a:gd name="adj" fmla="val 16667"/>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1" name="Google Shape;301;p15"/>
              <p:cNvSpPr/>
              <p:nvPr/>
            </p:nvSpPr>
            <p:spPr>
              <a:xfrm rot="-9587639">
                <a:off x="2944375" y="5741245"/>
                <a:ext cx="243379" cy="492187"/>
              </a:xfrm>
              <a:prstGeom prst="triangle">
                <a:avLst>
                  <a:gd name="adj" fmla="val 50000"/>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02" name="Google Shape;302;p15"/>
            <p:cNvSpPr txBox="1"/>
            <p:nvPr/>
          </p:nvSpPr>
          <p:spPr>
            <a:xfrm>
              <a:off x="9537759" y="1176329"/>
              <a:ext cx="1544161" cy="4409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6</a:t>
              </a:r>
              <a:r>
                <a:rPr lang="en-US" sz="1000" b="0" i="0" u="none" strike="noStrike" cap="none">
                  <a:solidFill>
                    <a:schemeClr val="dk1"/>
                  </a:solidFill>
                  <a:latin typeface="Calibri"/>
                  <a:ea typeface="Calibri"/>
                  <a:cs typeface="Calibri"/>
                  <a:sym typeface="Calibri"/>
                </a:rPr>
                <a:t>. Store image and data</a:t>
              </a:r>
              <a:endParaRPr sz="1400" b="0" i="0" u="none" strike="noStrike" cap="none">
                <a:solidFill>
                  <a:srgbClr val="000000"/>
                </a:solidFill>
                <a:latin typeface="Arial"/>
                <a:ea typeface="Arial"/>
                <a:cs typeface="Arial"/>
                <a:sym typeface="Arial"/>
              </a:endParaRPr>
            </a:p>
          </p:txBody>
        </p:sp>
      </p:grpSp>
      <p:grpSp>
        <p:nvGrpSpPr>
          <p:cNvPr id="303" name="Google Shape;303;p15"/>
          <p:cNvGrpSpPr/>
          <p:nvPr/>
        </p:nvGrpSpPr>
        <p:grpSpPr>
          <a:xfrm>
            <a:off x="8301721" y="694956"/>
            <a:ext cx="1342189" cy="430412"/>
            <a:chOff x="8080938" y="479292"/>
            <a:chExt cx="955957" cy="324253"/>
          </a:xfrm>
        </p:grpSpPr>
        <p:sp>
          <p:nvSpPr>
            <p:cNvPr id="304" name="Google Shape;304;p15"/>
            <p:cNvSpPr/>
            <p:nvPr/>
          </p:nvSpPr>
          <p:spPr>
            <a:xfrm>
              <a:off x="8187502" y="479292"/>
              <a:ext cx="849392" cy="289098"/>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5" name="Google Shape;305;p15"/>
            <p:cNvSpPr/>
            <p:nvPr/>
          </p:nvSpPr>
          <p:spPr>
            <a:xfrm rot="-760494">
              <a:off x="8090802" y="654123"/>
              <a:ext cx="276200" cy="120590"/>
            </a:xfrm>
            <a:prstGeom prst="triangle">
              <a:avLst>
                <a:gd name="adj" fmla="val 50000"/>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06" name="Google Shape;306;p15"/>
          <p:cNvSpPr txBox="1"/>
          <p:nvPr/>
        </p:nvSpPr>
        <p:spPr>
          <a:xfrm>
            <a:off x="8433865" y="679291"/>
            <a:ext cx="126008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Dimness </a:t>
            </a:r>
            <a:r>
              <a:rPr lang="en-US" sz="1000" b="0" i="0" u="none" strike="noStrike" cap="none">
                <a:solidFill>
                  <a:srgbClr val="000000"/>
                </a:solidFill>
                <a:latin typeface="Calibri"/>
                <a:ea typeface="Calibri"/>
                <a:cs typeface="Calibri"/>
                <a:sym typeface="Calibri"/>
              </a:rPr>
              <a:t>≥</a:t>
            </a:r>
            <a:r>
              <a:rPr lang="en-US" sz="1000" b="0" i="0" u="none" strike="noStrike" cap="none">
                <a:solidFill>
                  <a:schemeClr val="dk1"/>
                </a:solidFill>
                <a:latin typeface="Calibri"/>
                <a:ea typeface="Calibri"/>
                <a:cs typeface="Calibri"/>
                <a:sym typeface="Calibri"/>
              </a:rPr>
              <a:t> 13 apparent magnitude</a:t>
            </a:r>
            <a:endParaRPr sz="1400" b="0" i="0" u="none" strike="noStrike" cap="none">
              <a:solidFill>
                <a:srgbClr val="000000"/>
              </a:solidFill>
              <a:latin typeface="Arial"/>
              <a:ea typeface="Arial"/>
              <a:cs typeface="Arial"/>
              <a:sym typeface="Arial"/>
            </a:endParaRPr>
          </a:p>
        </p:txBody>
      </p:sp>
      <p:grpSp>
        <p:nvGrpSpPr>
          <p:cNvPr id="307" name="Google Shape;307;p15"/>
          <p:cNvGrpSpPr/>
          <p:nvPr/>
        </p:nvGrpSpPr>
        <p:grpSpPr>
          <a:xfrm>
            <a:off x="3030369" y="4242616"/>
            <a:ext cx="1499231" cy="553957"/>
            <a:chOff x="2903256" y="3944496"/>
            <a:chExt cx="1314016" cy="704693"/>
          </a:xfrm>
        </p:grpSpPr>
        <p:grpSp>
          <p:nvGrpSpPr>
            <p:cNvPr id="308" name="Google Shape;308;p15"/>
            <p:cNvGrpSpPr/>
            <p:nvPr/>
          </p:nvGrpSpPr>
          <p:grpSpPr>
            <a:xfrm flipH="1">
              <a:off x="2903256" y="3965045"/>
              <a:ext cx="1314016" cy="658673"/>
              <a:chOff x="4685857" y="3599288"/>
              <a:chExt cx="1202985" cy="572948"/>
            </a:xfrm>
          </p:grpSpPr>
          <p:sp>
            <p:nvSpPr>
              <p:cNvPr id="309" name="Google Shape;309;p15"/>
              <p:cNvSpPr/>
              <p:nvPr/>
            </p:nvSpPr>
            <p:spPr>
              <a:xfrm>
                <a:off x="4892711" y="3599288"/>
                <a:ext cx="996131" cy="572948"/>
              </a:xfrm>
              <a:prstGeom prst="roundRect">
                <a:avLst>
                  <a:gd name="adj" fmla="val 16667"/>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0" name="Google Shape;310;p15"/>
              <p:cNvSpPr/>
              <p:nvPr/>
            </p:nvSpPr>
            <p:spPr>
              <a:xfrm rot="-5400000">
                <a:off x="4701426" y="3764942"/>
                <a:ext cx="261114" cy="292253"/>
              </a:xfrm>
              <a:prstGeom prst="triangle">
                <a:avLst>
                  <a:gd name="adj" fmla="val 50000"/>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11" name="Google Shape;311;p15"/>
            <p:cNvSpPr txBox="1"/>
            <p:nvPr/>
          </p:nvSpPr>
          <p:spPr>
            <a:xfrm>
              <a:off x="2906868" y="3944496"/>
              <a:ext cx="1156352" cy="70469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3</a:t>
              </a:r>
              <a:r>
                <a:rPr lang="en-US" sz="1000" b="0" i="0" u="none" strike="noStrike" cap="none">
                  <a:solidFill>
                    <a:schemeClr val="dk1"/>
                  </a:solidFill>
                  <a:latin typeface="Calibri"/>
                  <a:ea typeface="Calibri"/>
                  <a:cs typeface="Calibri"/>
                  <a:sym typeface="Calibri"/>
                </a:rPr>
                <a:t>. Manual ascent above clouds, uplink from ground station</a:t>
              </a:r>
              <a:endParaRPr sz="1400" b="0" i="0" u="none" strike="noStrike" cap="none">
                <a:solidFill>
                  <a:srgbClr val="000000"/>
                </a:solidFill>
                <a:latin typeface="Arial"/>
                <a:ea typeface="Arial"/>
                <a:cs typeface="Arial"/>
                <a:sym typeface="Arial"/>
              </a:endParaRPr>
            </a:p>
          </p:txBody>
        </p:sp>
      </p:grpSp>
      <p:pic>
        <p:nvPicPr>
          <p:cNvPr id="312" name="Google Shape;312;p15"/>
          <p:cNvPicPr preferRelativeResize="0"/>
          <p:nvPr/>
        </p:nvPicPr>
        <p:blipFill rotWithShape="1">
          <a:blip r:embed="rId8">
            <a:alphaModFix/>
          </a:blip>
          <a:srcRect/>
          <a:stretch/>
        </p:blipFill>
        <p:spPr>
          <a:xfrm>
            <a:off x="6093038" y="6065442"/>
            <a:ext cx="455999" cy="455999"/>
          </a:xfrm>
          <a:prstGeom prst="rect">
            <a:avLst/>
          </a:prstGeom>
          <a:noFill/>
          <a:ln>
            <a:noFill/>
          </a:ln>
        </p:spPr>
      </p:pic>
      <p:pic>
        <p:nvPicPr>
          <p:cNvPr id="313" name="Google Shape;313;p15"/>
          <p:cNvPicPr preferRelativeResize="0"/>
          <p:nvPr/>
        </p:nvPicPr>
        <p:blipFill rotWithShape="1">
          <a:blip r:embed="rId9">
            <a:alphaModFix/>
          </a:blip>
          <a:srcRect/>
          <a:stretch/>
        </p:blipFill>
        <p:spPr>
          <a:xfrm>
            <a:off x="5902539" y="6253573"/>
            <a:ext cx="420187" cy="420187"/>
          </a:xfrm>
          <a:prstGeom prst="rect">
            <a:avLst/>
          </a:prstGeom>
          <a:noFill/>
          <a:ln>
            <a:noFill/>
          </a:ln>
        </p:spPr>
      </p:pic>
      <p:pic>
        <p:nvPicPr>
          <p:cNvPr id="314" name="Google Shape;314;p15"/>
          <p:cNvPicPr preferRelativeResize="0"/>
          <p:nvPr/>
        </p:nvPicPr>
        <p:blipFill rotWithShape="1">
          <a:blip r:embed="rId10">
            <a:alphaModFix/>
          </a:blip>
          <a:srcRect/>
          <a:stretch/>
        </p:blipFill>
        <p:spPr>
          <a:xfrm>
            <a:off x="2669828" y="5947410"/>
            <a:ext cx="1342352" cy="925761"/>
          </a:xfrm>
          <a:prstGeom prst="rect">
            <a:avLst/>
          </a:prstGeom>
          <a:noFill/>
          <a:ln>
            <a:noFill/>
          </a:ln>
        </p:spPr>
      </p:pic>
      <p:pic>
        <p:nvPicPr>
          <p:cNvPr id="315" name="Google Shape;315;p15"/>
          <p:cNvPicPr preferRelativeResize="0"/>
          <p:nvPr/>
        </p:nvPicPr>
        <p:blipFill rotWithShape="1">
          <a:blip r:embed="rId10">
            <a:alphaModFix/>
          </a:blip>
          <a:srcRect/>
          <a:stretch/>
        </p:blipFill>
        <p:spPr>
          <a:xfrm>
            <a:off x="6337699" y="5835848"/>
            <a:ext cx="1342352" cy="925761"/>
          </a:xfrm>
          <a:prstGeom prst="rect">
            <a:avLst/>
          </a:prstGeom>
          <a:noFill/>
          <a:ln>
            <a:noFill/>
          </a:ln>
        </p:spPr>
      </p:pic>
      <p:cxnSp>
        <p:nvCxnSpPr>
          <p:cNvPr id="316" name="Google Shape;316;p15"/>
          <p:cNvCxnSpPr/>
          <p:nvPr/>
        </p:nvCxnSpPr>
        <p:spPr>
          <a:xfrm flipH="1">
            <a:off x="4039999" y="1226315"/>
            <a:ext cx="650468" cy="349543"/>
          </a:xfrm>
          <a:prstGeom prst="straightConnector1">
            <a:avLst/>
          </a:prstGeom>
          <a:noFill/>
          <a:ln w="38100" cap="flat" cmpd="sng">
            <a:solidFill>
              <a:srgbClr val="FFD966"/>
            </a:solidFill>
            <a:prstDash val="solid"/>
            <a:miter lim="800000"/>
            <a:headEnd type="none" w="sm" len="sm"/>
            <a:tailEnd type="triangle" w="med" len="med"/>
          </a:ln>
        </p:spPr>
      </p:cxnSp>
      <p:cxnSp>
        <p:nvCxnSpPr>
          <p:cNvPr id="317" name="Google Shape;317;p15"/>
          <p:cNvCxnSpPr>
            <a:endCxn id="318" idx="4"/>
          </p:cNvCxnSpPr>
          <p:nvPr/>
        </p:nvCxnSpPr>
        <p:spPr>
          <a:xfrm rot="10800000" flipH="1">
            <a:off x="4218975" y="1457955"/>
            <a:ext cx="948000" cy="89400"/>
          </a:xfrm>
          <a:prstGeom prst="straightConnector1">
            <a:avLst/>
          </a:prstGeom>
          <a:noFill/>
          <a:ln w="9525" cap="flat" cmpd="sng">
            <a:solidFill>
              <a:schemeClr val="lt1"/>
            </a:solidFill>
            <a:prstDash val="solid"/>
            <a:miter lim="800000"/>
            <a:headEnd type="none" w="sm" len="sm"/>
            <a:tailEnd type="none" w="sm" len="sm"/>
          </a:ln>
        </p:spPr>
      </p:cxnSp>
      <p:cxnSp>
        <p:nvCxnSpPr>
          <p:cNvPr id="319" name="Google Shape;319;p15"/>
          <p:cNvCxnSpPr>
            <a:endCxn id="318" idx="1"/>
          </p:cNvCxnSpPr>
          <p:nvPr/>
        </p:nvCxnSpPr>
        <p:spPr>
          <a:xfrm rot="10800000" flipH="1">
            <a:off x="4158538" y="589873"/>
            <a:ext cx="644700" cy="859200"/>
          </a:xfrm>
          <a:prstGeom prst="straightConnector1">
            <a:avLst/>
          </a:prstGeom>
          <a:noFill/>
          <a:ln w="9525" cap="flat" cmpd="sng">
            <a:solidFill>
              <a:schemeClr val="lt1"/>
            </a:solidFill>
            <a:prstDash val="solid"/>
            <a:miter lim="800000"/>
            <a:headEnd type="none" w="sm" len="sm"/>
            <a:tailEnd type="none" w="sm" len="sm"/>
          </a:ln>
        </p:spPr>
      </p:cxnSp>
      <p:sp>
        <p:nvSpPr>
          <p:cNvPr id="318" name="Google Shape;318;p15"/>
          <p:cNvSpPr/>
          <p:nvPr/>
        </p:nvSpPr>
        <p:spPr>
          <a:xfrm>
            <a:off x="4652573" y="440934"/>
            <a:ext cx="1028803" cy="1017021"/>
          </a:xfrm>
          <a:prstGeom prst="donut">
            <a:avLst>
              <a:gd name="adj" fmla="val 1591"/>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0" name="Google Shape;320;p15"/>
          <p:cNvSpPr/>
          <p:nvPr/>
        </p:nvSpPr>
        <p:spPr>
          <a:xfrm>
            <a:off x="4690467" y="469149"/>
            <a:ext cx="964976" cy="960307"/>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1" name="Google Shape;321;p15"/>
          <p:cNvPicPr preferRelativeResize="0"/>
          <p:nvPr/>
        </p:nvPicPr>
        <p:blipFill rotWithShape="1">
          <a:blip r:embed="rId11">
            <a:alphaModFix/>
          </a:blip>
          <a:srcRect/>
          <a:stretch/>
        </p:blipFill>
        <p:spPr>
          <a:xfrm>
            <a:off x="4765887" y="737825"/>
            <a:ext cx="749463" cy="399948"/>
          </a:xfrm>
          <a:prstGeom prst="rect">
            <a:avLst/>
          </a:prstGeom>
          <a:noFill/>
          <a:ln>
            <a:noFill/>
          </a:ln>
        </p:spPr>
      </p:pic>
      <p:grpSp>
        <p:nvGrpSpPr>
          <p:cNvPr id="322" name="Google Shape;322;p15"/>
          <p:cNvGrpSpPr/>
          <p:nvPr/>
        </p:nvGrpSpPr>
        <p:grpSpPr>
          <a:xfrm>
            <a:off x="6686284" y="392957"/>
            <a:ext cx="1641377" cy="1134924"/>
            <a:chOff x="4155501" y="611099"/>
            <a:chExt cx="1641377" cy="1134924"/>
          </a:xfrm>
        </p:grpSpPr>
        <p:cxnSp>
          <p:nvCxnSpPr>
            <p:cNvPr id="323" name="Google Shape;323;p15"/>
            <p:cNvCxnSpPr/>
            <p:nvPr/>
          </p:nvCxnSpPr>
          <p:spPr>
            <a:xfrm flipH="1">
              <a:off x="4155501" y="1396481"/>
              <a:ext cx="650468" cy="349542"/>
            </a:xfrm>
            <a:prstGeom prst="straightConnector1">
              <a:avLst/>
            </a:prstGeom>
            <a:noFill/>
            <a:ln w="38100" cap="flat" cmpd="sng">
              <a:solidFill>
                <a:srgbClr val="FFD966"/>
              </a:solidFill>
              <a:prstDash val="solid"/>
              <a:miter lim="800000"/>
              <a:headEnd type="none" w="sm" len="sm"/>
              <a:tailEnd type="triangle" w="med" len="med"/>
            </a:ln>
          </p:spPr>
        </p:cxnSp>
        <p:cxnSp>
          <p:nvCxnSpPr>
            <p:cNvPr id="324" name="Google Shape;324;p15"/>
            <p:cNvCxnSpPr>
              <a:endCxn id="325" idx="4"/>
            </p:cNvCxnSpPr>
            <p:nvPr/>
          </p:nvCxnSpPr>
          <p:spPr>
            <a:xfrm rot="10800000" flipH="1">
              <a:off x="4334477" y="1628120"/>
              <a:ext cx="948000" cy="89400"/>
            </a:xfrm>
            <a:prstGeom prst="straightConnector1">
              <a:avLst/>
            </a:prstGeom>
            <a:noFill/>
            <a:ln w="9525" cap="flat" cmpd="sng">
              <a:solidFill>
                <a:schemeClr val="lt1"/>
              </a:solidFill>
              <a:prstDash val="solid"/>
              <a:miter lim="800000"/>
              <a:headEnd type="none" w="sm" len="sm"/>
              <a:tailEnd type="none" w="sm" len="sm"/>
            </a:ln>
          </p:spPr>
        </p:cxnSp>
        <p:cxnSp>
          <p:nvCxnSpPr>
            <p:cNvPr id="326" name="Google Shape;326;p15"/>
            <p:cNvCxnSpPr>
              <a:endCxn id="325" idx="1"/>
            </p:cNvCxnSpPr>
            <p:nvPr/>
          </p:nvCxnSpPr>
          <p:spPr>
            <a:xfrm rot="10800000" flipH="1">
              <a:off x="4274041" y="760038"/>
              <a:ext cx="644700" cy="859200"/>
            </a:xfrm>
            <a:prstGeom prst="straightConnector1">
              <a:avLst/>
            </a:prstGeom>
            <a:noFill/>
            <a:ln w="9525" cap="flat" cmpd="sng">
              <a:solidFill>
                <a:schemeClr val="lt1"/>
              </a:solidFill>
              <a:prstDash val="solid"/>
              <a:miter lim="800000"/>
              <a:headEnd type="none" w="sm" len="sm"/>
              <a:tailEnd type="none" w="sm" len="sm"/>
            </a:ln>
          </p:spPr>
        </p:cxnSp>
        <p:sp>
          <p:nvSpPr>
            <p:cNvPr id="325" name="Google Shape;325;p15"/>
            <p:cNvSpPr/>
            <p:nvPr/>
          </p:nvSpPr>
          <p:spPr>
            <a:xfrm>
              <a:off x="4768076" y="611099"/>
              <a:ext cx="1028802" cy="1017021"/>
            </a:xfrm>
            <a:prstGeom prst="donut">
              <a:avLst>
                <a:gd name="adj" fmla="val 1591"/>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7" name="Google Shape;327;p15"/>
            <p:cNvSpPr/>
            <p:nvPr/>
          </p:nvSpPr>
          <p:spPr>
            <a:xfrm>
              <a:off x="4805969" y="639315"/>
              <a:ext cx="964976" cy="960306"/>
            </a:xfrm>
            <a:prstGeom prst="ellipse">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8" name="Google Shape;328;p15"/>
            <p:cNvPicPr preferRelativeResize="0"/>
            <p:nvPr/>
          </p:nvPicPr>
          <p:blipFill rotWithShape="1">
            <a:blip r:embed="rId11">
              <a:alphaModFix/>
            </a:blip>
            <a:srcRect/>
            <a:stretch/>
          </p:blipFill>
          <p:spPr>
            <a:xfrm>
              <a:off x="4906335" y="895578"/>
              <a:ext cx="749462" cy="399948"/>
            </a:xfrm>
            <a:prstGeom prst="rect">
              <a:avLst/>
            </a:prstGeom>
            <a:noFill/>
            <a:ln>
              <a:noFill/>
            </a:ln>
          </p:spPr>
        </p:pic>
      </p:grpSp>
      <p:pic>
        <p:nvPicPr>
          <p:cNvPr id="329" name="Google Shape;329;p15"/>
          <p:cNvPicPr preferRelativeResize="0"/>
          <p:nvPr/>
        </p:nvPicPr>
        <p:blipFill rotWithShape="1">
          <a:blip r:embed="rId12">
            <a:alphaModFix/>
          </a:blip>
          <a:srcRect/>
          <a:stretch/>
        </p:blipFill>
        <p:spPr>
          <a:xfrm rot="-594407">
            <a:off x="8027034" y="5859963"/>
            <a:ext cx="599951" cy="680795"/>
          </a:xfrm>
          <a:prstGeom prst="rect">
            <a:avLst/>
          </a:prstGeom>
          <a:noFill/>
          <a:ln>
            <a:noFill/>
          </a:ln>
        </p:spPr>
      </p:pic>
      <p:pic>
        <p:nvPicPr>
          <p:cNvPr id="330" name="Google Shape;330;p15"/>
          <p:cNvPicPr preferRelativeResize="0"/>
          <p:nvPr/>
        </p:nvPicPr>
        <p:blipFill rotWithShape="1">
          <a:blip r:embed="rId8">
            <a:alphaModFix/>
          </a:blip>
          <a:srcRect/>
          <a:stretch/>
        </p:blipFill>
        <p:spPr>
          <a:xfrm>
            <a:off x="7732267" y="6060946"/>
            <a:ext cx="455999" cy="455999"/>
          </a:xfrm>
          <a:prstGeom prst="rect">
            <a:avLst/>
          </a:prstGeom>
          <a:noFill/>
          <a:ln>
            <a:noFill/>
          </a:ln>
        </p:spPr>
      </p:pic>
      <p:grpSp>
        <p:nvGrpSpPr>
          <p:cNvPr id="331" name="Google Shape;331;p15"/>
          <p:cNvGrpSpPr/>
          <p:nvPr/>
        </p:nvGrpSpPr>
        <p:grpSpPr>
          <a:xfrm>
            <a:off x="2909731" y="414094"/>
            <a:ext cx="1721061" cy="806199"/>
            <a:chOff x="3509878" y="582518"/>
            <a:chExt cx="960415" cy="806200"/>
          </a:xfrm>
        </p:grpSpPr>
        <p:grpSp>
          <p:nvGrpSpPr>
            <p:cNvPr id="332" name="Google Shape;332;p15"/>
            <p:cNvGrpSpPr/>
            <p:nvPr/>
          </p:nvGrpSpPr>
          <p:grpSpPr>
            <a:xfrm>
              <a:off x="3509878" y="582518"/>
              <a:ext cx="856572" cy="806200"/>
              <a:chOff x="3690333" y="588671"/>
              <a:chExt cx="856572" cy="806200"/>
            </a:xfrm>
          </p:grpSpPr>
          <p:sp>
            <p:nvSpPr>
              <p:cNvPr id="333" name="Google Shape;333;p15"/>
              <p:cNvSpPr/>
              <p:nvPr/>
            </p:nvSpPr>
            <p:spPr>
              <a:xfrm>
                <a:off x="3690333" y="588671"/>
                <a:ext cx="856572" cy="577684"/>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4" name="Google Shape;334;p15"/>
              <p:cNvSpPr/>
              <p:nvPr/>
            </p:nvSpPr>
            <p:spPr>
              <a:xfrm rot="10138236">
                <a:off x="4324936" y="1144723"/>
                <a:ext cx="148284" cy="238163"/>
              </a:xfrm>
              <a:prstGeom prst="triangle">
                <a:avLst>
                  <a:gd name="adj" fmla="val 50000"/>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35" name="Google Shape;335;p15"/>
            <p:cNvSpPr txBox="1"/>
            <p:nvPr/>
          </p:nvSpPr>
          <p:spPr>
            <a:xfrm>
              <a:off x="3519557" y="595989"/>
              <a:ext cx="950736" cy="5539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10 arcseconds object centroid identification accuracy, 3 sigma precision</a:t>
              </a:r>
              <a:endParaRPr sz="1400" b="0" i="0" u="none" strike="noStrike" cap="none">
                <a:solidFill>
                  <a:srgbClr val="000000"/>
                </a:solidFill>
                <a:latin typeface="Arial"/>
                <a:ea typeface="Arial"/>
                <a:cs typeface="Arial"/>
                <a:sym typeface="Arial"/>
              </a:endParaRPr>
            </a:p>
          </p:txBody>
        </p:sp>
      </p:grpSp>
      <p:cxnSp>
        <p:nvCxnSpPr>
          <p:cNvPr id="336" name="Google Shape;336;p15"/>
          <p:cNvCxnSpPr/>
          <p:nvPr/>
        </p:nvCxnSpPr>
        <p:spPr>
          <a:xfrm>
            <a:off x="6107794" y="5299022"/>
            <a:ext cx="2151399" cy="497639"/>
          </a:xfrm>
          <a:prstGeom prst="straightConnector1">
            <a:avLst/>
          </a:prstGeom>
          <a:noFill/>
          <a:ln w="38100" cap="flat" cmpd="sng">
            <a:solidFill>
              <a:srgbClr val="FFFF00"/>
            </a:solidFill>
            <a:prstDash val="dash"/>
            <a:round/>
            <a:headEnd type="triangle" w="med" len="med"/>
            <a:tailEnd type="none" w="sm" len="sm"/>
          </a:ln>
        </p:spPr>
      </p:cxnSp>
      <p:cxnSp>
        <p:nvCxnSpPr>
          <p:cNvPr id="337" name="Google Shape;337;p15"/>
          <p:cNvCxnSpPr/>
          <p:nvPr/>
        </p:nvCxnSpPr>
        <p:spPr>
          <a:xfrm flipH="1">
            <a:off x="8492105" y="5274588"/>
            <a:ext cx="404488" cy="486113"/>
          </a:xfrm>
          <a:prstGeom prst="straightConnector1">
            <a:avLst/>
          </a:prstGeom>
          <a:noFill/>
          <a:ln w="38100" cap="flat" cmpd="sng">
            <a:solidFill>
              <a:srgbClr val="FFFF00"/>
            </a:solidFill>
            <a:prstDash val="dash"/>
            <a:round/>
            <a:headEnd type="triangle" w="med" len="med"/>
            <a:tailEnd type="none" w="sm" len="sm"/>
          </a:ln>
        </p:spPr>
      </p:cxnSp>
      <p:grpSp>
        <p:nvGrpSpPr>
          <p:cNvPr id="338" name="Google Shape;338;p15"/>
          <p:cNvGrpSpPr/>
          <p:nvPr/>
        </p:nvGrpSpPr>
        <p:grpSpPr>
          <a:xfrm>
            <a:off x="5180357" y="5635689"/>
            <a:ext cx="1688927" cy="427768"/>
            <a:chOff x="5982401" y="5375013"/>
            <a:chExt cx="1259539" cy="918295"/>
          </a:xfrm>
        </p:grpSpPr>
        <p:grpSp>
          <p:nvGrpSpPr>
            <p:cNvPr id="339" name="Google Shape;339;p15"/>
            <p:cNvGrpSpPr/>
            <p:nvPr/>
          </p:nvGrpSpPr>
          <p:grpSpPr>
            <a:xfrm flipH="1">
              <a:off x="5993638" y="5434356"/>
              <a:ext cx="1162526" cy="858952"/>
              <a:chOff x="2815058" y="5429713"/>
              <a:chExt cx="1093115" cy="858952"/>
            </a:xfrm>
          </p:grpSpPr>
          <p:sp>
            <p:nvSpPr>
              <p:cNvPr id="340" name="Google Shape;340;p15"/>
              <p:cNvSpPr/>
              <p:nvPr/>
            </p:nvSpPr>
            <p:spPr>
              <a:xfrm>
                <a:off x="2815058" y="5429713"/>
                <a:ext cx="1093115" cy="416705"/>
              </a:xfrm>
              <a:prstGeom prst="roundRect">
                <a:avLst>
                  <a:gd name="adj" fmla="val 16667"/>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1" name="Google Shape;341;p15"/>
              <p:cNvSpPr/>
              <p:nvPr/>
            </p:nvSpPr>
            <p:spPr>
              <a:xfrm rot="-9412017">
                <a:off x="2971803" y="5751074"/>
                <a:ext cx="122168" cy="535105"/>
              </a:xfrm>
              <a:prstGeom prst="triangle">
                <a:avLst>
                  <a:gd name="adj" fmla="val 56238"/>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42" name="Google Shape;342;p15"/>
            <p:cNvSpPr txBox="1"/>
            <p:nvPr/>
          </p:nvSpPr>
          <p:spPr>
            <a:xfrm>
              <a:off x="5982401" y="5375013"/>
              <a:ext cx="1259539" cy="5284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2</a:t>
              </a:r>
              <a:r>
                <a:rPr lang="en-US" sz="1000" b="0" i="0" u="none" strike="noStrike" cap="none">
                  <a:solidFill>
                    <a:schemeClr val="dk1"/>
                  </a:solidFill>
                  <a:latin typeface="Calibri"/>
                  <a:ea typeface="Calibri"/>
                  <a:cs typeface="Calibri"/>
                  <a:sym typeface="Calibri"/>
                </a:rPr>
                <a:t>. Unload/ Assembly/ Prep.</a:t>
              </a:r>
              <a:endParaRPr sz="1400" b="0" i="0" u="none" strike="noStrike" cap="none">
                <a:solidFill>
                  <a:srgbClr val="000000"/>
                </a:solidFill>
                <a:latin typeface="Arial"/>
                <a:ea typeface="Arial"/>
                <a:cs typeface="Arial"/>
                <a:sym typeface="Arial"/>
              </a:endParaRPr>
            </a:p>
          </p:txBody>
        </p:sp>
      </p:grpSp>
      <p:grpSp>
        <p:nvGrpSpPr>
          <p:cNvPr id="343" name="Google Shape;343;p15"/>
          <p:cNvGrpSpPr/>
          <p:nvPr/>
        </p:nvGrpSpPr>
        <p:grpSpPr>
          <a:xfrm>
            <a:off x="7924119" y="5587450"/>
            <a:ext cx="1081371" cy="246181"/>
            <a:chOff x="10559157" y="4437880"/>
            <a:chExt cx="1030645" cy="224873"/>
          </a:xfrm>
        </p:grpSpPr>
        <p:sp>
          <p:nvSpPr>
            <p:cNvPr id="344" name="Google Shape;344;p15"/>
            <p:cNvSpPr/>
            <p:nvPr/>
          </p:nvSpPr>
          <p:spPr>
            <a:xfrm>
              <a:off x="10591745" y="4472036"/>
              <a:ext cx="863140" cy="160428"/>
            </a:xfrm>
            <a:prstGeom prst="roundRect">
              <a:avLst>
                <a:gd name="adj" fmla="val 16667"/>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5" name="Google Shape;345;p15"/>
            <p:cNvSpPr txBox="1"/>
            <p:nvPr/>
          </p:nvSpPr>
          <p:spPr>
            <a:xfrm>
              <a:off x="10559157" y="4437880"/>
              <a:ext cx="1030645" cy="2248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Calibri"/>
                  <a:ea typeface="Calibri"/>
                  <a:cs typeface="Calibri"/>
                  <a:sym typeface="Calibri"/>
                </a:rPr>
                <a:t>Ground Station</a:t>
              </a:r>
              <a:endParaRPr sz="1400" b="0" i="0" u="none" strike="noStrike" cap="none">
                <a:solidFill>
                  <a:schemeClr val="lt1"/>
                </a:solidFill>
                <a:latin typeface="Arial"/>
                <a:ea typeface="Arial"/>
                <a:cs typeface="Arial"/>
                <a:sym typeface="Arial"/>
              </a:endParaRPr>
            </a:p>
          </p:txBody>
        </p:sp>
      </p:grpSp>
      <p:grpSp>
        <p:nvGrpSpPr>
          <p:cNvPr id="346" name="Google Shape;346;p15"/>
          <p:cNvGrpSpPr/>
          <p:nvPr/>
        </p:nvGrpSpPr>
        <p:grpSpPr>
          <a:xfrm>
            <a:off x="8863591" y="1935100"/>
            <a:ext cx="655348" cy="803630"/>
            <a:chOff x="8860266" y="1836782"/>
            <a:chExt cx="658289" cy="970590"/>
          </a:xfrm>
        </p:grpSpPr>
        <p:pic>
          <p:nvPicPr>
            <p:cNvPr id="347" name="Google Shape;347;p15"/>
            <p:cNvPicPr preferRelativeResize="0"/>
            <p:nvPr/>
          </p:nvPicPr>
          <p:blipFill rotWithShape="1">
            <a:blip r:embed="rId13">
              <a:alphaModFix/>
            </a:blip>
            <a:srcRect/>
            <a:stretch/>
          </p:blipFill>
          <p:spPr>
            <a:xfrm rot="-5894411">
              <a:off x="9101574" y="1906896"/>
              <a:ext cx="435556" cy="339487"/>
            </a:xfrm>
            <a:prstGeom prst="rect">
              <a:avLst/>
            </a:prstGeom>
            <a:noFill/>
            <a:ln>
              <a:noFill/>
            </a:ln>
          </p:spPr>
        </p:pic>
        <p:pic>
          <p:nvPicPr>
            <p:cNvPr id="348" name="Google Shape;348;p15"/>
            <p:cNvPicPr preferRelativeResize="0"/>
            <p:nvPr/>
          </p:nvPicPr>
          <p:blipFill rotWithShape="1">
            <a:blip r:embed="rId14">
              <a:alphaModFix/>
            </a:blip>
            <a:srcRect/>
            <a:stretch/>
          </p:blipFill>
          <p:spPr>
            <a:xfrm rot="-9836279">
              <a:off x="8916566" y="2277250"/>
              <a:ext cx="473822" cy="473822"/>
            </a:xfrm>
            <a:prstGeom prst="rect">
              <a:avLst/>
            </a:prstGeom>
            <a:noFill/>
            <a:ln>
              <a:noFill/>
            </a:ln>
          </p:spPr>
        </p:pic>
      </p:grpSp>
      <p:grpSp>
        <p:nvGrpSpPr>
          <p:cNvPr id="349" name="Google Shape;349;p15"/>
          <p:cNvGrpSpPr/>
          <p:nvPr/>
        </p:nvGrpSpPr>
        <p:grpSpPr>
          <a:xfrm flipH="1">
            <a:off x="6918912" y="1904886"/>
            <a:ext cx="645995" cy="803630"/>
            <a:chOff x="8860266" y="1836782"/>
            <a:chExt cx="658289" cy="970590"/>
          </a:xfrm>
        </p:grpSpPr>
        <p:pic>
          <p:nvPicPr>
            <p:cNvPr id="350" name="Google Shape;350;p15"/>
            <p:cNvPicPr preferRelativeResize="0"/>
            <p:nvPr/>
          </p:nvPicPr>
          <p:blipFill rotWithShape="1">
            <a:blip r:embed="rId13">
              <a:alphaModFix/>
            </a:blip>
            <a:srcRect/>
            <a:stretch/>
          </p:blipFill>
          <p:spPr>
            <a:xfrm rot="-5894411">
              <a:off x="9101574" y="1906896"/>
              <a:ext cx="435556" cy="339487"/>
            </a:xfrm>
            <a:prstGeom prst="rect">
              <a:avLst/>
            </a:prstGeom>
            <a:noFill/>
            <a:ln>
              <a:noFill/>
            </a:ln>
          </p:spPr>
        </p:pic>
        <p:pic>
          <p:nvPicPr>
            <p:cNvPr id="351" name="Google Shape;351;p15"/>
            <p:cNvPicPr preferRelativeResize="0"/>
            <p:nvPr/>
          </p:nvPicPr>
          <p:blipFill rotWithShape="1">
            <a:blip r:embed="rId14">
              <a:alphaModFix/>
            </a:blip>
            <a:srcRect/>
            <a:stretch/>
          </p:blipFill>
          <p:spPr>
            <a:xfrm rot="-9836279">
              <a:off x="8916566" y="2277250"/>
              <a:ext cx="473822" cy="473822"/>
            </a:xfrm>
            <a:prstGeom prst="rect">
              <a:avLst/>
            </a:prstGeom>
            <a:noFill/>
            <a:ln>
              <a:noFill/>
            </a:ln>
          </p:spPr>
        </p:pic>
      </p:grpSp>
      <p:sp>
        <p:nvSpPr>
          <p:cNvPr id="352" name="Google Shape;352;p15"/>
          <p:cNvSpPr txBox="1"/>
          <p:nvPr/>
        </p:nvSpPr>
        <p:spPr>
          <a:xfrm>
            <a:off x="6278571" y="6478136"/>
            <a:ext cx="3150839"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Calibri"/>
                <a:ea typeface="Calibri"/>
                <a:cs typeface="Calibri"/>
                <a:sym typeface="Calibri"/>
              </a:rPr>
              <a:t>Land 300 ft (100 yards) from </a:t>
            </a:r>
            <a:r>
              <a:rPr lang="en-US" sz="1200" b="1" i="0" u="none" strike="noStrike" cap="none">
                <a:solidFill>
                  <a:schemeClr val="lt1"/>
                </a:solidFill>
                <a:latin typeface="Calibri"/>
                <a:ea typeface="Calibri"/>
                <a:cs typeface="Calibri"/>
                <a:sym typeface="Calibri"/>
              </a:rPr>
              <a:t>takeoff</a:t>
            </a:r>
            <a:r>
              <a:rPr lang="en-US" sz="1100" b="1" i="0" u="none" strike="noStrike" cap="none">
                <a:solidFill>
                  <a:schemeClr val="lt1"/>
                </a:solidFill>
                <a:latin typeface="Calibri"/>
                <a:ea typeface="Calibri"/>
                <a:cs typeface="Calibri"/>
                <a:sym typeface="Calibri"/>
              </a:rPr>
              <a:t> spot</a:t>
            </a:r>
            <a:endParaRPr sz="1400" b="0" i="0" u="none" strike="noStrike" cap="none">
              <a:solidFill>
                <a:srgbClr val="000000"/>
              </a:solidFill>
              <a:latin typeface="Arial"/>
              <a:ea typeface="Arial"/>
              <a:cs typeface="Arial"/>
              <a:sym typeface="Arial"/>
            </a:endParaRPr>
          </a:p>
        </p:txBody>
      </p:sp>
      <p:grpSp>
        <p:nvGrpSpPr>
          <p:cNvPr id="353" name="Google Shape;353;p15"/>
          <p:cNvGrpSpPr/>
          <p:nvPr/>
        </p:nvGrpSpPr>
        <p:grpSpPr>
          <a:xfrm flipH="1">
            <a:off x="4232699" y="1951472"/>
            <a:ext cx="645995" cy="803630"/>
            <a:chOff x="8860266" y="1836782"/>
            <a:chExt cx="658289" cy="970590"/>
          </a:xfrm>
        </p:grpSpPr>
        <p:pic>
          <p:nvPicPr>
            <p:cNvPr id="354" name="Google Shape;354;p15"/>
            <p:cNvPicPr preferRelativeResize="0"/>
            <p:nvPr/>
          </p:nvPicPr>
          <p:blipFill rotWithShape="1">
            <a:blip r:embed="rId13">
              <a:alphaModFix/>
            </a:blip>
            <a:srcRect/>
            <a:stretch/>
          </p:blipFill>
          <p:spPr>
            <a:xfrm rot="-5894411">
              <a:off x="9101574" y="1906896"/>
              <a:ext cx="435556" cy="339487"/>
            </a:xfrm>
            <a:prstGeom prst="rect">
              <a:avLst/>
            </a:prstGeom>
            <a:noFill/>
            <a:ln>
              <a:noFill/>
            </a:ln>
          </p:spPr>
        </p:pic>
        <p:pic>
          <p:nvPicPr>
            <p:cNvPr id="355" name="Google Shape;355;p15"/>
            <p:cNvPicPr preferRelativeResize="0"/>
            <p:nvPr/>
          </p:nvPicPr>
          <p:blipFill rotWithShape="1">
            <a:blip r:embed="rId14">
              <a:alphaModFix/>
            </a:blip>
            <a:srcRect/>
            <a:stretch/>
          </p:blipFill>
          <p:spPr>
            <a:xfrm rot="-9836279">
              <a:off x="8916566" y="2277250"/>
              <a:ext cx="473822" cy="473822"/>
            </a:xfrm>
            <a:prstGeom prst="rect">
              <a:avLst/>
            </a:prstGeom>
            <a:noFill/>
            <a:ln>
              <a:noFill/>
            </a:ln>
          </p:spPr>
        </p:pic>
      </p:grpSp>
      <p:grpSp>
        <p:nvGrpSpPr>
          <p:cNvPr id="356" name="Google Shape;356;p15"/>
          <p:cNvGrpSpPr/>
          <p:nvPr/>
        </p:nvGrpSpPr>
        <p:grpSpPr>
          <a:xfrm flipH="1">
            <a:off x="5499240" y="4909030"/>
            <a:ext cx="645995" cy="803630"/>
            <a:chOff x="8860266" y="1836782"/>
            <a:chExt cx="658289" cy="970590"/>
          </a:xfrm>
        </p:grpSpPr>
        <p:pic>
          <p:nvPicPr>
            <p:cNvPr id="357" name="Google Shape;357;p15"/>
            <p:cNvPicPr preferRelativeResize="0"/>
            <p:nvPr/>
          </p:nvPicPr>
          <p:blipFill rotWithShape="1">
            <a:blip r:embed="rId13">
              <a:alphaModFix/>
            </a:blip>
            <a:srcRect/>
            <a:stretch/>
          </p:blipFill>
          <p:spPr>
            <a:xfrm rot="-5894411">
              <a:off x="9101574" y="1906896"/>
              <a:ext cx="435556" cy="339487"/>
            </a:xfrm>
            <a:prstGeom prst="rect">
              <a:avLst/>
            </a:prstGeom>
            <a:noFill/>
            <a:ln>
              <a:noFill/>
            </a:ln>
          </p:spPr>
        </p:pic>
        <p:pic>
          <p:nvPicPr>
            <p:cNvPr id="358" name="Google Shape;358;p15"/>
            <p:cNvPicPr preferRelativeResize="0"/>
            <p:nvPr/>
          </p:nvPicPr>
          <p:blipFill rotWithShape="1">
            <a:blip r:embed="rId14">
              <a:alphaModFix/>
            </a:blip>
            <a:srcRect/>
            <a:stretch/>
          </p:blipFill>
          <p:spPr>
            <a:xfrm rot="-9836279">
              <a:off x="8916566" y="2277250"/>
              <a:ext cx="473822" cy="473822"/>
            </a:xfrm>
            <a:prstGeom prst="rect">
              <a:avLst/>
            </a:prstGeom>
            <a:noFill/>
            <a:ln>
              <a:noFill/>
            </a:ln>
          </p:spPr>
        </p:pic>
      </p:grpSp>
      <p:sp>
        <p:nvSpPr>
          <p:cNvPr id="359" name="Google Shape;359;p15"/>
          <p:cNvSpPr/>
          <p:nvPr/>
        </p:nvSpPr>
        <p:spPr>
          <a:xfrm rot="10800000">
            <a:off x="6375122" y="2624601"/>
            <a:ext cx="3443159" cy="478987"/>
          </a:xfrm>
          <a:prstGeom prst="uturnArrow">
            <a:avLst>
              <a:gd name="adj1" fmla="val 10533"/>
              <a:gd name="adj2" fmla="val 25000"/>
              <a:gd name="adj3" fmla="val 35832"/>
              <a:gd name="adj4" fmla="val 64168"/>
              <a:gd name="adj5" fmla="val 100000"/>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360" name="Google Shape;360;p15"/>
          <p:cNvGrpSpPr/>
          <p:nvPr/>
        </p:nvGrpSpPr>
        <p:grpSpPr>
          <a:xfrm>
            <a:off x="7785944" y="2801702"/>
            <a:ext cx="509419" cy="246181"/>
            <a:chOff x="10482760" y="4433006"/>
            <a:chExt cx="1174706" cy="246181"/>
          </a:xfrm>
        </p:grpSpPr>
        <p:sp>
          <p:nvSpPr>
            <p:cNvPr id="361" name="Google Shape;361;p15"/>
            <p:cNvSpPr/>
            <p:nvPr/>
          </p:nvSpPr>
          <p:spPr>
            <a:xfrm>
              <a:off x="10591745" y="4472036"/>
              <a:ext cx="863140" cy="160428"/>
            </a:xfrm>
            <a:prstGeom prst="roundRect">
              <a:avLst>
                <a:gd name="adj" fmla="val 16667"/>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2" name="Google Shape;362;p15"/>
            <p:cNvSpPr txBox="1"/>
            <p:nvPr/>
          </p:nvSpPr>
          <p:spPr>
            <a:xfrm>
              <a:off x="10482760" y="4433006"/>
              <a:ext cx="1174706"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lt1"/>
                  </a:solidFill>
                  <a:latin typeface="Arial"/>
                  <a:ea typeface="Arial"/>
                  <a:cs typeface="Arial"/>
                  <a:sym typeface="Arial"/>
                </a:rPr>
                <a:t>Loop</a:t>
              </a:r>
              <a:endParaRPr sz="1000" b="0" i="0" u="none" strike="noStrike" cap="none">
                <a:solidFill>
                  <a:schemeClr val="lt1"/>
                </a:solidFill>
                <a:latin typeface="Arial"/>
                <a:ea typeface="Arial"/>
                <a:cs typeface="Arial"/>
                <a:sym typeface="Arial"/>
              </a:endParaRPr>
            </a:p>
          </p:txBody>
        </p:sp>
      </p:grpSp>
      <p:grpSp>
        <p:nvGrpSpPr>
          <p:cNvPr id="363" name="Google Shape;363;p15"/>
          <p:cNvGrpSpPr/>
          <p:nvPr/>
        </p:nvGrpSpPr>
        <p:grpSpPr>
          <a:xfrm flipH="1">
            <a:off x="10126977" y="2598437"/>
            <a:ext cx="1625965" cy="707846"/>
            <a:chOff x="7911725" y="4286453"/>
            <a:chExt cx="1506325" cy="559082"/>
          </a:xfrm>
        </p:grpSpPr>
        <p:grpSp>
          <p:nvGrpSpPr>
            <p:cNvPr id="364" name="Google Shape;364;p15"/>
            <p:cNvGrpSpPr/>
            <p:nvPr/>
          </p:nvGrpSpPr>
          <p:grpSpPr>
            <a:xfrm flipH="1">
              <a:off x="7945829" y="4287124"/>
              <a:ext cx="1472220" cy="535022"/>
              <a:chOff x="4624004" y="3659514"/>
              <a:chExt cx="1242926" cy="572948"/>
            </a:xfrm>
          </p:grpSpPr>
          <p:sp>
            <p:nvSpPr>
              <p:cNvPr id="365" name="Google Shape;365;p15"/>
              <p:cNvSpPr/>
              <p:nvPr/>
            </p:nvSpPr>
            <p:spPr>
              <a:xfrm>
                <a:off x="4870799" y="3659514"/>
                <a:ext cx="996131" cy="572948"/>
              </a:xfrm>
              <a:prstGeom prst="roundRect">
                <a:avLst>
                  <a:gd name="adj" fmla="val 16667"/>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6" name="Google Shape;366;p15"/>
              <p:cNvSpPr/>
              <p:nvPr/>
            </p:nvSpPr>
            <p:spPr>
              <a:xfrm rot="-4259554">
                <a:off x="4679099" y="3700696"/>
                <a:ext cx="325813" cy="348914"/>
              </a:xfrm>
              <a:prstGeom prst="triangle">
                <a:avLst>
                  <a:gd name="adj" fmla="val 55230"/>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67" name="Google Shape;367;p15"/>
            <p:cNvSpPr txBox="1"/>
            <p:nvPr/>
          </p:nvSpPr>
          <p:spPr>
            <a:xfrm>
              <a:off x="7911725" y="4286453"/>
              <a:ext cx="1210799" cy="559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7.</a:t>
              </a:r>
              <a:r>
                <a:rPr lang="en-US" sz="1000" b="0" i="0" u="none" strike="noStrike" cap="none">
                  <a:solidFill>
                    <a:schemeClr val="dk1"/>
                  </a:solidFill>
                  <a:latin typeface="Calibri"/>
                  <a:ea typeface="Calibri"/>
                  <a:cs typeface="Calibri"/>
                  <a:sym typeface="Calibri"/>
                </a:rPr>
                <a:t>  Start autonomous descent to Ground Station when battery is low.</a:t>
              </a:r>
              <a:endParaRPr sz="1400" b="0" i="0" u="none" strike="noStrike" cap="none">
                <a:solidFill>
                  <a:srgbClr val="000000"/>
                </a:solidFill>
                <a:latin typeface="Arial"/>
                <a:ea typeface="Arial"/>
                <a:cs typeface="Arial"/>
                <a:sym typeface="Arial"/>
              </a:endParaRPr>
            </a:p>
          </p:txBody>
        </p:sp>
      </p:grpSp>
      <p:grpSp>
        <p:nvGrpSpPr>
          <p:cNvPr id="368" name="Google Shape;368;p15"/>
          <p:cNvGrpSpPr/>
          <p:nvPr/>
        </p:nvGrpSpPr>
        <p:grpSpPr>
          <a:xfrm>
            <a:off x="9526402" y="5582089"/>
            <a:ext cx="2309701" cy="1205519"/>
            <a:chOff x="9489542" y="5707311"/>
            <a:chExt cx="2309701" cy="1205519"/>
          </a:xfrm>
        </p:grpSpPr>
        <p:pic>
          <p:nvPicPr>
            <p:cNvPr id="369" name="Google Shape;369;p15"/>
            <p:cNvPicPr preferRelativeResize="0"/>
            <p:nvPr/>
          </p:nvPicPr>
          <p:blipFill rotWithShape="1">
            <a:blip r:embed="rId10">
              <a:alphaModFix/>
            </a:blip>
            <a:srcRect/>
            <a:stretch/>
          </p:blipFill>
          <p:spPr>
            <a:xfrm>
              <a:off x="9667631" y="5987069"/>
              <a:ext cx="1342352" cy="925761"/>
            </a:xfrm>
            <a:prstGeom prst="rect">
              <a:avLst/>
            </a:prstGeom>
            <a:noFill/>
            <a:ln>
              <a:noFill/>
            </a:ln>
          </p:spPr>
        </p:pic>
        <p:cxnSp>
          <p:nvCxnSpPr>
            <p:cNvPr id="370" name="Google Shape;370;p15"/>
            <p:cNvCxnSpPr/>
            <p:nvPr/>
          </p:nvCxnSpPr>
          <p:spPr>
            <a:xfrm>
              <a:off x="10989856" y="6470477"/>
              <a:ext cx="688899" cy="0"/>
            </a:xfrm>
            <a:prstGeom prst="straightConnector1">
              <a:avLst/>
            </a:prstGeom>
            <a:noFill/>
            <a:ln w="76200" cap="flat" cmpd="sng">
              <a:solidFill>
                <a:schemeClr val="accent1"/>
              </a:solidFill>
              <a:prstDash val="solid"/>
              <a:miter lim="800000"/>
              <a:headEnd type="none" w="sm" len="sm"/>
              <a:tailEnd type="triangle" w="med" len="med"/>
            </a:ln>
          </p:spPr>
        </p:cxnSp>
        <p:grpSp>
          <p:nvGrpSpPr>
            <p:cNvPr id="371" name="Google Shape;371;p15"/>
            <p:cNvGrpSpPr/>
            <p:nvPr/>
          </p:nvGrpSpPr>
          <p:grpSpPr>
            <a:xfrm>
              <a:off x="10363120" y="5707311"/>
              <a:ext cx="1436123" cy="573718"/>
              <a:chOff x="9979596" y="4240144"/>
              <a:chExt cx="877005" cy="785955"/>
            </a:xfrm>
          </p:grpSpPr>
          <p:grpSp>
            <p:nvGrpSpPr>
              <p:cNvPr id="372" name="Google Shape;372;p15"/>
              <p:cNvGrpSpPr/>
              <p:nvPr/>
            </p:nvGrpSpPr>
            <p:grpSpPr>
              <a:xfrm flipH="1">
                <a:off x="9999561" y="4262834"/>
                <a:ext cx="783427" cy="763265"/>
                <a:chOff x="3690333" y="814931"/>
                <a:chExt cx="896813" cy="545985"/>
              </a:xfrm>
            </p:grpSpPr>
            <p:sp>
              <p:nvSpPr>
                <p:cNvPr id="373" name="Google Shape;373;p15"/>
                <p:cNvSpPr/>
                <p:nvPr/>
              </p:nvSpPr>
              <p:spPr>
                <a:xfrm>
                  <a:off x="3690333" y="814931"/>
                  <a:ext cx="896813" cy="351424"/>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4" name="Google Shape;374;p15"/>
                <p:cNvSpPr/>
                <p:nvPr/>
              </p:nvSpPr>
              <p:spPr>
                <a:xfrm rot="8580119">
                  <a:off x="4235118" y="1009505"/>
                  <a:ext cx="230290" cy="313699"/>
                </a:xfrm>
                <a:prstGeom prst="triangle">
                  <a:avLst>
                    <a:gd name="adj" fmla="val 50000"/>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75" name="Google Shape;375;p15"/>
              <p:cNvSpPr txBox="1"/>
              <p:nvPr/>
            </p:nvSpPr>
            <p:spPr>
              <a:xfrm>
                <a:off x="9979596" y="4240144"/>
                <a:ext cx="877005" cy="5480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End of mission 14  hours after first ascent</a:t>
                </a:r>
                <a:endParaRPr sz="1400" b="0" i="0" u="none" strike="noStrike" cap="none">
                  <a:solidFill>
                    <a:srgbClr val="000000"/>
                  </a:solidFill>
                  <a:latin typeface="Arial"/>
                  <a:ea typeface="Arial"/>
                  <a:cs typeface="Arial"/>
                  <a:sym typeface="Arial"/>
                </a:endParaRPr>
              </a:p>
            </p:txBody>
          </p:sp>
        </p:grpSp>
        <p:pic>
          <p:nvPicPr>
            <p:cNvPr id="376" name="Google Shape;376;p15"/>
            <p:cNvPicPr preferRelativeResize="0"/>
            <p:nvPr/>
          </p:nvPicPr>
          <p:blipFill rotWithShape="1">
            <a:blip r:embed="rId8">
              <a:alphaModFix/>
            </a:blip>
            <a:srcRect/>
            <a:stretch/>
          </p:blipFill>
          <p:spPr>
            <a:xfrm>
              <a:off x="9661209" y="6176840"/>
              <a:ext cx="455999" cy="455999"/>
            </a:xfrm>
            <a:prstGeom prst="rect">
              <a:avLst/>
            </a:prstGeom>
            <a:noFill/>
            <a:ln>
              <a:noFill/>
            </a:ln>
          </p:spPr>
        </p:pic>
        <p:pic>
          <p:nvPicPr>
            <p:cNvPr id="377" name="Google Shape;377;p15"/>
            <p:cNvPicPr preferRelativeResize="0"/>
            <p:nvPr/>
          </p:nvPicPr>
          <p:blipFill rotWithShape="1">
            <a:blip r:embed="rId8">
              <a:alphaModFix/>
            </a:blip>
            <a:srcRect/>
            <a:stretch/>
          </p:blipFill>
          <p:spPr>
            <a:xfrm>
              <a:off x="9489542" y="6103769"/>
              <a:ext cx="455999" cy="455999"/>
            </a:xfrm>
            <a:prstGeom prst="rect">
              <a:avLst/>
            </a:prstGeom>
            <a:noFill/>
            <a:ln>
              <a:noFill/>
            </a:ln>
          </p:spPr>
        </p:pic>
      </p:grpSp>
      <p:grpSp>
        <p:nvGrpSpPr>
          <p:cNvPr id="378" name="Google Shape;378;p15"/>
          <p:cNvGrpSpPr/>
          <p:nvPr/>
        </p:nvGrpSpPr>
        <p:grpSpPr>
          <a:xfrm flipH="1">
            <a:off x="10199531" y="4426654"/>
            <a:ext cx="1468205" cy="553957"/>
            <a:chOff x="7888050" y="4226711"/>
            <a:chExt cx="1456740" cy="553956"/>
          </a:xfrm>
        </p:grpSpPr>
        <p:grpSp>
          <p:nvGrpSpPr>
            <p:cNvPr id="379" name="Google Shape;379;p15"/>
            <p:cNvGrpSpPr/>
            <p:nvPr/>
          </p:nvGrpSpPr>
          <p:grpSpPr>
            <a:xfrm flipH="1">
              <a:off x="7919880" y="4230880"/>
              <a:ext cx="1424909" cy="535021"/>
              <a:chOff x="4685857" y="3599288"/>
              <a:chExt cx="1202985" cy="572948"/>
            </a:xfrm>
          </p:grpSpPr>
          <p:sp>
            <p:nvSpPr>
              <p:cNvPr id="380" name="Google Shape;380;p15"/>
              <p:cNvSpPr/>
              <p:nvPr/>
            </p:nvSpPr>
            <p:spPr>
              <a:xfrm>
                <a:off x="4892711" y="3599288"/>
                <a:ext cx="996131" cy="572948"/>
              </a:xfrm>
              <a:prstGeom prst="roundRect">
                <a:avLst>
                  <a:gd name="adj" fmla="val 16667"/>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1" name="Google Shape;381;p15"/>
              <p:cNvSpPr/>
              <p:nvPr/>
            </p:nvSpPr>
            <p:spPr>
              <a:xfrm rot="-5400000">
                <a:off x="4701426" y="3764942"/>
                <a:ext cx="261114" cy="292253"/>
              </a:xfrm>
              <a:prstGeom prst="triangle">
                <a:avLst>
                  <a:gd name="adj" fmla="val 50000"/>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82" name="Google Shape;382;p15"/>
            <p:cNvSpPr txBox="1"/>
            <p:nvPr/>
          </p:nvSpPr>
          <p:spPr>
            <a:xfrm>
              <a:off x="7888050" y="4226711"/>
              <a:ext cx="1210799" cy="553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8.</a:t>
              </a:r>
              <a:r>
                <a:rPr lang="en-US" sz="1000" b="0" i="0" u="none" strike="noStrike" cap="none">
                  <a:solidFill>
                    <a:schemeClr val="dk1"/>
                  </a:solidFill>
                  <a:latin typeface="Calibri"/>
                  <a:ea typeface="Calibri"/>
                  <a:cs typeface="Calibri"/>
                  <a:sym typeface="Calibri"/>
                </a:rPr>
                <a:t> Manual landing, uplink from ground station</a:t>
              </a:r>
              <a:endParaRPr sz="1400" b="0" i="0" u="none" strike="noStrike" cap="none">
                <a:solidFill>
                  <a:srgbClr val="000000"/>
                </a:solidFill>
                <a:latin typeface="Arial"/>
                <a:ea typeface="Arial"/>
                <a:cs typeface="Arial"/>
                <a:sym typeface="Arial"/>
              </a:endParaRPr>
            </a:p>
          </p:txBody>
        </p:sp>
      </p:grpSp>
      <p:grpSp>
        <p:nvGrpSpPr>
          <p:cNvPr id="383" name="Google Shape;383;p15"/>
          <p:cNvGrpSpPr/>
          <p:nvPr/>
        </p:nvGrpSpPr>
        <p:grpSpPr>
          <a:xfrm>
            <a:off x="5414977" y="4134416"/>
            <a:ext cx="1404136" cy="839657"/>
            <a:chOff x="4145552" y="3785739"/>
            <a:chExt cx="1628783" cy="616314"/>
          </a:xfrm>
        </p:grpSpPr>
        <p:grpSp>
          <p:nvGrpSpPr>
            <p:cNvPr id="384" name="Google Shape;384;p15"/>
            <p:cNvGrpSpPr/>
            <p:nvPr/>
          </p:nvGrpSpPr>
          <p:grpSpPr>
            <a:xfrm rot="10800000" flipH="1">
              <a:off x="4170854" y="3789601"/>
              <a:ext cx="1497154" cy="612452"/>
              <a:chOff x="3289141" y="655126"/>
              <a:chExt cx="856572" cy="543436"/>
            </a:xfrm>
          </p:grpSpPr>
          <p:sp>
            <p:nvSpPr>
              <p:cNvPr id="385" name="Google Shape;385;p15"/>
              <p:cNvSpPr/>
              <p:nvPr/>
            </p:nvSpPr>
            <p:spPr>
              <a:xfrm>
                <a:off x="3289141" y="847138"/>
                <a:ext cx="856572" cy="351424"/>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6" name="Google Shape;386;p15"/>
              <p:cNvSpPr/>
              <p:nvPr/>
            </p:nvSpPr>
            <p:spPr>
              <a:xfrm rot="-1595899">
                <a:off x="3338039" y="676090"/>
                <a:ext cx="148303" cy="231230"/>
              </a:xfrm>
              <a:prstGeom prst="triangle">
                <a:avLst>
                  <a:gd name="adj" fmla="val 50000"/>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387" name="Google Shape;387;p15"/>
            <p:cNvSpPr txBox="1"/>
            <p:nvPr/>
          </p:nvSpPr>
          <p:spPr>
            <a:xfrm>
              <a:off x="4145552" y="3785739"/>
              <a:ext cx="1628783" cy="4066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Constantly downlink position and status data to ground station</a:t>
              </a:r>
              <a:endParaRPr sz="1400" b="0" i="0" u="none" strike="noStrike" cap="none">
                <a:solidFill>
                  <a:srgbClr val="000000"/>
                </a:solidFill>
                <a:latin typeface="Arial"/>
                <a:ea typeface="Arial"/>
                <a:cs typeface="Arial"/>
                <a:sym typeface="Arial"/>
              </a:endParaRPr>
            </a:p>
          </p:txBody>
        </p:sp>
      </p:grpSp>
      <p:grpSp>
        <p:nvGrpSpPr>
          <p:cNvPr id="388" name="Google Shape;388;p15"/>
          <p:cNvGrpSpPr/>
          <p:nvPr/>
        </p:nvGrpSpPr>
        <p:grpSpPr>
          <a:xfrm>
            <a:off x="3166119" y="39519"/>
            <a:ext cx="7008787" cy="297413"/>
            <a:chOff x="3166118" y="39520"/>
            <a:chExt cx="7008786" cy="297411"/>
          </a:xfrm>
        </p:grpSpPr>
        <p:cxnSp>
          <p:nvCxnSpPr>
            <p:cNvPr id="389" name="Google Shape;389;p15"/>
            <p:cNvCxnSpPr/>
            <p:nvPr/>
          </p:nvCxnSpPr>
          <p:spPr>
            <a:xfrm>
              <a:off x="3166118" y="294684"/>
              <a:ext cx="6424913" cy="0"/>
            </a:xfrm>
            <a:prstGeom prst="straightConnector1">
              <a:avLst/>
            </a:prstGeom>
            <a:noFill/>
            <a:ln w="28575" cap="flat" cmpd="sng">
              <a:solidFill>
                <a:schemeClr val="lt1"/>
              </a:solidFill>
              <a:prstDash val="solid"/>
              <a:miter lim="800000"/>
              <a:headEnd type="triangle" w="med" len="med"/>
              <a:tailEnd type="triangle" w="med" len="med"/>
            </a:ln>
          </p:spPr>
        </p:cxnSp>
        <p:sp>
          <p:nvSpPr>
            <p:cNvPr id="390" name="Google Shape;390;p15"/>
            <p:cNvSpPr txBox="1"/>
            <p:nvPr/>
          </p:nvSpPr>
          <p:spPr>
            <a:xfrm>
              <a:off x="4158538" y="39520"/>
              <a:ext cx="6016366" cy="2974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33"/>
                <a:buFont typeface="Arial"/>
                <a:buNone/>
              </a:pPr>
              <a:r>
                <a:rPr lang="en-US" sz="1333" b="1" i="0" u="none" strike="noStrike" cap="none">
                  <a:solidFill>
                    <a:schemeClr val="lt1"/>
                  </a:solidFill>
                  <a:latin typeface="Calibri"/>
                  <a:ea typeface="Calibri"/>
                  <a:cs typeface="Calibri"/>
                  <a:sym typeface="Calibri"/>
                </a:rPr>
                <a:t>Stay on a 65,600 ft to 164,000 ft distance from takeoff spot</a:t>
              </a:r>
              <a:endParaRPr sz="1467" b="0" i="0" u="none" strike="noStrike" cap="none">
                <a:solidFill>
                  <a:srgbClr val="000000"/>
                </a:solidFill>
                <a:latin typeface="Arial"/>
                <a:ea typeface="Arial"/>
                <a:cs typeface="Arial"/>
                <a:sym typeface="Arial"/>
              </a:endParaRPr>
            </a:p>
          </p:txBody>
        </p:sp>
      </p:grpSp>
      <p:grpSp>
        <p:nvGrpSpPr>
          <p:cNvPr id="391" name="Google Shape;391;p15"/>
          <p:cNvGrpSpPr/>
          <p:nvPr/>
        </p:nvGrpSpPr>
        <p:grpSpPr>
          <a:xfrm>
            <a:off x="1687764" y="1159136"/>
            <a:ext cx="547147" cy="5167762"/>
            <a:chOff x="1887692" y="1192290"/>
            <a:chExt cx="410356" cy="5167762"/>
          </a:xfrm>
        </p:grpSpPr>
        <p:cxnSp>
          <p:nvCxnSpPr>
            <p:cNvPr id="392" name="Google Shape;392;p15"/>
            <p:cNvCxnSpPr/>
            <p:nvPr/>
          </p:nvCxnSpPr>
          <p:spPr>
            <a:xfrm>
              <a:off x="1887692" y="1703415"/>
              <a:ext cx="0" cy="4656637"/>
            </a:xfrm>
            <a:prstGeom prst="straightConnector1">
              <a:avLst/>
            </a:prstGeom>
            <a:noFill/>
            <a:ln w="28575" cap="flat" cmpd="sng">
              <a:solidFill>
                <a:schemeClr val="lt1"/>
              </a:solidFill>
              <a:prstDash val="solid"/>
              <a:miter lim="800000"/>
              <a:headEnd type="triangle" w="med" len="med"/>
              <a:tailEnd type="triangle" w="med" len="med"/>
            </a:ln>
          </p:spPr>
        </p:cxnSp>
        <p:sp>
          <p:nvSpPr>
            <p:cNvPr id="393" name="Google Shape;393;p15"/>
            <p:cNvSpPr txBox="1"/>
            <p:nvPr/>
          </p:nvSpPr>
          <p:spPr>
            <a:xfrm rot="-5400000">
              <a:off x="367275" y="2903804"/>
              <a:ext cx="3642287" cy="2192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Calibri"/>
                  <a:ea typeface="Calibri"/>
                  <a:cs typeface="Calibri"/>
                  <a:sym typeface="Calibri"/>
                </a:rPr>
                <a:t>Max altitude 18,000 ft</a:t>
              </a:r>
              <a:endParaRPr sz="1300" b="0" i="0" u="none" strike="noStrike" cap="none">
                <a:solidFill>
                  <a:srgbClr val="000000"/>
                </a:solidFill>
                <a:latin typeface="Arial"/>
                <a:ea typeface="Arial"/>
                <a:cs typeface="Arial"/>
                <a:sym typeface="Arial"/>
              </a:endParaRPr>
            </a:p>
          </p:txBody>
        </p:sp>
      </p:grpSp>
      <p:grpSp>
        <p:nvGrpSpPr>
          <p:cNvPr id="394" name="Google Shape;394;p15"/>
          <p:cNvGrpSpPr/>
          <p:nvPr/>
        </p:nvGrpSpPr>
        <p:grpSpPr>
          <a:xfrm>
            <a:off x="9813302" y="173663"/>
            <a:ext cx="1693207" cy="769441"/>
            <a:chOff x="9897615" y="5687387"/>
            <a:chExt cx="1693206" cy="769440"/>
          </a:xfrm>
        </p:grpSpPr>
        <p:sp>
          <p:nvSpPr>
            <p:cNvPr id="395" name="Google Shape;395;p15"/>
            <p:cNvSpPr txBox="1"/>
            <p:nvPr/>
          </p:nvSpPr>
          <p:spPr>
            <a:xfrm>
              <a:off x="9897615" y="5687387"/>
              <a:ext cx="1693206" cy="769440"/>
            </a:xfrm>
            <a:prstGeom prst="rect">
              <a:avLst/>
            </a:prstGeom>
            <a:solidFill>
              <a:srgbClr val="BFBFBF"/>
            </a:solid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Legend: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endParaRPr sz="6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       🡪 </a:t>
              </a:r>
              <a:r>
                <a:rPr lang="en-US" sz="1200" b="0" i="0" u="none" strike="noStrike" cap="none">
                  <a:solidFill>
                    <a:srgbClr val="000000"/>
                  </a:solidFill>
                  <a:latin typeface="Calibri"/>
                  <a:ea typeface="Calibri"/>
                  <a:cs typeface="Calibri"/>
                  <a:sym typeface="Calibri"/>
                </a:rPr>
                <a:t>Requirements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
                <a:buFont typeface="Arial"/>
                <a:buNone/>
              </a:pPr>
              <a:endParaRPr sz="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Calibri"/>
                  <a:ea typeface="Calibri"/>
                  <a:cs typeface="Calibri"/>
                  <a:sym typeface="Calibri"/>
                </a:rPr>
                <a:t>       🡪 </a:t>
              </a:r>
              <a:r>
                <a:rPr lang="en-US" sz="1200" b="0" i="0" u="none" strike="noStrike" cap="none">
                  <a:solidFill>
                    <a:srgbClr val="000000"/>
                  </a:solidFill>
                  <a:latin typeface="Calibri"/>
                  <a:ea typeface="Calibri"/>
                  <a:cs typeface="Calibri"/>
                  <a:sym typeface="Calibri"/>
                </a:rPr>
                <a:t>Operations flow</a:t>
              </a:r>
              <a:endParaRPr sz="1200" b="1" i="0" u="none" strike="noStrike" cap="none">
                <a:solidFill>
                  <a:srgbClr val="000000"/>
                </a:solidFill>
                <a:latin typeface="Calibri"/>
                <a:ea typeface="Calibri"/>
                <a:cs typeface="Calibri"/>
                <a:sym typeface="Calibri"/>
              </a:endParaRPr>
            </a:p>
          </p:txBody>
        </p:sp>
        <p:grpSp>
          <p:nvGrpSpPr>
            <p:cNvPr id="396" name="Google Shape;396;p15"/>
            <p:cNvGrpSpPr/>
            <p:nvPr/>
          </p:nvGrpSpPr>
          <p:grpSpPr>
            <a:xfrm>
              <a:off x="9989280" y="6056670"/>
              <a:ext cx="156957" cy="326103"/>
              <a:chOff x="9978574" y="6114516"/>
              <a:chExt cx="156957" cy="326103"/>
            </a:xfrm>
          </p:grpSpPr>
          <p:sp>
            <p:nvSpPr>
              <p:cNvPr id="397" name="Google Shape;397;p15"/>
              <p:cNvSpPr/>
              <p:nvPr/>
            </p:nvSpPr>
            <p:spPr>
              <a:xfrm>
                <a:off x="9987704" y="6114516"/>
                <a:ext cx="147827" cy="105202"/>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8" name="Google Shape;398;p15"/>
              <p:cNvSpPr/>
              <p:nvPr/>
            </p:nvSpPr>
            <p:spPr>
              <a:xfrm flipH="1">
                <a:off x="9978574" y="6327832"/>
                <a:ext cx="156957" cy="112787"/>
              </a:xfrm>
              <a:prstGeom prst="roundRect">
                <a:avLst>
                  <a:gd name="adj" fmla="val 16667"/>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sp>
        <p:nvSpPr>
          <p:cNvPr id="399" name="Google Shape;399;p15"/>
          <p:cNvSpPr txBox="1">
            <a:spLocks noGrp="1"/>
          </p:cNvSpPr>
          <p:nvPr>
            <p:ph type="sldNum" idx="12"/>
          </p:nvPr>
        </p:nvSpPr>
        <p:spPr>
          <a:xfrm>
            <a:off x="10558300" y="5956137"/>
            <a:ext cx="101644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4"/>
        <p:cNvGrpSpPr/>
        <p:nvPr/>
      </p:nvGrpSpPr>
      <p:grpSpPr>
        <a:xfrm>
          <a:off x="0" y="0"/>
          <a:ext cx="0" cy="0"/>
          <a:chOff x="0" y="0"/>
          <a:chExt cx="0" cy="0"/>
        </a:xfrm>
      </p:grpSpPr>
      <p:sp>
        <p:nvSpPr>
          <p:cNvPr id="1105" name="Google Shape;1105;g839ca67c07_1_4"/>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Project Management: Budget Analysis</a:t>
            </a:r>
            <a:endParaRPr/>
          </a:p>
        </p:txBody>
      </p:sp>
      <p:sp>
        <p:nvSpPr>
          <p:cNvPr id="1106" name="Google Shape;1106;g839ca67c07_1_4"/>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40</a:t>
            </a:fld>
            <a:endParaRPr/>
          </a:p>
        </p:txBody>
      </p:sp>
      <p:graphicFrame>
        <p:nvGraphicFramePr>
          <p:cNvPr id="1107" name="Google Shape;1107;g839ca67c07_1_4"/>
          <p:cNvGraphicFramePr/>
          <p:nvPr/>
        </p:nvGraphicFramePr>
        <p:xfrm>
          <a:off x="1100883" y="2596630"/>
          <a:ext cx="3000000" cy="3000000"/>
        </p:xfrm>
        <a:graphic>
          <a:graphicData uri="http://schemas.openxmlformats.org/drawingml/2006/table">
            <a:tbl>
              <a:tblPr firstRow="1" bandRow="1">
                <a:noFill/>
                <a:tableStyleId>{C618C911-98E5-4C09-92D3-25E34DCA17EA}</a:tableStyleId>
              </a:tblPr>
              <a:tblGrid>
                <a:gridCol w="1461300">
                  <a:extLst>
                    <a:ext uri="{9D8B030D-6E8A-4147-A177-3AD203B41FA5}">
                      <a16:colId xmlns:a16="http://schemas.microsoft.com/office/drawing/2014/main" val="20000"/>
                    </a:ext>
                  </a:extLst>
                </a:gridCol>
                <a:gridCol w="757650">
                  <a:extLst>
                    <a:ext uri="{9D8B030D-6E8A-4147-A177-3AD203B41FA5}">
                      <a16:colId xmlns:a16="http://schemas.microsoft.com/office/drawing/2014/main" val="20001"/>
                    </a:ext>
                  </a:extLst>
                </a:gridCol>
                <a:gridCol w="966425">
                  <a:extLst>
                    <a:ext uri="{9D8B030D-6E8A-4147-A177-3AD203B41FA5}">
                      <a16:colId xmlns:a16="http://schemas.microsoft.com/office/drawing/2014/main" val="20002"/>
                    </a:ext>
                  </a:extLst>
                </a:gridCol>
                <a:gridCol w="850225">
                  <a:extLst>
                    <a:ext uri="{9D8B030D-6E8A-4147-A177-3AD203B41FA5}">
                      <a16:colId xmlns:a16="http://schemas.microsoft.com/office/drawing/2014/main" val="20003"/>
                    </a:ext>
                  </a:extLst>
                </a:gridCol>
                <a:gridCol w="650925">
                  <a:extLst>
                    <a:ext uri="{9D8B030D-6E8A-4147-A177-3AD203B41FA5}">
                      <a16:colId xmlns:a16="http://schemas.microsoft.com/office/drawing/2014/main" val="20004"/>
                    </a:ext>
                  </a:extLst>
                </a:gridCol>
                <a:gridCol w="677500">
                  <a:extLst>
                    <a:ext uri="{9D8B030D-6E8A-4147-A177-3AD203B41FA5}">
                      <a16:colId xmlns:a16="http://schemas.microsoft.com/office/drawing/2014/main" val="20005"/>
                    </a:ext>
                  </a:extLst>
                </a:gridCol>
              </a:tblGrid>
              <a:tr h="408850">
                <a:tc>
                  <a:txBody>
                    <a:bodyPr/>
                    <a:lstStyle/>
                    <a:p>
                      <a:pPr marL="0" marR="0" lvl="0" indent="0" algn="ctr" rtl="0">
                        <a:lnSpc>
                          <a:spcPct val="100000"/>
                        </a:lnSpc>
                        <a:spcBef>
                          <a:spcPts val="0"/>
                        </a:spcBef>
                        <a:spcAft>
                          <a:spcPts val="0"/>
                        </a:spcAft>
                        <a:buNone/>
                      </a:pPr>
                      <a:r>
                        <a:rPr lang="en-US" sz="1050" u="none" strike="noStrike" cap="none"/>
                        <a:t>Component</a:t>
                      </a:r>
                      <a:endParaRPr/>
                    </a:p>
                  </a:txBody>
                  <a:tcPr marL="91450" marR="91450" marT="45725" marB="45725"/>
                </a:tc>
                <a:tc>
                  <a:txBody>
                    <a:bodyPr/>
                    <a:lstStyle/>
                    <a:p>
                      <a:pPr marL="0" marR="0" lvl="0" indent="0" algn="ctr" rtl="0">
                        <a:lnSpc>
                          <a:spcPct val="100000"/>
                        </a:lnSpc>
                        <a:spcBef>
                          <a:spcPts val="0"/>
                        </a:spcBef>
                        <a:spcAft>
                          <a:spcPts val="0"/>
                        </a:spcAft>
                        <a:buNone/>
                      </a:pPr>
                      <a:r>
                        <a:rPr lang="en-US" sz="1050" u="none" strike="noStrike" cap="none"/>
                        <a:t>Cost </a:t>
                      </a:r>
                      <a:endParaRPr/>
                    </a:p>
                  </a:txBody>
                  <a:tcPr marL="91450" marR="91450" marT="45725" marB="45725"/>
                </a:tc>
                <a:tc>
                  <a:txBody>
                    <a:bodyPr/>
                    <a:lstStyle/>
                    <a:p>
                      <a:pPr marL="0" marR="0" lvl="0" indent="0" algn="ctr" rtl="0">
                        <a:lnSpc>
                          <a:spcPct val="100000"/>
                        </a:lnSpc>
                        <a:spcBef>
                          <a:spcPts val="0"/>
                        </a:spcBef>
                        <a:spcAft>
                          <a:spcPts val="0"/>
                        </a:spcAft>
                        <a:buNone/>
                      </a:pPr>
                      <a:r>
                        <a:rPr lang="en-US" sz="1050" u="none" strike="noStrike" cap="none"/>
                        <a:t>Estimated Shipping</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Cost + Shipping</a:t>
                      </a:r>
                      <a:endParaRPr/>
                    </a:p>
                  </a:txBody>
                  <a:tcPr marL="91450" marR="91450" marT="45725" marB="45725"/>
                </a:tc>
                <a:tc>
                  <a:txBody>
                    <a:bodyPr/>
                    <a:lstStyle/>
                    <a:p>
                      <a:pPr marL="0" marR="0" lvl="0" indent="0" algn="ctr" rtl="0">
                        <a:lnSpc>
                          <a:spcPct val="100000"/>
                        </a:lnSpc>
                        <a:spcBef>
                          <a:spcPts val="0"/>
                        </a:spcBef>
                        <a:spcAft>
                          <a:spcPts val="0"/>
                        </a:spcAft>
                        <a:buNone/>
                      </a:pPr>
                      <a:r>
                        <a:rPr lang="en-US" sz="1050" u="none" strike="noStrike" cap="none"/>
                        <a:t>Budget</a:t>
                      </a:r>
                      <a:endParaRPr/>
                    </a:p>
                  </a:txBody>
                  <a:tcPr marL="91450" marR="91450" marT="45725" marB="45725"/>
                </a:tc>
                <a:tc>
                  <a:txBody>
                    <a:bodyPr/>
                    <a:lstStyle/>
                    <a:p>
                      <a:pPr marL="0" marR="0" lvl="0" indent="0" algn="ctr" rtl="0">
                        <a:lnSpc>
                          <a:spcPct val="100000"/>
                        </a:lnSpc>
                        <a:spcBef>
                          <a:spcPts val="0"/>
                        </a:spcBef>
                        <a:spcAft>
                          <a:spcPts val="0"/>
                        </a:spcAft>
                        <a:buNone/>
                      </a:pPr>
                      <a:r>
                        <a:rPr lang="en-US" sz="1050" u="none" strike="noStrike" cap="none"/>
                        <a:t>Margin</a:t>
                      </a:r>
                      <a:endParaRPr/>
                    </a:p>
                  </a:txBody>
                  <a:tcPr marL="91450" marR="91450" marT="45725" marB="45725"/>
                </a:tc>
                <a:extLst>
                  <a:ext uri="{0D108BD9-81ED-4DB2-BD59-A6C34878D82A}">
                    <a16:rowId xmlns:a16="http://schemas.microsoft.com/office/drawing/2014/main" val="10000"/>
                  </a:ext>
                </a:extLst>
              </a:tr>
              <a:tr h="249450">
                <a:tc>
                  <a:txBody>
                    <a:bodyPr/>
                    <a:lstStyle/>
                    <a:p>
                      <a:pPr marL="0" marR="0" lvl="0" indent="0" algn="l" rtl="0">
                        <a:lnSpc>
                          <a:spcPct val="100000"/>
                        </a:lnSpc>
                        <a:spcBef>
                          <a:spcPts val="0"/>
                        </a:spcBef>
                        <a:spcAft>
                          <a:spcPts val="0"/>
                        </a:spcAft>
                        <a:buNone/>
                      </a:pPr>
                      <a:r>
                        <a:rPr lang="en-US" sz="1050" u="none" strike="noStrike" cap="none"/>
                        <a:t>Gas Envelope</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$1375</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$250</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$1625</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$1804</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~10%</a:t>
                      </a:r>
                      <a:endParaRPr/>
                    </a:p>
                  </a:txBody>
                  <a:tcPr marL="91450" marR="91450" marT="45725" marB="45725"/>
                </a:tc>
                <a:extLst>
                  <a:ext uri="{0D108BD9-81ED-4DB2-BD59-A6C34878D82A}">
                    <a16:rowId xmlns:a16="http://schemas.microsoft.com/office/drawing/2014/main" val="10001"/>
                  </a:ext>
                </a:extLst>
              </a:tr>
              <a:tr h="249450">
                <a:tc>
                  <a:txBody>
                    <a:bodyPr/>
                    <a:lstStyle/>
                    <a:p>
                      <a:pPr marL="0" marR="0" lvl="0" indent="0" algn="l" rtl="0">
                        <a:lnSpc>
                          <a:spcPct val="100000"/>
                        </a:lnSpc>
                        <a:spcBef>
                          <a:spcPts val="0"/>
                        </a:spcBef>
                        <a:spcAft>
                          <a:spcPts val="0"/>
                        </a:spcAft>
                        <a:buNone/>
                      </a:pPr>
                      <a:r>
                        <a:rPr lang="en-US" sz="1050" u="none" strike="noStrike" cap="none"/>
                        <a:t>Helium (1882 cuft)</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$1215</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$0</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$1215</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$1500</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~20%</a:t>
                      </a:r>
                      <a:endParaRPr/>
                    </a:p>
                  </a:txBody>
                  <a:tcPr marL="91450" marR="91450" marT="45725" marB="45725"/>
                </a:tc>
                <a:extLst>
                  <a:ext uri="{0D108BD9-81ED-4DB2-BD59-A6C34878D82A}">
                    <a16:rowId xmlns:a16="http://schemas.microsoft.com/office/drawing/2014/main" val="10002"/>
                  </a:ext>
                </a:extLst>
              </a:tr>
              <a:tr h="249450">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Carbon Fiber</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$424</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$200</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$624</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$650</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~4.5%</a:t>
                      </a:r>
                      <a:endParaRPr/>
                    </a:p>
                  </a:txBody>
                  <a:tcPr marL="91450" marR="91450" marT="45725" marB="45725"/>
                </a:tc>
                <a:extLst>
                  <a:ext uri="{0D108BD9-81ED-4DB2-BD59-A6C34878D82A}">
                    <a16:rowId xmlns:a16="http://schemas.microsoft.com/office/drawing/2014/main" val="10003"/>
                  </a:ext>
                </a:extLst>
              </a:tr>
              <a:tr h="408850">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Batteries/Charger</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$362.64</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$20</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$382.64</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$400</a:t>
                      </a:r>
                      <a:endParaRPr/>
                    </a:p>
                    <a:p>
                      <a:pPr marL="0" marR="0" lvl="0" indent="0" algn="l" rtl="0">
                        <a:lnSpc>
                          <a:spcPct val="100000"/>
                        </a:lnSpc>
                        <a:spcBef>
                          <a:spcPts val="0"/>
                        </a:spcBef>
                        <a:spcAft>
                          <a:spcPts val="0"/>
                        </a:spcAft>
                        <a:buClr>
                          <a:srgbClr val="000000"/>
                        </a:buClr>
                        <a:buSzPts val="1050"/>
                        <a:buFont typeface="Arial"/>
                        <a:buNone/>
                      </a:pPr>
                      <a:endParaRPr sz="10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~4%</a:t>
                      </a:r>
                      <a:endParaRPr/>
                    </a:p>
                  </a:txBody>
                  <a:tcPr marL="91450" marR="91450" marT="45725" marB="45725"/>
                </a:tc>
                <a:extLst>
                  <a:ext uri="{0D108BD9-81ED-4DB2-BD59-A6C34878D82A}">
                    <a16:rowId xmlns:a16="http://schemas.microsoft.com/office/drawing/2014/main" val="10004"/>
                  </a:ext>
                </a:extLst>
              </a:tr>
              <a:tr h="408850">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Propulsion</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$341.8</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$0</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$341.8</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$421</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~15%</a:t>
                      </a:r>
                      <a:endParaRPr/>
                    </a:p>
                    <a:p>
                      <a:pPr marL="0" marR="0" lvl="0" indent="0" algn="l" rtl="0">
                        <a:lnSpc>
                          <a:spcPct val="100000"/>
                        </a:lnSpc>
                        <a:spcBef>
                          <a:spcPts val="0"/>
                        </a:spcBef>
                        <a:spcAft>
                          <a:spcPts val="0"/>
                        </a:spcAft>
                        <a:buClr>
                          <a:srgbClr val="000000"/>
                        </a:buClr>
                        <a:buSzPts val="1050"/>
                        <a:buFont typeface="Arial"/>
                        <a:buNone/>
                      </a:pPr>
                      <a:endParaRPr sz="1050" u="none" strike="noStrike" cap="none"/>
                    </a:p>
                  </a:txBody>
                  <a:tcPr marL="91450" marR="91450" marT="45725" marB="45725"/>
                </a:tc>
                <a:extLst>
                  <a:ext uri="{0D108BD9-81ED-4DB2-BD59-A6C34878D82A}">
                    <a16:rowId xmlns:a16="http://schemas.microsoft.com/office/drawing/2014/main" val="10005"/>
                  </a:ext>
                </a:extLst>
              </a:tr>
              <a:tr h="249450">
                <a:tc>
                  <a:txBody>
                    <a:bodyPr/>
                    <a:lstStyle/>
                    <a:p>
                      <a:pPr marL="0" marR="0" lvl="0" indent="0" algn="l" rtl="0">
                        <a:lnSpc>
                          <a:spcPct val="100000"/>
                        </a:lnSpc>
                        <a:spcBef>
                          <a:spcPts val="0"/>
                        </a:spcBef>
                        <a:spcAft>
                          <a:spcPts val="0"/>
                        </a:spcAft>
                        <a:buNone/>
                      </a:pPr>
                      <a:r>
                        <a:rPr lang="en-US" sz="1050" u="none" strike="noStrike" cap="none"/>
                        <a:t>Flight Controller</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$210</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$0</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$210</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$210</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0%</a:t>
                      </a:r>
                      <a:endParaRPr/>
                    </a:p>
                  </a:txBody>
                  <a:tcPr marL="91450" marR="91450" marT="45725" marB="45725"/>
                </a:tc>
                <a:extLst>
                  <a:ext uri="{0D108BD9-81ED-4DB2-BD59-A6C34878D82A}">
                    <a16:rowId xmlns:a16="http://schemas.microsoft.com/office/drawing/2014/main" val="10006"/>
                  </a:ext>
                </a:extLst>
              </a:tr>
              <a:tr h="249450">
                <a:tc>
                  <a:txBody>
                    <a:bodyPr/>
                    <a:lstStyle/>
                    <a:p>
                      <a:pPr marL="0" marR="0" lvl="0" indent="0" algn="l" rtl="0">
                        <a:lnSpc>
                          <a:spcPct val="100000"/>
                        </a:lnSpc>
                        <a:spcBef>
                          <a:spcPts val="0"/>
                        </a:spcBef>
                        <a:spcAft>
                          <a:spcPts val="0"/>
                        </a:spcAft>
                        <a:buNone/>
                      </a:pPr>
                      <a:r>
                        <a:rPr lang="en-US" sz="1050" u="none" strike="noStrike" cap="none"/>
                        <a:t>Tail and Pins</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$110.97</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$0</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$110.97</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$120</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~9%</a:t>
                      </a:r>
                      <a:endParaRPr/>
                    </a:p>
                  </a:txBody>
                  <a:tcPr marL="91450" marR="91450" marT="45725" marB="45725"/>
                </a:tc>
                <a:extLst>
                  <a:ext uri="{0D108BD9-81ED-4DB2-BD59-A6C34878D82A}">
                    <a16:rowId xmlns:a16="http://schemas.microsoft.com/office/drawing/2014/main" val="10007"/>
                  </a:ext>
                </a:extLst>
              </a:tr>
              <a:tr h="249450">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MISC.</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endParaRPr sz="10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endParaRPr sz="10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$325.99</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$395</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~17%</a:t>
                      </a:r>
                      <a:endParaRPr/>
                    </a:p>
                  </a:txBody>
                  <a:tcPr marL="91450" marR="91450" marT="45725" marB="45725"/>
                </a:tc>
                <a:extLst>
                  <a:ext uri="{0D108BD9-81ED-4DB2-BD59-A6C34878D82A}">
                    <a16:rowId xmlns:a16="http://schemas.microsoft.com/office/drawing/2014/main" val="10008"/>
                  </a:ext>
                </a:extLst>
              </a:tr>
              <a:tr h="249450">
                <a:tc>
                  <a:txBody>
                    <a:bodyPr/>
                    <a:lstStyle/>
                    <a:p>
                      <a:pPr marL="0" marR="0" lvl="0" indent="0" algn="l" rtl="0">
                        <a:lnSpc>
                          <a:spcPct val="100000"/>
                        </a:lnSpc>
                        <a:spcBef>
                          <a:spcPts val="0"/>
                        </a:spcBef>
                        <a:spcAft>
                          <a:spcPts val="0"/>
                        </a:spcAft>
                        <a:buNone/>
                      </a:pPr>
                      <a:r>
                        <a:rPr lang="en-US" sz="1050" b="1" u="none" strike="noStrike" cap="none"/>
                        <a:t>Totals</a:t>
                      </a:r>
                      <a:endParaRPr/>
                    </a:p>
                  </a:txBody>
                  <a:tcPr marL="91450" marR="91450" marT="45725" marB="45725"/>
                </a:tc>
                <a:tc>
                  <a:txBody>
                    <a:bodyPr/>
                    <a:lstStyle/>
                    <a:p>
                      <a:pPr marL="0" marR="0" lvl="0" indent="0" algn="l" rtl="0">
                        <a:lnSpc>
                          <a:spcPct val="100000"/>
                        </a:lnSpc>
                        <a:spcBef>
                          <a:spcPts val="0"/>
                        </a:spcBef>
                        <a:spcAft>
                          <a:spcPts val="0"/>
                        </a:spcAft>
                        <a:buNone/>
                      </a:pPr>
                      <a:endParaRPr sz="105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05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a:latin typeface="Arial"/>
                          <a:ea typeface="Arial"/>
                          <a:cs typeface="Arial"/>
                          <a:sym typeface="Arial"/>
                        </a:rPr>
                        <a:t>$4835.24</a:t>
                      </a:r>
                      <a:endParaRPr sz="105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a:latin typeface="Arial"/>
                          <a:ea typeface="Arial"/>
                          <a:cs typeface="Arial"/>
                          <a:sym typeface="Arial"/>
                        </a:rPr>
                        <a:t>$5500</a:t>
                      </a:r>
                      <a:endParaRPr sz="1050" b="1"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a:latin typeface="Arial"/>
                          <a:ea typeface="Arial"/>
                          <a:cs typeface="Arial"/>
                          <a:sym typeface="Arial"/>
                        </a:rPr>
                        <a:t>~12%</a:t>
                      </a:r>
                      <a:endParaRPr sz="1050" b="1" u="none" strike="noStrike" cap="none"/>
                    </a:p>
                  </a:txBody>
                  <a:tcPr marL="91450" marR="91450" marT="45725" marB="45725"/>
                </a:tc>
                <a:extLst>
                  <a:ext uri="{0D108BD9-81ED-4DB2-BD59-A6C34878D82A}">
                    <a16:rowId xmlns:a16="http://schemas.microsoft.com/office/drawing/2014/main" val="10009"/>
                  </a:ext>
                </a:extLst>
              </a:tr>
            </a:tbl>
          </a:graphicData>
        </a:graphic>
      </p:graphicFrame>
      <p:sp>
        <p:nvSpPr>
          <p:cNvPr id="1108" name="Google Shape;1108;g839ca67c07_1_4"/>
          <p:cNvSpPr txBox="1"/>
          <p:nvPr/>
        </p:nvSpPr>
        <p:spPr>
          <a:xfrm>
            <a:off x="3026125" y="2015300"/>
            <a:ext cx="1513500" cy="46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Gill Sans"/>
                <a:ea typeface="Gill Sans"/>
                <a:cs typeface="Gill Sans"/>
                <a:sym typeface="Gill Sans"/>
              </a:rPr>
              <a:t>CDR Budget</a:t>
            </a:r>
            <a:endParaRPr>
              <a:latin typeface="Gill Sans"/>
              <a:ea typeface="Gill Sans"/>
              <a:cs typeface="Gill Sans"/>
              <a:sym typeface="Gill Sans"/>
            </a:endParaRPr>
          </a:p>
        </p:txBody>
      </p:sp>
      <p:sp>
        <p:nvSpPr>
          <p:cNvPr id="1109" name="Google Shape;1109;g839ca67c07_1_4"/>
          <p:cNvSpPr txBox="1"/>
          <p:nvPr/>
        </p:nvSpPr>
        <p:spPr>
          <a:xfrm>
            <a:off x="8299300" y="2015300"/>
            <a:ext cx="1513500" cy="46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Gill Sans"/>
                <a:ea typeface="Gill Sans"/>
                <a:cs typeface="Gill Sans"/>
                <a:sym typeface="Gill Sans"/>
              </a:rPr>
              <a:t>TRR Actual</a:t>
            </a:r>
            <a:endParaRPr>
              <a:latin typeface="Gill Sans"/>
              <a:ea typeface="Gill Sans"/>
              <a:cs typeface="Gill Sans"/>
              <a:sym typeface="Gill Sans"/>
            </a:endParaRPr>
          </a:p>
        </p:txBody>
      </p:sp>
      <p:graphicFrame>
        <p:nvGraphicFramePr>
          <p:cNvPr id="1110" name="Google Shape;1110;g839ca67c07_1_4"/>
          <p:cNvGraphicFramePr/>
          <p:nvPr/>
        </p:nvGraphicFramePr>
        <p:xfrm>
          <a:off x="7282383" y="2599855"/>
          <a:ext cx="3000000" cy="3000000"/>
        </p:xfrm>
        <a:graphic>
          <a:graphicData uri="http://schemas.openxmlformats.org/drawingml/2006/table">
            <a:tbl>
              <a:tblPr firstRow="1" bandRow="1">
                <a:noFill/>
                <a:tableStyleId>{C618C911-98E5-4C09-92D3-25E34DCA17EA}</a:tableStyleId>
              </a:tblPr>
              <a:tblGrid>
                <a:gridCol w="1461300">
                  <a:extLst>
                    <a:ext uri="{9D8B030D-6E8A-4147-A177-3AD203B41FA5}">
                      <a16:colId xmlns:a16="http://schemas.microsoft.com/office/drawing/2014/main" val="20000"/>
                    </a:ext>
                  </a:extLst>
                </a:gridCol>
                <a:gridCol w="757650">
                  <a:extLst>
                    <a:ext uri="{9D8B030D-6E8A-4147-A177-3AD203B41FA5}">
                      <a16:colId xmlns:a16="http://schemas.microsoft.com/office/drawing/2014/main" val="20001"/>
                    </a:ext>
                  </a:extLst>
                </a:gridCol>
                <a:gridCol w="650925">
                  <a:extLst>
                    <a:ext uri="{9D8B030D-6E8A-4147-A177-3AD203B41FA5}">
                      <a16:colId xmlns:a16="http://schemas.microsoft.com/office/drawing/2014/main" val="20002"/>
                    </a:ext>
                  </a:extLst>
                </a:gridCol>
                <a:gridCol w="677500">
                  <a:extLst>
                    <a:ext uri="{9D8B030D-6E8A-4147-A177-3AD203B41FA5}">
                      <a16:colId xmlns:a16="http://schemas.microsoft.com/office/drawing/2014/main" val="20003"/>
                    </a:ext>
                  </a:extLst>
                </a:gridCol>
              </a:tblGrid>
              <a:tr h="408850">
                <a:tc>
                  <a:txBody>
                    <a:bodyPr/>
                    <a:lstStyle/>
                    <a:p>
                      <a:pPr marL="0" marR="0" lvl="0" indent="0" algn="ctr" rtl="0">
                        <a:lnSpc>
                          <a:spcPct val="100000"/>
                        </a:lnSpc>
                        <a:spcBef>
                          <a:spcPts val="0"/>
                        </a:spcBef>
                        <a:spcAft>
                          <a:spcPts val="0"/>
                        </a:spcAft>
                        <a:buNone/>
                      </a:pPr>
                      <a:r>
                        <a:rPr lang="en-US" sz="1050" u="none" strike="noStrike" cap="none"/>
                        <a:t>Component</a:t>
                      </a:r>
                      <a:endParaRPr/>
                    </a:p>
                  </a:txBody>
                  <a:tcPr marL="91450" marR="91450" marT="45725" marB="45725"/>
                </a:tc>
                <a:tc>
                  <a:txBody>
                    <a:bodyPr/>
                    <a:lstStyle/>
                    <a:p>
                      <a:pPr marL="0" marR="0" lvl="0" indent="0" algn="ctr" rtl="0">
                        <a:lnSpc>
                          <a:spcPct val="100000"/>
                        </a:lnSpc>
                        <a:spcBef>
                          <a:spcPts val="0"/>
                        </a:spcBef>
                        <a:spcAft>
                          <a:spcPts val="0"/>
                        </a:spcAft>
                        <a:buNone/>
                      </a:pPr>
                      <a:r>
                        <a:rPr lang="en-US" sz="1050"/>
                        <a:t>Final </a:t>
                      </a:r>
                      <a:r>
                        <a:rPr lang="en-US" sz="1050" u="none" strike="noStrike" cap="none"/>
                        <a:t>Cost </a:t>
                      </a:r>
                      <a:endParaRPr/>
                    </a:p>
                  </a:txBody>
                  <a:tcPr marL="91450" marR="91450" marT="45725" marB="45725"/>
                </a:tc>
                <a:tc>
                  <a:txBody>
                    <a:bodyPr/>
                    <a:lstStyle/>
                    <a:p>
                      <a:pPr marL="0" marR="0" lvl="0" indent="0" algn="ctr" rtl="0">
                        <a:lnSpc>
                          <a:spcPct val="100000"/>
                        </a:lnSpc>
                        <a:spcBef>
                          <a:spcPts val="0"/>
                        </a:spcBef>
                        <a:spcAft>
                          <a:spcPts val="0"/>
                        </a:spcAft>
                        <a:buNone/>
                      </a:pPr>
                      <a:r>
                        <a:rPr lang="en-US" sz="1050" u="none" strike="noStrike" cap="none"/>
                        <a:t>Budget</a:t>
                      </a:r>
                      <a:endParaRPr/>
                    </a:p>
                  </a:txBody>
                  <a:tcPr marL="91450" marR="91450" marT="45725" marB="45725"/>
                </a:tc>
                <a:tc>
                  <a:txBody>
                    <a:bodyPr/>
                    <a:lstStyle/>
                    <a:p>
                      <a:pPr marL="0" marR="0" lvl="0" indent="0" algn="ctr" rtl="0">
                        <a:lnSpc>
                          <a:spcPct val="100000"/>
                        </a:lnSpc>
                        <a:spcBef>
                          <a:spcPts val="0"/>
                        </a:spcBef>
                        <a:spcAft>
                          <a:spcPts val="0"/>
                        </a:spcAft>
                        <a:buNone/>
                      </a:pPr>
                      <a:r>
                        <a:rPr lang="en-US" sz="1050" u="none" strike="noStrike" cap="none"/>
                        <a:t>Margin</a:t>
                      </a:r>
                      <a:endParaRPr/>
                    </a:p>
                  </a:txBody>
                  <a:tcPr marL="91450" marR="91450" marT="45725" marB="45725"/>
                </a:tc>
                <a:extLst>
                  <a:ext uri="{0D108BD9-81ED-4DB2-BD59-A6C34878D82A}">
                    <a16:rowId xmlns:a16="http://schemas.microsoft.com/office/drawing/2014/main" val="10000"/>
                  </a:ext>
                </a:extLst>
              </a:tr>
              <a:tr h="249450">
                <a:tc>
                  <a:txBody>
                    <a:bodyPr/>
                    <a:lstStyle/>
                    <a:p>
                      <a:pPr marL="0" marR="0" lvl="0" indent="0" algn="l" rtl="0">
                        <a:lnSpc>
                          <a:spcPct val="100000"/>
                        </a:lnSpc>
                        <a:spcBef>
                          <a:spcPts val="0"/>
                        </a:spcBef>
                        <a:spcAft>
                          <a:spcPts val="0"/>
                        </a:spcAft>
                        <a:buNone/>
                      </a:pPr>
                      <a:r>
                        <a:rPr lang="en-US" sz="1050" u="none" strike="noStrike" cap="none"/>
                        <a:t>Gas Envelope</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a:t>
                      </a:r>
                      <a:r>
                        <a:rPr lang="en-US" sz="1050"/>
                        <a:t>1500.00</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$1804</a:t>
                      </a:r>
                      <a:endParaRPr/>
                    </a:p>
                  </a:txBody>
                  <a:tcPr marL="91450" marR="91450" marT="45725" marB="45725"/>
                </a:tc>
                <a:tc>
                  <a:txBody>
                    <a:bodyPr/>
                    <a:lstStyle/>
                    <a:p>
                      <a:pPr marL="0" marR="0" lvl="0" indent="0" algn="ctr" rtl="0">
                        <a:lnSpc>
                          <a:spcPct val="100000"/>
                        </a:lnSpc>
                        <a:spcBef>
                          <a:spcPts val="0"/>
                        </a:spcBef>
                        <a:spcAft>
                          <a:spcPts val="0"/>
                        </a:spcAft>
                        <a:buNone/>
                      </a:pPr>
                      <a:r>
                        <a:rPr lang="en-US" sz="1050" u="none" strike="noStrike" cap="none"/>
                        <a:t>~1</a:t>
                      </a:r>
                      <a:r>
                        <a:rPr lang="en-US" sz="1050"/>
                        <a:t>7</a:t>
                      </a:r>
                      <a:r>
                        <a:rPr lang="en-US" sz="1050" u="none" strike="noStrike" cap="none"/>
                        <a:t>%</a:t>
                      </a:r>
                      <a:endParaRPr/>
                    </a:p>
                  </a:txBody>
                  <a:tcPr marL="91450" marR="91450" marT="45725" marB="45725"/>
                </a:tc>
                <a:extLst>
                  <a:ext uri="{0D108BD9-81ED-4DB2-BD59-A6C34878D82A}">
                    <a16:rowId xmlns:a16="http://schemas.microsoft.com/office/drawing/2014/main" val="10001"/>
                  </a:ext>
                </a:extLst>
              </a:tr>
              <a:tr h="249450">
                <a:tc>
                  <a:txBody>
                    <a:bodyPr/>
                    <a:lstStyle/>
                    <a:p>
                      <a:pPr marL="0" marR="0" lvl="0" indent="0" algn="l" rtl="0">
                        <a:lnSpc>
                          <a:spcPct val="100000"/>
                        </a:lnSpc>
                        <a:spcBef>
                          <a:spcPts val="0"/>
                        </a:spcBef>
                        <a:spcAft>
                          <a:spcPts val="0"/>
                        </a:spcAft>
                        <a:buNone/>
                      </a:pPr>
                      <a:r>
                        <a:rPr lang="en-US" sz="1050" u="none" strike="noStrike" cap="none"/>
                        <a:t>Helium (1882 cuft)</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$1215.00</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$1500</a:t>
                      </a:r>
                      <a:endParaRPr/>
                    </a:p>
                  </a:txBody>
                  <a:tcPr marL="91450" marR="91450" marT="45725" marB="45725"/>
                </a:tc>
                <a:tc>
                  <a:txBody>
                    <a:bodyPr/>
                    <a:lstStyle/>
                    <a:p>
                      <a:pPr marL="0" marR="0" lvl="0" indent="0" algn="ctr" rtl="0">
                        <a:lnSpc>
                          <a:spcPct val="100000"/>
                        </a:lnSpc>
                        <a:spcBef>
                          <a:spcPts val="0"/>
                        </a:spcBef>
                        <a:spcAft>
                          <a:spcPts val="0"/>
                        </a:spcAft>
                        <a:buNone/>
                      </a:pPr>
                      <a:r>
                        <a:rPr lang="en-US" sz="1050" u="none" strike="noStrike" cap="none"/>
                        <a:t>~</a:t>
                      </a:r>
                      <a:r>
                        <a:rPr lang="en-US" sz="1050"/>
                        <a:t>19</a:t>
                      </a:r>
                      <a:r>
                        <a:rPr lang="en-US" sz="1050" u="none" strike="noStrike" cap="none"/>
                        <a:t>%</a:t>
                      </a:r>
                      <a:endParaRPr/>
                    </a:p>
                  </a:txBody>
                  <a:tcPr marL="91450" marR="91450" marT="45725" marB="45725"/>
                </a:tc>
                <a:extLst>
                  <a:ext uri="{0D108BD9-81ED-4DB2-BD59-A6C34878D82A}">
                    <a16:rowId xmlns:a16="http://schemas.microsoft.com/office/drawing/2014/main" val="10002"/>
                  </a:ext>
                </a:extLst>
              </a:tr>
              <a:tr h="249450">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Carbon Fiber</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a:t>$1396.21</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$650</a:t>
                      </a:r>
                      <a:endParaRPr/>
                    </a:p>
                  </a:txBody>
                  <a:tcPr marL="91450" marR="91450" marT="45725" marB="45725"/>
                </a:tc>
                <a:tc>
                  <a:txBody>
                    <a:bodyPr/>
                    <a:lstStyle/>
                    <a:p>
                      <a:pPr marL="0" marR="0" lvl="0" indent="0" algn="ctr" rtl="0">
                        <a:lnSpc>
                          <a:spcPct val="100000"/>
                        </a:lnSpc>
                        <a:spcBef>
                          <a:spcPts val="0"/>
                        </a:spcBef>
                        <a:spcAft>
                          <a:spcPts val="0"/>
                        </a:spcAft>
                        <a:buNone/>
                      </a:pPr>
                      <a:r>
                        <a:rPr lang="en-US" sz="1050" b="1" u="none" strike="noStrike" cap="none">
                          <a:solidFill>
                            <a:srgbClr val="FF0000"/>
                          </a:solidFill>
                        </a:rPr>
                        <a:t>~</a:t>
                      </a:r>
                      <a:r>
                        <a:rPr lang="en-US" sz="1050" b="1">
                          <a:solidFill>
                            <a:srgbClr val="FF0000"/>
                          </a:solidFill>
                        </a:rPr>
                        <a:t>-115</a:t>
                      </a:r>
                      <a:r>
                        <a:rPr lang="en-US" sz="1050" b="1" u="none" strike="noStrike" cap="none">
                          <a:solidFill>
                            <a:srgbClr val="FF0000"/>
                          </a:solidFill>
                        </a:rPr>
                        <a:t>%</a:t>
                      </a:r>
                      <a:endParaRPr b="1">
                        <a:solidFill>
                          <a:srgbClr val="FF0000"/>
                        </a:solidFill>
                      </a:endParaRPr>
                    </a:p>
                  </a:txBody>
                  <a:tcPr marL="91450" marR="91450" marT="45725" marB="45725"/>
                </a:tc>
                <a:extLst>
                  <a:ext uri="{0D108BD9-81ED-4DB2-BD59-A6C34878D82A}">
                    <a16:rowId xmlns:a16="http://schemas.microsoft.com/office/drawing/2014/main" val="10003"/>
                  </a:ext>
                </a:extLst>
              </a:tr>
              <a:tr h="408850">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Batteries/Charger</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$3</a:t>
                      </a:r>
                      <a:r>
                        <a:rPr lang="en-US" sz="1050"/>
                        <a:t>93.08</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$400</a:t>
                      </a:r>
                      <a:endParaRPr/>
                    </a:p>
                    <a:p>
                      <a:pPr marL="0" marR="0" lvl="0" indent="0" algn="l" rtl="0">
                        <a:lnSpc>
                          <a:spcPct val="100000"/>
                        </a:lnSpc>
                        <a:spcBef>
                          <a:spcPts val="0"/>
                        </a:spcBef>
                        <a:spcAft>
                          <a:spcPts val="0"/>
                        </a:spcAft>
                        <a:buClr>
                          <a:srgbClr val="000000"/>
                        </a:buClr>
                        <a:buSzPts val="1050"/>
                        <a:buFont typeface="Arial"/>
                        <a:buNone/>
                      </a:pPr>
                      <a:endParaRPr sz="105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a:t>
                      </a:r>
                      <a:r>
                        <a:rPr lang="en-US" sz="1050"/>
                        <a:t>2</a:t>
                      </a:r>
                      <a:r>
                        <a:rPr lang="en-US" sz="1050" u="none" strike="noStrike" cap="none"/>
                        <a:t>%</a:t>
                      </a:r>
                      <a:endParaRPr/>
                    </a:p>
                  </a:txBody>
                  <a:tcPr marL="91450" marR="91450" marT="45725" marB="45725"/>
                </a:tc>
                <a:extLst>
                  <a:ext uri="{0D108BD9-81ED-4DB2-BD59-A6C34878D82A}">
                    <a16:rowId xmlns:a16="http://schemas.microsoft.com/office/drawing/2014/main" val="10004"/>
                  </a:ext>
                </a:extLst>
              </a:tr>
              <a:tr h="408850">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Propulsion</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a:t>
                      </a:r>
                      <a:r>
                        <a:rPr lang="en-US" sz="1050"/>
                        <a:t>566.18</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$421</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b="1" u="none" strike="noStrike" cap="none">
                          <a:solidFill>
                            <a:srgbClr val="FF0000"/>
                          </a:solidFill>
                        </a:rPr>
                        <a:t>~-</a:t>
                      </a:r>
                      <a:r>
                        <a:rPr lang="en-US" sz="1050" b="1">
                          <a:solidFill>
                            <a:srgbClr val="FF0000"/>
                          </a:solidFill>
                        </a:rPr>
                        <a:t>34</a:t>
                      </a:r>
                      <a:r>
                        <a:rPr lang="en-US" sz="1050" b="1" u="none" strike="noStrike" cap="none">
                          <a:solidFill>
                            <a:srgbClr val="FF0000"/>
                          </a:solidFill>
                        </a:rPr>
                        <a:t>%</a:t>
                      </a:r>
                      <a:endParaRPr b="1">
                        <a:solidFill>
                          <a:srgbClr val="FF0000"/>
                        </a:solidFill>
                      </a:endParaRPr>
                    </a:p>
                    <a:p>
                      <a:pPr marL="0" marR="0" lvl="0" indent="0" algn="ctr" rtl="0">
                        <a:lnSpc>
                          <a:spcPct val="100000"/>
                        </a:lnSpc>
                        <a:spcBef>
                          <a:spcPts val="0"/>
                        </a:spcBef>
                        <a:spcAft>
                          <a:spcPts val="0"/>
                        </a:spcAft>
                        <a:buClr>
                          <a:srgbClr val="000000"/>
                        </a:buClr>
                        <a:buSzPts val="1050"/>
                        <a:buFont typeface="Arial"/>
                        <a:buNone/>
                      </a:pPr>
                      <a:endParaRPr sz="1050" u="none" strike="noStrike" cap="none"/>
                    </a:p>
                  </a:txBody>
                  <a:tcPr marL="91450" marR="91450" marT="45725" marB="45725"/>
                </a:tc>
                <a:extLst>
                  <a:ext uri="{0D108BD9-81ED-4DB2-BD59-A6C34878D82A}">
                    <a16:rowId xmlns:a16="http://schemas.microsoft.com/office/drawing/2014/main" val="10005"/>
                  </a:ext>
                </a:extLst>
              </a:tr>
              <a:tr h="249450">
                <a:tc>
                  <a:txBody>
                    <a:bodyPr/>
                    <a:lstStyle/>
                    <a:p>
                      <a:pPr marL="0" marR="0" lvl="0" indent="0" algn="l" rtl="0">
                        <a:lnSpc>
                          <a:spcPct val="100000"/>
                        </a:lnSpc>
                        <a:spcBef>
                          <a:spcPts val="0"/>
                        </a:spcBef>
                        <a:spcAft>
                          <a:spcPts val="0"/>
                        </a:spcAft>
                        <a:buNone/>
                      </a:pPr>
                      <a:r>
                        <a:rPr lang="en-US" sz="1050" u="none" strike="noStrike" cap="none"/>
                        <a:t>Flight Controller</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a:t>
                      </a:r>
                      <a:r>
                        <a:rPr lang="en-US" sz="1050"/>
                        <a:t>207.95</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$210</a:t>
                      </a:r>
                      <a:endParaRPr/>
                    </a:p>
                  </a:txBody>
                  <a:tcPr marL="91450" marR="91450" marT="45725" marB="45725"/>
                </a:tc>
                <a:tc>
                  <a:txBody>
                    <a:bodyPr/>
                    <a:lstStyle/>
                    <a:p>
                      <a:pPr marL="0" marR="0" lvl="0" indent="0" algn="ctr" rtl="0">
                        <a:lnSpc>
                          <a:spcPct val="100000"/>
                        </a:lnSpc>
                        <a:spcBef>
                          <a:spcPts val="0"/>
                        </a:spcBef>
                        <a:spcAft>
                          <a:spcPts val="0"/>
                        </a:spcAft>
                        <a:buNone/>
                      </a:pPr>
                      <a:r>
                        <a:rPr lang="en-US" sz="1050"/>
                        <a:t>1%</a:t>
                      </a:r>
                      <a:endParaRPr/>
                    </a:p>
                  </a:txBody>
                  <a:tcPr marL="91450" marR="91450" marT="45725" marB="45725"/>
                </a:tc>
                <a:extLst>
                  <a:ext uri="{0D108BD9-81ED-4DB2-BD59-A6C34878D82A}">
                    <a16:rowId xmlns:a16="http://schemas.microsoft.com/office/drawing/2014/main" val="10006"/>
                  </a:ext>
                </a:extLst>
              </a:tr>
              <a:tr h="249450">
                <a:tc>
                  <a:txBody>
                    <a:bodyPr/>
                    <a:lstStyle/>
                    <a:p>
                      <a:pPr marL="0" marR="0" lvl="0" indent="0" algn="l" rtl="0">
                        <a:lnSpc>
                          <a:spcPct val="100000"/>
                        </a:lnSpc>
                        <a:spcBef>
                          <a:spcPts val="0"/>
                        </a:spcBef>
                        <a:spcAft>
                          <a:spcPts val="0"/>
                        </a:spcAft>
                        <a:buNone/>
                      </a:pPr>
                      <a:r>
                        <a:rPr lang="en-US" sz="1050" u="none" strike="noStrike" cap="none"/>
                        <a:t>Tail and Pins</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a:t>
                      </a:r>
                      <a:r>
                        <a:rPr lang="en-US" sz="1050"/>
                        <a:t>159.30</a:t>
                      </a:r>
                      <a:endParaRPr/>
                    </a:p>
                  </a:txBody>
                  <a:tcPr marL="91450" marR="91450" marT="45725" marB="45725"/>
                </a:tc>
                <a:tc>
                  <a:txBody>
                    <a:bodyPr/>
                    <a:lstStyle/>
                    <a:p>
                      <a:pPr marL="0" marR="0" lvl="0" indent="0" algn="l" rtl="0">
                        <a:lnSpc>
                          <a:spcPct val="100000"/>
                        </a:lnSpc>
                        <a:spcBef>
                          <a:spcPts val="0"/>
                        </a:spcBef>
                        <a:spcAft>
                          <a:spcPts val="0"/>
                        </a:spcAft>
                        <a:buNone/>
                      </a:pPr>
                      <a:r>
                        <a:rPr lang="en-US" sz="1050" u="none" strike="noStrike" cap="none"/>
                        <a:t>$120</a:t>
                      </a:r>
                      <a:endParaRPr/>
                    </a:p>
                  </a:txBody>
                  <a:tcPr marL="91450" marR="91450" marT="45725" marB="45725"/>
                </a:tc>
                <a:tc>
                  <a:txBody>
                    <a:bodyPr/>
                    <a:lstStyle/>
                    <a:p>
                      <a:pPr marL="0" marR="0" lvl="0" indent="0" algn="ctr" rtl="0">
                        <a:lnSpc>
                          <a:spcPct val="100000"/>
                        </a:lnSpc>
                        <a:spcBef>
                          <a:spcPts val="0"/>
                        </a:spcBef>
                        <a:spcAft>
                          <a:spcPts val="0"/>
                        </a:spcAft>
                        <a:buNone/>
                      </a:pPr>
                      <a:r>
                        <a:rPr lang="en-US" sz="1050" b="1" u="none" strike="noStrike" cap="none">
                          <a:solidFill>
                            <a:srgbClr val="FF0000"/>
                          </a:solidFill>
                        </a:rPr>
                        <a:t>~-</a:t>
                      </a:r>
                      <a:r>
                        <a:rPr lang="en-US" sz="1050" b="1">
                          <a:solidFill>
                            <a:srgbClr val="FF0000"/>
                          </a:solidFill>
                        </a:rPr>
                        <a:t>33</a:t>
                      </a:r>
                      <a:r>
                        <a:rPr lang="en-US" sz="1050" b="1" u="none" strike="noStrike" cap="none">
                          <a:solidFill>
                            <a:srgbClr val="FF0000"/>
                          </a:solidFill>
                        </a:rPr>
                        <a:t>%</a:t>
                      </a:r>
                      <a:endParaRPr b="1">
                        <a:solidFill>
                          <a:srgbClr val="FF0000"/>
                        </a:solidFill>
                      </a:endParaRPr>
                    </a:p>
                  </a:txBody>
                  <a:tcPr marL="91450" marR="91450" marT="45725" marB="45725"/>
                </a:tc>
                <a:extLst>
                  <a:ext uri="{0D108BD9-81ED-4DB2-BD59-A6C34878D82A}">
                    <a16:rowId xmlns:a16="http://schemas.microsoft.com/office/drawing/2014/main" val="10007"/>
                  </a:ext>
                </a:extLst>
              </a:tr>
              <a:tr h="249450">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MISC.</a:t>
                      </a:r>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a:t>$342.49</a:t>
                      </a:r>
                      <a:endParaRPr sz="105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50"/>
                        <a:buFont typeface="Arial"/>
                        <a:buNone/>
                      </a:pPr>
                      <a:r>
                        <a:rPr lang="en-US" sz="1050" u="none" strike="noStrike" cap="none"/>
                        <a:t>$395</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u="none" strike="noStrike" cap="none"/>
                        <a:t>~</a:t>
                      </a:r>
                      <a:r>
                        <a:rPr lang="en-US" sz="1050"/>
                        <a:t>13</a:t>
                      </a:r>
                      <a:r>
                        <a:rPr lang="en-US" sz="1050" u="none" strike="noStrike" cap="none"/>
                        <a:t>%</a:t>
                      </a:r>
                      <a:endParaRPr/>
                    </a:p>
                  </a:txBody>
                  <a:tcPr marL="91450" marR="91450" marT="45725" marB="45725"/>
                </a:tc>
                <a:extLst>
                  <a:ext uri="{0D108BD9-81ED-4DB2-BD59-A6C34878D82A}">
                    <a16:rowId xmlns:a16="http://schemas.microsoft.com/office/drawing/2014/main" val="10008"/>
                  </a:ext>
                </a:extLst>
              </a:tr>
              <a:tr h="249450">
                <a:tc>
                  <a:txBody>
                    <a:bodyPr/>
                    <a:lstStyle/>
                    <a:p>
                      <a:pPr marL="0" marR="0" lvl="0" indent="0" algn="l" rtl="0">
                        <a:lnSpc>
                          <a:spcPct val="100000"/>
                        </a:lnSpc>
                        <a:spcBef>
                          <a:spcPts val="0"/>
                        </a:spcBef>
                        <a:spcAft>
                          <a:spcPts val="0"/>
                        </a:spcAft>
                        <a:buNone/>
                      </a:pPr>
                      <a:r>
                        <a:rPr lang="en-US" sz="1050" b="1"/>
                        <a:t>Remaining Budget:</a:t>
                      </a:r>
                      <a:endParaRPr sz="1050" b="1" u="none" strike="noStrike" cap="none"/>
                    </a:p>
                  </a:txBody>
                  <a:tcPr marL="91450" marR="91450" marT="45725" marB="45725">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050" b="1">
                          <a:solidFill>
                            <a:srgbClr val="FF0000"/>
                          </a:solidFill>
                        </a:rPr>
                        <a:t>-$72.26</a:t>
                      </a:r>
                      <a:endParaRPr sz="1050" b="1" u="none" strike="noStrike" cap="none">
                        <a:solidFill>
                          <a:srgbClr val="FF0000"/>
                        </a:solidFill>
                      </a:endParaRPr>
                    </a:p>
                  </a:txBody>
                  <a:tcPr marL="91450" marR="91450" marT="45725" marB="45725">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050" b="1" i="0" u="none" strike="noStrike" cap="none">
                        <a:latin typeface="Arial"/>
                        <a:ea typeface="Arial"/>
                        <a:cs typeface="Arial"/>
                        <a:sym typeface="Arial"/>
                      </a:endParaRPr>
                    </a:p>
                  </a:txBody>
                  <a:tcPr marL="91450" marR="91450" marT="45725" marB="45725">
                    <a:lnB w="127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050" b="1">
                          <a:solidFill>
                            <a:srgbClr val="FF0000"/>
                          </a:solidFill>
                          <a:latin typeface="Arial"/>
                          <a:ea typeface="Arial"/>
                          <a:cs typeface="Arial"/>
                          <a:sym typeface="Arial"/>
                        </a:rPr>
                        <a:t>~-1%</a:t>
                      </a:r>
                      <a:endParaRPr sz="1050" b="1" i="0" u="none" strike="noStrike" cap="none">
                        <a:solidFill>
                          <a:srgbClr val="FF0000"/>
                        </a:solidFill>
                        <a:latin typeface="Arial"/>
                        <a:ea typeface="Arial"/>
                        <a:cs typeface="Arial"/>
                        <a:sym typeface="Arial"/>
                      </a:endParaRPr>
                    </a:p>
                  </a:txBody>
                  <a:tcPr marL="91450" marR="91450" marT="45725" marB="45725">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9"/>
                  </a:ext>
                </a:extLst>
              </a:tr>
              <a:tr h="249450">
                <a:tc>
                  <a:txBody>
                    <a:bodyPr/>
                    <a:lstStyle/>
                    <a:p>
                      <a:pPr marL="0" marR="0" lvl="0" indent="0" algn="l" rtl="0">
                        <a:lnSpc>
                          <a:spcPct val="100000"/>
                        </a:lnSpc>
                        <a:spcBef>
                          <a:spcPts val="0"/>
                        </a:spcBef>
                        <a:spcAft>
                          <a:spcPts val="0"/>
                        </a:spcAft>
                        <a:buNone/>
                      </a:pPr>
                      <a:r>
                        <a:rPr lang="en-US" sz="1050" b="1" u="none" strike="noStrike" cap="none"/>
                        <a:t>Totals</a:t>
                      </a:r>
                      <a:endParaRPr sz="1050" b="1" u="none" strike="noStrike" cap="none"/>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050" b="1"/>
                        <a:t>$5572.26</a:t>
                      </a:r>
                      <a:endParaRPr sz="1050" b="1" u="none" strike="noStrike" cap="none"/>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a:latin typeface="Arial"/>
                          <a:ea typeface="Arial"/>
                          <a:cs typeface="Arial"/>
                          <a:sym typeface="Arial"/>
                        </a:rPr>
                        <a:t>$5500</a:t>
                      </a:r>
                      <a:endParaRPr sz="1050" b="1" i="0" u="none" strike="noStrike" cap="none">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latin typeface="Arial"/>
                          <a:ea typeface="Arial"/>
                          <a:cs typeface="Arial"/>
                          <a:sym typeface="Arial"/>
                        </a:rPr>
                        <a:t>~12%</a:t>
                      </a:r>
                      <a:endParaRPr sz="1050" b="1" i="0" u="none" strike="noStrike" cap="none">
                        <a:latin typeface="Arial"/>
                        <a:ea typeface="Arial"/>
                        <a:cs typeface="Arial"/>
                        <a:sym typeface="Aria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4"/>
        <p:cNvGrpSpPr/>
        <p:nvPr/>
      </p:nvGrpSpPr>
      <p:grpSpPr>
        <a:xfrm>
          <a:off x="0" y="0"/>
          <a:ext cx="0" cy="0"/>
          <a:chOff x="0" y="0"/>
          <a:chExt cx="0" cy="0"/>
        </a:xfrm>
      </p:grpSpPr>
      <p:sp>
        <p:nvSpPr>
          <p:cNvPr id="1115" name="Google Shape;1115;g7293b5655e_1_1"/>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Project Management: Industry Project Cost Analysis</a:t>
            </a:r>
            <a:endParaRPr/>
          </a:p>
        </p:txBody>
      </p:sp>
      <p:sp>
        <p:nvSpPr>
          <p:cNvPr id="1116" name="Google Shape;1116;g7293b5655e_1_1"/>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41</a:t>
            </a:fld>
            <a:endParaRPr/>
          </a:p>
        </p:txBody>
      </p:sp>
      <p:graphicFrame>
        <p:nvGraphicFramePr>
          <p:cNvPr id="1117" name="Google Shape;1117;g7293b5655e_1_1"/>
          <p:cNvGraphicFramePr/>
          <p:nvPr/>
        </p:nvGraphicFramePr>
        <p:xfrm>
          <a:off x="922900" y="2268550"/>
          <a:ext cx="3000000" cy="3000000"/>
        </p:xfrm>
        <a:graphic>
          <a:graphicData uri="http://schemas.openxmlformats.org/drawingml/2006/table">
            <a:tbl>
              <a:tblPr>
                <a:noFill/>
                <a:tableStyleId>{0A0A2FCC-5FF7-4E4C-AC06-CF2DFF993655}</a:tableStyleId>
              </a:tblPr>
              <a:tblGrid>
                <a:gridCol w="2057325">
                  <a:extLst>
                    <a:ext uri="{9D8B030D-6E8A-4147-A177-3AD203B41FA5}">
                      <a16:colId xmlns:a16="http://schemas.microsoft.com/office/drawing/2014/main" val="20000"/>
                    </a:ext>
                  </a:extLst>
                </a:gridCol>
                <a:gridCol w="1485000">
                  <a:extLst>
                    <a:ext uri="{9D8B030D-6E8A-4147-A177-3AD203B41FA5}">
                      <a16:colId xmlns:a16="http://schemas.microsoft.com/office/drawing/2014/main" val="20001"/>
                    </a:ext>
                  </a:extLst>
                </a:gridCol>
                <a:gridCol w="1504725">
                  <a:extLst>
                    <a:ext uri="{9D8B030D-6E8A-4147-A177-3AD203B41FA5}">
                      <a16:colId xmlns:a16="http://schemas.microsoft.com/office/drawing/2014/main" val="20002"/>
                    </a:ext>
                  </a:extLst>
                </a:gridCol>
              </a:tblGrid>
              <a:tr h="5996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US"/>
                        <a:t>Fall 2019 Semester</a:t>
                      </a:r>
                      <a:endParaRPr/>
                    </a:p>
                  </a:txBody>
                  <a:tcPr marL="91425" marR="91425" marT="91425" marB="91425"/>
                </a:tc>
                <a:tc>
                  <a:txBody>
                    <a:bodyPr/>
                    <a:lstStyle/>
                    <a:p>
                      <a:pPr marL="0" lvl="0" indent="0" algn="l" rtl="0">
                        <a:spcBef>
                          <a:spcPts val="0"/>
                        </a:spcBef>
                        <a:spcAft>
                          <a:spcPts val="0"/>
                        </a:spcAft>
                        <a:buNone/>
                      </a:pPr>
                      <a:r>
                        <a:rPr lang="en-US"/>
                        <a:t>Spring 2020 Semester</a:t>
                      </a:r>
                      <a:endParaRPr/>
                    </a:p>
                  </a:txBody>
                  <a:tcPr marL="91425" marR="91425" marT="91425" marB="91425"/>
                </a:tc>
                <a:extLst>
                  <a:ext uri="{0D108BD9-81ED-4DB2-BD59-A6C34878D82A}">
                    <a16:rowId xmlns:a16="http://schemas.microsoft.com/office/drawing/2014/main" val="10000"/>
                  </a:ext>
                </a:extLst>
              </a:tr>
              <a:tr h="390875">
                <a:tc>
                  <a:txBody>
                    <a:bodyPr/>
                    <a:lstStyle/>
                    <a:p>
                      <a:pPr marL="0" lvl="0" indent="0" algn="l" rtl="0">
                        <a:spcBef>
                          <a:spcPts val="0"/>
                        </a:spcBef>
                        <a:spcAft>
                          <a:spcPts val="0"/>
                        </a:spcAft>
                        <a:buNone/>
                      </a:pPr>
                      <a:r>
                        <a:rPr lang="en-US"/>
                        <a:t>Hours Worked</a:t>
                      </a:r>
                      <a:endParaRPr/>
                    </a:p>
                  </a:txBody>
                  <a:tcPr marL="91425" marR="91425" marT="91425" marB="91425"/>
                </a:tc>
                <a:tc>
                  <a:txBody>
                    <a:bodyPr/>
                    <a:lstStyle/>
                    <a:p>
                      <a:pPr marL="0" lvl="0" indent="0" algn="ctr" rtl="0">
                        <a:spcBef>
                          <a:spcPts val="0"/>
                        </a:spcBef>
                        <a:spcAft>
                          <a:spcPts val="0"/>
                        </a:spcAft>
                        <a:buNone/>
                      </a:pPr>
                      <a:r>
                        <a:rPr lang="en-US"/>
                        <a:t>3051</a:t>
                      </a:r>
                      <a:endParaRPr/>
                    </a:p>
                  </a:txBody>
                  <a:tcPr marL="91425" marR="91425" marT="91425" marB="91425"/>
                </a:tc>
                <a:tc>
                  <a:txBody>
                    <a:bodyPr/>
                    <a:lstStyle/>
                    <a:p>
                      <a:pPr marL="0" lvl="0" indent="0" algn="ctr" rtl="0">
                        <a:spcBef>
                          <a:spcPts val="0"/>
                        </a:spcBef>
                        <a:spcAft>
                          <a:spcPts val="0"/>
                        </a:spcAft>
                        <a:buNone/>
                      </a:pPr>
                      <a:r>
                        <a:rPr lang="en-US"/>
                        <a:t>1981*</a:t>
                      </a:r>
                      <a:endParaRPr/>
                    </a:p>
                  </a:txBody>
                  <a:tcPr marL="91425" marR="91425" marT="91425" marB="91425"/>
                </a:tc>
                <a:extLst>
                  <a:ext uri="{0D108BD9-81ED-4DB2-BD59-A6C34878D82A}">
                    <a16:rowId xmlns:a16="http://schemas.microsoft.com/office/drawing/2014/main" val="10001"/>
                  </a:ext>
                </a:extLst>
              </a:tr>
              <a:tr h="390875">
                <a:tc>
                  <a:txBody>
                    <a:bodyPr/>
                    <a:lstStyle/>
                    <a:p>
                      <a:pPr marL="0" lvl="0" indent="0" algn="l" rtl="0">
                        <a:spcBef>
                          <a:spcPts val="0"/>
                        </a:spcBef>
                        <a:spcAft>
                          <a:spcPts val="0"/>
                        </a:spcAft>
                        <a:buNone/>
                      </a:pPr>
                      <a:r>
                        <a:rPr lang="en-US"/>
                        <a:t>Hourly Cost</a:t>
                      </a:r>
                      <a:endParaRPr/>
                    </a:p>
                  </a:txBody>
                  <a:tcPr marL="91425" marR="91425" marT="91425" marB="91425"/>
                </a:tc>
                <a:tc>
                  <a:txBody>
                    <a:bodyPr/>
                    <a:lstStyle/>
                    <a:p>
                      <a:pPr marL="0" lvl="0" indent="0" algn="ctr" rtl="0">
                        <a:spcBef>
                          <a:spcPts val="0"/>
                        </a:spcBef>
                        <a:spcAft>
                          <a:spcPts val="0"/>
                        </a:spcAft>
                        <a:buNone/>
                      </a:pPr>
                      <a:r>
                        <a:rPr lang="en-US"/>
                        <a:t>$95,353.75</a:t>
                      </a:r>
                      <a:endParaRPr/>
                    </a:p>
                  </a:txBody>
                  <a:tcPr marL="91425" marR="91425" marT="91425" marB="91425"/>
                </a:tc>
                <a:tc>
                  <a:txBody>
                    <a:bodyPr/>
                    <a:lstStyle/>
                    <a:p>
                      <a:pPr marL="0" lvl="0" indent="0" algn="ctr" rtl="0">
                        <a:spcBef>
                          <a:spcPts val="0"/>
                        </a:spcBef>
                        <a:spcAft>
                          <a:spcPts val="0"/>
                        </a:spcAft>
                        <a:buNone/>
                      </a:pPr>
                      <a:r>
                        <a:rPr lang="en-US"/>
                        <a:t>$61,906.25*</a:t>
                      </a:r>
                      <a:endParaRPr/>
                    </a:p>
                  </a:txBody>
                  <a:tcPr marL="91425" marR="91425" marT="91425" marB="91425"/>
                </a:tc>
                <a:extLst>
                  <a:ext uri="{0D108BD9-81ED-4DB2-BD59-A6C34878D82A}">
                    <a16:rowId xmlns:a16="http://schemas.microsoft.com/office/drawing/2014/main" val="10002"/>
                  </a:ext>
                </a:extLst>
              </a:tr>
              <a:tr h="273225">
                <a:tc>
                  <a:txBody>
                    <a:bodyPr/>
                    <a:lstStyle/>
                    <a:p>
                      <a:pPr marL="0" lvl="0" indent="0" algn="l" rtl="0">
                        <a:spcBef>
                          <a:spcPts val="0"/>
                        </a:spcBef>
                        <a:spcAft>
                          <a:spcPts val="0"/>
                        </a:spcAft>
                        <a:buNone/>
                      </a:pPr>
                      <a:endParaRPr sz="600"/>
                    </a:p>
                  </a:txBody>
                  <a:tcPr marL="91425" marR="91425" marT="91425" marB="91425"/>
                </a:tc>
                <a:tc>
                  <a:txBody>
                    <a:bodyPr/>
                    <a:lstStyle/>
                    <a:p>
                      <a:pPr marL="0" lvl="0" indent="0" algn="ctr" rtl="0">
                        <a:spcBef>
                          <a:spcPts val="0"/>
                        </a:spcBef>
                        <a:spcAft>
                          <a:spcPts val="0"/>
                        </a:spcAft>
                        <a:buNone/>
                      </a:pPr>
                      <a:endParaRPr sz="600"/>
                    </a:p>
                  </a:txBody>
                  <a:tcPr marL="91425" marR="91425" marT="91425" marB="91425"/>
                </a:tc>
                <a:tc>
                  <a:txBody>
                    <a:bodyPr/>
                    <a:lstStyle/>
                    <a:p>
                      <a:pPr marL="0" lvl="0" indent="0" algn="ctr" rtl="0">
                        <a:spcBef>
                          <a:spcPts val="0"/>
                        </a:spcBef>
                        <a:spcAft>
                          <a:spcPts val="0"/>
                        </a:spcAft>
                        <a:buNone/>
                      </a:pPr>
                      <a:endParaRPr sz="600"/>
                    </a:p>
                  </a:txBody>
                  <a:tcPr marL="91425" marR="91425" marT="91425" marB="91425"/>
                </a:tc>
                <a:extLst>
                  <a:ext uri="{0D108BD9-81ED-4DB2-BD59-A6C34878D82A}">
                    <a16:rowId xmlns:a16="http://schemas.microsoft.com/office/drawing/2014/main" val="10003"/>
                  </a:ext>
                </a:extLst>
              </a:tr>
              <a:tr h="390875">
                <a:tc>
                  <a:txBody>
                    <a:bodyPr/>
                    <a:lstStyle/>
                    <a:p>
                      <a:pPr marL="0" lvl="0" indent="0" algn="l" rtl="0">
                        <a:spcBef>
                          <a:spcPts val="0"/>
                        </a:spcBef>
                        <a:spcAft>
                          <a:spcPts val="0"/>
                        </a:spcAft>
                        <a:buNone/>
                      </a:pPr>
                      <a:r>
                        <a:rPr lang="en-US"/>
                        <a:t>Materials Cost</a:t>
                      </a:r>
                      <a:endParaRPr/>
                    </a:p>
                  </a:txBody>
                  <a:tcPr marL="91425" marR="91425" marT="91425" marB="91425"/>
                </a:tc>
                <a:tc gridSpan="2">
                  <a:txBody>
                    <a:bodyPr/>
                    <a:lstStyle/>
                    <a:p>
                      <a:pPr marL="0" lvl="0" indent="0" algn="ctr" rtl="0">
                        <a:spcBef>
                          <a:spcPts val="0"/>
                        </a:spcBef>
                        <a:spcAft>
                          <a:spcPts val="0"/>
                        </a:spcAft>
                        <a:buNone/>
                      </a:pPr>
                      <a:r>
                        <a:rPr lang="en-US"/>
                        <a:t>$ 5,772.26</a:t>
                      </a:r>
                      <a:endParaRPr/>
                    </a:p>
                  </a:txBody>
                  <a:tcPr marL="91425" marR="91425" marT="91425" marB="91425"/>
                </a:tc>
                <a:tc hMerge="1">
                  <a:txBody>
                    <a:bodyPr/>
                    <a:lstStyle/>
                    <a:p>
                      <a:endParaRPr lang="en-US"/>
                    </a:p>
                  </a:txBody>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endParaRPr sz="600"/>
                    </a:p>
                  </a:txBody>
                  <a:tcPr marL="91425" marR="91425" marT="91425" marB="91425"/>
                </a:tc>
                <a:tc>
                  <a:txBody>
                    <a:bodyPr/>
                    <a:lstStyle/>
                    <a:p>
                      <a:pPr marL="0" lvl="0" indent="0" algn="ctr" rtl="0">
                        <a:spcBef>
                          <a:spcPts val="0"/>
                        </a:spcBef>
                        <a:spcAft>
                          <a:spcPts val="0"/>
                        </a:spcAft>
                        <a:buNone/>
                      </a:pPr>
                      <a:endParaRPr sz="600"/>
                    </a:p>
                  </a:txBody>
                  <a:tcPr marL="91425" marR="91425" marT="91425" marB="91425"/>
                </a:tc>
                <a:tc>
                  <a:txBody>
                    <a:bodyPr/>
                    <a:lstStyle/>
                    <a:p>
                      <a:pPr marL="0" lvl="0" indent="0" algn="ctr" rtl="0">
                        <a:spcBef>
                          <a:spcPts val="0"/>
                        </a:spcBef>
                        <a:spcAft>
                          <a:spcPts val="0"/>
                        </a:spcAft>
                        <a:buNone/>
                      </a:pPr>
                      <a:endParaRPr sz="600"/>
                    </a:p>
                  </a:txBody>
                  <a:tcPr marL="91425" marR="91425" marT="91425" marB="91425"/>
                </a:tc>
                <a:extLst>
                  <a:ext uri="{0D108BD9-81ED-4DB2-BD59-A6C34878D82A}">
                    <a16:rowId xmlns:a16="http://schemas.microsoft.com/office/drawing/2014/main" val="10005"/>
                  </a:ext>
                </a:extLst>
              </a:tr>
              <a:tr h="402225">
                <a:tc>
                  <a:txBody>
                    <a:bodyPr/>
                    <a:lstStyle/>
                    <a:p>
                      <a:pPr marL="0" lvl="0" indent="0" algn="l" rtl="0">
                        <a:spcBef>
                          <a:spcPts val="0"/>
                        </a:spcBef>
                        <a:spcAft>
                          <a:spcPts val="0"/>
                        </a:spcAft>
                        <a:buNone/>
                      </a:pPr>
                      <a:r>
                        <a:rPr lang="en-US"/>
                        <a:t>Overhead Rate (200%)</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US">
                          <a:solidFill>
                            <a:schemeClr val="dk1"/>
                          </a:solidFill>
                        </a:rPr>
                        <a:t>$190,707.50</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US">
                          <a:solidFill>
                            <a:schemeClr val="dk1"/>
                          </a:solidFill>
                        </a:rPr>
                        <a:t>$123,812.50</a:t>
                      </a:r>
                      <a:endParaRPr/>
                    </a:p>
                  </a:txBody>
                  <a:tcPr marL="91425" marR="91425" marT="91425" marB="91425"/>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US" sz="600"/>
                        <a:t> </a:t>
                      </a:r>
                      <a:endParaRPr sz="600"/>
                    </a:p>
                  </a:txBody>
                  <a:tcPr marL="91425" marR="91425" marT="91425" marB="91425"/>
                </a:tc>
                <a:tc>
                  <a:txBody>
                    <a:bodyPr/>
                    <a:lstStyle/>
                    <a:p>
                      <a:pPr marL="0" lvl="0" indent="0" algn="ctr" rtl="0">
                        <a:spcBef>
                          <a:spcPts val="0"/>
                        </a:spcBef>
                        <a:spcAft>
                          <a:spcPts val="0"/>
                        </a:spcAft>
                        <a:buNone/>
                      </a:pPr>
                      <a:endParaRPr sz="600"/>
                    </a:p>
                  </a:txBody>
                  <a:tcPr marL="91425" marR="91425" marT="91425" marB="91425"/>
                </a:tc>
                <a:tc>
                  <a:txBody>
                    <a:bodyPr/>
                    <a:lstStyle/>
                    <a:p>
                      <a:pPr marL="0" lvl="0" indent="0" algn="ctr" rtl="0">
                        <a:spcBef>
                          <a:spcPts val="0"/>
                        </a:spcBef>
                        <a:spcAft>
                          <a:spcPts val="0"/>
                        </a:spcAft>
                        <a:buNone/>
                      </a:pPr>
                      <a:endParaRPr sz="600"/>
                    </a:p>
                  </a:txBody>
                  <a:tcPr marL="91425" marR="91425" marT="91425" marB="91425"/>
                </a:tc>
                <a:extLst>
                  <a:ext uri="{0D108BD9-81ED-4DB2-BD59-A6C34878D82A}">
                    <a16:rowId xmlns:a16="http://schemas.microsoft.com/office/drawing/2014/main" val="10007"/>
                  </a:ext>
                </a:extLst>
              </a:tr>
              <a:tr h="390875">
                <a:tc>
                  <a:txBody>
                    <a:bodyPr/>
                    <a:lstStyle/>
                    <a:p>
                      <a:pPr marL="0" lvl="0" indent="0" algn="l" rtl="0">
                        <a:spcBef>
                          <a:spcPts val="0"/>
                        </a:spcBef>
                        <a:spcAft>
                          <a:spcPts val="0"/>
                        </a:spcAft>
                        <a:buNone/>
                      </a:pPr>
                      <a:r>
                        <a:rPr lang="en-US" b="1"/>
                        <a:t>Total Industry Cost</a:t>
                      </a:r>
                      <a:endParaRPr b="1"/>
                    </a:p>
                  </a:txBody>
                  <a:tcPr marL="91425" marR="91425" marT="91425" marB="91425"/>
                </a:tc>
                <a:tc gridSpan="2">
                  <a:txBody>
                    <a:bodyPr/>
                    <a:lstStyle/>
                    <a:p>
                      <a:pPr marL="0" lvl="0" indent="0" algn="ctr" rtl="0">
                        <a:spcBef>
                          <a:spcPts val="0"/>
                        </a:spcBef>
                        <a:spcAft>
                          <a:spcPts val="0"/>
                        </a:spcAft>
                        <a:buNone/>
                      </a:pPr>
                      <a:r>
                        <a:rPr lang="en-US" b="1"/>
                        <a:t>$477,552.26</a:t>
                      </a:r>
                      <a:endParaRPr b="1"/>
                    </a:p>
                  </a:txBody>
                  <a:tcPr marL="91425" marR="91425" marT="91425" marB="91425"/>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1118" name="Google Shape;1118;g7293b5655e_1_1"/>
          <p:cNvSpPr txBox="1"/>
          <p:nvPr/>
        </p:nvSpPr>
        <p:spPr>
          <a:xfrm>
            <a:off x="1285375" y="5722500"/>
            <a:ext cx="4322100" cy="31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 </a:t>
            </a:r>
            <a:r>
              <a:rPr lang="en-US">
                <a:latin typeface="Gill Sans"/>
                <a:ea typeface="Gill Sans"/>
                <a:cs typeface="Gill Sans"/>
                <a:sym typeface="Gill Sans"/>
              </a:rPr>
              <a:t>Average used for last 6 weeks due to Covid-19 impact</a:t>
            </a:r>
            <a:endParaRPr>
              <a:latin typeface="Gill Sans"/>
              <a:ea typeface="Gill Sans"/>
              <a:cs typeface="Gill Sans"/>
              <a:sym typeface="Gill Sans"/>
            </a:endParaRPr>
          </a:p>
        </p:txBody>
      </p:sp>
      <p:pic>
        <p:nvPicPr>
          <p:cNvPr id="1119" name="Google Shape;1119;g7293b5655e_1_1"/>
          <p:cNvPicPr preferRelativeResize="0"/>
          <p:nvPr/>
        </p:nvPicPr>
        <p:blipFill>
          <a:blip r:embed="rId3">
            <a:alphaModFix/>
          </a:blip>
          <a:stretch>
            <a:fillRect/>
          </a:stretch>
        </p:blipFill>
        <p:spPr>
          <a:xfrm>
            <a:off x="6068575" y="1942287"/>
            <a:ext cx="5403975" cy="40529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3"/>
        <p:cNvGrpSpPr/>
        <p:nvPr/>
      </p:nvGrpSpPr>
      <p:grpSpPr>
        <a:xfrm>
          <a:off x="0" y="0"/>
          <a:ext cx="0" cy="0"/>
          <a:chOff x="0" y="0"/>
          <a:chExt cx="0" cy="0"/>
        </a:xfrm>
      </p:grpSpPr>
      <p:sp>
        <p:nvSpPr>
          <p:cNvPr id="1124" name="Google Shape;1124;g746ebcbf66_20_3"/>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Thank You!!</a:t>
            </a:r>
            <a:endParaRPr/>
          </a:p>
        </p:txBody>
      </p:sp>
      <p:sp>
        <p:nvSpPr>
          <p:cNvPr id="1125" name="Google Shape;1125;g746ebcbf66_20_3"/>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42</a:t>
            </a:fld>
            <a:endParaRPr/>
          </a:p>
        </p:txBody>
      </p:sp>
      <p:sp>
        <p:nvSpPr>
          <p:cNvPr id="1126" name="Google Shape;1126;g746ebcbf66_20_3"/>
          <p:cNvSpPr txBox="1">
            <a:spLocks noGrp="1"/>
          </p:cNvSpPr>
          <p:nvPr>
            <p:ph type="body" idx="1"/>
          </p:nvPr>
        </p:nvSpPr>
        <p:spPr>
          <a:xfrm>
            <a:off x="581207" y="2228000"/>
            <a:ext cx="11029500" cy="3633000"/>
          </a:xfrm>
          <a:prstGeom prst="rect">
            <a:avLst/>
          </a:prstGeom>
        </p:spPr>
        <p:txBody>
          <a:bodyPr spcFirstLastPara="1" wrap="square" lIns="91425" tIns="45700" rIns="91425" bIns="45700" anchor="ctr" anchorCtr="0">
            <a:noAutofit/>
          </a:bodyPr>
          <a:lstStyle/>
          <a:p>
            <a:pPr marL="0" lvl="0" indent="0" algn="l" rtl="0">
              <a:spcBef>
                <a:spcPts val="360"/>
              </a:spcBef>
              <a:spcAft>
                <a:spcPts val="0"/>
              </a:spcAft>
              <a:buNone/>
            </a:pPr>
            <a:r>
              <a:rPr lang="en-US" sz="3000"/>
              <a:t>Questions?</a:t>
            </a:r>
            <a:endParaRPr sz="3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16" descr="A large mountain in the background&#10;&#10;Description automatically generated"/>
          <p:cNvPicPr preferRelativeResize="0"/>
          <p:nvPr/>
        </p:nvPicPr>
        <p:blipFill rotWithShape="1">
          <a:blip r:embed="rId3">
            <a:alphaModFix/>
          </a:blip>
          <a:srcRect/>
          <a:stretch/>
        </p:blipFill>
        <p:spPr>
          <a:xfrm>
            <a:off x="-3511" y="1717"/>
            <a:ext cx="12195511" cy="6879082"/>
          </a:xfrm>
          <a:prstGeom prst="rect">
            <a:avLst/>
          </a:prstGeom>
          <a:noFill/>
          <a:ln>
            <a:noFill/>
          </a:ln>
        </p:spPr>
      </p:pic>
      <p:cxnSp>
        <p:nvCxnSpPr>
          <p:cNvPr id="405" name="Google Shape;405;p16"/>
          <p:cNvCxnSpPr/>
          <p:nvPr/>
        </p:nvCxnSpPr>
        <p:spPr>
          <a:xfrm rot="5400000">
            <a:off x="8296233" y="2922946"/>
            <a:ext cx="2300100" cy="745500"/>
          </a:xfrm>
          <a:prstGeom prst="curvedConnector3">
            <a:avLst>
              <a:gd name="adj1" fmla="val 50002"/>
            </a:avLst>
          </a:prstGeom>
          <a:noFill/>
          <a:ln w="76200" cap="flat" cmpd="sng">
            <a:solidFill>
              <a:srgbClr val="3F3F3F"/>
            </a:solidFill>
            <a:prstDash val="solid"/>
            <a:miter lim="800000"/>
            <a:headEnd type="none" w="sm" len="sm"/>
            <a:tailEnd type="triangle" w="med" len="med"/>
          </a:ln>
        </p:spPr>
      </p:cxnSp>
      <p:cxnSp>
        <p:nvCxnSpPr>
          <p:cNvPr id="406" name="Google Shape;406;p16"/>
          <p:cNvCxnSpPr/>
          <p:nvPr/>
        </p:nvCxnSpPr>
        <p:spPr>
          <a:xfrm rot="5400000" flipH="1">
            <a:off x="2528802" y="2702239"/>
            <a:ext cx="2317200" cy="1326300"/>
          </a:xfrm>
          <a:prstGeom prst="curvedConnector3">
            <a:avLst>
              <a:gd name="adj1" fmla="val 50002"/>
            </a:avLst>
          </a:prstGeom>
          <a:noFill/>
          <a:ln w="76200" cap="flat" cmpd="sng">
            <a:solidFill>
              <a:srgbClr val="3F3F3F"/>
            </a:solidFill>
            <a:prstDash val="solid"/>
            <a:miter lim="800000"/>
            <a:headEnd type="none" w="sm" len="sm"/>
            <a:tailEnd type="triangle" w="med" len="med"/>
          </a:ln>
        </p:spPr>
      </p:cxnSp>
      <p:grpSp>
        <p:nvGrpSpPr>
          <p:cNvPr id="407" name="Google Shape;407;p16"/>
          <p:cNvGrpSpPr/>
          <p:nvPr/>
        </p:nvGrpSpPr>
        <p:grpSpPr>
          <a:xfrm>
            <a:off x="2306380" y="2623010"/>
            <a:ext cx="9384099" cy="1516945"/>
            <a:chOff x="2298647" y="2603691"/>
            <a:chExt cx="9384099" cy="1516945"/>
          </a:xfrm>
        </p:grpSpPr>
        <p:grpSp>
          <p:nvGrpSpPr>
            <p:cNvPr id="408" name="Google Shape;408;p16"/>
            <p:cNvGrpSpPr/>
            <p:nvPr/>
          </p:nvGrpSpPr>
          <p:grpSpPr>
            <a:xfrm>
              <a:off x="2298647" y="2603691"/>
              <a:ext cx="7950283" cy="1516945"/>
              <a:chOff x="2844067" y="2773091"/>
              <a:chExt cx="7950283" cy="1516945"/>
            </a:xfrm>
          </p:grpSpPr>
          <p:pic>
            <p:nvPicPr>
              <p:cNvPr id="409" name="Google Shape;409;p16"/>
              <p:cNvPicPr preferRelativeResize="0"/>
              <p:nvPr/>
            </p:nvPicPr>
            <p:blipFill rotWithShape="1">
              <a:blip r:embed="rId4">
                <a:alphaModFix/>
              </a:blip>
              <a:srcRect t="20254" r="7200" b="22203"/>
              <a:stretch/>
            </p:blipFill>
            <p:spPr>
              <a:xfrm flipH="1">
                <a:off x="4439580" y="3072253"/>
                <a:ext cx="3614935" cy="1217783"/>
              </a:xfrm>
              <a:prstGeom prst="rect">
                <a:avLst/>
              </a:prstGeom>
              <a:noFill/>
              <a:ln>
                <a:noFill/>
              </a:ln>
            </p:spPr>
          </p:pic>
          <p:pic>
            <p:nvPicPr>
              <p:cNvPr id="410" name="Google Shape;410;p16"/>
              <p:cNvPicPr preferRelativeResize="0"/>
              <p:nvPr/>
            </p:nvPicPr>
            <p:blipFill rotWithShape="1">
              <a:blip r:embed="rId5">
                <a:alphaModFix/>
              </a:blip>
              <a:srcRect/>
              <a:stretch/>
            </p:blipFill>
            <p:spPr>
              <a:xfrm>
                <a:off x="6133109" y="2955946"/>
                <a:ext cx="2821945" cy="1176607"/>
              </a:xfrm>
              <a:prstGeom prst="rect">
                <a:avLst/>
              </a:prstGeom>
              <a:noFill/>
              <a:ln>
                <a:noFill/>
              </a:ln>
            </p:spPr>
          </p:pic>
          <p:pic>
            <p:nvPicPr>
              <p:cNvPr id="411" name="Google Shape;411;p16"/>
              <p:cNvPicPr preferRelativeResize="0"/>
              <p:nvPr/>
            </p:nvPicPr>
            <p:blipFill rotWithShape="1">
              <a:blip r:embed="rId5">
                <a:alphaModFix/>
              </a:blip>
              <a:srcRect/>
              <a:stretch/>
            </p:blipFill>
            <p:spPr>
              <a:xfrm>
                <a:off x="2844067" y="3017781"/>
                <a:ext cx="2821945" cy="1176607"/>
              </a:xfrm>
              <a:prstGeom prst="rect">
                <a:avLst/>
              </a:prstGeom>
              <a:noFill/>
              <a:ln>
                <a:noFill/>
              </a:ln>
            </p:spPr>
          </p:pic>
          <p:pic>
            <p:nvPicPr>
              <p:cNvPr id="412" name="Google Shape;412;p16"/>
              <p:cNvPicPr preferRelativeResize="0"/>
              <p:nvPr/>
            </p:nvPicPr>
            <p:blipFill rotWithShape="1">
              <a:blip r:embed="rId4">
                <a:alphaModFix/>
              </a:blip>
              <a:srcRect t="20483" b="19539"/>
              <a:stretch/>
            </p:blipFill>
            <p:spPr>
              <a:xfrm>
                <a:off x="7972405" y="2773091"/>
                <a:ext cx="2821945" cy="1098205"/>
              </a:xfrm>
              <a:prstGeom prst="rect">
                <a:avLst/>
              </a:prstGeom>
              <a:noFill/>
              <a:ln>
                <a:noFill/>
              </a:ln>
            </p:spPr>
          </p:pic>
        </p:grpSp>
        <p:pic>
          <p:nvPicPr>
            <p:cNvPr id="413" name="Google Shape;413;p16"/>
            <p:cNvPicPr preferRelativeResize="0"/>
            <p:nvPr/>
          </p:nvPicPr>
          <p:blipFill rotWithShape="1">
            <a:blip r:embed="rId5">
              <a:alphaModFix/>
            </a:blip>
            <a:srcRect/>
            <a:stretch/>
          </p:blipFill>
          <p:spPr>
            <a:xfrm>
              <a:off x="8860801" y="2905282"/>
              <a:ext cx="2821945" cy="1176607"/>
            </a:xfrm>
            <a:prstGeom prst="rect">
              <a:avLst/>
            </a:prstGeom>
            <a:noFill/>
            <a:ln>
              <a:noFill/>
            </a:ln>
          </p:spPr>
        </p:pic>
      </p:grpSp>
      <p:cxnSp>
        <p:nvCxnSpPr>
          <p:cNvPr id="414" name="Google Shape;414;p16"/>
          <p:cNvCxnSpPr/>
          <p:nvPr/>
        </p:nvCxnSpPr>
        <p:spPr>
          <a:xfrm>
            <a:off x="4159495" y="1748617"/>
            <a:ext cx="1131020" cy="6507"/>
          </a:xfrm>
          <a:prstGeom prst="straightConnector1">
            <a:avLst/>
          </a:prstGeom>
          <a:noFill/>
          <a:ln w="76200" cap="flat" cmpd="sng">
            <a:solidFill>
              <a:srgbClr val="3F3F3F"/>
            </a:solidFill>
            <a:prstDash val="solid"/>
            <a:miter lim="800000"/>
            <a:headEnd type="none" w="sm" len="sm"/>
            <a:tailEnd type="triangle" w="med" len="med"/>
          </a:ln>
        </p:spPr>
      </p:cxnSp>
      <p:cxnSp>
        <p:nvCxnSpPr>
          <p:cNvPr id="415" name="Google Shape;415;p16"/>
          <p:cNvCxnSpPr/>
          <p:nvPr/>
        </p:nvCxnSpPr>
        <p:spPr>
          <a:xfrm rot="-5400000" flipH="1">
            <a:off x="8928738" y="5516497"/>
            <a:ext cx="901800" cy="549900"/>
          </a:xfrm>
          <a:prstGeom prst="curvedConnector3">
            <a:avLst>
              <a:gd name="adj1" fmla="val 101317"/>
            </a:avLst>
          </a:prstGeom>
          <a:noFill/>
          <a:ln w="76200" cap="flat" cmpd="sng">
            <a:solidFill>
              <a:srgbClr val="3F3F3F"/>
            </a:solidFill>
            <a:prstDash val="solid"/>
            <a:miter lim="800000"/>
            <a:headEnd type="none" w="sm" len="sm"/>
            <a:tailEnd type="triangle" w="med" len="med"/>
          </a:ln>
        </p:spPr>
      </p:cxnSp>
      <p:cxnSp>
        <p:nvCxnSpPr>
          <p:cNvPr id="416" name="Google Shape;416;p16" descr="uparrow&#10;&#10;"/>
          <p:cNvCxnSpPr>
            <a:stCxn id="417" idx="1"/>
          </p:cNvCxnSpPr>
          <p:nvPr/>
        </p:nvCxnSpPr>
        <p:spPr>
          <a:xfrm rot="10800000">
            <a:off x="4398278" y="5412076"/>
            <a:ext cx="694500" cy="1036500"/>
          </a:xfrm>
          <a:prstGeom prst="curvedConnector2">
            <a:avLst/>
          </a:prstGeom>
          <a:noFill/>
          <a:ln w="76200" cap="flat" cmpd="sng">
            <a:solidFill>
              <a:srgbClr val="3F3F3F"/>
            </a:solidFill>
            <a:prstDash val="solid"/>
            <a:miter lim="800000"/>
            <a:headEnd type="none" w="sm" len="sm"/>
            <a:tailEnd type="triangle" w="med" len="med"/>
          </a:ln>
        </p:spPr>
      </p:cxnSp>
      <p:cxnSp>
        <p:nvCxnSpPr>
          <p:cNvPr id="418" name="Google Shape;418;p16"/>
          <p:cNvCxnSpPr/>
          <p:nvPr/>
        </p:nvCxnSpPr>
        <p:spPr>
          <a:xfrm>
            <a:off x="3677527" y="6421651"/>
            <a:ext cx="897032" cy="0"/>
          </a:xfrm>
          <a:prstGeom prst="straightConnector1">
            <a:avLst/>
          </a:prstGeom>
          <a:noFill/>
          <a:ln w="76200" cap="flat" cmpd="sng">
            <a:solidFill>
              <a:srgbClr val="3F3F3F"/>
            </a:solidFill>
            <a:prstDash val="solid"/>
            <a:miter lim="800000"/>
            <a:headEnd type="none" w="sm" len="sm"/>
            <a:tailEnd type="triangle" w="med" len="med"/>
          </a:ln>
        </p:spPr>
      </p:cxnSp>
      <p:grpSp>
        <p:nvGrpSpPr>
          <p:cNvPr id="419" name="Google Shape;419;p16"/>
          <p:cNvGrpSpPr/>
          <p:nvPr/>
        </p:nvGrpSpPr>
        <p:grpSpPr>
          <a:xfrm>
            <a:off x="2350421" y="5372395"/>
            <a:ext cx="1328987" cy="655855"/>
            <a:chOff x="2971549" y="5428217"/>
            <a:chExt cx="1040264" cy="679244"/>
          </a:xfrm>
        </p:grpSpPr>
        <p:grpSp>
          <p:nvGrpSpPr>
            <p:cNvPr id="420" name="Google Shape;420;p16"/>
            <p:cNvGrpSpPr/>
            <p:nvPr/>
          </p:nvGrpSpPr>
          <p:grpSpPr>
            <a:xfrm>
              <a:off x="2971549" y="5472671"/>
              <a:ext cx="936624" cy="634790"/>
              <a:chOff x="2912042" y="5273471"/>
              <a:chExt cx="996131" cy="841200"/>
            </a:xfrm>
          </p:grpSpPr>
          <p:sp>
            <p:nvSpPr>
              <p:cNvPr id="421" name="Google Shape;421;p16"/>
              <p:cNvSpPr/>
              <p:nvPr/>
            </p:nvSpPr>
            <p:spPr>
              <a:xfrm>
                <a:off x="2912042" y="5273471"/>
                <a:ext cx="996131" cy="572948"/>
              </a:xfrm>
              <a:prstGeom prst="roundRect">
                <a:avLst>
                  <a:gd name="adj" fmla="val 16667"/>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Gill Sans"/>
                  <a:ea typeface="Gill Sans"/>
                  <a:cs typeface="Gill Sans"/>
                  <a:sym typeface="Gill Sans"/>
                </a:endParaRPr>
              </a:p>
            </p:txBody>
          </p:sp>
          <p:sp>
            <p:nvSpPr>
              <p:cNvPr id="422" name="Google Shape;422;p16"/>
              <p:cNvSpPr/>
              <p:nvPr/>
            </p:nvSpPr>
            <p:spPr>
              <a:xfrm rot="9878434">
                <a:off x="3574565" y="5793056"/>
                <a:ext cx="261113" cy="292253"/>
              </a:xfrm>
              <a:prstGeom prst="triangle">
                <a:avLst>
                  <a:gd name="adj" fmla="val 50000"/>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Gill Sans"/>
                  <a:ea typeface="Gill Sans"/>
                  <a:cs typeface="Gill Sans"/>
                  <a:sym typeface="Gill Sans"/>
                </a:endParaRPr>
              </a:p>
            </p:txBody>
          </p:sp>
        </p:grpSp>
        <p:sp>
          <p:nvSpPr>
            <p:cNvPr id="423" name="Google Shape;423;p16"/>
            <p:cNvSpPr txBox="1"/>
            <p:nvPr/>
          </p:nvSpPr>
          <p:spPr>
            <a:xfrm>
              <a:off x="2991157" y="5428217"/>
              <a:ext cx="1020656" cy="509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Gill Sans"/>
                  <a:ea typeface="Gill Sans"/>
                  <a:cs typeface="Gill Sans"/>
                  <a:sym typeface="Gill Sans"/>
                </a:rPr>
                <a:t>1</a:t>
              </a:r>
              <a:r>
                <a:rPr lang="en-US" sz="1300" b="0" i="0" u="none" strike="noStrike" cap="none">
                  <a:solidFill>
                    <a:schemeClr val="dk1"/>
                  </a:solidFill>
                  <a:latin typeface="Gill Sans"/>
                  <a:ea typeface="Gill Sans"/>
                  <a:cs typeface="Gill Sans"/>
                  <a:sym typeface="Gill Sans"/>
                </a:rPr>
                <a:t>. System transportation</a:t>
              </a:r>
              <a:endParaRPr sz="1300" b="0" i="0" u="none" strike="noStrike" cap="none">
                <a:solidFill>
                  <a:srgbClr val="000000"/>
                </a:solidFill>
                <a:latin typeface="Gill Sans"/>
                <a:ea typeface="Gill Sans"/>
                <a:cs typeface="Gill Sans"/>
                <a:sym typeface="Gill Sans"/>
              </a:endParaRPr>
            </a:p>
          </p:txBody>
        </p:sp>
      </p:grpSp>
      <p:grpSp>
        <p:nvGrpSpPr>
          <p:cNvPr id="424" name="Google Shape;424;p16"/>
          <p:cNvGrpSpPr/>
          <p:nvPr/>
        </p:nvGrpSpPr>
        <p:grpSpPr>
          <a:xfrm>
            <a:off x="1934647" y="521804"/>
            <a:ext cx="1531559" cy="682821"/>
            <a:chOff x="1441083" y="701301"/>
            <a:chExt cx="1275192" cy="814061"/>
          </a:xfrm>
        </p:grpSpPr>
        <p:grpSp>
          <p:nvGrpSpPr>
            <p:cNvPr id="425" name="Google Shape;425;p16"/>
            <p:cNvGrpSpPr/>
            <p:nvPr/>
          </p:nvGrpSpPr>
          <p:grpSpPr>
            <a:xfrm>
              <a:off x="1443265" y="732437"/>
              <a:ext cx="1177998" cy="782925"/>
              <a:chOff x="2912042" y="5273471"/>
              <a:chExt cx="1060900" cy="841203"/>
            </a:xfrm>
          </p:grpSpPr>
          <p:sp>
            <p:nvSpPr>
              <p:cNvPr id="426" name="Google Shape;426;p16"/>
              <p:cNvSpPr/>
              <p:nvPr/>
            </p:nvSpPr>
            <p:spPr>
              <a:xfrm>
                <a:off x="2912042" y="5273471"/>
                <a:ext cx="1060900" cy="572949"/>
              </a:xfrm>
              <a:prstGeom prst="roundRect">
                <a:avLst>
                  <a:gd name="adj" fmla="val 16667"/>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427" name="Google Shape;427;p16"/>
              <p:cNvSpPr/>
              <p:nvPr/>
            </p:nvSpPr>
            <p:spPr>
              <a:xfrm rot="9878434">
                <a:off x="3574564" y="5793059"/>
                <a:ext cx="261114" cy="292253"/>
              </a:xfrm>
              <a:prstGeom prst="triangle">
                <a:avLst>
                  <a:gd name="adj" fmla="val 50000"/>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grpSp>
        <p:sp>
          <p:nvSpPr>
            <p:cNvPr id="428" name="Google Shape;428;p16"/>
            <p:cNvSpPr txBox="1"/>
            <p:nvPr/>
          </p:nvSpPr>
          <p:spPr>
            <a:xfrm>
              <a:off x="1441083" y="701301"/>
              <a:ext cx="1275192" cy="5870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Gill Sans"/>
                  <a:ea typeface="Gill Sans"/>
                  <a:cs typeface="Gill Sans"/>
                  <a:sym typeface="Gill Sans"/>
                </a:rPr>
                <a:t>4</a:t>
              </a:r>
              <a:r>
                <a:rPr lang="en-US" sz="1300" b="0" i="0" u="none" strike="noStrike" cap="none">
                  <a:solidFill>
                    <a:schemeClr val="dk1"/>
                  </a:solidFill>
                  <a:latin typeface="Gill Sans"/>
                  <a:ea typeface="Gill Sans"/>
                  <a:cs typeface="Gill Sans"/>
                  <a:sym typeface="Gill Sans"/>
                </a:rPr>
                <a:t>. Systems check, Manual flight</a:t>
              </a:r>
              <a:endParaRPr sz="1300" b="0" i="0" u="none" strike="noStrike" cap="none">
                <a:solidFill>
                  <a:srgbClr val="000000"/>
                </a:solidFill>
                <a:latin typeface="Gill Sans"/>
                <a:ea typeface="Gill Sans"/>
                <a:cs typeface="Gill Sans"/>
                <a:sym typeface="Gill Sans"/>
              </a:endParaRPr>
            </a:p>
          </p:txBody>
        </p:sp>
      </p:grpSp>
      <p:grpSp>
        <p:nvGrpSpPr>
          <p:cNvPr id="429" name="Google Shape;429;p16"/>
          <p:cNvGrpSpPr/>
          <p:nvPr/>
        </p:nvGrpSpPr>
        <p:grpSpPr>
          <a:xfrm>
            <a:off x="1568025" y="1159136"/>
            <a:ext cx="547147" cy="5167762"/>
            <a:chOff x="1887692" y="1192290"/>
            <a:chExt cx="410356" cy="5167762"/>
          </a:xfrm>
        </p:grpSpPr>
        <p:cxnSp>
          <p:nvCxnSpPr>
            <p:cNvPr id="430" name="Google Shape;430;p16"/>
            <p:cNvCxnSpPr/>
            <p:nvPr/>
          </p:nvCxnSpPr>
          <p:spPr>
            <a:xfrm>
              <a:off x="1887692" y="1703415"/>
              <a:ext cx="0" cy="4656637"/>
            </a:xfrm>
            <a:prstGeom prst="straightConnector1">
              <a:avLst/>
            </a:prstGeom>
            <a:noFill/>
            <a:ln w="28575" cap="flat" cmpd="sng">
              <a:solidFill>
                <a:schemeClr val="lt1"/>
              </a:solidFill>
              <a:prstDash val="solid"/>
              <a:miter lim="800000"/>
              <a:headEnd type="triangle" w="med" len="med"/>
              <a:tailEnd type="triangle" w="med" len="med"/>
            </a:ln>
          </p:spPr>
        </p:cxnSp>
        <p:sp>
          <p:nvSpPr>
            <p:cNvPr id="431" name="Google Shape;431;p16"/>
            <p:cNvSpPr txBox="1"/>
            <p:nvPr/>
          </p:nvSpPr>
          <p:spPr>
            <a:xfrm rot="-5400000">
              <a:off x="367275" y="2903804"/>
              <a:ext cx="3642287" cy="2192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Calibri"/>
                  <a:ea typeface="Calibri"/>
                  <a:cs typeface="Calibri"/>
                  <a:sym typeface="Calibri"/>
                </a:rPr>
                <a:t>Max altitude 80 ft</a:t>
              </a:r>
              <a:endParaRPr sz="1300" b="0" i="0" u="none" strike="noStrike" cap="none">
                <a:solidFill>
                  <a:srgbClr val="000000"/>
                </a:solidFill>
                <a:latin typeface="Arial"/>
                <a:ea typeface="Arial"/>
                <a:cs typeface="Arial"/>
                <a:sym typeface="Arial"/>
              </a:endParaRPr>
            </a:p>
          </p:txBody>
        </p:sp>
      </p:grpSp>
      <p:grpSp>
        <p:nvGrpSpPr>
          <p:cNvPr id="432" name="Google Shape;432;p16"/>
          <p:cNvGrpSpPr/>
          <p:nvPr/>
        </p:nvGrpSpPr>
        <p:grpSpPr>
          <a:xfrm>
            <a:off x="3166120" y="23568"/>
            <a:ext cx="7850025" cy="292347"/>
            <a:chOff x="3166118" y="23569"/>
            <a:chExt cx="7850025" cy="292346"/>
          </a:xfrm>
        </p:grpSpPr>
        <p:cxnSp>
          <p:nvCxnSpPr>
            <p:cNvPr id="433" name="Google Shape;433;p16"/>
            <p:cNvCxnSpPr/>
            <p:nvPr/>
          </p:nvCxnSpPr>
          <p:spPr>
            <a:xfrm>
              <a:off x="3166118" y="294684"/>
              <a:ext cx="6424913" cy="0"/>
            </a:xfrm>
            <a:prstGeom prst="straightConnector1">
              <a:avLst/>
            </a:prstGeom>
            <a:noFill/>
            <a:ln w="28575" cap="flat" cmpd="sng">
              <a:solidFill>
                <a:schemeClr val="lt1"/>
              </a:solidFill>
              <a:prstDash val="solid"/>
              <a:miter lim="800000"/>
              <a:headEnd type="triangle" w="med" len="med"/>
              <a:tailEnd type="triangle" w="med" len="med"/>
            </a:ln>
          </p:spPr>
        </p:cxnSp>
        <p:sp>
          <p:nvSpPr>
            <p:cNvPr id="434" name="Google Shape;434;p16"/>
            <p:cNvSpPr txBox="1"/>
            <p:nvPr/>
          </p:nvSpPr>
          <p:spPr>
            <a:xfrm>
              <a:off x="4999777" y="23569"/>
              <a:ext cx="6016366" cy="2923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Gill Sans"/>
                  <a:ea typeface="Gill Sans"/>
                  <a:cs typeface="Gill Sans"/>
                  <a:sym typeface="Gill Sans"/>
                </a:rPr>
                <a:t>Stay within  400 ft of takeoff spot</a:t>
              </a:r>
              <a:endParaRPr sz="1300" b="0" i="0" u="none" strike="noStrike" cap="none">
                <a:solidFill>
                  <a:srgbClr val="000000"/>
                </a:solidFill>
                <a:latin typeface="Gill Sans"/>
                <a:ea typeface="Gill Sans"/>
                <a:cs typeface="Gill Sans"/>
                <a:sym typeface="Gill Sans"/>
              </a:endParaRPr>
            </a:p>
          </p:txBody>
        </p:sp>
      </p:grpSp>
      <p:grpSp>
        <p:nvGrpSpPr>
          <p:cNvPr id="435" name="Google Shape;435;p16"/>
          <p:cNvGrpSpPr/>
          <p:nvPr/>
        </p:nvGrpSpPr>
        <p:grpSpPr>
          <a:xfrm>
            <a:off x="2081981" y="4180493"/>
            <a:ext cx="2253509" cy="508828"/>
            <a:chOff x="2903253" y="3965047"/>
            <a:chExt cx="1294743" cy="693596"/>
          </a:xfrm>
        </p:grpSpPr>
        <p:grpSp>
          <p:nvGrpSpPr>
            <p:cNvPr id="436" name="Google Shape;436;p16"/>
            <p:cNvGrpSpPr/>
            <p:nvPr/>
          </p:nvGrpSpPr>
          <p:grpSpPr>
            <a:xfrm flipH="1">
              <a:off x="2903253" y="3965047"/>
              <a:ext cx="1294743" cy="693596"/>
              <a:chOff x="4703502" y="3599288"/>
              <a:chExt cx="1185340" cy="603325"/>
            </a:xfrm>
          </p:grpSpPr>
          <p:sp>
            <p:nvSpPr>
              <p:cNvPr id="437" name="Google Shape;437;p16"/>
              <p:cNvSpPr/>
              <p:nvPr/>
            </p:nvSpPr>
            <p:spPr>
              <a:xfrm>
                <a:off x="4892711" y="3599288"/>
                <a:ext cx="996131" cy="572948"/>
              </a:xfrm>
              <a:prstGeom prst="roundRect">
                <a:avLst>
                  <a:gd name="adj" fmla="val 16667"/>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438" name="Google Shape;438;p16"/>
              <p:cNvSpPr/>
              <p:nvPr/>
            </p:nvSpPr>
            <p:spPr>
              <a:xfrm rot="-7303645">
                <a:off x="4694583" y="3898222"/>
                <a:ext cx="376683" cy="189000"/>
              </a:xfrm>
              <a:prstGeom prst="triangle">
                <a:avLst>
                  <a:gd name="adj" fmla="val 69308"/>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grpSp>
        <p:sp>
          <p:nvSpPr>
            <p:cNvPr id="439" name="Google Shape;439;p16"/>
            <p:cNvSpPr txBox="1"/>
            <p:nvPr/>
          </p:nvSpPr>
          <p:spPr>
            <a:xfrm>
              <a:off x="2918465" y="3967766"/>
              <a:ext cx="1156352" cy="6712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Gill Sans"/>
                  <a:ea typeface="Gill Sans"/>
                  <a:cs typeface="Gill Sans"/>
                  <a:sym typeface="Gill Sans"/>
                </a:rPr>
                <a:t>3</a:t>
              </a:r>
              <a:r>
                <a:rPr lang="en-US" sz="1300" b="0" i="0" u="none" strike="noStrike" cap="none">
                  <a:solidFill>
                    <a:schemeClr val="dk1"/>
                  </a:solidFill>
                  <a:latin typeface="Gill Sans"/>
                  <a:ea typeface="Gill Sans"/>
                  <a:cs typeface="Gill Sans"/>
                  <a:sym typeface="Gill Sans"/>
                </a:rPr>
                <a:t>. Manual ascent, uplink from ground station</a:t>
              </a:r>
              <a:endParaRPr sz="1300" b="0" i="0" u="none" strike="noStrike" cap="none">
                <a:solidFill>
                  <a:srgbClr val="000000"/>
                </a:solidFill>
                <a:latin typeface="Gill Sans"/>
                <a:ea typeface="Gill Sans"/>
                <a:cs typeface="Gill Sans"/>
                <a:sym typeface="Gill Sans"/>
              </a:endParaRPr>
            </a:p>
          </p:txBody>
        </p:sp>
      </p:grpSp>
      <p:pic>
        <p:nvPicPr>
          <p:cNvPr id="440" name="Google Shape;440;p16"/>
          <p:cNvPicPr preferRelativeResize="0"/>
          <p:nvPr/>
        </p:nvPicPr>
        <p:blipFill rotWithShape="1">
          <a:blip r:embed="rId6">
            <a:alphaModFix/>
          </a:blip>
          <a:srcRect/>
          <a:stretch/>
        </p:blipFill>
        <p:spPr>
          <a:xfrm>
            <a:off x="5689487" y="6054074"/>
            <a:ext cx="455999" cy="455999"/>
          </a:xfrm>
          <a:prstGeom prst="rect">
            <a:avLst/>
          </a:prstGeom>
          <a:noFill/>
          <a:ln>
            <a:noFill/>
          </a:ln>
        </p:spPr>
      </p:pic>
      <p:pic>
        <p:nvPicPr>
          <p:cNvPr id="441" name="Google Shape;441;p16"/>
          <p:cNvPicPr preferRelativeResize="0"/>
          <p:nvPr/>
        </p:nvPicPr>
        <p:blipFill rotWithShape="1">
          <a:blip r:embed="rId7">
            <a:alphaModFix/>
          </a:blip>
          <a:srcRect/>
          <a:stretch/>
        </p:blipFill>
        <p:spPr>
          <a:xfrm>
            <a:off x="5498988" y="6242205"/>
            <a:ext cx="420187" cy="420187"/>
          </a:xfrm>
          <a:prstGeom prst="rect">
            <a:avLst/>
          </a:prstGeom>
          <a:noFill/>
          <a:ln>
            <a:noFill/>
          </a:ln>
        </p:spPr>
      </p:pic>
      <p:pic>
        <p:nvPicPr>
          <p:cNvPr id="442" name="Google Shape;442;p16" title="car"/>
          <p:cNvPicPr preferRelativeResize="0"/>
          <p:nvPr/>
        </p:nvPicPr>
        <p:blipFill rotWithShape="1">
          <a:blip r:embed="rId8">
            <a:alphaModFix/>
          </a:blip>
          <a:srcRect/>
          <a:stretch/>
        </p:blipFill>
        <p:spPr>
          <a:xfrm rot="-206812">
            <a:off x="2236267" y="5937585"/>
            <a:ext cx="1342352" cy="925761"/>
          </a:xfrm>
          <a:prstGeom prst="rect">
            <a:avLst/>
          </a:prstGeom>
          <a:noFill/>
          <a:ln>
            <a:noFill/>
          </a:ln>
        </p:spPr>
      </p:pic>
      <p:pic>
        <p:nvPicPr>
          <p:cNvPr id="443" name="Google Shape;443;p16"/>
          <p:cNvPicPr preferRelativeResize="0"/>
          <p:nvPr/>
        </p:nvPicPr>
        <p:blipFill rotWithShape="1">
          <a:blip r:embed="rId9">
            <a:alphaModFix/>
          </a:blip>
          <a:srcRect/>
          <a:stretch/>
        </p:blipFill>
        <p:spPr>
          <a:xfrm rot="-594407">
            <a:off x="7750182" y="5892179"/>
            <a:ext cx="599951" cy="680795"/>
          </a:xfrm>
          <a:prstGeom prst="rect">
            <a:avLst/>
          </a:prstGeom>
          <a:noFill/>
          <a:ln>
            <a:noFill/>
          </a:ln>
        </p:spPr>
      </p:pic>
      <p:pic>
        <p:nvPicPr>
          <p:cNvPr id="444" name="Google Shape;444;p16"/>
          <p:cNvPicPr preferRelativeResize="0"/>
          <p:nvPr/>
        </p:nvPicPr>
        <p:blipFill rotWithShape="1">
          <a:blip r:embed="rId6">
            <a:alphaModFix/>
          </a:blip>
          <a:srcRect/>
          <a:stretch/>
        </p:blipFill>
        <p:spPr>
          <a:xfrm>
            <a:off x="7477777" y="6165803"/>
            <a:ext cx="455999" cy="455999"/>
          </a:xfrm>
          <a:prstGeom prst="rect">
            <a:avLst/>
          </a:prstGeom>
          <a:noFill/>
          <a:ln>
            <a:noFill/>
          </a:ln>
        </p:spPr>
      </p:pic>
      <p:grpSp>
        <p:nvGrpSpPr>
          <p:cNvPr id="445" name="Google Shape;445;p16"/>
          <p:cNvGrpSpPr/>
          <p:nvPr/>
        </p:nvGrpSpPr>
        <p:grpSpPr>
          <a:xfrm>
            <a:off x="4752155" y="5598322"/>
            <a:ext cx="2207923" cy="506763"/>
            <a:chOff x="5990223" y="5381088"/>
            <a:chExt cx="1259539" cy="912220"/>
          </a:xfrm>
        </p:grpSpPr>
        <p:grpSp>
          <p:nvGrpSpPr>
            <p:cNvPr id="446" name="Google Shape;446;p16"/>
            <p:cNvGrpSpPr/>
            <p:nvPr/>
          </p:nvGrpSpPr>
          <p:grpSpPr>
            <a:xfrm flipH="1">
              <a:off x="5992505" y="5416552"/>
              <a:ext cx="1162526" cy="876755"/>
              <a:chOff x="2816123" y="5411909"/>
              <a:chExt cx="1093115" cy="876755"/>
            </a:xfrm>
          </p:grpSpPr>
          <p:sp>
            <p:nvSpPr>
              <p:cNvPr id="447" name="Google Shape;447;p16"/>
              <p:cNvSpPr/>
              <p:nvPr/>
            </p:nvSpPr>
            <p:spPr>
              <a:xfrm>
                <a:off x="2816123" y="5411909"/>
                <a:ext cx="1093115" cy="416705"/>
              </a:xfrm>
              <a:prstGeom prst="roundRect">
                <a:avLst>
                  <a:gd name="adj" fmla="val 16667"/>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448" name="Google Shape;448;p16"/>
              <p:cNvSpPr/>
              <p:nvPr/>
            </p:nvSpPr>
            <p:spPr>
              <a:xfrm rot="-9412017">
                <a:off x="2971803" y="5751074"/>
                <a:ext cx="122168" cy="535105"/>
              </a:xfrm>
              <a:prstGeom prst="triangle">
                <a:avLst>
                  <a:gd name="adj" fmla="val 56238"/>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grpSp>
        <p:sp>
          <p:nvSpPr>
            <p:cNvPr id="449" name="Google Shape;449;p16"/>
            <p:cNvSpPr txBox="1"/>
            <p:nvPr/>
          </p:nvSpPr>
          <p:spPr>
            <a:xfrm>
              <a:off x="5990223" y="5381088"/>
              <a:ext cx="1259539" cy="5262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Calibri"/>
                  <a:ea typeface="Calibri"/>
                  <a:cs typeface="Calibri"/>
                  <a:sym typeface="Calibri"/>
                </a:rPr>
                <a:t>2</a:t>
              </a:r>
              <a:r>
                <a:rPr lang="en-US" sz="1300" b="0" i="0" u="none" strike="noStrike" cap="none">
                  <a:solidFill>
                    <a:schemeClr val="dk1"/>
                  </a:solidFill>
                  <a:latin typeface="Calibri"/>
                  <a:ea typeface="Calibri"/>
                  <a:cs typeface="Calibri"/>
                  <a:sym typeface="Calibri"/>
                </a:rPr>
                <a:t>. Unload/ Assembly/ Prep.</a:t>
              </a:r>
              <a:endParaRPr sz="1300" b="0" i="0" u="none" strike="noStrike" cap="none">
                <a:solidFill>
                  <a:srgbClr val="000000"/>
                </a:solidFill>
                <a:latin typeface="Arial"/>
                <a:ea typeface="Arial"/>
                <a:cs typeface="Arial"/>
                <a:sym typeface="Arial"/>
              </a:endParaRPr>
            </a:p>
          </p:txBody>
        </p:sp>
      </p:grpSp>
      <p:grpSp>
        <p:nvGrpSpPr>
          <p:cNvPr id="450" name="Google Shape;450;p16"/>
          <p:cNvGrpSpPr/>
          <p:nvPr/>
        </p:nvGrpSpPr>
        <p:grpSpPr>
          <a:xfrm flipH="1">
            <a:off x="9383687" y="3665371"/>
            <a:ext cx="1928034" cy="734463"/>
            <a:chOff x="7867795" y="4223644"/>
            <a:chExt cx="1481450" cy="568127"/>
          </a:xfrm>
        </p:grpSpPr>
        <p:grpSp>
          <p:nvGrpSpPr>
            <p:cNvPr id="451" name="Google Shape;451;p16"/>
            <p:cNvGrpSpPr/>
            <p:nvPr/>
          </p:nvGrpSpPr>
          <p:grpSpPr>
            <a:xfrm flipH="1">
              <a:off x="7919883" y="4230880"/>
              <a:ext cx="1429362" cy="560891"/>
              <a:chOff x="4682092" y="3599288"/>
              <a:chExt cx="1206750" cy="600652"/>
            </a:xfrm>
          </p:grpSpPr>
          <p:sp>
            <p:nvSpPr>
              <p:cNvPr id="452" name="Google Shape;452;p16"/>
              <p:cNvSpPr/>
              <p:nvPr/>
            </p:nvSpPr>
            <p:spPr>
              <a:xfrm>
                <a:off x="4892711" y="3599288"/>
                <a:ext cx="996131" cy="572948"/>
              </a:xfrm>
              <a:prstGeom prst="roundRect">
                <a:avLst>
                  <a:gd name="adj" fmla="val 16667"/>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Gill Sans"/>
                  <a:ea typeface="Gill Sans"/>
                  <a:cs typeface="Gill Sans"/>
                  <a:sym typeface="Gill Sans"/>
                </a:endParaRPr>
              </a:p>
            </p:txBody>
          </p:sp>
          <p:sp>
            <p:nvSpPr>
              <p:cNvPr id="453" name="Google Shape;453;p16"/>
              <p:cNvSpPr/>
              <p:nvPr/>
            </p:nvSpPr>
            <p:spPr>
              <a:xfrm rot="-7215775">
                <a:off x="4734483" y="3846891"/>
                <a:ext cx="303134" cy="295402"/>
              </a:xfrm>
              <a:prstGeom prst="triangle">
                <a:avLst>
                  <a:gd name="adj" fmla="val 50000"/>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Gill Sans"/>
                  <a:ea typeface="Gill Sans"/>
                  <a:cs typeface="Gill Sans"/>
                  <a:sym typeface="Gill Sans"/>
                </a:endParaRPr>
              </a:p>
            </p:txBody>
          </p:sp>
        </p:grpSp>
        <p:sp>
          <p:nvSpPr>
            <p:cNvPr id="454" name="Google Shape;454;p16"/>
            <p:cNvSpPr txBox="1"/>
            <p:nvPr/>
          </p:nvSpPr>
          <p:spPr>
            <a:xfrm>
              <a:off x="7867795" y="4223644"/>
              <a:ext cx="1210799" cy="5356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Gill Sans"/>
                  <a:ea typeface="Gill Sans"/>
                  <a:cs typeface="Gill Sans"/>
                  <a:sym typeface="Gill Sans"/>
                </a:rPr>
                <a:t>7.</a:t>
              </a:r>
              <a:r>
                <a:rPr lang="en-US" sz="1300" b="0" i="0" u="none" strike="noStrike" cap="none">
                  <a:solidFill>
                    <a:schemeClr val="dk1"/>
                  </a:solidFill>
                  <a:latin typeface="Gill Sans"/>
                  <a:ea typeface="Gill Sans"/>
                  <a:cs typeface="Gill Sans"/>
                  <a:sym typeface="Gill Sans"/>
                </a:rPr>
                <a:t> Manual landing, uplink from ground station</a:t>
              </a:r>
              <a:endParaRPr sz="1300" b="0" i="0" u="none" strike="noStrike" cap="none">
                <a:solidFill>
                  <a:srgbClr val="000000"/>
                </a:solidFill>
                <a:latin typeface="Gill Sans"/>
                <a:ea typeface="Gill Sans"/>
                <a:cs typeface="Gill Sans"/>
                <a:sym typeface="Gill Sans"/>
              </a:endParaRPr>
            </a:p>
          </p:txBody>
        </p:sp>
      </p:grpSp>
      <p:grpSp>
        <p:nvGrpSpPr>
          <p:cNvPr id="455" name="Google Shape;455;p16"/>
          <p:cNvGrpSpPr/>
          <p:nvPr/>
        </p:nvGrpSpPr>
        <p:grpSpPr>
          <a:xfrm>
            <a:off x="4911953" y="3694022"/>
            <a:ext cx="1528439" cy="1017487"/>
            <a:chOff x="4911951" y="3694021"/>
            <a:chExt cx="1528439" cy="1017486"/>
          </a:xfrm>
        </p:grpSpPr>
        <p:grpSp>
          <p:nvGrpSpPr>
            <p:cNvPr id="456" name="Google Shape;456;p16"/>
            <p:cNvGrpSpPr/>
            <p:nvPr/>
          </p:nvGrpSpPr>
          <p:grpSpPr>
            <a:xfrm>
              <a:off x="4911951" y="3708535"/>
              <a:ext cx="1471542" cy="1002972"/>
              <a:chOff x="5902216" y="3404157"/>
              <a:chExt cx="1772492" cy="1002972"/>
            </a:xfrm>
          </p:grpSpPr>
          <p:sp>
            <p:nvSpPr>
              <p:cNvPr id="457" name="Google Shape;457;p16"/>
              <p:cNvSpPr/>
              <p:nvPr/>
            </p:nvSpPr>
            <p:spPr>
              <a:xfrm rot="10800000" flipH="1">
                <a:off x="5902216" y="3404157"/>
                <a:ext cx="1772492" cy="643477"/>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Gill Sans"/>
                  <a:ea typeface="Gill Sans"/>
                  <a:cs typeface="Gill Sans"/>
                  <a:sym typeface="Gill Sans"/>
                </a:endParaRPr>
              </a:p>
            </p:txBody>
          </p:sp>
          <p:sp>
            <p:nvSpPr>
              <p:cNvPr id="458" name="Google Shape;458;p16"/>
              <p:cNvSpPr/>
              <p:nvPr/>
            </p:nvSpPr>
            <p:spPr>
              <a:xfrm rot="-9204101" flipH="1">
                <a:off x="6003400" y="3937438"/>
                <a:ext cx="306881" cy="423395"/>
              </a:xfrm>
              <a:prstGeom prst="triangle">
                <a:avLst>
                  <a:gd name="adj" fmla="val 50000"/>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Gill Sans"/>
                  <a:ea typeface="Gill Sans"/>
                  <a:cs typeface="Gill Sans"/>
                  <a:sym typeface="Gill Sans"/>
                </a:endParaRPr>
              </a:p>
            </p:txBody>
          </p:sp>
        </p:grpSp>
        <p:sp>
          <p:nvSpPr>
            <p:cNvPr id="459" name="Google Shape;459;p16"/>
            <p:cNvSpPr txBox="1"/>
            <p:nvPr/>
          </p:nvSpPr>
          <p:spPr>
            <a:xfrm>
              <a:off x="4968092" y="3694021"/>
              <a:ext cx="1472298" cy="6924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Gill Sans"/>
                  <a:ea typeface="Gill Sans"/>
                  <a:cs typeface="Gill Sans"/>
                  <a:sym typeface="Gill Sans"/>
                </a:rPr>
                <a:t>Downlink position and status data to ground station</a:t>
              </a:r>
              <a:endParaRPr sz="1300" b="0" i="0" u="none" strike="noStrike" cap="none">
                <a:solidFill>
                  <a:srgbClr val="000000"/>
                </a:solidFill>
                <a:latin typeface="Gill Sans"/>
                <a:ea typeface="Gill Sans"/>
                <a:cs typeface="Gill Sans"/>
                <a:sym typeface="Gill Sans"/>
              </a:endParaRPr>
            </a:p>
          </p:txBody>
        </p:sp>
      </p:grpSp>
      <p:grpSp>
        <p:nvGrpSpPr>
          <p:cNvPr id="460" name="Google Shape;460;p16"/>
          <p:cNvGrpSpPr/>
          <p:nvPr/>
        </p:nvGrpSpPr>
        <p:grpSpPr>
          <a:xfrm>
            <a:off x="5582838" y="6493258"/>
            <a:ext cx="4618665" cy="292084"/>
            <a:chOff x="4440295" y="6508181"/>
            <a:chExt cx="4618665" cy="292083"/>
          </a:xfrm>
        </p:grpSpPr>
        <p:cxnSp>
          <p:nvCxnSpPr>
            <p:cNvPr id="461" name="Google Shape;461;p16"/>
            <p:cNvCxnSpPr/>
            <p:nvPr/>
          </p:nvCxnSpPr>
          <p:spPr>
            <a:xfrm rot="10800000" flipH="1">
              <a:off x="4440295" y="6793700"/>
              <a:ext cx="4618665" cy="6564"/>
            </a:xfrm>
            <a:prstGeom prst="straightConnector1">
              <a:avLst/>
            </a:prstGeom>
            <a:noFill/>
            <a:ln w="28575" cap="flat" cmpd="sng">
              <a:solidFill>
                <a:schemeClr val="lt1"/>
              </a:solidFill>
              <a:prstDash val="solid"/>
              <a:miter lim="800000"/>
              <a:headEnd type="triangle" w="med" len="med"/>
              <a:tailEnd type="triangle" w="med" len="med"/>
            </a:ln>
          </p:spPr>
        </p:cxnSp>
        <p:sp>
          <p:nvSpPr>
            <p:cNvPr id="462" name="Google Shape;462;p16"/>
            <p:cNvSpPr txBox="1"/>
            <p:nvPr/>
          </p:nvSpPr>
          <p:spPr>
            <a:xfrm>
              <a:off x="5750794" y="6508181"/>
              <a:ext cx="3150838" cy="2769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Gill Sans"/>
                  <a:ea typeface="Gill Sans"/>
                  <a:cs typeface="Gill Sans"/>
                  <a:sym typeface="Gill Sans"/>
                </a:rPr>
                <a:t>Land 300 ft (100 yards) from </a:t>
              </a:r>
              <a:r>
                <a:rPr lang="en-US" sz="1200" b="1" i="0" u="none" strike="noStrike" cap="none">
                  <a:solidFill>
                    <a:schemeClr val="lt1"/>
                  </a:solidFill>
                  <a:latin typeface="Gill Sans"/>
                  <a:ea typeface="Gill Sans"/>
                  <a:cs typeface="Gill Sans"/>
                  <a:sym typeface="Gill Sans"/>
                </a:rPr>
                <a:t>takeoff</a:t>
              </a:r>
              <a:r>
                <a:rPr lang="en-US" sz="1100" b="1" i="0" u="none" strike="noStrike" cap="none">
                  <a:solidFill>
                    <a:schemeClr val="lt1"/>
                  </a:solidFill>
                  <a:latin typeface="Gill Sans"/>
                  <a:ea typeface="Gill Sans"/>
                  <a:cs typeface="Gill Sans"/>
                  <a:sym typeface="Gill Sans"/>
                </a:rPr>
                <a:t> spot</a:t>
              </a:r>
              <a:endParaRPr sz="1400" b="0" i="0" u="none" strike="noStrike" cap="none">
                <a:solidFill>
                  <a:srgbClr val="000000"/>
                </a:solidFill>
                <a:latin typeface="Gill Sans"/>
                <a:ea typeface="Gill Sans"/>
                <a:cs typeface="Gill Sans"/>
                <a:sym typeface="Gill Sans"/>
              </a:endParaRPr>
            </a:p>
          </p:txBody>
        </p:sp>
      </p:grpSp>
      <p:pic>
        <p:nvPicPr>
          <p:cNvPr id="463" name="Google Shape;463;p16"/>
          <p:cNvPicPr preferRelativeResize="0"/>
          <p:nvPr/>
        </p:nvPicPr>
        <p:blipFill rotWithShape="1">
          <a:blip r:embed="rId10">
            <a:alphaModFix/>
          </a:blip>
          <a:srcRect/>
          <a:stretch/>
        </p:blipFill>
        <p:spPr>
          <a:xfrm rot="6952329" flipH="1">
            <a:off x="5088295" y="4958681"/>
            <a:ext cx="464974" cy="392315"/>
          </a:xfrm>
          <a:prstGeom prst="rect">
            <a:avLst/>
          </a:prstGeom>
          <a:noFill/>
          <a:ln>
            <a:noFill/>
          </a:ln>
        </p:spPr>
      </p:pic>
      <p:pic>
        <p:nvPicPr>
          <p:cNvPr id="464" name="Google Shape;464;p16"/>
          <p:cNvPicPr preferRelativeResize="0"/>
          <p:nvPr/>
        </p:nvPicPr>
        <p:blipFill rotWithShape="1">
          <a:blip r:embed="rId10">
            <a:alphaModFix/>
          </a:blip>
          <a:srcRect/>
          <a:stretch/>
        </p:blipFill>
        <p:spPr>
          <a:xfrm rot="7689806" flipH="1">
            <a:off x="3667723" y="1869518"/>
            <a:ext cx="464973" cy="392316"/>
          </a:xfrm>
          <a:prstGeom prst="rect">
            <a:avLst/>
          </a:prstGeom>
          <a:noFill/>
          <a:ln>
            <a:noFill/>
          </a:ln>
        </p:spPr>
      </p:pic>
      <p:pic>
        <p:nvPicPr>
          <p:cNvPr id="465" name="Google Shape;465;p16"/>
          <p:cNvPicPr preferRelativeResize="0"/>
          <p:nvPr/>
        </p:nvPicPr>
        <p:blipFill rotWithShape="1">
          <a:blip r:embed="rId10">
            <a:alphaModFix/>
          </a:blip>
          <a:srcRect/>
          <a:stretch/>
        </p:blipFill>
        <p:spPr>
          <a:xfrm rot="-9836277">
            <a:off x="8961933" y="1794522"/>
            <a:ext cx="471690" cy="392316"/>
          </a:xfrm>
          <a:prstGeom prst="rect">
            <a:avLst/>
          </a:prstGeom>
          <a:noFill/>
          <a:ln>
            <a:noFill/>
          </a:ln>
        </p:spPr>
      </p:pic>
      <p:cxnSp>
        <p:nvCxnSpPr>
          <p:cNvPr id="466" name="Google Shape;466;p16"/>
          <p:cNvCxnSpPr/>
          <p:nvPr/>
        </p:nvCxnSpPr>
        <p:spPr>
          <a:xfrm>
            <a:off x="7495097" y="1722773"/>
            <a:ext cx="1199928" cy="6251"/>
          </a:xfrm>
          <a:prstGeom prst="straightConnector1">
            <a:avLst/>
          </a:prstGeom>
          <a:noFill/>
          <a:ln w="76200" cap="flat" cmpd="sng">
            <a:solidFill>
              <a:srgbClr val="3F3F3F"/>
            </a:solidFill>
            <a:prstDash val="solid"/>
            <a:miter lim="800000"/>
            <a:headEnd type="none" w="sm" len="sm"/>
            <a:tailEnd type="triangle" w="med" len="med"/>
          </a:ln>
        </p:spPr>
      </p:cxnSp>
      <p:pic>
        <p:nvPicPr>
          <p:cNvPr id="467" name="Google Shape;467;p16"/>
          <p:cNvPicPr preferRelativeResize="0"/>
          <p:nvPr/>
        </p:nvPicPr>
        <p:blipFill rotWithShape="1">
          <a:blip r:embed="rId10">
            <a:alphaModFix/>
          </a:blip>
          <a:srcRect/>
          <a:stretch/>
        </p:blipFill>
        <p:spPr>
          <a:xfrm rot="8712706" flipH="1">
            <a:off x="6970227" y="1978916"/>
            <a:ext cx="464972" cy="392316"/>
          </a:xfrm>
          <a:prstGeom prst="rect">
            <a:avLst/>
          </a:prstGeom>
          <a:noFill/>
          <a:ln>
            <a:noFill/>
          </a:ln>
        </p:spPr>
      </p:pic>
      <p:grpSp>
        <p:nvGrpSpPr>
          <p:cNvPr id="468" name="Google Shape;468;p16"/>
          <p:cNvGrpSpPr/>
          <p:nvPr/>
        </p:nvGrpSpPr>
        <p:grpSpPr>
          <a:xfrm>
            <a:off x="9998659" y="5244088"/>
            <a:ext cx="1763168" cy="701318"/>
            <a:chOff x="9813302" y="5394880"/>
            <a:chExt cx="1763168" cy="701318"/>
          </a:xfrm>
        </p:grpSpPr>
        <p:grpSp>
          <p:nvGrpSpPr>
            <p:cNvPr id="469" name="Google Shape;469;p16"/>
            <p:cNvGrpSpPr/>
            <p:nvPr/>
          </p:nvGrpSpPr>
          <p:grpSpPr>
            <a:xfrm flipH="1">
              <a:off x="9813302" y="5410815"/>
              <a:ext cx="1763168" cy="685383"/>
              <a:chOff x="3690333" y="814931"/>
              <a:chExt cx="896813" cy="545985"/>
            </a:xfrm>
          </p:grpSpPr>
          <p:sp>
            <p:nvSpPr>
              <p:cNvPr id="470" name="Google Shape;470;p16"/>
              <p:cNvSpPr/>
              <p:nvPr/>
            </p:nvSpPr>
            <p:spPr>
              <a:xfrm>
                <a:off x="3690333" y="814931"/>
                <a:ext cx="896813" cy="351424"/>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471" name="Google Shape;471;p16"/>
              <p:cNvSpPr/>
              <p:nvPr/>
            </p:nvSpPr>
            <p:spPr>
              <a:xfrm rot="8580119">
                <a:off x="4235118" y="1009505"/>
                <a:ext cx="230290" cy="313699"/>
              </a:xfrm>
              <a:prstGeom prst="triangle">
                <a:avLst>
                  <a:gd name="adj" fmla="val 50000"/>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grpSp>
        <p:sp>
          <p:nvSpPr>
            <p:cNvPr id="472" name="Google Shape;472;p16"/>
            <p:cNvSpPr txBox="1"/>
            <p:nvPr/>
          </p:nvSpPr>
          <p:spPr>
            <a:xfrm>
              <a:off x="9830949" y="5394880"/>
              <a:ext cx="1727588" cy="4924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Gill Sans"/>
                  <a:ea typeface="Gill Sans"/>
                  <a:cs typeface="Gill Sans"/>
                  <a:sym typeface="Gill Sans"/>
                </a:rPr>
                <a:t>End of mission when battery reaches ~20%</a:t>
              </a:r>
              <a:endParaRPr sz="1300" b="0" i="0" u="none" strike="noStrike" cap="none">
                <a:solidFill>
                  <a:srgbClr val="000000"/>
                </a:solidFill>
                <a:latin typeface="Gill Sans"/>
                <a:ea typeface="Gill Sans"/>
                <a:cs typeface="Gill Sans"/>
                <a:sym typeface="Gill Sans"/>
              </a:endParaRPr>
            </a:p>
          </p:txBody>
        </p:sp>
      </p:grpSp>
      <p:grpSp>
        <p:nvGrpSpPr>
          <p:cNvPr id="473" name="Google Shape;473;p16"/>
          <p:cNvGrpSpPr/>
          <p:nvPr/>
        </p:nvGrpSpPr>
        <p:grpSpPr>
          <a:xfrm flipH="1">
            <a:off x="9743029" y="1982177"/>
            <a:ext cx="2018803" cy="1265608"/>
            <a:chOff x="7889725" y="4035748"/>
            <a:chExt cx="1309287" cy="786396"/>
          </a:xfrm>
        </p:grpSpPr>
        <p:grpSp>
          <p:nvGrpSpPr>
            <p:cNvPr id="474" name="Google Shape;474;p16"/>
            <p:cNvGrpSpPr/>
            <p:nvPr/>
          </p:nvGrpSpPr>
          <p:grpSpPr>
            <a:xfrm flipH="1">
              <a:off x="7901360" y="4035748"/>
              <a:ext cx="1297653" cy="786396"/>
              <a:chOff x="4808920" y="3390321"/>
              <a:chExt cx="1095547" cy="842142"/>
            </a:xfrm>
          </p:grpSpPr>
          <p:sp>
            <p:nvSpPr>
              <p:cNvPr id="475" name="Google Shape;475;p16"/>
              <p:cNvSpPr/>
              <p:nvPr/>
            </p:nvSpPr>
            <p:spPr>
              <a:xfrm>
                <a:off x="4870798" y="3659514"/>
                <a:ext cx="1033669" cy="572948"/>
              </a:xfrm>
              <a:prstGeom prst="roundRect">
                <a:avLst>
                  <a:gd name="adj" fmla="val 16667"/>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Gill Sans"/>
                  <a:ea typeface="Gill Sans"/>
                  <a:cs typeface="Gill Sans"/>
                  <a:sym typeface="Gill Sans"/>
                </a:endParaRPr>
              </a:p>
            </p:txBody>
          </p:sp>
          <p:sp>
            <p:nvSpPr>
              <p:cNvPr id="476" name="Google Shape;476;p16"/>
              <p:cNvSpPr/>
              <p:nvPr/>
            </p:nvSpPr>
            <p:spPr>
              <a:xfrm rot="-1922106">
                <a:off x="4886056" y="3441496"/>
                <a:ext cx="301278" cy="377328"/>
              </a:xfrm>
              <a:prstGeom prst="triangle">
                <a:avLst>
                  <a:gd name="adj" fmla="val 55230"/>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Gill Sans"/>
                  <a:ea typeface="Gill Sans"/>
                  <a:cs typeface="Gill Sans"/>
                  <a:sym typeface="Gill Sans"/>
                </a:endParaRPr>
              </a:p>
            </p:txBody>
          </p:sp>
        </p:grpSp>
        <p:sp>
          <p:nvSpPr>
            <p:cNvPr id="477" name="Google Shape;477;p16"/>
            <p:cNvSpPr txBox="1"/>
            <p:nvPr/>
          </p:nvSpPr>
          <p:spPr>
            <a:xfrm>
              <a:off x="7889725" y="4341700"/>
              <a:ext cx="1177929" cy="4302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Gill Sans"/>
                  <a:ea typeface="Gill Sans"/>
                  <a:cs typeface="Gill Sans"/>
                  <a:sym typeface="Gill Sans"/>
                </a:rPr>
                <a:t>6.</a:t>
              </a:r>
              <a:r>
                <a:rPr lang="en-US" sz="1300" b="0" i="0" u="none" strike="noStrike" cap="none">
                  <a:solidFill>
                    <a:schemeClr val="dk1"/>
                  </a:solidFill>
                  <a:latin typeface="Gill Sans"/>
                  <a:ea typeface="Gill Sans"/>
                  <a:cs typeface="Gill Sans"/>
                  <a:sym typeface="Gill Sans"/>
                </a:rPr>
                <a:t>  Start manual descent to Ground Station when battery is low.</a:t>
              </a:r>
              <a:endParaRPr sz="1300" b="0" i="0" u="none" strike="noStrike" cap="none">
                <a:solidFill>
                  <a:srgbClr val="000000"/>
                </a:solidFill>
                <a:latin typeface="Gill Sans"/>
                <a:ea typeface="Gill Sans"/>
                <a:cs typeface="Gill Sans"/>
                <a:sym typeface="Gill Sans"/>
              </a:endParaRPr>
            </a:p>
          </p:txBody>
        </p:sp>
      </p:grpSp>
      <p:grpSp>
        <p:nvGrpSpPr>
          <p:cNvPr id="478" name="Google Shape;478;p16"/>
          <p:cNvGrpSpPr/>
          <p:nvPr/>
        </p:nvGrpSpPr>
        <p:grpSpPr>
          <a:xfrm>
            <a:off x="7477776" y="5569845"/>
            <a:ext cx="1569408" cy="292347"/>
            <a:chOff x="7490264" y="5668306"/>
            <a:chExt cx="1081370" cy="235990"/>
          </a:xfrm>
        </p:grpSpPr>
        <p:sp>
          <p:nvSpPr>
            <p:cNvPr id="479" name="Google Shape;479;p16"/>
            <p:cNvSpPr/>
            <p:nvPr/>
          </p:nvSpPr>
          <p:spPr>
            <a:xfrm>
              <a:off x="7515083" y="5708433"/>
              <a:ext cx="880996" cy="173172"/>
            </a:xfrm>
            <a:prstGeom prst="roundRect">
              <a:avLst>
                <a:gd name="adj" fmla="val 16667"/>
              </a:avLst>
            </a:prstGeom>
            <a:solidFill>
              <a:srgbClr val="0C1830"/>
            </a:solidFill>
            <a:ln w="25400" cap="flat" cmpd="sng">
              <a:solidFill>
                <a:srgbClr val="0C18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Gill Sans"/>
                <a:ea typeface="Gill Sans"/>
                <a:cs typeface="Gill Sans"/>
                <a:sym typeface="Gill Sans"/>
              </a:endParaRPr>
            </a:p>
          </p:txBody>
        </p:sp>
        <p:sp>
          <p:nvSpPr>
            <p:cNvPr id="480" name="Google Shape;480;p16"/>
            <p:cNvSpPr txBox="1"/>
            <p:nvPr/>
          </p:nvSpPr>
          <p:spPr>
            <a:xfrm>
              <a:off x="7490264" y="5668306"/>
              <a:ext cx="1081370" cy="235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lt1"/>
                  </a:solidFill>
                  <a:latin typeface="Gill Sans"/>
                  <a:ea typeface="Gill Sans"/>
                  <a:cs typeface="Gill Sans"/>
                  <a:sym typeface="Gill Sans"/>
                </a:rPr>
                <a:t>Ground Station</a:t>
              </a:r>
              <a:endParaRPr sz="1300" b="1" i="0" u="none" strike="noStrike" cap="none">
                <a:solidFill>
                  <a:schemeClr val="lt1"/>
                </a:solidFill>
                <a:latin typeface="Gill Sans"/>
                <a:ea typeface="Gill Sans"/>
                <a:cs typeface="Gill Sans"/>
                <a:sym typeface="Gill Sans"/>
              </a:endParaRPr>
            </a:p>
          </p:txBody>
        </p:sp>
      </p:grpSp>
      <p:grpSp>
        <p:nvGrpSpPr>
          <p:cNvPr id="481" name="Google Shape;481;p16"/>
          <p:cNvGrpSpPr/>
          <p:nvPr/>
        </p:nvGrpSpPr>
        <p:grpSpPr>
          <a:xfrm>
            <a:off x="5623690" y="458599"/>
            <a:ext cx="1963372" cy="936745"/>
            <a:chOff x="1443265" y="729869"/>
            <a:chExt cx="1295705" cy="785493"/>
          </a:xfrm>
        </p:grpSpPr>
        <p:grpSp>
          <p:nvGrpSpPr>
            <p:cNvPr id="482" name="Google Shape;482;p16"/>
            <p:cNvGrpSpPr/>
            <p:nvPr/>
          </p:nvGrpSpPr>
          <p:grpSpPr>
            <a:xfrm>
              <a:off x="1443265" y="732437"/>
              <a:ext cx="1177998" cy="782925"/>
              <a:chOff x="2912042" y="5273471"/>
              <a:chExt cx="1060900" cy="841203"/>
            </a:xfrm>
          </p:grpSpPr>
          <p:sp>
            <p:nvSpPr>
              <p:cNvPr id="483" name="Google Shape;483;p16"/>
              <p:cNvSpPr/>
              <p:nvPr/>
            </p:nvSpPr>
            <p:spPr>
              <a:xfrm>
                <a:off x="2912042" y="5273471"/>
                <a:ext cx="1060900" cy="572949"/>
              </a:xfrm>
              <a:prstGeom prst="roundRect">
                <a:avLst>
                  <a:gd name="adj" fmla="val 16667"/>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Gill Sans"/>
                  <a:ea typeface="Gill Sans"/>
                  <a:cs typeface="Gill Sans"/>
                  <a:sym typeface="Gill Sans"/>
                </a:endParaRPr>
              </a:p>
            </p:txBody>
          </p:sp>
          <p:sp>
            <p:nvSpPr>
              <p:cNvPr id="484" name="Google Shape;484;p16"/>
              <p:cNvSpPr/>
              <p:nvPr/>
            </p:nvSpPr>
            <p:spPr>
              <a:xfrm rot="9878434">
                <a:off x="3574564" y="5793059"/>
                <a:ext cx="261114" cy="292253"/>
              </a:xfrm>
              <a:prstGeom prst="triangle">
                <a:avLst>
                  <a:gd name="adj" fmla="val 50000"/>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Gill Sans"/>
                  <a:ea typeface="Gill Sans"/>
                  <a:cs typeface="Gill Sans"/>
                  <a:sym typeface="Gill Sans"/>
                </a:endParaRPr>
              </a:p>
            </p:txBody>
          </p:sp>
        </p:grpSp>
        <p:sp>
          <p:nvSpPr>
            <p:cNvPr id="485" name="Google Shape;485;p16"/>
            <p:cNvSpPr txBox="1"/>
            <p:nvPr/>
          </p:nvSpPr>
          <p:spPr>
            <a:xfrm>
              <a:off x="1463778" y="729869"/>
              <a:ext cx="1275192" cy="5806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chemeClr val="dk1"/>
                  </a:solidFill>
                  <a:latin typeface="Gill Sans"/>
                  <a:ea typeface="Gill Sans"/>
                  <a:cs typeface="Gill Sans"/>
                  <a:sym typeface="Gill Sans"/>
                </a:rPr>
                <a:t>5.</a:t>
              </a:r>
              <a:r>
                <a:rPr lang="en-US" sz="1300" b="0" i="0" u="none" strike="noStrike" cap="none">
                  <a:solidFill>
                    <a:schemeClr val="dk1"/>
                  </a:solidFill>
                  <a:latin typeface="Gill Sans"/>
                  <a:ea typeface="Gill Sans"/>
                  <a:cs typeface="Gill Sans"/>
                  <a:sym typeface="Gill Sans"/>
                </a:rPr>
                <a:t> Continuously collect acceleration data from onboard IMUs</a:t>
              </a:r>
              <a:endParaRPr sz="1300" b="0" i="0" u="none" strike="noStrike" cap="none">
                <a:solidFill>
                  <a:srgbClr val="000000"/>
                </a:solidFill>
                <a:latin typeface="Gill Sans"/>
                <a:ea typeface="Gill Sans"/>
                <a:cs typeface="Gill Sans"/>
                <a:sym typeface="Gill Sans"/>
              </a:endParaRPr>
            </a:p>
          </p:txBody>
        </p:sp>
      </p:grpSp>
      <p:grpSp>
        <p:nvGrpSpPr>
          <p:cNvPr id="486" name="Google Shape;486;p16"/>
          <p:cNvGrpSpPr/>
          <p:nvPr/>
        </p:nvGrpSpPr>
        <p:grpSpPr>
          <a:xfrm>
            <a:off x="3126870" y="2044989"/>
            <a:ext cx="2205161" cy="765546"/>
            <a:chOff x="5092506" y="2580583"/>
            <a:chExt cx="1745534" cy="713312"/>
          </a:xfrm>
        </p:grpSpPr>
        <p:grpSp>
          <p:nvGrpSpPr>
            <p:cNvPr id="487" name="Google Shape;487;p16"/>
            <p:cNvGrpSpPr/>
            <p:nvPr/>
          </p:nvGrpSpPr>
          <p:grpSpPr>
            <a:xfrm>
              <a:off x="5092506" y="2580583"/>
              <a:ext cx="1535572" cy="670986"/>
              <a:chOff x="3620728" y="577930"/>
              <a:chExt cx="926177" cy="588425"/>
            </a:xfrm>
          </p:grpSpPr>
          <p:sp>
            <p:nvSpPr>
              <p:cNvPr id="488" name="Google Shape;488;p16"/>
              <p:cNvSpPr/>
              <p:nvPr/>
            </p:nvSpPr>
            <p:spPr>
              <a:xfrm>
                <a:off x="3690333" y="814931"/>
                <a:ext cx="856572" cy="351424"/>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sp>
            <p:nvSpPr>
              <p:cNvPr id="489" name="Google Shape;489;p16"/>
              <p:cNvSpPr/>
              <p:nvPr/>
            </p:nvSpPr>
            <p:spPr>
              <a:xfrm rot="-2152177">
                <a:off x="3707933" y="590307"/>
                <a:ext cx="154804" cy="347762"/>
              </a:xfrm>
              <a:prstGeom prst="triangle">
                <a:avLst>
                  <a:gd name="adj" fmla="val 50000"/>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chemeClr val="lt1"/>
                  </a:solidFill>
                  <a:latin typeface="Calibri"/>
                  <a:ea typeface="Calibri"/>
                  <a:cs typeface="Calibri"/>
                  <a:sym typeface="Calibri"/>
                </a:endParaRPr>
              </a:p>
            </p:txBody>
          </p:sp>
        </p:grpSp>
        <p:sp>
          <p:nvSpPr>
            <p:cNvPr id="490" name="Google Shape;490;p16"/>
            <p:cNvSpPr txBox="1"/>
            <p:nvPr/>
          </p:nvSpPr>
          <p:spPr>
            <a:xfrm flipH="1">
              <a:off x="5145914" y="2835090"/>
              <a:ext cx="1692125" cy="4588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00000"/>
                  </a:solidFill>
                  <a:latin typeface="Gill Sans"/>
                  <a:ea typeface="Gill Sans"/>
                  <a:cs typeface="Gill Sans"/>
                  <a:sym typeface="Gill Sans"/>
                </a:rPr>
                <a:t>Provide power and data connectivity to payload</a:t>
              </a:r>
              <a:endParaRPr sz="1400" b="0" i="0" u="none" strike="noStrike" cap="none">
                <a:solidFill>
                  <a:srgbClr val="000000"/>
                </a:solidFill>
                <a:latin typeface="Arial"/>
                <a:ea typeface="Arial"/>
                <a:cs typeface="Arial"/>
                <a:sym typeface="Arial"/>
              </a:endParaRPr>
            </a:p>
          </p:txBody>
        </p:sp>
      </p:grpSp>
      <p:grpSp>
        <p:nvGrpSpPr>
          <p:cNvPr id="491" name="Google Shape;491;p16"/>
          <p:cNvGrpSpPr/>
          <p:nvPr/>
        </p:nvGrpSpPr>
        <p:grpSpPr>
          <a:xfrm>
            <a:off x="9813302" y="173660"/>
            <a:ext cx="1693207" cy="769441"/>
            <a:chOff x="9897615" y="5687387"/>
            <a:chExt cx="1693206" cy="769440"/>
          </a:xfrm>
        </p:grpSpPr>
        <p:sp>
          <p:nvSpPr>
            <p:cNvPr id="492" name="Google Shape;492;p16"/>
            <p:cNvSpPr txBox="1"/>
            <p:nvPr/>
          </p:nvSpPr>
          <p:spPr>
            <a:xfrm>
              <a:off x="9897615" y="5687387"/>
              <a:ext cx="1693206" cy="769440"/>
            </a:xfrm>
            <a:prstGeom prst="rect">
              <a:avLst/>
            </a:prstGeom>
            <a:solidFill>
              <a:srgbClr val="BFBFBF"/>
            </a:solid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Gill Sans"/>
                  <a:ea typeface="Gill Sans"/>
                  <a:cs typeface="Gill Sans"/>
                  <a:sym typeface="Gill Sans"/>
                </a:rPr>
                <a:t>Legend: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endParaRPr sz="600" b="1"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Gill Sans"/>
                  <a:ea typeface="Gill Sans"/>
                  <a:cs typeface="Gill Sans"/>
                  <a:sym typeface="Gill Sans"/>
                </a:rPr>
                <a:t>       🡪 </a:t>
              </a:r>
              <a:r>
                <a:rPr lang="en-US" sz="1200" b="0" i="0" u="none" strike="noStrike" cap="none">
                  <a:solidFill>
                    <a:srgbClr val="000000"/>
                  </a:solidFill>
                  <a:latin typeface="Gill Sans"/>
                  <a:ea typeface="Gill Sans"/>
                  <a:cs typeface="Gill Sans"/>
                  <a:sym typeface="Gill Sans"/>
                </a:rPr>
                <a:t>Requirements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
                <a:buFont typeface="Arial"/>
                <a:buNone/>
              </a:pPr>
              <a:endParaRPr sz="2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Gill Sans"/>
                  <a:ea typeface="Gill Sans"/>
                  <a:cs typeface="Gill Sans"/>
                  <a:sym typeface="Gill Sans"/>
                </a:rPr>
                <a:t>       🡪 </a:t>
              </a:r>
              <a:r>
                <a:rPr lang="en-US" sz="1200" b="0" i="0" u="none" strike="noStrike" cap="none">
                  <a:solidFill>
                    <a:srgbClr val="000000"/>
                  </a:solidFill>
                  <a:latin typeface="Gill Sans"/>
                  <a:ea typeface="Gill Sans"/>
                  <a:cs typeface="Gill Sans"/>
                  <a:sym typeface="Gill Sans"/>
                </a:rPr>
                <a:t>Operations flow</a:t>
              </a:r>
              <a:endParaRPr sz="1200" b="1" i="0" u="none" strike="noStrike" cap="none">
                <a:solidFill>
                  <a:srgbClr val="000000"/>
                </a:solidFill>
                <a:latin typeface="Gill Sans"/>
                <a:ea typeface="Gill Sans"/>
                <a:cs typeface="Gill Sans"/>
                <a:sym typeface="Gill Sans"/>
              </a:endParaRPr>
            </a:p>
          </p:txBody>
        </p:sp>
        <p:grpSp>
          <p:nvGrpSpPr>
            <p:cNvPr id="493" name="Google Shape;493;p16"/>
            <p:cNvGrpSpPr/>
            <p:nvPr/>
          </p:nvGrpSpPr>
          <p:grpSpPr>
            <a:xfrm>
              <a:off x="9989280" y="6056670"/>
              <a:ext cx="156957" cy="326103"/>
              <a:chOff x="9978574" y="6114516"/>
              <a:chExt cx="156957" cy="326103"/>
            </a:xfrm>
          </p:grpSpPr>
          <p:sp>
            <p:nvSpPr>
              <p:cNvPr id="494" name="Google Shape;494;p16"/>
              <p:cNvSpPr/>
              <p:nvPr/>
            </p:nvSpPr>
            <p:spPr>
              <a:xfrm>
                <a:off x="9987704" y="6114516"/>
                <a:ext cx="147827" cy="105202"/>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495" name="Google Shape;495;p16"/>
              <p:cNvSpPr/>
              <p:nvPr/>
            </p:nvSpPr>
            <p:spPr>
              <a:xfrm flipH="1">
                <a:off x="9978574" y="6327832"/>
                <a:ext cx="156957" cy="112787"/>
              </a:xfrm>
              <a:prstGeom prst="roundRect">
                <a:avLst>
                  <a:gd name="adj" fmla="val 16667"/>
                </a:avLst>
              </a:prstGeom>
              <a:solidFill>
                <a:srgbClr val="FF7900"/>
              </a:solidFill>
              <a:ln w="12700" cap="flat" cmpd="sng">
                <a:solidFill>
                  <a:srgbClr val="FF7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grpSp>
      </p:grpSp>
      <p:pic>
        <p:nvPicPr>
          <p:cNvPr id="417" name="Google Shape;417;p16"/>
          <p:cNvPicPr preferRelativeResize="0"/>
          <p:nvPr/>
        </p:nvPicPr>
        <p:blipFill rotWithShape="1">
          <a:blip r:embed="rId6">
            <a:alphaModFix/>
          </a:blip>
          <a:srcRect/>
          <a:stretch/>
        </p:blipFill>
        <p:spPr>
          <a:xfrm>
            <a:off x="5092778" y="6220577"/>
            <a:ext cx="455999" cy="455999"/>
          </a:xfrm>
          <a:prstGeom prst="rect">
            <a:avLst/>
          </a:prstGeom>
          <a:noFill/>
          <a:ln>
            <a:noFill/>
          </a:ln>
        </p:spPr>
      </p:pic>
      <p:pic>
        <p:nvPicPr>
          <p:cNvPr id="496" name="Google Shape;496;p16"/>
          <p:cNvPicPr preferRelativeResize="0"/>
          <p:nvPr/>
        </p:nvPicPr>
        <p:blipFill rotWithShape="1">
          <a:blip r:embed="rId6">
            <a:alphaModFix/>
          </a:blip>
          <a:srcRect/>
          <a:stretch/>
        </p:blipFill>
        <p:spPr>
          <a:xfrm>
            <a:off x="5319089" y="6000297"/>
            <a:ext cx="455999" cy="455999"/>
          </a:xfrm>
          <a:prstGeom prst="rect">
            <a:avLst/>
          </a:prstGeom>
          <a:noFill/>
          <a:ln>
            <a:noFill/>
          </a:ln>
        </p:spPr>
      </p:pic>
      <p:pic>
        <p:nvPicPr>
          <p:cNvPr id="497" name="Google Shape;497;p16"/>
          <p:cNvPicPr preferRelativeResize="0"/>
          <p:nvPr/>
        </p:nvPicPr>
        <p:blipFill rotWithShape="1">
          <a:blip r:embed="rId10">
            <a:alphaModFix/>
          </a:blip>
          <a:srcRect/>
          <a:stretch/>
        </p:blipFill>
        <p:spPr>
          <a:xfrm rot="-9638357" flipH="1">
            <a:off x="8178176" y="5120427"/>
            <a:ext cx="464973" cy="392317"/>
          </a:xfrm>
          <a:prstGeom prst="rect">
            <a:avLst/>
          </a:prstGeom>
          <a:noFill/>
          <a:ln>
            <a:noFill/>
          </a:ln>
        </p:spPr>
      </p:pic>
      <p:pic>
        <p:nvPicPr>
          <p:cNvPr id="498" name="Google Shape;498;p16" title="car"/>
          <p:cNvPicPr preferRelativeResize="0"/>
          <p:nvPr/>
        </p:nvPicPr>
        <p:blipFill rotWithShape="1">
          <a:blip r:embed="rId8">
            <a:alphaModFix/>
          </a:blip>
          <a:srcRect/>
          <a:stretch/>
        </p:blipFill>
        <p:spPr>
          <a:xfrm rot="-206812">
            <a:off x="2220431" y="5930921"/>
            <a:ext cx="1342352" cy="925761"/>
          </a:xfrm>
          <a:prstGeom prst="rect">
            <a:avLst/>
          </a:prstGeom>
          <a:noFill/>
          <a:ln>
            <a:noFill/>
          </a:ln>
        </p:spPr>
      </p:pic>
      <p:sp>
        <p:nvSpPr>
          <p:cNvPr id="499" name="Google Shape;499;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pic>
        <p:nvPicPr>
          <p:cNvPr id="500" name="Google Shape;500;p16"/>
          <p:cNvPicPr preferRelativeResize="0"/>
          <p:nvPr/>
        </p:nvPicPr>
        <p:blipFill rotWithShape="1">
          <a:blip r:embed="rId11">
            <a:alphaModFix/>
          </a:blip>
          <a:srcRect/>
          <a:stretch/>
        </p:blipFill>
        <p:spPr>
          <a:xfrm>
            <a:off x="4962425" y="5651399"/>
            <a:ext cx="3286024" cy="1730600"/>
          </a:xfrm>
          <a:prstGeom prst="rect">
            <a:avLst/>
          </a:prstGeom>
          <a:noFill/>
          <a:ln>
            <a:noFill/>
          </a:ln>
        </p:spPr>
      </p:pic>
      <p:pic>
        <p:nvPicPr>
          <p:cNvPr id="501" name="Google Shape;501;p16"/>
          <p:cNvPicPr preferRelativeResize="0"/>
          <p:nvPr/>
        </p:nvPicPr>
        <p:blipFill rotWithShape="1">
          <a:blip r:embed="rId11">
            <a:alphaModFix/>
          </a:blip>
          <a:srcRect l="25977" t="16635" r="27417" b="33345"/>
          <a:stretch/>
        </p:blipFill>
        <p:spPr>
          <a:xfrm>
            <a:off x="3669125" y="4507000"/>
            <a:ext cx="1531526" cy="865574"/>
          </a:xfrm>
          <a:prstGeom prst="rect">
            <a:avLst/>
          </a:prstGeom>
          <a:noFill/>
          <a:ln>
            <a:noFill/>
          </a:ln>
        </p:spPr>
      </p:pic>
      <p:pic>
        <p:nvPicPr>
          <p:cNvPr id="502" name="Google Shape;502;p16"/>
          <p:cNvPicPr preferRelativeResize="0"/>
          <p:nvPr/>
        </p:nvPicPr>
        <p:blipFill rotWithShape="1">
          <a:blip r:embed="rId11">
            <a:alphaModFix/>
          </a:blip>
          <a:srcRect l="25977" t="16635" r="27417" b="33345"/>
          <a:stretch/>
        </p:blipFill>
        <p:spPr>
          <a:xfrm>
            <a:off x="2371525" y="1272888"/>
            <a:ext cx="1531526" cy="865574"/>
          </a:xfrm>
          <a:prstGeom prst="rect">
            <a:avLst/>
          </a:prstGeom>
          <a:noFill/>
          <a:ln>
            <a:noFill/>
          </a:ln>
        </p:spPr>
      </p:pic>
      <p:pic>
        <p:nvPicPr>
          <p:cNvPr id="503" name="Google Shape;503;p16"/>
          <p:cNvPicPr preferRelativeResize="0"/>
          <p:nvPr/>
        </p:nvPicPr>
        <p:blipFill rotWithShape="1">
          <a:blip r:embed="rId11">
            <a:alphaModFix/>
          </a:blip>
          <a:srcRect l="25977" t="16635" r="27417" b="33345"/>
          <a:stretch/>
        </p:blipFill>
        <p:spPr>
          <a:xfrm>
            <a:off x="5722525" y="1297750"/>
            <a:ext cx="1531526" cy="865574"/>
          </a:xfrm>
          <a:prstGeom prst="rect">
            <a:avLst/>
          </a:prstGeom>
          <a:noFill/>
          <a:ln>
            <a:noFill/>
          </a:ln>
        </p:spPr>
      </p:pic>
      <p:pic>
        <p:nvPicPr>
          <p:cNvPr id="504" name="Google Shape;504;p16"/>
          <p:cNvPicPr preferRelativeResize="0"/>
          <p:nvPr/>
        </p:nvPicPr>
        <p:blipFill rotWithShape="1">
          <a:blip r:embed="rId11">
            <a:alphaModFix/>
          </a:blip>
          <a:srcRect l="25977" t="16635" r="27417" b="33345"/>
          <a:stretch/>
        </p:blipFill>
        <p:spPr>
          <a:xfrm flipH="1">
            <a:off x="9073525" y="1111588"/>
            <a:ext cx="1531526" cy="865574"/>
          </a:xfrm>
          <a:prstGeom prst="rect">
            <a:avLst/>
          </a:prstGeom>
          <a:noFill/>
          <a:ln>
            <a:noFill/>
          </a:ln>
        </p:spPr>
      </p:pic>
      <p:pic>
        <p:nvPicPr>
          <p:cNvPr id="505" name="Google Shape;505;p16"/>
          <p:cNvPicPr preferRelativeResize="0"/>
          <p:nvPr/>
        </p:nvPicPr>
        <p:blipFill rotWithShape="1">
          <a:blip r:embed="rId11">
            <a:alphaModFix/>
          </a:blip>
          <a:srcRect l="25977" t="16635" r="27417" b="33345"/>
          <a:stretch/>
        </p:blipFill>
        <p:spPr>
          <a:xfrm flipH="1">
            <a:off x="8248450" y="4460363"/>
            <a:ext cx="1531526" cy="865574"/>
          </a:xfrm>
          <a:prstGeom prst="rect">
            <a:avLst/>
          </a:prstGeom>
          <a:noFill/>
          <a:ln>
            <a:noFill/>
          </a:ln>
        </p:spPr>
      </p:pic>
      <p:pic>
        <p:nvPicPr>
          <p:cNvPr id="506" name="Google Shape;506;p16"/>
          <p:cNvPicPr preferRelativeResize="0"/>
          <p:nvPr/>
        </p:nvPicPr>
        <p:blipFill rotWithShape="1">
          <a:blip r:embed="rId11">
            <a:alphaModFix/>
          </a:blip>
          <a:srcRect l="25977" t="16635" r="27417" b="33345"/>
          <a:stretch/>
        </p:blipFill>
        <p:spPr>
          <a:xfrm>
            <a:off x="9564375" y="5795513"/>
            <a:ext cx="1531526" cy="8655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407"/>
                                        </p:tgtEl>
                                      </p:cBhvr>
                                    </p:animEffect>
                                    <p:set>
                                      <p:cBhvr>
                                        <p:cTn id="7" dur="1" fill="hold">
                                          <p:stCondLst>
                                            <p:cond delay="1000"/>
                                          </p:stCondLst>
                                        </p:cTn>
                                        <p:tgtEl>
                                          <p:spTgt spid="40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42"/>
                                        </p:tgtEl>
                                        <p:attrNameLst>
                                          <p:attrName>style.visibility</p:attrName>
                                        </p:attrNameLst>
                                      </p:cBhvr>
                                      <p:to>
                                        <p:strVal val="visible"/>
                                      </p:to>
                                    </p:set>
                                    <p:anim calcmode="lin" valueType="num">
                                      <p:cBhvr additive="base">
                                        <p:cTn id="12" dur="1000"/>
                                        <p:tgtEl>
                                          <p:spTgt spid="442"/>
                                        </p:tgtEl>
                                        <p:attrNameLst>
                                          <p:attrName>ppt_x</p:attrName>
                                        </p:attrNameLst>
                                      </p:cBhvr>
                                      <p:tavLst>
                                        <p:tav tm="0">
                                          <p:val>
                                            <p:strVal val="#ppt_x-1"/>
                                          </p:val>
                                        </p:tav>
                                        <p:tav tm="100000">
                                          <p:val>
                                            <p:strVal val="#ppt_x"/>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19"/>
                                        </p:tgtEl>
                                        <p:attrNameLst>
                                          <p:attrName>style.visibility</p:attrName>
                                        </p:attrNameLst>
                                      </p:cBhvr>
                                      <p:to>
                                        <p:strVal val="visible"/>
                                      </p:to>
                                    </p:set>
                                    <p:animEffect transition="in" filter="fade">
                                      <p:cBhvr>
                                        <p:cTn id="16" dur="500"/>
                                        <p:tgtEl>
                                          <p:spTgt spid="419"/>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98"/>
                                        </p:tgtEl>
                                        <p:attrNameLst>
                                          <p:attrName>style.visibility</p:attrName>
                                        </p:attrNameLst>
                                      </p:cBhvr>
                                      <p:to>
                                        <p:strVal val="visible"/>
                                      </p:to>
                                    </p:set>
                                    <p:animEffect transition="in" filter="fade">
                                      <p:cBhvr>
                                        <p:cTn id="20" dur="500"/>
                                        <p:tgtEl>
                                          <p:spTgt spid="498"/>
                                        </p:tgtEl>
                                      </p:cBhvr>
                                    </p:animEffect>
                                  </p:childTnLst>
                                </p:cTn>
                              </p:par>
                              <p:par>
                                <p:cTn id="21" presetID="10" presetClass="entr" presetSubtype="0" fill="hold" nodeType="withEffect">
                                  <p:stCondLst>
                                    <p:cond delay="0"/>
                                  </p:stCondLst>
                                  <p:childTnLst>
                                    <p:set>
                                      <p:cBhvr>
                                        <p:cTn id="22" dur="1" fill="hold">
                                          <p:stCondLst>
                                            <p:cond delay="0"/>
                                          </p:stCondLst>
                                        </p:cTn>
                                        <p:tgtEl>
                                          <p:spTgt spid="418"/>
                                        </p:tgtEl>
                                        <p:attrNameLst>
                                          <p:attrName>style.visibility</p:attrName>
                                        </p:attrNameLst>
                                      </p:cBhvr>
                                      <p:to>
                                        <p:strVal val="visible"/>
                                      </p:to>
                                    </p:set>
                                    <p:animEffect transition="in" filter="fade">
                                      <p:cBhvr>
                                        <p:cTn id="23" dur="500"/>
                                        <p:tgtEl>
                                          <p:spTgt spid="418"/>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445"/>
                                        </p:tgtEl>
                                        <p:attrNameLst>
                                          <p:attrName>style.visibility</p:attrName>
                                        </p:attrNameLst>
                                      </p:cBhvr>
                                      <p:to>
                                        <p:strVal val="visible"/>
                                      </p:to>
                                    </p:set>
                                    <p:animEffect transition="in" filter="fade">
                                      <p:cBhvr>
                                        <p:cTn id="27" dur="500"/>
                                        <p:tgtEl>
                                          <p:spTgt spid="445"/>
                                        </p:tgtEl>
                                      </p:cBhvr>
                                    </p:animEffect>
                                  </p:childTnLst>
                                </p:cTn>
                              </p:par>
                              <p:par>
                                <p:cTn id="28" presetID="10" presetClass="entr" presetSubtype="0" fill="hold" nodeType="withEffect">
                                  <p:stCondLst>
                                    <p:cond delay="0"/>
                                  </p:stCondLst>
                                  <p:childTnLst>
                                    <p:set>
                                      <p:cBhvr>
                                        <p:cTn id="29" dur="1" fill="hold">
                                          <p:stCondLst>
                                            <p:cond delay="0"/>
                                          </p:stCondLst>
                                        </p:cTn>
                                        <p:tgtEl>
                                          <p:spTgt spid="440"/>
                                        </p:tgtEl>
                                        <p:attrNameLst>
                                          <p:attrName>style.visibility</p:attrName>
                                        </p:attrNameLst>
                                      </p:cBhvr>
                                      <p:to>
                                        <p:strVal val="visible"/>
                                      </p:to>
                                    </p:set>
                                    <p:animEffect transition="in" filter="fade">
                                      <p:cBhvr>
                                        <p:cTn id="30" dur="400"/>
                                        <p:tgtEl>
                                          <p:spTgt spid="440"/>
                                        </p:tgtEl>
                                      </p:cBhvr>
                                    </p:animEffect>
                                  </p:childTnLst>
                                </p:cTn>
                              </p:par>
                              <p:par>
                                <p:cTn id="31" presetID="10" presetClass="entr" presetSubtype="0" fill="hold" nodeType="withEffect">
                                  <p:stCondLst>
                                    <p:cond delay="0"/>
                                  </p:stCondLst>
                                  <p:childTnLst>
                                    <p:set>
                                      <p:cBhvr>
                                        <p:cTn id="32" dur="1" fill="hold">
                                          <p:stCondLst>
                                            <p:cond delay="0"/>
                                          </p:stCondLst>
                                        </p:cTn>
                                        <p:tgtEl>
                                          <p:spTgt spid="496"/>
                                        </p:tgtEl>
                                        <p:attrNameLst>
                                          <p:attrName>style.visibility</p:attrName>
                                        </p:attrNameLst>
                                      </p:cBhvr>
                                      <p:to>
                                        <p:strVal val="visible"/>
                                      </p:to>
                                    </p:set>
                                    <p:animEffect transition="in" filter="fade">
                                      <p:cBhvr>
                                        <p:cTn id="33" dur="500"/>
                                        <p:tgtEl>
                                          <p:spTgt spid="496"/>
                                        </p:tgtEl>
                                      </p:cBhvr>
                                    </p:animEffect>
                                  </p:childTnLst>
                                </p:cTn>
                              </p:par>
                              <p:par>
                                <p:cTn id="34" presetID="10" presetClass="entr" presetSubtype="0" fill="hold" nodeType="withEffect">
                                  <p:stCondLst>
                                    <p:cond delay="0"/>
                                  </p:stCondLst>
                                  <p:childTnLst>
                                    <p:set>
                                      <p:cBhvr>
                                        <p:cTn id="35" dur="1" fill="hold">
                                          <p:stCondLst>
                                            <p:cond delay="0"/>
                                          </p:stCondLst>
                                        </p:cTn>
                                        <p:tgtEl>
                                          <p:spTgt spid="417"/>
                                        </p:tgtEl>
                                        <p:attrNameLst>
                                          <p:attrName>style.visibility</p:attrName>
                                        </p:attrNameLst>
                                      </p:cBhvr>
                                      <p:to>
                                        <p:strVal val="visible"/>
                                      </p:to>
                                    </p:set>
                                    <p:animEffect transition="in" filter="fade">
                                      <p:cBhvr>
                                        <p:cTn id="36" dur="600"/>
                                        <p:tgtEl>
                                          <p:spTgt spid="417"/>
                                        </p:tgtEl>
                                      </p:cBhvr>
                                    </p:animEffect>
                                  </p:childTnLst>
                                </p:cTn>
                              </p:par>
                              <p:par>
                                <p:cTn id="37" presetID="10" presetClass="entr" presetSubtype="0" fill="hold" nodeType="withEffect">
                                  <p:stCondLst>
                                    <p:cond delay="0"/>
                                  </p:stCondLst>
                                  <p:childTnLst>
                                    <p:set>
                                      <p:cBhvr>
                                        <p:cTn id="38" dur="1" fill="hold">
                                          <p:stCondLst>
                                            <p:cond delay="0"/>
                                          </p:stCondLst>
                                        </p:cTn>
                                        <p:tgtEl>
                                          <p:spTgt spid="444"/>
                                        </p:tgtEl>
                                        <p:attrNameLst>
                                          <p:attrName>style.visibility</p:attrName>
                                        </p:attrNameLst>
                                      </p:cBhvr>
                                      <p:to>
                                        <p:strVal val="visible"/>
                                      </p:to>
                                    </p:set>
                                    <p:animEffect transition="in" filter="fade">
                                      <p:cBhvr>
                                        <p:cTn id="39" dur="500"/>
                                        <p:tgtEl>
                                          <p:spTgt spid="444"/>
                                        </p:tgtEl>
                                      </p:cBhvr>
                                    </p:animEffect>
                                  </p:childTnLst>
                                </p:cTn>
                              </p:par>
                            </p:childTnLst>
                          </p:cTn>
                        </p:par>
                        <p:par>
                          <p:cTn id="40" fill="hold">
                            <p:stCondLst>
                              <p:cond delay="2600"/>
                            </p:stCondLst>
                            <p:childTnLst>
                              <p:par>
                                <p:cTn id="41" presetID="10" presetClass="entr" presetSubtype="0" fill="hold" nodeType="afterEffect">
                                  <p:stCondLst>
                                    <p:cond delay="0"/>
                                  </p:stCondLst>
                                  <p:childTnLst>
                                    <p:set>
                                      <p:cBhvr>
                                        <p:cTn id="42" dur="1" fill="hold">
                                          <p:stCondLst>
                                            <p:cond delay="0"/>
                                          </p:stCondLst>
                                        </p:cTn>
                                        <p:tgtEl>
                                          <p:spTgt spid="441"/>
                                        </p:tgtEl>
                                        <p:attrNameLst>
                                          <p:attrName>style.visibility</p:attrName>
                                        </p:attrNameLst>
                                      </p:cBhvr>
                                      <p:to>
                                        <p:strVal val="visible"/>
                                      </p:to>
                                    </p:set>
                                    <p:animEffect transition="in" filter="fade">
                                      <p:cBhvr>
                                        <p:cTn id="43" dur="1000"/>
                                        <p:tgtEl>
                                          <p:spTgt spid="441"/>
                                        </p:tgtEl>
                                      </p:cBhvr>
                                    </p:animEffect>
                                  </p:childTnLst>
                                </p:cTn>
                              </p:par>
                              <p:par>
                                <p:cTn id="44" presetID="10" presetClass="entr" presetSubtype="0" fill="hold" nodeType="withEffect">
                                  <p:stCondLst>
                                    <p:cond delay="0"/>
                                  </p:stCondLst>
                                  <p:childTnLst>
                                    <p:set>
                                      <p:cBhvr>
                                        <p:cTn id="45" dur="1" fill="hold">
                                          <p:stCondLst>
                                            <p:cond delay="0"/>
                                          </p:stCondLst>
                                        </p:cTn>
                                        <p:tgtEl>
                                          <p:spTgt spid="500"/>
                                        </p:tgtEl>
                                        <p:attrNameLst>
                                          <p:attrName>style.visibility</p:attrName>
                                        </p:attrNameLst>
                                      </p:cBhvr>
                                      <p:to>
                                        <p:strVal val="visible"/>
                                      </p:to>
                                    </p:set>
                                    <p:animEffect transition="in" filter="fade">
                                      <p:cBhvr>
                                        <p:cTn id="46" dur="1000"/>
                                        <p:tgtEl>
                                          <p:spTgt spid="500"/>
                                        </p:tgtEl>
                                      </p:cBhvr>
                                    </p:animEffect>
                                  </p:childTnLst>
                                </p:cTn>
                              </p:par>
                              <p:par>
                                <p:cTn id="47" presetID="10" presetClass="entr" presetSubtype="0" fill="hold" nodeType="withEffect">
                                  <p:stCondLst>
                                    <p:cond delay="0"/>
                                  </p:stCondLst>
                                  <p:childTnLst>
                                    <p:set>
                                      <p:cBhvr>
                                        <p:cTn id="48" dur="1" fill="hold">
                                          <p:stCondLst>
                                            <p:cond delay="0"/>
                                          </p:stCondLst>
                                        </p:cTn>
                                        <p:tgtEl>
                                          <p:spTgt spid="443"/>
                                        </p:tgtEl>
                                        <p:attrNameLst>
                                          <p:attrName>style.visibility</p:attrName>
                                        </p:attrNameLst>
                                      </p:cBhvr>
                                      <p:to>
                                        <p:strVal val="visible"/>
                                      </p:to>
                                    </p:set>
                                    <p:animEffect transition="in" filter="fade">
                                      <p:cBhvr>
                                        <p:cTn id="49" dur="1000"/>
                                        <p:tgtEl>
                                          <p:spTgt spid="443"/>
                                        </p:tgtEl>
                                      </p:cBhvr>
                                    </p:animEffect>
                                  </p:childTnLst>
                                </p:cTn>
                              </p:par>
                            </p:childTnLst>
                          </p:cTn>
                        </p:par>
                        <p:par>
                          <p:cTn id="50" fill="hold">
                            <p:stCondLst>
                              <p:cond delay="3600"/>
                            </p:stCondLst>
                            <p:childTnLst>
                              <p:par>
                                <p:cTn id="51" presetID="10" presetClass="entr" presetSubtype="0" fill="hold" nodeType="afterEffect">
                                  <p:stCondLst>
                                    <p:cond delay="0"/>
                                  </p:stCondLst>
                                  <p:childTnLst>
                                    <p:set>
                                      <p:cBhvr>
                                        <p:cTn id="52" dur="1" fill="hold">
                                          <p:stCondLst>
                                            <p:cond delay="0"/>
                                          </p:stCondLst>
                                        </p:cTn>
                                        <p:tgtEl>
                                          <p:spTgt spid="478"/>
                                        </p:tgtEl>
                                        <p:attrNameLst>
                                          <p:attrName>style.visibility</p:attrName>
                                        </p:attrNameLst>
                                      </p:cBhvr>
                                      <p:to>
                                        <p:strVal val="visible"/>
                                      </p:to>
                                    </p:set>
                                    <p:animEffect transition="in" filter="fade">
                                      <p:cBhvr>
                                        <p:cTn id="53" dur="500"/>
                                        <p:tgtEl>
                                          <p:spTgt spid="478"/>
                                        </p:tgtEl>
                                      </p:cBhvr>
                                    </p:animEffect>
                                  </p:childTnLst>
                                </p:cTn>
                              </p:par>
                            </p:childTnLst>
                          </p:cTn>
                        </p:par>
                        <p:par>
                          <p:cTn id="54" fill="hold">
                            <p:stCondLst>
                              <p:cond delay="4100"/>
                            </p:stCondLst>
                            <p:childTnLst>
                              <p:par>
                                <p:cTn id="55" presetID="1" presetClass="exit" presetSubtype="0" fill="hold" nodeType="afterEffect">
                                  <p:stCondLst>
                                    <p:cond delay="0"/>
                                  </p:stCondLst>
                                  <p:childTnLst>
                                    <p:set>
                                      <p:cBhvr>
                                        <p:cTn id="56" dur="1" fill="hold">
                                          <p:stCondLst>
                                            <p:cond delay="1"/>
                                          </p:stCondLst>
                                        </p:cTn>
                                        <p:tgtEl>
                                          <p:spTgt spid="441"/>
                                        </p:tgtEl>
                                        <p:attrNameLst>
                                          <p:attrName>style.visibility</p:attrName>
                                        </p:attrNameLst>
                                      </p:cBhvr>
                                      <p:to>
                                        <p:strVal val="hidden"/>
                                      </p:to>
                                    </p:set>
                                  </p:childTnLst>
                                </p:cTn>
                              </p:par>
                            </p:childTnLst>
                          </p:cTn>
                        </p:par>
                        <p:par>
                          <p:cTn id="57" fill="hold">
                            <p:stCondLst>
                              <p:cond delay="4101"/>
                            </p:stCondLst>
                            <p:childTnLst>
                              <p:par>
                                <p:cTn id="58" presetID="10" presetClass="entr" presetSubtype="0" fill="hold" nodeType="afterEffect">
                                  <p:stCondLst>
                                    <p:cond delay="0"/>
                                  </p:stCondLst>
                                  <p:childTnLst>
                                    <p:set>
                                      <p:cBhvr>
                                        <p:cTn id="59" dur="1" fill="hold">
                                          <p:stCondLst>
                                            <p:cond delay="0"/>
                                          </p:stCondLst>
                                        </p:cTn>
                                        <p:tgtEl>
                                          <p:spTgt spid="416"/>
                                        </p:tgtEl>
                                        <p:attrNameLst>
                                          <p:attrName>style.visibility</p:attrName>
                                        </p:attrNameLst>
                                      </p:cBhvr>
                                      <p:to>
                                        <p:strVal val="visible"/>
                                      </p:to>
                                    </p:set>
                                    <p:animEffect transition="in" filter="fade">
                                      <p:cBhvr>
                                        <p:cTn id="60" dur="1000"/>
                                        <p:tgtEl>
                                          <p:spTgt spid="416"/>
                                        </p:tgtEl>
                                      </p:cBhvr>
                                    </p:animEffect>
                                  </p:childTnLst>
                                </p:cTn>
                              </p:par>
                            </p:childTnLst>
                          </p:cTn>
                        </p:par>
                        <p:par>
                          <p:cTn id="61" fill="hold">
                            <p:stCondLst>
                              <p:cond delay="5101"/>
                            </p:stCondLst>
                            <p:childTnLst>
                              <p:par>
                                <p:cTn id="62" presetID="10" presetClass="entr" presetSubtype="0" fill="hold" nodeType="afterEffect">
                                  <p:stCondLst>
                                    <p:cond delay="0"/>
                                  </p:stCondLst>
                                  <p:childTnLst>
                                    <p:set>
                                      <p:cBhvr>
                                        <p:cTn id="63" dur="1" fill="hold">
                                          <p:stCondLst>
                                            <p:cond delay="0"/>
                                          </p:stCondLst>
                                        </p:cTn>
                                        <p:tgtEl>
                                          <p:spTgt spid="435"/>
                                        </p:tgtEl>
                                        <p:attrNameLst>
                                          <p:attrName>style.visibility</p:attrName>
                                        </p:attrNameLst>
                                      </p:cBhvr>
                                      <p:to>
                                        <p:strVal val="visible"/>
                                      </p:to>
                                    </p:set>
                                    <p:animEffect transition="in" filter="fade">
                                      <p:cBhvr>
                                        <p:cTn id="64" dur="500"/>
                                        <p:tgtEl>
                                          <p:spTgt spid="435"/>
                                        </p:tgtEl>
                                      </p:cBhvr>
                                    </p:animEffect>
                                  </p:childTnLst>
                                </p:cTn>
                              </p:par>
                              <p:par>
                                <p:cTn id="65" presetID="10" presetClass="entr" presetSubtype="0" fill="hold" nodeType="withEffect">
                                  <p:stCondLst>
                                    <p:cond delay="0"/>
                                  </p:stCondLst>
                                  <p:childTnLst>
                                    <p:set>
                                      <p:cBhvr>
                                        <p:cTn id="66" dur="1" fill="hold">
                                          <p:stCondLst>
                                            <p:cond delay="0"/>
                                          </p:stCondLst>
                                        </p:cTn>
                                        <p:tgtEl>
                                          <p:spTgt spid="501"/>
                                        </p:tgtEl>
                                        <p:attrNameLst>
                                          <p:attrName>style.visibility</p:attrName>
                                        </p:attrNameLst>
                                      </p:cBhvr>
                                      <p:to>
                                        <p:strVal val="visible"/>
                                      </p:to>
                                    </p:set>
                                    <p:animEffect transition="in" filter="fade">
                                      <p:cBhvr>
                                        <p:cTn id="67" dur="1000"/>
                                        <p:tgtEl>
                                          <p:spTgt spid="501"/>
                                        </p:tgtEl>
                                      </p:cBhvr>
                                    </p:animEffect>
                                  </p:childTnLst>
                                </p:cTn>
                              </p:par>
                            </p:childTnLst>
                          </p:cTn>
                        </p:par>
                        <p:par>
                          <p:cTn id="68" fill="hold">
                            <p:stCondLst>
                              <p:cond delay="6101"/>
                            </p:stCondLst>
                            <p:childTnLst>
                              <p:par>
                                <p:cTn id="69" presetID="10" presetClass="entr" presetSubtype="0" fill="hold" nodeType="afterEffect">
                                  <p:stCondLst>
                                    <p:cond delay="0"/>
                                  </p:stCondLst>
                                  <p:childTnLst>
                                    <p:set>
                                      <p:cBhvr>
                                        <p:cTn id="70" dur="1" fill="hold">
                                          <p:stCondLst>
                                            <p:cond delay="0"/>
                                          </p:stCondLst>
                                        </p:cTn>
                                        <p:tgtEl>
                                          <p:spTgt spid="455"/>
                                        </p:tgtEl>
                                        <p:attrNameLst>
                                          <p:attrName>style.visibility</p:attrName>
                                        </p:attrNameLst>
                                      </p:cBhvr>
                                      <p:to>
                                        <p:strVal val="visible"/>
                                      </p:to>
                                    </p:set>
                                    <p:animEffect transition="in" filter="fade">
                                      <p:cBhvr>
                                        <p:cTn id="71" dur="500"/>
                                        <p:tgtEl>
                                          <p:spTgt spid="455"/>
                                        </p:tgtEl>
                                      </p:cBhvr>
                                    </p:animEffect>
                                  </p:childTnLst>
                                </p:cTn>
                              </p:par>
                            </p:childTnLst>
                          </p:cTn>
                        </p:par>
                        <p:par>
                          <p:cTn id="72" fill="hold">
                            <p:stCondLst>
                              <p:cond delay="6601"/>
                            </p:stCondLst>
                            <p:childTnLst>
                              <p:par>
                                <p:cTn id="73" presetID="10" presetClass="entr" presetSubtype="0" fill="hold" nodeType="afterEffect">
                                  <p:stCondLst>
                                    <p:cond delay="0"/>
                                  </p:stCondLst>
                                  <p:childTnLst>
                                    <p:set>
                                      <p:cBhvr>
                                        <p:cTn id="74" dur="1" fill="hold">
                                          <p:stCondLst>
                                            <p:cond delay="0"/>
                                          </p:stCondLst>
                                        </p:cTn>
                                        <p:tgtEl>
                                          <p:spTgt spid="463"/>
                                        </p:tgtEl>
                                        <p:attrNameLst>
                                          <p:attrName>style.visibility</p:attrName>
                                        </p:attrNameLst>
                                      </p:cBhvr>
                                      <p:to>
                                        <p:strVal val="visible"/>
                                      </p:to>
                                    </p:set>
                                    <p:animEffect transition="in" filter="fade">
                                      <p:cBhvr>
                                        <p:cTn id="75" dur="1000"/>
                                        <p:tgtEl>
                                          <p:spTgt spid="463"/>
                                        </p:tgtEl>
                                      </p:cBhvr>
                                    </p:animEffect>
                                  </p:childTnLst>
                                </p:cTn>
                              </p:par>
                              <p:par>
                                <p:cTn id="76" presetID="10" presetClass="entr" presetSubtype="0" fill="hold" nodeType="withEffect">
                                  <p:stCondLst>
                                    <p:cond delay="0"/>
                                  </p:stCondLst>
                                  <p:childTnLst>
                                    <p:set>
                                      <p:cBhvr>
                                        <p:cTn id="77" dur="1" fill="hold">
                                          <p:stCondLst>
                                            <p:cond delay="0"/>
                                          </p:stCondLst>
                                        </p:cTn>
                                        <p:tgtEl>
                                          <p:spTgt spid="406"/>
                                        </p:tgtEl>
                                        <p:attrNameLst>
                                          <p:attrName>style.visibility</p:attrName>
                                        </p:attrNameLst>
                                      </p:cBhvr>
                                      <p:to>
                                        <p:strVal val="visible"/>
                                      </p:to>
                                    </p:set>
                                    <p:animEffect transition="in" filter="fade">
                                      <p:cBhvr>
                                        <p:cTn id="78" dur="500"/>
                                        <p:tgtEl>
                                          <p:spTgt spid="406"/>
                                        </p:tgtEl>
                                      </p:cBhvr>
                                    </p:animEffect>
                                  </p:childTnLst>
                                </p:cTn>
                              </p:par>
                            </p:childTnLst>
                          </p:cTn>
                        </p:par>
                        <p:par>
                          <p:cTn id="79" fill="hold">
                            <p:stCondLst>
                              <p:cond delay="7601"/>
                            </p:stCondLst>
                            <p:childTnLst>
                              <p:par>
                                <p:cTn id="80" presetID="10" presetClass="entr" presetSubtype="0" fill="hold" nodeType="afterEffect">
                                  <p:stCondLst>
                                    <p:cond delay="0"/>
                                  </p:stCondLst>
                                  <p:childTnLst>
                                    <p:set>
                                      <p:cBhvr>
                                        <p:cTn id="81" dur="1" fill="hold">
                                          <p:stCondLst>
                                            <p:cond delay="0"/>
                                          </p:stCondLst>
                                        </p:cTn>
                                        <p:tgtEl>
                                          <p:spTgt spid="486"/>
                                        </p:tgtEl>
                                        <p:attrNameLst>
                                          <p:attrName>style.visibility</p:attrName>
                                        </p:attrNameLst>
                                      </p:cBhvr>
                                      <p:to>
                                        <p:strVal val="visible"/>
                                      </p:to>
                                    </p:set>
                                    <p:animEffect transition="in" filter="fade">
                                      <p:cBhvr>
                                        <p:cTn id="82" dur="1000"/>
                                        <p:tgtEl>
                                          <p:spTgt spid="486"/>
                                        </p:tgtEl>
                                      </p:cBhvr>
                                    </p:animEffect>
                                  </p:childTnLst>
                                </p:cTn>
                              </p:par>
                              <p:par>
                                <p:cTn id="83" presetID="10" presetClass="entr" presetSubtype="0" fill="hold" nodeType="withEffect">
                                  <p:stCondLst>
                                    <p:cond delay="0"/>
                                  </p:stCondLst>
                                  <p:childTnLst>
                                    <p:set>
                                      <p:cBhvr>
                                        <p:cTn id="84" dur="1" fill="hold">
                                          <p:stCondLst>
                                            <p:cond delay="0"/>
                                          </p:stCondLst>
                                        </p:cTn>
                                        <p:tgtEl>
                                          <p:spTgt spid="424"/>
                                        </p:tgtEl>
                                        <p:attrNameLst>
                                          <p:attrName>style.visibility</p:attrName>
                                        </p:attrNameLst>
                                      </p:cBhvr>
                                      <p:to>
                                        <p:strVal val="visible"/>
                                      </p:to>
                                    </p:set>
                                    <p:animEffect transition="in" filter="fade">
                                      <p:cBhvr>
                                        <p:cTn id="85" dur="500"/>
                                        <p:tgtEl>
                                          <p:spTgt spid="424"/>
                                        </p:tgtEl>
                                      </p:cBhvr>
                                    </p:animEffect>
                                  </p:childTnLst>
                                </p:cTn>
                              </p:par>
                            </p:childTnLst>
                          </p:cTn>
                        </p:par>
                        <p:par>
                          <p:cTn id="86" fill="hold">
                            <p:stCondLst>
                              <p:cond delay="8601"/>
                            </p:stCondLst>
                            <p:childTnLst>
                              <p:par>
                                <p:cTn id="87" presetID="10" presetClass="entr" presetSubtype="0" fill="hold" nodeType="afterEffect">
                                  <p:stCondLst>
                                    <p:cond delay="0"/>
                                  </p:stCondLst>
                                  <p:childTnLst>
                                    <p:set>
                                      <p:cBhvr>
                                        <p:cTn id="88" dur="1" fill="hold">
                                          <p:stCondLst>
                                            <p:cond delay="0"/>
                                          </p:stCondLst>
                                        </p:cTn>
                                        <p:tgtEl>
                                          <p:spTgt spid="502"/>
                                        </p:tgtEl>
                                        <p:attrNameLst>
                                          <p:attrName>style.visibility</p:attrName>
                                        </p:attrNameLst>
                                      </p:cBhvr>
                                      <p:to>
                                        <p:strVal val="visible"/>
                                      </p:to>
                                    </p:set>
                                    <p:animEffect transition="in" filter="fade">
                                      <p:cBhvr>
                                        <p:cTn id="89" dur="1000"/>
                                        <p:tgtEl>
                                          <p:spTgt spid="502"/>
                                        </p:tgtEl>
                                      </p:cBhvr>
                                    </p:animEffect>
                                  </p:childTnLst>
                                </p:cTn>
                              </p:par>
                            </p:childTnLst>
                          </p:cTn>
                        </p:par>
                        <p:par>
                          <p:cTn id="90" fill="hold">
                            <p:stCondLst>
                              <p:cond delay="9601"/>
                            </p:stCondLst>
                            <p:childTnLst>
                              <p:par>
                                <p:cTn id="91" presetID="10" presetClass="entr" presetSubtype="0" fill="hold" nodeType="afterEffect">
                                  <p:stCondLst>
                                    <p:cond delay="0"/>
                                  </p:stCondLst>
                                  <p:childTnLst>
                                    <p:set>
                                      <p:cBhvr>
                                        <p:cTn id="92" dur="1" fill="hold">
                                          <p:stCondLst>
                                            <p:cond delay="0"/>
                                          </p:stCondLst>
                                        </p:cTn>
                                        <p:tgtEl>
                                          <p:spTgt spid="464"/>
                                        </p:tgtEl>
                                        <p:attrNameLst>
                                          <p:attrName>style.visibility</p:attrName>
                                        </p:attrNameLst>
                                      </p:cBhvr>
                                      <p:to>
                                        <p:strVal val="visible"/>
                                      </p:to>
                                    </p:set>
                                    <p:animEffect transition="in" filter="fade">
                                      <p:cBhvr>
                                        <p:cTn id="93" dur="500"/>
                                        <p:tgtEl>
                                          <p:spTgt spid="464"/>
                                        </p:tgtEl>
                                      </p:cBhvr>
                                    </p:animEffect>
                                  </p:childTnLst>
                                </p:cTn>
                              </p:par>
                              <p:par>
                                <p:cTn id="94" presetID="10" presetClass="entr" presetSubtype="0" fill="hold" nodeType="withEffect">
                                  <p:stCondLst>
                                    <p:cond delay="0"/>
                                  </p:stCondLst>
                                  <p:childTnLst>
                                    <p:set>
                                      <p:cBhvr>
                                        <p:cTn id="95" dur="1" fill="hold">
                                          <p:stCondLst>
                                            <p:cond delay="0"/>
                                          </p:stCondLst>
                                        </p:cTn>
                                        <p:tgtEl>
                                          <p:spTgt spid="414"/>
                                        </p:tgtEl>
                                        <p:attrNameLst>
                                          <p:attrName>style.visibility</p:attrName>
                                        </p:attrNameLst>
                                      </p:cBhvr>
                                      <p:to>
                                        <p:strVal val="visible"/>
                                      </p:to>
                                    </p:set>
                                    <p:animEffect transition="in" filter="fade">
                                      <p:cBhvr>
                                        <p:cTn id="96" dur="500"/>
                                        <p:tgtEl>
                                          <p:spTgt spid="414"/>
                                        </p:tgtEl>
                                      </p:cBhvr>
                                    </p:animEffect>
                                  </p:childTnLst>
                                </p:cTn>
                              </p:par>
                            </p:childTnLst>
                          </p:cTn>
                        </p:par>
                        <p:par>
                          <p:cTn id="97" fill="hold">
                            <p:stCondLst>
                              <p:cond delay="10101"/>
                            </p:stCondLst>
                            <p:childTnLst>
                              <p:par>
                                <p:cTn id="98" presetID="10" presetClass="entr" presetSubtype="0" fill="hold" nodeType="afterEffect">
                                  <p:stCondLst>
                                    <p:cond delay="0"/>
                                  </p:stCondLst>
                                  <p:childTnLst>
                                    <p:set>
                                      <p:cBhvr>
                                        <p:cTn id="99" dur="1" fill="hold">
                                          <p:stCondLst>
                                            <p:cond delay="0"/>
                                          </p:stCondLst>
                                        </p:cTn>
                                        <p:tgtEl>
                                          <p:spTgt spid="481"/>
                                        </p:tgtEl>
                                        <p:attrNameLst>
                                          <p:attrName>style.visibility</p:attrName>
                                        </p:attrNameLst>
                                      </p:cBhvr>
                                      <p:to>
                                        <p:strVal val="visible"/>
                                      </p:to>
                                    </p:set>
                                    <p:animEffect transition="in" filter="fade">
                                      <p:cBhvr>
                                        <p:cTn id="100" dur="500"/>
                                        <p:tgtEl>
                                          <p:spTgt spid="481"/>
                                        </p:tgtEl>
                                      </p:cBhvr>
                                    </p:animEffect>
                                  </p:childTnLst>
                                </p:cTn>
                              </p:par>
                            </p:childTnLst>
                          </p:cTn>
                        </p:par>
                        <p:par>
                          <p:cTn id="101" fill="hold">
                            <p:stCondLst>
                              <p:cond delay="10601"/>
                            </p:stCondLst>
                            <p:childTnLst>
                              <p:par>
                                <p:cTn id="102" presetID="10" presetClass="entr" presetSubtype="0" fill="hold" nodeType="afterEffect">
                                  <p:stCondLst>
                                    <p:cond delay="0"/>
                                  </p:stCondLst>
                                  <p:childTnLst>
                                    <p:set>
                                      <p:cBhvr>
                                        <p:cTn id="103" dur="1" fill="hold">
                                          <p:stCondLst>
                                            <p:cond delay="0"/>
                                          </p:stCondLst>
                                        </p:cTn>
                                        <p:tgtEl>
                                          <p:spTgt spid="503"/>
                                        </p:tgtEl>
                                        <p:attrNameLst>
                                          <p:attrName>style.visibility</p:attrName>
                                        </p:attrNameLst>
                                      </p:cBhvr>
                                      <p:to>
                                        <p:strVal val="visible"/>
                                      </p:to>
                                    </p:set>
                                    <p:animEffect transition="in" filter="fade">
                                      <p:cBhvr>
                                        <p:cTn id="104" dur="1000"/>
                                        <p:tgtEl>
                                          <p:spTgt spid="503"/>
                                        </p:tgtEl>
                                      </p:cBhvr>
                                    </p:animEffect>
                                  </p:childTnLst>
                                </p:cTn>
                              </p:par>
                            </p:childTnLst>
                          </p:cTn>
                        </p:par>
                        <p:par>
                          <p:cTn id="105" fill="hold">
                            <p:stCondLst>
                              <p:cond delay="11601"/>
                            </p:stCondLst>
                            <p:childTnLst>
                              <p:par>
                                <p:cTn id="106" presetID="10" presetClass="entr" presetSubtype="0" fill="hold" nodeType="afterEffect">
                                  <p:stCondLst>
                                    <p:cond delay="0"/>
                                  </p:stCondLst>
                                  <p:childTnLst>
                                    <p:set>
                                      <p:cBhvr>
                                        <p:cTn id="107" dur="1" fill="hold">
                                          <p:stCondLst>
                                            <p:cond delay="0"/>
                                          </p:stCondLst>
                                        </p:cTn>
                                        <p:tgtEl>
                                          <p:spTgt spid="467"/>
                                        </p:tgtEl>
                                        <p:attrNameLst>
                                          <p:attrName>style.visibility</p:attrName>
                                        </p:attrNameLst>
                                      </p:cBhvr>
                                      <p:to>
                                        <p:strVal val="visible"/>
                                      </p:to>
                                    </p:set>
                                    <p:animEffect transition="in" filter="fade">
                                      <p:cBhvr>
                                        <p:cTn id="108" dur="500"/>
                                        <p:tgtEl>
                                          <p:spTgt spid="467"/>
                                        </p:tgtEl>
                                      </p:cBhvr>
                                    </p:animEffect>
                                  </p:childTnLst>
                                </p:cTn>
                              </p:par>
                              <p:par>
                                <p:cTn id="109" presetID="10" presetClass="entr" presetSubtype="0" fill="hold" nodeType="withEffect">
                                  <p:stCondLst>
                                    <p:cond delay="0"/>
                                  </p:stCondLst>
                                  <p:childTnLst>
                                    <p:set>
                                      <p:cBhvr>
                                        <p:cTn id="110" dur="1" fill="hold">
                                          <p:stCondLst>
                                            <p:cond delay="0"/>
                                          </p:stCondLst>
                                        </p:cTn>
                                        <p:tgtEl>
                                          <p:spTgt spid="466"/>
                                        </p:tgtEl>
                                        <p:attrNameLst>
                                          <p:attrName>style.visibility</p:attrName>
                                        </p:attrNameLst>
                                      </p:cBhvr>
                                      <p:to>
                                        <p:strVal val="visible"/>
                                      </p:to>
                                    </p:set>
                                    <p:animEffect transition="in" filter="fade">
                                      <p:cBhvr>
                                        <p:cTn id="111" dur="500"/>
                                        <p:tgtEl>
                                          <p:spTgt spid="466"/>
                                        </p:tgtEl>
                                      </p:cBhvr>
                                    </p:animEffect>
                                  </p:childTnLst>
                                </p:cTn>
                              </p:par>
                              <p:par>
                                <p:cTn id="112" presetID="10" presetClass="entr" presetSubtype="0" fill="hold" nodeType="withEffect">
                                  <p:stCondLst>
                                    <p:cond delay="0"/>
                                  </p:stCondLst>
                                  <p:childTnLst>
                                    <p:set>
                                      <p:cBhvr>
                                        <p:cTn id="113" dur="1" fill="hold">
                                          <p:stCondLst>
                                            <p:cond delay="0"/>
                                          </p:stCondLst>
                                        </p:cTn>
                                        <p:tgtEl>
                                          <p:spTgt spid="504"/>
                                        </p:tgtEl>
                                        <p:attrNameLst>
                                          <p:attrName>style.visibility</p:attrName>
                                        </p:attrNameLst>
                                      </p:cBhvr>
                                      <p:to>
                                        <p:strVal val="visible"/>
                                      </p:to>
                                    </p:set>
                                    <p:animEffect transition="in" filter="fade">
                                      <p:cBhvr>
                                        <p:cTn id="114" dur="1100"/>
                                        <p:tgtEl>
                                          <p:spTgt spid="504"/>
                                        </p:tgtEl>
                                      </p:cBhvr>
                                    </p:animEffect>
                                  </p:childTnLst>
                                </p:cTn>
                              </p:par>
                              <p:par>
                                <p:cTn id="115" presetID="10" presetClass="entr" presetSubtype="0" fill="hold" nodeType="withEffect">
                                  <p:stCondLst>
                                    <p:cond delay="0"/>
                                  </p:stCondLst>
                                  <p:childTnLst>
                                    <p:set>
                                      <p:cBhvr>
                                        <p:cTn id="116" dur="1" fill="hold">
                                          <p:stCondLst>
                                            <p:cond delay="0"/>
                                          </p:stCondLst>
                                        </p:cTn>
                                        <p:tgtEl>
                                          <p:spTgt spid="473"/>
                                        </p:tgtEl>
                                        <p:attrNameLst>
                                          <p:attrName>style.visibility</p:attrName>
                                        </p:attrNameLst>
                                      </p:cBhvr>
                                      <p:to>
                                        <p:strVal val="visible"/>
                                      </p:to>
                                    </p:set>
                                    <p:animEffect transition="in" filter="fade">
                                      <p:cBhvr>
                                        <p:cTn id="117" dur="500"/>
                                        <p:tgtEl>
                                          <p:spTgt spid="473"/>
                                        </p:tgtEl>
                                      </p:cBhvr>
                                    </p:animEffect>
                                  </p:childTnLst>
                                </p:cTn>
                              </p:par>
                            </p:childTnLst>
                          </p:cTn>
                        </p:par>
                        <p:par>
                          <p:cTn id="118" fill="hold">
                            <p:stCondLst>
                              <p:cond delay="12701"/>
                            </p:stCondLst>
                            <p:childTnLst>
                              <p:par>
                                <p:cTn id="119" presetID="10" presetClass="entr" presetSubtype="0" fill="hold" nodeType="afterEffect">
                                  <p:stCondLst>
                                    <p:cond delay="0"/>
                                  </p:stCondLst>
                                  <p:childTnLst>
                                    <p:set>
                                      <p:cBhvr>
                                        <p:cTn id="120" dur="1" fill="hold">
                                          <p:stCondLst>
                                            <p:cond delay="0"/>
                                          </p:stCondLst>
                                        </p:cTn>
                                        <p:tgtEl>
                                          <p:spTgt spid="465"/>
                                        </p:tgtEl>
                                        <p:attrNameLst>
                                          <p:attrName>style.visibility</p:attrName>
                                        </p:attrNameLst>
                                      </p:cBhvr>
                                      <p:to>
                                        <p:strVal val="visible"/>
                                      </p:to>
                                    </p:set>
                                    <p:animEffect transition="in" filter="fade">
                                      <p:cBhvr>
                                        <p:cTn id="121" dur="500"/>
                                        <p:tgtEl>
                                          <p:spTgt spid="465"/>
                                        </p:tgtEl>
                                      </p:cBhvr>
                                    </p:animEffect>
                                  </p:childTnLst>
                                </p:cTn>
                              </p:par>
                              <p:par>
                                <p:cTn id="122" presetID="10" presetClass="entr" presetSubtype="0" fill="hold" nodeType="withEffect">
                                  <p:stCondLst>
                                    <p:cond delay="0"/>
                                  </p:stCondLst>
                                  <p:childTnLst>
                                    <p:set>
                                      <p:cBhvr>
                                        <p:cTn id="123" dur="1" fill="hold">
                                          <p:stCondLst>
                                            <p:cond delay="0"/>
                                          </p:stCondLst>
                                        </p:cTn>
                                        <p:tgtEl>
                                          <p:spTgt spid="405"/>
                                        </p:tgtEl>
                                        <p:attrNameLst>
                                          <p:attrName>style.visibility</p:attrName>
                                        </p:attrNameLst>
                                      </p:cBhvr>
                                      <p:to>
                                        <p:strVal val="visible"/>
                                      </p:to>
                                    </p:set>
                                    <p:animEffect transition="in" filter="fade">
                                      <p:cBhvr>
                                        <p:cTn id="124" dur="500"/>
                                        <p:tgtEl>
                                          <p:spTgt spid="405"/>
                                        </p:tgtEl>
                                      </p:cBhvr>
                                    </p:animEffect>
                                  </p:childTnLst>
                                </p:cTn>
                              </p:par>
                            </p:childTnLst>
                          </p:cTn>
                        </p:par>
                        <p:par>
                          <p:cTn id="125" fill="hold">
                            <p:stCondLst>
                              <p:cond delay="13201"/>
                            </p:stCondLst>
                            <p:childTnLst>
                              <p:par>
                                <p:cTn id="126" presetID="10" presetClass="entr" presetSubtype="0" fill="hold" nodeType="afterEffect">
                                  <p:stCondLst>
                                    <p:cond delay="0"/>
                                  </p:stCondLst>
                                  <p:childTnLst>
                                    <p:set>
                                      <p:cBhvr>
                                        <p:cTn id="127" dur="1" fill="hold">
                                          <p:stCondLst>
                                            <p:cond delay="0"/>
                                          </p:stCondLst>
                                        </p:cTn>
                                        <p:tgtEl>
                                          <p:spTgt spid="450"/>
                                        </p:tgtEl>
                                        <p:attrNameLst>
                                          <p:attrName>style.visibility</p:attrName>
                                        </p:attrNameLst>
                                      </p:cBhvr>
                                      <p:to>
                                        <p:strVal val="visible"/>
                                      </p:to>
                                    </p:set>
                                    <p:animEffect transition="in" filter="fade">
                                      <p:cBhvr>
                                        <p:cTn id="128" dur="500"/>
                                        <p:tgtEl>
                                          <p:spTgt spid="450"/>
                                        </p:tgtEl>
                                      </p:cBhvr>
                                    </p:animEffect>
                                  </p:childTnLst>
                                </p:cTn>
                              </p:par>
                              <p:par>
                                <p:cTn id="129" presetID="10" presetClass="entr" presetSubtype="0" fill="hold" nodeType="withEffect">
                                  <p:stCondLst>
                                    <p:cond delay="0"/>
                                  </p:stCondLst>
                                  <p:childTnLst>
                                    <p:set>
                                      <p:cBhvr>
                                        <p:cTn id="130" dur="1" fill="hold">
                                          <p:stCondLst>
                                            <p:cond delay="0"/>
                                          </p:stCondLst>
                                        </p:cTn>
                                        <p:tgtEl>
                                          <p:spTgt spid="460"/>
                                        </p:tgtEl>
                                        <p:attrNameLst>
                                          <p:attrName>style.visibility</p:attrName>
                                        </p:attrNameLst>
                                      </p:cBhvr>
                                      <p:to>
                                        <p:strVal val="visible"/>
                                      </p:to>
                                    </p:set>
                                    <p:animEffect transition="in" filter="fade">
                                      <p:cBhvr>
                                        <p:cTn id="131" dur="500"/>
                                        <p:tgtEl>
                                          <p:spTgt spid="460"/>
                                        </p:tgtEl>
                                      </p:cBhvr>
                                    </p:animEffect>
                                  </p:childTnLst>
                                </p:cTn>
                              </p:par>
                            </p:childTnLst>
                          </p:cTn>
                        </p:par>
                        <p:par>
                          <p:cTn id="132" fill="hold">
                            <p:stCondLst>
                              <p:cond delay="13701"/>
                            </p:stCondLst>
                            <p:childTnLst>
                              <p:par>
                                <p:cTn id="133" presetID="10" presetClass="entr" presetSubtype="0" fill="hold" nodeType="afterEffect">
                                  <p:stCondLst>
                                    <p:cond delay="0"/>
                                  </p:stCondLst>
                                  <p:childTnLst>
                                    <p:set>
                                      <p:cBhvr>
                                        <p:cTn id="134" dur="1" fill="hold">
                                          <p:stCondLst>
                                            <p:cond delay="0"/>
                                          </p:stCondLst>
                                        </p:cTn>
                                        <p:tgtEl>
                                          <p:spTgt spid="505"/>
                                        </p:tgtEl>
                                        <p:attrNameLst>
                                          <p:attrName>style.visibility</p:attrName>
                                        </p:attrNameLst>
                                      </p:cBhvr>
                                      <p:to>
                                        <p:strVal val="visible"/>
                                      </p:to>
                                    </p:set>
                                    <p:animEffect transition="in" filter="fade">
                                      <p:cBhvr>
                                        <p:cTn id="135" dur="1100"/>
                                        <p:tgtEl>
                                          <p:spTgt spid="505"/>
                                        </p:tgtEl>
                                      </p:cBhvr>
                                    </p:animEffect>
                                  </p:childTnLst>
                                </p:cTn>
                              </p:par>
                            </p:childTnLst>
                          </p:cTn>
                        </p:par>
                        <p:par>
                          <p:cTn id="136" fill="hold">
                            <p:stCondLst>
                              <p:cond delay="14801"/>
                            </p:stCondLst>
                            <p:childTnLst>
                              <p:par>
                                <p:cTn id="137" presetID="10" presetClass="entr" presetSubtype="0" fill="hold" nodeType="afterEffect">
                                  <p:stCondLst>
                                    <p:cond delay="0"/>
                                  </p:stCondLst>
                                  <p:childTnLst>
                                    <p:set>
                                      <p:cBhvr>
                                        <p:cTn id="138" dur="1" fill="hold">
                                          <p:stCondLst>
                                            <p:cond delay="0"/>
                                          </p:stCondLst>
                                        </p:cTn>
                                        <p:tgtEl>
                                          <p:spTgt spid="497"/>
                                        </p:tgtEl>
                                        <p:attrNameLst>
                                          <p:attrName>style.visibility</p:attrName>
                                        </p:attrNameLst>
                                      </p:cBhvr>
                                      <p:to>
                                        <p:strVal val="visible"/>
                                      </p:to>
                                    </p:set>
                                    <p:animEffect transition="in" filter="fade">
                                      <p:cBhvr>
                                        <p:cTn id="139" dur="500"/>
                                        <p:tgtEl>
                                          <p:spTgt spid="497"/>
                                        </p:tgtEl>
                                      </p:cBhvr>
                                    </p:animEffect>
                                  </p:childTnLst>
                                </p:cTn>
                              </p:par>
                              <p:par>
                                <p:cTn id="140" presetID="10" presetClass="entr" presetSubtype="0" fill="hold" nodeType="withEffect">
                                  <p:stCondLst>
                                    <p:cond delay="0"/>
                                  </p:stCondLst>
                                  <p:childTnLst>
                                    <p:set>
                                      <p:cBhvr>
                                        <p:cTn id="141" dur="1" fill="hold">
                                          <p:stCondLst>
                                            <p:cond delay="0"/>
                                          </p:stCondLst>
                                        </p:cTn>
                                        <p:tgtEl>
                                          <p:spTgt spid="415"/>
                                        </p:tgtEl>
                                        <p:attrNameLst>
                                          <p:attrName>style.visibility</p:attrName>
                                        </p:attrNameLst>
                                      </p:cBhvr>
                                      <p:to>
                                        <p:strVal val="visible"/>
                                      </p:to>
                                    </p:set>
                                    <p:animEffect transition="in" filter="fade">
                                      <p:cBhvr>
                                        <p:cTn id="142" dur="500"/>
                                        <p:tgtEl>
                                          <p:spTgt spid="415"/>
                                        </p:tgtEl>
                                      </p:cBhvr>
                                    </p:animEffect>
                                  </p:childTnLst>
                                </p:cTn>
                              </p:par>
                            </p:childTnLst>
                          </p:cTn>
                        </p:par>
                        <p:par>
                          <p:cTn id="143" fill="hold">
                            <p:stCondLst>
                              <p:cond delay="15301"/>
                            </p:stCondLst>
                            <p:childTnLst>
                              <p:par>
                                <p:cTn id="144" presetID="10" presetClass="entr" presetSubtype="0" fill="hold" nodeType="afterEffect">
                                  <p:stCondLst>
                                    <p:cond delay="0"/>
                                  </p:stCondLst>
                                  <p:childTnLst>
                                    <p:set>
                                      <p:cBhvr>
                                        <p:cTn id="145" dur="1" fill="hold">
                                          <p:stCondLst>
                                            <p:cond delay="0"/>
                                          </p:stCondLst>
                                        </p:cTn>
                                        <p:tgtEl>
                                          <p:spTgt spid="468"/>
                                        </p:tgtEl>
                                        <p:attrNameLst>
                                          <p:attrName>style.visibility</p:attrName>
                                        </p:attrNameLst>
                                      </p:cBhvr>
                                      <p:to>
                                        <p:strVal val="visible"/>
                                      </p:to>
                                    </p:set>
                                    <p:animEffect transition="in" filter="fade">
                                      <p:cBhvr>
                                        <p:cTn id="146" dur="500"/>
                                        <p:tgtEl>
                                          <p:spTgt spid="468"/>
                                        </p:tgtEl>
                                      </p:cBhvr>
                                    </p:animEffect>
                                  </p:childTnLst>
                                </p:cTn>
                              </p:par>
                              <p:par>
                                <p:cTn id="147" presetID="10" presetClass="entr" presetSubtype="0" fill="hold" nodeType="withEffect">
                                  <p:stCondLst>
                                    <p:cond delay="0"/>
                                  </p:stCondLst>
                                  <p:childTnLst>
                                    <p:set>
                                      <p:cBhvr>
                                        <p:cTn id="148" dur="1" fill="hold">
                                          <p:stCondLst>
                                            <p:cond delay="0"/>
                                          </p:stCondLst>
                                        </p:cTn>
                                        <p:tgtEl>
                                          <p:spTgt spid="506"/>
                                        </p:tgtEl>
                                        <p:attrNameLst>
                                          <p:attrName>style.visibility</p:attrName>
                                        </p:attrNameLst>
                                      </p:cBhvr>
                                      <p:to>
                                        <p:strVal val="visible"/>
                                      </p:to>
                                    </p:set>
                                    <p:animEffect transition="in" filter="fade">
                                      <p:cBhvr>
                                        <p:cTn id="149" dur="1000"/>
                                        <p:tgtEl>
                                          <p:spTgt spid="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g834a91f798_0_106"/>
          <p:cNvSpPr txBox="1">
            <a:spLocks noGrp="1"/>
          </p:cNvSpPr>
          <p:nvPr>
            <p:ph type="title"/>
          </p:nvPr>
        </p:nvSpPr>
        <p:spPr>
          <a:xfrm>
            <a:off x="581250" y="745625"/>
            <a:ext cx="11029500" cy="966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r>
              <a:rPr lang="en-US"/>
              <a:t>Levels of Success</a:t>
            </a:r>
            <a:endParaRPr/>
          </a:p>
        </p:txBody>
      </p:sp>
      <p:sp>
        <p:nvSpPr>
          <p:cNvPr id="513" name="Google Shape;513;g834a91f798_0_106"/>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6</a:t>
            </a:fld>
            <a:endParaRPr/>
          </a:p>
        </p:txBody>
      </p:sp>
      <p:pic>
        <p:nvPicPr>
          <p:cNvPr id="514" name="Google Shape;514;g834a91f798_0_106"/>
          <p:cNvPicPr preferRelativeResize="0"/>
          <p:nvPr/>
        </p:nvPicPr>
        <p:blipFill>
          <a:blip r:embed="rId3">
            <a:alphaModFix/>
          </a:blip>
          <a:stretch>
            <a:fillRect/>
          </a:stretch>
        </p:blipFill>
        <p:spPr>
          <a:xfrm>
            <a:off x="1870250" y="2064600"/>
            <a:ext cx="7592801" cy="4538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8"/>
        <p:cNvGrpSpPr/>
        <p:nvPr/>
      </p:nvGrpSpPr>
      <p:grpSpPr>
        <a:xfrm>
          <a:off x="0" y="0"/>
          <a:ext cx="0" cy="0"/>
          <a:chOff x="0" y="0"/>
          <a:chExt cx="0" cy="0"/>
        </a:xfrm>
      </p:grpSpPr>
      <p:sp>
        <p:nvSpPr>
          <p:cNvPr id="519" name="Google Shape;519;g81240c99a3_0_5"/>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Design Description - Overall Outcome</a:t>
            </a:r>
            <a:endParaRPr/>
          </a:p>
        </p:txBody>
      </p:sp>
      <p:sp>
        <p:nvSpPr>
          <p:cNvPr id="520" name="Google Shape;520;g81240c99a3_0_5"/>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7</a:t>
            </a:fld>
            <a:endParaRPr/>
          </a:p>
        </p:txBody>
      </p:sp>
      <p:sp>
        <p:nvSpPr>
          <p:cNvPr id="521" name="Google Shape;521;g81240c99a3_0_5"/>
          <p:cNvSpPr txBox="1"/>
          <p:nvPr/>
        </p:nvSpPr>
        <p:spPr>
          <a:xfrm>
            <a:off x="1639700" y="2790300"/>
            <a:ext cx="2128500" cy="166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ill Sans"/>
              <a:ea typeface="Gill Sans"/>
              <a:cs typeface="Gill Sans"/>
              <a:sym typeface="Gill Sans"/>
            </a:endParaRPr>
          </a:p>
        </p:txBody>
      </p:sp>
      <p:sp>
        <p:nvSpPr>
          <p:cNvPr id="522" name="Google Shape;522;g81240c99a3_0_5"/>
          <p:cNvSpPr txBox="1"/>
          <p:nvPr/>
        </p:nvSpPr>
        <p:spPr>
          <a:xfrm>
            <a:off x="2508875" y="-3043375"/>
            <a:ext cx="6152700" cy="3692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Gill Sans"/>
              <a:buChar char="-"/>
            </a:pPr>
            <a:r>
              <a:rPr lang="en-US">
                <a:latin typeface="Gill Sans"/>
                <a:ea typeface="Gill Sans"/>
                <a:cs typeface="Gill Sans"/>
                <a:sym typeface="Gill Sans"/>
              </a:rPr>
              <a:t>Measured mass of the envelope, measured mass of the gongola, mass of the lifting gas, volume of the envelope, net lift of the envelope</a:t>
            </a:r>
            <a:endParaRPr>
              <a:latin typeface="Gill Sans"/>
              <a:ea typeface="Gill Sans"/>
              <a:cs typeface="Gill Sans"/>
              <a:sym typeface="Gill Sans"/>
            </a:endParaRPr>
          </a:p>
          <a:p>
            <a:pPr marL="457200" lvl="0" indent="-317500" algn="l" rtl="0">
              <a:spcBef>
                <a:spcPts val="0"/>
              </a:spcBef>
              <a:spcAft>
                <a:spcPts val="0"/>
              </a:spcAft>
              <a:buSzPts val="1400"/>
              <a:buFont typeface="Gill Sans"/>
              <a:buChar char="-"/>
            </a:pPr>
            <a:r>
              <a:rPr lang="en-US">
                <a:latin typeface="Gill Sans"/>
                <a:ea typeface="Gill Sans"/>
                <a:cs typeface="Gill Sans"/>
                <a:sym typeface="Gill Sans"/>
              </a:rPr>
              <a:t>Figure of NESSIE CAD with most important dimensions and description of functionality of most important parts</a:t>
            </a:r>
            <a:endParaRPr>
              <a:latin typeface="Gill Sans"/>
              <a:ea typeface="Gill Sans"/>
              <a:cs typeface="Gill Sans"/>
              <a:sym typeface="Gill Sans"/>
            </a:endParaRPr>
          </a:p>
          <a:p>
            <a:pPr marL="457200" lvl="0" indent="0" algn="l" rtl="0">
              <a:spcBef>
                <a:spcPts val="0"/>
              </a:spcBef>
              <a:spcAft>
                <a:spcPts val="0"/>
              </a:spcAft>
              <a:buNone/>
            </a:pPr>
            <a:endParaRPr u="sng">
              <a:solidFill>
                <a:srgbClr val="FF0000"/>
              </a:solidFill>
              <a:latin typeface="Gill Sans"/>
              <a:ea typeface="Gill Sans"/>
              <a:cs typeface="Gill Sans"/>
              <a:sym typeface="Gill Sans"/>
            </a:endParaRPr>
          </a:p>
        </p:txBody>
      </p:sp>
      <p:pic>
        <p:nvPicPr>
          <p:cNvPr id="523" name="Google Shape;523;g81240c99a3_0_5"/>
          <p:cNvPicPr preferRelativeResize="0"/>
          <p:nvPr/>
        </p:nvPicPr>
        <p:blipFill>
          <a:blip r:embed="rId3">
            <a:alphaModFix/>
          </a:blip>
          <a:stretch>
            <a:fillRect/>
          </a:stretch>
        </p:blipFill>
        <p:spPr>
          <a:xfrm>
            <a:off x="350650" y="2341100"/>
            <a:ext cx="5733001" cy="3367375"/>
          </a:xfrm>
          <a:prstGeom prst="rect">
            <a:avLst/>
          </a:prstGeom>
          <a:noFill/>
          <a:ln>
            <a:noFill/>
          </a:ln>
        </p:spPr>
      </p:pic>
      <p:pic>
        <p:nvPicPr>
          <p:cNvPr id="524" name="Google Shape;524;g81240c99a3_0_5"/>
          <p:cNvPicPr preferRelativeResize="0"/>
          <p:nvPr/>
        </p:nvPicPr>
        <p:blipFill>
          <a:blip r:embed="rId4">
            <a:alphaModFix/>
          </a:blip>
          <a:stretch>
            <a:fillRect/>
          </a:stretch>
        </p:blipFill>
        <p:spPr>
          <a:xfrm>
            <a:off x="6236050" y="1870249"/>
            <a:ext cx="5022100" cy="45813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8"/>
        <p:cNvGrpSpPr/>
        <p:nvPr/>
      </p:nvGrpSpPr>
      <p:grpSpPr>
        <a:xfrm>
          <a:off x="0" y="0"/>
          <a:ext cx="0" cy="0"/>
          <a:chOff x="0" y="0"/>
          <a:chExt cx="0" cy="0"/>
        </a:xfrm>
      </p:grpSpPr>
      <p:sp>
        <p:nvSpPr>
          <p:cNvPr id="529" name="Google Shape;529;g72e398ab78_1_1"/>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Design Description - Overall Outcome</a:t>
            </a:r>
            <a:endParaRPr/>
          </a:p>
        </p:txBody>
      </p:sp>
      <p:sp>
        <p:nvSpPr>
          <p:cNvPr id="530" name="Google Shape;530;g72e398ab78_1_1"/>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8</a:t>
            </a:fld>
            <a:endParaRPr/>
          </a:p>
        </p:txBody>
      </p:sp>
      <p:sp>
        <p:nvSpPr>
          <p:cNvPr id="531" name="Google Shape;531;g72e398ab78_1_1"/>
          <p:cNvSpPr txBox="1"/>
          <p:nvPr/>
        </p:nvSpPr>
        <p:spPr>
          <a:xfrm>
            <a:off x="1584150" y="2804175"/>
            <a:ext cx="2128500" cy="166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ill Sans"/>
              <a:ea typeface="Gill Sans"/>
              <a:cs typeface="Gill Sans"/>
              <a:sym typeface="Gill Sans"/>
            </a:endParaRPr>
          </a:p>
        </p:txBody>
      </p:sp>
      <p:pic>
        <p:nvPicPr>
          <p:cNvPr id="532" name="Google Shape;532;g72e398ab78_1_1"/>
          <p:cNvPicPr preferRelativeResize="0"/>
          <p:nvPr/>
        </p:nvPicPr>
        <p:blipFill>
          <a:blip r:embed="rId3">
            <a:alphaModFix/>
          </a:blip>
          <a:stretch>
            <a:fillRect/>
          </a:stretch>
        </p:blipFill>
        <p:spPr>
          <a:xfrm>
            <a:off x="2181168" y="2440675"/>
            <a:ext cx="8377131" cy="4192100"/>
          </a:xfrm>
          <a:prstGeom prst="rect">
            <a:avLst/>
          </a:prstGeom>
          <a:noFill/>
          <a:ln>
            <a:noFill/>
          </a:ln>
        </p:spPr>
      </p:pic>
      <p:grpSp>
        <p:nvGrpSpPr>
          <p:cNvPr id="533" name="Google Shape;533;g72e398ab78_1_1"/>
          <p:cNvGrpSpPr/>
          <p:nvPr/>
        </p:nvGrpSpPr>
        <p:grpSpPr>
          <a:xfrm>
            <a:off x="1983475" y="1905513"/>
            <a:ext cx="4119575" cy="3142263"/>
            <a:chOff x="1983475" y="1905513"/>
            <a:chExt cx="4119575" cy="3142263"/>
          </a:xfrm>
        </p:grpSpPr>
        <p:sp>
          <p:nvSpPr>
            <p:cNvPr id="534" name="Google Shape;534;g72e398ab78_1_1"/>
            <p:cNvSpPr txBox="1"/>
            <p:nvPr/>
          </p:nvSpPr>
          <p:spPr>
            <a:xfrm>
              <a:off x="1983475" y="1905513"/>
              <a:ext cx="3055200" cy="130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u="sng">
                  <a:latin typeface="Gill Sans"/>
                  <a:ea typeface="Gill Sans"/>
                  <a:cs typeface="Gill Sans"/>
                  <a:sym typeface="Gill Sans"/>
                </a:rPr>
                <a:t>Gondola &amp; avionics:</a:t>
              </a:r>
              <a:endParaRPr b="1" u="sng">
                <a:latin typeface="Gill Sans"/>
                <a:ea typeface="Gill Sans"/>
                <a:cs typeface="Gill Sans"/>
                <a:sym typeface="Gill Sans"/>
              </a:endParaRPr>
            </a:p>
            <a:p>
              <a:pPr marL="457200" lvl="0" indent="-317500" algn="l" rtl="0">
                <a:spcBef>
                  <a:spcPts val="0"/>
                </a:spcBef>
                <a:spcAft>
                  <a:spcPts val="0"/>
                </a:spcAft>
                <a:buClr>
                  <a:schemeClr val="accent2"/>
                </a:buClr>
                <a:buSzPts val="1400"/>
                <a:buFont typeface="Gill Sans"/>
                <a:buChar char="➢"/>
              </a:pPr>
              <a:r>
                <a:rPr lang="en-US">
                  <a:latin typeface="Gill Sans"/>
                  <a:ea typeface="Gill Sans"/>
                  <a:cs typeface="Gill Sans"/>
                  <a:sym typeface="Gill Sans"/>
                </a:rPr>
                <a:t>4S Lipo battery, 5,200 mAh</a:t>
              </a:r>
              <a:endParaRPr>
                <a:latin typeface="Gill Sans"/>
                <a:ea typeface="Gill Sans"/>
                <a:cs typeface="Gill Sans"/>
                <a:sym typeface="Gill Sans"/>
              </a:endParaRPr>
            </a:p>
            <a:p>
              <a:pPr marL="457200" lvl="0" indent="-317500" algn="l" rtl="0">
                <a:spcBef>
                  <a:spcPts val="0"/>
                </a:spcBef>
                <a:spcAft>
                  <a:spcPts val="0"/>
                </a:spcAft>
                <a:buClr>
                  <a:schemeClr val="accent2"/>
                </a:buClr>
                <a:buSzPts val="1400"/>
                <a:buFont typeface="Gill Sans"/>
                <a:buChar char="➢"/>
              </a:pPr>
              <a:r>
                <a:rPr lang="en-US">
                  <a:latin typeface="Gill Sans"/>
                  <a:ea typeface="Gill Sans"/>
                  <a:cs typeface="Gill Sans"/>
                  <a:sym typeface="Gill Sans"/>
                </a:rPr>
                <a:t>PixHawk 4 Mini</a:t>
              </a:r>
              <a:endParaRPr>
                <a:latin typeface="Gill Sans"/>
                <a:ea typeface="Gill Sans"/>
                <a:cs typeface="Gill Sans"/>
                <a:sym typeface="Gill Sans"/>
              </a:endParaRPr>
            </a:p>
            <a:p>
              <a:pPr marL="457200" lvl="0" indent="-317500" algn="l" rtl="0">
                <a:spcBef>
                  <a:spcPts val="0"/>
                </a:spcBef>
                <a:spcAft>
                  <a:spcPts val="0"/>
                </a:spcAft>
                <a:buClr>
                  <a:schemeClr val="accent2"/>
                </a:buClr>
                <a:buSzPts val="1400"/>
                <a:buFont typeface="Gill Sans"/>
                <a:buChar char="➢"/>
              </a:pPr>
              <a:r>
                <a:rPr lang="en-US">
                  <a:latin typeface="Gill Sans"/>
                  <a:ea typeface="Gill Sans"/>
                  <a:cs typeface="Gill Sans"/>
                  <a:sym typeface="Gill Sans"/>
                </a:rPr>
                <a:t>PixHawk Radio Kit</a:t>
              </a:r>
              <a:endParaRPr>
                <a:latin typeface="Gill Sans"/>
                <a:ea typeface="Gill Sans"/>
                <a:cs typeface="Gill Sans"/>
                <a:sym typeface="Gill Sans"/>
              </a:endParaRPr>
            </a:p>
            <a:p>
              <a:pPr marL="457200" lvl="0" indent="-317500" algn="l" rtl="0">
                <a:spcBef>
                  <a:spcPts val="0"/>
                </a:spcBef>
                <a:spcAft>
                  <a:spcPts val="0"/>
                </a:spcAft>
                <a:buClr>
                  <a:schemeClr val="accent2"/>
                </a:buClr>
                <a:buSzPts val="1400"/>
                <a:buFont typeface="Gill Sans"/>
                <a:buChar char="➢"/>
              </a:pPr>
              <a:r>
                <a:rPr lang="en-US">
                  <a:latin typeface="Gill Sans"/>
                  <a:ea typeface="Gill Sans"/>
                  <a:cs typeface="Gill Sans"/>
                  <a:sym typeface="Gill Sans"/>
                </a:rPr>
                <a:t>Arduino Nano 33 BLE</a:t>
              </a:r>
              <a:endParaRPr>
                <a:latin typeface="Gill Sans"/>
                <a:ea typeface="Gill Sans"/>
                <a:cs typeface="Gill Sans"/>
                <a:sym typeface="Gill Sans"/>
              </a:endParaRPr>
            </a:p>
            <a:p>
              <a:pPr marL="457200" lvl="0" indent="-317500" algn="l" rtl="0">
                <a:spcBef>
                  <a:spcPts val="0"/>
                </a:spcBef>
                <a:spcAft>
                  <a:spcPts val="0"/>
                </a:spcAft>
                <a:buClr>
                  <a:schemeClr val="accent2"/>
                </a:buClr>
                <a:buSzPts val="1400"/>
                <a:buFont typeface="Gill Sans"/>
                <a:buChar char="➢"/>
              </a:pPr>
              <a:r>
                <a:rPr lang="en-US">
                  <a:latin typeface="Gill Sans"/>
                  <a:ea typeface="Gill Sans"/>
                  <a:cs typeface="Gill Sans"/>
                  <a:sym typeface="Gill Sans"/>
                </a:rPr>
                <a:t>Total measured mass = 5.57 lbs.</a:t>
              </a:r>
              <a:endParaRPr>
                <a:latin typeface="Gill Sans"/>
                <a:ea typeface="Gill Sans"/>
                <a:cs typeface="Gill Sans"/>
                <a:sym typeface="Gill Sans"/>
              </a:endParaRPr>
            </a:p>
          </p:txBody>
        </p:sp>
        <p:cxnSp>
          <p:nvCxnSpPr>
            <p:cNvPr id="535" name="Google Shape;535;g72e398ab78_1_1"/>
            <p:cNvCxnSpPr/>
            <p:nvPr/>
          </p:nvCxnSpPr>
          <p:spPr>
            <a:xfrm>
              <a:off x="3712650" y="3306575"/>
              <a:ext cx="2390400" cy="1741200"/>
            </a:xfrm>
            <a:prstGeom prst="straightConnector1">
              <a:avLst/>
            </a:prstGeom>
            <a:noFill/>
            <a:ln w="38100" cap="flat" cmpd="sng">
              <a:solidFill>
                <a:srgbClr val="000000"/>
              </a:solidFill>
              <a:prstDash val="solid"/>
              <a:round/>
              <a:headEnd type="none" w="med" len="med"/>
              <a:tailEnd type="triangle" w="med" len="med"/>
            </a:ln>
            <a:effectLst>
              <a:outerShdw blurRad="57150" dist="19050" dir="5400000" algn="bl" rotWithShape="0">
                <a:srgbClr val="000000">
                  <a:alpha val="50000"/>
                </a:srgbClr>
              </a:outerShdw>
            </a:effectLst>
          </p:spPr>
        </p:cxnSp>
      </p:grpSp>
      <p:grpSp>
        <p:nvGrpSpPr>
          <p:cNvPr id="536" name="Google Shape;536;g72e398ab78_1_1"/>
          <p:cNvGrpSpPr/>
          <p:nvPr/>
        </p:nvGrpSpPr>
        <p:grpSpPr>
          <a:xfrm>
            <a:off x="89400" y="3836925"/>
            <a:ext cx="5601525" cy="1442400"/>
            <a:chOff x="89400" y="3836925"/>
            <a:chExt cx="5601525" cy="1442400"/>
          </a:xfrm>
        </p:grpSpPr>
        <p:sp>
          <p:nvSpPr>
            <p:cNvPr id="537" name="Google Shape;537;g72e398ab78_1_1"/>
            <p:cNvSpPr txBox="1"/>
            <p:nvPr/>
          </p:nvSpPr>
          <p:spPr>
            <a:xfrm>
              <a:off x="89400" y="3836925"/>
              <a:ext cx="3267900" cy="98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u="sng">
                  <a:latin typeface="Gill Sans"/>
                  <a:ea typeface="Gill Sans"/>
                  <a:cs typeface="Gill Sans"/>
                  <a:sym typeface="Gill Sans"/>
                </a:rPr>
                <a:t>Propeller blades and motors (2x):</a:t>
              </a:r>
              <a:endParaRPr b="1" u="sng">
                <a:latin typeface="Gill Sans"/>
                <a:ea typeface="Gill Sans"/>
                <a:cs typeface="Gill Sans"/>
                <a:sym typeface="Gill Sans"/>
              </a:endParaRPr>
            </a:p>
            <a:p>
              <a:pPr marL="457200" lvl="0" indent="-317500" algn="l" rtl="0">
                <a:spcBef>
                  <a:spcPts val="0"/>
                </a:spcBef>
                <a:spcAft>
                  <a:spcPts val="0"/>
                </a:spcAft>
                <a:buClr>
                  <a:schemeClr val="accent2"/>
                </a:buClr>
                <a:buSzPts val="1400"/>
                <a:buFont typeface="Gill Sans"/>
                <a:buChar char="➢"/>
              </a:pPr>
              <a:r>
                <a:rPr lang="en-US">
                  <a:latin typeface="Gill Sans"/>
                  <a:ea typeface="Gill Sans"/>
                  <a:cs typeface="Gill Sans"/>
                  <a:sym typeface="Gill Sans"/>
                </a:rPr>
                <a:t>Diameter = 1.3 ft.</a:t>
              </a:r>
              <a:endParaRPr>
                <a:latin typeface="Gill Sans"/>
                <a:ea typeface="Gill Sans"/>
                <a:cs typeface="Gill Sans"/>
                <a:sym typeface="Gill Sans"/>
              </a:endParaRPr>
            </a:p>
            <a:p>
              <a:pPr marL="457200" lvl="0" indent="-317500" algn="l" rtl="0">
                <a:spcBef>
                  <a:spcPts val="0"/>
                </a:spcBef>
                <a:spcAft>
                  <a:spcPts val="0"/>
                </a:spcAft>
                <a:buClr>
                  <a:schemeClr val="accent2"/>
                </a:buClr>
                <a:buSzPts val="1400"/>
                <a:buFont typeface="Gill Sans"/>
                <a:buChar char="➢"/>
              </a:pPr>
              <a:r>
                <a:rPr lang="en-US">
                  <a:latin typeface="Gill Sans"/>
                  <a:ea typeface="Gill Sans"/>
                  <a:cs typeface="Gill Sans"/>
                  <a:sym typeface="Gill Sans"/>
                </a:rPr>
                <a:t>Carbon fiber blades</a:t>
              </a:r>
              <a:endParaRPr>
                <a:latin typeface="Gill Sans"/>
                <a:ea typeface="Gill Sans"/>
                <a:cs typeface="Gill Sans"/>
                <a:sym typeface="Gill Sans"/>
              </a:endParaRPr>
            </a:p>
            <a:p>
              <a:pPr marL="457200" lvl="0" indent="-317500" algn="l" rtl="0">
                <a:spcBef>
                  <a:spcPts val="0"/>
                </a:spcBef>
                <a:spcAft>
                  <a:spcPts val="0"/>
                </a:spcAft>
                <a:buClr>
                  <a:schemeClr val="accent2"/>
                </a:buClr>
                <a:buSzPts val="1400"/>
                <a:buFont typeface="Gill Sans"/>
                <a:buChar char="➢"/>
              </a:pPr>
              <a:r>
                <a:rPr lang="en-US">
                  <a:latin typeface="Gill Sans"/>
                  <a:ea typeface="Gill Sans"/>
                  <a:cs typeface="Gill Sans"/>
                  <a:sym typeface="Gill Sans"/>
                </a:rPr>
                <a:t>Combined thrust = 14.8 lbf</a:t>
              </a:r>
              <a:endParaRPr>
                <a:latin typeface="Gill Sans"/>
                <a:ea typeface="Gill Sans"/>
                <a:cs typeface="Gill Sans"/>
                <a:sym typeface="Gill Sans"/>
              </a:endParaRPr>
            </a:p>
          </p:txBody>
        </p:sp>
        <p:cxnSp>
          <p:nvCxnSpPr>
            <p:cNvPr id="538" name="Google Shape;538;g72e398ab78_1_1"/>
            <p:cNvCxnSpPr/>
            <p:nvPr/>
          </p:nvCxnSpPr>
          <p:spPr>
            <a:xfrm>
              <a:off x="2229225" y="4277625"/>
              <a:ext cx="3461700" cy="1001700"/>
            </a:xfrm>
            <a:prstGeom prst="straightConnector1">
              <a:avLst/>
            </a:prstGeom>
            <a:noFill/>
            <a:ln w="38100" cap="flat" cmpd="sng">
              <a:solidFill>
                <a:srgbClr val="000000"/>
              </a:solidFill>
              <a:prstDash val="solid"/>
              <a:round/>
              <a:headEnd type="none" w="med" len="med"/>
              <a:tailEnd type="triangle" w="med" len="med"/>
            </a:ln>
            <a:effectLst>
              <a:outerShdw blurRad="57150" dist="19050" dir="5400000" algn="bl" rotWithShape="0">
                <a:srgbClr val="000000">
                  <a:alpha val="50000"/>
                </a:srgbClr>
              </a:outerShdw>
            </a:effectLst>
          </p:spPr>
        </p:cxnSp>
      </p:grpSp>
      <p:grpSp>
        <p:nvGrpSpPr>
          <p:cNvPr id="539" name="Google Shape;539;g72e398ab78_1_1"/>
          <p:cNvGrpSpPr/>
          <p:nvPr/>
        </p:nvGrpSpPr>
        <p:grpSpPr>
          <a:xfrm>
            <a:off x="245575" y="5644575"/>
            <a:ext cx="4200675" cy="988200"/>
            <a:chOff x="245575" y="5644575"/>
            <a:chExt cx="4200675" cy="988200"/>
          </a:xfrm>
        </p:grpSpPr>
        <p:sp>
          <p:nvSpPr>
            <p:cNvPr id="540" name="Google Shape;540;g72e398ab78_1_1"/>
            <p:cNvSpPr txBox="1"/>
            <p:nvPr/>
          </p:nvSpPr>
          <p:spPr>
            <a:xfrm>
              <a:off x="245575" y="5644575"/>
              <a:ext cx="3336300" cy="98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u="sng">
                  <a:latin typeface="Gill Sans"/>
                  <a:ea typeface="Gill Sans"/>
                  <a:cs typeface="Gill Sans"/>
                  <a:sym typeface="Gill Sans"/>
                </a:rPr>
                <a:t>Edge Connectors (3x):</a:t>
              </a:r>
              <a:endParaRPr b="1" u="sng">
                <a:latin typeface="Gill Sans"/>
                <a:ea typeface="Gill Sans"/>
                <a:cs typeface="Gill Sans"/>
                <a:sym typeface="Gill Sans"/>
              </a:endParaRPr>
            </a:p>
            <a:p>
              <a:pPr marL="457200" lvl="0" indent="-317500" algn="l" rtl="0">
                <a:spcBef>
                  <a:spcPts val="0"/>
                </a:spcBef>
                <a:spcAft>
                  <a:spcPts val="0"/>
                </a:spcAft>
                <a:buClr>
                  <a:schemeClr val="accent2"/>
                </a:buClr>
                <a:buSzPts val="1400"/>
                <a:buFont typeface="Gill Sans"/>
                <a:buChar char="➢"/>
              </a:pPr>
              <a:r>
                <a:rPr lang="en-US">
                  <a:latin typeface="Gill Sans"/>
                  <a:ea typeface="Gill Sans"/>
                  <a:cs typeface="Gill Sans"/>
                  <a:sym typeface="Gill Sans"/>
                </a:rPr>
                <a:t>3D Printed PLA</a:t>
              </a:r>
              <a:endParaRPr>
                <a:latin typeface="Gill Sans"/>
                <a:ea typeface="Gill Sans"/>
                <a:cs typeface="Gill Sans"/>
                <a:sym typeface="Gill Sans"/>
              </a:endParaRPr>
            </a:p>
            <a:p>
              <a:pPr marL="457200" lvl="0" indent="-317500" algn="l" rtl="0">
                <a:spcBef>
                  <a:spcPts val="0"/>
                </a:spcBef>
                <a:spcAft>
                  <a:spcPts val="0"/>
                </a:spcAft>
                <a:buClr>
                  <a:schemeClr val="accent2"/>
                </a:buClr>
                <a:buSzPts val="1400"/>
                <a:buFont typeface="Gill Sans"/>
                <a:buChar char="➢"/>
              </a:pPr>
              <a:r>
                <a:rPr lang="en-US">
                  <a:latin typeface="Gill Sans"/>
                  <a:ea typeface="Gill Sans"/>
                  <a:cs typeface="Gill Sans"/>
                  <a:sym typeface="Gill Sans"/>
                </a:rPr>
                <a:t>Measured combined mass  = 0.22 lbs.</a:t>
              </a:r>
              <a:endParaRPr>
                <a:latin typeface="Gill Sans"/>
                <a:ea typeface="Gill Sans"/>
                <a:cs typeface="Gill Sans"/>
                <a:sym typeface="Gill Sans"/>
              </a:endParaRPr>
            </a:p>
          </p:txBody>
        </p:sp>
        <p:cxnSp>
          <p:nvCxnSpPr>
            <p:cNvPr id="541" name="Google Shape;541;g72e398ab78_1_1"/>
            <p:cNvCxnSpPr/>
            <p:nvPr/>
          </p:nvCxnSpPr>
          <p:spPr>
            <a:xfrm rot="10800000" flipH="1">
              <a:off x="2274850" y="5742800"/>
              <a:ext cx="2171400" cy="120300"/>
            </a:xfrm>
            <a:prstGeom prst="straightConnector1">
              <a:avLst/>
            </a:prstGeom>
            <a:noFill/>
            <a:ln w="38100" cap="flat" cmpd="sng">
              <a:solidFill>
                <a:srgbClr val="000000"/>
              </a:solidFill>
              <a:prstDash val="solid"/>
              <a:round/>
              <a:headEnd type="none" w="med" len="med"/>
              <a:tailEnd type="triangle" w="med" len="med"/>
            </a:ln>
            <a:effectLst>
              <a:outerShdw blurRad="57150" dist="19050" dir="5400000" algn="bl" rotWithShape="0">
                <a:srgbClr val="000000">
                  <a:alpha val="50000"/>
                </a:srgbClr>
              </a:outerShdw>
            </a:effectLst>
          </p:spPr>
        </p:cxnSp>
      </p:grpSp>
      <p:grpSp>
        <p:nvGrpSpPr>
          <p:cNvPr id="542" name="Google Shape;542;g72e398ab78_1_1"/>
          <p:cNvGrpSpPr/>
          <p:nvPr/>
        </p:nvGrpSpPr>
        <p:grpSpPr>
          <a:xfrm>
            <a:off x="7828200" y="1964425"/>
            <a:ext cx="3825425" cy="1512425"/>
            <a:chOff x="7828200" y="1964425"/>
            <a:chExt cx="3825425" cy="1512425"/>
          </a:xfrm>
        </p:grpSpPr>
        <p:sp>
          <p:nvSpPr>
            <p:cNvPr id="543" name="Google Shape;543;g72e398ab78_1_1"/>
            <p:cNvSpPr txBox="1"/>
            <p:nvPr/>
          </p:nvSpPr>
          <p:spPr>
            <a:xfrm>
              <a:off x="8598425" y="1964425"/>
              <a:ext cx="3055200" cy="130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u="sng">
                  <a:latin typeface="Gill Sans"/>
                  <a:ea typeface="Gill Sans"/>
                  <a:cs typeface="Gill Sans"/>
                  <a:sym typeface="Gill Sans"/>
                </a:rPr>
                <a:t>Envelope:</a:t>
              </a:r>
              <a:endParaRPr b="1" u="sng">
                <a:latin typeface="Gill Sans"/>
                <a:ea typeface="Gill Sans"/>
                <a:cs typeface="Gill Sans"/>
                <a:sym typeface="Gill Sans"/>
              </a:endParaRPr>
            </a:p>
            <a:p>
              <a:pPr marL="457200" lvl="0" indent="-317500" algn="l" rtl="0">
                <a:spcBef>
                  <a:spcPts val="0"/>
                </a:spcBef>
                <a:spcAft>
                  <a:spcPts val="0"/>
                </a:spcAft>
                <a:buClr>
                  <a:schemeClr val="accent2"/>
                </a:buClr>
                <a:buSzPts val="1400"/>
                <a:buFont typeface="Gill Sans"/>
                <a:buChar char="➢"/>
              </a:pPr>
              <a:r>
                <a:rPr lang="en-US">
                  <a:latin typeface="Gill Sans"/>
                  <a:ea typeface="Gill Sans"/>
                  <a:cs typeface="Gill Sans"/>
                  <a:sym typeface="Gill Sans"/>
                </a:rPr>
                <a:t>PVC film 7/1000” thick</a:t>
              </a:r>
              <a:endParaRPr>
                <a:latin typeface="Gill Sans"/>
                <a:ea typeface="Gill Sans"/>
                <a:cs typeface="Gill Sans"/>
                <a:sym typeface="Gill Sans"/>
              </a:endParaRPr>
            </a:p>
            <a:p>
              <a:pPr marL="457200" lvl="0" indent="-317500" algn="l" rtl="0">
                <a:spcBef>
                  <a:spcPts val="0"/>
                </a:spcBef>
                <a:spcAft>
                  <a:spcPts val="0"/>
                </a:spcAft>
                <a:buClr>
                  <a:schemeClr val="accent2"/>
                </a:buClr>
                <a:buSzPts val="1400"/>
                <a:buFont typeface="Gill Sans"/>
                <a:buChar char="➢"/>
              </a:pPr>
              <a:r>
                <a:rPr lang="en-US">
                  <a:latin typeface="Gill Sans"/>
                  <a:ea typeface="Gill Sans"/>
                  <a:cs typeface="Gill Sans"/>
                  <a:sym typeface="Gill Sans"/>
                </a:rPr>
                <a:t>Measured mass = 35.8 lbs.</a:t>
              </a:r>
              <a:endParaRPr>
                <a:latin typeface="Gill Sans"/>
                <a:ea typeface="Gill Sans"/>
                <a:cs typeface="Gill Sans"/>
                <a:sym typeface="Gill Sans"/>
              </a:endParaRPr>
            </a:p>
            <a:p>
              <a:pPr marL="457200" lvl="0" indent="-317500" algn="l" rtl="0">
                <a:spcBef>
                  <a:spcPts val="0"/>
                </a:spcBef>
                <a:spcAft>
                  <a:spcPts val="0"/>
                </a:spcAft>
                <a:buClr>
                  <a:schemeClr val="accent2"/>
                </a:buClr>
                <a:buSzPts val="1400"/>
                <a:buFont typeface="Gill Sans"/>
                <a:buChar char="➢"/>
              </a:pPr>
              <a:r>
                <a:rPr lang="en-US">
                  <a:latin typeface="Gill Sans"/>
                  <a:ea typeface="Gill Sans"/>
                  <a:cs typeface="Gill Sans"/>
                  <a:sym typeface="Gill Sans"/>
                </a:rPr>
                <a:t>Volume = 888 ft^3</a:t>
              </a:r>
              <a:endParaRPr>
                <a:latin typeface="Gill Sans"/>
                <a:ea typeface="Gill Sans"/>
                <a:cs typeface="Gill Sans"/>
                <a:sym typeface="Gill Sans"/>
              </a:endParaRPr>
            </a:p>
            <a:p>
              <a:pPr marL="457200" lvl="0" indent="-317500" algn="l" rtl="0">
                <a:spcBef>
                  <a:spcPts val="0"/>
                </a:spcBef>
                <a:spcAft>
                  <a:spcPts val="0"/>
                </a:spcAft>
                <a:buClr>
                  <a:schemeClr val="accent2"/>
                </a:buClr>
                <a:buSzPts val="1400"/>
                <a:buFont typeface="Gill Sans"/>
                <a:buChar char="➢"/>
              </a:pPr>
              <a:r>
                <a:rPr lang="en-US">
                  <a:latin typeface="Gill Sans"/>
                  <a:ea typeface="Gill Sans"/>
                  <a:cs typeface="Gill Sans"/>
                  <a:sym typeface="Gill Sans"/>
                </a:rPr>
                <a:t>Net lift = 19.2 lbs.</a:t>
              </a:r>
              <a:endParaRPr>
                <a:latin typeface="Gill Sans"/>
                <a:ea typeface="Gill Sans"/>
                <a:cs typeface="Gill Sans"/>
                <a:sym typeface="Gill Sans"/>
              </a:endParaRPr>
            </a:p>
            <a:p>
              <a:pPr marL="457200" lvl="0" indent="-317500" algn="l" rtl="0">
                <a:spcBef>
                  <a:spcPts val="0"/>
                </a:spcBef>
                <a:spcAft>
                  <a:spcPts val="0"/>
                </a:spcAft>
                <a:buClr>
                  <a:schemeClr val="accent2"/>
                </a:buClr>
                <a:buSzPts val="1400"/>
                <a:buFont typeface="Gill Sans"/>
                <a:buChar char="➢"/>
              </a:pPr>
              <a:r>
                <a:rPr lang="en-US">
                  <a:latin typeface="Gill Sans"/>
                  <a:ea typeface="Gill Sans"/>
                  <a:cs typeface="Gill Sans"/>
                  <a:sym typeface="Gill Sans"/>
                </a:rPr>
                <a:t>Dimensions: R = 7.5 ft, r = 2.5 ft.</a:t>
              </a:r>
              <a:endParaRPr>
                <a:latin typeface="Gill Sans"/>
                <a:ea typeface="Gill Sans"/>
                <a:cs typeface="Gill Sans"/>
                <a:sym typeface="Gill Sans"/>
              </a:endParaRPr>
            </a:p>
          </p:txBody>
        </p:sp>
        <p:cxnSp>
          <p:nvCxnSpPr>
            <p:cNvPr id="544" name="Google Shape;544;g72e398ab78_1_1"/>
            <p:cNvCxnSpPr/>
            <p:nvPr/>
          </p:nvCxnSpPr>
          <p:spPr>
            <a:xfrm flipH="1">
              <a:off x="7828200" y="2420250"/>
              <a:ext cx="830400" cy="1056600"/>
            </a:xfrm>
            <a:prstGeom prst="straightConnector1">
              <a:avLst/>
            </a:prstGeom>
            <a:noFill/>
            <a:ln w="38100" cap="flat" cmpd="sng">
              <a:solidFill>
                <a:srgbClr val="000000"/>
              </a:solidFill>
              <a:prstDash val="solid"/>
              <a:round/>
              <a:headEnd type="none" w="med" len="med"/>
              <a:tailEnd type="triangle" w="med" len="med"/>
            </a:ln>
            <a:effectLst>
              <a:outerShdw blurRad="57150" dist="19050" dir="5400000" algn="bl" rotWithShape="0">
                <a:srgbClr val="000000">
                  <a:alpha val="50000"/>
                </a:srgbClr>
              </a:outerShdw>
            </a:effectLst>
          </p:spPr>
        </p:cxnSp>
      </p:grpSp>
      <p:grpSp>
        <p:nvGrpSpPr>
          <p:cNvPr id="545" name="Google Shape;545;g72e398ab78_1_1"/>
          <p:cNvGrpSpPr/>
          <p:nvPr/>
        </p:nvGrpSpPr>
        <p:grpSpPr>
          <a:xfrm>
            <a:off x="9081200" y="4081000"/>
            <a:ext cx="2626625" cy="1198475"/>
            <a:chOff x="9081200" y="4081000"/>
            <a:chExt cx="2626625" cy="1198475"/>
          </a:xfrm>
        </p:grpSpPr>
        <p:sp>
          <p:nvSpPr>
            <p:cNvPr id="546" name="Google Shape;546;g72e398ab78_1_1"/>
            <p:cNvSpPr txBox="1"/>
            <p:nvPr/>
          </p:nvSpPr>
          <p:spPr>
            <a:xfrm>
              <a:off x="9529225" y="4081000"/>
              <a:ext cx="2178600" cy="98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u="sng">
                  <a:latin typeface="Gill Sans"/>
                  <a:ea typeface="Gill Sans"/>
                  <a:cs typeface="Gill Sans"/>
                  <a:sym typeface="Gill Sans"/>
                </a:rPr>
                <a:t>Tail:</a:t>
              </a:r>
              <a:endParaRPr b="1" u="sng">
                <a:latin typeface="Gill Sans"/>
                <a:ea typeface="Gill Sans"/>
                <a:cs typeface="Gill Sans"/>
                <a:sym typeface="Gill Sans"/>
              </a:endParaRPr>
            </a:p>
            <a:p>
              <a:pPr marL="457200" lvl="0" indent="-317500" algn="l" rtl="0">
                <a:spcBef>
                  <a:spcPts val="0"/>
                </a:spcBef>
                <a:spcAft>
                  <a:spcPts val="0"/>
                </a:spcAft>
                <a:buClr>
                  <a:schemeClr val="accent2"/>
                </a:buClr>
                <a:buSzPts val="1400"/>
                <a:buFont typeface="Gill Sans"/>
                <a:buChar char="➢"/>
              </a:pPr>
              <a:r>
                <a:rPr lang="en-US">
                  <a:latin typeface="Gill Sans"/>
                  <a:ea typeface="Gill Sans"/>
                  <a:cs typeface="Gill Sans"/>
                  <a:sym typeface="Gill Sans"/>
                </a:rPr>
                <a:t>EPS foam coated with epoxy resin</a:t>
              </a:r>
              <a:endParaRPr>
                <a:latin typeface="Gill Sans"/>
                <a:ea typeface="Gill Sans"/>
                <a:cs typeface="Gill Sans"/>
                <a:sym typeface="Gill Sans"/>
              </a:endParaRPr>
            </a:p>
            <a:p>
              <a:pPr marL="457200" lvl="0" indent="-317500" algn="l" rtl="0">
                <a:spcBef>
                  <a:spcPts val="0"/>
                </a:spcBef>
                <a:spcAft>
                  <a:spcPts val="0"/>
                </a:spcAft>
                <a:buClr>
                  <a:schemeClr val="accent2"/>
                </a:buClr>
                <a:buSzPts val="1400"/>
                <a:buFont typeface="Gill Sans"/>
                <a:buChar char="➢"/>
              </a:pPr>
              <a:r>
                <a:rPr lang="en-US">
                  <a:latin typeface="Gill Sans"/>
                  <a:ea typeface="Gill Sans"/>
                  <a:cs typeface="Gill Sans"/>
                  <a:sym typeface="Gill Sans"/>
                </a:rPr>
                <a:t>Expected combined mass  = 0.22 lbs.</a:t>
              </a:r>
              <a:endParaRPr>
                <a:latin typeface="Gill Sans"/>
                <a:ea typeface="Gill Sans"/>
                <a:cs typeface="Gill Sans"/>
                <a:sym typeface="Gill Sans"/>
              </a:endParaRPr>
            </a:p>
          </p:txBody>
        </p:sp>
        <p:cxnSp>
          <p:nvCxnSpPr>
            <p:cNvPr id="547" name="Google Shape;547;g72e398ab78_1_1"/>
            <p:cNvCxnSpPr/>
            <p:nvPr/>
          </p:nvCxnSpPr>
          <p:spPr>
            <a:xfrm flipH="1">
              <a:off x="9081200" y="4469475"/>
              <a:ext cx="534600" cy="810000"/>
            </a:xfrm>
            <a:prstGeom prst="straightConnector1">
              <a:avLst/>
            </a:prstGeom>
            <a:noFill/>
            <a:ln w="38100" cap="flat" cmpd="sng">
              <a:solidFill>
                <a:srgbClr val="000000"/>
              </a:solidFill>
              <a:prstDash val="solid"/>
              <a:round/>
              <a:headEnd type="none" w="med" len="med"/>
              <a:tailEnd type="triangle" w="med" len="med"/>
            </a:ln>
            <a:effectLst>
              <a:outerShdw blurRad="57150" dist="19050" dir="5400000" algn="bl" rotWithShape="0">
                <a:srgbClr val="000000">
                  <a:alpha val="50000"/>
                </a:srgbClr>
              </a:outerShdw>
            </a:effectLst>
          </p:spPr>
        </p:cxnSp>
      </p:grpSp>
      <p:grpSp>
        <p:nvGrpSpPr>
          <p:cNvPr id="548" name="Google Shape;548;g72e398ab78_1_1"/>
          <p:cNvGrpSpPr/>
          <p:nvPr/>
        </p:nvGrpSpPr>
        <p:grpSpPr>
          <a:xfrm>
            <a:off x="5038664" y="5554050"/>
            <a:ext cx="3624000" cy="1297250"/>
            <a:chOff x="5038664" y="5554050"/>
            <a:chExt cx="3624000" cy="1297250"/>
          </a:xfrm>
        </p:grpSpPr>
        <p:sp>
          <p:nvSpPr>
            <p:cNvPr id="549" name="Google Shape;549;g72e398ab78_1_1"/>
            <p:cNvSpPr txBox="1"/>
            <p:nvPr/>
          </p:nvSpPr>
          <p:spPr>
            <a:xfrm>
              <a:off x="5038664" y="5863100"/>
              <a:ext cx="3624000" cy="98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u="sng">
                  <a:latin typeface="Gill Sans"/>
                  <a:ea typeface="Gill Sans"/>
                  <a:cs typeface="Gill Sans"/>
                  <a:sym typeface="Gill Sans"/>
                </a:rPr>
                <a:t>Structural tubes (3x):</a:t>
              </a:r>
              <a:endParaRPr b="1" u="sng">
                <a:latin typeface="Gill Sans"/>
                <a:ea typeface="Gill Sans"/>
                <a:cs typeface="Gill Sans"/>
                <a:sym typeface="Gill Sans"/>
              </a:endParaRPr>
            </a:p>
            <a:p>
              <a:pPr marL="457200" lvl="0" indent="-317500" algn="l" rtl="0">
                <a:spcBef>
                  <a:spcPts val="0"/>
                </a:spcBef>
                <a:spcAft>
                  <a:spcPts val="0"/>
                </a:spcAft>
                <a:buClr>
                  <a:schemeClr val="accent2"/>
                </a:buClr>
                <a:buSzPts val="1400"/>
                <a:buFont typeface="Gill Sans"/>
                <a:buChar char="➢"/>
              </a:pPr>
              <a:r>
                <a:rPr lang="en-US">
                  <a:latin typeface="Gill Sans"/>
                  <a:ea typeface="Gill Sans"/>
                  <a:cs typeface="Gill Sans"/>
                  <a:sym typeface="Gill Sans"/>
                </a:rPr>
                <a:t>Carbon fiber </a:t>
              </a:r>
              <a:endParaRPr>
                <a:latin typeface="Gill Sans"/>
                <a:ea typeface="Gill Sans"/>
                <a:cs typeface="Gill Sans"/>
                <a:sym typeface="Gill Sans"/>
              </a:endParaRPr>
            </a:p>
            <a:p>
              <a:pPr marL="457200" lvl="0" indent="-317500" algn="l" rtl="0">
                <a:spcBef>
                  <a:spcPts val="0"/>
                </a:spcBef>
                <a:spcAft>
                  <a:spcPts val="0"/>
                </a:spcAft>
                <a:buClr>
                  <a:schemeClr val="accent2"/>
                </a:buClr>
                <a:buSzPts val="1400"/>
                <a:buFont typeface="Gill Sans"/>
                <a:buChar char="➢"/>
              </a:pPr>
              <a:r>
                <a:rPr lang="en-US">
                  <a:latin typeface="Gill Sans"/>
                  <a:ea typeface="Gill Sans"/>
                  <a:cs typeface="Gill Sans"/>
                  <a:sym typeface="Gill Sans"/>
                </a:rPr>
                <a:t>Measured combined mass  = 3.06 lbs.</a:t>
              </a:r>
              <a:endParaRPr>
                <a:latin typeface="Gill Sans"/>
                <a:ea typeface="Gill Sans"/>
                <a:cs typeface="Gill Sans"/>
                <a:sym typeface="Gill Sans"/>
              </a:endParaRPr>
            </a:p>
          </p:txBody>
        </p:sp>
        <p:cxnSp>
          <p:nvCxnSpPr>
            <p:cNvPr id="550" name="Google Shape;550;g72e398ab78_1_1"/>
            <p:cNvCxnSpPr/>
            <p:nvPr/>
          </p:nvCxnSpPr>
          <p:spPr>
            <a:xfrm rot="10800000">
              <a:off x="5390700" y="5554050"/>
              <a:ext cx="386100" cy="334800"/>
            </a:xfrm>
            <a:prstGeom prst="straightConnector1">
              <a:avLst/>
            </a:prstGeom>
            <a:noFill/>
            <a:ln w="38100" cap="flat" cmpd="sng">
              <a:solidFill>
                <a:srgbClr val="000000"/>
              </a:solidFill>
              <a:prstDash val="solid"/>
              <a:round/>
              <a:headEnd type="none" w="med" len="med"/>
              <a:tailEnd type="triangle" w="med" len="med"/>
            </a:ln>
            <a:effectLst>
              <a:outerShdw blurRad="57150" dist="19050" dir="5400000" algn="bl" rotWithShape="0">
                <a:srgbClr val="000000">
                  <a:alpha val="50000"/>
                </a:srgbClr>
              </a:outerShdw>
            </a:effectLst>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
                                        </p:tgtEl>
                                        <p:attrNameLst>
                                          <p:attrName>style.visibility</p:attrName>
                                        </p:attrNameLst>
                                      </p:cBhvr>
                                      <p:to>
                                        <p:strVal val="visible"/>
                                      </p:to>
                                    </p:set>
                                    <p:animEffect transition="in" filter="fade">
                                      <p:cBhvr>
                                        <p:cTn id="7" dur="800"/>
                                        <p:tgtEl>
                                          <p:spTgt spid="5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5"/>
                                        </p:tgtEl>
                                        <p:attrNameLst>
                                          <p:attrName>style.visibility</p:attrName>
                                        </p:attrNameLst>
                                      </p:cBhvr>
                                      <p:to>
                                        <p:strVal val="visible"/>
                                      </p:to>
                                    </p:set>
                                    <p:animEffect transition="in" filter="fade">
                                      <p:cBhvr>
                                        <p:cTn id="12" dur="1000"/>
                                        <p:tgtEl>
                                          <p:spTgt spid="5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8"/>
                                        </p:tgtEl>
                                        <p:attrNameLst>
                                          <p:attrName>style.visibility</p:attrName>
                                        </p:attrNameLst>
                                      </p:cBhvr>
                                      <p:to>
                                        <p:strVal val="visible"/>
                                      </p:to>
                                    </p:set>
                                    <p:animEffect transition="in" filter="fade">
                                      <p:cBhvr>
                                        <p:cTn id="17" dur="1000"/>
                                        <p:tgtEl>
                                          <p:spTgt spid="5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9"/>
                                        </p:tgtEl>
                                        <p:attrNameLst>
                                          <p:attrName>style.visibility</p:attrName>
                                        </p:attrNameLst>
                                      </p:cBhvr>
                                      <p:to>
                                        <p:strVal val="visible"/>
                                      </p:to>
                                    </p:set>
                                    <p:animEffect transition="in" filter="fade">
                                      <p:cBhvr>
                                        <p:cTn id="22" dur="1000"/>
                                        <p:tgtEl>
                                          <p:spTgt spid="5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6"/>
                                        </p:tgtEl>
                                        <p:attrNameLst>
                                          <p:attrName>style.visibility</p:attrName>
                                        </p:attrNameLst>
                                      </p:cBhvr>
                                      <p:to>
                                        <p:strVal val="visible"/>
                                      </p:to>
                                    </p:set>
                                    <p:animEffect transition="in" filter="fade">
                                      <p:cBhvr>
                                        <p:cTn id="27" dur="1000"/>
                                        <p:tgtEl>
                                          <p:spTgt spid="5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33"/>
                                        </p:tgtEl>
                                        <p:attrNameLst>
                                          <p:attrName>style.visibility</p:attrName>
                                        </p:attrNameLst>
                                      </p:cBhvr>
                                      <p:to>
                                        <p:strVal val="visible"/>
                                      </p:to>
                                    </p:set>
                                    <p:animEffect transition="in" filter="fade">
                                      <p:cBhvr>
                                        <p:cTn id="32" dur="1000"/>
                                        <p:tgtEl>
                                          <p:spTgt spid="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4"/>
        <p:cNvGrpSpPr/>
        <p:nvPr/>
      </p:nvGrpSpPr>
      <p:grpSpPr>
        <a:xfrm>
          <a:off x="0" y="0"/>
          <a:ext cx="0" cy="0"/>
          <a:chOff x="0" y="0"/>
          <a:chExt cx="0" cy="0"/>
        </a:xfrm>
      </p:grpSpPr>
      <p:sp>
        <p:nvSpPr>
          <p:cNvPr id="555" name="Google Shape;555;g82eeacac94_0_35"/>
          <p:cNvSpPr txBox="1">
            <a:spLocks noGrp="1"/>
          </p:cNvSpPr>
          <p:nvPr>
            <p:ph type="title"/>
          </p:nvPr>
        </p:nvSpPr>
        <p:spPr>
          <a:xfrm>
            <a:off x="581193" y="729658"/>
            <a:ext cx="11029500" cy="98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2800"/>
              <a:buFont typeface="Gill Sans"/>
              <a:buNone/>
            </a:pPr>
            <a:r>
              <a:rPr lang="en-US"/>
              <a:t>Design Description - FBD</a:t>
            </a:r>
            <a:endParaRPr/>
          </a:p>
        </p:txBody>
      </p:sp>
      <p:sp>
        <p:nvSpPr>
          <p:cNvPr id="556" name="Google Shape;556;g82eeacac94_0_35"/>
          <p:cNvSpPr txBox="1">
            <a:spLocks noGrp="1"/>
          </p:cNvSpPr>
          <p:nvPr>
            <p:ph type="sldNum" idx="12"/>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9</a:t>
            </a:fld>
            <a:endParaRPr/>
          </a:p>
        </p:txBody>
      </p:sp>
      <p:sp>
        <p:nvSpPr>
          <p:cNvPr id="557" name="Google Shape;557;g82eeacac94_0_35"/>
          <p:cNvSpPr txBox="1"/>
          <p:nvPr/>
        </p:nvSpPr>
        <p:spPr>
          <a:xfrm>
            <a:off x="1639700" y="2790300"/>
            <a:ext cx="2128500" cy="166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ill Sans"/>
              <a:ea typeface="Gill Sans"/>
              <a:cs typeface="Gill Sans"/>
              <a:sym typeface="Gill Sans"/>
            </a:endParaRPr>
          </a:p>
        </p:txBody>
      </p:sp>
      <p:sp>
        <p:nvSpPr>
          <p:cNvPr id="558" name="Google Shape;558;g82eeacac94_0_35">
            <a:hlinkClick r:id="" action="ppaction://noaction"/>
          </p:cNvPr>
          <p:cNvSpPr txBox="1"/>
          <p:nvPr/>
        </p:nvSpPr>
        <p:spPr>
          <a:xfrm>
            <a:off x="10558300" y="5956137"/>
            <a:ext cx="10524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4590B8"/>
                </a:solidFill>
                <a:latin typeface="Gill Sans"/>
                <a:ea typeface="Gill Sans"/>
                <a:cs typeface="Gill Sans"/>
                <a:sym typeface="Gill Sans"/>
              </a:rPr>
              <a:t>9</a:t>
            </a:fld>
            <a:endParaRPr sz="900">
              <a:solidFill>
                <a:srgbClr val="4590B8"/>
              </a:solidFill>
              <a:latin typeface="Gill Sans"/>
              <a:ea typeface="Gill Sans"/>
              <a:cs typeface="Gill Sans"/>
              <a:sym typeface="Gill Sans"/>
            </a:endParaRPr>
          </a:p>
        </p:txBody>
      </p:sp>
      <p:sp>
        <p:nvSpPr>
          <p:cNvPr id="559" name="Google Shape;559;g82eeacac94_0_35"/>
          <p:cNvSpPr/>
          <p:nvPr/>
        </p:nvSpPr>
        <p:spPr>
          <a:xfrm>
            <a:off x="1946643" y="4879539"/>
            <a:ext cx="1188600" cy="535200"/>
          </a:xfrm>
          <a:prstGeom prst="roundRect">
            <a:avLst>
              <a:gd name="adj" fmla="val 16667"/>
            </a:avLst>
          </a:prstGeom>
          <a:gradFill>
            <a:gsLst>
              <a:gs pos="0">
                <a:srgbClr val="A2D36A"/>
              </a:gs>
              <a:gs pos="100000">
                <a:srgbClr val="D6FFA6"/>
              </a:gs>
            </a:gsLst>
            <a:lin ang="16200038" scaled="0"/>
          </a:gradFill>
          <a:ln>
            <a:noFill/>
          </a:ln>
          <a:effectLst>
            <a:outerShdw blurRad="40000"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04A2F"/>
                </a:solidFill>
                <a:latin typeface="Arial"/>
                <a:ea typeface="Arial"/>
                <a:cs typeface="Arial"/>
                <a:sym typeface="Arial"/>
              </a:rPr>
              <a:t>Ground Station</a:t>
            </a:r>
            <a:endParaRPr sz="1400" b="0" i="0" u="none" strike="noStrike" cap="none">
              <a:solidFill>
                <a:srgbClr val="000000"/>
              </a:solidFill>
              <a:latin typeface="Arial"/>
              <a:ea typeface="Arial"/>
              <a:cs typeface="Arial"/>
              <a:sym typeface="Arial"/>
            </a:endParaRPr>
          </a:p>
        </p:txBody>
      </p:sp>
      <p:sp>
        <p:nvSpPr>
          <p:cNvPr id="560" name="Google Shape;560;g82eeacac94_0_35"/>
          <p:cNvSpPr/>
          <p:nvPr/>
        </p:nvSpPr>
        <p:spPr>
          <a:xfrm>
            <a:off x="3764297" y="3273405"/>
            <a:ext cx="1687800" cy="1297800"/>
          </a:xfrm>
          <a:prstGeom prst="roundRect">
            <a:avLst>
              <a:gd name="adj" fmla="val 16667"/>
            </a:avLst>
          </a:prstGeom>
          <a:gradFill>
            <a:gsLst>
              <a:gs pos="0">
                <a:srgbClr val="A2D36A"/>
              </a:gs>
              <a:gs pos="100000">
                <a:srgbClr val="D6FFA6"/>
              </a:gs>
            </a:gsLst>
            <a:lin ang="16200038" scaled="0"/>
          </a:gradFill>
          <a:ln>
            <a:noFill/>
          </a:ln>
          <a:effectLst>
            <a:outerShdw blurRad="40000"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04A2F"/>
                </a:solidFill>
                <a:latin typeface="Arial"/>
                <a:ea typeface="Arial"/>
                <a:cs typeface="Arial"/>
                <a:sym typeface="Arial"/>
              </a:rPr>
              <a:t>Pixhawk 4 Mini</a:t>
            </a:r>
            <a:endParaRPr sz="1400" b="0" i="0" u="none" strike="noStrike" cap="none">
              <a:solidFill>
                <a:srgbClr val="000000"/>
              </a:solidFill>
              <a:latin typeface="Arial"/>
              <a:ea typeface="Arial"/>
              <a:cs typeface="Arial"/>
              <a:sym typeface="Arial"/>
            </a:endParaRPr>
          </a:p>
        </p:txBody>
      </p:sp>
      <p:sp>
        <p:nvSpPr>
          <p:cNvPr id="561" name="Google Shape;561;g82eeacac94_0_35"/>
          <p:cNvSpPr/>
          <p:nvPr/>
        </p:nvSpPr>
        <p:spPr>
          <a:xfrm>
            <a:off x="6619784" y="2288310"/>
            <a:ext cx="1162500" cy="528000"/>
          </a:xfrm>
          <a:prstGeom prst="roundRect">
            <a:avLst>
              <a:gd name="adj" fmla="val 16667"/>
            </a:avLst>
          </a:prstGeom>
          <a:gradFill>
            <a:gsLst>
              <a:gs pos="0">
                <a:srgbClr val="3395C9"/>
              </a:gs>
              <a:gs pos="100000">
                <a:srgbClr val="97D6FF"/>
              </a:gs>
            </a:gsLst>
            <a:lin ang="16200038" scaled="0"/>
          </a:gradFill>
          <a:ln>
            <a:noFill/>
          </a:ln>
          <a:effectLst>
            <a:outerShdw blurRad="40000"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2485C"/>
                </a:solidFill>
                <a:latin typeface="Arial"/>
                <a:ea typeface="Arial"/>
                <a:cs typeface="Arial"/>
                <a:sym typeface="Arial"/>
              </a:rPr>
              <a:t>Motor Shaft Servo</a:t>
            </a:r>
            <a:endParaRPr sz="1400" b="0" i="0" u="none" strike="noStrike" cap="none">
              <a:solidFill>
                <a:srgbClr val="000000"/>
              </a:solidFill>
              <a:latin typeface="Arial"/>
              <a:ea typeface="Arial"/>
              <a:cs typeface="Arial"/>
              <a:sym typeface="Arial"/>
            </a:endParaRPr>
          </a:p>
        </p:txBody>
      </p:sp>
      <p:sp>
        <p:nvSpPr>
          <p:cNvPr id="562" name="Google Shape;562;g82eeacac94_0_35"/>
          <p:cNvSpPr/>
          <p:nvPr/>
        </p:nvSpPr>
        <p:spPr>
          <a:xfrm>
            <a:off x="6618542" y="2884336"/>
            <a:ext cx="1162500" cy="528000"/>
          </a:xfrm>
          <a:prstGeom prst="roundRect">
            <a:avLst>
              <a:gd name="adj" fmla="val 16667"/>
            </a:avLst>
          </a:prstGeom>
          <a:gradFill>
            <a:gsLst>
              <a:gs pos="0">
                <a:srgbClr val="3395C9"/>
              </a:gs>
              <a:gs pos="100000">
                <a:srgbClr val="97D6FF"/>
              </a:gs>
            </a:gsLst>
            <a:lin ang="16200038" scaled="0"/>
          </a:gradFill>
          <a:ln>
            <a:noFill/>
          </a:ln>
          <a:effectLst>
            <a:outerShdw blurRad="40000"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2485C"/>
                </a:solidFill>
                <a:latin typeface="Arial"/>
                <a:ea typeface="Arial"/>
                <a:cs typeface="Arial"/>
                <a:sym typeface="Arial"/>
              </a:rPr>
              <a:t>Elevator Servo</a:t>
            </a:r>
            <a:endParaRPr sz="1400" b="0" i="0" u="none" strike="noStrike" cap="none">
              <a:solidFill>
                <a:srgbClr val="000000"/>
              </a:solidFill>
              <a:latin typeface="Arial"/>
              <a:ea typeface="Arial"/>
              <a:cs typeface="Arial"/>
              <a:sym typeface="Arial"/>
            </a:endParaRPr>
          </a:p>
        </p:txBody>
      </p:sp>
      <p:sp>
        <p:nvSpPr>
          <p:cNvPr id="563" name="Google Shape;563;g82eeacac94_0_35"/>
          <p:cNvSpPr/>
          <p:nvPr/>
        </p:nvSpPr>
        <p:spPr>
          <a:xfrm>
            <a:off x="6628266" y="3524555"/>
            <a:ext cx="1162500" cy="528000"/>
          </a:xfrm>
          <a:prstGeom prst="roundRect">
            <a:avLst>
              <a:gd name="adj" fmla="val 16667"/>
            </a:avLst>
          </a:prstGeom>
          <a:gradFill>
            <a:gsLst>
              <a:gs pos="0">
                <a:srgbClr val="3395C9"/>
              </a:gs>
              <a:gs pos="100000">
                <a:srgbClr val="97D6FF"/>
              </a:gs>
            </a:gsLst>
            <a:lin ang="16200038" scaled="0"/>
          </a:gradFill>
          <a:ln>
            <a:noFill/>
          </a:ln>
          <a:effectLst>
            <a:outerShdw blurRad="40000"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2485C"/>
                </a:solidFill>
                <a:latin typeface="Arial"/>
                <a:ea typeface="Arial"/>
                <a:cs typeface="Arial"/>
                <a:sym typeface="Arial"/>
              </a:rPr>
              <a:t>Release Valve</a:t>
            </a:r>
            <a:endParaRPr sz="1400" b="0" i="0" u="none" strike="noStrike" cap="none">
              <a:solidFill>
                <a:srgbClr val="000000"/>
              </a:solidFill>
              <a:latin typeface="Arial"/>
              <a:ea typeface="Arial"/>
              <a:cs typeface="Arial"/>
              <a:sym typeface="Arial"/>
            </a:endParaRPr>
          </a:p>
        </p:txBody>
      </p:sp>
      <p:sp>
        <p:nvSpPr>
          <p:cNvPr id="564" name="Google Shape;564;g82eeacac94_0_35"/>
          <p:cNvSpPr/>
          <p:nvPr/>
        </p:nvSpPr>
        <p:spPr>
          <a:xfrm>
            <a:off x="8076766" y="4731628"/>
            <a:ext cx="1162500" cy="528000"/>
          </a:xfrm>
          <a:prstGeom prst="roundRect">
            <a:avLst>
              <a:gd name="adj" fmla="val 16667"/>
            </a:avLst>
          </a:prstGeom>
          <a:gradFill>
            <a:gsLst>
              <a:gs pos="0">
                <a:srgbClr val="3395C9"/>
              </a:gs>
              <a:gs pos="100000">
                <a:srgbClr val="97D6FF"/>
              </a:gs>
            </a:gsLst>
            <a:lin ang="16200038" scaled="0"/>
          </a:gradFill>
          <a:ln>
            <a:noFill/>
          </a:ln>
          <a:effectLst>
            <a:outerShdw blurRad="40000"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2485C"/>
                </a:solidFill>
                <a:latin typeface="Arial"/>
                <a:ea typeface="Arial"/>
                <a:cs typeface="Arial"/>
                <a:sym typeface="Arial"/>
              </a:rPr>
              <a:t>Motor 2</a:t>
            </a:r>
            <a:endParaRPr sz="1400" b="0" i="0" u="none" strike="noStrike" cap="none">
              <a:solidFill>
                <a:srgbClr val="000000"/>
              </a:solidFill>
              <a:latin typeface="Arial"/>
              <a:ea typeface="Arial"/>
              <a:cs typeface="Arial"/>
              <a:sym typeface="Arial"/>
            </a:endParaRPr>
          </a:p>
        </p:txBody>
      </p:sp>
      <p:sp>
        <p:nvSpPr>
          <p:cNvPr id="565" name="Google Shape;565;g82eeacac94_0_35"/>
          <p:cNvSpPr/>
          <p:nvPr/>
        </p:nvSpPr>
        <p:spPr>
          <a:xfrm>
            <a:off x="8071368" y="4142104"/>
            <a:ext cx="1162500" cy="528000"/>
          </a:xfrm>
          <a:prstGeom prst="roundRect">
            <a:avLst>
              <a:gd name="adj" fmla="val 16667"/>
            </a:avLst>
          </a:prstGeom>
          <a:gradFill>
            <a:gsLst>
              <a:gs pos="0">
                <a:srgbClr val="3395C9"/>
              </a:gs>
              <a:gs pos="100000">
                <a:srgbClr val="97D6FF"/>
              </a:gs>
            </a:gsLst>
            <a:lin ang="16200038" scaled="0"/>
          </a:gradFill>
          <a:ln>
            <a:noFill/>
          </a:ln>
          <a:effectLst>
            <a:outerShdw blurRad="40000"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2485C"/>
                </a:solidFill>
                <a:latin typeface="Arial"/>
                <a:ea typeface="Arial"/>
                <a:cs typeface="Arial"/>
                <a:sym typeface="Arial"/>
              </a:rPr>
              <a:t>Motor 1</a:t>
            </a:r>
            <a:endParaRPr sz="1400" b="0" i="0" u="none" strike="noStrike" cap="none">
              <a:solidFill>
                <a:srgbClr val="000000"/>
              </a:solidFill>
              <a:latin typeface="Arial"/>
              <a:ea typeface="Arial"/>
              <a:cs typeface="Arial"/>
              <a:sym typeface="Arial"/>
            </a:endParaRPr>
          </a:p>
        </p:txBody>
      </p:sp>
      <p:sp>
        <p:nvSpPr>
          <p:cNvPr id="566" name="Google Shape;566;g82eeacac94_0_35"/>
          <p:cNvSpPr/>
          <p:nvPr/>
        </p:nvSpPr>
        <p:spPr>
          <a:xfrm>
            <a:off x="6625250" y="4730248"/>
            <a:ext cx="1162500" cy="528000"/>
          </a:xfrm>
          <a:prstGeom prst="roundRect">
            <a:avLst>
              <a:gd name="adj" fmla="val 16667"/>
            </a:avLst>
          </a:prstGeom>
          <a:gradFill>
            <a:gsLst>
              <a:gs pos="0">
                <a:srgbClr val="0F2E6A"/>
              </a:gs>
              <a:gs pos="100000">
                <a:srgbClr val="AFB3CF"/>
              </a:gs>
            </a:gsLst>
            <a:lin ang="16198662" scaled="0"/>
          </a:gradFill>
          <a:ln>
            <a:noFill/>
          </a:ln>
          <a:effectLst>
            <a:outerShdw blurRad="40000"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2485C"/>
                </a:solidFill>
                <a:latin typeface="Arial"/>
                <a:ea typeface="Arial"/>
                <a:cs typeface="Arial"/>
                <a:sym typeface="Arial"/>
              </a:rPr>
              <a:t>ESC 2</a:t>
            </a:r>
            <a:endParaRPr sz="1400" b="0" i="0" u="none" strike="noStrike" cap="none">
              <a:solidFill>
                <a:srgbClr val="000000"/>
              </a:solidFill>
              <a:latin typeface="Arial"/>
              <a:ea typeface="Arial"/>
              <a:cs typeface="Arial"/>
              <a:sym typeface="Arial"/>
            </a:endParaRPr>
          </a:p>
        </p:txBody>
      </p:sp>
      <p:sp>
        <p:nvSpPr>
          <p:cNvPr id="567" name="Google Shape;567;g82eeacac94_0_35"/>
          <p:cNvSpPr/>
          <p:nvPr/>
        </p:nvSpPr>
        <p:spPr>
          <a:xfrm>
            <a:off x="6625250" y="4143019"/>
            <a:ext cx="1162500" cy="528000"/>
          </a:xfrm>
          <a:prstGeom prst="roundRect">
            <a:avLst>
              <a:gd name="adj" fmla="val 16667"/>
            </a:avLst>
          </a:prstGeom>
          <a:gradFill>
            <a:gsLst>
              <a:gs pos="0">
                <a:srgbClr val="0F2E6A"/>
              </a:gs>
              <a:gs pos="100000">
                <a:srgbClr val="AFB3CF"/>
              </a:gs>
            </a:gsLst>
            <a:lin ang="16198662" scaled="0"/>
          </a:gradFill>
          <a:ln>
            <a:noFill/>
          </a:ln>
          <a:effectLst>
            <a:outerShdw blurRad="40000"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2485C"/>
                </a:solidFill>
                <a:latin typeface="Arial"/>
                <a:ea typeface="Arial"/>
                <a:cs typeface="Arial"/>
                <a:sym typeface="Arial"/>
              </a:rPr>
              <a:t>ESC 1</a:t>
            </a:r>
            <a:endParaRPr sz="1400" b="0" i="0" u="none" strike="noStrike" cap="none">
              <a:solidFill>
                <a:srgbClr val="000000"/>
              </a:solidFill>
              <a:latin typeface="Arial"/>
              <a:ea typeface="Arial"/>
              <a:cs typeface="Arial"/>
              <a:sym typeface="Arial"/>
            </a:endParaRPr>
          </a:p>
        </p:txBody>
      </p:sp>
      <p:sp>
        <p:nvSpPr>
          <p:cNvPr id="568" name="Google Shape;568;g82eeacac94_0_35"/>
          <p:cNvSpPr/>
          <p:nvPr/>
        </p:nvSpPr>
        <p:spPr>
          <a:xfrm>
            <a:off x="1946643" y="5556573"/>
            <a:ext cx="1162500" cy="528000"/>
          </a:xfrm>
          <a:prstGeom prst="roundRect">
            <a:avLst>
              <a:gd name="adj" fmla="val 16667"/>
            </a:avLst>
          </a:prstGeom>
          <a:gradFill>
            <a:gsLst>
              <a:gs pos="0">
                <a:srgbClr val="0F2E6A"/>
              </a:gs>
              <a:gs pos="100000">
                <a:srgbClr val="AFB3CF"/>
              </a:gs>
            </a:gsLst>
            <a:lin ang="16200038" scaled="0"/>
          </a:gradFill>
          <a:ln>
            <a:noFill/>
          </a:ln>
          <a:effectLst>
            <a:outerShdw blurRad="40000"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2485C"/>
                </a:solidFill>
                <a:latin typeface="Arial"/>
                <a:ea typeface="Arial"/>
                <a:cs typeface="Arial"/>
                <a:sym typeface="Arial"/>
              </a:rPr>
              <a:t>Battery</a:t>
            </a:r>
            <a:endParaRPr sz="1400" b="0" i="0" u="none" strike="noStrike" cap="none">
              <a:solidFill>
                <a:srgbClr val="000000"/>
              </a:solidFill>
              <a:latin typeface="Arial"/>
              <a:ea typeface="Arial"/>
              <a:cs typeface="Arial"/>
              <a:sym typeface="Arial"/>
            </a:endParaRPr>
          </a:p>
        </p:txBody>
      </p:sp>
      <p:sp>
        <p:nvSpPr>
          <p:cNvPr id="569" name="Google Shape;569;g82eeacac94_0_35"/>
          <p:cNvSpPr/>
          <p:nvPr/>
        </p:nvSpPr>
        <p:spPr>
          <a:xfrm>
            <a:off x="3106575" y="2293586"/>
            <a:ext cx="1162500" cy="528000"/>
          </a:xfrm>
          <a:prstGeom prst="roundRect">
            <a:avLst>
              <a:gd name="adj" fmla="val 16667"/>
            </a:avLst>
          </a:prstGeom>
          <a:gradFill>
            <a:gsLst>
              <a:gs pos="0">
                <a:srgbClr val="0F2E6A"/>
              </a:gs>
              <a:gs pos="100000">
                <a:srgbClr val="AFB3CF"/>
              </a:gs>
            </a:gsLst>
            <a:lin ang="16200038" scaled="0"/>
          </a:gradFill>
          <a:ln>
            <a:noFill/>
          </a:ln>
          <a:effectLst>
            <a:outerShdw blurRad="40000"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2485C"/>
                </a:solidFill>
                <a:latin typeface="Arial"/>
                <a:ea typeface="Arial"/>
                <a:cs typeface="Arial"/>
                <a:sym typeface="Arial"/>
              </a:rPr>
              <a:t>IMU Battery</a:t>
            </a:r>
            <a:endParaRPr sz="1400" b="0" i="0" u="none" strike="noStrike" cap="none">
              <a:solidFill>
                <a:srgbClr val="000000"/>
              </a:solidFill>
              <a:latin typeface="Arial"/>
              <a:ea typeface="Arial"/>
              <a:cs typeface="Arial"/>
              <a:sym typeface="Arial"/>
            </a:endParaRPr>
          </a:p>
        </p:txBody>
      </p:sp>
      <p:sp>
        <p:nvSpPr>
          <p:cNvPr id="570" name="Google Shape;570;g82eeacac94_0_35"/>
          <p:cNvSpPr/>
          <p:nvPr/>
        </p:nvSpPr>
        <p:spPr>
          <a:xfrm>
            <a:off x="4579244" y="4883201"/>
            <a:ext cx="1162500" cy="528000"/>
          </a:xfrm>
          <a:prstGeom prst="roundRect">
            <a:avLst>
              <a:gd name="adj" fmla="val 16667"/>
            </a:avLst>
          </a:prstGeom>
          <a:gradFill>
            <a:gsLst>
              <a:gs pos="0">
                <a:srgbClr val="0F2E6A"/>
              </a:gs>
              <a:gs pos="100000">
                <a:srgbClr val="AFB3CF"/>
              </a:gs>
            </a:gsLst>
            <a:lin ang="16200038" scaled="0"/>
          </a:gradFill>
          <a:ln>
            <a:noFill/>
          </a:ln>
          <a:effectLst>
            <a:outerShdw blurRad="40000"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2485C"/>
                </a:solidFill>
                <a:latin typeface="Arial"/>
                <a:ea typeface="Arial"/>
                <a:cs typeface="Arial"/>
                <a:sym typeface="Arial"/>
              </a:rPr>
              <a:t>PDB</a:t>
            </a:r>
            <a:endParaRPr sz="1400" b="0" i="0" u="none" strike="noStrike" cap="none">
              <a:solidFill>
                <a:srgbClr val="000000"/>
              </a:solidFill>
              <a:latin typeface="Arial"/>
              <a:ea typeface="Arial"/>
              <a:cs typeface="Arial"/>
              <a:sym typeface="Arial"/>
            </a:endParaRPr>
          </a:p>
        </p:txBody>
      </p:sp>
      <p:sp>
        <p:nvSpPr>
          <p:cNvPr id="571" name="Google Shape;571;g82eeacac94_0_35"/>
          <p:cNvSpPr/>
          <p:nvPr/>
        </p:nvSpPr>
        <p:spPr>
          <a:xfrm>
            <a:off x="3215750" y="4883200"/>
            <a:ext cx="1162500" cy="528000"/>
          </a:xfrm>
          <a:prstGeom prst="roundRect">
            <a:avLst>
              <a:gd name="adj" fmla="val 16667"/>
            </a:avLst>
          </a:prstGeom>
          <a:gradFill>
            <a:gsLst>
              <a:gs pos="0">
                <a:srgbClr val="0F2E6A"/>
              </a:gs>
              <a:gs pos="100000">
                <a:srgbClr val="AFB3CF"/>
              </a:gs>
            </a:gsLst>
            <a:lin ang="16200038" scaled="0"/>
          </a:gradFill>
          <a:ln>
            <a:noFill/>
          </a:ln>
          <a:effectLst>
            <a:outerShdw blurRad="40000"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2485C"/>
                </a:solidFill>
                <a:latin typeface="Arial"/>
                <a:ea typeface="Arial"/>
                <a:cs typeface="Arial"/>
                <a:sym typeface="Arial"/>
              </a:rPr>
              <a:t>5V BEC</a:t>
            </a:r>
            <a:endParaRPr sz="1400" b="0" i="0" u="none" strike="noStrike" cap="none">
              <a:solidFill>
                <a:srgbClr val="000000"/>
              </a:solidFill>
              <a:latin typeface="Arial"/>
              <a:ea typeface="Arial"/>
              <a:cs typeface="Arial"/>
              <a:sym typeface="Arial"/>
            </a:endParaRPr>
          </a:p>
        </p:txBody>
      </p:sp>
      <p:sp>
        <p:nvSpPr>
          <p:cNvPr id="572" name="Google Shape;572;g82eeacac94_0_35"/>
          <p:cNvSpPr/>
          <p:nvPr/>
        </p:nvSpPr>
        <p:spPr>
          <a:xfrm>
            <a:off x="1708536" y="2293585"/>
            <a:ext cx="1162500" cy="528000"/>
          </a:xfrm>
          <a:prstGeom prst="roundRect">
            <a:avLst>
              <a:gd name="adj" fmla="val 16667"/>
            </a:avLst>
          </a:prstGeom>
          <a:gradFill>
            <a:gsLst>
              <a:gs pos="0">
                <a:srgbClr val="939FA9"/>
              </a:gs>
              <a:gs pos="100000">
                <a:srgbClr val="CAD8DF"/>
              </a:gs>
            </a:gsLst>
            <a:lin ang="16200038" scaled="0"/>
          </a:gradFill>
          <a:ln>
            <a:noFill/>
          </a:ln>
          <a:effectLst>
            <a:outerShdw blurRad="40000"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2485C"/>
                </a:solidFill>
                <a:latin typeface="Arial"/>
                <a:ea typeface="Arial"/>
                <a:cs typeface="Arial"/>
                <a:sym typeface="Arial"/>
              </a:rPr>
              <a:t>GPS</a:t>
            </a:r>
            <a:endParaRPr sz="1400" b="0" i="0" u="none" strike="noStrike" cap="none">
              <a:solidFill>
                <a:srgbClr val="000000"/>
              </a:solidFill>
              <a:latin typeface="Arial"/>
              <a:ea typeface="Arial"/>
              <a:cs typeface="Arial"/>
              <a:sym typeface="Arial"/>
            </a:endParaRPr>
          </a:p>
        </p:txBody>
      </p:sp>
      <p:sp>
        <p:nvSpPr>
          <p:cNvPr id="573" name="Google Shape;573;g82eeacac94_0_35"/>
          <p:cNvSpPr/>
          <p:nvPr/>
        </p:nvSpPr>
        <p:spPr>
          <a:xfrm>
            <a:off x="2267514" y="4043383"/>
            <a:ext cx="1162500" cy="528000"/>
          </a:xfrm>
          <a:prstGeom prst="roundRect">
            <a:avLst>
              <a:gd name="adj" fmla="val 16667"/>
            </a:avLst>
          </a:prstGeom>
          <a:gradFill>
            <a:gsLst>
              <a:gs pos="0">
                <a:srgbClr val="939FA9"/>
              </a:gs>
              <a:gs pos="100000">
                <a:srgbClr val="CAD8DF"/>
              </a:gs>
            </a:gsLst>
            <a:lin ang="16200038" scaled="0"/>
          </a:gradFill>
          <a:ln>
            <a:noFill/>
          </a:ln>
          <a:effectLst>
            <a:outerShdw blurRad="40000"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2485C"/>
                </a:solidFill>
                <a:latin typeface="Arial"/>
                <a:ea typeface="Arial"/>
                <a:cs typeface="Arial"/>
                <a:sym typeface="Arial"/>
              </a:rPr>
              <a:t>Telemetry</a:t>
            </a:r>
            <a:endParaRPr sz="1400" b="0" i="0" u="none" strike="noStrike" cap="none">
              <a:solidFill>
                <a:srgbClr val="000000"/>
              </a:solidFill>
              <a:latin typeface="Arial"/>
              <a:ea typeface="Arial"/>
              <a:cs typeface="Arial"/>
              <a:sym typeface="Arial"/>
            </a:endParaRPr>
          </a:p>
        </p:txBody>
      </p:sp>
      <p:sp>
        <p:nvSpPr>
          <p:cNvPr id="574" name="Google Shape;574;g82eeacac94_0_35"/>
          <p:cNvSpPr/>
          <p:nvPr/>
        </p:nvSpPr>
        <p:spPr>
          <a:xfrm>
            <a:off x="4612732" y="2278111"/>
            <a:ext cx="1162500" cy="528000"/>
          </a:xfrm>
          <a:prstGeom prst="roundRect">
            <a:avLst>
              <a:gd name="adj" fmla="val 16667"/>
            </a:avLst>
          </a:prstGeom>
          <a:gradFill>
            <a:gsLst>
              <a:gs pos="0">
                <a:srgbClr val="939FA9"/>
              </a:gs>
              <a:gs pos="100000">
                <a:srgbClr val="CAD8DF"/>
              </a:gs>
            </a:gsLst>
            <a:lin ang="16200038" scaled="0"/>
          </a:gradFill>
          <a:ln>
            <a:noFill/>
          </a:ln>
          <a:effectLst>
            <a:outerShdw blurRad="40000"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2485C"/>
                </a:solidFill>
                <a:latin typeface="Arial"/>
                <a:ea typeface="Arial"/>
                <a:cs typeface="Arial"/>
                <a:sym typeface="Arial"/>
              </a:rPr>
              <a:t>IMU</a:t>
            </a:r>
            <a:endParaRPr sz="1400" b="0" i="0" u="none" strike="noStrike" cap="none">
              <a:solidFill>
                <a:srgbClr val="000000"/>
              </a:solidFill>
              <a:latin typeface="Arial"/>
              <a:ea typeface="Arial"/>
              <a:cs typeface="Arial"/>
              <a:sym typeface="Arial"/>
            </a:endParaRPr>
          </a:p>
        </p:txBody>
      </p:sp>
      <p:sp>
        <p:nvSpPr>
          <p:cNvPr id="575" name="Google Shape;575;g82eeacac94_0_35"/>
          <p:cNvSpPr/>
          <p:nvPr/>
        </p:nvSpPr>
        <p:spPr>
          <a:xfrm>
            <a:off x="2268934" y="3269867"/>
            <a:ext cx="1162500" cy="528000"/>
          </a:xfrm>
          <a:prstGeom prst="roundRect">
            <a:avLst>
              <a:gd name="adj" fmla="val 16667"/>
            </a:avLst>
          </a:prstGeom>
          <a:gradFill>
            <a:gsLst>
              <a:gs pos="0">
                <a:srgbClr val="939FA9"/>
              </a:gs>
              <a:gs pos="100000">
                <a:srgbClr val="CAD8DF"/>
              </a:gs>
            </a:gsLst>
            <a:lin ang="16200038" scaled="0"/>
          </a:gradFill>
          <a:ln>
            <a:noFill/>
          </a:ln>
          <a:effectLst>
            <a:outerShdw blurRad="40000"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2485C"/>
                </a:solidFill>
                <a:latin typeface="Arial"/>
                <a:ea typeface="Arial"/>
                <a:cs typeface="Arial"/>
                <a:sym typeface="Arial"/>
              </a:rPr>
              <a:t>Receiver</a:t>
            </a:r>
            <a:endParaRPr sz="1400" b="0" i="0" u="none" strike="noStrike" cap="none">
              <a:solidFill>
                <a:srgbClr val="000000"/>
              </a:solidFill>
              <a:latin typeface="Arial"/>
              <a:ea typeface="Arial"/>
              <a:cs typeface="Arial"/>
              <a:sym typeface="Arial"/>
            </a:endParaRPr>
          </a:p>
        </p:txBody>
      </p:sp>
      <p:cxnSp>
        <p:nvCxnSpPr>
          <p:cNvPr id="576" name="Google Shape;576;g82eeacac94_0_35"/>
          <p:cNvCxnSpPr>
            <a:stCxn id="573" idx="1"/>
          </p:cNvCxnSpPr>
          <p:nvPr/>
        </p:nvCxnSpPr>
        <p:spPr>
          <a:xfrm flipH="1">
            <a:off x="2002314" y="4307383"/>
            <a:ext cx="265200" cy="628500"/>
          </a:xfrm>
          <a:prstGeom prst="bentConnector2">
            <a:avLst/>
          </a:prstGeom>
          <a:noFill/>
          <a:ln w="38100" cap="flat" cmpd="sng">
            <a:solidFill>
              <a:srgbClr val="42955F"/>
            </a:solidFill>
            <a:prstDash val="dash"/>
            <a:round/>
            <a:headEnd type="none" w="sm" len="sm"/>
            <a:tailEnd type="triangle" w="med" len="med"/>
          </a:ln>
        </p:spPr>
      </p:cxnSp>
      <p:cxnSp>
        <p:nvCxnSpPr>
          <p:cNvPr id="577" name="Google Shape;577;g82eeacac94_0_35"/>
          <p:cNvCxnSpPr/>
          <p:nvPr/>
        </p:nvCxnSpPr>
        <p:spPr>
          <a:xfrm rot="10800000">
            <a:off x="3438035" y="4488551"/>
            <a:ext cx="334200" cy="0"/>
          </a:xfrm>
          <a:prstGeom prst="straightConnector1">
            <a:avLst/>
          </a:prstGeom>
          <a:noFill/>
          <a:ln w="38100" cap="flat" cmpd="sng">
            <a:solidFill>
              <a:srgbClr val="42955F"/>
            </a:solidFill>
            <a:prstDash val="dash"/>
            <a:round/>
            <a:headEnd type="none" w="sm" len="sm"/>
            <a:tailEnd type="triangle" w="med" len="med"/>
          </a:ln>
        </p:spPr>
      </p:cxnSp>
      <p:cxnSp>
        <p:nvCxnSpPr>
          <p:cNvPr id="578" name="Google Shape;578;g82eeacac94_0_35"/>
          <p:cNvCxnSpPr/>
          <p:nvPr/>
        </p:nvCxnSpPr>
        <p:spPr>
          <a:xfrm>
            <a:off x="2276414" y="2826120"/>
            <a:ext cx="2103600" cy="439200"/>
          </a:xfrm>
          <a:prstGeom prst="bentConnector3">
            <a:avLst>
              <a:gd name="adj1" fmla="val 0"/>
            </a:avLst>
          </a:prstGeom>
          <a:noFill/>
          <a:ln w="38100" cap="flat" cmpd="sng">
            <a:solidFill>
              <a:srgbClr val="42955F"/>
            </a:solidFill>
            <a:prstDash val="dash"/>
            <a:round/>
            <a:headEnd type="none" w="sm" len="sm"/>
            <a:tailEnd type="triangle" w="med" len="med"/>
          </a:ln>
        </p:spPr>
      </p:cxnSp>
      <p:cxnSp>
        <p:nvCxnSpPr>
          <p:cNvPr id="579" name="Google Shape;579;g82eeacac94_0_35"/>
          <p:cNvCxnSpPr>
            <a:stCxn id="574" idx="2"/>
            <a:endCxn id="560" idx="0"/>
          </p:cNvCxnSpPr>
          <p:nvPr/>
        </p:nvCxnSpPr>
        <p:spPr>
          <a:xfrm rot="5400000">
            <a:off x="4667332" y="2746861"/>
            <a:ext cx="467400" cy="585900"/>
          </a:xfrm>
          <a:prstGeom prst="bentConnector3">
            <a:avLst>
              <a:gd name="adj1" fmla="val 49989"/>
            </a:avLst>
          </a:prstGeom>
          <a:noFill/>
          <a:ln w="38100" cap="flat" cmpd="sng">
            <a:solidFill>
              <a:srgbClr val="42955F"/>
            </a:solidFill>
            <a:prstDash val="dash"/>
            <a:round/>
            <a:headEnd type="none" w="sm" len="sm"/>
            <a:tailEnd type="triangle" w="med" len="med"/>
          </a:ln>
        </p:spPr>
      </p:cxnSp>
      <p:cxnSp>
        <p:nvCxnSpPr>
          <p:cNvPr id="580" name="Google Shape;580;g82eeacac94_0_35"/>
          <p:cNvCxnSpPr>
            <a:stCxn id="559" idx="1"/>
            <a:endCxn id="575" idx="1"/>
          </p:cNvCxnSpPr>
          <p:nvPr/>
        </p:nvCxnSpPr>
        <p:spPr>
          <a:xfrm rot="10800000" flipH="1">
            <a:off x="1946643" y="3533739"/>
            <a:ext cx="322200" cy="1613400"/>
          </a:xfrm>
          <a:prstGeom prst="bentConnector3">
            <a:avLst>
              <a:gd name="adj1" fmla="val -73906"/>
            </a:avLst>
          </a:prstGeom>
          <a:noFill/>
          <a:ln w="38100" cap="flat" cmpd="sng">
            <a:solidFill>
              <a:srgbClr val="1A3260"/>
            </a:solidFill>
            <a:prstDash val="solid"/>
            <a:round/>
            <a:headEnd type="none" w="sm" len="sm"/>
            <a:tailEnd type="triangle" w="med" len="med"/>
          </a:ln>
        </p:spPr>
      </p:cxnSp>
      <p:cxnSp>
        <p:nvCxnSpPr>
          <p:cNvPr id="581" name="Google Shape;581;g82eeacac94_0_35"/>
          <p:cNvCxnSpPr/>
          <p:nvPr/>
        </p:nvCxnSpPr>
        <p:spPr>
          <a:xfrm>
            <a:off x="3438012" y="3765209"/>
            <a:ext cx="334200" cy="0"/>
          </a:xfrm>
          <a:prstGeom prst="straightConnector1">
            <a:avLst/>
          </a:prstGeom>
          <a:noFill/>
          <a:ln w="38100" cap="flat" cmpd="sng">
            <a:solidFill>
              <a:srgbClr val="1A3260"/>
            </a:solidFill>
            <a:prstDash val="solid"/>
            <a:round/>
            <a:headEnd type="none" w="sm" len="sm"/>
            <a:tailEnd type="triangle" w="med" len="med"/>
          </a:ln>
        </p:spPr>
      </p:cxnSp>
      <p:cxnSp>
        <p:nvCxnSpPr>
          <p:cNvPr id="582" name="Google Shape;582;g82eeacac94_0_35"/>
          <p:cNvCxnSpPr/>
          <p:nvPr/>
        </p:nvCxnSpPr>
        <p:spPr>
          <a:xfrm rot="10800000" flipH="1">
            <a:off x="5452155" y="2420815"/>
            <a:ext cx="1170600" cy="1113000"/>
          </a:xfrm>
          <a:prstGeom prst="bentConnector3">
            <a:avLst>
              <a:gd name="adj1" fmla="val 54130"/>
            </a:avLst>
          </a:prstGeom>
          <a:noFill/>
          <a:ln w="38100" cap="flat" cmpd="sng">
            <a:solidFill>
              <a:srgbClr val="1A3260"/>
            </a:solidFill>
            <a:prstDash val="solid"/>
            <a:round/>
            <a:headEnd type="none" w="sm" len="sm"/>
            <a:tailEnd type="triangle" w="med" len="med"/>
          </a:ln>
        </p:spPr>
      </p:cxnSp>
      <p:cxnSp>
        <p:nvCxnSpPr>
          <p:cNvPr id="583" name="Google Shape;583;g82eeacac94_0_35"/>
          <p:cNvCxnSpPr/>
          <p:nvPr/>
        </p:nvCxnSpPr>
        <p:spPr>
          <a:xfrm rot="10800000" flipH="1">
            <a:off x="5452971" y="3022063"/>
            <a:ext cx="1188900" cy="599700"/>
          </a:xfrm>
          <a:prstGeom prst="bentConnector3">
            <a:avLst>
              <a:gd name="adj1" fmla="val 59726"/>
            </a:avLst>
          </a:prstGeom>
          <a:noFill/>
          <a:ln w="38100" cap="flat" cmpd="sng">
            <a:solidFill>
              <a:srgbClr val="1A3260"/>
            </a:solidFill>
            <a:prstDash val="solid"/>
            <a:round/>
            <a:headEnd type="none" w="sm" len="sm"/>
            <a:tailEnd type="triangle" w="med" len="med"/>
          </a:ln>
        </p:spPr>
      </p:cxnSp>
      <p:cxnSp>
        <p:nvCxnSpPr>
          <p:cNvPr id="584" name="Google Shape;584;g82eeacac94_0_35"/>
          <p:cNvCxnSpPr/>
          <p:nvPr/>
        </p:nvCxnSpPr>
        <p:spPr>
          <a:xfrm>
            <a:off x="5452155" y="3732805"/>
            <a:ext cx="1182300" cy="0"/>
          </a:xfrm>
          <a:prstGeom prst="straightConnector1">
            <a:avLst/>
          </a:prstGeom>
          <a:noFill/>
          <a:ln w="38100" cap="flat" cmpd="sng">
            <a:solidFill>
              <a:srgbClr val="1A3260"/>
            </a:solidFill>
            <a:prstDash val="solid"/>
            <a:round/>
            <a:headEnd type="none" w="sm" len="sm"/>
            <a:tailEnd type="triangle" w="med" len="med"/>
          </a:ln>
        </p:spPr>
      </p:cxnSp>
      <p:cxnSp>
        <p:nvCxnSpPr>
          <p:cNvPr id="585" name="Google Shape;585;g82eeacac94_0_35"/>
          <p:cNvCxnSpPr/>
          <p:nvPr/>
        </p:nvCxnSpPr>
        <p:spPr>
          <a:xfrm>
            <a:off x="5442204" y="3837755"/>
            <a:ext cx="1199700" cy="398700"/>
          </a:xfrm>
          <a:prstGeom prst="bentConnector3">
            <a:avLst>
              <a:gd name="adj1" fmla="val 49998"/>
            </a:avLst>
          </a:prstGeom>
          <a:noFill/>
          <a:ln w="38100" cap="flat" cmpd="sng">
            <a:solidFill>
              <a:srgbClr val="1A3260"/>
            </a:solidFill>
            <a:prstDash val="solid"/>
            <a:round/>
            <a:headEnd type="none" w="sm" len="sm"/>
            <a:tailEnd type="triangle" w="med" len="med"/>
          </a:ln>
        </p:spPr>
      </p:cxnSp>
      <p:cxnSp>
        <p:nvCxnSpPr>
          <p:cNvPr id="586" name="Google Shape;586;g82eeacac94_0_35"/>
          <p:cNvCxnSpPr/>
          <p:nvPr/>
        </p:nvCxnSpPr>
        <p:spPr>
          <a:xfrm>
            <a:off x="5446303" y="3948424"/>
            <a:ext cx="1175100" cy="926400"/>
          </a:xfrm>
          <a:prstGeom prst="bentConnector3">
            <a:avLst>
              <a:gd name="adj1" fmla="val 45635"/>
            </a:avLst>
          </a:prstGeom>
          <a:noFill/>
          <a:ln w="38100" cap="flat" cmpd="sng">
            <a:solidFill>
              <a:srgbClr val="1A3260"/>
            </a:solidFill>
            <a:prstDash val="solid"/>
            <a:round/>
            <a:headEnd type="none" w="sm" len="sm"/>
            <a:tailEnd type="triangle" w="med" len="med"/>
          </a:ln>
        </p:spPr>
      </p:cxnSp>
      <p:cxnSp>
        <p:nvCxnSpPr>
          <p:cNvPr id="587" name="Google Shape;587;g82eeacac94_0_35"/>
          <p:cNvCxnSpPr>
            <a:endCxn id="575" idx="3"/>
          </p:cNvCxnSpPr>
          <p:nvPr/>
        </p:nvCxnSpPr>
        <p:spPr>
          <a:xfrm rot="10800000">
            <a:off x="3431434" y="3533867"/>
            <a:ext cx="332700" cy="0"/>
          </a:xfrm>
          <a:prstGeom prst="straightConnector1">
            <a:avLst/>
          </a:prstGeom>
          <a:noFill/>
          <a:ln w="38100" cap="flat" cmpd="dbl">
            <a:solidFill>
              <a:srgbClr val="FF0000"/>
            </a:solidFill>
            <a:prstDash val="solid"/>
            <a:round/>
            <a:headEnd type="none" w="sm" len="sm"/>
            <a:tailEnd type="stealth" w="med" len="med"/>
          </a:ln>
        </p:spPr>
      </p:cxnSp>
      <p:cxnSp>
        <p:nvCxnSpPr>
          <p:cNvPr id="588" name="Google Shape;588;g82eeacac94_0_35"/>
          <p:cNvCxnSpPr/>
          <p:nvPr/>
        </p:nvCxnSpPr>
        <p:spPr>
          <a:xfrm rot="10800000">
            <a:off x="3430097" y="4217648"/>
            <a:ext cx="334200" cy="0"/>
          </a:xfrm>
          <a:prstGeom prst="straightConnector1">
            <a:avLst/>
          </a:prstGeom>
          <a:noFill/>
          <a:ln w="38100" cap="flat" cmpd="dbl">
            <a:solidFill>
              <a:srgbClr val="FF0000"/>
            </a:solidFill>
            <a:prstDash val="solid"/>
            <a:round/>
            <a:headEnd type="none" w="sm" len="sm"/>
            <a:tailEnd type="stealth" w="med" len="med"/>
          </a:ln>
        </p:spPr>
      </p:cxnSp>
      <p:cxnSp>
        <p:nvCxnSpPr>
          <p:cNvPr id="589" name="Google Shape;589;g82eeacac94_0_35"/>
          <p:cNvCxnSpPr>
            <a:stCxn id="569" idx="3"/>
            <a:endCxn id="574" idx="1"/>
          </p:cNvCxnSpPr>
          <p:nvPr/>
        </p:nvCxnSpPr>
        <p:spPr>
          <a:xfrm rot="10800000" flipH="1">
            <a:off x="4269075" y="2541986"/>
            <a:ext cx="343800" cy="15600"/>
          </a:xfrm>
          <a:prstGeom prst="straightConnector1">
            <a:avLst/>
          </a:prstGeom>
          <a:noFill/>
          <a:ln w="38100" cap="flat" cmpd="dbl">
            <a:solidFill>
              <a:srgbClr val="FF0000"/>
            </a:solidFill>
            <a:prstDash val="solid"/>
            <a:round/>
            <a:headEnd type="none" w="sm" len="sm"/>
            <a:tailEnd type="stealth" w="med" len="med"/>
          </a:ln>
        </p:spPr>
      </p:cxnSp>
      <p:cxnSp>
        <p:nvCxnSpPr>
          <p:cNvPr id="590" name="Google Shape;590;g82eeacac94_0_35"/>
          <p:cNvCxnSpPr/>
          <p:nvPr/>
        </p:nvCxnSpPr>
        <p:spPr>
          <a:xfrm rot="10800000" flipH="1">
            <a:off x="5455132" y="3243546"/>
            <a:ext cx="1160400" cy="1148700"/>
          </a:xfrm>
          <a:prstGeom prst="bentConnector3">
            <a:avLst>
              <a:gd name="adj1" fmla="val 68650"/>
            </a:avLst>
          </a:prstGeom>
          <a:noFill/>
          <a:ln w="38100" cap="flat" cmpd="dbl">
            <a:solidFill>
              <a:srgbClr val="FF0000"/>
            </a:solidFill>
            <a:prstDash val="solid"/>
            <a:round/>
            <a:headEnd type="none" w="sm" len="sm"/>
            <a:tailEnd type="stealth" w="med" len="med"/>
          </a:ln>
        </p:spPr>
      </p:cxnSp>
      <p:cxnSp>
        <p:nvCxnSpPr>
          <p:cNvPr id="591" name="Google Shape;591;g82eeacac94_0_35"/>
          <p:cNvCxnSpPr/>
          <p:nvPr/>
        </p:nvCxnSpPr>
        <p:spPr>
          <a:xfrm rot="10800000" flipH="1">
            <a:off x="5466475" y="3931779"/>
            <a:ext cx="1161900" cy="469800"/>
          </a:xfrm>
          <a:prstGeom prst="bentConnector3">
            <a:avLst>
              <a:gd name="adj1" fmla="val 74546"/>
            </a:avLst>
          </a:prstGeom>
          <a:noFill/>
          <a:ln w="38100" cap="flat" cmpd="dbl">
            <a:solidFill>
              <a:srgbClr val="FF0000"/>
            </a:solidFill>
            <a:prstDash val="solid"/>
            <a:round/>
            <a:headEnd type="none" w="sm" len="sm"/>
            <a:tailEnd type="stealth" w="med" len="med"/>
          </a:ln>
        </p:spPr>
      </p:cxnSp>
      <p:cxnSp>
        <p:nvCxnSpPr>
          <p:cNvPr id="592" name="Google Shape;592;g82eeacac94_0_35"/>
          <p:cNvCxnSpPr/>
          <p:nvPr/>
        </p:nvCxnSpPr>
        <p:spPr>
          <a:xfrm>
            <a:off x="5466475" y="4394882"/>
            <a:ext cx="1189800" cy="24300"/>
          </a:xfrm>
          <a:prstGeom prst="bentConnector3">
            <a:avLst>
              <a:gd name="adj1" fmla="val 50471"/>
            </a:avLst>
          </a:prstGeom>
          <a:noFill/>
          <a:ln w="38100" cap="flat" cmpd="dbl">
            <a:solidFill>
              <a:srgbClr val="FF0000"/>
            </a:solidFill>
            <a:prstDash val="solid"/>
            <a:round/>
            <a:headEnd type="none" w="sm" len="sm"/>
            <a:tailEnd type="stealth" w="med" len="med"/>
          </a:ln>
        </p:spPr>
      </p:cxnSp>
      <p:cxnSp>
        <p:nvCxnSpPr>
          <p:cNvPr id="593" name="Google Shape;593;g82eeacac94_0_35"/>
          <p:cNvCxnSpPr/>
          <p:nvPr/>
        </p:nvCxnSpPr>
        <p:spPr>
          <a:xfrm>
            <a:off x="5461825" y="4411848"/>
            <a:ext cx="1171200" cy="620700"/>
          </a:xfrm>
          <a:prstGeom prst="bentConnector3">
            <a:avLst>
              <a:gd name="adj1" fmla="val 50000"/>
            </a:avLst>
          </a:prstGeom>
          <a:noFill/>
          <a:ln w="38100" cap="flat" cmpd="dbl">
            <a:solidFill>
              <a:srgbClr val="FF0000"/>
            </a:solidFill>
            <a:prstDash val="solid"/>
            <a:round/>
            <a:headEnd type="none" w="sm" len="sm"/>
            <a:tailEnd type="stealth" w="med" len="med"/>
          </a:ln>
        </p:spPr>
      </p:cxnSp>
      <p:cxnSp>
        <p:nvCxnSpPr>
          <p:cNvPr id="594" name="Google Shape;594;g82eeacac94_0_35"/>
          <p:cNvCxnSpPr>
            <a:stCxn id="568" idx="3"/>
            <a:endCxn id="571" idx="2"/>
          </p:cNvCxnSpPr>
          <p:nvPr/>
        </p:nvCxnSpPr>
        <p:spPr>
          <a:xfrm rot="10800000" flipH="1">
            <a:off x="3109143" y="5411073"/>
            <a:ext cx="687900" cy="409500"/>
          </a:xfrm>
          <a:prstGeom prst="bentConnector2">
            <a:avLst/>
          </a:prstGeom>
          <a:noFill/>
          <a:ln w="38100" cap="flat" cmpd="dbl">
            <a:solidFill>
              <a:srgbClr val="7030A0"/>
            </a:solidFill>
            <a:prstDash val="solid"/>
            <a:round/>
            <a:headEnd type="none" w="sm" len="sm"/>
            <a:tailEnd type="stealth" w="med" len="med"/>
          </a:ln>
        </p:spPr>
      </p:cxnSp>
      <p:cxnSp>
        <p:nvCxnSpPr>
          <p:cNvPr id="595" name="Google Shape;595;g82eeacac94_0_35"/>
          <p:cNvCxnSpPr/>
          <p:nvPr/>
        </p:nvCxnSpPr>
        <p:spPr>
          <a:xfrm rot="10800000" flipH="1">
            <a:off x="3101264" y="5411021"/>
            <a:ext cx="2051400" cy="409500"/>
          </a:xfrm>
          <a:prstGeom prst="bentConnector2">
            <a:avLst/>
          </a:prstGeom>
          <a:noFill/>
          <a:ln w="38100" cap="flat" cmpd="dbl">
            <a:solidFill>
              <a:srgbClr val="7030A0"/>
            </a:solidFill>
            <a:prstDash val="solid"/>
            <a:round/>
            <a:headEnd type="none" w="sm" len="sm"/>
            <a:tailEnd type="stealth" w="med" len="med"/>
          </a:ln>
        </p:spPr>
      </p:cxnSp>
      <p:cxnSp>
        <p:nvCxnSpPr>
          <p:cNvPr id="596" name="Google Shape;596;g82eeacac94_0_35"/>
          <p:cNvCxnSpPr>
            <a:endCxn id="597" idx="1"/>
          </p:cNvCxnSpPr>
          <p:nvPr/>
        </p:nvCxnSpPr>
        <p:spPr>
          <a:xfrm>
            <a:off x="5827045" y="5137477"/>
            <a:ext cx="814800" cy="444000"/>
          </a:xfrm>
          <a:prstGeom prst="bentConnector3">
            <a:avLst>
              <a:gd name="adj1" fmla="val 50000"/>
            </a:avLst>
          </a:prstGeom>
          <a:noFill/>
          <a:ln w="38100" cap="flat" cmpd="dbl">
            <a:solidFill>
              <a:srgbClr val="7030A0"/>
            </a:solidFill>
            <a:prstDash val="solid"/>
            <a:round/>
            <a:headEnd type="none" w="sm" len="sm"/>
            <a:tailEnd type="stealth" w="med" len="med"/>
          </a:ln>
        </p:spPr>
      </p:cxnSp>
      <p:cxnSp>
        <p:nvCxnSpPr>
          <p:cNvPr id="598" name="Google Shape;598;g82eeacac94_0_35"/>
          <p:cNvCxnSpPr>
            <a:stCxn id="570" idx="0"/>
          </p:cNvCxnSpPr>
          <p:nvPr/>
        </p:nvCxnSpPr>
        <p:spPr>
          <a:xfrm rot="10800000">
            <a:off x="5160494" y="4586201"/>
            <a:ext cx="0" cy="297000"/>
          </a:xfrm>
          <a:prstGeom prst="straightConnector1">
            <a:avLst/>
          </a:prstGeom>
          <a:noFill/>
          <a:ln w="38100" cap="flat" cmpd="dbl">
            <a:solidFill>
              <a:srgbClr val="7030A0"/>
            </a:solidFill>
            <a:prstDash val="solid"/>
            <a:round/>
            <a:headEnd type="none" w="sm" len="sm"/>
            <a:tailEnd type="stealth" w="med" len="med"/>
          </a:ln>
        </p:spPr>
      </p:cxnSp>
      <p:cxnSp>
        <p:nvCxnSpPr>
          <p:cNvPr id="599" name="Google Shape;599;g82eeacac94_0_35"/>
          <p:cNvCxnSpPr/>
          <p:nvPr/>
        </p:nvCxnSpPr>
        <p:spPr>
          <a:xfrm rot="10800000" flipH="1">
            <a:off x="5712435" y="4556561"/>
            <a:ext cx="921900" cy="576300"/>
          </a:xfrm>
          <a:prstGeom prst="bentConnector3">
            <a:avLst>
              <a:gd name="adj1" fmla="val 50005"/>
            </a:avLst>
          </a:prstGeom>
          <a:noFill/>
          <a:ln w="38100" cap="flat" cmpd="dbl">
            <a:solidFill>
              <a:srgbClr val="7030A0"/>
            </a:solidFill>
            <a:prstDash val="solid"/>
            <a:round/>
            <a:headEnd type="none" w="sm" len="sm"/>
            <a:tailEnd type="stealth" w="med" len="med"/>
          </a:ln>
        </p:spPr>
      </p:cxnSp>
      <p:cxnSp>
        <p:nvCxnSpPr>
          <p:cNvPr id="600" name="Google Shape;600;g82eeacac94_0_35"/>
          <p:cNvCxnSpPr/>
          <p:nvPr/>
        </p:nvCxnSpPr>
        <p:spPr>
          <a:xfrm>
            <a:off x="5715735" y="5137482"/>
            <a:ext cx="918900" cy="2100"/>
          </a:xfrm>
          <a:prstGeom prst="bentConnector3">
            <a:avLst>
              <a:gd name="adj1" fmla="val 50000"/>
            </a:avLst>
          </a:prstGeom>
          <a:noFill/>
          <a:ln w="38100" cap="flat" cmpd="dbl">
            <a:solidFill>
              <a:srgbClr val="7030A0"/>
            </a:solidFill>
            <a:prstDash val="solid"/>
            <a:round/>
            <a:headEnd type="none" w="sm" len="sm"/>
            <a:tailEnd type="stealth" w="med" len="med"/>
          </a:ln>
        </p:spPr>
      </p:cxnSp>
      <p:cxnSp>
        <p:nvCxnSpPr>
          <p:cNvPr id="601" name="Google Shape;601;g82eeacac94_0_35"/>
          <p:cNvCxnSpPr/>
          <p:nvPr/>
        </p:nvCxnSpPr>
        <p:spPr>
          <a:xfrm rot="10800000">
            <a:off x="4126924" y="4586200"/>
            <a:ext cx="0" cy="297000"/>
          </a:xfrm>
          <a:prstGeom prst="straightConnector1">
            <a:avLst/>
          </a:prstGeom>
          <a:noFill/>
          <a:ln w="38100" cap="flat" cmpd="dbl">
            <a:solidFill>
              <a:srgbClr val="FF0000"/>
            </a:solidFill>
            <a:prstDash val="solid"/>
            <a:round/>
            <a:headEnd type="none" w="sm" len="sm"/>
            <a:tailEnd type="stealth" w="med" len="med"/>
          </a:ln>
        </p:spPr>
      </p:cxnSp>
      <p:cxnSp>
        <p:nvCxnSpPr>
          <p:cNvPr id="602" name="Google Shape;602;g82eeacac94_0_35"/>
          <p:cNvCxnSpPr>
            <a:stCxn id="567" idx="3"/>
            <a:endCxn id="565" idx="1"/>
          </p:cNvCxnSpPr>
          <p:nvPr/>
        </p:nvCxnSpPr>
        <p:spPr>
          <a:xfrm rot="10800000" flipH="1">
            <a:off x="7787750" y="4406119"/>
            <a:ext cx="283500" cy="900"/>
          </a:xfrm>
          <a:prstGeom prst="straightConnector1">
            <a:avLst/>
          </a:prstGeom>
          <a:noFill/>
          <a:ln w="38100" cap="flat" cmpd="dbl">
            <a:solidFill>
              <a:srgbClr val="7030A0"/>
            </a:solidFill>
            <a:prstDash val="solid"/>
            <a:round/>
            <a:headEnd type="none" w="sm" len="sm"/>
            <a:tailEnd type="stealth" w="med" len="med"/>
          </a:ln>
        </p:spPr>
      </p:cxnSp>
      <p:cxnSp>
        <p:nvCxnSpPr>
          <p:cNvPr id="603" name="Google Shape;603;g82eeacac94_0_35"/>
          <p:cNvCxnSpPr>
            <a:stCxn id="566" idx="3"/>
            <a:endCxn id="564" idx="1"/>
          </p:cNvCxnSpPr>
          <p:nvPr/>
        </p:nvCxnSpPr>
        <p:spPr>
          <a:xfrm>
            <a:off x="7787750" y="4994248"/>
            <a:ext cx="288900" cy="1500"/>
          </a:xfrm>
          <a:prstGeom prst="straightConnector1">
            <a:avLst/>
          </a:prstGeom>
          <a:noFill/>
          <a:ln w="38100" cap="flat" cmpd="dbl">
            <a:solidFill>
              <a:srgbClr val="7030A0"/>
            </a:solidFill>
            <a:prstDash val="solid"/>
            <a:round/>
            <a:headEnd type="none" w="sm" len="sm"/>
            <a:tailEnd type="stealth" w="med" len="med"/>
          </a:ln>
        </p:spPr>
      </p:cxnSp>
      <p:sp>
        <p:nvSpPr>
          <p:cNvPr id="597" name="Google Shape;597;g82eeacac94_0_35"/>
          <p:cNvSpPr/>
          <p:nvPr/>
        </p:nvSpPr>
        <p:spPr>
          <a:xfrm>
            <a:off x="6641845" y="5317477"/>
            <a:ext cx="1162500" cy="528000"/>
          </a:xfrm>
          <a:prstGeom prst="roundRect">
            <a:avLst>
              <a:gd name="adj" fmla="val 16667"/>
            </a:avLst>
          </a:prstGeom>
          <a:gradFill>
            <a:gsLst>
              <a:gs pos="0">
                <a:srgbClr val="3395C9"/>
              </a:gs>
              <a:gs pos="100000">
                <a:srgbClr val="97D6FF"/>
              </a:gs>
            </a:gsLst>
            <a:lin ang="16200038" scaled="0"/>
          </a:gradFill>
          <a:ln>
            <a:noFill/>
          </a:ln>
          <a:effectLst>
            <a:outerShdw blurRad="40000"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2485C"/>
                </a:solidFill>
                <a:latin typeface="Arial"/>
                <a:ea typeface="Arial"/>
                <a:cs typeface="Arial"/>
                <a:sym typeface="Arial"/>
              </a:rPr>
              <a:t>LEDs</a:t>
            </a:r>
            <a:endParaRPr sz="1400" b="0" i="0" u="none" strike="noStrike" cap="none">
              <a:solidFill>
                <a:srgbClr val="000000"/>
              </a:solidFill>
              <a:latin typeface="Arial"/>
              <a:ea typeface="Arial"/>
              <a:cs typeface="Arial"/>
              <a:sym typeface="Arial"/>
            </a:endParaRPr>
          </a:p>
        </p:txBody>
      </p:sp>
      <p:grpSp>
        <p:nvGrpSpPr>
          <p:cNvPr id="604" name="Google Shape;604;g82eeacac94_0_35"/>
          <p:cNvGrpSpPr/>
          <p:nvPr/>
        </p:nvGrpSpPr>
        <p:grpSpPr>
          <a:xfrm>
            <a:off x="8067425" y="2015575"/>
            <a:ext cx="2878671" cy="1828800"/>
            <a:chOff x="3656226" y="2099990"/>
            <a:chExt cx="2878671" cy="1828800"/>
          </a:xfrm>
        </p:grpSpPr>
        <p:sp>
          <p:nvSpPr>
            <p:cNvPr id="605" name="Google Shape;605;g82eeacac94_0_35"/>
            <p:cNvSpPr/>
            <p:nvPr/>
          </p:nvSpPr>
          <p:spPr>
            <a:xfrm>
              <a:off x="3656226" y="2099990"/>
              <a:ext cx="2878671" cy="1828800"/>
            </a:xfrm>
            <a:custGeom>
              <a:avLst/>
              <a:gdLst/>
              <a:ahLst/>
              <a:cxnLst/>
              <a:rect l="l" t="t" r="r" b="b"/>
              <a:pathLst>
                <a:path w="2514123" h="1828800" extrusionOk="0">
                  <a:moveTo>
                    <a:pt x="0" y="0"/>
                  </a:moveTo>
                  <a:lnTo>
                    <a:pt x="2514123" y="0"/>
                  </a:lnTo>
                  <a:lnTo>
                    <a:pt x="2514123" y="1460481"/>
                  </a:lnTo>
                  <a:lnTo>
                    <a:pt x="2514123" y="1828800"/>
                  </a:lnTo>
                  <a:lnTo>
                    <a:pt x="1340756" y="1828800"/>
                  </a:lnTo>
                  <a:lnTo>
                    <a:pt x="1260934" y="1828800"/>
                  </a:lnTo>
                  <a:lnTo>
                    <a:pt x="4438" y="1828800"/>
                  </a:lnTo>
                  <a:lnTo>
                    <a:pt x="4438" y="1460481"/>
                  </a:lnTo>
                  <a:lnTo>
                    <a:pt x="0" y="1460481"/>
                  </a:lnTo>
                  <a:close/>
                </a:path>
              </a:pathLst>
            </a:custGeom>
            <a:solidFill>
              <a:srgbClr val="D8D8D8"/>
            </a:solidFill>
            <a:ln w="25400" cap="flat" cmpd="sng">
              <a:solidFill>
                <a:srgbClr val="0C183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C1830"/>
                  </a:solidFill>
                  <a:latin typeface="Arial"/>
                  <a:ea typeface="Arial"/>
                  <a:cs typeface="Arial"/>
                  <a:sym typeface="Arial"/>
                </a:rPr>
                <a:t>Legend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06" name="Google Shape;606;g82eeacac94_0_35"/>
            <p:cNvSpPr/>
            <p:nvPr/>
          </p:nvSpPr>
          <p:spPr>
            <a:xfrm>
              <a:off x="4998602" y="3170615"/>
              <a:ext cx="1378800" cy="305400"/>
            </a:xfrm>
            <a:prstGeom prst="roundRect">
              <a:avLst>
                <a:gd name="adj" fmla="val 16667"/>
              </a:avLst>
            </a:prstGeom>
            <a:gradFill>
              <a:gsLst>
                <a:gs pos="0">
                  <a:srgbClr val="3395C9"/>
                </a:gs>
                <a:gs pos="100000">
                  <a:srgbClr val="97D6FF"/>
                </a:gs>
              </a:gsLst>
              <a:lin ang="16200038" scaled="0"/>
            </a:gradFill>
            <a:ln>
              <a:noFill/>
            </a:ln>
            <a:effectLst>
              <a:outerShdw blurRad="40000"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solidFill>
                    <a:srgbClr val="22485C"/>
                  </a:solidFill>
                </a:rPr>
                <a:t>Components</a:t>
              </a:r>
              <a:endParaRPr sz="1400" b="0" i="0" u="none" strike="noStrike" cap="none">
                <a:solidFill>
                  <a:srgbClr val="000000"/>
                </a:solidFill>
                <a:latin typeface="Arial"/>
                <a:ea typeface="Arial"/>
                <a:cs typeface="Arial"/>
                <a:sym typeface="Arial"/>
              </a:endParaRPr>
            </a:p>
          </p:txBody>
        </p:sp>
        <p:sp>
          <p:nvSpPr>
            <p:cNvPr id="607" name="Google Shape;607;g82eeacac94_0_35"/>
            <p:cNvSpPr/>
            <p:nvPr/>
          </p:nvSpPr>
          <p:spPr>
            <a:xfrm>
              <a:off x="4994898" y="3545440"/>
              <a:ext cx="1378800" cy="304800"/>
            </a:xfrm>
            <a:prstGeom prst="roundRect">
              <a:avLst>
                <a:gd name="adj" fmla="val 16667"/>
              </a:avLst>
            </a:prstGeom>
            <a:gradFill>
              <a:gsLst>
                <a:gs pos="0">
                  <a:srgbClr val="A2D36A"/>
                </a:gs>
                <a:gs pos="100000">
                  <a:srgbClr val="D6FFA6"/>
                </a:gs>
              </a:gsLst>
              <a:lin ang="16200038" scaled="0"/>
            </a:gradFill>
            <a:ln>
              <a:noFill/>
            </a:ln>
            <a:effectLst>
              <a:outerShdw blurRad="40000"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04A2F"/>
                  </a:solidFill>
                  <a:latin typeface="Arial"/>
                  <a:ea typeface="Arial"/>
                  <a:cs typeface="Arial"/>
                  <a:sym typeface="Arial"/>
                </a:rPr>
                <a:t>Processor</a:t>
              </a:r>
              <a:endParaRPr sz="1400" b="0" i="0" u="none" strike="noStrike" cap="none">
                <a:solidFill>
                  <a:srgbClr val="000000"/>
                </a:solidFill>
                <a:latin typeface="Arial"/>
                <a:ea typeface="Arial"/>
                <a:cs typeface="Arial"/>
                <a:sym typeface="Arial"/>
              </a:endParaRPr>
            </a:p>
          </p:txBody>
        </p:sp>
        <p:sp>
          <p:nvSpPr>
            <p:cNvPr id="608" name="Google Shape;608;g82eeacac94_0_35"/>
            <p:cNvSpPr/>
            <p:nvPr/>
          </p:nvSpPr>
          <p:spPr>
            <a:xfrm>
              <a:off x="4996953" y="2774915"/>
              <a:ext cx="1378800" cy="316500"/>
            </a:xfrm>
            <a:prstGeom prst="roundRect">
              <a:avLst>
                <a:gd name="adj" fmla="val 16667"/>
              </a:avLst>
            </a:prstGeom>
            <a:gradFill>
              <a:gsLst>
                <a:gs pos="0">
                  <a:srgbClr val="939FA9"/>
                </a:gs>
                <a:gs pos="100000">
                  <a:srgbClr val="CAD8DF"/>
                </a:gs>
              </a:gsLst>
              <a:lin ang="16200038" scaled="0"/>
            </a:gradFill>
            <a:ln>
              <a:noFill/>
            </a:ln>
            <a:effectLst>
              <a:outerShdw blurRad="40000"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2485C"/>
                  </a:solidFill>
                  <a:latin typeface="Arial"/>
                  <a:ea typeface="Arial"/>
                  <a:cs typeface="Arial"/>
                  <a:sym typeface="Arial"/>
                </a:rPr>
                <a:t>Sensor</a:t>
              </a:r>
              <a:endParaRPr sz="1400" b="0" i="0" u="none" strike="noStrike" cap="none">
                <a:solidFill>
                  <a:srgbClr val="000000"/>
                </a:solidFill>
                <a:latin typeface="Arial"/>
                <a:ea typeface="Arial"/>
                <a:cs typeface="Arial"/>
                <a:sym typeface="Arial"/>
              </a:endParaRPr>
            </a:p>
          </p:txBody>
        </p:sp>
        <p:grpSp>
          <p:nvGrpSpPr>
            <p:cNvPr id="609" name="Google Shape;609;g82eeacac94_0_35"/>
            <p:cNvGrpSpPr/>
            <p:nvPr/>
          </p:nvGrpSpPr>
          <p:grpSpPr>
            <a:xfrm>
              <a:off x="3872128" y="2379760"/>
              <a:ext cx="982726" cy="261600"/>
              <a:chOff x="3872128" y="2379760"/>
              <a:chExt cx="982726" cy="261600"/>
            </a:xfrm>
          </p:grpSpPr>
          <p:sp>
            <p:nvSpPr>
              <p:cNvPr id="610" name="Google Shape;610;g82eeacac94_0_35"/>
              <p:cNvSpPr txBox="1"/>
              <p:nvPr/>
            </p:nvSpPr>
            <p:spPr>
              <a:xfrm>
                <a:off x="3872128" y="2379760"/>
                <a:ext cx="795900" cy="26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5V Power</a:t>
                </a:r>
                <a:endParaRPr sz="1400" b="0" i="0" u="none" strike="noStrike" cap="none">
                  <a:solidFill>
                    <a:srgbClr val="000000"/>
                  </a:solidFill>
                  <a:latin typeface="Arial"/>
                  <a:ea typeface="Arial"/>
                  <a:cs typeface="Arial"/>
                  <a:sym typeface="Arial"/>
                </a:endParaRPr>
              </a:p>
            </p:txBody>
          </p:sp>
          <p:cxnSp>
            <p:nvCxnSpPr>
              <p:cNvPr id="611" name="Google Shape;611;g82eeacac94_0_35"/>
              <p:cNvCxnSpPr/>
              <p:nvPr/>
            </p:nvCxnSpPr>
            <p:spPr>
              <a:xfrm>
                <a:off x="3917954" y="2599577"/>
                <a:ext cx="936900" cy="0"/>
              </a:xfrm>
              <a:prstGeom prst="straightConnector1">
                <a:avLst/>
              </a:prstGeom>
              <a:noFill/>
              <a:ln w="38100" cap="flat" cmpd="dbl">
                <a:solidFill>
                  <a:srgbClr val="FF0000"/>
                </a:solidFill>
                <a:prstDash val="solid"/>
                <a:round/>
                <a:headEnd type="none" w="sm" len="sm"/>
                <a:tailEnd type="stealth" w="med" len="med"/>
              </a:ln>
            </p:spPr>
          </p:cxnSp>
        </p:grpSp>
        <p:grpSp>
          <p:nvGrpSpPr>
            <p:cNvPr id="612" name="Google Shape;612;g82eeacac94_0_35"/>
            <p:cNvGrpSpPr/>
            <p:nvPr/>
          </p:nvGrpSpPr>
          <p:grpSpPr>
            <a:xfrm>
              <a:off x="3891684" y="2764755"/>
              <a:ext cx="1000200" cy="261600"/>
              <a:chOff x="3865655" y="2768460"/>
              <a:chExt cx="1000200" cy="261600"/>
            </a:xfrm>
          </p:grpSpPr>
          <p:sp>
            <p:nvSpPr>
              <p:cNvPr id="613" name="Google Shape;613;g82eeacac94_0_35"/>
              <p:cNvSpPr txBox="1"/>
              <p:nvPr/>
            </p:nvSpPr>
            <p:spPr>
              <a:xfrm>
                <a:off x="4043197" y="2768460"/>
                <a:ext cx="564600" cy="26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Data</a:t>
                </a:r>
                <a:endParaRPr sz="1400" b="0" i="0" u="none" strike="noStrike" cap="none">
                  <a:solidFill>
                    <a:srgbClr val="000000"/>
                  </a:solidFill>
                  <a:latin typeface="Arial"/>
                  <a:ea typeface="Arial"/>
                  <a:cs typeface="Arial"/>
                  <a:sym typeface="Arial"/>
                </a:endParaRPr>
              </a:p>
            </p:txBody>
          </p:sp>
          <p:cxnSp>
            <p:nvCxnSpPr>
              <p:cNvPr id="614" name="Google Shape;614;g82eeacac94_0_35"/>
              <p:cNvCxnSpPr/>
              <p:nvPr/>
            </p:nvCxnSpPr>
            <p:spPr>
              <a:xfrm>
                <a:off x="3865655" y="2995136"/>
                <a:ext cx="1000200" cy="0"/>
              </a:xfrm>
              <a:prstGeom prst="straightConnector1">
                <a:avLst/>
              </a:prstGeom>
              <a:noFill/>
              <a:ln w="38100" cap="flat" cmpd="sng">
                <a:solidFill>
                  <a:srgbClr val="42955F"/>
                </a:solidFill>
                <a:prstDash val="dash"/>
                <a:round/>
                <a:headEnd type="none" w="sm" len="sm"/>
                <a:tailEnd type="triangle" w="med" len="med"/>
              </a:ln>
            </p:spPr>
          </p:cxnSp>
        </p:grpSp>
        <p:grpSp>
          <p:nvGrpSpPr>
            <p:cNvPr id="615" name="Google Shape;615;g82eeacac94_0_35"/>
            <p:cNvGrpSpPr/>
            <p:nvPr/>
          </p:nvGrpSpPr>
          <p:grpSpPr>
            <a:xfrm>
              <a:off x="3909221" y="3149753"/>
              <a:ext cx="954300" cy="261600"/>
              <a:chOff x="3885269" y="3145589"/>
              <a:chExt cx="954300" cy="261600"/>
            </a:xfrm>
          </p:grpSpPr>
          <p:sp>
            <p:nvSpPr>
              <p:cNvPr id="616" name="Google Shape;616;g82eeacac94_0_35"/>
              <p:cNvSpPr txBox="1"/>
              <p:nvPr/>
            </p:nvSpPr>
            <p:spPr>
              <a:xfrm>
                <a:off x="3894803" y="3145589"/>
                <a:ext cx="829200" cy="26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Controls</a:t>
                </a:r>
                <a:endParaRPr sz="1400" b="0" i="0" u="none" strike="noStrike" cap="none">
                  <a:solidFill>
                    <a:srgbClr val="000000"/>
                  </a:solidFill>
                  <a:latin typeface="Arial"/>
                  <a:ea typeface="Arial"/>
                  <a:cs typeface="Arial"/>
                  <a:sym typeface="Arial"/>
                </a:endParaRPr>
              </a:p>
            </p:txBody>
          </p:sp>
          <p:cxnSp>
            <p:nvCxnSpPr>
              <p:cNvPr id="617" name="Google Shape;617;g82eeacac94_0_35"/>
              <p:cNvCxnSpPr/>
              <p:nvPr/>
            </p:nvCxnSpPr>
            <p:spPr>
              <a:xfrm>
                <a:off x="3885269" y="3365649"/>
                <a:ext cx="954300" cy="0"/>
              </a:xfrm>
              <a:prstGeom prst="straightConnector1">
                <a:avLst/>
              </a:prstGeom>
              <a:noFill/>
              <a:ln w="38100" cap="flat" cmpd="sng">
                <a:solidFill>
                  <a:srgbClr val="1A3260"/>
                </a:solidFill>
                <a:prstDash val="solid"/>
                <a:round/>
                <a:headEnd type="none" w="sm" len="sm"/>
                <a:tailEnd type="triangle" w="med" len="med"/>
              </a:ln>
            </p:spPr>
          </p:cxnSp>
        </p:grpSp>
        <p:sp>
          <p:nvSpPr>
            <p:cNvPr id="618" name="Google Shape;618;g82eeacac94_0_35"/>
            <p:cNvSpPr/>
            <p:nvPr/>
          </p:nvSpPr>
          <p:spPr>
            <a:xfrm>
              <a:off x="4990154" y="2390165"/>
              <a:ext cx="1378800" cy="316500"/>
            </a:xfrm>
            <a:prstGeom prst="roundRect">
              <a:avLst>
                <a:gd name="adj" fmla="val 16667"/>
              </a:avLst>
            </a:prstGeom>
            <a:gradFill>
              <a:gsLst>
                <a:gs pos="0">
                  <a:srgbClr val="0F2E6A"/>
                </a:gs>
                <a:gs pos="100000">
                  <a:srgbClr val="AFB3CF"/>
                </a:gs>
              </a:gsLst>
              <a:lin ang="16200038" scaled="0"/>
            </a:gradFill>
            <a:ln>
              <a:noFill/>
            </a:ln>
            <a:effectLst>
              <a:outerShdw blurRad="40000" dist="23000" dir="5400000" rotWithShape="0">
                <a:srgbClr val="000000">
                  <a:alpha val="3412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22485C"/>
                  </a:solidFill>
                  <a:latin typeface="Arial"/>
                  <a:ea typeface="Arial"/>
                  <a:cs typeface="Arial"/>
                  <a:sym typeface="Arial"/>
                </a:rPr>
                <a:t>Power</a:t>
              </a:r>
              <a:endParaRPr sz="1400" b="0" i="0" u="none" strike="noStrike" cap="none">
                <a:solidFill>
                  <a:srgbClr val="000000"/>
                </a:solidFill>
                <a:latin typeface="Arial"/>
                <a:ea typeface="Arial"/>
                <a:cs typeface="Arial"/>
                <a:sym typeface="Arial"/>
              </a:endParaRPr>
            </a:p>
          </p:txBody>
        </p:sp>
        <p:grpSp>
          <p:nvGrpSpPr>
            <p:cNvPr id="619" name="Google Shape;619;g82eeacac94_0_35"/>
            <p:cNvGrpSpPr/>
            <p:nvPr/>
          </p:nvGrpSpPr>
          <p:grpSpPr>
            <a:xfrm>
              <a:off x="3690524" y="3534760"/>
              <a:ext cx="1183416" cy="261600"/>
              <a:chOff x="3673807" y="3387603"/>
              <a:chExt cx="1183416" cy="261600"/>
            </a:xfrm>
          </p:grpSpPr>
          <p:sp>
            <p:nvSpPr>
              <p:cNvPr id="620" name="Google Shape;620;g82eeacac94_0_35"/>
              <p:cNvSpPr txBox="1"/>
              <p:nvPr/>
            </p:nvSpPr>
            <p:spPr>
              <a:xfrm>
                <a:off x="3673807" y="3387603"/>
                <a:ext cx="1016700" cy="26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Arial"/>
                    <a:ea typeface="Arial"/>
                    <a:cs typeface="Arial"/>
                    <a:sym typeface="Arial"/>
                  </a:rPr>
                  <a:t>14.8V Power</a:t>
                </a:r>
                <a:endParaRPr sz="1400" b="0" i="0" u="none" strike="noStrike" cap="none">
                  <a:solidFill>
                    <a:srgbClr val="000000"/>
                  </a:solidFill>
                  <a:latin typeface="Arial"/>
                  <a:ea typeface="Arial"/>
                  <a:cs typeface="Arial"/>
                  <a:sym typeface="Arial"/>
                </a:endParaRPr>
              </a:p>
            </p:txBody>
          </p:sp>
          <p:cxnSp>
            <p:nvCxnSpPr>
              <p:cNvPr id="621" name="Google Shape;621;g82eeacac94_0_35"/>
              <p:cNvCxnSpPr/>
              <p:nvPr/>
            </p:nvCxnSpPr>
            <p:spPr>
              <a:xfrm>
                <a:off x="3874723" y="3620521"/>
                <a:ext cx="982500" cy="6600"/>
              </a:xfrm>
              <a:prstGeom prst="straightConnector1">
                <a:avLst/>
              </a:prstGeom>
              <a:noFill/>
              <a:ln w="38100" cap="flat" cmpd="dbl">
                <a:solidFill>
                  <a:srgbClr val="7030A0"/>
                </a:solidFill>
                <a:prstDash val="solid"/>
                <a:round/>
                <a:headEnd type="none" w="sm" len="sm"/>
                <a:tailEnd type="stealth" w="med" len="med"/>
              </a:ln>
            </p:spPr>
          </p:cxnSp>
        </p:grpSp>
      </p:grpSp>
      <p:cxnSp>
        <p:nvCxnSpPr>
          <p:cNvPr id="622" name="Google Shape;622;g82eeacac94_0_35"/>
          <p:cNvCxnSpPr>
            <a:endCxn id="561" idx="1"/>
          </p:cNvCxnSpPr>
          <p:nvPr/>
        </p:nvCxnSpPr>
        <p:spPr>
          <a:xfrm rot="-5400000">
            <a:off x="5341184" y="3116610"/>
            <a:ext cx="1842900" cy="714300"/>
          </a:xfrm>
          <a:prstGeom prst="bentConnector2">
            <a:avLst/>
          </a:prstGeom>
          <a:noFill/>
          <a:ln w="38100" cap="flat" cmpd="dbl">
            <a:solidFill>
              <a:srgbClr val="FF0000"/>
            </a:solidFill>
            <a:prstDash val="solid"/>
            <a:round/>
            <a:headEnd type="none" w="sm" len="sm"/>
            <a:tailEnd type="stealth" w="med" len="med"/>
          </a:ln>
        </p:spPr>
      </p:cxnSp>
      <p:sp>
        <p:nvSpPr>
          <p:cNvPr id="623" name="Google Shape;623;g82eeacac94_0_35"/>
          <p:cNvSpPr txBox="1"/>
          <p:nvPr/>
        </p:nvSpPr>
        <p:spPr>
          <a:xfrm>
            <a:off x="1977094" y="4552099"/>
            <a:ext cx="7392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Gill Sans"/>
                <a:ea typeface="Gill Sans"/>
                <a:cs typeface="Gill Sans"/>
                <a:sym typeface="Gill Sans"/>
              </a:rPr>
              <a:t>MavLink</a:t>
            </a:r>
            <a:endParaRPr sz="1400" b="0" i="0" u="none" strike="noStrike" cap="none">
              <a:solidFill>
                <a:srgbClr val="000000"/>
              </a:solidFill>
              <a:latin typeface="Arial"/>
              <a:ea typeface="Arial"/>
              <a:cs typeface="Arial"/>
              <a:sym typeface="Arial"/>
            </a:endParaRPr>
          </a:p>
        </p:txBody>
      </p:sp>
      <p:sp>
        <p:nvSpPr>
          <p:cNvPr id="624" name="Google Shape;624;g82eeacac94_0_35"/>
          <p:cNvSpPr txBox="1"/>
          <p:nvPr/>
        </p:nvSpPr>
        <p:spPr>
          <a:xfrm>
            <a:off x="4626518" y="2806343"/>
            <a:ext cx="7392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Gill Sans"/>
                <a:ea typeface="Gill Sans"/>
                <a:cs typeface="Gill Sans"/>
                <a:sym typeface="Gill Sans"/>
              </a:rPr>
              <a:t>I</a:t>
            </a:r>
            <a:r>
              <a:rPr lang="en-US" sz="1200" b="0" i="0" u="none" strike="noStrike" cap="none" baseline="30000">
                <a:solidFill>
                  <a:srgbClr val="000000"/>
                </a:solidFill>
                <a:latin typeface="Gill Sans"/>
                <a:ea typeface="Gill Sans"/>
                <a:cs typeface="Gill Sans"/>
                <a:sym typeface="Gill Sans"/>
              </a:rPr>
              <a:t>2</a:t>
            </a:r>
            <a:r>
              <a:rPr lang="en-US" sz="1200" b="0" i="0" u="none" strike="noStrike" cap="none">
                <a:solidFill>
                  <a:srgbClr val="000000"/>
                </a:solidFill>
                <a:latin typeface="Gill Sans"/>
                <a:ea typeface="Gill Sans"/>
                <a:cs typeface="Gill Sans"/>
                <a:sym typeface="Gill Sans"/>
              </a:rPr>
              <a:t>C</a:t>
            </a:r>
            <a:endParaRPr sz="1400" b="0" i="0" u="none" strike="noStrike" cap="none">
              <a:solidFill>
                <a:srgbClr val="000000"/>
              </a:solidFill>
              <a:latin typeface="Arial"/>
              <a:ea typeface="Arial"/>
              <a:cs typeface="Arial"/>
              <a:sym typeface="Arial"/>
            </a:endParaRPr>
          </a:p>
        </p:txBody>
      </p:sp>
      <p:sp>
        <p:nvSpPr>
          <p:cNvPr id="625" name="Google Shape;625;g82eeacac94_0_35"/>
          <p:cNvSpPr txBox="1"/>
          <p:nvPr/>
        </p:nvSpPr>
        <p:spPr>
          <a:xfrm>
            <a:off x="2479164" y="3050638"/>
            <a:ext cx="7392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Gill Sans"/>
                <a:ea typeface="Gill Sans"/>
                <a:cs typeface="Gill Sans"/>
                <a:sym typeface="Gill Sans"/>
              </a:rPr>
              <a:t>MavLink</a:t>
            </a:r>
            <a:endParaRPr sz="1400" b="0" i="0" u="none" strike="noStrike" cap="none">
              <a:solidFill>
                <a:srgbClr val="000000"/>
              </a:solidFill>
              <a:latin typeface="Arial"/>
              <a:ea typeface="Arial"/>
              <a:cs typeface="Arial"/>
              <a:sym typeface="Arial"/>
            </a:endParaRPr>
          </a:p>
        </p:txBody>
      </p:sp>
      <p:sp>
        <p:nvSpPr>
          <p:cNvPr id="626" name="Google Shape;626;g82eeacac94_0_35"/>
          <p:cNvSpPr txBox="1"/>
          <p:nvPr/>
        </p:nvSpPr>
        <p:spPr>
          <a:xfrm>
            <a:off x="3318214" y="4483518"/>
            <a:ext cx="7392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Gill Sans"/>
                <a:ea typeface="Gill Sans"/>
                <a:cs typeface="Gill Sans"/>
                <a:sym typeface="Gill Sans"/>
              </a:rPr>
              <a:t>UART</a:t>
            </a:r>
            <a:endParaRPr sz="1400" b="0" i="0" u="none" strike="noStrike" cap="none">
              <a:solidFill>
                <a:srgbClr val="000000"/>
              </a:solidFill>
              <a:latin typeface="Arial"/>
              <a:ea typeface="Arial"/>
              <a:cs typeface="Arial"/>
              <a:sym typeface="Arial"/>
            </a:endParaRPr>
          </a:p>
        </p:txBody>
      </p:sp>
      <p:cxnSp>
        <p:nvCxnSpPr>
          <p:cNvPr id="627" name="Google Shape;627;g82eeacac94_0_35"/>
          <p:cNvCxnSpPr/>
          <p:nvPr/>
        </p:nvCxnSpPr>
        <p:spPr>
          <a:xfrm>
            <a:off x="4434025" y="3077000"/>
            <a:ext cx="2100" cy="193200"/>
          </a:xfrm>
          <a:prstGeom prst="straightConnector1">
            <a:avLst/>
          </a:prstGeom>
          <a:noFill/>
          <a:ln w="38100" cap="flat" cmpd="dbl">
            <a:solidFill>
              <a:srgbClr val="FF0000"/>
            </a:solidFill>
            <a:prstDash val="solid"/>
            <a:round/>
            <a:headEnd type="none" w="sm" len="sm"/>
            <a:tailEnd type="none" w="med" len="med"/>
          </a:ln>
        </p:spPr>
      </p:cxnSp>
      <p:cxnSp>
        <p:nvCxnSpPr>
          <p:cNvPr id="628" name="Google Shape;628;g82eeacac94_0_35"/>
          <p:cNvCxnSpPr/>
          <p:nvPr/>
        </p:nvCxnSpPr>
        <p:spPr>
          <a:xfrm flipH="1">
            <a:off x="2576525" y="3081750"/>
            <a:ext cx="1881300" cy="9600"/>
          </a:xfrm>
          <a:prstGeom prst="straightConnector1">
            <a:avLst/>
          </a:prstGeom>
          <a:noFill/>
          <a:ln w="38100" cap="flat" cmpd="dbl">
            <a:solidFill>
              <a:srgbClr val="FF0000"/>
            </a:solidFill>
            <a:prstDash val="solid"/>
            <a:round/>
            <a:headEnd type="none" w="sm" len="sm"/>
            <a:tailEnd type="none" w="med" len="med"/>
          </a:ln>
        </p:spPr>
      </p:cxnSp>
      <p:cxnSp>
        <p:nvCxnSpPr>
          <p:cNvPr id="629" name="Google Shape;629;g82eeacac94_0_35"/>
          <p:cNvCxnSpPr/>
          <p:nvPr/>
        </p:nvCxnSpPr>
        <p:spPr>
          <a:xfrm rot="10800000" flipH="1">
            <a:off x="2590925" y="2834175"/>
            <a:ext cx="4800" cy="257100"/>
          </a:xfrm>
          <a:prstGeom prst="straightConnector1">
            <a:avLst/>
          </a:prstGeom>
          <a:noFill/>
          <a:ln w="38100" cap="flat" cmpd="dbl">
            <a:solidFill>
              <a:srgbClr val="FF0000"/>
            </a:solidFill>
            <a:prstDash val="solid"/>
            <a:round/>
            <a:headEnd type="none" w="sm" len="sm"/>
            <a:tailEnd type="stealth" w="med" len="med"/>
          </a:ln>
        </p:spPr>
      </p:cxnSp>
      <p:sp>
        <p:nvSpPr>
          <p:cNvPr id="630" name="Google Shape;630;g82eeacac94_0_35"/>
          <p:cNvSpPr txBox="1"/>
          <p:nvPr/>
        </p:nvSpPr>
        <p:spPr>
          <a:xfrm>
            <a:off x="1763575" y="3870063"/>
            <a:ext cx="10524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Gill Sans"/>
                <a:ea typeface="Gill Sans"/>
                <a:cs typeface="Gill Sans"/>
                <a:sym typeface="Gill Sans"/>
              </a:rPr>
              <a:t>4.2 kB/s</a:t>
            </a:r>
            <a:endParaRPr>
              <a:latin typeface="Gill Sans"/>
              <a:ea typeface="Gill Sans"/>
              <a:cs typeface="Gill Sans"/>
              <a:sym typeface="Gill Sa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4857</Words>
  <Application>Microsoft Office PowerPoint</Application>
  <PresentationFormat>Widescreen</PresentationFormat>
  <Paragraphs>872</Paragraphs>
  <Slides>42</Slides>
  <Notes>42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Arial</vt:lpstr>
      <vt:lpstr>Noto Sans Symbols</vt:lpstr>
      <vt:lpstr>Gill Sans</vt:lpstr>
      <vt:lpstr>Calibri</vt:lpstr>
      <vt:lpstr>Dividend</vt:lpstr>
      <vt:lpstr>Dividend</vt:lpstr>
      <vt:lpstr>NESSIE </vt:lpstr>
      <vt:lpstr>Project Overview</vt:lpstr>
      <vt:lpstr>Our Mission:</vt:lpstr>
      <vt:lpstr>PowerPoint Presentation</vt:lpstr>
      <vt:lpstr>PowerPoint Presentation</vt:lpstr>
      <vt:lpstr>Levels of Success</vt:lpstr>
      <vt:lpstr>Design Description - Overall Outcome</vt:lpstr>
      <vt:lpstr>Design Description - Overall Outcome</vt:lpstr>
      <vt:lpstr>Design Description - FBD</vt:lpstr>
      <vt:lpstr>Design Description - Major changes from TRR</vt:lpstr>
      <vt:lpstr>Design Description - Critical Project Elements</vt:lpstr>
      <vt:lpstr>Test Overview: Path Forward</vt:lpstr>
      <vt:lpstr>Test Overview: Parts/Hardware Operation Testing</vt:lpstr>
      <vt:lpstr>Test Overview: Envelope Inflation Test</vt:lpstr>
      <vt:lpstr>Test Overview: Envelope Deflation Test</vt:lpstr>
      <vt:lpstr>Test Overview: Object Determination Test</vt:lpstr>
      <vt:lpstr>Test Overview: Tethered Tests</vt:lpstr>
      <vt:lpstr>Test Overview: Tethered Tests</vt:lpstr>
      <vt:lpstr>Test Overview: Tethered Flight Tests</vt:lpstr>
      <vt:lpstr>Test Overview: Outdoor Free Flight Test</vt:lpstr>
      <vt:lpstr>Test Overview: Outdoor Free Flight Test</vt:lpstr>
      <vt:lpstr>Test Overview: Outdoor Free Flight Test</vt:lpstr>
      <vt:lpstr>Test Results: Envelope Inflation Test</vt:lpstr>
      <vt:lpstr>Test Results: Envelope Inflation Test</vt:lpstr>
      <vt:lpstr>Test Results: Envelope Inflation Test</vt:lpstr>
      <vt:lpstr>Test Results: Envelope Deflation Test</vt:lpstr>
      <vt:lpstr>Test Results: Object Determination Test</vt:lpstr>
      <vt:lpstr>Test Results: Object Determination Test</vt:lpstr>
      <vt:lpstr>Test Results: Tethered Tests</vt:lpstr>
      <vt:lpstr>Test Results: Outdoor Free Flight Test</vt:lpstr>
      <vt:lpstr>Levels of Success Completed </vt:lpstr>
      <vt:lpstr>Systems Engineering: Left Side of V</vt:lpstr>
      <vt:lpstr>Systems Engineering: Software/Hardware Development Status</vt:lpstr>
      <vt:lpstr>Systems Engineering: Right Side of V</vt:lpstr>
      <vt:lpstr>Systems Engineering: Risk Assessment vs Challenges</vt:lpstr>
      <vt:lpstr>Systems Engineering: Interface Control</vt:lpstr>
      <vt:lpstr>Systems Engineering: Key Takeaways and Lessons Learned</vt:lpstr>
      <vt:lpstr>Project Management: Approach</vt:lpstr>
      <vt:lpstr>Project Management: Budget Analysis</vt:lpstr>
      <vt:lpstr>Project Management: Budget Analysis</vt:lpstr>
      <vt:lpstr>Project Management: Industry Project Cost Analysis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NESSIE </dc:title>
  <dc:creator>Cavan Roe</dc:creator>
  <cp:lastModifiedBy>Joseph Grengs</cp:lastModifiedBy>
  <cp:revision>1</cp:revision>
  <dcterms:created xsi:type="dcterms:W3CDTF">2020-02-26T06:44:01Z</dcterms:created>
  <dcterms:modified xsi:type="dcterms:W3CDTF">2020-04-20T13:57:29Z</dcterms:modified>
</cp:coreProperties>
</file>