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2.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comment3.xml" ContentType="application/vnd.openxmlformats-officedocument.presentationml.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comment4.xml" ContentType="application/vnd.openxmlformats-officedocument.presentationml.comment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omments/comment5.xml" ContentType="application/vnd.openxmlformats-officedocument.presentationml.comment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omments/comment6.xml" ContentType="application/vnd.openxmlformats-officedocument.presentationml.comment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omments/comment7.xml" ContentType="application/vnd.openxmlformats-officedocument.presentationml.comment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comments/comment8.xml" ContentType="application/vnd.openxmlformats-officedocument.presentationml.comments+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9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Lst>
  <p:sldSz cx="9144000" cy="5143500" type="screen16x9"/>
  <p:notesSz cx="6858000" cy="9144000"/>
  <p:embeddedFontLst>
    <p:embeddedFont>
      <p:font typeface="Roboto" panose="02000000000000000000" pitchFamily="2" charset="0"/>
      <p:regular r:id="rId92"/>
      <p:bold r:id="rId93"/>
      <p:italic r:id="rId94"/>
      <p:boldItalic r:id="rId95"/>
    </p:embeddedFont>
    <p:embeddedFont>
      <p:font typeface="Maven Pro" panose="020B0604020202020204" charset="0"/>
      <p:regular r:id="rId96"/>
      <p:bold r:id="rId9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orient="horz" pos="720">
          <p15:clr>
            <a:srgbClr val="9AA0A6"/>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merson Beinhauer" initials="" lastIdx="3" clrIdx="0"/>
  <p:cmAuthor id="1" name="Carlin CAHO4655" initials="" lastIdx="2" clrIdx="1"/>
  <p:cmAuthor id="2" name="Nate Braunstein" initials="" lastIdx="5"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AB2BD99-D816-4124-A111-4A8E09C7968A}">
  <a:tblStyle styleId="{6AB2BD99-D816-4124-A111-4A8E09C7968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0" d="100"/>
          <a:sy n="110" d="100"/>
        </p:scale>
        <p:origin x="658" y="72"/>
      </p:cViewPr>
      <p:guideLst>
        <p:guide orient="horz" pos="1620"/>
        <p:guide pos="2880"/>
        <p:guide orient="horz" pos="7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font" Target="fonts/font6.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1.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font" Target="fonts/font4.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font" Target="fonts/font2.fntdata"/><Relationship Id="rId98" Type="http://schemas.openxmlformats.org/officeDocument/2006/relationships/commentAuthors" Target="commen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notesMaster" Target="notesMasters/notesMaster1.xml"/><Relationship Id="rId96"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font" Target="fonts/font3.fntdata"/><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2-02-12T22:28:37.190" idx="1">
    <p:pos x="6000" y="0"/>
    <p:text>possibly delete? Dont need to talk about specific dimensions per the rubric and I can mention some of these in the previous slide</p:text>
  </p:cm>
  <p:cm authorId="1" dt="2022-02-12T22:28:37.190" idx="1">
    <p:pos x="6000" y="0"/>
    <p:text>**First to go if time is an issue**</p:text>
  </p:cm>
</p:cmLst>
</file>

<file path=ppt/comments/comment2.xml><?xml version="1.0" encoding="utf-8"?>
<p:cmLst xmlns:a="http://schemas.openxmlformats.org/drawingml/2006/main" xmlns:r="http://schemas.openxmlformats.org/officeDocument/2006/relationships" xmlns:p="http://schemas.openxmlformats.org/presentationml/2006/main">
  <p:cm authorId="2" dt="2022-02-13T13:07:29.331" idx="1">
    <p:pos x="6000" y="0"/>
    <p:text>I updated this as per my message in Slack</p:text>
  </p:cm>
  <p:cm authorId="0" dt="2022-02-13T18:47:17.396" idx="2">
    <p:pos x="6000" y="100"/>
    <p:text>thoughts on moving theses slides next to CPEs?</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22-02-13T18:46:48.261" idx="3">
    <p:pos x="476" y="453"/>
    <p:text>quality control test/ not just cg</p:text>
  </p:cm>
</p:cmLst>
</file>

<file path=ppt/comments/comment4.xml><?xml version="1.0" encoding="utf-8"?>
<p:cmLst xmlns:a="http://schemas.openxmlformats.org/drawingml/2006/main" xmlns:r="http://schemas.openxmlformats.org/officeDocument/2006/relationships" xmlns:p="http://schemas.openxmlformats.org/presentationml/2006/main">
  <p:cm authorId="2" dt="2022-02-13T11:19:36.556" idx="2">
    <p:pos x="6000" y="0"/>
    <p:text>I changed the order of these slides so we have consistent flow (same as WTAV section)</p:text>
  </p:cm>
</p:cmLst>
</file>

<file path=ppt/comments/comment5.xml><?xml version="1.0" encoding="utf-8"?>
<p:cmLst xmlns:a="http://schemas.openxmlformats.org/drawingml/2006/main" xmlns:r="http://schemas.openxmlformats.org/officeDocument/2006/relationships" xmlns:p="http://schemas.openxmlformats.org/presentationml/2006/main">
  <p:cm authorId="2" dt="2022-02-13T13:04:37.517" idx="3">
    <p:pos x="0" y="671"/>
    <p:text>We may also want some sort of a prediction for stall velocity...</p:text>
  </p:cm>
</p:cmLst>
</file>

<file path=ppt/comments/comment6.xml><?xml version="1.0" encoding="utf-8"?>
<p:cmLst xmlns:a="http://schemas.openxmlformats.org/drawingml/2006/main" xmlns:r="http://schemas.openxmlformats.org/officeDocument/2006/relationships" xmlns:p="http://schemas.openxmlformats.org/presentationml/2006/main">
  <p:cm authorId="2" dt="2022-02-09T16:53:48.975" idx="4">
    <p:pos x="6000" y="0"/>
    <p:text>We should probably have some sort of dimensioned drawings for these especially if we need to build jigs</p:text>
  </p:cm>
</p:cmLst>
</file>

<file path=ppt/comments/comment7.xml><?xml version="1.0" encoding="utf-8"?>
<p:cmLst xmlns:a="http://schemas.openxmlformats.org/drawingml/2006/main" xmlns:r="http://schemas.openxmlformats.org/officeDocument/2006/relationships" xmlns:p="http://schemas.openxmlformats.org/presentationml/2006/main">
  <p:cm authorId="2" dt="2022-02-09T15:18:41.930" idx="5">
    <p:pos x="0" y="0"/>
    <p:text>This will help show our updated progress concisely</p:text>
  </p:cm>
</p:cmLst>
</file>

<file path=ppt/comments/comment8.xml><?xml version="1.0" encoding="utf-8"?>
<p:cmLst xmlns:a="http://schemas.openxmlformats.org/drawingml/2006/main" xmlns:r="http://schemas.openxmlformats.org/officeDocument/2006/relationships" xmlns:p="http://schemas.openxmlformats.org/presentationml/2006/main">
  <p:cm authorId="1" dt="2022-02-13T16:49:31.645" idx="2">
    <p:pos x="6000" y="0"/>
    <p:text>Is this slide staying in?</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scienceworld.ca/resource/finding-centre-gravity/"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www.rc-airplane-world.com/balancing-rc-airplanes.html"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scienceworld.ca/resource/finding-centre-gravity/"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s://www.rc-airplane-world.com/balancing-rc-airplanes.html" TargetMode="Externa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scienceworld.ca/resource/finding-centre-gravity/"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s://www.rc-airplane-world.com/balancing-rc-airplanes.html"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scienceworld.ca/resource/finding-centre-gravity/"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s://www.rc-airplane-world.com/balancing-rc-airplanes.html"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scienceworld.ca/resource/finding-centre-gravity/"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s://www.rc-airplane-world.com/balancing-rc-airplanes.html" TargetMode="Externa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scienceworld.ca/resource/finding-centre-gravity/"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s://www.rc-airplane-world.com/balancing-rc-airplanes.html"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scienceworld.ca/resource/finding-centre-gravity/" TargetMode="External"/><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hyperlink" Target="https://www.rc-airplane-world.com/balancing-rc-airplanes.html" TargetMode="Externa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scienceworld.ca/resource/finding-centre-gravity/" TargetMode="External"/><Relationship Id="rId2" Type="http://schemas.openxmlformats.org/officeDocument/2006/relationships/slide" Target="../slides/slide51.xml"/><Relationship Id="rId1" Type="http://schemas.openxmlformats.org/officeDocument/2006/relationships/notesMaster" Target="../notesMasters/notesMaster1.xml"/><Relationship Id="rId4" Type="http://schemas.openxmlformats.org/officeDocument/2006/relationships/hyperlink" Target="https://www.rc-airplane-world.com/balancing-rc-airplanes.html" TargetMode="Externa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10f88aa8f4f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10f88aa8f4f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114e134093f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114e134093f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114e134093f_2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114e134093f_2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11ef9df911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11ef9df91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Say wingspan/length in feet</a:t>
            </a:r>
            <a:endParaRPr sz="2000"/>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10e2907e52d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10e2907e52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Say wingspan/length in feet</a:t>
            </a:r>
            <a:endParaRPr sz="2000"/>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10f88aa8f4f_0_2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10f88aa8f4f_0_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Jake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114ff77cf24_6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114ff77cf24_6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sz="1400">
                <a:solidFill>
                  <a:schemeClr val="dk1"/>
                </a:solidFill>
                <a:latin typeface="Roboto"/>
                <a:ea typeface="Roboto"/>
                <a:cs typeface="Roboto"/>
                <a:sym typeface="Roboto"/>
              </a:rPr>
              <a:t>Quick overview of full schedule</a:t>
            </a:r>
            <a:endParaRPr sz="1400">
              <a:solidFill>
                <a:schemeClr val="dk1"/>
              </a:solidFill>
              <a:latin typeface="Roboto"/>
              <a:ea typeface="Roboto"/>
              <a:cs typeface="Roboto"/>
              <a:sym typeface="Roboto"/>
            </a:endParaRPr>
          </a:p>
          <a:p>
            <a:pPr marL="0" lvl="0" indent="0" algn="l" rtl="0">
              <a:spcBef>
                <a:spcPts val="0"/>
              </a:spcBef>
              <a:spcAft>
                <a:spcPts val="0"/>
              </a:spcAft>
              <a:buNone/>
            </a:pPr>
            <a:r>
              <a:rPr lang="en" sz="1400">
                <a:solidFill>
                  <a:schemeClr val="dk1"/>
                </a:solidFill>
                <a:latin typeface="Roboto"/>
                <a:ea typeface="Roboto"/>
                <a:cs typeface="Roboto"/>
                <a:sym typeface="Roboto"/>
              </a:rPr>
              <a:t>	Emphasis on testing schedule </a:t>
            </a:r>
            <a:endParaRPr sz="1400">
              <a:solidFill>
                <a:schemeClr val="dk1"/>
              </a:solidFill>
              <a:latin typeface="Roboto"/>
              <a:ea typeface="Roboto"/>
              <a:cs typeface="Roboto"/>
              <a:sym typeface="Roboto"/>
            </a:endParaRPr>
          </a:p>
          <a:p>
            <a:pPr marL="0" lvl="0" indent="0" algn="l" rtl="0">
              <a:spcBef>
                <a:spcPts val="0"/>
              </a:spcBef>
              <a:spcAft>
                <a:spcPts val="0"/>
              </a:spcAft>
              <a:buNone/>
            </a:pPr>
            <a:r>
              <a:rPr lang="en" sz="1400">
                <a:solidFill>
                  <a:schemeClr val="dk1"/>
                </a:solidFill>
                <a:latin typeface="Roboto"/>
                <a:ea typeface="Roboto"/>
                <a:cs typeface="Roboto"/>
                <a:sym typeface="Roboto"/>
              </a:rPr>
              <a:t>		Margin defined with reason</a:t>
            </a:r>
            <a:endParaRPr sz="1400">
              <a:solidFill>
                <a:schemeClr val="dk1"/>
              </a:solidFill>
              <a:latin typeface="Roboto"/>
              <a:ea typeface="Roboto"/>
              <a:cs typeface="Roboto"/>
              <a:sym typeface="Roboto"/>
            </a:endParaRPr>
          </a:p>
          <a:p>
            <a:pPr marL="0" lvl="0" indent="0" algn="l" rtl="0">
              <a:spcBef>
                <a:spcPts val="0"/>
              </a:spcBef>
              <a:spcAft>
                <a:spcPts val="0"/>
              </a:spcAft>
              <a:buNone/>
            </a:pPr>
            <a:r>
              <a:rPr lang="en" sz="1400">
                <a:solidFill>
                  <a:schemeClr val="dk1"/>
                </a:solidFill>
                <a:latin typeface="Roboto"/>
                <a:ea typeface="Roboto"/>
                <a:cs typeface="Roboto"/>
                <a:sym typeface="Roboto"/>
              </a:rPr>
              <a:t>		Critical path shown</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11369932483_1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11369932483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Jake</a:t>
            </a:r>
            <a:endParaRPr/>
          </a:p>
          <a:p>
            <a:pPr marL="0" lvl="0" indent="0" algn="l" rtl="0">
              <a:spcBef>
                <a:spcPts val="0"/>
              </a:spcBef>
              <a:spcAft>
                <a:spcPts val="0"/>
              </a:spcAft>
              <a:buNone/>
            </a:pPr>
            <a:r>
              <a:rPr lang="en" sz="1400">
                <a:solidFill>
                  <a:schemeClr val="dk1"/>
                </a:solidFill>
                <a:latin typeface="Roboto"/>
                <a:ea typeface="Roboto"/>
                <a:cs typeface="Roboto"/>
                <a:sym typeface="Roboto"/>
              </a:rPr>
              <a:t>Quick overview of full schedule</a:t>
            </a:r>
            <a:endParaRPr sz="1400">
              <a:solidFill>
                <a:schemeClr val="dk1"/>
              </a:solidFill>
              <a:latin typeface="Roboto"/>
              <a:ea typeface="Roboto"/>
              <a:cs typeface="Roboto"/>
              <a:sym typeface="Roboto"/>
            </a:endParaRPr>
          </a:p>
          <a:p>
            <a:pPr marL="0" lvl="0" indent="0" algn="l" rtl="0">
              <a:spcBef>
                <a:spcPts val="0"/>
              </a:spcBef>
              <a:spcAft>
                <a:spcPts val="0"/>
              </a:spcAft>
              <a:buNone/>
            </a:pPr>
            <a:r>
              <a:rPr lang="en" sz="1400">
                <a:solidFill>
                  <a:schemeClr val="dk1"/>
                </a:solidFill>
                <a:latin typeface="Roboto"/>
                <a:ea typeface="Roboto"/>
                <a:cs typeface="Roboto"/>
                <a:sym typeface="Roboto"/>
              </a:rPr>
              <a:t>	Emphasis on testing schedule </a:t>
            </a:r>
            <a:endParaRPr sz="1400">
              <a:solidFill>
                <a:schemeClr val="dk1"/>
              </a:solidFill>
              <a:latin typeface="Roboto"/>
              <a:ea typeface="Roboto"/>
              <a:cs typeface="Roboto"/>
              <a:sym typeface="Roboto"/>
            </a:endParaRPr>
          </a:p>
          <a:p>
            <a:pPr marL="0" lvl="0" indent="0" algn="l" rtl="0">
              <a:spcBef>
                <a:spcPts val="0"/>
              </a:spcBef>
              <a:spcAft>
                <a:spcPts val="0"/>
              </a:spcAft>
              <a:buNone/>
            </a:pPr>
            <a:r>
              <a:rPr lang="en" sz="1400">
                <a:solidFill>
                  <a:schemeClr val="dk1"/>
                </a:solidFill>
                <a:latin typeface="Roboto"/>
                <a:ea typeface="Roboto"/>
                <a:cs typeface="Roboto"/>
                <a:sym typeface="Roboto"/>
              </a:rPr>
              <a:t>		Margin defined with reason</a:t>
            </a:r>
            <a:endParaRPr sz="1400">
              <a:solidFill>
                <a:schemeClr val="dk1"/>
              </a:solidFill>
              <a:latin typeface="Roboto"/>
              <a:ea typeface="Roboto"/>
              <a:cs typeface="Roboto"/>
              <a:sym typeface="Roboto"/>
            </a:endParaRPr>
          </a:p>
          <a:p>
            <a:pPr marL="0" lvl="0" indent="0" algn="l" rtl="0">
              <a:spcBef>
                <a:spcPts val="0"/>
              </a:spcBef>
              <a:spcAft>
                <a:spcPts val="0"/>
              </a:spcAft>
              <a:buNone/>
            </a:pPr>
            <a:r>
              <a:rPr lang="en" sz="1400">
                <a:solidFill>
                  <a:schemeClr val="dk1"/>
                </a:solidFill>
                <a:latin typeface="Roboto"/>
                <a:ea typeface="Roboto"/>
                <a:cs typeface="Roboto"/>
                <a:sym typeface="Roboto"/>
              </a:rPr>
              <a:t>		Critical path shown</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11369932483_1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11369932483_1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Jake</a:t>
            </a:r>
            <a:endParaRPr/>
          </a:p>
          <a:p>
            <a:pPr marL="0" lvl="0" indent="0" algn="l" rtl="0">
              <a:spcBef>
                <a:spcPts val="0"/>
              </a:spcBef>
              <a:spcAft>
                <a:spcPts val="0"/>
              </a:spcAft>
              <a:buNone/>
            </a:pPr>
            <a:r>
              <a:rPr lang="en" sz="1400">
                <a:solidFill>
                  <a:schemeClr val="dk1"/>
                </a:solidFill>
                <a:latin typeface="Roboto"/>
                <a:ea typeface="Roboto"/>
                <a:cs typeface="Roboto"/>
                <a:sym typeface="Roboto"/>
              </a:rPr>
              <a:t>Quick overview of full schedule</a:t>
            </a:r>
            <a:endParaRPr sz="1400">
              <a:solidFill>
                <a:schemeClr val="dk1"/>
              </a:solidFill>
              <a:latin typeface="Roboto"/>
              <a:ea typeface="Roboto"/>
              <a:cs typeface="Roboto"/>
              <a:sym typeface="Roboto"/>
            </a:endParaRPr>
          </a:p>
          <a:p>
            <a:pPr marL="0" lvl="0" indent="0" algn="l" rtl="0">
              <a:spcBef>
                <a:spcPts val="0"/>
              </a:spcBef>
              <a:spcAft>
                <a:spcPts val="0"/>
              </a:spcAft>
              <a:buNone/>
            </a:pPr>
            <a:r>
              <a:rPr lang="en" sz="1400">
                <a:solidFill>
                  <a:schemeClr val="dk1"/>
                </a:solidFill>
                <a:latin typeface="Roboto"/>
                <a:ea typeface="Roboto"/>
                <a:cs typeface="Roboto"/>
                <a:sym typeface="Roboto"/>
              </a:rPr>
              <a:t>	Emphasis on testing schedule </a:t>
            </a:r>
            <a:endParaRPr sz="1400">
              <a:solidFill>
                <a:schemeClr val="dk1"/>
              </a:solidFill>
              <a:latin typeface="Roboto"/>
              <a:ea typeface="Roboto"/>
              <a:cs typeface="Roboto"/>
              <a:sym typeface="Roboto"/>
            </a:endParaRPr>
          </a:p>
          <a:p>
            <a:pPr marL="0" lvl="0" indent="0" algn="l" rtl="0">
              <a:spcBef>
                <a:spcPts val="0"/>
              </a:spcBef>
              <a:spcAft>
                <a:spcPts val="0"/>
              </a:spcAft>
              <a:buNone/>
            </a:pPr>
            <a:r>
              <a:rPr lang="en" sz="1400">
                <a:solidFill>
                  <a:schemeClr val="dk1"/>
                </a:solidFill>
                <a:latin typeface="Roboto"/>
                <a:ea typeface="Roboto"/>
                <a:cs typeface="Roboto"/>
                <a:sym typeface="Roboto"/>
              </a:rPr>
              <a:t>		Margin defined with reason</a:t>
            </a:r>
            <a:endParaRPr sz="1400">
              <a:solidFill>
                <a:schemeClr val="dk1"/>
              </a:solidFill>
              <a:latin typeface="Roboto"/>
              <a:ea typeface="Roboto"/>
              <a:cs typeface="Roboto"/>
              <a:sym typeface="Roboto"/>
            </a:endParaRPr>
          </a:p>
          <a:p>
            <a:pPr marL="0" lvl="0" indent="0" algn="l" rtl="0">
              <a:spcBef>
                <a:spcPts val="0"/>
              </a:spcBef>
              <a:spcAft>
                <a:spcPts val="0"/>
              </a:spcAft>
              <a:buNone/>
            </a:pPr>
            <a:r>
              <a:rPr lang="en" sz="1400">
                <a:solidFill>
                  <a:schemeClr val="dk1"/>
                </a:solidFill>
                <a:latin typeface="Roboto"/>
                <a:ea typeface="Roboto"/>
                <a:cs typeface="Roboto"/>
                <a:sym typeface="Roboto"/>
              </a:rPr>
              <a:t>		Critical path shown</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114e134093f_6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114e134093f_6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Jake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10f88aa8f4f_0_2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10f88aa8f4f_0_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Emerson</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10f88aa8f4f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10f88aa8f4f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114e13407f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114e13407f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Emerson</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10e290eb50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10e290eb50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Emerson</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1100f7f132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1100f7f132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Jake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114ff77cf24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114ff77cf24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Nando</a:t>
            </a:r>
            <a:endParaRPr/>
          </a:p>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114ff77cf24_8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114ff77cf24_8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Nando</a:t>
            </a:r>
            <a:endParaRPr/>
          </a:p>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1100f7f1320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1100f7f1320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Nando</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114ff77cf24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114ff77cf24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Nando</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1136385d203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1136385d203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Tristan</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1100f7f1320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1100f7f1320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Tristan</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1136385d203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0" name="Google Shape;560;g1136385d203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Tristan</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1106fd39428_2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1106fd39428_2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Utilize </a:t>
            </a:r>
            <a:r>
              <a:rPr lang="en">
                <a:solidFill>
                  <a:srgbClr val="212121"/>
                </a:solidFill>
              </a:rPr>
              <a:t>the capability of the PILOT wind tunnel to extrapolate small-scale data for full-scale applications via </a:t>
            </a:r>
            <a:r>
              <a:rPr lang="en" b="1">
                <a:solidFill>
                  <a:srgbClr val="212121"/>
                </a:solidFill>
              </a:rPr>
              <a:t>comparative</a:t>
            </a:r>
            <a:r>
              <a:rPr lang="en">
                <a:solidFill>
                  <a:srgbClr val="212121"/>
                </a:solidFill>
              </a:rPr>
              <a:t> models</a:t>
            </a:r>
            <a:r>
              <a:rPr lang="en" sz="1700">
                <a:solidFill>
                  <a:srgbClr val="212121"/>
                </a:solidFill>
                <a:latin typeface="Roboto"/>
                <a:ea typeface="Roboto"/>
                <a:cs typeface="Roboto"/>
                <a:sym typeface="Roboto"/>
              </a:rPr>
              <a:t> </a:t>
            </a:r>
            <a:endParaRPr sz="1700">
              <a:solidFill>
                <a:srgbClr val="212121"/>
              </a:solidFill>
              <a:latin typeface="Roboto"/>
              <a:ea typeface="Roboto"/>
              <a:cs typeface="Roboto"/>
              <a:sym typeface="Roboto"/>
            </a:endParaRPr>
          </a:p>
          <a:p>
            <a:pPr marL="0" lvl="0" indent="0" algn="l" rtl="0">
              <a:spcBef>
                <a:spcPts val="0"/>
              </a:spcBef>
              <a:spcAft>
                <a:spcPts val="0"/>
              </a:spcAft>
              <a:buNone/>
            </a:pPr>
            <a:r>
              <a:rPr lang="en" sz="1700">
                <a:solidFill>
                  <a:srgbClr val="212121"/>
                </a:solidFill>
                <a:latin typeface="Roboto"/>
                <a:ea typeface="Roboto"/>
                <a:cs typeface="Roboto"/>
                <a:sym typeface="Roboto"/>
              </a:rPr>
              <a:t>	</a:t>
            </a:r>
            <a:r>
              <a:rPr lang="en">
                <a:solidFill>
                  <a:srgbClr val="212121"/>
                </a:solidFill>
              </a:rPr>
              <a:t>Same scale Cessna-206 vs. Nelda’s design</a:t>
            </a:r>
            <a:endParaRPr>
              <a:solidFill>
                <a:srgbClr val="212121"/>
              </a:solidFill>
            </a:endParaRPr>
          </a:p>
          <a:p>
            <a:pPr marL="0" lvl="0" indent="0" algn="l" rtl="0">
              <a:spcBef>
                <a:spcPts val="0"/>
              </a:spcBef>
              <a:spcAft>
                <a:spcPts val="0"/>
              </a:spcAft>
              <a:buNone/>
            </a:pPr>
            <a:endParaRPr b="1"/>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112dc21826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112dc21826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Tristan</a:t>
            </a:r>
            <a:endParaRPr/>
          </a:p>
          <a:p>
            <a:pPr marL="0" lvl="0" indent="0" algn="l" rtl="0">
              <a:spcBef>
                <a:spcPts val="0"/>
              </a:spcBef>
              <a:spcAft>
                <a:spcPts val="0"/>
              </a:spcAft>
              <a:buNone/>
            </a:pPr>
            <a:endParaRPr/>
          </a:p>
          <a:p>
            <a:pPr marL="0" lvl="0" indent="0" algn="l" rtl="0">
              <a:spcBef>
                <a:spcPts val="0"/>
              </a:spcBef>
              <a:spcAft>
                <a:spcPts val="0"/>
              </a:spcAft>
              <a:buNone/>
            </a:pPr>
            <a:r>
              <a:rPr lang="en"/>
              <a:t>With the F-16 test, the preloading method has been validated to give the desired forces</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11369932483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9" name="Google Shape;579;g11369932483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Tristan</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1100f7f1320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1100f7f1320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latin typeface="Roboto"/>
                <a:ea typeface="Roboto"/>
                <a:cs typeface="Roboto"/>
                <a:sym typeface="Roboto"/>
              </a:rPr>
              <a:t>Jake</a:t>
            </a:r>
            <a:endParaRPr sz="1400">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endParaRPr sz="1400">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Ensure the wind tunnel model is structurally sound</a:t>
            </a:r>
            <a:endParaRPr sz="1400">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(Describe test fixture. Are we holding it, making “fake” sting?)</a:t>
            </a:r>
            <a:endParaRPr sz="1400">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(Diagram of test fixture)</a:t>
            </a:r>
            <a:endParaRPr sz="14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4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400">
                <a:solidFill>
                  <a:schemeClr val="dk1"/>
                </a:solidFill>
                <a:latin typeface="Roboto"/>
                <a:ea typeface="Roboto"/>
                <a:cs typeface="Roboto"/>
                <a:sym typeface="Roboto"/>
              </a:rPr>
              <a:t>Procedures:</a:t>
            </a:r>
            <a:endParaRPr sz="1400">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Start on slower roads (30-40 MPH)</a:t>
            </a:r>
            <a:endParaRPr sz="1400">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Work up to faster speeds (40-50 MPH)</a:t>
            </a:r>
            <a:endParaRPr sz="1400">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Test on highway (50+ MPH)</a:t>
            </a:r>
            <a:endParaRPr sz="1400">
              <a:solidFill>
                <a:schemeClr val="dk1"/>
              </a:solidFill>
              <a:latin typeface="Roboto"/>
              <a:ea typeface="Roboto"/>
              <a:cs typeface="Roboto"/>
              <a:sym typeface="Roboto"/>
            </a:endParaRPr>
          </a:p>
          <a:p>
            <a:pPr marL="0" lvl="0" indent="0" algn="l" rtl="0">
              <a:spcBef>
                <a:spcPts val="0"/>
              </a:spcBef>
              <a:spcAft>
                <a:spcPts val="0"/>
              </a:spcAft>
              <a:buNone/>
            </a:pPr>
            <a:endParaRPr sz="1400">
              <a:solidFill>
                <a:schemeClr val="dk1"/>
              </a:solidFill>
              <a:latin typeface="Roboto"/>
              <a:ea typeface="Roboto"/>
              <a:cs typeface="Roboto"/>
              <a:sym typeface="Roboto"/>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11369932483_5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5" name="Google Shape;605;g11369932483_5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Jake</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1100f7f1320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9" name="Google Shape;619;g1100f7f1320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Tristan/Julia</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10e30353b5e_1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10e30353b5e_1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Tristan/Julia</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10e30353b5e_9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10e30353b5e_9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Tristan/Julia</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112885d5e03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112885d5e03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Tristan/Julia</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112b14dd6d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 name="Google Shape;684;g112b14dd6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Finn: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11369932483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11369932483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Finn: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1136993248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1136993248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On the aircraft design portion of this project the following mission outline and concept of operations have been identified. Our client would like an aircraft that can carry 6 passengers at a speed of 150kts for 2 hours with ….</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Mission CONOPS is good, but for our specific class CONOPS we want to go for more of the final validation and tests that we have to do</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Second phase is more of a testing plan / project plan</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We'll be testing both models, each warrant their own conops? Then what does it look like when we test our WTAV model, then Glider</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Need to state in the mission CONOPS that these parameters are what our full fledged aircraft is designed to accomplish, not necessarily what our project is going to do</a:t>
            </a: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1136385d203_0_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4" name="Google Shape;704;g1136385d203_0_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Finn</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114ff77cf24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3" name="Google Shape;713;g114ff77cf24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Required CG from Scaling</a:t>
            </a:r>
            <a:endParaRPr/>
          </a:p>
          <a:p>
            <a:pPr marL="0" lvl="0" indent="0" algn="l" rtl="0">
              <a:spcBef>
                <a:spcPts val="0"/>
              </a:spcBef>
              <a:spcAft>
                <a:spcPts val="0"/>
              </a:spcAft>
              <a:buNone/>
            </a:pPr>
            <a:r>
              <a:rPr lang="en"/>
              <a:t>Predicted CG from CAD</a:t>
            </a:r>
            <a:endParaRPr/>
          </a:p>
          <a:p>
            <a:pPr marL="0" lvl="0" indent="0" algn="l" rtl="0">
              <a:spcBef>
                <a:spcPts val="0"/>
              </a:spcBef>
              <a:spcAft>
                <a:spcPts val="0"/>
              </a:spcAft>
              <a:buNone/>
            </a:pPr>
            <a:r>
              <a:rPr lang="en"/>
              <a:t>Predicted Weight from CaD</a:t>
            </a:r>
            <a:endParaRPr/>
          </a:p>
          <a:p>
            <a:pPr marL="0" lvl="0" indent="0" algn="l" rtl="0">
              <a:spcBef>
                <a:spcPts val="0"/>
              </a:spcBef>
              <a:spcAft>
                <a:spcPts val="0"/>
              </a:spcAft>
              <a:buNone/>
            </a:pPr>
            <a:r>
              <a:rPr lang="en"/>
              <a:t>Required Weight from Scaling</a:t>
            </a:r>
            <a:endParaRPr/>
          </a:p>
          <a:p>
            <a:pPr marL="0" lvl="0" indent="0" algn="l" rtl="0">
              <a:spcBef>
                <a:spcPts val="0"/>
              </a:spcBef>
              <a:spcAft>
                <a:spcPts val="0"/>
              </a:spcAft>
              <a:buNone/>
            </a:pPr>
            <a:r>
              <a:rPr lang="en"/>
              <a:t>Predicted Ballast from Comp Models</a:t>
            </a:r>
            <a:endParaRPr/>
          </a:p>
          <a:p>
            <a:pPr marL="0" lvl="0" indent="0" algn="l" rtl="0">
              <a:spcBef>
                <a:spcPts val="0"/>
              </a:spcBef>
              <a:spcAft>
                <a:spcPts val="0"/>
              </a:spcAft>
              <a:buNone/>
            </a:pPr>
            <a:r>
              <a:rPr lang="en"/>
              <a:t>Mention that if the test does not meet our predicted CG, then the process is iterated on to find the new Ballast Location</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1136385d117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1136385d117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Finn</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3"/>
              </a:rPr>
              <a:t>https://www.scienceworld.ca/resource/finding-centre-gravity/</a:t>
            </a:r>
            <a:endParaRPr/>
          </a:p>
          <a:p>
            <a:pPr marL="0" lvl="0" indent="0" algn="l" rtl="0">
              <a:spcBef>
                <a:spcPts val="0"/>
              </a:spcBef>
              <a:spcAft>
                <a:spcPts val="0"/>
              </a:spcAft>
              <a:buNone/>
            </a:pPr>
            <a:r>
              <a:rPr lang="en" u="sng">
                <a:solidFill>
                  <a:schemeClr val="hlink"/>
                </a:solidFill>
                <a:hlinkClick r:id="rId4"/>
              </a:rPr>
              <a:t>https://www.rc-airplane-world.com/balancing-rc-airplanes.html</a:t>
            </a:r>
            <a:endParaRPr/>
          </a:p>
          <a:p>
            <a:pPr marL="0" lvl="0" indent="0" algn="l" rtl="0">
              <a:spcBef>
                <a:spcPts val="0"/>
              </a:spcBef>
              <a:spcAft>
                <a:spcPts val="0"/>
              </a:spcAft>
              <a:buNone/>
            </a:pPr>
            <a:endParaRPr/>
          </a:p>
          <a:p>
            <a:pPr marL="0" lvl="0" indent="0" algn="l" rtl="0">
              <a:spcBef>
                <a:spcPts val="0"/>
              </a:spcBef>
              <a:spcAft>
                <a:spcPts val="0"/>
              </a:spcAft>
              <a:buNone/>
            </a:pPr>
            <a:r>
              <a:rPr lang="en" sz="1400">
                <a:solidFill>
                  <a:schemeClr val="dk1"/>
                </a:solidFill>
                <a:latin typeface="Roboto"/>
                <a:ea typeface="Roboto"/>
                <a:cs typeface="Roboto"/>
                <a:sym typeface="Roboto"/>
              </a:rPr>
              <a:t>Motivation/Rationale:</a:t>
            </a:r>
            <a:endParaRPr sz="1400">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Ensure the model’s center of gravity is consistent with the full-scale model</a:t>
            </a:r>
            <a:endParaRPr sz="1400">
              <a:solidFill>
                <a:schemeClr val="dk1"/>
              </a:solidFill>
              <a:latin typeface="Roboto"/>
              <a:ea typeface="Roboto"/>
              <a:cs typeface="Roboto"/>
              <a:sym typeface="Roboto"/>
            </a:endParaRPr>
          </a:p>
          <a:p>
            <a:pPr marL="0" lvl="0" indent="0" algn="l" rtl="0">
              <a:spcBef>
                <a:spcPts val="0"/>
              </a:spcBef>
              <a:spcAft>
                <a:spcPts val="0"/>
              </a:spcAft>
              <a:buNone/>
            </a:pPr>
            <a:endParaRPr sz="1400">
              <a:solidFill>
                <a:schemeClr val="dk1"/>
              </a:solidFill>
              <a:latin typeface="Roboto"/>
              <a:ea typeface="Roboto"/>
              <a:cs typeface="Roboto"/>
              <a:sym typeface="Roboto"/>
            </a:endParaRPr>
          </a:p>
          <a:p>
            <a:pPr marL="0" lvl="0" indent="0" algn="l" rtl="0">
              <a:spcBef>
                <a:spcPts val="0"/>
              </a:spcBef>
              <a:spcAft>
                <a:spcPts val="0"/>
              </a:spcAft>
              <a:buNone/>
            </a:pPr>
            <a:r>
              <a:rPr lang="en" sz="1400">
                <a:solidFill>
                  <a:schemeClr val="dk1"/>
                </a:solidFill>
                <a:latin typeface="Roboto"/>
                <a:ea typeface="Roboto"/>
                <a:cs typeface="Roboto"/>
                <a:sym typeface="Roboto"/>
              </a:rPr>
              <a:t>Procedure:</a:t>
            </a:r>
            <a:endParaRPr sz="1400">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Hang looped sting from the propeller of CSD</a:t>
            </a:r>
            <a:endParaRPr sz="1400">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Hang second looped string in front of canard </a:t>
            </a:r>
            <a:endParaRPr sz="1400">
              <a:solidFill>
                <a:schemeClr val="dk1"/>
              </a:solidFill>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Or insert small rod/screw into nose of aircraft and hang string from there</a:t>
            </a:r>
            <a:endParaRPr sz="1400">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Add ballast to lighter (higher) wing in small increments to the wings until the CSD is horizontally balanced</a:t>
            </a:r>
            <a:endParaRPr sz="1400">
              <a:solidFill>
                <a:schemeClr val="dk1"/>
              </a:solidFill>
              <a:latin typeface="Roboto"/>
              <a:ea typeface="Roboto"/>
              <a:cs typeface="Roboto"/>
              <a:sym typeface="Roboto"/>
            </a:endParaRPr>
          </a:p>
          <a:p>
            <a:pPr marL="0" lvl="0" indent="0" algn="l" rtl="0">
              <a:spcBef>
                <a:spcPts val="0"/>
              </a:spcBef>
              <a:spcAft>
                <a:spcPts val="0"/>
              </a:spcAft>
              <a:buNone/>
            </a:pPr>
            <a:endParaRPr/>
          </a:p>
          <a:p>
            <a:pPr marL="0" lvl="0" indent="0" algn="l" rtl="0">
              <a:spcBef>
                <a:spcPts val="0"/>
              </a:spcBef>
              <a:spcAft>
                <a:spcPts val="0"/>
              </a:spcAft>
              <a:buNone/>
            </a:pPr>
            <a:r>
              <a:rPr lang="en"/>
              <a:t>Finn:</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g1136385d203_0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4" name="Google Shape;744;g1136385d203_0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Finn</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3"/>
              </a:rPr>
              <a:t>https://www.scienceworld.ca/resource/finding-centre-gravity/</a:t>
            </a:r>
            <a:endParaRPr/>
          </a:p>
          <a:p>
            <a:pPr marL="0" lvl="0" indent="0" algn="l" rtl="0">
              <a:spcBef>
                <a:spcPts val="0"/>
              </a:spcBef>
              <a:spcAft>
                <a:spcPts val="0"/>
              </a:spcAft>
              <a:buNone/>
            </a:pPr>
            <a:r>
              <a:rPr lang="en" u="sng">
                <a:solidFill>
                  <a:schemeClr val="hlink"/>
                </a:solidFill>
                <a:hlinkClick r:id="rId4"/>
              </a:rPr>
              <a:t>https://www.rc-airplane-world.com/balancing-rc-airplanes.html</a:t>
            </a:r>
            <a:endParaRPr/>
          </a:p>
          <a:p>
            <a:pPr marL="0" lvl="0" indent="0" algn="l" rtl="0">
              <a:spcBef>
                <a:spcPts val="0"/>
              </a:spcBef>
              <a:spcAft>
                <a:spcPts val="0"/>
              </a:spcAft>
              <a:buNone/>
            </a:pPr>
            <a:endParaRPr/>
          </a:p>
          <a:p>
            <a:pPr marL="0" lvl="0" indent="0" algn="l" rtl="0">
              <a:spcBef>
                <a:spcPts val="0"/>
              </a:spcBef>
              <a:spcAft>
                <a:spcPts val="0"/>
              </a:spcAft>
              <a:buNone/>
            </a:pPr>
            <a:r>
              <a:rPr lang="en" sz="1400">
                <a:solidFill>
                  <a:schemeClr val="dk1"/>
                </a:solidFill>
                <a:latin typeface="Roboto"/>
                <a:ea typeface="Roboto"/>
                <a:cs typeface="Roboto"/>
                <a:sym typeface="Roboto"/>
              </a:rPr>
              <a:t>Motivation/Rationale:</a:t>
            </a:r>
            <a:endParaRPr sz="1400">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Ensure the model’s center of gravity is consistent with the full-scale model</a:t>
            </a:r>
            <a:endParaRPr sz="1400">
              <a:solidFill>
                <a:schemeClr val="dk1"/>
              </a:solidFill>
              <a:latin typeface="Roboto"/>
              <a:ea typeface="Roboto"/>
              <a:cs typeface="Roboto"/>
              <a:sym typeface="Roboto"/>
            </a:endParaRPr>
          </a:p>
          <a:p>
            <a:pPr marL="0" lvl="0" indent="0" algn="l" rtl="0">
              <a:spcBef>
                <a:spcPts val="0"/>
              </a:spcBef>
              <a:spcAft>
                <a:spcPts val="0"/>
              </a:spcAft>
              <a:buNone/>
            </a:pPr>
            <a:endParaRPr sz="1400">
              <a:solidFill>
                <a:schemeClr val="dk1"/>
              </a:solidFill>
              <a:latin typeface="Roboto"/>
              <a:ea typeface="Roboto"/>
              <a:cs typeface="Roboto"/>
              <a:sym typeface="Roboto"/>
            </a:endParaRPr>
          </a:p>
          <a:p>
            <a:pPr marL="0" lvl="0" indent="0" algn="l" rtl="0">
              <a:spcBef>
                <a:spcPts val="0"/>
              </a:spcBef>
              <a:spcAft>
                <a:spcPts val="0"/>
              </a:spcAft>
              <a:buNone/>
            </a:pPr>
            <a:r>
              <a:rPr lang="en" sz="1400">
                <a:solidFill>
                  <a:schemeClr val="dk1"/>
                </a:solidFill>
                <a:latin typeface="Roboto"/>
                <a:ea typeface="Roboto"/>
                <a:cs typeface="Roboto"/>
                <a:sym typeface="Roboto"/>
              </a:rPr>
              <a:t>Procedure:</a:t>
            </a:r>
            <a:endParaRPr sz="1400">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Hang looped sting from the propeller of CSD</a:t>
            </a:r>
            <a:endParaRPr sz="1400">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Hang second looped string in front of canard </a:t>
            </a:r>
            <a:endParaRPr sz="1400">
              <a:solidFill>
                <a:schemeClr val="dk1"/>
              </a:solidFill>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Or insert small rod/screw into nose of aircraft and hang string from there</a:t>
            </a:r>
            <a:endParaRPr sz="1400">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Add ballast to lighter (higher) wing in small increments to the wings until the CSD is horizontally balanced</a:t>
            </a:r>
            <a:endParaRPr sz="1400">
              <a:solidFill>
                <a:schemeClr val="dk1"/>
              </a:solidFill>
              <a:latin typeface="Roboto"/>
              <a:ea typeface="Roboto"/>
              <a:cs typeface="Roboto"/>
              <a:sym typeface="Roboto"/>
            </a:endParaRPr>
          </a:p>
          <a:p>
            <a:pPr marL="0" lvl="0" indent="0" algn="l" rtl="0">
              <a:spcBef>
                <a:spcPts val="0"/>
              </a:spcBef>
              <a:spcAft>
                <a:spcPts val="0"/>
              </a:spcAft>
              <a:buNone/>
            </a:pPr>
            <a:endParaRPr/>
          </a:p>
          <a:p>
            <a:pPr marL="0" lvl="0" indent="0" algn="l" rtl="0">
              <a:spcBef>
                <a:spcPts val="0"/>
              </a:spcBef>
              <a:spcAft>
                <a:spcPts val="0"/>
              </a:spcAft>
              <a:buNone/>
            </a:pPr>
            <a:r>
              <a:rPr lang="en"/>
              <a:t>Finn:</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1136385d11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5" name="Google Shape;765;g1136385d11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Finn</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3"/>
              </a:rPr>
              <a:t>https://www.scienceworld.ca/resource/finding-centre-gravity/</a:t>
            </a:r>
            <a:endParaRPr/>
          </a:p>
          <a:p>
            <a:pPr marL="0" lvl="0" indent="0" algn="l" rtl="0">
              <a:spcBef>
                <a:spcPts val="0"/>
              </a:spcBef>
              <a:spcAft>
                <a:spcPts val="0"/>
              </a:spcAft>
              <a:buNone/>
            </a:pPr>
            <a:r>
              <a:rPr lang="en" u="sng">
                <a:solidFill>
                  <a:schemeClr val="hlink"/>
                </a:solidFill>
                <a:hlinkClick r:id="rId4"/>
              </a:rPr>
              <a:t>https://www.rc-airplane-world.com/balancing-rc-airplanes.html</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sz="1400">
                <a:solidFill>
                  <a:schemeClr val="dk1"/>
                </a:solidFill>
                <a:latin typeface="Roboto"/>
                <a:ea typeface="Roboto"/>
                <a:cs typeface="Roboto"/>
                <a:sym typeface="Roboto"/>
              </a:rPr>
              <a:t>Motivation/Rationale:</a:t>
            </a:r>
            <a:endParaRPr sz="1400">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Ensure the model’s center of gravity is consistent with the full-scale model</a:t>
            </a:r>
            <a:endParaRPr sz="14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400">
              <a:solidFill>
                <a:schemeClr val="dk1"/>
              </a:solidFill>
              <a:latin typeface="Roboto"/>
              <a:ea typeface="Roboto"/>
              <a:cs typeface="Roboto"/>
              <a:sym typeface="Roboto"/>
            </a:endParaRPr>
          </a:p>
          <a:p>
            <a:pPr marL="0" lvl="0" indent="0" algn="l" rtl="0">
              <a:spcBef>
                <a:spcPts val="0"/>
              </a:spcBef>
              <a:spcAft>
                <a:spcPts val="0"/>
              </a:spcAft>
              <a:buNone/>
            </a:pPr>
            <a:r>
              <a:rPr lang="en" sz="1400">
                <a:solidFill>
                  <a:schemeClr val="dk1"/>
                </a:solidFill>
                <a:latin typeface="Roboto"/>
                <a:ea typeface="Roboto"/>
                <a:cs typeface="Roboto"/>
                <a:sym typeface="Roboto"/>
              </a:rPr>
              <a:t>Procedure:</a:t>
            </a:r>
            <a:endParaRPr sz="1400">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Hang looped sting from the propeller of CSD</a:t>
            </a:r>
            <a:endParaRPr sz="1400">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Hang second looped string in front of canard </a:t>
            </a:r>
            <a:endParaRPr sz="1400">
              <a:solidFill>
                <a:schemeClr val="dk1"/>
              </a:solidFill>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Or insert small rod/screw into nose of aircraft and hang string from there</a:t>
            </a:r>
            <a:endParaRPr sz="1400">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Add ballast to lighter (higher) wing in small increments to the wings until the CSD is horizon tally balanced</a:t>
            </a:r>
            <a:endParaRPr sz="1400">
              <a:solidFill>
                <a:schemeClr val="dk1"/>
              </a:solidFill>
              <a:latin typeface="Roboto"/>
              <a:ea typeface="Roboto"/>
              <a:cs typeface="Roboto"/>
              <a:sym typeface="Roboto"/>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Ballast:</a:t>
            </a:r>
            <a:endParaRPr/>
          </a:p>
          <a:p>
            <a:pPr marL="457200" lvl="0" indent="-298450" algn="l" rtl="0">
              <a:spcBef>
                <a:spcPts val="0"/>
              </a:spcBef>
              <a:spcAft>
                <a:spcPts val="0"/>
              </a:spcAft>
              <a:buSzPts val="1100"/>
              <a:buChar char="-"/>
            </a:pPr>
            <a:r>
              <a:rPr lang="en"/>
              <a:t>Heavier layers of material to wrap the fuselage with (i.e thin sheet lead,etc)</a:t>
            </a:r>
            <a:endParaRPr/>
          </a:p>
          <a:p>
            <a:pPr marL="457200" lvl="0" indent="-298450" algn="l" rtl="0">
              <a:spcBef>
                <a:spcPts val="0"/>
              </a:spcBef>
              <a:spcAft>
                <a:spcPts val="0"/>
              </a:spcAft>
              <a:buSzPts val="1100"/>
              <a:buChar char="-"/>
            </a:pPr>
            <a:r>
              <a:rPr lang="en"/>
              <a:t>Metals balls fixed with epoxy glue</a:t>
            </a:r>
            <a:endParaRPr/>
          </a:p>
          <a:p>
            <a:pPr marL="457200" lvl="0" indent="-298450" algn="l" rtl="0">
              <a:spcBef>
                <a:spcPts val="0"/>
              </a:spcBef>
              <a:spcAft>
                <a:spcPts val="0"/>
              </a:spcAft>
              <a:buSzPts val="1100"/>
              <a:buChar char="-"/>
            </a:pPr>
            <a:endParaRPr/>
          </a:p>
          <a:p>
            <a:pPr marL="0" lvl="0" indent="0" algn="l" rtl="0">
              <a:spcBef>
                <a:spcPts val="0"/>
              </a:spcBef>
              <a:spcAft>
                <a:spcPts val="0"/>
              </a:spcAft>
              <a:buNone/>
            </a:pPr>
            <a:r>
              <a:rPr lang="en"/>
              <a:t>Finn:</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g1136385d203_0_3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2" name="Google Shape;782;g1136385d203_0_3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Finn</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3"/>
              </a:rPr>
              <a:t>https://www.scienceworld.ca/resource/finding-centre-gravity/</a:t>
            </a:r>
            <a:endParaRPr/>
          </a:p>
          <a:p>
            <a:pPr marL="0" lvl="0" indent="0" algn="l" rtl="0">
              <a:spcBef>
                <a:spcPts val="0"/>
              </a:spcBef>
              <a:spcAft>
                <a:spcPts val="0"/>
              </a:spcAft>
              <a:buNone/>
            </a:pPr>
            <a:r>
              <a:rPr lang="en" u="sng">
                <a:solidFill>
                  <a:schemeClr val="hlink"/>
                </a:solidFill>
                <a:hlinkClick r:id="rId4"/>
              </a:rPr>
              <a:t>https://www.rc-airplane-world.com/balancing-rc-airplanes.html</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sz="1400">
                <a:solidFill>
                  <a:schemeClr val="dk1"/>
                </a:solidFill>
                <a:latin typeface="Roboto"/>
                <a:ea typeface="Roboto"/>
                <a:cs typeface="Roboto"/>
                <a:sym typeface="Roboto"/>
              </a:rPr>
              <a:t>Motivation/Rationale:</a:t>
            </a:r>
            <a:endParaRPr sz="1400">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Ensure the model’s center of gravity is consistent with the full-scale model</a:t>
            </a:r>
            <a:endParaRPr sz="14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400">
              <a:solidFill>
                <a:schemeClr val="dk1"/>
              </a:solidFill>
              <a:latin typeface="Roboto"/>
              <a:ea typeface="Roboto"/>
              <a:cs typeface="Roboto"/>
              <a:sym typeface="Roboto"/>
            </a:endParaRPr>
          </a:p>
          <a:p>
            <a:pPr marL="0" lvl="0" indent="0" algn="l" rtl="0">
              <a:spcBef>
                <a:spcPts val="0"/>
              </a:spcBef>
              <a:spcAft>
                <a:spcPts val="0"/>
              </a:spcAft>
              <a:buNone/>
            </a:pPr>
            <a:r>
              <a:rPr lang="en" sz="1400">
                <a:solidFill>
                  <a:schemeClr val="dk1"/>
                </a:solidFill>
                <a:latin typeface="Roboto"/>
                <a:ea typeface="Roboto"/>
                <a:cs typeface="Roboto"/>
                <a:sym typeface="Roboto"/>
              </a:rPr>
              <a:t>Procedure:</a:t>
            </a:r>
            <a:endParaRPr sz="1400">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Hang looped sting from the propeller of CSD</a:t>
            </a:r>
            <a:endParaRPr sz="1400">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Hang second looped string in front of canard </a:t>
            </a:r>
            <a:endParaRPr sz="1400">
              <a:solidFill>
                <a:schemeClr val="dk1"/>
              </a:solidFill>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Or insert small rod/screw into nose of aircraft and hang string from there</a:t>
            </a:r>
            <a:endParaRPr sz="1400">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Add ballast to lighter (higher) wing in small increments to the wings until the CSD is horizon tally balanced</a:t>
            </a:r>
            <a:endParaRPr sz="1400">
              <a:solidFill>
                <a:schemeClr val="dk1"/>
              </a:solidFill>
              <a:latin typeface="Roboto"/>
              <a:ea typeface="Roboto"/>
              <a:cs typeface="Roboto"/>
              <a:sym typeface="Roboto"/>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Ballast:</a:t>
            </a:r>
            <a:endParaRPr/>
          </a:p>
          <a:p>
            <a:pPr marL="457200" lvl="0" indent="-298450" algn="l" rtl="0">
              <a:spcBef>
                <a:spcPts val="0"/>
              </a:spcBef>
              <a:spcAft>
                <a:spcPts val="0"/>
              </a:spcAft>
              <a:buSzPts val="1100"/>
              <a:buChar char="-"/>
            </a:pPr>
            <a:r>
              <a:rPr lang="en"/>
              <a:t>Heavier layers of material to wrap the fuselage with (i.e thin sheet lead,etc)</a:t>
            </a:r>
            <a:endParaRPr/>
          </a:p>
          <a:p>
            <a:pPr marL="457200" lvl="0" indent="-298450" algn="l" rtl="0">
              <a:spcBef>
                <a:spcPts val="0"/>
              </a:spcBef>
              <a:spcAft>
                <a:spcPts val="0"/>
              </a:spcAft>
              <a:buSzPts val="1100"/>
              <a:buChar char="-"/>
            </a:pPr>
            <a:r>
              <a:rPr lang="en"/>
              <a:t>Metals balls fixed with epoxy glue</a:t>
            </a:r>
            <a:endParaRPr/>
          </a:p>
          <a:p>
            <a:pPr marL="457200" lvl="0" indent="-298450" algn="l" rtl="0">
              <a:spcBef>
                <a:spcPts val="0"/>
              </a:spcBef>
              <a:spcAft>
                <a:spcPts val="0"/>
              </a:spcAft>
              <a:buSzPts val="1100"/>
              <a:buChar char="-"/>
            </a:pPr>
            <a:endParaRPr/>
          </a:p>
          <a:p>
            <a:pPr marL="0" lvl="0" indent="0" algn="l" rtl="0">
              <a:spcBef>
                <a:spcPts val="0"/>
              </a:spcBef>
              <a:spcAft>
                <a:spcPts val="0"/>
              </a:spcAft>
              <a:buNone/>
            </a:pPr>
            <a:r>
              <a:rPr lang="en"/>
              <a:t>Finn:</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11369932483_5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11369932483_5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Tristan/Julia</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g10f88aa8f4f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2" name="Google Shape;822;g10f88aa8f4f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1121277b150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1121277b150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https://www.scienceworld.ca/resource/finding-centre-gravity/</a:t>
            </a:r>
            <a:endParaRPr/>
          </a:p>
          <a:p>
            <a:pPr marL="0" lvl="0" indent="0" algn="l" rtl="0">
              <a:spcBef>
                <a:spcPts val="0"/>
              </a:spcBef>
              <a:spcAft>
                <a:spcPts val="0"/>
              </a:spcAft>
              <a:buNone/>
            </a:pPr>
            <a:r>
              <a:rPr lang="en" u="sng">
                <a:solidFill>
                  <a:schemeClr val="hlink"/>
                </a:solidFill>
                <a:hlinkClick r:id="rId4"/>
              </a:rPr>
              <a:t>https://www.rc-airplane-world.com/balancing-rc-airplanes.html</a:t>
            </a:r>
            <a:endParaRPr/>
          </a:p>
          <a:p>
            <a:pPr marL="0" lvl="0" indent="0" algn="l" rtl="0">
              <a:spcBef>
                <a:spcPts val="0"/>
              </a:spcBef>
              <a:spcAft>
                <a:spcPts val="0"/>
              </a:spcAft>
              <a:buNone/>
            </a:pPr>
            <a:endParaRPr/>
          </a:p>
          <a:p>
            <a:pPr marL="0" lvl="0" indent="0" algn="l" rtl="0">
              <a:spcBef>
                <a:spcPts val="0"/>
              </a:spcBef>
              <a:spcAft>
                <a:spcPts val="0"/>
              </a:spcAft>
              <a:buNone/>
            </a:pPr>
            <a:r>
              <a:rPr lang="en" sz="1400">
                <a:solidFill>
                  <a:schemeClr val="dk1"/>
                </a:solidFill>
                <a:latin typeface="Roboto"/>
                <a:ea typeface="Roboto"/>
                <a:cs typeface="Roboto"/>
                <a:sym typeface="Roboto"/>
              </a:rPr>
              <a:t>Motivation/Rationale:</a:t>
            </a:r>
            <a:endParaRPr sz="1400">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Ensure the model’s center of gravity is consistent with the full-scale model</a:t>
            </a:r>
            <a:endParaRPr sz="1400">
              <a:solidFill>
                <a:schemeClr val="dk1"/>
              </a:solidFill>
              <a:latin typeface="Roboto"/>
              <a:ea typeface="Roboto"/>
              <a:cs typeface="Roboto"/>
              <a:sym typeface="Roboto"/>
            </a:endParaRPr>
          </a:p>
          <a:p>
            <a:pPr marL="0" lvl="0" indent="0" algn="l" rtl="0">
              <a:spcBef>
                <a:spcPts val="0"/>
              </a:spcBef>
              <a:spcAft>
                <a:spcPts val="0"/>
              </a:spcAft>
              <a:buNone/>
            </a:pPr>
            <a:endParaRPr sz="1400">
              <a:solidFill>
                <a:schemeClr val="dk1"/>
              </a:solidFill>
              <a:latin typeface="Roboto"/>
              <a:ea typeface="Roboto"/>
              <a:cs typeface="Roboto"/>
              <a:sym typeface="Roboto"/>
            </a:endParaRPr>
          </a:p>
          <a:p>
            <a:pPr marL="0" lvl="0" indent="0" algn="l" rtl="0">
              <a:spcBef>
                <a:spcPts val="0"/>
              </a:spcBef>
              <a:spcAft>
                <a:spcPts val="0"/>
              </a:spcAft>
              <a:buNone/>
            </a:pPr>
            <a:r>
              <a:rPr lang="en" sz="1400">
                <a:solidFill>
                  <a:schemeClr val="dk1"/>
                </a:solidFill>
                <a:latin typeface="Roboto"/>
                <a:ea typeface="Roboto"/>
                <a:cs typeface="Roboto"/>
                <a:sym typeface="Roboto"/>
              </a:rPr>
              <a:t>Procedure:</a:t>
            </a:r>
            <a:endParaRPr sz="1400">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Hang looped sting from the propeller of CSD</a:t>
            </a:r>
            <a:endParaRPr sz="1400">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Hang second looped string in front of canard </a:t>
            </a:r>
            <a:endParaRPr sz="1400">
              <a:solidFill>
                <a:schemeClr val="dk1"/>
              </a:solidFill>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Or insert small rod/screw into nose of aircraft and hang string from there</a:t>
            </a:r>
            <a:endParaRPr sz="1400">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Add ballast to lighter (higher) wing in small increments to the wings until the CSD is horizontally balanced</a:t>
            </a:r>
            <a:endParaRPr sz="1400">
              <a:solidFill>
                <a:schemeClr val="dk1"/>
              </a:solidFill>
              <a:latin typeface="Roboto"/>
              <a:ea typeface="Roboto"/>
              <a:cs typeface="Roboto"/>
              <a:sym typeface="Roboto"/>
            </a:endParaRPr>
          </a:p>
          <a:p>
            <a:pPr marL="0" lvl="0" indent="0" algn="l" rtl="0">
              <a:spcBef>
                <a:spcPts val="0"/>
              </a:spcBef>
              <a:spcAft>
                <a:spcPts val="0"/>
              </a:spcAft>
              <a:buNone/>
            </a:pPr>
            <a:endParaRPr/>
          </a:p>
          <a:p>
            <a:pPr marL="0" lvl="0" indent="0" algn="l" rtl="0">
              <a:spcBef>
                <a:spcPts val="0"/>
              </a:spcBef>
              <a:spcAft>
                <a:spcPts val="0"/>
              </a:spcAft>
              <a:buNone/>
            </a:pPr>
            <a:r>
              <a:rPr lang="en"/>
              <a:t>Finn:</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1121277b150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 name="Google Shape;838;g1121277b150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https://www.scienceworld.ca/resource/finding-centre-gravity/</a:t>
            </a:r>
            <a:endParaRPr/>
          </a:p>
          <a:p>
            <a:pPr marL="0" lvl="0" indent="0" algn="l" rtl="0">
              <a:spcBef>
                <a:spcPts val="0"/>
              </a:spcBef>
              <a:spcAft>
                <a:spcPts val="0"/>
              </a:spcAft>
              <a:buNone/>
            </a:pPr>
            <a:r>
              <a:rPr lang="en" u="sng">
                <a:solidFill>
                  <a:schemeClr val="hlink"/>
                </a:solidFill>
                <a:hlinkClick r:id="rId4"/>
              </a:rPr>
              <a:t>https://www.rc-airplane-world.com/balancing-rc-airplanes.html</a:t>
            </a:r>
            <a:endParaRPr/>
          </a:p>
          <a:p>
            <a:pPr marL="0" lvl="0" indent="0" algn="l" rtl="0">
              <a:spcBef>
                <a:spcPts val="0"/>
              </a:spcBef>
              <a:spcAft>
                <a:spcPts val="0"/>
              </a:spcAft>
              <a:buNone/>
            </a:pPr>
            <a:endParaRPr/>
          </a:p>
          <a:p>
            <a:pPr marL="0" lvl="0" indent="0" algn="l" rtl="0">
              <a:spcBef>
                <a:spcPts val="0"/>
              </a:spcBef>
              <a:spcAft>
                <a:spcPts val="0"/>
              </a:spcAft>
              <a:buNone/>
            </a:pPr>
            <a:r>
              <a:rPr lang="en" sz="1400">
                <a:solidFill>
                  <a:schemeClr val="dk1"/>
                </a:solidFill>
                <a:latin typeface="Roboto"/>
                <a:ea typeface="Roboto"/>
                <a:cs typeface="Roboto"/>
                <a:sym typeface="Roboto"/>
              </a:rPr>
              <a:t>Motivation/Rationale:</a:t>
            </a:r>
            <a:endParaRPr sz="1400">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Ensure the model’s center of gravity is consistent with the full-scale model</a:t>
            </a:r>
            <a:endParaRPr sz="1400">
              <a:solidFill>
                <a:schemeClr val="dk1"/>
              </a:solidFill>
              <a:latin typeface="Roboto"/>
              <a:ea typeface="Roboto"/>
              <a:cs typeface="Roboto"/>
              <a:sym typeface="Roboto"/>
            </a:endParaRPr>
          </a:p>
          <a:p>
            <a:pPr marL="0" lvl="0" indent="0" algn="l" rtl="0">
              <a:spcBef>
                <a:spcPts val="0"/>
              </a:spcBef>
              <a:spcAft>
                <a:spcPts val="0"/>
              </a:spcAft>
              <a:buNone/>
            </a:pPr>
            <a:endParaRPr sz="1400">
              <a:solidFill>
                <a:schemeClr val="dk1"/>
              </a:solidFill>
              <a:latin typeface="Roboto"/>
              <a:ea typeface="Roboto"/>
              <a:cs typeface="Roboto"/>
              <a:sym typeface="Roboto"/>
            </a:endParaRPr>
          </a:p>
          <a:p>
            <a:pPr marL="0" lvl="0" indent="0" algn="l" rtl="0">
              <a:spcBef>
                <a:spcPts val="0"/>
              </a:spcBef>
              <a:spcAft>
                <a:spcPts val="0"/>
              </a:spcAft>
              <a:buNone/>
            </a:pPr>
            <a:r>
              <a:rPr lang="en" sz="1400">
                <a:solidFill>
                  <a:schemeClr val="dk1"/>
                </a:solidFill>
                <a:latin typeface="Roboto"/>
                <a:ea typeface="Roboto"/>
                <a:cs typeface="Roboto"/>
                <a:sym typeface="Roboto"/>
              </a:rPr>
              <a:t>Procedure:</a:t>
            </a:r>
            <a:endParaRPr sz="1400">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Hang looped sting from the propeller of CSD</a:t>
            </a:r>
            <a:endParaRPr sz="1400">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Hang second looped string in front of canard </a:t>
            </a:r>
            <a:endParaRPr sz="1400">
              <a:solidFill>
                <a:schemeClr val="dk1"/>
              </a:solidFill>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Or insert small rod/screw into nose of aircraft and hang string from there</a:t>
            </a:r>
            <a:endParaRPr sz="1400">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Add ballast to lighter (higher) wing in small increments to the wings until the CSD is horizontally balanced</a:t>
            </a:r>
            <a:endParaRPr sz="1400">
              <a:solidFill>
                <a:schemeClr val="dk1"/>
              </a:solidFill>
              <a:latin typeface="Roboto"/>
              <a:ea typeface="Roboto"/>
              <a:cs typeface="Roboto"/>
              <a:sym typeface="Roboto"/>
            </a:endParaRPr>
          </a:p>
          <a:p>
            <a:pPr marL="0" lvl="0" indent="0" algn="l" rtl="0">
              <a:spcBef>
                <a:spcPts val="0"/>
              </a:spcBef>
              <a:spcAft>
                <a:spcPts val="0"/>
              </a:spcAft>
              <a:buNone/>
            </a:pPr>
            <a:endParaRPr/>
          </a:p>
          <a:p>
            <a:pPr marL="0" lvl="0" indent="0" algn="l" rtl="0">
              <a:spcBef>
                <a:spcPts val="0"/>
              </a:spcBef>
              <a:spcAft>
                <a:spcPts val="0"/>
              </a:spcAft>
              <a:buNone/>
            </a:pPr>
            <a:r>
              <a:rPr lang="en"/>
              <a:t>Finn:</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1106fd39428_2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1106fd39428_2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order to be successful…</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g1121277b150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8" name="Google Shape;848;g1121277b150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https://www.scienceworld.ca/resource/finding-centre-gravity/</a:t>
            </a:r>
            <a:endParaRPr/>
          </a:p>
          <a:p>
            <a:pPr marL="0" lvl="0" indent="0" algn="l" rtl="0">
              <a:spcBef>
                <a:spcPts val="0"/>
              </a:spcBef>
              <a:spcAft>
                <a:spcPts val="0"/>
              </a:spcAft>
              <a:buNone/>
            </a:pPr>
            <a:r>
              <a:rPr lang="en" u="sng">
                <a:solidFill>
                  <a:schemeClr val="hlink"/>
                </a:solidFill>
                <a:hlinkClick r:id="rId4"/>
              </a:rPr>
              <a:t>https://www.rc-airplane-world.com/balancing-rc-airplanes.html</a:t>
            </a:r>
            <a:endParaRPr/>
          </a:p>
          <a:p>
            <a:pPr marL="0" lvl="0" indent="0" algn="l" rtl="0">
              <a:spcBef>
                <a:spcPts val="0"/>
              </a:spcBef>
              <a:spcAft>
                <a:spcPts val="0"/>
              </a:spcAft>
              <a:buNone/>
            </a:pPr>
            <a:endParaRPr/>
          </a:p>
          <a:p>
            <a:pPr marL="0" lvl="0" indent="0" algn="l" rtl="0">
              <a:spcBef>
                <a:spcPts val="0"/>
              </a:spcBef>
              <a:spcAft>
                <a:spcPts val="0"/>
              </a:spcAft>
              <a:buNone/>
            </a:pPr>
            <a:r>
              <a:rPr lang="en" sz="1400">
                <a:solidFill>
                  <a:schemeClr val="dk1"/>
                </a:solidFill>
                <a:latin typeface="Roboto"/>
                <a:ea typeface="Roboto"/>
                <a:cs typeface="Roboto"/>
                <a:sym typeface="Roboto"/>
              </a:rPr>
              <a:t>Motivation/Rationale:</a:t>
            </a:r>
            <a:endParaRPr sz="1400">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Ensure the model’s center of gravity is consistent with the full-scale model</a:t>
            </a:r>
            <a:endParaRPr sz="1400">
              <a:solidFill>
                <a:schemeClr val="dk1"/>
              </a:solidFill>
              <a:latin typeface="Roboto"/>
              <a:ea typeface="Roboto"/>
              <a:cs typeface="Roboto"/>
              <a:sym typeface="Roboto"/>
            </a:endParaRPr>
          </a:p>
          <a:p>
            <a:pPr marL="0" lvl="0" indent="0" algn="l" rtl="0">
              <a:spcBef>
                <a:spcPts val="0"/>
              </a:spcBef>
              <a:spcAft>
                <a:spcPts val="0"/>
              </a:spcAft>
              <a:buNone/>
            </a:pPr>
            <a:endParaRPr sz="1400">
              <a:solidFill>
                <a:schemeClr val="dk1"/>
              </a:solidFill>
              <a:latin typeface="Roboto"/>
              <a:ea typeface="Roboto"/>
              <a:cs typeface="Roboto"/>
              <a:sym typeface="Roboto"/>
            </a:endParaRPr>
          </a:p>
          <a:p>
            <a:pPr marL="0" lvl="0" indent="0" algn="l" rtl="0">
              <a:spcBef>
                <a:spcPts val="0"/>
              </a:spcBef>
              <a:spcAft>
                <a:spcPts val="0"/>
              </a:spcAft>
              <a:buNone/>
            </a:pPr>
            <a:r>
              <a:rPr lang="en" sz="1400">
                <a:solidFill>
                  <a:schemeClr val="dk1"/>
                </a:solidFill>
                <a:latin typeface="Roboto"/>
                <a:ea typeface="Roboto"/>
                <a:cs typeface="Roboto"/>
                <a:sym typeface="Roboto"/>
              </a:rPr>
              <a:t>Procedure:</a:t>
            </a:r>
            <a:endParaRPr sz="1400">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Hang looped sting from the propeller of CSD</a:t>
            </a:r>
            <a:endParaRPr sz="1400">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Hang second looped string in front of canard </a:t>
            </a:r>
            <a:endParaRPr sz="1400">
              <a:solidFill>
                <a:schemeClr val="dk1"/>
              </a:solidFill>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Or insert small rod/screw into nose of aircraft and hang string from there</a:t>
            </a:r>
            <a:endParaRPr sz="1400">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Add ballast to lighter (higher) wing in small increments to the wings until the CSD is horizontally balanced</a:t>
            </a:r>
            <a:endParaRPr sz="1400">
              <a:solidFill>
                <a:schemeClr val="dk1"/>
              </a:solidFill>
              <a:latin typeface="Roboto"/>
              <a:ea typeface="Roboto"/>
              <a:cs typeface="Roboto"/>
              <a:sym typeface="Roboto"/>
            </a:endParaRPr>
          </a:p>
          <a:p>
            <a:pPr marL="0" lvl="0" indent="0" algn="l" rtl="0">
              <a:spcBef>
                <a:spcPts val="0"/>
              </a:spcBef>
              <a:spcAft>
                <a:spcPts val="0"/>
              </a:spcAft>
              <a:buNone/>
            </a:pPr>
            <a:endParaRPr/>
          </a:p>
          <a:p>
            <a:pPr marL="0" lvl="0" indent="0" algn="l" rtl="0">
              <a:spcBef>
                <a:spcPts val="0"/>
              </a:spcBef>
              <a:spcAft>
                <a:spcPts val="0"/>
              </a:spcAft>
              <a:buNone/>
            </a:pPr>
            <a:r>
              <a:rPr lang="en"/>
              <a:t>Finn:</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g1121277b150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7" name="Google Shape;857;g1121277b150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https://www.scienceworld.ca/resource/finding-centre-gravity/</a:t>
            </a:r>
            <a:endParaRPr/>
          </a:p>
          <a:p>
            <a:pPr marL="0" lvl="0" indent="0" algn="l" rtl="0">
              <a:spcBef>
                <a:spcPts val="0"/>
              </a:spcBef>
              <a:spcAft>
                <a:spcPts val="0"/>
              </a:spcAft>
              <a:buNone/>
            </a:pPr>
            <a:r>
              <a:rPr lang="en" u="sng">
                <a:solidFill>
                  <a:schemeClr val="hlink"/>
                </a:solidFill>
                <a:hlinkClick r:id="rId4"/>
              </a:rPr>
              <a:t>https://www.rc-airplane-world.com/balancing-rc-airplanes.html</a:t>
            </a:r>
            <a:endParaRPr/>
          </a:p>
          <a:p>
            <a:pPr marL="0" lvl="0" indent="0" algn="l" rtl="0">
              <a:spcBef>
                <a:spcPts val="0"/>
              </a:spcBef>
              <a:spcAft>
                <a:spcPts val="0"/>
              </a:spcAft>
              <a:buNone/>
            </a:pPr>
            <a:endParaRPr/>
          </a:p>
          <a:p>
            <a:pPr marL="0" lvl="0" indent="0" algn="l" rtl="0">
              <a:spcBef>
                <a:spcPts val="0"/>
              </a:spcBef>
              <a:spcAft>
                <a:spcPts val="0"/>
              </a:spcAft>
              <a:buNone/>
            </a:pPr>
            <a:r>
              <a:rPr lang="en" sz="1400">
                <a:solidFill>
                  <a:schemeClr val="dk1"/>
                </a:solidFill>
                <a:latin typeface="Roboto"/>
                <a:ea typeface="Roboto"/>
                <a:cs typeface="Roboto"/>
                <a:sym typeface="Roboto"/>
              </a:rPr>
              <a:t>Motivation/Rationale:</a:t>
            </a:r>
            <a:endParaRPr sz="1400">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Ensure the model’s center of gravity is consistent with the full-scale model</a:t>
            </a:r>
            <a:endParaRPr sz="1400">
              <a:solidFill>
                <a:schemeClr val="dk1"/>
              </a:solidFill>
              <a:latin typeface="Roboto"/>
              <a:ea typeface="Roboto"/>
              <a:cs typeface="Roboto"/>
              <a:sym typeface="Roboto"/>
            </a:endParaRPr>
          </a:p>
          <a:p>
            <a:pPr marL="0" lvl="0" indent="0" algn="l" rtl="0">
              <a:spcBef>
                <a:spcPts val="0"/>
              </a:spcBef>
              <a:spcAft>
                <a:spcPts val="0"/>
              </a:spcAft>
              <a:buNone/>
            </a:pPr>
            <a:endParaRPr sz="1400">
              <a:solidFill>
                <a:schemeClr val="dk1"/>
              </a:solidFill>
              <a:latin typeface="Roboto"/>
              <a:ea typeface="Roboto"/>
              <a:cs typeface="Roboto"/>
              <a:sym typeface="Roboto"/>
            </a:endParaRPr>
          </a:p>
          <a:p>
            <a:pPr marL="0" lvl="0" indent="0" algn="l" rtl="0">
              <a:spcBef>
                <a:spcPts val="0"/>
              </a:spcBef>
              <a:spcAft>
                <a:spcPts val="0"/>
              </a:spcAft>
              <a:buNone/>
            </a:pPr>
            <a:r>
              <a:rPr lang="en" sz="1400">
                <a:solidFill>
                  <a:schemeClr val="dk1"/>
                </a:solidFill>
                <a:latin typeface="Roboto"/>
                <a:ea typeface="Roboto"/>
                <a:cs typeface="Roboto"/>
                <a:sym typeface="Roboto"/>
              </a:rPr>
              <a:t>Procedure:</a:t>
            </a:r>
            <a:endParaRPr sz="1400">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Hang looped sting from the propeller of CSD</a:t>
            </a:r>
            <a:endParaRPr sz="1400">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Hang second looped string in front of canard </a:t>
            </a:r>
            <a:endParaRPr sz="1400">
              <a:solidFill>
                <a:schemeClr val="dk1"/>
              </a:solidFill>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Or insert small rod/screw into nose of aircraft and hang string from there</a:t>
            </a:r>
            <a:endParaRPr sz="1400">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Add ballast to lighter (higher) wing in small increments to the wings until the CSD is horizontally balanced</a:t>
            </a:r>
            <a:endParaRPr sz="1400">
              <a:solidFill>
                <a:schemeClr val="dk1"/>
              </a:solidFill>
              <a:latin typeface="Roboto"/>
              <a:ea typeface="Roboto"/>
              <a:cs typeface="Roboto"/>
              <a:sym typeface="Roboto"/>
            </a:endParaRPr>
          </a:p>
          <a:p>
            <a:pPr marL="0" lvl="0" indent="0" algn="l" rtl="0">
              <a:spcBef>
                <a:spcPts val="0"/>
              </a:spcBef>
              <a:spcAft>
                <a:spcPts val="0"/>
              </a:spcAft>
              <a:buNone/>
            </a:pPr>
            <a:endParaRPr/>
          </a:p>
          <a:p>
            <a:pPr marL="0" lvl="0" indent="0" algn="l" rtl="0">
              <a:spcBef>
                <a:spcPts val="0"/>
              </a:spcBef>
              <a:spcAft>
                <a:spcPts val="0"/>
              </a:spcAft>
              <a:buNone/>
            </a:pPr>
            <a:r>
              <a:rPr lang="en"/>
              <a:t>Finn:</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g1136385d203_0_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6" name="Google Shape;866;g1136385d203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1136385d203_0_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4" name="Google Shape;874;g1136385d203_0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g1136385d203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1136385d203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1136385d203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1136385d203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Tristan/Julia</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g11369932483_1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2" name="Google Shape;902;g11369932483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sz="1400">
                <a:solidFill>
                  <a:schemeClr val="dk1"/>
                </a:solidFill>
                <a:latin typeface="Roboto"/>
                <a:ea typeface="Roboto"/>
                <a:cs typeface="Roboto"/>
                <a:sym typeface="Roboto"/>
              </a:rPr>
              <a:t>Quick overview of full schedule</a:t>
            </a:r>
            <a:endParaRPr sz="1400">
              <a:solidFill>
                <a:schemeClr val="dk1"/>
              </a:solidFill>
              <a:latin typeface="Roboto"/>
              <a:ea typeface="Roboto"/>
              <a:cs typeface="Roboto"/>
              <a:sym typeface="Roboto"/>
            </a:endParaRPr>
          </a:p>
          <a:p>
            <a:pPr marL="0" lvl="0" indent="0" algn="l" rtl="0">
              <a:spcBef>
                <a:spcPts val="0"/>
              </a:spcBef>
              <a:spcAft>
                <a:spcPts val="0"/>
              </a:spcAft>
              <a:buNone/>
            </a:pPr>
            <a:r>
              <a:rPr lang="en" sz="1400">
                <a:solidFill>
                  <a:schemeClr val="dk1"/>
                </a:solidFill>
                <a:latin typeface="Roboto"/>
                <a:ea typeface="Roboto"/>
                <a:cs typeface="Roboto"/>
                <a:sym typeface="Roboto"/>
              </a:rPr>
              <a:t>	Emphasis on testing schedule </a:t>
            </a:r>
            <a:endParaRPr sz="1400">
              <a:solidFill>
                <a:schemeClr val="dk1"/>
              </a:solidFill>
              <a:latin typeface="Roboto"/>
              <a:ea typeface="Roboto"/>
              <a:cs typeface="Roboto"/>
              <a:sym typeface="Roboto"/>
            </a:endParaRPr>
          </a:p>
          <a:p>
            <a:pPr marL="0" lvl="0" indent="0" algn="l" rtl="0">
              <a:spcBef>
                <a:spcPts val="0"/>
              </a:spcBef>
              <a:spcAft>
                <a:spcPts val="0"/>
              </a:spcAft>
              <a:buNone/>
            </a:pPr>
            <a:r>
              <a:rPr lang="en" sz="1400">
                <a:solidFill>
                  <a:schemeClr val="dk1"/>
                </a:solidFill>
                <a:latin typeface="Roboto"/>
                <a:ea typeface="Roboto"/>
                <a:cs typeface="Roboto"/>
                <a:sym typeface="Roboto"/>
              </a:rPr>
              <a:t>		Margin defined with reason</a:t>
            </a:r>
            <a:endParaRPr sz="1400">
              <a:solidFill>
                <a:schemeClr val="dk1"/>
              </a:solidFill>
              <a:latin typeface="Roboto"/>
              <a:ea typeface="Roboto"/>
              <a:cs typeface="Roboto"/>
              <a:sym typeface="Roboto"/>
            </a:endParaRPr>
          </a:p>
          <a:p>
            <a:pPr marL="0" lvl="0" indent="0" algn="l" rtl="0">
              <a:spcBef>
                <a:spcPts val="0"/>
              </a:spcBef>
              <a:spcAft>
                <a:spcPts val="0"/>
              </a:spcAft>
              <a:buNone/>
            </a:pPr>
            <a:r>
              <a:rPr lang="en" sz="1400">
                <a:solidFill>
                  <a:schemeClr val="dk1"/>
                </a:solidFill>
                <a:latin typeface="Roboto"/>
                <a:ea typeface="Roboto"/>
                <a:cs typeface="Roboto"/>
                <a:sym typeface="Roboto"/>
              </a:rPr>
              <a:t>		Critical path shown</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g1136385d203_0_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0" name="Google Shape;910;g1136385d203_0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sz="1400">
                <a:solidFill>
                  <a:schemeClr val="dk1"/>
                </a:solidFill>
                <a:latin typeface="Roboto"/>
                <a:ea typeface="Roboto"/>
                <a:cs typeface="Roboto"/>
                <a:sym typeface="Roboto"/>
              </a:rPr>
              <a:t>Quick overview of full schedule</a:t>
            </a:r>
            <a:endParaRPr sz="1400">
              <a:solidFill>
                <a:schemeClr val="dk1"/>
              </a:solidFill>
              <a:latin typeface="Roboto"/>
              <a:ea typeface="Roboto"/>
              <a:cs typeface="Roboto"/>
              <a:sym typeface="Roboto"/>
            </a:endParaRPr>
          </a:p>
          <a:p>
            <a:pPr marL="0" lvl="0" indent="0" algn="l" rtl="0">
              <a:spcBef>
                <a:spcPts val="0"/>
              </a:spcBef>
              <a:spcAft>
                <a:spcPts val="0"/>
              </a:spcAft>
              <a:buNone/>
            </a:pPr>
            <a:r>
              <a:rPr lang="en" sz="1400">
                <a:solidFill>
                  <a:schemeClr val="dk1"/>
                </a:solidFill>
                <a:latin typeface="Roboto"/>
                <a:ea typeface="Roboto"/>
                <a:cs typeface="Roboto"/>
                <a:sym typeface="Roboto"/>
              </a:rPr>
              <a:t>	Emphasis on testing schedule </a:t>
            </a:r>
            <a:endParaRPr sz="1400">
              <a:solidFill>
                <a:schemeClr val="dk1"/>
              </a:solidFill>
              <a:latin typeface="Roboto"/>
              <a:ea typeface="Roboto"/>
              <a:cs typeface="Roboto"/>
              <a:sym typeface="Roboto"/>
            </a:endParaRPr>
          </a:p>
          <a:p>
            <a:pPr marL="0" lvl="0" indent="0" algn="l" rtl="0">
              <a:spcBef>
                <a:spcPts val="0"/>
              </a:spcBef>
              <a:spcAft>
                <a:spcPts val="0"/>
              </a:spcAft>
              <a:buNone/>
            </a:pPr>
            <a:r>
              <a:rPr lang="en" sz="1400">
                <a:solidFill>
                  <a:schemeClr val="dk1"/>
                </a:solidFill>
                <a:latin typeface="Roboto"/>
                <a:ea typeface="Roboto"/>
                <a:cs typeface="Roboto"/>
                <a:sym typeface="Roboto"/>
              </a:rPr>
              <a:t>		Margin defined with reason</a:t>
            </a:r>
            <a:endParaRPr sz="1400">
              <a:solidFill>
                <a:schemeClr val="dk1"/>
              </a:solidFill>
              <a:latin typeface="Roboto"/>
              <a:ea typeface="Roboto"/>
              <a:cs typeface="Roboto"/>
              <a:sym typeface="Roboto"/>
            </a:endParaRPr>
          </a:p>
          <a:p>
            <a:pPr marL="0" lvl="0" indent="0" algn="l" rtl="0">
              <a:spcBef>
                <a:spcPts val="0"/>
              </a:spcBef>
              <a:spcAft>
                <a:spcPts val="0"/>
              </a:spcAft>
              <a:buNone/>
            </a:pPr>
            <a:r>
              <a:rPr lang="en" sz="1400">
                <a:solidFill>
                  <a:schemeClr val="dk1"/>
                </a:solidFill>
                <a:latin typeface="Roboto"/>
                <a:ea typeface="Roboto"/>
                <a:cs typeface="Roboto"/>
                <a:sym typeface="Roboto"/>
              </a:rPr>
              <a:t>		Critical path shown</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1100f7f1320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8" name="Google Shape;918;g1100f7f1320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Tristan/Julia</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g111fae3dfc6_7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8" name="Google Shape;928;g111fae3dfc6_7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1106fd39428_2_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1106fd39428_2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g11369932483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6" name="Google Shape;936;g11369932483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Finn: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Google Shape;943;g111fae3dfc6_7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4" name="Google Shape;944;g111fae3dfc6_7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g11369932483_5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2" name="Google Shape;952;g11369932483_5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Finn: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0e290eb50a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0e290eb50a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Finn: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g10e30353b5e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1" name="Google Shape;1021;g10e30353b5e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Finn: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g10e30353b5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6" name="Google Shape;1046;g10e30353b5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Finn: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g114e134093f_8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4" name="Google Shape;1054;g114e134093f_8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g10e290eb50a_2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1" name="Google Shape;1061;g10e290eb50a_2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Finn: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g111fae3dfc6_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9" name="Google Shape;1069;g111fae3dfc6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Finn: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g10e30353b5e_15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7" name="Google Shape;1077;g10e30353b5e_15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112b14dd6db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112b14dd6db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NATE - CAD with </a:t>
            </a:r>
            <a:r>
              <a:rPr lang="en" sz="2000"/>
              <a:t>Dimensions</a:t>
            </a:r>
            <a:endParaRPr sz="2000"/>
          </a:p>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3"/>
        <p:cNvGrpSpPr/>
        <p:nvPr/>
      </p:nvGrpSpPr>
      <p:grpSpPr>
        <a:xfrm>
          <a:off x="0" y="0"/>
          <a:ext cx="0" cy="0"/>
          <a:chOff x="0" y="0"/>
          <a:chExt cx="0" cy="0"/>
        </a:xfrm>
      </p:grpSpPr>
      <p:sp>
        <p:nvSpPr>
          <p:cNvPr id="1084" name="Google Shape;1084;g10e30353b5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5" name="Google Shape;1085;g10e30353b5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Finn: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g10e3272c0a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5" name="Google Shape;1095;g10e3272c0a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Finn: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10e30353b5e_13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4" name="Google Shape;1104;g10e30353b5e_13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112885d5e0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112885d5e0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Nando</a:t>
            </a:r>
            <a:endParaRPr/>
          </a:p>
          <a:p>
            <a:pPr marL="0" lvl="0" indent="0" algn="l" rtl="0">
              <a:spcBef>
                <a:spcPts val="0"/>
              </a:spcBef>
              <a:spcAft>
                <a:spcPts val="0"/>
              </a:spcAft>
              <a:buNone/>
            </a:pPr>
            <a:endParaRPr/>
          </a:p>
          <a:p>
            <a:pPr marL="0" lvl="0" indent="0" algn="l" rtl="0">
              <a:spcBef>
                <a:spcPts val="0"/>
              </a:spcBef>
              <a:spcAft>
                <a:spcPts val="0"/>
              </a:spcAft>
              <a:buNone/>
            </a:pPr>
            <a:r>
              <a:rPr lang="en"/>
              <a:t>Mandolorian</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Google Shape;1125;g114ff77cf24_7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6" name="Google Shape;1126;g114ff77cf24_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Nando</a:t>
            </a:r>
            <a:endParaRPr/>
          </a:p>
          <a:p>
            <a:pPr marL="0" lvl="0" indent="0" algn="l" rtl="0">
              <a:spcBef>
                <a:spcPts val="0"/>
              </a:spcBef>
              <a:spcAft>
                <a:spcPts val="0"/>
              </a:spcAft>
              <a:buNone/>
            </a:pPr>
            <a:endParaRPr/>
          </a:p>
          <a:p>
            <a:pPr marL="0" lvl="0" indent="0" algn="l" rtl="0">
              <a:spcBef>
                <a:spcPts val="0"/>
              </a:spcBef>
              <a:spcAft>
                <a:spcPts val="0"/>
              </a:spcAft>
              <a:buNone/>
            </a:pPr>
            <a:r>
              <a:rPr lang="en"/>
              <a:t>Mandolorian</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4"/>
        <p:cNvGrpSpPr/>
        <p:nvPr/>
      </p:nvGrpSpPr>
      <p:grpSpPr>
        <a:xfrm>
          <a:off x="0" y="0"/>
          <a:ext cx="0" cy="0"/>
          <a:chOff x="0" y="0"/>
          <a:chExt cx="0" cy="0"/>
        </a:xfrm>
      </p:grpSpPr>
      <p:sp>
        <p:nvSpPr>
          <p:cNvPr id="1135" name="Google Shape;1135;g112b14dd6db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6" name="Google Shape;1136;g112b14dd6db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Emerson</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g1136385d203_0_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4" name="Google Shape;1144;g1136385d203_0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sz="1400">
                <a:solidFill>
                  <a:schemeClr val="dk1"/>
                </a:solidFill>
                <a:latin typeface="Roboto"/>
                <a:ea typeface="Roboto"/>
                <a:cs typeface="Roboto"/>
                <a:sym typeface="Roboto"/>
              </a:rPr>
              <a:t>Quick overview of full schedule</a:t>
            </a:r>
            <a:endParaRPr sz="1400">
              <a:solidFill>
                <a:schemeClr val="dk1"/>
              </a:solidFill>
              <a:latin typeface="Roboto"/>
              <a:ea typeface="Roboto"/>
              <a:cs typeface="Roboto"/>
              <a:sym typeface="Roboto"/>
            </a:endParaRPr>
          </a:p>
          <a:p>
            <a:pPr marL="0" lvl="0" indent="0" algn="l" rtl="0">
              <a:spcBef>
                <a:spcPts val="0"/>
              </a:spcBef>
              <a:spcAft>
                <a:spcPts val="0"/>
              </a:spcAft>
              <a:buNone/>
            </a:pPr>
            <a:r>
              <a:rPr lang="en" sz="1400">
                <a:solidFill>
                  <a:schemeClr val="dk1"/>
                </a:solidFill>
                <a:latin typeface="Roboto"/>
                <a:ea typeface="Roboto"/>
                <a:cs typeface="Roboto"/>
                <a:sym typeface="Roboto"/>
              </a:rPr>
              <a:t>	Emphasis on testing schedule </a:t>
            </a:r>
            <a:endParaRPr sz="1400">
              <a:solidFill>
                <a:schemeClr val="dk1"/>
              </a:solidFill>
              <a:latin typeface="Roboto"/>
              <a:ea typeface="Roboto"/>
              <a:cs typeface="Roboto"/>
              <a:sym typeface="Roboto"/>
            </a:endParaRPr>
          </a:p>
          <a:p>
            <a:pPr marL="0" lvl="0" indent="0" algn="l" rtl="0">
              <a:spcBef>
                <a:spcPts val="0"/>
              </a:spcBef>
              <a:spcAft>
                <a:spcPts val="0"/>
              </a:spcAft>
              <a:buNone/>
            </a:pPr>
            <a:r>
              <a:rPr lang="en" sz="1400">
                <a:solidFill>
                  <a:schemeClr val="dk1"/>
                </a:solidFill>
                <a:latin typeface="Roboto"/>
                <a:ea typeface="Roboto"/>
                <a:cs typeface="Roboto"/>
                <a:sym typeface="Roboto"/>
              </a:rPr>
              <a:t>		Margin defined with reason</a:t>
            </a:r>
            <a:endParaRPr sz="1400">
              <a:solidFill>
                <a:schemeClr val="dk1"/>
              </a:solidFill>
              <a:latin typeface="Roboto"/>
              <a:ea typeface="Roboto"/>
              <a:cs typeface="Roboto"/>
              <a:sym typeface="Roboto"/>
            </a:endParaRPr>
          </a:p>
          <a:p>
            <a:pPr marL="0" lvl="0" indent="0" algn="l" rtl="0">
              <a:spcBef>
                <a:spcPts val="0"/>
              </a:spcBef>
              <a:spcAft>
                <a:spcPts val="0"/>
              </a:spcAft>
              <a:buNone/>
            </a:pPr>
            <a:r>
              <a:rPr lang="en" sz="1400">
                <a:solidFill>
                  <a:schemeClr val="dk1"/>
                </a:solidFill>
                <a:latin typeface="Roboto"/>
                <a:ea typeface="Roboto"/>
                <a:cs typeface="Roboto"/>
                <a:sym typeface="Roboto"/>
              </a:rPr>
              <a:t>		Critical path shown</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5"/>
        <p:cNvGrpSpPr/>
        <p:nvPr/>
      </p:nvGrpSpPr>
      <p:grpSpPr>
        <a:xfrm>
          <a:off x="0" y="0"/>
          <a:ext cx="0" cy="0"/>
          <a:chOff x="0" y="0"/>
          <a:chExt cx="0" cy="0"/>
        </a:xfrm>
      </p:grpSpPr>
      <p:sp>
        <p:nvSpPr>
          <p:cNvPr id="1156" name="Google Shape;1156;g114e134093f_5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7" name="Google Shape;1157;g114e134093f_5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Nando</a:t>
            </a:r>
            <a:endParaRPr/>
          </a:p>
          <a:p>
            <a:pPr marL="0" lvl="0" indent="0" algn="l" rtl="0">
              <a:spcBef>
                <a:spcPts val="0"/>
              </a:spcBef>
              <a:spcAft>
                <a:spcPts val="0"/>
              </a:spcAft>
              <a:buNone/>
            </a:pPr>
            <a:endParaRPr/>
          </a:p>
          <a:p>
            <a:pPr marL="0" lvl="0" indent="0" algn="l" rtl="0">
              <a:spcBef>
                <a:spcPts val="0"/>
              </a:spcBef>
              <a:spcAft>
                <a:spcPts val="0"/>
              </a:spcAft>
              <a:buNone/>
            </a:pPr>
            <a:r>
              <a:rPr lang="en"/>
              <a:t>25% is level 4: Notes other levels and corresponding percentages</a:t>
            </a:r>
            <a:endParaRPr/>
          </a:p>
          <a:p>
            <a:pPr marL="0" lvl="0" indent="0" algn="l" rtl="0">
              <a:spcBef>
                <a:spcPts val="0"/>
              </a:spcBef>
              <a:spcAft>
                <a:spcPts val="0"/>
              </a:spcAft>
              <a:buNone/>
            </a:pPr>
            <a:endParaRPr/>
          </a:p>
          <a:p>
            <a:pPr marL="0" marR="352445" lvl="0" indent="0" algn="l" rtl="0">
              <a:spcBef>
                <a:spcPts val="0"/>
              </a:spcBef>
              <a:spcAft>
                <a:spcPts val="0"/>
              </a:spcAft>
              <a:buClr>
                <a:schemeClr val="dk1"/>
              </a:buClr>
              <a:buSzPts val="1100"/>
              <a:buFont typeface="Arial"/>
              <a:buNone/>
            </a:pPr>
            <a:r>
              <a:rPr lang="en" sz="1700" u="sng">
                <a:solidFill>
                  <a:schemeClr val="dk1"/>
                </a:solidFill>
                <a:latin typeface="Roboto"/>
                <a:ea typeface="Roboto"/>
                <a:cs typeface="Roboto"/>
                <a:sym typeface="Roboto"/>
              </a:rPr>
              <a:t>Post Processing:</a:t>
            </a:r>
            <a:r>
              <a:rPr lang="en" sz="1400">
                <a:solidFill>
                  <a:schemeClr val="dk1"/>
                </a:solidFill>
                <a:latin typeface="Roboto"/>
                <a:ea typeface="Roboto"/>
                <a:cs typeface="Roboto"/>
                <a:sym typeface="Roboto"/>
              </a:rPr>
              <a:t> </a:t>
            </a:r>
            <a:endParaRPr sz="1400">
              <a:solidFill>
                <a:schemeClr val="dk1"/>
              </a:solidFill>
              <a:latin typeface="Roboto"/>
              <a:ea typeface="Roboto"/>
              <a:cs typeface="Roboto"/>
              <a:sym typeface="Roboto"/>
            </a:endParaRPr>
          </a:p>
          <a:p>
            <a:pPr marL="0" marR="352445" lvl="0" indent="0" algn="l" rtl="0">
              <a:spcBef>
                <a:spcPts val="1000"/>
              </a:spcBef>
              <a:spcAft>
                <a:spcPts val="0"/>
              </a:spcAft>
              <a:buClr>
                <a:schemeClr val="dk1"/>
              </a:buClr>
              <a:buSzPts val="1100"/>
              <a:buFont typeface="Arial"/>
              <a:buNone/>
            </a:pPr>
            <a:r>
              <a:rPr lang="en" sz="1400" b="1">
                <a:solidFill>
                  <a:schemeClr val="dk1"/>
                </a:solidFill>
                <a:latin typeface="Roboto"/>
                <a:ea typeface="Roboto"/>
                <a:cs typeface="Roboto"/>
                <a:sym typeface="Roboto"/>
              </a:rPr>
              <a:t>Drag Comparison</a:t>
            </a:r>
            <a:endParaRPr sz="1400" b="1">
              <a:solidFill>
                <a:schemeClr val="dk1"/>
              </a:solidFill>
              <a:latin typeface="Roboto"/>
              <a:ea typeface="Roboto"/>
              <a:cs typeface="Roboto"/>
              <a:sym typeface="Roboto"/>
            </a:endParaRPr>
          </a:p>
          <a:p>
            <a:pPr marL="0" marR="352445" lvl="0" indent="0" algn="l" rtl="0">
              <a:spcBef>
                <a:spcPts val="0"/>
              </a:spcBef>
              <a:spcAft>
                <a:spcPts val="0"/>
              </a:spcAft>
              <a:buClr>
                <a:schemeClr val="dk1"/>
              </a:buClr>
              <a:buSzPts val="1100"/>
              <a:buFont typeface="Arial"/>
              <a:buNone/>
            </a:pPr>
            <a:r>
              <a:rPr lang="en" sz="1400">
                <a:solidFill>
                  <a:schemeClr val="dk1"/>
                </a:solidFill>
                <a:latin typeface="Roboto"/>
                <a:ea typeface="Roboto"/>
                <a:cs typeface="Roboto"/>
                <a:sym typeface="Roboto"/>
              </a:rPr>
              <a:t>NELDA vs. Cessna 206</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Check what specific design requirement this is </a:t>
            </a:r>
            <a:endParaRPr/>
          </a:p>
          <a:p>
            <a:pPr marL="0" lvl="0" indent="0" algn="l" rtl="0">
              <a:spcBef>
                <a:spcPts val="0"/>
              </a:spcBef>
              <a:spcAft>
                <a:spcPts val="0"/>
              </a:spcAft>
              <a:buNone/>
            </a:pPr>
            <a:endParaRPr/>
          </a:p>
          <a:p>
            <a:pPr marL="0" lvl="0" indent="0" algn="l" rtl="0">
              <a:spcBef>
                <a:spcPts val="0"/>
              </a:spcBef>
              <a:spcAft>
                <a:spcPts val="0"/>
              </a:spcAft>
              <a:buNone/>
            </a:pPr>
            <a:r>
              <a:rPr lang="en"/>
              <a:t>What and why ( possible 2 slides) </a:t>
            </a:r>
            <a:endParaRPr/>
          </a:p>
          <a:p>
            <a:pPr marL="0" lvl="0" indent="0" algn="l" rtl="0">
              <a:spcBef>
                <a:spcPts val="0"/>
              </a:spcBef>
              <a:spcAft>
                <a:spcPts val="0"/>
              </a:spcAft>
              <a:buNone/>
            </a:pPr>
            <a:endParaRPr/>
          </a:p>
          <a:p>
            <a:pPr marL="0" lvl="0" indent="0" algn="l" rtl="0">
              <a:spcBef>
                <a:spcPts val="0"/>
              </a:spcBef>
              <a:spcAft>
                <a:spcPts val="0"/>
              </a:spcAft>
              <a:buNone/>
            </a:pPr>
            <a:r>
              <a:rPr lang="en"/>
              <a:t>Rubric: </a:t>
            </a:r>
            <a:endParaRPr/>
          </a:p>
          <a:p>
            <a:pPr marL="457200" lvl="0" indent="-298450" algn="l" rtl="0">
              <a:spcBef>
                <a:spcPts val="0"/>
              </a:spcBef>
              <a:spcAft>
                <a:spcPts val="0"/>
              </a:spcAft>
              <a:buSzPts val="1100"/>
              <a:buChar char="●"/>
            </a:pPr>
            <a:r>
              <a:rPr lang="en"/>
              <a:t>Describe the scope of the testing tasks in the project: what tests are being planned, specifically:</a:t>
            </a:r>
            <a:endParaRPr/>
          </a:p>
          <a:p>
            <a:pPr marL="914400" lvl="1" indent="-298450" algn="l" rtl="0">
              <a:spcBef>
                <a:spcPts val="0"/>
              </a:spcBef>
              <a:spcAft>
                <a:spcPts val="0"/>
              </a:spcAft>
              <a:buSzPts val="1100"/>
              <a:buChar char="○"/>
            </a:pPr>
            <a:r>
              <a:rPr lang="en"/>
              <a:t>what is being tested for (your rationale for performing the test),</a:t>
            </a:r>
            <a:endParaRPr/>
          </a:p>
          <a:p>
            <a:pPr marL="914400" lvl="1" indent="-298450" algn="l" rtl="0">
              <a:spcBef>
                <a:spcPts val="0"/>
              </a:spcBef>
              <a:spcAft>
                <a:spcPts val="0"/>
              </a:spcAft>
              <a:buSzPts val="1100"/>
              <a:buChar char="○"/>
            </a:pPr>
            <a:r>
              <a:rPr lang="en"/>
              <a:t>the design of the test fixtures,</a:t>
            </a:r>
            <a:endParaRPr/>
          </a:p>
          <a:p>
            <a:pPr marL="914400" lvl="1" indent="-298450" algn="l" rtl="0">
              <a:spcBef>
                <a:spcPts val="0"/>
              </a:spcBef>
              <a:spcAft>
                <a:spcPts val="0"/>
              </a:spcAft>
              <a:buSzPts val="1100"/>
              <a:buChar char="○"/>
            </a:pPr>
            <a:r>
              <a:rPr lang="en"/>
              <a:t>what test equipment and facilities are needed, and</a:t>
            </a:r>
            <a:endParaRPr/>
          </a:p>
          <a:p>
            <a:pPr marL="914400" lvl="1" indent="-298450" algn="l" rtl="0">
              <a:spcBef>
                <a:spcPts val="0"/>
              </a:spcBef>
              <a:spcAft>
                <a:spcPts val="0"/>
              </a:spcAft>
              <a:buSzPts val="1100"/>
              <a:buChar char="○"/>
            </a:pPr>
            <a:r>
              <a:rPr lang="en"/>
              <a:t>an overview of the test procedures.</a:t>
            </a:r>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
              <a:t>Describe how the test(s) will reduce risk to your project, what results do you expect, and what</a:t>
            </a:r>
            <a:endParaRPr/>
          </a:p>
          <a:p>
            <a:pPr marL="0" lvl="0" indent="0" algn="l" rtl="0">
              <a:spcBef>
                <a:spcPts val="0"/>
              </a:spcBef>
              <a:spcAft>
                <a:spcPts val="0"/>
              </a:spcAft>
              <a:buNone/>
            </a:pPr>
            <a:r>
              <a:rPr lang="en"/>
              <a:t>models will be validated.</a:t>
            </a:r>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
              <a:t>Describe the status of the testing tasks, showing engineering details as needed to convey a solid</a:t>
            </a:r>
            <a:endParaRPr/>
          </a:p>
          <a:p>
            <a:pPr marL="0" lvl="0" indent="0" algn="l" rtl="0">
              <a:spcBef>
                <a:spcPts val="0"/>
              </a:spcBef>
              <a:spcAft>
                <a:spcPts val="0"/>
              </a:spcAft>
              <a:buClr>
                <a:schemeClr val="dk1"/>
              </a:buClr>
              <a:buSzPts val="1100"/>
              <a:buFont typeface="Arial"/>
              <a:buNone/>
            </a:pPr>
            <a:r>
              <a:rPr lang="en"/>
              <a:t>understanding of the design (and the ability to reduce risk), requirements to be verified or validated,</a:t>
            </a:r>
            <a:endParaRPr/>
          </a:p>
          <a:p>
            <a:pPr marL="0" lvl="0" indent="0" algn="l" rtl="0">
              <a:spcBef>
                <a:spcPts val="0"/>
              </a:spcBef>
              <a:spcAft>
                <a:spcPts val="0"/>
              </a:spcAft>
              <a:buClr>
                <a:schemeClr val="dk1"/>
              </a:buClr>
              <a:buSzPts val="1100"/>
              <a:buFont typeface="Arial"/>
              <a:buNone/>
            </a:pPr>
            <a:r>
              <a:rPr lang="en"/>
              <a:t>and what V&amp;V is most important for project success.</a:t>
            </a:r>
            <a:endParaRPr/>
          </a:p>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9"/>
        <p:cNvGrpSpPr/>
        <p:nvPr/>
      </p:nvGrpSpPr>
      <p:grpSpPr>
        <a:xfrm>
          <a:off x="0" y="0"/>
          <a:ext cx="0" cy="0"/>
          <a:chOff x="0" y="0"/>
          <a:chExt cx="0" cy="0"/>
        </a:xfrm>
      </p:grpSpPr>
      <p:sp>
        <p:nvSpPr>
          <p:cNvPr id="1210" name="Google Shape;1210;g11513a34ec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1" name="Google Shape;1211;g11513a34ec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6"/>
        <p:cNvGrpSpPr/>
        <p:nvPr/>
      </p:nvGrpSpPr>
      <p:grpSpPr>
        <a:xfrm>
          <a:off x="0" y="0"/>
          <a:ext cx="0" cy="0"/>
          <a:chOff x="0" y="0"/>
          <a:chExt cx="0" cy="0"/>
        </a:xfrm>
      </p:grpSpPr>
      <p:sp>
        <p:nvSpPr>
          <p:cNvPr id="1217" name="Google Shape;1217;g11513a34ec6_1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8" name="Google Shape;1218;g11513a34ec6_1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1"/>
                </a:solidFill>
              </a:rPr>
              <a:t>Split slides gen response/ind modes OR lon/lat depending on Rl/Sr</a:t>
            </a:r>
            <a:endParaRPr sz="1600">
              <a:solidFill>
                <a:schemeClr val="dk1"/>
              </a:solidFill>
            </a:endParaRPr>
          </a:p>
          <a:p>
            <a:pPr marL="0" lvl="0" indent="0" algn="l" rtl="0">
              <a:spcBef>
                <a:spcPts val="0"/>
              </a:spcBef>
              <a:spcAft>
                <a:spcPts val="0"/>
              </a:spcAft>
              <a:buNone/>
            </a:pPr>
            <a:r>
              <a:rPr lang="en" sz="1600">
                <a:solidFill>
                  <a:schemeClr val="dk1"/>
                </a:solidFill>
              </a:rPr>
              <a:t>A</a:t>
            </a:r>
            <a:endParaRPr sz="1600">
              <a:solidFill>
                <a:schemeClr val="dk1"/>
              </a:solidFill>
            </a:endParaRPr>
          </a:p>
          <a:p>
            <a:pPr marL="0" lvl="0" indent="0" algn="l" rtl="0">
              <a:spcBef>
                <a:spcPts val="0"/>
              </a:spcBef>
              <a:spcAft>
                <a:spcPts val="0"/>
              </a:spcAft>
              <a:buNone/>
            </a:pPr>
            <a:r>
              <a:rPr lang="en" sz="1600">
                <a:solidFill>
                  <a:schemeClr val="dk1"/>
                </a:solidFill>
              </a:rPr>
              <a:t>1: lon/lat GR, description of modes and motion of plane</a:t>
            </a:r>
            <a:endParaRPr sz="1600">
              <a:solidFill>
                <a:schemeClr val="dk1"/>
              </a:solidFill>
            </a:endParaRPr>
          </a:p>
          <a:p>
            <a:pPr marL="0" lvl="0" indent="0" algn="l" rtl="0">
              <a:spcBef>
                <a:spcPts val="0"/>
              </a:spcBef>
              <a:spcAft>
                <a:spcPts val="0"/>
              </a:spcAft>
              <a:buNone/>
            </a:pPr>
            <a:r>
              <a:rPr lang="en" sz="1600">
                <a:solidFill>
                  <a:schemeClr val="dk1"/>
                </a:solidFill>
              </a:rPr>
              <a:t>2: selected modes (probably sp,ph,dr) w/ damp/ts, more in depth descriptions</a:t>
            </a:r>
            <a:endParaRPr sz="1600">
              <a:solidFill>
                <a:schemeClr val="dk1"/>
              </a:solidFill>
            </a:endParaRPr>
          </a:p>
          <a:p>
            <a:pPr marL="0" lvl="0" indent="0" algn="l" rtl="0">
              <a:spcBef>
                <a:spcPts val="0"/>
              </a:spcBef>
              <a:spcAft>
                <a:spcPts val="0"/>
              </a:spcAft>
              <a:buNone/>
            </a:pPr>
            <a:r>
              <a:rPr lang="en" sz="1600">
                <a:solidFill>
                  <a:schemeClr val="dk1"/>
                </a:solidFill>
              </a:rPr>
              <a:t>B</a:t>
            </a:r>
            <a:endParaRPr sz="1600">
              <a:solidFill>
                <a:schemeClr val="dk1"/>
              </a:solidFill>
            </a:endParaRPr>
          </a:p>
          <a:p>
            <a:pPr marL="0" lvl="0" indent="0" algn="l" rtl="0">
              <a:spcBef>
                <a:spcPts val="0"/>
              </a:spcBef>
              <a:spcAft>
                <a:spcPts val="0"/>
              </a:spcAft>
              <a:buNone/>
            </a:pPr>
            <a:r>
              <a:rPr lang="en" sz="1600">
                <a:solidFill>
                  <a:schemeClr val="dk1"/>
                </a:solidFill>
              </a:rPr>
              <a:t>1: lon modes, damp/ts for each, longer description of modes</a:t>
            </a:r>
            <a:endParaRPr sz="1600">
              <a:solidFill>
                <a:schemeClr val="dk1"/>
              </a:solidFill>
            </a:endParaRPr>
          </a:p>
          <a:p>
            <a:pPr marL="0" lvl="0" indent="0" algn="l" rtl="0">
              <a:spcBef>
                <a:spcPts val="0"/>
              </a:spcBef>
              <a:spcAft>
                <a:spcPts val="0"/>
              </a:spcAft>
              <a:buNone/>
            </a:pPr>
            <a:r>
              <a:rPr lang="en" sz="1600">
                <a:solidFill>
                  <a:schemeClr val="dk1"/>
                </a:solidFill>
              </a:rPr>
              <a:t>2: lat modes, damp/ts for each</a:t>
            </a:r>
            <a:endParaRPr sz="1600">
              <a:solidFill>
                <a:schemeClr val="dk1"/>
              </a:solidFill>
            </a:endParaRPr>
          </a:p>
          <a:p>
            <a:pPr marL="0" lvl="0" indent="0" algn="l" rtl="0">
              <a:spcBef>
                <a:spcPts val="0"/>
              </a:spcBef>
              <a:spcAft>
                <a:spcPts val="0"/>
              </a:spcAft>
              <a:buNone/>
            </a:pPr>
            <a:endParaRPr sz="16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112b14dd6db_2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112b14dd6db_2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Say wingspan/length in feet</a:t>
            </a:r>
            <a:endParaRPr sz="2000"/>
          </a:p>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6"/>
        <p:cNvGrpSpPr/>
        <p:nvPr/>
      </p:nvGrpSpPr>
      <p:grpSpPr>
        <a:xfrm>
          <a:off x="0" y="0"/>
          <a:ext cx="0" cy="0"/>
          <a:chOff x="0" y="0"/>
          <a:chExt cx="0" cy="0"/>
        </a:xfrm>
      </p:grpSpPr>
      <p:sp>
        <p:nvSpPr>
          <p:cNvPr id="1227" name="Google Shape;1227;g11513a34ec6_1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8" name="Google Shape;1228;g11513a34ec6_1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1"/>
                </a:solidFill>
              </a:rPr>
              <a:t>Split slides gen response/ind modes OR lon/lat depending on Rl/Sr</a:t>
            </a:r>
            <a:endParaRPr sz="16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11513a34ec6_1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11513a34ec6_1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1"/>
                </a:solidFill>
              </a:rPr>
              <a:t>Split slides gen response/ind modes OR lon/lat depending on Rl/Sr</a:t>
            </a:r>
            <a:endParaRPr sz="16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6"/>
        <p:cNvGrpSpPr/>
        <p:nvPr/>
      </p:nvGrpSpPr>
      <p:grpSpPr>
        <a:xfrm>
          <a:off x="0" y="0"/>
          <a:ext cx="0" cy="0"/>
          <a:chOff x="0" y="0"/>
          <a:chExt cx="0" cy="0"/>
        </a:xfrm>
      </p:grpSpPr>
      <p:sp>
        <p:nvSpPr>
          <p:cNvPr id="1247" name="Google Shape;1247;g11513a34ec6_1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8" name="Google Shape;1248;g11513a34ec6_1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1"/>
                </a:solidFill>
              </a:rPr>
              <a:t>Split slides gen response/ind modes OR lon/lat depending on Rl/Sr</a:t>
            </a:r>
            <a:endParaRPr sz="16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6"/>
        <p:cNvGrpSpPr/>
        <p:nvPr/>
      </p:nvGrpSpPr>
      <p:grpSpPr>
        <a:xfrm>
          <a:off x="0" y="0"/>
          <a:ext cx="0" cy="0"/>
          <a:chOff x="0" y="0"/>
          <a:chExt cx="0" cy="0"/>
        </a:xfrm>
      </p:grpSpPr>
      <p:sp>
        <p:nvSpPr>
          <p:cNvPr id="1257" name="Google Shape;1257;g11513a34ec6_1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8" name="Google Shape;1258;g11513a34ec6_1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1"/>
                </a:solidFill>
              </a:rPr>
              <a:t>Split slides gen response/ind modes OR lon/lat depending on Rl/Sr</a:t>
            </a:r>
            <a:endParaRPr sz="16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5"/>
        <p:cNvGrpSpPr/>
        <p:nvPr/>
      </p:nvGrpSpPr>
      <p:grpSpPr>
        <a:xfrm>
          <a:off x="0" y="0"/>
          <a:ext cx="0" cy="0"/>
          <a:chOff x="0" y="0"/>
          <a:chExt cx="0" cy="0"/>
        </a:xfrm>
      </p:grpSpPr>
      <p:sp>
        <p:nvSpPr>
          <p:cNvPr id="1266" name="Google Shape;1266;g11513a34ec6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7" name="Google Shape;1267;g11513a34ec6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3"/>
        <p:cNvGrpSpPr/>
        <p:nvPr/>
      </p:nvGrpSpPr>
      <p:grpSpPr>
        <a:xfrm>
          <a:off x="0" y="0"/>
          <a:ext cx="0" cy="0"/>
          <a:chOff x="0" y="0"/>
          <a:chExt cx="0" cy="0"/>
        </a:xfrm>
      </p:grpSpPr>
      <p:sp>
        <p:nvSpPr>
          <p:cNvPr id="1274" name="Google Shape;1274;g11513a34ec6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5" name="Google Shape;1275;g11513a34ec6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g11513a34ec6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3" name="Google Shape;1283;g11513a34ec6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9"/>
        <p:cNvGrpSpPr/>
        <p:nvPr/>
      </p:nvGrpSpPr>
      <p:grpSpPr>
        <a:xfrm>
          <a:off x="0" y="0"/>
          <a:ext cx="0" cy="0"/>
          <a:chOff x="0" y="0"/>
          <a:chExt cx="0" cy="0"/>
        </a:xfrm>
      </p:grpSpPr>
      <p:sp>
        <p:nvSpPr>
          <p:cNvPr id="1290" name="Google Shape;1290;g11513a34ec6_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1" name="Google Shape;1291;g11513a34ec6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7"/>
        <p:cNvGrpSpPr/>
        <p:nvPr/>
      </p:nvGrpSpPr>
      <p:grpSpPr>
        <a:xfrm>
          <a:off x="0" y="0"/>
          <a:ext cx="0" cy="0"/>
          <a:chOff x="0" y="0"/>
          <a:chExt cx="0" cy="0"/>
        </a:xfrm>
      </p:grpSpPr>
      <p:sp>
        <p:nvSpPr>
          <p:cNvPr id="1298" name="Google Shape;1298;g11513a34ec6_1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9" name="Google Shape;1299;g11513a34ec6_1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1106fd39428_2_3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1106fd39428_2_3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Jake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chemeClr val="lt1"/>
              </a:buClr>
              <a:buSzPts val="5200"/>
              <a:buFont typeface="Maven Pro"/>
              <a:buNone/>
              <a:defRPr sz="5200">
                <a:solidFill>
                  <a:schemeClr val="lt1"/>
                </a:solidFill>
                <a:latin typeface="Maven Pro"/>
                <a:ea typeface="Maven Pro"/>
                <a:cs typeface="Maven Pro"/>
                <a:sym typeface="Maven Pro"/>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accent1"/>
              </a:buClr>
              <a:buSzPts val="2800"/>
              <a:buFont typeface="Roboto"/>
              <a:buNone/>
              <a:defRPr sz="2800">
                <a:solidFill>
                  <a:schemeClr val="accent1"/>
                </a:solidFill>
                <a:latin typeface="Roboto"/>
                <a:ea typeface="Roboto"/>
                <a:cs typeface="Roboto"/>
                <a:sym typeface="Roboto"/>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7" name="Google Shape;57;p14"/>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lvl1pPr lvl="0" rtl="0">
              <a:buNone/>
              <a:defRPr>
                <a:latin typeface="Roboto"/>
                <a:ea typeface="Roboto"/>
                <a:cs typeface="Roboto"/>
                <a:sym typeface="Roboto"/>
              </a:defRPr>
            </a:lvl1pPr>
            <a:lvl2pPr lvl="1" rtl="0">
              <a:buNone/>
              <a:defRPr>
                <a:latin typeface="Roboto"/>
                <a:ea typeface="Roboto"/>
                <a:cs typeface="Roboto"/>
                <a:sym typeface="Roboto"/>
              </a:defRPr>
            </a:lvl2pPr>
            <a:lvl3pPr lvl="2" rtl="0">
              <a:buNone/>
              <a:defRPr>
                <a:latin typeface="Roboto"/>
                <a:ea typeface="Roboto"/>
                <a:cs typeface="Roboto"/>
                <a:sym typeface="Roboto"/>
              </a:defRPr>
            </a:lvl3pPr>
            <a:lvl4pPr lvl="3" rtl="0">
              <a:buNone/>
              <a:defRPr>
                <a:latin typeface="Roboto"/>
                <a:ea typeface="Roboto"/>
                <a:cs typeface="Roboto"/>
                <a:sym typeface="Roboto"/>
              </a:defRPr>
            </a:lvl4pPr>
            <a:lvl5pPr lvl="4" rtl="0">
              <a:buNone/>
              <a:defRPr>
                <a:latin typeface="Roboto"/>
                <a:ea typeface="Roboto"/>
                <a:cs typeface="Roboto"/>
                <a:sym typeface="Roboto"/>
              </a:defRPr>
            </a:lvl5pPr>
            <a:lvl6pPr lvl="5" rtl="0">
              <a:buNone/>
              <a:defRPr>
                <a:latin typeface="Roboto"/>
                <a:ea typeface="Roboto"/>
                <a:cs typeface="Roboto"/>
                <a:sym typeface="Roboto"/>
              </a:defRPr>
            </a:lvl6pPr>
            <a:lvl7pPr lvl="6" rtl="0">
              <a:buNone/>
              <a:defRPr>
                <a:latin typeface="Roboto"/>
                <a:ea typeface="Roboto"/>
                <a:cs typeface="Roboto"/>
                <a:sym typeface="Roboto"/>
              </a:defRPr>
            </a:lvl7pPr>
            <a:lvl8pPr lvl="7" rtl="0">
              <a:buNone/>
              <a:defRPr>
                <a:latin typeface="Roboto"/>
                <a:ea typeface="Roboto"/>
                <a:cs typeface="Roboto"/>
                <a:sym typeface="Roboto"/>
              </a:defRPr>
            </a:lvl8pPr>
            <a:lvl9pPr lvl="8" rtl="0">
              <a:buNone/>
              <a:defRPr>
                <a:latin typeface="Roboto"/>
                <a:ea typeface="Roboto"/>
                <a:cs typeface="Roboto"/>
                <a:sym typeface="Roboto"/>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lt1"/>
              </a:buClr>
              <a:buSzPts val="5200"/>
              <a:buFont typeface="Maven Pro"/>
              <a:buNone/>
              <a:defRPr sz="5200">
                <a:solidFill>
                  <a:schemeClr val="lt1"/>
                </a:solidFill>
                <a:latin typeface="Maven Pro"/>
                <a:ea typeface="Maven Pro"/>
                <a:cs typeface="Maven Pro"/>
                <a:sym typeface="Maven Pro"/>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0" name="Google Shape;60;p15"/>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lvl1pPr lvl="0" rtl="0">
              <a:buNone/>
              <a:defRPr>
                <a:latin typeface="Roboto"/>
                <a:ea typeface="Roboto"/>
                <a:cs typeface="Roboto"/>
                <a:sym typeface="Roboto"/>
              </a:defRPr>
            </a:lvl1pPr>
            <a:lvl2pPr lvl="1" rtl="0">
              <a:buNone/>
              <a:defRPr>
                <a:latin typeface="Roboto"/>
                <a:ea typeface="Roboto"/>
                <a:cs typeface="Roboto"/>
                <a:sym typeface="Roboto"/>
              </a:defRPr>
            </a:lvl2pPr>
            <a:lvl3pPr lvl="2" rtl="0">
              <a:buNone/>
              <a:defRPr>
                <a:latin typeface="Roboto"/>
                <a:ea typeface="Roboto"/>
                <a:cs typeface="Roboto"/>
                <a:sym typeface="Roboto"/>
              </a:defRPr>
            </a:lvl3pPr>
            <a:lvl4pPr lvl="3" rtl="0">
              <a:buNone/>
              <a:defRPr>
                <a:latin typeface="Roboto"/>
                <a:ea typeface="Roboto"/>
                <a:cs typeface="Roboto"/>
                <a:sym typeface="Roboto"/>
              </a:defRPr>
            </a:lvl4pPr>
            <a:lvl5pPr lvl="4" rtl="0">
              <a:buNone/>
              <a:defRPr>
                <a:latin typeface="Roboto"/>
                <a:ea typeface="Roboto"/>
                <a:cs typeface="Roboto"/>
                <a:sym typeface="Roboto"/>
              </a:defRPr>
            </a:lvl5pPr>
            <a:lvl6pPr lvl="5" rtl="0">
              <a:buNone/>
              <a:defRPr>
                <a:latin typeface="Roboto"/>
                <a:ea typeface="Roboto"/>
                <a:cs typeface="Roboto"/>
                <a:sym typeface="Roboto"/>
              </a:defRPr>
            </a:lvl6pPr>
            <a:lvl7pPr lvl="6" rtl="0">
              <a:buNone/>
              <a:defRPr>
                <a:latin typeface="Roboto"/>
                <a:ea typeface="Roboto"/>
                <a:cs typeface="Roboto"/>
                <a:sym typeface="Roboto"/>
              </a:defRPr>
            </a:lvl7pPr>
            <a:lvl8pPr lvl="7" rtl="0">
              <a:buNone/>
              <a:defRPr>
                <a:latin typeface="Roboto"/>
                <a:ea typeface="Roboto"/>
                <a:cs typeface="Roboto"/>
                <a:sym typeface="Roboto"/>
              </a:defRPr>
            </a:lvl8pPr>
            <a:lvl9pPr lvl="8" rtl="0">
              <a:buNone/>
              <a:defRPr>
                <a:latin typeface="Roboto"/>
                <a:ea typeface="Roboto"/>
                <a:cs typeface="Roboto"/>
                <a:sym typeface="Roboto"/>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2500"/>
              <a:buFont typeface="Maven Pro"/>
              <a:buNone/>
              <a:defRPr sz="2500">
                <a:solidFill>
                  <a:schemeClr val="lt1"/>
                </a:solidFill>
                <a:latin typeface="Maven Pro"/>
                <a:ea typeface="Maven Pro"/>
                <a:cs typeface="Maven Pro"/>
                <a:sym typeface="Maven Pr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3" name="Google Shape;63;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chemeClr val="lt1"/>
              </a:buClr>
              <a:buSzPts val="1800"/>
              <a:buFont typeface="Roboto"/>
              <a:buChar char="●"/>
              <a:defRPr>
                <a:solidFill>
                  <a:schemeClr val="lt1"/>
                </a:solidFill>
                <a:latin typeface="Roboto"/>
                <a:ea typeface="Roboto"/>
                <a:cs typeface="Roboto"/>
                <a:sym typeface="Roboto"/>
              </a:defRPr>
            </a:lvl1pPr>
            <a:lvl2pPr marL="914400" lvl="1" indent="-317500" rtl="0">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2pPr>
            <a:lvl3pPr marL="1371600" lvl="2" indent="-317500" rtl="0">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3pPr>
            <a:lvl4pPr marL="1828800" lvl="3" indent="-317500" rtl="0">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4pPr>
            <a:lvl5pPr marL="2286000" lvl="4" indent="-317500" rtl="0">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5pPr>
            <a:lvl6pPr marL="2743200" lvl="5" indent="-317500" rtl="0">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6pPr>
            <a:lvl7pPr marL="3200400" lvl="6" indent="-317500" rtl="0">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7pPr>
            <a:lvl8pPr marL="3657600" lvl="7" indent="-317500" rtl="0">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8pPr>
            <a:lvl9pPr marL="4114800" lvl="8" indent="-317500" rtl="0">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9pPr>
          </a:lstStyle>
          <a:p>
            <a:endParaRPr/>
          </a:p>
        </p:txBody>
      </p:sp>
      <p:sp>
        <p:nvSpPr>
          <p:cNvPr id="64" name="Google Shape;64;p16"/>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a:bodyPr>
          <a:lstStyle>
            <a:lvl1pPr lvl="0" rtl="0">
              <a:spcBef>
                <a:spcPts val="0"/>
              </a:spcBef>
              <a:spcAft>
                <a:spcPts val="0"/>
              </a:spcAft>
              <a:buSzPts val="2500"/>
              <a:buFont typeface="Maven Pro"/>
              <a:buNone/>
              <a:defRPr sz="2500">
                <a:latin typeface="Maven Pro"/>
                <a:ea typeface="Maven Pro"/>
                <a:cs typeface="Maven Pro"/>
                <a:sym typeface="Maven Pr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Font typeface="Roboto"/>
              <a:buChar char="●"/>
              <a:defRPr sz="1400">
                <a:latin typeface="Roboto"/>
                <a:ea typeface="Roboto"/>
                <a:cs typeface="Roboto"/>
                <a:sym typeface="Roboto"/>
              </a:defRPr>
            </a:lvl1pPr>
            <a:lvl2pPr marL="914400" lvl="1" indent="-304800" rtl="0">
              <a:spcBef>
                <a:spcPts val="0"/>
              </a:spcBef>
              <a:spcAft>
                <a:spcPts val="0"/>
              </a:spcAft>
              <a:buSzPts val="1200"/>
              <a:buFont typeface="Roboto"/>
              <a:buChar char="○"/>
              <a:defRPr sz="1200">
                <a:latin typeface="Roboto"/>
                <a:ea typeface="Roboto"/>
                <a:cs typeface="Roboto"/>
                <a:sym typeface="Roboto"/>
              </a:defRPr>
            </a:lvl2pPr>
            <a:lvl3pPr marL="1371600" lvl="2" indent="-304800" rtl="0">
              <a:spcBef>
                <a:spcPts val="0"/>
              </a:spcBef>
              <a:spcAft>
                <a:spcPts val="0"/>
              </a:spcAft>
              <a:buSzPts val="1200"/>
              <a:buFont typeface="Roboto"/>
              <a:buChar char="■"/>
              <a:defRPr sz="1200">
                <a:latin typeface="Roboto"/>
                <a:ea typeface="Roboto"/>
                <a:cs typeface="Roboto"/>
                <a:sym typeface="Roboto"/>
              </a:defRPr>
            </a:lvl3pPr>
            <a:lvl4pPr marL="1828800" lvl="3" indent="-304800" rtl="0">
              <a:spcBef>
                <a:spcPts val="0"/>
              </a:spcBef>
              <a:spcAft>
                <a:spcPts val="0"/>
              </a:spcAft>
              <a:buSzPts val="1200"/>
              <a:buFont typeface="Roboto"/>
              <a:buChar char="●"/>
              <a:defRPr sz="1200">
                <a:latin typeface="Roboto"/>
                <a:ea typeface="Roboto"/>
                <a:cs typeface="Roboto"/>
                <a:sym typeface="Roboto"/>
              </a:defRPr>
            </a:lvl4pPr>
            <a:lvl5pPr marL="2286000" lvl="4" indent="-304800" rtl="0">
              <a:spcBef>
                <a:spcPts val="0"/>
              </a:spcBef>
              <a:spcAft>
                <a:spcPts val="0"/>
              </a:spcAft>
              <a:buSzPts val="1200"/>
              <a:buFont typeface="Roboto"/>
              <a:buChar char="○"/>
              <a:defRPr sz="1200">
                <a:latin typeface="Roboto"/>
                <a:ea typeface="Roboto"/>
                <a:cs typeface="Roboto"/>
                <a:sym typeface="Roboto"/>
              </a:defRPr>
            </a:lvl5pPr>
            <a:lvl6pPr marL="2743200" lvl="5" indent="-304800" rtl="0">
              <a:spcBef>
                <a:spcPts val="0"/>
              </a:spcBef>
              <a:spcAft>
                <a:spcPts val="0"/>
              </a:spcAft>
              <a:buSzPts val="1200"/>
              <a:buFont typeface="Roboto"/>
              <a:buChar char="■"/>
              <a:defRPr sz="1200">
                <a:latin typeface="Roboto"/>
                <a:ea typeface="Roboto"/>
                <a:cs typeface="Roboto"/>
                <a:sym typeface="Roboto"/>
              </a:defRPr>
            </a:lvl6pPr>
            <a:lvl7pPr marL="3200400" lvl="6" indent="-304800" rtl="0">
              <a:spcBef>
                <a:spcPts val="0"/>
              </a:spcBef>
              <a:spcAft>
                <a:spcPts val="0"/>
              </a:spcAft>
              <a:buSzPts val="1200"/>
              <a:buFont typeface="Roboto"/>
              <a:buChar char="●"/>
              <a:defRPr sz="1200">
                <a:latin typeface="Roboto"/>
                <a:ea typeface="Roboto"/>
                <a:cs typeface="Roboto"/>
                <a:sym typeface="Roboto"/>
              </a:defRPr>
            </a:lvl7pPr>
            <a:lvl8pPr marL="3657600" lvl="7" indent="-304800" rtl="0">
              <a:spcBef>
                <a:spcPts val="0"/>
              </a:spcBef>
              <a:spcAft>
                <a:spcPts val="0"/>
              </a:spcAft>
              <a:buSzPts val="1200"/>
              <a:buFont typeface="Roboto"/>
              <a:buChar char="○"/>
              <a:defRPr sz="1200">
                <a:latin typeface="Roboto"/>
                <a:ea typeface="Roboto"/>
                <a:cs typeface="Roboto"/>
                <a:sym typeface="Roboto"/>
              </a:defRPr>
            </a:lvl8pPr>
            <a:lvl9pPr marL="4114800" lvl="8" indent="-304800" rtl="0">
              <a:spcBef>
                <a:spcPts val="0"/>
              </a:spcBef>
              <a:spcAft>
                <a:spcPts val="0"/>
              </a:spcAft>
              <a:buSzPts val="1200"/>
              <a:buFont typeface="Roboto"/>
              <a:buChar char="■"/>
              <a:defRPr sz="1200">
                <a:latin typeface="Roboto"/>
                <a:ea typeface="Roboto"/>
                <a:cs typeface="Roboto"/>
                <a:sym typeface="Roboto"/>
              </a:defRPr>
            </a:lvl9pPr>
          </a:lstStyle>
          <a:p>
            <a:endParaRPr/>
          </a:p>
        </p:txBody>
      </p:sp>
      <p:sp>
        <p:nvSpPr>
          <p:cNvPr id="68" name="Google Shape;68;p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Font typeface="Roboto"/>
              <a:buChar char="●"/>
              <a:defRPr sz="1400">
                <a:latin typeface="Roboto"/>
                <a:ea typeface="Roboto"/>
                <a:cs typeface="Roboto"/>
                <a:sym typeface="Roboto"/>
              </a:defRPr>
            </a:lvl1pPr>
            <a:lvl2pPr marL="914400" lvl="1" indent="-304800" rtl="0">
              <a:spcBef>
                <a:spcPts val="0"/>
              </a:spcBef>
              <a:spcAft>
                <a:spcPts val="0"/>
              </a:spcAft>
              <a:buSzPts val="1200"/>
              <a:buFont typeface="Roboto"/>
              <a:buChar char="○"/>
              <a:defRPr sz="1200">
                <a:latin typeface="Roboto"/>
                <a:ea typeface="Roboto"/>
                <a:cs typeface="Roboto"/>
                <a:sym typeface="Roboto"/>
              </a:defRPr>
            </a:lvl2pPr>
            <a:lvl3pPr marL="1371600" lvl="2" indent="-304800" rtl="0">
              <a:spcBef>
                <a:spcPts val="0"/>
              </a:spcBef>
              <a:spcAft>
                <a:spcPts val="0"/>
              </a:spcAft>
              <a:buSzPts val="1200"/>
              <a:buFont typeface="Roboto"/>
              <a:buChar char="■"/>
              <a:defRPr sz="1200">
                <a:latin typeface="Roboto"/>
                <a:ea typeface="Roboto"/>
                <a:cs typeface="Roboto"/>
                <a:sym typeface="Roboto"/>
              </a:defRPr>
            </a:lvl3pPr>
            <a:lvl4pPr marL="1828800" lvl="3" indent="-304800" rtl="0">
              <a:spcBef>
                <a:spcPts val="0"/>
              </a:spcBef>
              <a:spcAft>
                <a:spcPts val="0"/>
              </a:spcAft>
              <a:buSzPts val="1200"/>
              <a:buFont typeface="Roboto"/>
              <a:buChar char="●"/>
              <a:defRPr sz="1200">
                <a:latin typeface="Roboto"/>
                <a:ea typeface="Roboto"/>
                <a:cs typeface="Roboto"/>
                <a:sym typeface="Roboto"/>
              </a:defRPr>
            </a:lvl4pPr>
            <a:lvl5pPr marL="2286000" lvl="4" indent="-304800" rtl="0">
              <a:spcBef>
                <a:spcPts val="0"/>
              </a:spcBef>
              <a:spcAft>
                <a:spcPts val="0"/>
              </a:spcAft>
              <a:buSzPts val="1200"/>
              <a:buFont typeface="Roboto"/>
              <a:buChar char="○"/>
              <a:defRPr sz="1200">
                <a:latin typeface="Roboto"/>
                <a:ea typeface="Roboto"/>
                <a:cs typeface="Roboto"/>
                <a:sym typeface="Roboto"/>
              </a:defRPr>
            </a:lvl5pPr>
            <a:lvl6pPr marL="2743200" lvl="5" indent="-304800" rtl="0">
              <a:spcBef>
                <a:spcPts val="0"/>
              </a:spcBef>
              <a:spcAft>
                <a:spcPts val="0"/>
              </a:spcAft>
              <a:buSzPts val="1200"/>
              <a:buFont typeface="Roboto"/>
              <a:buChar char="■"/>
              <a:defRPr sz="1200">
                <a:latin typeface="Roboto"/>
                <a:ea typeface="Roboto"/>
                <a:cs typeface="Roboto"/>
                <a:sym typeface="Roboto"/>
              </a:defRPr>
            </a:lvl6pPr>
            <a:lvl7pPr marL="3200400" lvl="6" indent="-304800" rtl="0">
              <a:spcBef>
                <a:spcPts val="0"/>
              </a:spcBef>
              <a:spcAft>
                <a:spcPts val="0"/>
              </a:spcAft>
              <a:buSzPts val="1200"/>
              <a:buFont typeface="Roboto"/>
              <a:buChar char="●"/>
              <a:defRPr sz="1200">
                <a:latin typeface="Roboto"/>
                <a:ea typeface="Roboto"/>
                <a:cs typeface="Roboto"/>
                <a:sym typeface="Roboto"/>
              </a:defRPr>
            </a:lvl7pPr>
            <a:lvl8pPr marL="3657600" lvl="7" indent="-304800" rtl="0">
              <a:spcBef>
                <a:spcPts val="0"/>
              </a:spcBef>
              <a:spcAft>
                <a:spcPts val="0"/>
              </a:spcAft>
              <a:buSzPts val="1200"/>
              <a:buFont typeface="Roboto"/>
              <a:buChar char="○"/>
              <a:defRPr sz="1200">
                <a:latin typeface="Roboto"/>
                <a:ea typeface="Roboto"/>
                <a:cs typeface="Roboto"/>
                <a:sym typeface="Roboto"/>
              </a:defRPr>
            </a:lvl8pPr>
            <a:lvl9pPr marL="4114800" lvl="8" indent="-304800" rtl="0">
              <a:spcBef>
                <a:spcPts val="0"/>
              </a:spcBef>
              <a:spcAft>
                <a:spcPts val="0"/>
              </a:spcAft>
              <a:buSzPts val="1200"/>
              <a:buFont typeface="Roboto"/>
              <a:buChar char="■"/>
              <a:defRPr sz="1200">
                <a:latin typeface="Roboto"/>
                <a:ea typeface="Roboto"/>
                <a:cs typeface="Roboto"/>
                <a:sym typeface="Roboto"/>
              </a:defRPr>
            </a:lvl9pPr>
          </a:lstStyle>
          <a:p>
            <a:endParaRPr/>
          </a:p>
        </p:txBody>
      </p:sp>
      <p:sp>
        <p:nvSpPr>
          <p:cNvPr id="69" name="Google Shape;69;p17"/>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a:bodyPr>
          <a:lstStyle>
            <a:lvl1pPr lvl="0" rtl="0">
              <a:spcBef>
                <a:spcPts val="0"/>
              </a:spcBef>
              <a:spcAft>
                <a:spcPts val="0"/>
              </a:spcAft>
              <a:buSzPts val="2500"/>
              <a:buFont typeface="Maven Pro"/>
              <a:buNone/>
              <a:defRPr sz="2500">
                <a:latin typeface="Maven Pro"/>
                <a:ea typeface="Maven Pro"/>
                <a:cs typeface="Maven Pro"/>
                <a:sym typeface="Maven Pr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 name="Google Shape;72;p18"/>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500"/>
              <a:buFont typeface="Maven Pro"/>
              <a:buNone/>
              <a:defRPr sz="2500">
                <a:latin typeface="Maven Pro"/>
                <a:ea typeface="Maven Pro"/>
                <a:cs typeface="Maven Pro"/>
                <a:sym typeface="Maven Pro"/>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5" name="Google Shape;75;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76" name="Google Shape;76;p19"/>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5200"/>
              <a:buFont typeface="Maven Pro"/>
              <a:buNone/>
              <a:defRPr sz="5200">
                <a:latin typeface="Maven Pro"/>
                <a:ea typeface="Maven Pro"/>
                <a:cs typeface="Maven Pro"/>
                <a:sym typeface="Maven Pro"/>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79" name="Google Shape;79;p20"/>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0"/>
        <p:cNvGrpSpPr/>
        <p:nvPr/>
      </p:nvGrpSpPr>
      <p:grpSpPr>
        <a:xfrm>
          <a:off x="0" y="0"/>
          <a:ext cx="0" cy="0"/>
          <a:chOff x="0" y="0"/>
          <a:chExt cx="0" cy="0"/>
        </a:xfrm>
      </p:grpSpPr>
      <p:sp>
        <p:nvSpPr>
          <p:cNvPr id="81" name="Google Shape;81;p21"/>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3" name="Google Shape;83;p2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4" name="Google Shape;84;p21"/>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0"/>
              </a:spcBef>
              <a:spcAft>
                <a:spcPts val="0"/>
              </a:spcAft>
              <a:buClr>
                <a:schemeClr val="dk1"/>
              </a:buClr>
              <a:buSzPts val="1400"/>
              <a:buChar char="○"/>
              <a:defRPr>
                <a:solidFill>
                  <a:schemeClr val="dk1"/>
                </a:solidFill>
              </a:defRPr>
            </a:lvl2pPr>
            <a:lvl3pPr marL="1371600" lvl="2" indent="-317500" rtl="0">
              <a:spcBef>
                <a:spcPts val="0"/>
              </a:spcBef>
              <a:spcAft>
                <a:spcPts val="0"/>
              </a:spcAft>
              <a:buClr>
                <a:schemeClr val="dk1"/>
              </a:buClr>
              <a:buSzPts val="1400"/>
              <a:buChar char="■"/>
              <a:defRPr>
                <a:solidFill>
                  <a:schemeClr val="dk1"/>
                </a:solidFill>
              </a:defRPr>
            </a:lvl3pPr>
            <a:lvl4pPr marL="1828800" lvl="3" indent="-317500" rtl="0">
              <a:spcBef>
                <a:spcPts val="0"/>
              </a:spcBef>
              <a:spcAft>
                <a:spcPts val="0"/>
              </a:spcAft>
              <a:buClr>
                <a:schemeClr val="dk1"/>
              </a:buClr>
              <a:buSzPts val="1400"/>
              <a:buChar char="●"/>
              <a:defRPr>
                <a:solidFill>
                  <a:schemeClr val="dk1"/>
                </a:solidFill>
              </a:defRPr>
            </a:lvl4pPr>
            <a:lvl5pPr marL="2286000" lvl="4" indent="-317500" rtl="0">
              <a:spcBef>
                <a:spcPts val="0"/>
              </a:spcBef>
              <a:spcAft>
                <a:spcPts val="0"/>
              </a:spcAft>
              <a:buClr>
                <a:schemeClr val="dk1"/>
              </a:buClr>
              <a:buSzPts val="1400"/>
              <a:buChar char="○"/>
              <a:defRPr>
                <a:solidFill>
                  <a:schemeClr val="dk1"/>
                </a:solidFill>
              </a:defRPr>
            </a:lvl5pPr>
            <a:lvl6pPr marL="2743200" lvl="5" indent="-317500" rtl="0">
              <a:spcBef>
                <a:spcPts val="0"/>
              </a:spcBef>
              <a:spcAft>
                <a:spcPts val="0"/>
              </a:spcAft>
              <a:buClr>
                <a:schemeClr val="dk1"/>
              </a:buClr>
              <a:buSzPts val="1400"/>
              <a:buChar char="■"/>
              <a:defRPr>
                <a:solidFill>
                  <a:schemeClr val="dk1"/>
                </a:solidFill>
              </a:defRPr>
            </a:lvl6pPr>
            <a:lvl7pPr marL="3200400" lvl="6" indent="-317500" rtl="0">
              <a:spcBef>
                <a:spcPts val="0"/>
              </a:spcBef>
              <a:spcAft>
                <a:spcPts val="0"/>
              </a:spcAft>
              <a:buClr>
                <a:schemeClr val="dk1"/>
              </a:buClr>
              <a:buSzPts val="1400"/>
              <a:buChar char="●"/>
              <a:defRPr>
                <a:solidFill>
                  <a:schemeClr val="dk1"/>
                </a:solidFill>
              </a:defRPr>
            </a:lvl7pPr>
            <a:lvl8pPr marL="3657600" lvl="7" indent="-317500" rtl="0">
              <a:spcBef>
                <a:spcPts val="0"/>
              </a:spcBef>
              <a:spcAft>
                <a:spcPts val="0"/>
              </a:spcAft>
              <a:buClr>
                <a:schemeClr val="dk1"/>
              </a:buClr>
              <a:buSzPts val="1400"/>
              <a:buChar char="○"/>
              <a:defRPr>
                <a:solidFill>
                  <a:schemeClr val="dk1"/>
                </a:solidFill>
              </a:defRPr>
            </a:lvl8pPr>
            <a:lvl9pPr marL="4114800" lvl="8" indent="-317500" rtl="0">
              <a:spcBef>
                <a:spcPts val="0"/>
              </a:spcBef>
              <a:spcAft>
                <a:spcPts val="0"/>
              </a:spcAft>
              <a:buClr>
                <a:schemeClr val="dk1"/>
              </a:buClr>
              <a:buSzPts val="1400"/>
              <a:buChar char="■"/>
              <a:defRPr>
                <a:solidFill>
                  <a:schemeClr val="dk1"/>
                </a:solidFill>
              </a:defRPr>
            </a:lvl9pPr>
          </a:lstStyle>
          <a:p>
            <a:endParaRPr/>
          </a:p>
        </p:txBody>
      </p:sp>
      <p:sp>
        <p:nvSpPr>
          <p:cNvPr id="85" name="Google Shape;85;p21"/>
          <p:cNvSpPr txBox="1">
            <a:spLocks noGrp="1"/>
          </p:cNvSpPr>
          <p:nvPr>
            <p:ph type="sldNum" idx="12"/>
          </p:nvPr>
        </p:nvSpPr>
        <p:spPr>
          <a:xfrm>
            <a:off x="8733302" y="4749925"/>
            <a:ext cx="410700" cy="393600"/>
          </a:xfrm>
          <a:prstGeom prst="rect">
            <a:avLst/>
          </a:prstGeom>
        </p:spPr>
        <p:txBody>
          <a:bodyPr spcFirstLastPara="1" wrap="square" lIns="91425" tIns="91425" rIns="91425" bIns="91425" anchor="ctr" anchorCtr="0">
            <a:norm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
        <p:cNvGrpSpPr/>
        <p:nvPr/>
      </p:nvGrpSpPr>
      <p:grpSpPr>
        <a:xfrm>
          <a:off x="0" y="0"/>
          <a:ext cx="0" cy="0"/>
          <a:chOff x="0" y="0"/>
          <a:chExt cx="0" cy="0"/>
        </a:xfrm>
      </p:grpSpPr>
      <p:sp>
        <p:nvSpPr>
          <p:cNvPr id="87" name="Google Shape;87;p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88" name="Google Shape;88;p22"/>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9"/>
        <p:cNvGrpSpPr/>
        <p:nvPr/>
      </p:nvGrpSpPr>
      <p:grpSpPr>
        <a:xfrm>
          <a:off x="0" y="0"/>
          <a:ext cx="0" cy="0"/>
          <a:chOff x="0" y="0"/>
          <a:chExt cx="0" cy="0"/>
        </a:xfrm>
      </p:grpSpPr>
      <p:sp>
        <p:nvSpPr>
          <p:cNvPr id="90" name="Google Shape;90;p2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1" name="Google Shape;91;p2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92" name="Google Shape;92;p23"/>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dark-2">
    <p:bg>
      <p:bgPr>
        <a:blipFill>
          <a:blip r:embed="rId13" cstate="screen">
            <a:alphaModFix/>
            <a:extLst>
              <a:ext uri="{28A0092B-C50C-407E-A947-70E740481C1C}">
                <a14:useLocalDpi xmlns:a14="http://schemas.microsoft.com/office/drawing/2010/main"/>
              </a:ext>
            </a:extLst>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0" y="0"/>
            <a:ext cx="8520600" cy="572700"/>
          </a:xfrm>
          <a:prstGeom prst="rect">
            <a:avLst/>
          </a:prstGeom>
          <a:noFill/>
          <a:ln>
            <a:noFill/>
          </a:ln>
        </p:spPr>
        <p:txBody>
          <a:bodyPr spcFirstLastPara="1" wrap="square" lIns="91425" tIns="91425" rIns="91425" bIns="91425" anchor="ctr" anchorCtr="0">
            <a:normAutofit/>
          </a:bodyPr>
          <a:lstStyle>
            <a:lvl1pPr lvl="0" rtl="0">
              <a:spcBef>
                <a:spcPts val="0"/>
              </a:spcBef>
              <a:spcAft>
                <a:spcPts val="0"/>
              </a:spcAft>
              <a:buClr>
                <a:schemeClr val="lt1"/>
              </a:buClr>
              <a:buSzPts val="3000"/>
              <a:buFont typeface="Maven Pro"/>
              <a:buNone/>
              <a:defRPr sz="3000">
                <a:solidFill>
                  <a:schemeClr val="lt1"/>
                </a:solidFill>
                <a:latin typeface="Maven Pro"/>
                <a:ea typeface="Maven Pro"/>
                <a:cs typeface="Maven Pro"/>
                <a:sym typeface="Maven Pro"/>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lt1"/>
              </a:buClr>
              <a:buSzPts val="1800"/>
              <a:buFont typeface="Roboto"/>
              <a:buChar char="●"/>
              <a:defRPr sz="1800">
                <a:solidFill>
                  <a:schemeClr val="lt1"/>
                </a:solidFill>
                <a:latin typeface="Roboto"/>
                <a:ea typeface="Roboto"/>
                <a:cs typeface="Roboto"/>
                <a:sym typeface="Roboto"/>
              </a:defRPr>
            </a:lvl1pPr>
            <a:lvl2pPr marL="914400" lvl="1" indent="-317500" rtl="0">
              <a:lnSpc>
                <a:spcPct val="115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2pPr>
            <a:lvl3pPr marL="1371600" lvl="2" indent="-317500" rtl="0">
              <a:lnSpc>
                <a:spcPct val="115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3pPr>
            <a:lvl4pPr marL="1828800" lvl="3" indent="-317500" rtl="0">
              <a:lnSpc>
                <a:spcPct val="115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4pPr>
            <a:lvl5pPr marL="2286000" lvl="4" indent="-317500" rtl="0">
              <a:lnSpc>
                <a:spcPct val="115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5pPr>
            <a:lvl6pPr marL="2743200" lvl="5" indent="-317500" rtl="0">
              <a:lnSpc>
                <a:spcPct val="115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6pPr>
            <a:lvl7pPr marL="3200400" lvl="6" indent="-317500" rtl="0">
              <a:lnSpc>
                <a:spcPct val="115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7pPr>
            <a:lvl8pPr marL="3657600" lvl="7" indent="-317500" rtl="0">
              <a:lnSpc>
                <a:spcPct val="115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8pPr>
            <a:lvl9pPr marL="4114800" lvl="8" indent="-317500" rtl="0">
              <a:lnSpc>
                <a:spcPct val="115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9pPr>
          </a:lstStyle>
          <a:p>
            <a:endParaRPr/>
          </a:p>
        </p:txBody>
      </p:sp>
      <p:sp>
        <p:nvSpPr>
          <p:cNvPr id="53" name="Google Shape;53;p13"/>
          <p:cNvSpPr txBox="1">
            <a:spLocks noGrp="1"/>
          </p:cNvSpPr>
          <p:nvPr>
            <p:ph type="sldNum" idx="12"/>
          </p:nvPr>
        </p:nvSpPr>
        <p:spPr>
          <a:xfrm>
            <a:off x="8733327" y="4673700"/>
            <a:ext cx="410700" cy="393600"/>
          </a:xfrm>
          <a:prstGeom prst="rect">
            <a:avLst/>
          </a:prstGeom>
          <a:noFill/>
          <a:ln>
            <a:noFill/>
          </a:ln>
        </p:spPr>
        <p:txBody>
          <a:bodyPr spcFirstLastPara="1" wrap="square" lIns="91425" tIns="91425" rIns="91425" bIns="91425" anchor="ctr" anchorCtr="0">
            <a:normAutofit/>
          </a:bodyPr>
          <a:lstStyle>
            <a:lvl1pPr lvl="0" algn="ctr" rtl="0">
              <a:buNone/>
              <a:defRPr sz="1000">
                <a:solidFill>
                  <a:schemeClr val="lt1"/>
                </a:solidFill>
                <a:latin typeface="Roboto"/>
                <a:ea typeface="Roboto"/>
                <a:cs typeface="Roboto"/>
                <a:sym typeface="Roboto"/>
              </a:defRPr>
            </a:lvl1pPr>
            <a:lvl2pPr lvl="1" algn="ctr" rtl="0">
              <a:buNone/>
              <a:defRPr sz="1000">
                <a:solidFill>
                  <a:schemeClr val="lt1"/>
                </a:solidFill>
                <a:latin typeface="Roboto"/>
                <a:ea typeface="Roboto"/>
                <a:cs typeface="Roboto"/>
                <a:sym typeface="Roboto"/>
              </a:defRPr>
            </a:lvl2pPr>
            <a:lvl3pPr lvl="2" algn="ctr" rtl="0">
              <a:buNone/>
              <a:defRPr sz="1000">
                <a:solidFill>
                  <a:schemeClr val="lt1"/>
                </a:solidFill>
                <a:latin typeface="Roboto"/>
                <a:ea typeface="Roboto"/>
                <a:cs typeface="Roboto"/>
                <a:sym typeface="Roboto"/>
              </a:defRPr>
            </a:lvl3pPr>
            <a:lvl4pPr lvl="3" algn="ctr" rtl="0">
              <a:buNone/>
              <a:defRPr sz="1000">
                <a:solidFill>
                  <a:schemeClr val="lt1"/>
                </a:solidFill>
                <a:latin typeface="Roboto"/>
                <a:ea typeface="Roboto"/>
                <a:cs typeface="Roboto"/>
                <a:sym typeface="Roboto"/>
              </a:defRPr>
            </a:lvl4pPr>
            <a:lvl5pPr lvl="4" algn="ctr" rtl="0">
              <a:buNone/>
              <a:defRPr sz="1000">
                <a:solidFill>
                  <a:schemeClr val="lt1"/>
                </a:solidFill>
                <a:latin typeface="Roboto"/>
                <a:ea typeface="Roboto"/>
                <a:cs typeface="Roboto"/>
                <a:sym typeface="Roboto"/>
              </a:defRPr>
            </a:lvl5pPr>
            <a:lvl6pPr lvl="5" algn="ctr" rtl="0">
              <a:buNone/>
              <a:defRPr sz="1000">
                <a:solidFill>
                  <a:schemeClr val="lt1"/>
                </a:solidFill>
                <a:latin typeface="Roboto"/>
                <a:ea typeface="Roboto"/>
                <a:cs typeface="Roboto"/>
                <a:sym typeface="Roboto"/>
              </a:defRPr>
            </a:lvl6pPr>
            <a:lvl7pPr lvl="6" algn="ctr" rtl="0">
              <a:buNone/>
              <a:defRPr sz="1000">
                <a:solidFill>
                  <a:schemeClr val="lt1"/>
                </a:solidFill>
                <a:latin typeface="Roboto"/>
                <a:ea typeface="Roboto"/>
                <a:cs typeface="Roboto"/>
                <a:sym typeface="Roboto"/>
              </a:defRPr>
            </a:lvl7pPr>
            <a:lvl8pPr lvl="7" algn="ctr" rtl="0">
              <a:buNone/>
              <a:defRPr sz="1000">
                <a:solidFill>
                  <a:schemeClr val="lt1"/>
                </a:solidFill>
                <a:latin typeface="Roboto"/>
                <a:ea typeface="Roboto"/>
                <a:cs typeface="Roboto"/>
                <a:sym typeface="Roboto"/>
              </a:defRPr>
            </a:lvl8pPr>
            <a:lvl9pPr lvl="8" algn="ctr" rtl="0">
              <a:buNone/>
              <a:defRPr sz="1000">
                <a:solidFill>
                  <a:schemeClr val="lt1"/>
                </a:solidFill>
                <a:latin typeface="Roboto"/>
                <a:ea typeface="Roboto"/>
                <a:cs typeface="Roboto"/>
                <a:sym typeface="Roboto"/>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comments" Target="../comments/comment2.xml"/><Relationship Id="rId3" Type="http://schemas.openxmlformats.org/officeDocument/2006/relationships/slide" Target="slide2.xml"/><Relationship Id="rId7" Type="http://schemas.openxmlformats.org/officeDocument/2006/relationships/slide" Target="slide54.xml"/><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slide" Target="slide47.xml"/><Relationship Id="rId5" Type="http://schemas.openxmlformats.org/officeDocument/2006/relationships/slide" Target="slide19.xml"/><Relationship Id="rId4" Type="http://schemas.openxmlformats.org/officeDocument/2006/relationships/slide" Target="slide14.xml"/></Relationships>
</file>

<file path=ppt/slides/_rels/slide11.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54.xml"/><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slide" Target="slide47.xml"/><Relationship Id="rId5" Type="http://schemas.openxmlformats.org/officeDocument/2006/relationships/slide" Target="slide19.xml"/><Relationship Id="rId4" Type="http://schemas.openxmlformats.org/officeDocument/2006/relationships/slide" Target="slide14.xml"/></Relationships>
</file>

<file path=ppt/slides/_rels/slide12.xml.rels><?xml version="1.0" encoding="UTF-8" standalone="yes"?>
<Relationships xmlns="http://schemas.openxmlformats.org/package/2006/relationships"><Relationship Id="rId8" Type="http://schemas.openxmlformats.org/officeDocument/2006/relationships/slide" Target="slide47.xml"/><Relationship Id="rId3" Type="http://schemas.openxmlformats.org/officeDocument/2006/relationships/image" Target="../media/image15.jpeg"/><Relationship Id="rId7" Type="http://schemas.openxmlformats.org/officeDocument/2006/relationships/slide" Target="slide19.xml"/><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slide" Target="slide14.xml"/><Relationship Id="rId5" Type="http://schemas.openxmlformats.org/officeDocument/2006/relationships/slide" Target="slide2.xml"/><Relationship Id="rId4" Type="http://schemas.openxmlformats.org/officeDocument/2006/relationships/image" Target="../media/image16.png"/><Relationship Id="rId9" Type="http://schemas.openxmlformats.org/officeDocument/2006/relationships/slide" Target="slide54.xml"/></Relationships>
</file>

<file path=ppt/slides/_rels/slide13.xml.rels><?xml version="1.0" encoding="UTF-8" standalone="yes"?>
<Relationships xmlns="http://schemas.openxmlformats.org/package/2006/relationships"><Relationship Id="rId8" Type="http://schemas.openxmlformats.org/officeDocument/2006/relationships/slide" Target="slide47.xml"/><Relationship Id="rId3" Type="http://schemas.openxmlformats.org/officeDocument/2006/relationships/image" Target="../media/image17.png"/><Relationship Id="rId7" Type="http://schemas.openxmlformats.org/officeDocument/2006/relationships/slide" Target="slide19.xml"/><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slide" Target="slide14.xml"/><Relationship Id="rId5" Type="http://schemas.openxmlformats.org/officeDocument/2006/relationships/slide" Target="slide2.xml"/><Relationship Id="rId4" Type="http://schemas.openxmlformats.org/officeDocument/2006/relationships/image" Target="../media/image18.png"/><Relationship Id="rId9" Type="http://schemas.openxmlformats.org/officeDocument/2006/relationships/slide" Target="slide54.xml"/></Relationships>
</file>

<file path=ppt/slides/_rels/slide14.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slide" Target="slide18.xml"/><Relationship Id="rId4" Type="http://schemas.openxmlformats.org/officeDocument/2006/relationships/slide" Target="slide17.xml"/></Relationships>
</file>

<file path=ppt/slides/_rels/slide15.xml.rels><?xml version="1.0" encoding="UTF-8" standalone="yes"?>
<Relationships xmlns="http://schemas.openxmlformats.org/package/2006/relationships"><Relationship Id="rId8" Type="http://schemas.openxmlformats.org/officeDocument/2006/relationships/slide" Target="slide54.xml"/><Relationship Id="rId3" Type="http://schemas.openxmlformats.org/officeDocument/2006/relationships/image" Target="../media/image19.png"/><Relationship Id="rId7" Type="http://schemas.openxmlformats.org/officeDocument/2006/relationships/slide" Target="slide47.xml"/><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slide" Target="slide19.xml"/><Relationship Id="rId5" Type="http://schemas.openxmlformats.org/officeDocument/2006/relationships/slide" Target="slide14.xml"/><Relationship Id="rId4" Type="http://schemas.openxmlformats.org/officeDocument/2006/relationships/slide" Target="slide2.xml"/></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slide" Target="slide54.xml"/><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slide" Target="slide47.xml"/><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23.png"/><Relationship Id="rId11" Type="http://schemas.openxmlformats.org/officeDocument/2006/relationships/slide" Target="slide19.xml"/><Relationship Id="rId5" Type="http://schemas.openxmlformats.org/officeDocument/2006/relationships/image" Target="../media/image22.png"/><Relationship Id="rId10" Type="http://schemas.openxmlformats.org/officeDocument/2006/relationships/slide" Target="slide14.xml"/><Relationship Id="rId4" Type="http://schemas.openxmlformats.org/officeDocument/2006/relationships/image" Target="../media/image21.png"/><Relationship Id="rId9" Type="http://schemas.openxmlformats.org/officeDocument/2006/relationships/slide" Target="slide2.xml"/></Relationships>
</file>

<file path=ppt/slides/_rels/slide17.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slide" Target="slide54.xml"/><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29.png"/><Relationship Id="rId11" Type="http://schemas.openxmlformats.org/officeDocument/2006/relationships/slide" Target="slide47.xml"/><Relationship Id="rId5" Type="http://schemas.openxmlformats.org/officeDocument/2006/relationships/image" Target="../media/image28.png"/><Relationship Id="rId10" Type="http://schemas.openxmlformats.org/officeDocument/2006/relationships/slide" Target="slide19.xml"/><Relationship Id="rId4" Type="http://schemas.openxmlformats.org/officeDocument/2006/relationships/image" Target="../media/image27.png"/><Relationship Id="rId9" Type="http://schemas.openxmlformats.org/officeDocument/2006/relationships/slide" Target="slide14.xml"/></Relationships>
</file>

<file path=ppt/slides/_rels/slide18.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image" Target="../media/image31.png"/><Relationship Id="rId7" Type="http://schemas.openxmlformats.org/officeDocument/2006/relationships/slide" Target="slide14.xml"/><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slide" Target="slide2.xml"/><Relationship Id="rId5" Type="http://schemas.openxmlformats.org/officeDocument/2006/relationships/image" Target="../media/image33.png"/><Relationship Id="rId10" Type="http://schemas.openxmlformats.org/officeDocument/2006/relationships/slide" Target="slide54.xml"/><Relationship Id="rId4" Type="http://schemas.openxmlformats.org/officeDocument/2006/relationships/image" Target="../media/image32.png"/><Relationship Id="rId9" Type="http://schemas.openxmlformats.org/officeDocument/2006/relationships/slide" Target="slide47.xml"/></Relationships>
</file>

<file path=ppt/slides/_rels/slide19.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slide" Target="slide22.xml"/><Relationship Id="rId7" Type="http://schemas.openxmlformats.org/officeDocument/2006/relationships/slide" Target="slide34.xm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slide" Target="slide32.xml"/><Relationship Id="rId5" Type="http://schemas.openxmlformats.org/officeDocument/2006/relationships/slide" Target="slide28.xml"/><Relationship Id="rId4" Type="http://schemas.openxmlformats.org/officeDocument/2006/relationships/slide" Target="slide23.xml"/></Relationships>
</file>

<file path=ppt/slides/_rels/slide2.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slide" Target="slide3.xml"/><Relationship Id="rId7" Type="http://schemas.openxmlformats.org/officeDocument/2006/relationships/slide" Target="slide9.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slide" Target="slide7.xml"/><Relationship Id="rId5" Type="http://schemas.openxmlformats.org/officeDocument/2006/relationships/slide" Target="slide6.xml"/><Relationship Id="rId4" Type="http://schemas.openxmlformats.org/officeDocument/2006/relationships/slide" Target="slide5.xml"/><Relationship Id="rId9" Type="http://schemas.openxmlformats.org/officeDocument/2006/relationships/slide" Target="slide12.xml"/></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slide" Target="slide14.xml"/><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slide" Target="slide2.xml"/><Relationship Id="rId2" Type="http://schemas.openxmlformats.org/officeDocument/2006/relationships/notesSlide" Target="../notesSlides/notesSlide20.xml"/><Relationship Id="rId16" Type="http://schemas.openxmlformats.org/officeDocument/2006/relationships/slide" Target="slide54.xml"/><Relationship Id="rId1" Type="http://schemas.openxmlformats.org/officeDocument/2006/relationships/slideLayout" Target="../slideLayouts/slideLayout14.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jpeg"/><Relationship Id="rId15" Type="http://schemas.openxmlformats.org/officeDocument/2006/relationships/slide" Target="slide47.xml"/><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slide" Target="slide19.xml"/></Relationships>
</file>

<file path=ppt/slides/_rels/slide21.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image" Target="../media/image43.png"/><Relationship Id="rId7" Type="http://schemas.openxmlformats.org/officeDocument/2006/relationships/slide" Target="slide14.xml"/><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slide" Target="slide2.xml"/><Relationship Id="rId5" Type="http://schemas.openxmlformats.org/officeDocument/2006/relationships/image" Target="../media/image45.png"/><Relationship Id="rId10" Type="http://schemas.openxmlformats.org/officeDocument/2006/relationships/slide" Target="slide54.xml"/><Relationship Id="rId4" Type="http://schemas.openxmlformats.org/officeDocument/2006/relationships/image" Target="../media/image44.png"/><Relationship Id="rId9" Type="http://schemas.openxmlformats.org/officeDocument/2006/relationships/slide" Target="slide47.xml"/></Relationships>
</file>

<file path=ppt/slides/_rels/slide22.xml.rels><?xml version="1.0" encoding="UTF-8" standalone="yes"?>
<Relationships xmlns="http://schemas.openxmlformats.org/package/2006/relationships"><Relationship Id="rId8" Type="http://schemas.openxmlformats.org/officeDocument/2006/relationships/comments" Target="../comments/comment3.xml"/><Relationship Id="rId3" Type="http://schemas.openxmlformats.org/officeDocument/2006/relationships/slide" Target="slide2.xml"/><Relationship Id="rId7" Type="http://schemas.openxmlformats.org/officeDocument/2006/relationships/slide" Target="slide54.xml"/><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slide" Target="slide47.xml"/><Relationship Id="rId5" Type="http://schemas.openxmlformats.org/officeDocument/2006/relationships/slide" Target="slide19.xml"/><Relationship Id="rId4" Type="http://schemas.openxmlformats.org/officeDocument/2006/relationships/slide" Target="slide14.xml"/></Relationships>
</file>

<file path=ppt/slides/_rels/slide2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slide" Target="slide54.xml"/><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image" Target="../media/image49.png"/><Relationship Id="rId11" Type="http://schemas.openxmlformats.org/officeDocument/2006/relationships/slide" Target="slide47.xml"/><Relationship Id="rId5" Type="http://schemas.openxmlformats.org/officeDocument/2006/relationships/image" Target="../media/image48.png"/><Relationship Id="rId10" Type="http://schemas.openxmlformats.org/officeDocument/2006/relationships/slide" Target="slide19.xml"/><Relationship Id="rId4" Type="http://schemas.openxmlformats.org/officeDocument/2006/relationships/image" Target="../media/image47.png"/><Relationship Id="rId9" Type="http://schemas.openxmlformats.org/officeDocument/2006/relationships/slide" Target="slide14.xml"/></Relationships>
</file>

<file path=ppt/slides/_rels/slide24.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slide" Target="slide54.xml"/><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image" Target="../media/image54.png"/><Relationship Id="rId11" Type="http://schemas.openxmlformats.org/officeDocument/2006/relationships/slide" Target="slide47.xml"/><Relationship Id="rId5" Type="http://schemas.openxmlformats.org/officeDocument/2006/relationships/image" Target="../media/image53.png"/><Relationship Id="rId10" Type="http://schemas.openxmlformats.org/officeDocument/2006/relationships/slide" Target="slide19.xml"/><Relationship Id="rId4" Type="http://schemas.openxmlformats.org/officeDocument/2006/relationships/image" Target="../media/image52.png"/><Relationship Id="rId9" Type="http://schemas.openxmlformats.org/officeDocument/2006/relationships/slide" Target="slide14.xml"/></Relationships>
</file>

<file path=ppt/slides/_rels/slide25.xml.rels><?xml version="1.0" encoding="UTF-8" standalone="yes"?>
<Relationships xmlns="http://schemas.openxmlformats.org/package/2006/relationships"><Relationship Id="rId8" Type="http://schemas.openxmlformats.org/officeDocument/2006/relationships/slide" Target="slide54.xml"/><Relationship Id="rId3" Type="http://schemas.openxmlformats.org/officeDocument/2006/relationships/image" Target="../media/image56.png"/><Relationship Id="rId7" Type="http://schemas.openxmlformats.org/officeDocument/2006/relationships/slide" Target="slide47.xml"/><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slide" Target="slide19.xml"/><Relationship Id="rId5" Type="http://schemas.openxmlformats.org/officeDocument/2006/relationships/slide" Target="slide14.xml"/><Relationship Id="rId4" Type="http://schemas.openxmlformats.org/officeDocument/2006/relationships/slide" Target="slide2.xml"/></Relationships>
</file>

<file path=ppt/slides/_rels/slide26.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image" Target="../media/image57.png"/><Relationship Id="rId7" Type="http://schemas.openxmlformats.org/officeDocument/2006/relationships/slide" Target="slide2.xml"/><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60.png"/><Relationship Id="rId11" Type="http://schemas.openxmlformats.org/officeDocument/2006/relationships/slide" Target="slide54.xml"/><Relationship Id="rId5" Type="http://schemas.openxmlformats.org/officeDocument/2006/relationships/image" Target="../media/image59.png"/><Relationship Id="rId10" Type="http://schemas.openxmlformats.org/officeDocument/2006/relationships/slide" Target="slide47.xml"/><Relationship Id="rId4" Type="http://schemas.openxmlformats.org/officeDocument/2006/relationships/image" Target="../media/image58.png"/><Relationship Id="rId9" Type="http://schemas.openxmlformats.org/officeDocument/2006/relationships/slide" Target="slide19.xml"/></Relationships>
</file>

<file path=ppt/slides/_rels/slide27.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image" Target="../media/image61.png"/><Relationship Id="rId7" Type="http://schemas.openxmlformats.org/officeDocument/2006/relationships/slide" Target="slide14.xml"/><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slide" Target="slide2.xml"/><Relationship Id="rId5" Type="http://schemas.openxmlformats.org/officeDocument/2006/relationships/image" Target="../media/image63.png"/><Relationship Id="rId10" Type="http://schemas.openxmlformats.org/officeDocument/2006/relationships/slide" Target="slide54.xml"/><Relationship Id="rId4" Type="http://schemas.openxmlformats.org/officeDocument/2006/relationships/image" Target="../media/image62.png"/><Relationship Id="rId9" Type="http://schemas.openxmlformats.org/officeDocument/2006/relationships/slide" Target="slide47.xml"/></Relationships>
</file>

<file path=ppt/slides/_rels/slide28.xml.rels><?xml version="1.0" encoding="UTF-8" standalone="yes"?>
<Relationships xmlns="http://schemas.openxmlformats.org/package/2006/relationships"><Relationship Id="rId8" Type="http://schemas.openxmlformats.org/officeDocument/2006/relationships/slide" Target="slide54.xml"/><Relationship Id="rId3" Type="http://schemas.openxmlformats.org/officeDocument/2006/relationships/image" Target="../media/image64.png"/><Relationship Id="rId7" Type="http://schemas.openxmlformats.org/officeDocument/2006/relationships/slide" Target="slide47.xml"/><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openxmlformats.org/officeDocument/2006/relationships/slide" Target="slide19.xml"/><Relationship Id="rId5" Type="http://schemas.openxmlformats.org/officeDocument/2006/relationships/slide" Target="slide14.xml"/><Relationship Id="rId4" Type="http://schemas.openxmlformats.org/officeDocument/2006/relationships/slide" Target="slide2.xml"/><Relationship Id="rId9" Type="http://schemas.openxmlformats.org/officeDocument/2006/relationships/comments" Target="../comments/comment4.xml"/></Relationships>
</file>

<file path=ppt/slides/_rels/slide29.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54.xml"/><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slide" Target="slide47.xml"/><Relationship Id="rId5" Type="http://schemas.openxmlformats.org/officeDocument/2006/relationships/slide" Target="slide19.xml"/><Relationship Id="rId4" Type="http://schemas.openxmlformats.org/officeDocument/2006/relationships/slide" Target="slide14.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54.xml"/><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slide" Target="slide47.xml"/><Relationship Id="rId5" Type="http://schemas.openxmlformats.org/officeDocument/2006/relationships/slide" Target="slide19.xml"/><Relationship Id="rId4" Type="http://schemas.openxmlformats.org/officeDocument/2006/relationships/slide" Target="slide14.xml"/></Relationships>
</file>

<file path=ppt/slides/_rels/slide30.xml.rels><?xml version="1.0" encoding="UTF-8" standalone="yes"?>
<Relationships xmlns="http://schemas.openxmlformats.org/package/2006/relationships"><Relationship Id="rId8" Type="http://schemas.openxmlformats.org/officeDocument/2006/relationships/slide" Target="slide54.xml"/><Relationship Id="rId3" Type="http://schemas.openxmlformats.org/officeDocument/2006/relationships/image" Target="../media/image65.jpeg"/><Relationship Id="rId7" Type="http://schemas.openxmlformats.org/officeDocument/2006/relationships/slide" Target="slide47.xml"/><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slide" Target="slide19.xml"/><Relationship Id="rId5" Type="http://schemas.openxmlformats.org/officeDocument/2006/relationships/slide" Target="slide14.xml"/><Relationship Id="rId4" Type="http://schemas.openxmlformats.org/officeDocument/2006/relationships/slide" Target="slide2.xml"/></Relationships>
</file>

<file path=ppt/slides/_rels/slide31.xml.rels><?xml version="1.0" encoding="UTF-8" standalone="yes"?>
<Relationships xmlns="http://schemas.openxmlformats.org/package/2006/relationships"><Relationship Id="rId8" Type="http://schemas.openxmlformats.org/officeDocument/2006/relationships/slide" Target="slide54.xml"/><Relationship Id="rId3" Type="http://schemas.openxmlformats.org/officeDocument/2006/relationships/image" Target="../media/image66.png"/><Relationship Id="rId7" Type="http://schemas.openxmlformats.org/officeDocument/2006/relationships/slide" Target="slide47.xml"/><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openxmlformats.org/officeDocument/2006/relationships/slide" Target="slide19.xml"/><Relationship Id="rId5" Type="http://schemas.openxmlformats.org/officeDocument/2006/relationships/slide" Target="slide14.xml"/><Relationship Id="rId4" Type="http://schemas.openxmlformats.org/officeDocument/2006/relationships/slide" Target="slide2.xml"/></Relationships>
</file>

<file path=ppt/slides/_rels/slide32.xml.rels><?xml version="1.0" encoding="UTF-8" standalone="yes"?>
<Relationships xmlns="http://schemas.openxmlformats.org/package/2006/relationships"><Relationship Id="rId8" Type="http://schemas.openxmlformats.org/officeDocument/2006/relationships/slide" Target="slide47.xml"/><Relationship Id="rId3" Type="http://schemas.openxmlformats.org/officeDocument/2006/relationships/image" Target="../media/image67.png"/><Relationship Id="rId7" Type="http://schemas.openxmlformats.org/officeDocument/2006/relationships/slide" Target="slide19.xml"/><Relationship Id="rId2" Type="http://schemas.openxmlformats.org/officeDocument/2006/relationships/notesSlide" Target="../notesSlides/notesSlide32.xml"/><Relationship Id="rId1" Type="http://schemas.openxmlformats.org/officeDocument/2006/relationships/slideLayout" Target="../slideLayouts/slideLayout14.xml"/><Relationship Id="rId6" Type="http://schemas.openxmlformats.org/officeDocument/2006/relationships/slide" Target="slide14.xml"/><Relationship Id="rId5" Type="http://schemas.openxmlformats.org/officeDocument/2006/relationships/slide" Target="slide2.xml"/><Relationship Id="rId4" Type="http://schemas.openxmlformats.org/officeDocument/2006/relationships/image" Target="../media/image68.png"/><Relationship Id="rId9" Type="http://schemas.openxmlformats.org/officeDocument/2006/relationships/slide" Target="slide54.xml"/></Relationships>
</file>

<file path=ppt/slides/_rels/slide33.xml.rels><?xml version="1.0" encoding="UTF-8" standalone="yes"?>
<Relationships xmlns="http://schemas.openxmlformats.org/package/2006/relationships"><Relationship Id="rId8" Type="http://schemas.openxmlformats.org/officeDocument/2006/relationships/slide" Target="slide47.xml"/><Relationship Id="rId3" Type="http://schemas.openxmlformats.org/officeDocument/2006/relationships/image" Target="../media/image69.png"/><Relationship Id="rId7" Type="http://schemas.openxmlformats.org/officeDocument/2006/relationships/slide" Target="slide19.xml"/><Relationship Id="rId2" Type="http://schemas.openxmlformats.org/officeDocument/2006/relationships/notesSlide" Target="../notesSlides/notesSlide33.xml"/><Relationship Id="rId1" Type="http://schemas.openxmlformats.org/officeDocument/2006/relationships/slideLayout" Target="../slideLayouts/slideLayout14.xml"/><Relationship Id="rId6" Type="http://schemas.openxmlformats.org/officeDocument/2006/relationships/slide" Target="slide14.xml"/><Relationship Id="rId5" Type="http://schemas.openxmlformats.org/officeDocument/2006/relationships/slide" Target="slide2.xml"/><Relationship Id="rId4" Type="http://schemas.openxmlformats.org/officeDocument/2006/relationships/image" Target="../media/image70.png"/><Relationship Id="rId9" Type="http://schemas.openxmlformats.org/officeDocument/2006/relationships/slide" Target="slide54.xml"/></Relationships>
</file>

<file path=ppt/slides/_rels/slide34.xml.rels><?xml version="1.0" encoding="UTF-8" standalone="yes"?>
<Relationships xmlns="http://schemas.openxmlformats.org/package/2006/relationships"><Relationship Id="rId8" Type="http://schemas.openxmlformats.org/officeDocument/2006/relationships/slide" Target="slide54.xml"/><Relationship Id="rId3" Type="http://schemas.openxmlformats.org/officeDocument/2006/relationships/image" Target="../media/image71.png"/><Relationship Id="rId7" Type="http://schemas.openxmlformats.org/officeDocument/2006/relationships/slide" Target="slide47.xml"/><Relationship Id="rId2" Type="http://schemas.openxmlformats.org/officeDocument/2006/relationships/notesSlide" Target="../notesSlides/notesSlide34.xml"/><Relationship Id="rId1" Type="http://schemas.openxmlformats.org/officeDocument/2006/relationships/slideLayout" Target="../slideLayouts/slideLayout14.xml"/><Relationship Id="rId6" Type="http://schemas.openxmlformats.org/officeDocument/2006/relationships/slide" Target="slide19.xml"/><Relationship Id="rId5" Type="http://schemas.openxmlformats.org/officeDocument/2006/relationships/slide" Target="slide14.xml"/><Relationship Id="rId4" Type="http://schemas.openxmlformats.org/officeDocument/2006/relationships/slide" Target="slide2.xml"/><Relationship Id="rId9" Type="http://schemas.openxmlformats.org/officeDocument/2006/relationships/comments" Target="../comments/comment5.xml"/></Relationships>
</file>

<file path=ppt/slides/_rels/slide35.xml.rels><?xml version="1.0" encoding="UTF-8" standalone="yes"?>
<Relationships xmlns="http://schemas.openxmlformats.org/package/2006/relationships"><Relationship Id="rId8" Type="http://schemas.openxmlformats.org/officeDocument/2006/relationships/slide" Target="slide54.xml"/><Relationship Id="rId3" Type="http://schemas.openxmlformats.org/officeDocument/2006/relationships/image" Target="../media/image71.png"/><Relationship Id="rId7" Type="http://schemas.openxmlformats.org/officeDocument/2006/relationships/slide" Target="slide47.xml"/><Relationship Id="rId2" Type="http://schemas.openxmlformats.org/officeDocument/2006/relationships/notesSlide" Target="../notesSlides/notesSlide35.xml"/><Relationship Id="rId1" Type="http://schemas.openxmlformats.org/officeDocument/2006/relationships/slideLayout" Target="../slideLayouts/slideLayout14.xml"/><Relationship Id="rId6" Type="http://schemas.openxmlformats.org/officeDocument/2006/relationships/slide" Target="slide19.xml"/><Relationship Id="rId5" Type="http://schemas.openxmlformats.org/officeDocument/2006/relationships/slide" Target="slide14.xml"/><Relationship Id="rId4" Type="http://schemas.openxmlformats.org/officeDocument/2006/relationships/slide" Target="slide2.xml"/></Relationships>
</file>

<file path=ppt/slides/_rels/slide36.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image" Target="../media/image72.png"/><Relationship Id="rId7" Type="http://schemas.openxmlformats.org/officeDocument/2006/relationships/slide" Target="slide14.xml"/><Relationship Id="rId2" Type="http://schemas.openxmlformats.org/officeDocument/2006/relationships/notesSlide" Target="../notesSlides/notesSlide36.xml"/><Relationship Id="rId1" Type="http://schemas.openxmlformats.org/officeDocument/2006/relationships/slideLayout" Target="../slideLayouts/slideLayout14.xml"/><Relationship Id="rId6" Type="http://schemas.openxmlformats.org/officeDocument/2006/relationships/slide" Target="slide2.xml"/><Relationship Id="rId5" Type="http://schemas.openxmlformats.org/officeDocument/2006/relationships/image" Target="../media/image74.png"/><Relationship Id="rId10" Type="http://schemas.openxmlformats.org/officeDocument/2006/relationships/slide" Target="slide54.xml"/><Relationship Id="rId4" Type="http://schemas.openxmlformats.org/officeDocument/2006/relationships/image" Target="../media/image73.png"/><Relationship Id="rId9" Type="http://schemas.openxmlformats.org/officeDocument/2006/relationships/slide" Target="slide47.xml"/></Relationships>
</file>

<file path=ppt/slides/_rels/slide37.xml.rels><?xml version="1.0" encoding="UTF-8" standalone="yes"?>
<Relationships xmlns="http://schemas.openxmlformats.org/package/2006/relationships"><Relationship Id="rId8" Type="http://schemas.openxmlformats.org/officeDocument/2006/relationships/slide" Target="slide47.xml"/><Relationship Id="rId3" Type="http://schemas.openxmlformats.org/officeDocument/2006/relationships/image" Target="../media/image75.png"/><Relationship Id="rId7" Type="http://schemas.openxmlformats.org/officeDocument/2006/relationships/slide" Target="slide19.xml"/><Relationship Id="rId2" Type="http://schemas.openxmlformats.org/officeDocument/2006/relationships/notesSlide" Target="../notesSlides/notesSlide37.xml"/><Relationship Id="rId1" Type="http://schemas.openxmlformats.org/officeDocument/2006/relationships/slideLayout" Target="../slideLayouts/slideLayout14.xml"/><Relationship Id="rId6" Type="http://schemas.openxmlformats.org/officeDocument/2006/relationships/slide" Target="slide14.xml"/><Relationship Id="rId5" Type="http://schemas.openxmlformats.org/officeDocument/2006/relationships/slide" Target="slide2.xml"/><Relationship Id="rId4" Type="http://schemas.openxmlformats.org/officeDocument/2006/relationships/image" Target="../media/image76.png"/><Relationship Id="rId9" Type="http://schemas.openxmlformats.org/officeDocument/2006/relationships/slide" Target="slide54.xml"/></Relationships>
</file>

<file path=ppt/slides/_rels/slide38.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54.xml"/><Relationship Id="rId2" Type="http://schemas.openxmlformats.org/officeDocument/2006/relationships/notesSlide" Target="../notesSlides/notesSlide38.xml"/><Relationship Id="rId1" Type="http://schemas.openxmlformats.org/officeDocument/2006/relationships/slideLayout" Target="../slideLayouts/slideLayout14.xml"/><Relationship Id="rId6" Type="http://schemas.openxmlformats.org/officeDocument/2006/relationships/slide" Target="slide47.xml"/><Relationship Id="rId5" Type="http://schemas.openxmlformats.org/officeDocument/2006/relationships/slide" Target="slide19.xml"/><Relationship Id="rId4" Type="http://schemas.openxmlformats.org/officeDocument/2006/relationships/slide" Target="slide14.xml"/></Relationships>
</file>

<file path=ppt/slides/_rels/slide39.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54.xml"/><Relationship Id="rId2" Type="http://schemas.openxmlformats.org/officeDocument/2006/relationships/notesSlide" Target="../notesSlides/notesSlide39.xml"/><Relationship Id="rId1" Type="http://schemas.openxmlformats.org/officeDocument/2006/relationships/slideLayout" Target="../slideLayouts/slideLayout14.xml"/><Relationship Id="rId6" Type="http://schemas.openxmlformats.org/officeDocument/2006/relationships/slide" Target="slide47.xml"/><Relationship Id="rId5" Type="http://schemas.openxmlformats.org/officeDocument/2006/relationships/slide" Target="slide19.xml"/><Relationship Id="rId4" Type="http://schemas.openxmlformats.org/officeDocument/2006/relationships/slide" Target="slide14.xml"/></Relationships>
</file>

<file path=ppt/slides/_rels/slide4.xml.rels><?xml version="1.0" encoding="UTF-8" standalone="yes"?>
<Relationships xmlns="http://schemas.openxmlformats.org/package/2006/relationships"><Relationship Id="rId8" Type="http://schemas.openxmlformats.org/officeDocument/2006/relationships/slide" Target="slide54.xml"/><Relationship Id="rId3" Type="http://schemas.openxmlformats.org/officeDocument/2006/relationships/image" Target="../media/image4.jpeg"/><Relationship Id="rId7" Type="http://schemas.openxmlformats.org/officeDocument/2006/relationships/slide" Target="slide47.xm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slide" Target="slide19.xml"/><Relationship Id="rId5" Type="http://schemas.openxmlformats.org/officeDocument/2006/relationships/slide" Target="slide14.xml"/><Relationship Id="rId4" Type="http://schemas.openxmlformats.org/officeDocument/2006/relationships/slide" Target="slide2.xml"/></Relationships>
</file>

<file path=ppt/slides/_rels/slide40.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54.xml"/><Relationship Id="rId2" Type="http://schemas.openxmlformats.org/officeDocument/2006/relationships/notesSlide" Target="../notesSlides/notesSlide40.xml"/><Relationship Id="rId1" Type="http://schemas.openxmlformats.org/officeDocument/2006/relationships/slideLayout" Target="../slideLayouts/slideLayout14.xml"/><Relationship Id="rId6" Type="http://schemas.openxmlformats.org/officeDocument/2006/relationships/slide" Target="slide47.xml"/><Relationship Id="rId5" Type="http://schemas.openxmlformats.org/officeDocument/2006/relationships/slide" Target="slide19.xml"/><Relationship Id="rId4" Type="http://schemas.openxmlformats.org/officeDocument/2006/relationships/slide" Target="slide14.xml"/></Relationships>
</file>

<file path=ppt/slides/_rels/slide41.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image" Target="../media/image77.png"/><Relationship Id="rId7" Type="http://schemas.openxmlformats.org/officeDocument/2006/relationships/slide" Target="slide14.xml"/><Relationship Id="rId2" Type="http://schemas.openxmlformats.org/officeDocument/2006/relationships/notesSlide" Target="../notesSlides/notesSlide41.xml"/><Relationship Id="rId1" Type="http://schemas.openxmlformats.org/officeDocument/2006/relationships/slideLayout" Target="../slideLayouts/slideLayout14.xml"/><Relationship Id="rId6" Type="http://schemas.openxmlformats.org/officeDocument/2006/relationships/slide" Target="slide2.xml"/><Relationship Id="rId5" Type="http://schemas.openxmlformats.org/officeDocument/2006/relationships/image" Target="../media/image79.png"/><Relationship Id="rId10" Type="http://schemas.openxmlformats.org/officeDocument/2006/relationships/slide" Target="slide54.xml"/><Relationship Id="rId4" Type="http://schemas.openxmlformats.org/officeDocument/2006/relationships/image" Target="../media/image78.png"/><Relationship Id="rId9" Type="http://schemas.openxmlformats.org/officeDocument/2006/relationships/slide" Target="slide47.xml"/></Relationships>
</file>

<file path=ppt/slides/_rels/slide42.xml.rels><?xml version="1.0" encoding="UTF-8" standalone="yes"?>
<Relationships xmlns="http://schemas.openxmlformats.org/package/2006/relationships"><Relationship Id="rId8" Type="http://schemas.openxmlformats.org/officeDocument/2006/relationships/slide" Target="slide47.xml"/><Relationship Id="rId3" Type="http://schemas.openxmlformats.org/officeDocument/2006/relationships/image" Target="../media/image80.png"/><Relationship Id="rId7" Type="http://schemas.openxmlformats.org/officeDocument/2006/relationships/slide" Target="slide19.xml"/><Relationship Id="rId2" Type="http://schemas.openxmlformats.org/officeDocument/2006/relationships/notesSlide" Target="../notesSlides/notesSlide42.xml"/><Relationship Id="rId1" Type="http://schemas.openxmlformats.org/officeDocument/2006/relationships/slideLayout" Target="../slideLayouts/slideLayout14.xml"/><Relationship Id="rId6" Type="http://schemas.openxmlformats.org/officeDocument/2006/relationships/slide" Target="slide14.xml"/><Relationship Id="rId5" Type="http://schemas.openxmlformats.org/officeDocument/2006/relationships/slide" Target="slide2.xml"/><Relationship Id="rId10" Type="http://schemas.openxmlformats.org/officeDocument/2006/relationships/comments" Target="../comments/comment6.xml"/><Relationship Id="rId4" Type="http://schemas.openxmlformats.org/officeDocument/2006/relationships/image" Target="../media/image81.png"/><Relationship Id="rId9" Type="http://schemas.openxmlformats.org/officeDocument/2006/relationships/slide" Target="slide54.xml"/></Relationships>
</file>

<file path=ppt/slides/_rels/slide43.xml.rels><?xml version="1.0" encoding="UTF-8" standalone="yes"?>
<Relationships xmlns="http://schemas.openxmlformats.org/package/2006/relationships"><Relationship Id="rId8" Type="http://schemas.openxmlformats.org/officeDocument/2006/relationships/slide" Target="slide47.xml"/><Relationship Id="rId3" Type="http://schemas.openxmlformats.org/officeDocument/2006/relationships/image" Target="../media/image82.png"/><Relationship Id="rId7" Type="http://schemas.openxmlformats.org/officeDocument/2006/relationships/slide" Target="slide19.xml"/><Relationship Id="rId2" Type="http://schemas.openxmlformats.org/officeDocument/2006/relationships/notesSlide" Target="../notesSlides/notesSlide43.xml"/><Relationship Id="rId1" Type="http://schemas.openxmlformats.org/officeDocument/2006/relationships/slideLayout" Target="../slideLayouts/slideLayout14.xml"/><Relationship Id="rId6" Type="http://schemas.openxmlformats.org/officeDocument/2006/relationships/slide" Target="slide14.xml"/><Relationship Id="rId5" Type="http://schemas.openxmlformats.org/officeDocument/2006/relationships/slide" Target="slide2.xml"/><Relationship Id="rId4" Type="http://schemas.openxmlformats.org/officeDocument/2006/relationships/image" Target="../media/image83.png"/><Relationship Id="rId9" Type="http://schemas.openxmlformats.org/officeDocument/2006/relationships/slide" Target="slide54.xml"/></Relationships>
</file>

<file path=ppt/slides/_rels/slide44.xml.rels><?xml version="1.0" encoding="UTF-8" standalone="yes"?>
<Relationships xmlns="http://schemas.openxmlformats.org/package/2006/relationships"><Relationship Id="rId8" Type="http://schemas.openxmlformats.org/officeDocument/2006/relationships/slide" Target="slide47.xml"/><Relationship Id="rId3" Type="http://schemas.openxmlformats.org/officeDocument/2006/relationships/image" Target="../media/image84.png"/><Relationship Id="rId7" Type="http://schemas.openxmlformats.org/officeDocument/2006/relationships/slide" Target="slide19.xml"/><Relationship Id="rId2" Type="http://schemas.openxmlformats.org/officeDocument/2006/relationships/notesSlide" Target="../notesSlides/notesSlide44.xml"/><Relationship Id="rId1" Type="http://schemas.openxmlformats.org/officeDocument/2006/relationships/slideLayout" Target="../slideLayouts/slideLayout14.xml"/><Relationship Id="rId6" Type="http://schemas.openxmlformats.org/officeDocument/2006/relationships/slide" Target="slide14.xml"/><Relationship Id="rId5" Type="http://schemas.openxmlformats.org/officeDocument/2006/relationships/slide" Target="slide2.xml"/><Relationship Id="rId4" Type="http://schemas.openxmlformats.org/officeDocument/2006/relationships/image" Target="../media/image85.png"/><Relationship Id="rId9" Type="http://schemas.openxmlformats.org/officeDocument/2006/relationships/slide" Target="slide54.xml"/></Relationships>
</file>

<file path=ppt/slides/_rels/slide45.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image" Target="../media/image86.png"/><Relationship Id="rId7" Type="http://schemas.openxmlformats.org/officeDocument/2006/relationships/slide" Target="slide14.xml"/><Relationship Id="rId2" Type="http://schemas.openxmlformats.org/officeDocument/2006/relationships/notesSlide" Target="../notesSlides/notesSlide45.xml"/><Relationship Id="rId1" Type="http://schemas.openxmlformats.org/officeDocument/2006/relationships/slideLayout" Target="../slideLayouts/slideLayout14.xml"/><Relationship Id="rId6" Type="http://schemas.openxmlformats.org/officeDocument/2006/relationships/slide" Target="slide2.xml"/><Relationship Id="rId5" Type="http://schemas.openxmlformats.org/officeDocument/2006/relationships/image" Target="../media/image83.png"/><Relationship Id="rId10" Type="http://schemas.openxmlformats.org/officeDocument/2006/relationships/slide" Target="slide54.xml"/><Relationship Id="rId4" Type="http://schemas.openxmlformats.org/officeDocument/2006/relationships/image" Target="../media/image87.png"/><Relationship Id="rId9" Type="http://schemas.openxmlformats.org/officeDocument/2006/relationships/slide" Target="slide47.xml"/></Relationships>
</file>

<file path=ppt/slides/_rels/slide46.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slide" Target="slide2.xml"/><Relationship Id="rId7" Type="http://schemas.openxmlformats.org/officeDocument/2006/relationships/slide" Target="slide54.xml"/><Relationship Id="rId2" Type="http://schemas.openxmlformats.org/officeDocument/2006/relationships/notesSlide" Target="../notesSlides/notesSlide46.xml"/><Relationship Id="rId1" Type="http://schemas.openxmlformats.org/officeDocument/2006/relationships/slideLayout" Target="../slideLayouts/slideLayout14.xml"/><Relationship Id="rId6" Type="http://schemas.openxmlformats.org/officeDocument/2006/relationships/slide" Target="slide47.xml"/><Relationship Id="rId11" Type="http://schemas.openxmlformats.org/officeDocument/2006/relationships/image" Target="../media/image91.png"/><Relationship Id="rId5" Type="http://schemas.openxmlformats.org/officeDocument/2006/relationships/slide" Target="slide19.xml"/><Relationship Id="rId10" Type="http://schemas.openxmlformats.org/officeDocument/2006/relationships/image" Target="../media/image90.png"/><Relationship Id="rId4" Type="http://schemas.openxmlformats.org/officeDocument/2006/relationships/slide" Target="slide14.xml"/><Relationship Id="rId9" Type="http://schemas.openxmlformats.org/officeDocument/2006/relationships/image" Target="../media/image89.png"/></Relationships>
</file>

<file path=ppt/slides/_rels/slide47.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47.xml"/><Relationship Id="rId1" Type="http://schemas.openxmlformats.org/officeDocument/2006/relationships/slideLayout" Target="../slideLayouts/slideLayout13.xml"/><Relationship Id="rId6" Type="http://schemas.openxmlformats.org/officeDocument/2006/relationships/slide" Target="slide51.xml"/><Relationship Id="rId5" Type="http://schemas.openxmlformats.org/officeDocument/2006/relationships/slide" Target="slide50.xml"/><Relationship Id="rId4" Type="http://schemas.openxmlformats.org/officeDocument/2006/relationships/slide" Target="slide49.xml"/></Relationships>
</file>

<file path=ppt/slides/_rels/slide48.xml.rels><?xml version="1.0" encoding="UTF-8" standalone="yes"?>
<Relationships xmlns="http://schemas.openxmlformats.org/package/2006/relationships"><Relationship Id="rId8" Type="http://schemas.openxmlformats.org/officeDocument/2006/relationships/slide" Target="slide54.xml"/><Relationship Id="rId3" Type="http://schemas.openxmlformats.org/officeDocument/2006/relationships/image" Target="../media/image92.png"/><Relationship Id="rId7" Type="http://schemas.openxmlformats.org/officeDocument/2006/relationships/slide" Target="slide47.xml"/><Relationship Id="rId2" Type="http://schemas.openxmlformats.org/officeDocument/2006/relationships/notesSlide" Target="../notesSlides/notesSlide48.xml"/><Relationship Id="rId1" Type="http://schemas.openxmlformats.org/officeDocument/2006/relationships/slideLayout" Target="../slideLayouts/slideLayout14.xml"/><Relationship Id="rId6" Type="http://schemas.openxmlformats.org/officeDocument/2006/relationships/slide" Target="slide19.xml"/><Relationship Id="rId5" Type="http://schemas.openxmlformats.org/officeDocument/2006/relationships/slide" Target="slide14.xml"/><Relationship Id="rId4" Type="http://schemas.openxmlformats.org/officeDocument/2006/relationships/slide" Target="slide2.xml"/></Relationships>
</file>

<file path=ppt/slides/_rels/slide49.xml.rels><?xml version="1.0" encoding="UTF-8" standalone="yes"?>
<Relationships xmlns="http://schemas.openxmlformats.org/package/2006/relationships"><Relationship Id="rId8" Type="http://schemas.openxmlformats.org/officeDocument/2006/relationships/slide" Target="slide54.xml"/><Relationship Id="rId3" Type="http://schemas.openxmlformats.org/officeDocument/2006/relationships/image" Target="../media/image93.png"/><Relationship Id="rId7" Type="http://schemas.openxmlformats.org/officeDocument/2006/relationships/slide" Target="slide47.xml"/><Relationship Id="rId2" Type="http://schemas.openxmlformats.org/officeDocument/2006/relationships/notesSlide" Target="../notesSlides/notesSlide49.xml"/><Relationship Id="rId1" Type="http://schemas.openxmlformats.org/officeDocument/2006/relationships/slideLayout" Target="../slideLayouts/slideLayout14.xml"/><Relationship Id="rId6" Type="http://schemas.openxmlformats.org/officeDocument/2006/relationships/slide" Target="slide19.xml"/><Relationship Id="rId5" Type="http://schemas.openxmlformats.org/officeDocument/2006/relationships/slide" Target="slide14.xml"/><Relationship Id="rId4" Type="http://schemas.openxmlformats.org/officeDocument/2006/relationships/slide" Target="slide2.xml"/><Relationship Id="rId9" Type="http://schemas.openxmlformats.org/officeDocument/2006/relationships/image" Target="../media/image94.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slide" Target="slide47.xml"/><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slide" Target="slide19.xml"/><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8.png"/><Relationship Id="rId11" Type="http://schemas.openxmlformats.org/officeDocument/2006/relationships/slide" Target="slide14.xml"/><Relationship Id="rId5" Type="http://schemas.openxmlformats.org/officeDocument/2006/relationships/image" Target="../media/image7.png"/><Relationship Id="rId10" Type="http://schemas.openxmlformats.org/officeDocument/2006/relationships/slide" Target="slide2.xml"/><Relationship Id="rId4" Type="http://schemas.openxmlformats.org/officeDocument/2006/relationships/image" Target="../media/image6.jpeg"/><Relationship Id="rId9" Type="http://schemas.openxmlformats.org/officeDocument/2006/relationships/image" Target="../media/image11.png"/><Relationship Id="rId14" Type="http://schemas.openxmlformats.org/officeDocument/2006/relationships/slide" Target="slide54.xml"/></Relationships>
</file>

<file path=ppt/slides/_rels/slide50.xml.rels><?xml version="1.0" encoding="UTF-8" standalone="yes"?>
<Relationships xmlns="http://schemas.openxmlformats.org/package/2006/relationships"><Relationship Id="rId8" Type="http://schemas.openxmlformats.org/officeDocument/2006/relationships/slide" Target="slide54.xml"/><Relationship Id="rId3" Type="http://schemas.openxmlformats.org/officeDocument/2006/relationships/image" Target="../media/image95.png"/><Relationship Id="rId7" Type="http://schemas.openxmlformats.org/officeDocument/2006/relationships/slide" Target="slide47.xml"/><Relationship Id="rId2" Type="http://schemas.openxmlformats.org/officeDocument/2006/relationships/notesSlide" Target="../notesSlides/notesSlide50.xml"/><Relationship Id="rId1" Type="http://schemas.openxmlformats.org/officeDocument/2006/relationships/slideLayout" Target="../slideLayouts/slideLayout14.xml"/><Relationship Id="rId6" Type="http://schemas.openxmlformats.org/officeDocument/2006/relationships/slide" Target="slide19.xml"/><Relationship Id="rId5" Type="http://schemas.openxmlformats.org/officeDocument/2006/relationships/slide" Target="slide14.xml"/><Relationship Id="rId4" Type="http://schemas.openxmlformats.org/officeDocument/2006/relationships/slide" Target="slide2.xml"/></Relationships>
</file>

<file path=ppt/slides/_rels/slide51.xml.rels><?xml version="1.0" encoding="UTF-8" standalone="yes"?>
<Relationships xmlns="http://schemas.openxmlformats.org/package/2006/relationships"><Relationship Id="rId8" Type="http://schemas.openxmlformats.org/officeDocument/2006/relationships/slide" Target="slide54.xml"/><Relationship Id="rId3" Type="http://schemas.openxmlformats.org/officeDocument/2006/relationships/image" Target="../media/image96.png"/><Relationship Id="rId7" Type="http://schemas.openxmlformats.org/officeDocument/2006/relationships/slide" Target="slide47.xml"/><Relationship Id="rId2" Type="http://schemas.openxmlformats.org/officeDocument/2006/relationships/notesSlide" Target="../notesSlides/notesSlide51.xml"/><Relationship Id="rId1" Type="http://schemas.openxmlformats.org/officeDocument/2006/relationships/slideLayout" Target="../slideLayouts/slideLayout14.xml"/><Relationship Id="rId6" Type="http://schemas.openxmlformats.org/officeDocument/2006/relationships/slide" Target="slide19.xml"/><Relationship Id="rId5" Type="http://schemas.openxmlformats.org/officeDocument/2006/relationships/slide" Target="slide14.xml"/><Relationship Id="rId4" Type="http://schemas.openxmlformats.org/officeDocument/2006/relationships/slide" Target="slide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hyperlink" Target="https://www.scienceworld.ca/resource/finding-centre-gravity/" TargetMode="External"/><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hyperlink" Target="https://www.rc-airplane-world.com/balancing-rc-airplanes.html" TargetMode="External"/></Relationships>
</file>

<file path=ppt/slides/_rels/slide54.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 Target="slide57.xml"/><Relationship Id="rId7" Type="http://schemas.openxmlformats.org/officeDocument/2006/relationships/slide" Target="slide78.xml"/><Relationship Id="rId12" Type="http://schemas.openxmlformats.org/officeDocument/2006/relationships/slide" Target="slide54.xml"/><Relationship Id="rId2" Type="http://schemas.openxmlformats.org/officeDocument/2006/relationships/notesSlide" Target="../notesSlides/notesSlide54.xml"/><Relationship Id="rId1" Type="http://schemas.openxmlformats.org/officeDocument/2006/relationships/slideLayout" Target="../slideLayouts/slideLayout13.xml"/><Relationship Id="rId6" Type="http://schemas.openxmlformats.org/officeDocument/2006/relationships/slide" Target="slide56.xml"/><Relationship Id="rId11" Type="http://schemas.openxmlformats.org/officeDocument/2006/relationships/slide" Target="slide47.xml"/><Relationship Id="rId5" Type="http://schemas.openxmlformats.org/officeDocument/2006/relationships/slide" Target="slide66.xml"/><Relationship Id="rId10" Type="http://schemas.openxmlformats.org/officeDocument/2006/relationships/slide" Target="slide19.xml"/><Relationship Id="rId4" Type="http://schemas.openxmlformats.org/officeDocument/2006/relationships/slide" Target="slide67.xml"/><Relationship Id="rId9" Type="http://schemas.openxmlformats.org/officeDocument/2006/relationships/slide" Target="slide14.xml"/></Relationships>
</file>

<file path=ppt/slides/_rels/slide55.xml.rels><?xml version="1.0" encoding="UTF-8" standalone="yes"?>
<Relationships xmlns="http://schemas.openxmlformats.org/package/2006/relationships"><Relationship Id="rId8" Type="http://schemas.openxmlformats.org/officeDocument/2006/relationships/slide" Target="slide47.xml"/><Relationship Id="rId3" Type="http://schemas.openxmlformats.org/officeDocument/2006/relationships/image" Target="../media/image97.png"/><Relationship Id="rId7" Type="http://schemas.openxmlformats.org/officeDocument/2006/relationships/slide" Target="slide19.xml"/><Relationship Id="rId2" Type="http://schemas.openxmlformats.org/officeDocument/2006/relationships/notesSlide" Target="../notesSlides/notesSlide55.xml"/><Relationship Id="rId1" Type="http://schemas.openxmlformats.org/officeDocument/2006/relationships/slideLayout" Target="../slideLayouts/slideLayout14.xml"/><Relationship Id="rId6" Type="http://schemas.openxmlformats.org/officeDocument/2006/relationships/slide" Target="slide14.xml"/><Relationship Id="rId5" Type="http://schemas.openxmlformats.org/officeDocument/2006/relationships/slide" Target="slide2.xml"/><Relationship Id="rId4" Type="http://schemas.openxmlformats.org/officeDocument/2006/relationships/image" Target="../media/image98.png"/><Relationship Id="rId9" Type="http://schemas.openxmlformats.org/officeDocument/2006/relationships/slide" Target="slide54.xml"/></Relationships>
</file>

<file path=ppt/slides/_rels/slide56.xml.rels><?xml version="1.0" encoding="UTF-8" standalone="yes"?>
<Relationships xmlns="http://schemas.openxmlformats.org/package/2006/relationships"><Relationship Id="rId8" Type="http://schemas.openxmlformats.org/officeDocument/2006/relationships/slide" Target="slide54.xml"/><Relationship Id="rId3" Type="http://schemas.openxmlformats.org/officeDocument/2006/relationships/image" Target="../media/image99.jpeg"/><Relationship Id="rId7" Type="http://schemas.openxmlformats.org/officeDocument/2006/relationships/slide" Target="slide47.xml"/><Relationship Id="rId2" Type="http://schemas.openxmlformats.org/officeDocument/2006/relationships/notesSlide" Target="../notesSlides/notesSlide56.xml"/><Relationship Id="rId1" Type="http://schemas.openxmlformats.org/officeDocument/2006/relationships/slideLayout" Target="../slideLayouts/slideLayout14.xml"/><Relationship Id="rId6" Type="http://schemas.openxmlformats.org/officeDocument/2006/relationships/slide" Target="slide19.xml"/><Relationship Id="rId5" Type="http://schemas.openxmlformats.org/officeDocument/2006/relationships/slide" Target="slide14.xml"/><Relationship Id="rId4" Type="http://schemas.openxmlformats.org/officeDocument/2006/relationships/slide" Target="slide2.xml"/></Relationships>
</file>

<file path=ppt/slides/_rels/slide57.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slide" Target="slide2.xml"/><Relationship Id="rId7" Type="http://schemas.openxmlformats.org/officeDocument/2006/relationships/slide" Target="slide54.xml"/><Relationship Id="rId2" Type="http://schemas.openxmlformats.org/officeDocument/2006/relationships/notesSlide" Target="../notesSlides/notesSlide57.xml"/><Relationship Id="rId1" Type="http://schemas.openxmlformats.org/officeDocument/2006/relationships/slideLayout" Target="../slideLayouts/slideLayout14.xml"/><Relationship Id="rId6" Type="http://schemas.openxmlformats.org/officeDocument/2006/relationships/slide" Target="slide47.xml"/><Relationship Id="rId5" Type="http://schemas.openxmlformats.org/officeDocument/2006/relationships/slide" Target="slide19.xml"/><Relationship Id="rId4" Type="http://schemas.openxmlformats.org/officeDocument/2006/relationships/slide" Target="slide14.xml"/><Relationship Id="rId9" Type="http://schemas.openxmlformats.org/officeDocument/2006/relationships/comments" Target="../comments/comment7.xml"/></Relationships>
</file>

<file path=ppt/slides/_rels/slide58.xml.rels><?xml version="1.0" encoding="UTF-8" standalone="yes"?>
<Relationships xmlns="http://schemas.openxmlformats.org/package/2006/relationships"><Relationship Id="rId8" Type="http://schemas.openxmlformats.org/officeDocument/2006/relationships/slide" Target="slide47.xml"/><Relationship Id="rId3" Type="http://schemas.openxmlformats.org/officeDocument/2006/relationships/image" Target="../media/image101.png"/><Relationship Id="rId7" Type="http://schemas.openxmlformats.org/officeDocument/2006/relationships/slide" Target="slide19.xml"/><Relationship Id="rId2" Type="http://schemas.openxmlformats.org/officeDocument/2006/relationships/notesSlide" Target="../notesSlides/notesSlide58.xml"/><Relationship Id="rId1" Type="http://schemas.openxmlformats.org/officeDocument/2006/relationships/slideLayout" Target="../slideLayouts/slideLayout14.xml"/><Relationship Id="rId6" Type="http://schemas.openxmlformats.org/officeDocument/2006/relationships/slide" Target="slide14.xml"/><Relationship Id="rId5" Type="http://schemas.openxmlformats.org/officeDocument/2006/relationships/slide" Target="slide2.xml"/><Relationship Id="rId4" Type="http://schemas.openxmlformats.org/officeDocument/2006/relationships/image" Target="../media/image102.png"/><Relationship Id="rId9" Type="http://schemas.openxmlformats.org/officeDocument/2006/relationships/slide" Target="slide54.xml"/></Relationships>
</file>

<file path=ppt/slides/_rels/slide59.xml.rels><?xml version="1.0" encoding="UTF-8" standalone="yes"?>
<Relationships xmlns="http://schemas.openxmlformats.org/package/2006/relationships"><Relationship Id="rId8" Type="http://schemas.openxmlformats.org/officeDocument/2006/relationships/slide" Target="slide47.xml"/><Relationship Id="rId3" Type="http://schemas.openxmlformats.org/officeDocument/2006/relationships/image" Target="../media/image103.jpeg"/><Relationship Id="rId7" Type="http://schemas.openxmlformats.org/officeDocument/2006/relationships/slide" Target="slide19.xml"/><Relationship Id="rId2" Type="http://schemas.openxmlformats.org/officeDocument/2006/relationships/notesSlide" Target="../notesSlides/notesSlide59.xml"/><Relationship Id="rId1" Type="http://schemas.openxmlformats.org/officeDocument/2006/relationships/slideLayout" Target="../slideLayouts/slideLayout13.xml"/><Relationship Id="rId6" Type="http://schemas.openxmlformats.org/officeDocument/2006/relationships/slide" Target="slide14.xml"/><Relationship Id="rId5" Type="http://schemas.openxmlformats.org/officeDocument/2006/relationships/slide" Target="slide2.xml"/><Relationship Id="rId4" Type="http://schemas.openxmlformats.org/officeDocument/2006/relationships/image" Target="../media/image104.jpeg"/><Relationship Id="rId9" Type="http://schemas.openxmlformats.org/officeDocument/2006/relationships/slide" Target="slide54.xml"/></Relationships>
</file>

<file path=ppt/slides/_rels/slide6.xml.rels><?xml version="1.0" encoding="UTF-8" standalone="yes"?>
<Relationships xmlns="http://schemas.openxmlformats.org/package/2006/relationships"><Relationship Id="rId8" Type="http://schemas.openxmlformats.org/officeDocument/2006/relationships/slide" Target="slide54.xml"/><Relationship Id="rId3" Type="http://schemas.openxmlformats.org/officeDocument/2006/relationships/image" Target="../media/image12.png"/><Relationship Id="rId7" Type="http://schemas.openxmlformats.org/officeDocument/2006/relationships/slide" Target="slide47.xml"/><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slide" Target="slide19.xml"/><Relationship Id="rId5" Type="http://schemas.openxmlformats.org/officeDocument/2006/relationships/slide" Target="slide14.xml"/><Relationship Id="rId4" Type="http://schemas.openxmlformats.org/officeDocument/2006/relationships/slide" Target="slide2.xml"/></Relationships>
</file>

<file path=ppt/slides/_rels/slide60.xml.rels><?xml version="1.0" encoding="UTF-8" standalone="yes"?>
<Relationships xmlns="http://schemas.openxmlformats.org/package/2006/relationships"><Relationship Id="rId8" Type="http://schemas.openxmlformats.org/officeDocument/2006/relationships/slide" Target="slide54.xml"/><Relationship Id="rId3" Type="http://schemas.openxmlformats.org/officeDocument/2006/relationships/image" Target="../media/image105.png"/><Relationship Id="rId7" Type="http://schemas.openxmlformats.org/officeDocument/2006/relationships/slide" Target="slide47.xml"/><Relationship Id="rId2" Type="http://schemas.openxmlformats.org/officeDocument/2006/relationships/notesSlide" Target="../notesSlides/notesSlide60.xml"/><Relationship Id="rId1" Type="http://schemas.openxmlformats.org/officeDocument/2006/relationships/slideLayout" Target="../slideLayouts/slideLayout14.xml"/><Relationship Id="rId6" Type="http://schemas.openxmlformats.org/officeDocument/2006/relationships/slide" Target="slide19.xml"/><Relationship Id="rId5" Type="http://schemas.openxmlformats.org/officeDocument/2006/relationships/slide" Target="slide14.xml"/><Relationship Id="rId4" Type="http://schemas.openxmlformats.org/officeDocument/2006/relationships/slide" Target="slide2.xml"/></Relationships>
</file>

<file path=ppt/slides/_rels/slide61.xml.rels><?xml version="1.0" encoding="UTF-8" standalone="yes"?>
<Relationships xmlns="http://schemas.openxmlformats.org/package/2006/relationships"><Relationship Id="rId8" Type="http://schemas.openxmlformats.org/officeDocument/2006/relationships/slide" Target="slide47.xml"/><Relationship Id="rId3" Type="http://schemas.openxmlformats.org/officeDocument/2006/relationships/image" Target="../media/image106.jpeg"/><Relationship Id="rId7" Type="http://schemas.openxmlformats.org/officeDocument/2006/relationships/slide" Target="slide19.xml"/><Relationship Id="rId2" Type="http://schemas.openxmlformats.org/officeDocument/2006/relationships/notesSlide" Target="../notesSlides/notesSlide61.xml"/><Relationship Id="rId1" Type="http://schemas.openxmlformats.org/officeDocument/2006/relationships/slideLayout" Target="../slideLayouts/slideLayout13.xml"/><Relationship Id="rId6" Type="http://schemas.openxmlformats.org/officeDocument/2006/relationships/slide" Target="slide14.xml"/><Relationship Id="rId5" Type="http://schemas.openxmlformats.org/officeDocument/2006/relationships/slide" Target="slide2.xml"/><Relationship Id="rId4" Type="http://schemas.openxmlformats.org/officeDocument/2006/relationships/image" Target="../media/image107.jpeg"/><Relationship Id="rId9" Type="http://schemas.openxmlformats.org/officeDocument/2006/relationships/slide" Target="slide54.xml"/></Relationships>
</file>

<file path=ppt/slides/_rels/slide62.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54.xml"/><Relationship Id="rId2" Type="http://schemas.openxmlformats.org/officeDocument/2006/relationships/notesSlide" Target="../notesSlides/notesSlide62.xml"/><Relationship Id="rId1" Type="http://schemas.openxmlformats.org/officeDocument/2006/relationships/slideLayout" Target="../slideLayouts/slideLayout14.xml"/><Relationship Id="rId6" Type="http://schemas.openxmlformats.org/officeDocument/2006/relationships/slide" Target="slide47.xml"/><Relationship Id="rId5" Type="http://schemas.openxmlformats.org/officeDocument/2006/relationships/slide" Target="slide19.xml"/><Relationship Id="rId4" Type="http://schemas.openxmlformats.org/officeDocument/2006/relationships/slide" Target="slide14.xml"/></Relationships>
</file>

<file path=ppt/slides/_rels/slide63.xml.rels><?xml version="1.0" encoding="UTF-8" standalone="yes"?>
<Relationships xmlns="http://schemas.openxmlformats.org/package/2006/relationships"><Relationship Id="rId8" Type="http://schemas.openxmlformats.org/officeDocument/2006/relationships/slide" Target="slide54.xml"/><Relationship Id="rId3" Type="http://schemas.openxmlformats.org/officeDocument/2006/relationships/image" Target="../media/image108.jpeg"/><Relationship Id="rId7" Type="http://schemas.openxmlformats.org/officeDocument/2006/relationships/slide" Target="slide47.xml"/><Relationship Id="rId2" Type="http://schemas.openxmlformats.org/officeDocument/2006/relationships/notesSlide" Target="../notesSlides/notesSlide63.xml"/><Relationship Id="rId1" Type="http://schemas.openxmlformats.org/officeDocument/2006/relationships/slideLayout" Target="../slideLayouts/slideLayout14.xml"/><Relationship Id="rId6" Type="http://schemas.openxmlformats.org/officeDocument/2006/relationships/slide" Target="slide19.xml"/><Relationship Id="rId5" Type="http://schemas.openxmlformats.org/officeDocument/2006/relationships/slide" Target="slide14.xml"/><Relationship Id="rId4" Type="http://schemas.openxmlformats.org/officeDocument/2006/relationships/slide" Target="slide2.xml"/></Relationships>
</file>

<file path=ppt/slides/_rels/slide64.xml.rels><?xml version="1.0" encoding="UTF-8" standalone="yes"?>
<Relationships xmlns="http://schemas.openxmlformats.org/package/2006/relationships"><Relationship Id="rId8" Type="http://schemas.openxmlformats.org/officeDocument/2006/relationships/slide" Target="slide54.xml"/><Relationship Id="rId3" Type="http://schemas.openxmlformats.org/officeDocument/2006/relationships/image" Target="../media/image109.png"/><Relationship Id="rId7" Type="http://schemas.openxmlformats.org/officeDocument/2006/relationships/slide" Target="slide47.xml"/><Relationship Id="rId2" Type="http://schemas.openxmlformats.org/officeDocument/2006/relationships/notesSlide" Target="../notesSlides/notesSlide64.xml"/><Relationship Id="rId1" Type="http://schemas.openxmlformats.org/officeDocument/2006/relationships/slideLayout" Target="../slideLayouts/slideLayout14.xml"/><Relationship Id="rId6" Type="http://schemas.openxmlformats.org/officeDocument/2006/relationships/slide" Target="slide19.xml"/><Relationship Id="rId5" Type="http://schemas.openxmlformats.org/officeDocument/2006/relationships/slide" Target="slide14.xml"/><Relationship Id="rId4" Type="http://schemas.openxmlformats.org/officeDocument/2006/relationships/slide" Target="slide2.xml"/></Relationships>
</file>

<file path=ppt/slides/_rels/slide65.xml.rels><?xml version="1.0" encoding="UTF-8" standalone="yes"?>
<Relationships xmlns="http://schemas.openxmlformats.org/package/2006/relationships"><Relationship Id="rId8" Type="http://schemas.openxmlformats.org/officeDocument/2006/relationships/slide" Target="slide54.xml"/><Relationship Id="rId3" Type="http://schemas.openxmlformats.org/officeDocument/2006/relationships/image" Target="../media/image110.png"/><Relationship Id="rId7" Type="http://schemas.openxmlformats.org/officeDocument/2006/relationships/slide" Target="slide47.xml"/><Relationship Id="rId2" Type="http://schemas.openxmlformats.org/officeDocument/2006/relationships/notesSlide" Target="../notesSlides/notesSlide65.xml"/><Relationship Id="rId1" Type="http://schemas.openxmlformats.org/officeDocument/2006/relationships/slideLayout" Target="../slideLayouts/slideLayout14.xml"/><Relationship Id="rId6" Type="http://schemas.openxmlformats.org/officeDocument/2006/relationships/slide" Target="slide19.xml"/><Relationship Id="rId5" Type="http://schemas.openxmlformats.org/officeDocument/2006/relationships/slide" Target="slide14.xml"/><Relationship Id="rId4" Type="http://schemas.openxmlformats.org/officeDocument/2006/relationships/slide" Target="slide2.xml"/></Relationships>
</file>

<file path=ppt/slides/_rels/slide66.xml.rels><?xml version="1.0" encoding="UTF-8" standalone="yes"?>
<Relationships xmlns="http://schemas.openxmlformats.org/package/2006/relationships"><Relationship Id="rId8" Type="http://schemas.openxmlformats.org/officeDocument/2006/relationships/slide" Target="slide54.xml"/><Relationship Id="rId3" Type="http://schemas.openxmlformats.org/officeDocument/2006/relationships/image" Target="../media/image111.png"/><Relationship Id="rId7" Type="http://schemas.openxmlformats.org/officeDocument/2006/relationships/slide" Target="slide47.xml"/><Relationship Id="rId2" Type="http://schemas.openxmlformats.org/officeDocument/2006/relationships/notesSlide" Target="../notesSlides/notesSlide66.xml"/><Relationship Id="rId1" Type="http://schemas.openxmlformats.org/officeDocument/2006/relationships/slideLayout" Target="../slideLayouts/slideLayout14.xml"/><Relationship Id="rId6" Type="http://schemas.openxmlformats.org/officeDocument/2006/relationships/slide" Target="slide19.xml"/><Relationship Id="rId5" Type="http://schemas.openxmlformats.org/officeDocument/2006/relationships/slide" Target="slide14.xml"/><Relationship Id="rId4" Type="http://schemas.openxmlformats.org/officeDocument/2006/relationships/slide" Target="slide2.xml"/></Relationships>
</file>

<file path=ppt/slides/_rels/slide67.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54.xml"/><Relationship Id="rId2" Type="http://schemas.openxmlformats.org/officeDocument/2006/relationships/notesSlide" Target="../notesSlides/notesSlide67.xml"/><Relationship Id="rId1" Type="http://schemas.openxmlformats.org/officeDocument/2006/relationships/slideLayout" Target="../slideLayouts/slideLayout14.xml"/><Relationship Id="rId6" Type="http://schemas.openxmlformats.org/officeDocument/2006/relationships/slide" Target="slide47.xml"/><Relationship Id="rId5" Type="http://schemas.openxmlformats.org/officeDocument/2006/relationships/slide" Target="slide19.xml"/><Relationship Id="rId4" Type="http://schemas.openxmlformats.org/officeDocument/2006/relationships/slide" Target="slide14.xml"/></Relationships>
</file>

<file path=ppt/slides/_rels/slide68.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54.xml"/><Relationship Id="rId2" Type="http://schemas.openxmlformats.org/officeDocument/2006/relationships/notesSlide" Target="../notesSlides/notesSlide68.xml"/><Relationship Id="rId1" Type="http://schemas.openxmlformats.org/officeDocument/2006/relationships/slideLayout" Target="../slideLayouts/slideLayout14.xml"/><Relationship Id="rId6" Type="http://schemas.openxmlformats.org/officeDocument/2006/relationships/slide" Target="slide47.xml"/><Relationship Id="rId5" Type="http://schemas.openxmlformats.org/officeDocument/2006/relationships/slide" Target="slide19.xml"/><Relationship Id="rId4" Type="http://schemas.openxmlformats.org/officeDocument/2006/relationships/slide" Target="slide14.xml"/></Relationships>
</file>

<file path=ppt/slides/_rels/slide69.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54.xml"/><Relationship Id="rId2" Type="http://schemas.openxmlformats.org/officeDocument/2006/relationships/notesSlide" Target="../notesSlides/notesSlide69.xml"/><Relationship Id="rId1" Type="http://schemas.openxmlformats.org/officeDocument/2006/relationships/slideLayout" Target="../slideLayouts/slideLayout14.xml"/><Relationship Id="rId6" Type="http://schemas.openxmlformats.org/officeDocument/2006/relationships/slide" Target="slide47.xml"/><Relationship Id="rId5" Type="http://schemas.openxmlformats.org/officeDocument/2006/relationships/slide" Target="slide19.xml"/><Relationship Id="rId4" Type="http://schemas.openxmlformats.org/officeDocument/2006/relationships/slide" Target="slide14.xml"/></Relationships>
</file>

<file path=ppt/slides/_rels/slide7.xml.rels><?xml version="1.0" encoding="UTF-8" standalone="yes"?>
<Relationships xmlns="http://schemas.openxmlformats.org/package/2006/relationships"><Relationship Id="rId8" Type="http://schemas.openxmlformats.org/officeDocument/2006/relationships/slide" Target="slide54.xml"/><Relationship Id="rId3" Type="http://schemas.openxmlformats.org/officeDocument/2006/relationships/image" Target="../media/image13.png"/><Relationship Id="rId7" Type="http://schemas.openxmlformats.org/officeDocument/2006/relationships/slide" Target="slide47.xml"/><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slide" Target="slide19.xml"/><Relationship Id="rId5" Type="http://schemas.openxmlformats.org/officeDocument/2006/relationships/slide" Target="slide14.xml"/><Relationship Id="rId4" Type="http://schemas.openxmlformats.org/officeDocument/2006/relationships/slide" Target="slide2.xml"/></Relationships>
</file>

<file path=ppt/slides/_rels/slide70.xml.rels><?xml version="1.0" encoding="UTF-8" standalone="yes"?>
<Relationships xmlns="http://schemas.openxmlformats.org/package/2006/relationships"><Relationship Id="rId8" Type="http://schemas.openxmlformats.org/officeDocument/2006/relationships/slide" Target="slide47.xml"/><Relationship Id="rId3" Type="http://schemas.openxmlformats.org/officeDocument/2006/relationships/image" Target="../media/image112.png"/><Relationship Id="rId7" Type="http://schemas.openxmlformats.org/officeDocument/2006/relationships/slide" Target="slide19.xml"/><Relationship Id="rId2" Type="http://schemas.openxmlformats.org/officeDocument/2006/relationships/notesSlide" Target="../notesSlides/notesSlide70.xml"/><Relationship Id="rId1" Type="http://schemas.openxmlformats.org/officeDocument/2006/relationships/slideLayout" Target="../slideLayouts/slideLayout14.xml"/><Relationship Id="rId6" Type="http://schemas.openxmlformats.org/officeDocument/2006/relationships/slide" Target="slide14.xml"/><Relationship Id="rId5" Type="http://schemas.openxmlformats.org/officeDocument/2006/relationships/slide" Target="slide2.xml"/><Relationship Id="rId4" Type="http://schemas.openxmlformats.org/officeDocument/2006/relationships/image" Target="../media/image113.png"/><Relationship Id="rId9" Type="http://schemas.openxmlformats.org/officeDocument/2006/relationships/slide" Target="slide54.xml"/></Relationships>
</file>

<file path=ppt/slides/_rels/slide71.xml.rels><?xml version="1.0" encoding="UTF-8" standalone="yes"?>
<Relationships xmlns="http://schemas.openxmlformats.org/package/2006/relationships"><Relationship Id="rId8" Type="http://schemas.openxmlformats.org/officeDocument/2006/relationships/slide" Target="slide54.xml"/><Relationship Id="rId3" Type="http://schemas.openxmlformats.org/officeDocument/2006/relationships/image" Target="../media/image114.png"/><Relationship Id="rId7" Type="http://schemas.openxmlformats.org/officeDocument/2006/relationships/slide" Target="slide47.xml"/><Relationship Id="rId2" Type="http://schemas.openxmlformats.org/officeDocument/2006/relationships/notesSlide" Target="../notesSlides/notesSlide71.xml"/><Relationship Id="rId1" Type="http://schemas.openxmlformats.org/officeDocument/2006/relationships/slideLayout" Target="../slideLayouts/slideLayout14.xml"/><Relationship Id="rId6" Type="http://schemas.openxmlformats.org/officeDocument/2006/relationships/slide" Target="slide19.xml"/><Relationship Id="rId5" Type="http://schemas.openxmlformats.org/officeDocument/2006/relationships/slide" Target="slide14.xml"/><Relationship Id="rId4" Type="http://schemas.openxmlformats.org/officeDocument/2006/relationships/slide" Target="slide2.xml"/></Relationships>
</file>

<file path=ppt/slides/_rels/slide72.xml.rels><?xml version="1.0" encoding="UTF-8" standalone="yes"?>
<Relationships xmlns="http://schemas.openxmlformats.org/package/2006/relationships"><Relationship Id="rId8" Type="http://schemas.openxmlformats.org/officeDocument/2006/relationships/image" Target="../media/image115.jpeg"/><Relationship Id="rId3" Type="http://schemas.openxmlformats.org/officeDocument/2006/relationships/slide" Target="slide2.xml"/><Relationship Id="rId7" Type="http://schemas.openxmlformats.org/officeDocument/2006/relationships/slide" Target="slide54.xml"/><Relationship Id="rId2" Type="http://schemas.openxmlformats.org/officeDocument/2006/relationships/notesSlide" Target="../notesSlides/notesSlide72.xml"/><Relationship Id="rId1" Type="http://schemas.openxmlformats.org/officeDocument/2006/relationships/slideLayout" Target="../slideLayouts/slideLayout13.xml"/><Relationship Id="rId6" Type="http://schemas.openxmlformats.org/officeDocument/2006/relationships/slide" Target="slide47.xml"/><Relationship Id="rId5" Type="http://schemas.openxmlformats.org/officeDocument/2006/relationships/slide" Target="slide19.xml"/><Relationship Id="rId10" Type="http://schemas.openxmlformats.org/officeDocument/2006/relationships/image" Target="../media/image117.jpeg"/><Relationship Id="rId4" Type="http://schemas.openxmlformats.org/officeDocument/2006/relationships/slide" Target="slide14.xml"/><Relationship Id="rId9" Type="http://schemas.openxmlformats.org/officeDocument/2006/relationships/image" Target="../media/image116.jpeg"/></Relationships>
</file>

<file path=ppt/slides/_rels/slide73.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image" Target="../media/image118.png"/><Relationship Id="rId7" Type="http://schemas.openxmlformats.org/officeDocument/2006/relationships/slide" Target="slide14.xml"/><Relationship Id="rId2" Type="http://schemas.openxmlformats.org/officeDocument/2006/relationships/notesSlide" Target="../notesSlides/notesSlide73.xml"/><Relationship Id="rId1" Type="http://schemas.openxmlformats.org/officeDocument/2006/relationships/slideLayout" Target="../slideLayouts/slideLayout14.xml"/><Relationship Id="rId6" Type="http://schemas.openxmlformats.org/officeDocument/2006/relationships/slide" Target="slide2.xml"/><Relationship Id="rId5" Type="http://schemas.openxmlformats.org/officeDocument/2006/relationships/image" Target="../media/image120.png"/><Relationship Id="rId10" Type="http://schemas.openxmlformats.org/officeDocument/2006/relationships/slide" Target="slide54.xml"/><Relationship Id="rId4" Type="http://schemas.openxmlformats.org/officeDocument/2006/relationships/image" Target="../media/image119.png"/><Relationship Id="rId9" Type="http://schemas.openxmlformats.org/officeDocument/2006/relationships/slide" Target="slide47.xml"/></Relationships>
</file>

<file path=ppt/slides/_rels/slide74.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slide" Target="slide2.xml"/><Relationship Id="rId7" Type="http://schemas.openxmlformats.org/officeDocument/2006/relationships/slide" Target="slide54.xml"/><Relationship Id="rId2" Type="http://schemas.openxmlformats.org/officeDocument/2006/relationships/notesSlide" Target="../notesSlides/notesSlide74.xml"/><Relationship Id="rId1" Type="http://schemas.openxmlformats.org/officeDocument/2006/relationships/slideLayout" Target="../slideLayouts/slideLayout14.xml"/><Relationship Id="rId6" Type="http://schemas.openxmlformats.org/officeDocument/2006/relationships/slide" Target="slide47.xml"/><Relationship Id="rId5" Type="http://schemas.openxmlformats.org/officeDocument/2006/relationships/slide" Target="slide19.xml"/><Relationship Id="rId4" Type="http://schemas.openxmlformats.org/officeDocument/2006/relationships/slide" Target="slide14.xml"/><Relationship Id="rId9" Type="http://schemas.openxmlformats.org/officeDocument/2006/relationships/image" Target="../media/image122.png"/></Relationships>
</file>

<file path=ppt/slides/_rels/slide75.xml.rels><?xml version="1.0" encoding="UTF-8" standalone="yes"?>
<Relationships xmlns="http://schemas.openxmlformats.org/package/2006/relationships"><Relationship Id="rId8" Type="http://schemas.openxmlformats.org/officeDocument/2006/relationships/comments" Target="../comments/comment8.xml"/><Relationship Id="rId3" Type="http://schemas.openxmlformats.org/officeDocument/2006/relationships/slide" Target="slide2.xml"/><Relationship Id="rId7" Type="http://schemas.openxmlformats.org/officeDocument/2006/relationships/slide" Target="slide54.xml"/><Relationship Id="rId2" Type="http://schemas.openxmlformats.org/officeDocument/2006/relationships/notesSlide" Target="../notesSlides/notesSlide75.xml"/><Relationship Id="rId1" Type="http://schemas.openxmlformats.org/officeDocument/2006/relationships/slideLayout" Target="../slideLayouts/slideLayout14.xml"/><Relationship Id="rId6" Type="http://schemas.openxmlformats.org/officeDocument/2006/relationships/slide" Target="slide47.xml"/><Relationship Id="rId5" Type="http://schemas.openxmlformats.org/officeDocument/2006/relationships/slide" Target="slide19.xml"/><Relationship Id="rId4" Type="http://schemas.openxmlformats.org/officeDocument/2006/relationships/slide" Target="slide14.xml"/></Relationships>
</file>

<file path=ppt/slides/_rels/slide76.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image" Target="../media/image123.png"/><Relationship Id="rId7" Type="http://schemas.openxmlformats.org/officeDocument/2006/relationships/slide" Target="slide14.xml"/><Relationship Id="rId12" Type="http://schemas.openxmlformats.org/officeDocument/2006/relationships/image" Target="../media/image127.png"/><Relationship Id="rId2" Type="http://schemas.openxmlformats.org/officeDocument/2006/relationships/notesSlide" Target="../notesSlides/notesSlide76.xml"/><Relationship Id="rId1" Type="http://schemas.openxmlformats.org/officeDocument/2006/relationships/slideLayout" Target="../slideLayouts/slideLayout14.xml"/><Relationship Id="rId6" Type="http://schemas.openxmlformats.org/officeDocument/2006/relationships/slide" Target="slide2.xml"/><Relationship Id="rId11" Type="http://schemas.openxmlformats.org/officeDocument/2006/relationships/image" Target="../media/image126.png"/><Relationship Id="rId5" Type="http://schemas.openxmlformats.org/officeDocument/2006/relationships/image" Target="../media/image125.png"/><Relationship Id="rId10" Type="http://schemas.openxmlformats.org/officeDocument/2006/relationships/slide" Target="slide54.xml"/><Relationship Id="rId4" Type="http://schemas.openxmlformats.org/officeDocument/2006/relationships/image" Target="../media/image124.png"/><Relationship Id="rId9" Type="http://schemas.openxmlformats.org/officeDocument/2006/relationships/slide" Target="slide47.xml"/></Relationships>
</file>

<file path=ppt/slides/_rels/slide77.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slide" Target="slide19.xml"/><Relationship Id="rId3" Type="http://schemas.openxmlformats.org/officeDocument/2006/relationships/image" Target="../media/image128.png"/><Relationship Id="rId7" Type="http://schemas.openxmlformats.org/officeDocument/2006/relationships/image" Target="../media/image55.png"/><Relationship Id="rId12" Type="http://schemas.openxmlformats.org/officeDocument/2006/relationships/slide" Target="slide14.xml"/><Relationship Id="rId2" Type="http://schemas.openxmlformats.org/officeDocument/2006/relationships/notesSlide" Target="../notesSlides/notesSlide77.xml"/><Relationship Id="rId1" Type="http://schemas.openxmlformats.org/officeDocument/2006/relationships/slideLayout" Target="../slideLayouts/slideLayout14.xml"/><Relationship Id="rId6" Type="http://schemas.openxmlformats.org/officeDocument/2006/relationships/image" Target="../media/image52.png"/><Relationship Id="rId11" Type="http://schemas.openxmlformats.org/officeDocument/2006/relationships/slide" Target="slide2.xml"/><Relationship Id="rId5" Type="http://schemas.openxmlformats.org/officeDocument/2006/relationships/image" Target="../media/image51.png"/><Relationship Id="rId15" Type="http://schemas.openxmlformats.org/officeDocument/2006/relationships/slide" Target="slide54.xml"/><Relationship Id="rId10" Type="http://schemas.openxmlformats.org/officeDocument/2006/relationships/image" Target="../media/image130.png"/><Relationship Id="rId4" Type="http://schemas.openxmlformats.org/officeDocument/2006/relationships/image" Target="../media/image129.png"/><Relationship Id="rId9" Type="http://schemas.openxmlformats.org/officeDocument/2006/relationships/image" Target="../media/image59.png"/><Relationship Id="rId14" Type="http://schemas.openxmlformats.org/officeDocument/2006/relationships/slide" Target="slide4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9.xml"/><Relationship Id="rId1" Type="http://schemas.openxmlformats.org/officeDocument/2006/relationships/slideLayout" Target="../slideLayouts/slideLayout15.xml"/><Relationship Id="rId4" Type="http://schemas.openxmlformats.org/officeDocument/2006/relationships/image" Target="../media/image132.png"/></Relationships>
</file>

<file path=ppt/slides/_rels/slide8.xml.rels><?xml version="1.0" encoding="UTF-8" standalone="yes"?>
<Relationships xmlns="http://schemas.openxmlformats.org/package/2006/relationships"><Relationship Id="rId8" Type="http://schemas.openxmlformats.org/officeDocument/2006/relationships/slide" Target="slide54.xml"/><Relationship Id="rId3" Type="http://schemas.openxmlformats.org/officeDocument/2006/relationships/image" Target="../media/image14.png"/><Relationship Id="rId7" Type="http://schemas.openxmlformats.org/officeDocument/2006/relationships/slide" Target="slide47.xml"/><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slide" Target="slide19.xml"/><Relationship Id="rId5" Type="http://schemas.openxmlformats.org/officeDocument/2006/relationships/slide" Target="slide14.xml"/><Relationship Id="rId4" Type="http://schemas.openxmlformats.org/officeDocument/2006/relationships/slide" Target="slide2.xml"/><Relationship Id="rId9" Type="http://schemas.openxmlformats.org/officeDocument/2006/relationships/comments" Target="../comments/comment1.xml"/></Relationships>
</file>

<file path=ppt/slides/_rels/slide8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80.xml"/><Relationship Id="rId1" Type="http://schemas.openxmlformats.org/officeDocument/2006/relationships/slideLayout" Target="../slideLayouts/slideLayout15.xml"/><Relationship Id="rId4" Type="http://schemas.openxmlformats.org/officeDocument/2006/relationships/image" Target="../media/image134.png"/></Relationships>
</file>

<file path=ppt/slides/_rels/slide8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81.xml"/><Relationship Id="rId1" Type="http://schemas.openxmlformats.org/officeDocument/2006/relationships/slideLayout" Target="../slideLayouts/slideLayout15.xml"/><Relationship Id="rId4" Type="http://schemas.openxmlformats.org/officeDocument/2006/relationships/image" Target="../media/image136.png"/></Relationships>
</file>

<file path=ppt/slides/_rels/slide8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82.xml"/><Relationship Id="rId1" Type="http://schemas.openxmlformats.org/officeDocument/2006/relationships/slideLayout" Target="../slideLayouts/slideLayout15.xml"/><Relationship Id="rId4" Type="http://schemas.openxmlformats.org/officeDocument/2006/relationships/image" Target="../media/image138.png"/></Relationships>
</file>

<file path=ppt/slides/_rels/slide8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83.xml"/><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84.xml"/><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85.xml"/><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86.xml"/><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87.xml"/><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8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54.xml"/><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slide" Target="slide47.xml"/><Relationship Id="rId5" Type="http://schemas.openxmlformats.org/officeDocument/2006/relationships/slide" Target="slide19.xml"/><Relationship Id="rId4" Type="http://schemas.openxmlformats.org/officeDocument/2006/relationships/slide" Target="slide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5"/>
          <p:cNvSpPr/>
          <p:nvPr/>
        </p:nvSpPr>
        <p:spPr>
          <a:xfrm>
            <a:off x="0" y="2571750"/>
            <a:ext cx="9144000" cy="27489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5"/>
          <p:cNvSpPr txBox="1"/>
          <p:nvPr/>
        </p:nvSpPr>
        <p:spPr>
          <a:xfrm>
            <a:off x="0" y="-150"/>
            <a:ext cx="9144000" cy="2571900"/>
          </a:xfrm>
          <a:prstGeom prst="rect">
            <a:avLst/>
          </a:prstGeom>
          <a:solidFill>
            <a:srgbClr val="FFFFFF"/>
          </a:solidFill>
          <a:ln>
            <a:noFill/>
          </a:ln>
        </p:spPr>
        <p:txBody>
          <a:bodyPr spcFirstLastPara="1" wrap="square" lIns="91425" tIns="91425" rIns="91425" bIns="91425" anchor="b" anchorCtr="0">
            <a:normAutofit/>
          </a:bodyPr>
          <a:lstStyle/>
          <a:p>
            <a:pPr marL="0" lvl="0" indent="0" algn="l" rtl="0">
              <a:spcBef>
                <a:spcPts val="0"/>
              </a:spcBef>
              <a:spcAft>
                <a:spcPts val="0"/>
              </a:spcAft>
              <a:buNone/>
            </a:pPr>
            <a:endParaRPr sz="3600">
              <a:solidFill>
                <a:srgbClr val="212121"/>
              </a:solidFill>
              <a:latin typeface="Maven Pro"/>
              <a:ea typeface="Maven Pro"/>
              <a:cs typeface="Maven Pro"/>
              <a:sym typeface="Maven Pro"/>
            </a:endParaRPr>
          </a:p>
          <a:p>
            <a:pPr marL="0" lvl="0" indent="0" algn="l" rtl="0">
              <a:spcBef>
                <a:spcPts val="0"/>
              </a:spcBef>
              <a:spcAft>
                <a:spcPts val="0"/>
              </a:spcAft>
              <a:buNone/>
            </a:pPr>
            <a:endParaRPr sz="3600">
              <a:solidFill>
                <a:srgbClr val="212121"/>
              </a:solidFill>
              <a:latin typeface="Maven Pro"/>
              <a:ea typeface="Maven Pro"/>
              <a:cs typeface="Maven Pro"/>
              <a:sym typeface="Maven Pro"/>
            </a:endParaRPr>
          </a:p>
          <a:p>
            <a:pPr marL="0" lvl="0" indent="0" algn="ctr" rtl="0">
              <a:spcBef>
                <a:spcPts val="0"/>
              </a:spcBef>
              <a:spcAft>
                <a:spcPts val="0"/>
              </a:spcAft>
              <a:buNone/>
            </a:pPr>
            <a:r>
              <a:rPr lang="en" sz="5200">
                <a:solidFill>
                  <a:srgbClr val="212121"/>
                </a:solidFill>
                <a:latin typeface="Maven Pro"/>
                <a:ea typeface="Maven Pro"/>
                <a:cs typeface="Maven Pro"/>
                <a:sym typeface="Maven Pro"/>
              </a:rPr>
              <a:t>T</a:t>
            </a:r>
            <a:r>
              <a:rPr lang="en" sz="3600">
                <a:solidFill>
                  <a:srgbClr val="212121"/>
                </a:solidFill>
                <a:latin typeface="Maven Pro"/>
                <a:ea typeface="Maven Pro"/>
                <a:cs typeface="Maven Pro"/>
                <a:sym typeface="Maven Pro"/>
              </a:rPr>
              <a:t>EST</a:t>
            </a:r>
            <a:r>
              <a:rPr lang="en" sz="5200">
                <a:solidFill>
                  <a:srgbClr val="212121"/>
                </a:solidFill>
                <a:latin typeface="Maven Pro"/>
                <a:ea typeface="Maven Pro"/>
                <a:cs typeface="Maven Pro"/>
                <a:sym typeface="Maven Pro"/>
              </a:rPr>
              <a:t> R</a:t>
            </a:r>
            <a:r>
              <a:rPr lang="en" sz="3600">
                <a:solidFill>
                  <a:srgbClr val="212121"/>
                </a:solidFill>
                <a:latin typeface="Maven Pro"/>
                <a:ea typeface="Maven Pro"/>
                <a:cs typeface="Maven Pro"/>
                <a:sym typeface="Maven Pro"/>
              </a:rPr>
              <a:t>EADINESS</a:t>
            </a:r>
            <a:r>
              <a:rPr lang="en" sz="5200">
                <a:solidFill>
                  <a:srgbClr val="212121"/>
                </a:solidFill>
                <a:latin typeface="Maven Pro"/>
                <a:ea typeface="Maven Pro"/>
                <a:cs typeface="Maven Pro"/>
                <a:sym typeface="Maven Pro"/>
              </a:rPr>
              <a:t> R</a:t>
            </a:r>
            <a:r>
              <a:rPr lang="en" sz="3600">
                <a:solidFill>
                  <a:srgbClr val="212121"/>
                </a:solidFill>
                <a:latin typeface="Maven Pro"/>
                <a:ea typeface="Maven Pro"/>
                <a:cs typeface="Maven Pro"/>
                <a:sym typeface="Maven Pro"/>
              </a:rPr>
              <a:t>EVIEW</a:t>
            </a:r>
            <a:endParaRPr sz="3600">
              <a:solidFill>
                <a:srgbClr val="212121"/>
              </a:solidFill>
              <a:latin typeface="Maven Pro"/>
              <a:ea typeface="Maven Pro"/>
              <a:cs typeface="Maven Pro"/>
              <a:sym typeface="Maven Pro"/>
            </a:endParaRPr>
          </a:p>
          <a:p>
            <a:pPr marL="0" lvl="0" indent="0" algn="ctr" rtl="0">
              <a:spcBef>
                <a:spcPts val="0"/>
              </a:spcBef>
              <a:spcAft>
                <a:spcPts val="0"/>
              </a:spcAft>
              <a:buNone/>
            </a:pPr>
            <a:r>
              <a:rPr lang="en" sz="1800">
                <a:solidFill>
                  <a:srgbClr val="212121"/>
                </a:solidFill>
                <a:latin typeface="Maven Pro"/>
                <a:ea typeface="Maven Pro"/>
                <a:cs typeface="Maven Pro"/>
                <a:sym typeface="Maven Pro"/>
              </a:rPr>
              <a:t>FEBRUARY  15</a:t>
            </a:r>
            <a:r>
              <a:rPr lang="en" sz="1800" baseline="30000">
                <a:solidFill>
                  <a:srgbClr val="212121"/>
                </a:solidFill>
                <a:latin typeface="Maven Pro"/>
                <a:ea typeface="Maven Pro"/>
                <a:cs typeface="Maven Pro"/>
                <a:sym typeface="Maven Pro"/>
              </a:rPr>
              <a:t>TH</a:t>
            </a:r>
            <a:r>
              <a:rPr lang="en" sz="1800">
                <a:solidFill>
                  <a:srgbClr val="212121"/>
                </a:solidFill>
                <a:latin typeface="Maven Pro"/>
                <a:ea typeface="Maven Pro"/>
                <a:cs typeface="Maven Pro"/>
                <a:sym typeface="Maven Pro"/>
              </a:rPr>
              <a:t>, 2022</a:t>
            </a:r>
            <a:endParaRPr sz="1800">
              <a:solidFill>
                <a:srgbClr val="212121"/>
              </a:solidFill>
              <a:latin typeface="Maven Pro"/>
              <a:ea typeface="Maven Pro"/>
              <a:cs typeface="Maven Pro"/>
              <a:sym typeface="Maven Pro"/>
            </a:endParaRPr>
          </a:p>
          <a:p>
            <a:pPr marL="0" lvl="0" indent="0" algn="ctr" rtl="0">
              <a:spcBef>
                <a:spcPts val="0"/>
              </a:spcBef>
              <a:spcAft>
                <a:spcPts val="0"/>
              </a:spcAft>
              <a:buNone/>
            </a:pPr>
            <a:r>
              <a:rPr lang="en" sz="1466">
                <a:solidFill>
                  <a:srgbClr val="212121"/>
                </a:solidFill>
                <a:latin typeface="Maven Pro"/>
                <a:ea typeface="Maven Pro"/>
                <a:cs typeface="Maven Pro"/>
                <a:sym typeface="Maven Pro"/>
              </a:rPr>
              <a:t>ASEN 4028-011</a:t>
            </a:r>
            <a:endParaRPr sz="1211">
              <a:solidFill>
                <a:srgbClr val="212121"/>
              </a:solidFill>
              <a:latin typeface="Maven Pro"/>
              <a:ea typeface="Maven Pro"/>
              <a:cs typeface="Maven Pro"/>
              <a:sym typeface="Maven Pro"/>
            </a:endParaRPr>
          </a:p>
        </p:txBody>
      </p:sp>
      <p:pic>
        <p:nvPicPr>
          <p:cNvPr id="101" name="Google Shape;101;p2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018125" y="107400"/>
            <a:ext cx="7107748" cy="1256325"/>
          </a:xfrm>
          <a:prstGeom prst="rect">
            <a:avLst/>
          </a:prstGeom>
          <a:noFill/>
          <a:ln>
            <a:noFill/>
          </a:ln>
        </p:spPr>
      </p:pic>
      <p:pic>
        <p:nvPicPr>
          <p:cNvPr id="102" name="Google Shape;102;p25"/>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395775" y="3159607"/>
            <a:ext cx="1395950" cy="1344875"/>
          </a:xfrm>
          <a:prstGeom prst="rect">
            <a:avLst/>
          </a:prstGeom>
          <a:noFill/>
          <a:ln>
            <a:noFill/>
          </a:ln>
        </p:spPr>
      </p:pic>
      <p:cxnSp>
        <p:nvCxnSpPr>
          <p:cNvPr id="103" name="Google Shape;103;p25"/>
          <p:cNvCxnSpPr/>
          <p:nvPr/>
        </p:nvCxnSpPr>
        <p:spPr>
          <a:xfrm>
            <a:off x="-2400" y="2571750"/>
            <a:ext cx="9148800" cy="0"/>
          </a:xfrm>
          <a:prstGeom prst="straightConnector1">
            <a:avLst/>
          </a:prstGeom>
          <a:noFill/>
          <a:ln w="38100" cap="flat" cmpd="sng">
            <a:solidFill>
              <a:srgbClr val="00C6B4"/>
            </a:solidFill>
            <a:prstDash val="solid"/>
            <a:round/>
            <a:headEnd type="none" w="med" len="med"/>
            <a:tailEnd type="none" w="med" len="med"/>
          </a:ln>
        </p:spPr>
      </p:cxnSp>
      <p:sp>
        <p:nvSpPr>
          <p:cNvPr id="104" name="Google Shape;104;p25"/>
          <p:cNvSpPr txBox="1"/>
          <p:nvPr/>
        </p:nvSpPr>
        <p:spPr>
          <a:xfrm>
            <a:off x="311700" y="2520600"/>
            <a:ext cx="5520300" cy="2622900"/>
          </a:xfrm>
          <a:prstGeom prst="rect">
            <a:avLst/>
          </a:prstGeom>
          <a:noFill/>
          <a:ln>
            <a:noFill/>
          </a:ln>
        </p:spPr>
        <p:txBody>
          <a:bodyPr spcFirstLastPara="1" wrap="square" lIns="91425" tIns="91425" rIns="91425" bIns="91425" anchor="t" anchorCtr="0">
            <a:normAutofit fontScale="92500" lnSpcReduction="20000"/>
          </a:bodyPr>
          <a:lstStyle/>
          <a:p>
            <a:pPr marL="457200" lvl="0" indent="0" algn="l" rtl="0">
              <a:spcBef>
                <a:spcPts val="0"/>
              </a:spcBef>
              <a:spcAft>
                <a:spcPts val="0"/>
              </a:spcAft>
              <a:buNone/>
            </a:pPr>
            <a:endParaRPr sz="1200" u="sng">
              <a:solidFill>
                <a:schemeClr val="dk1"/>
              </a:solidFill>
              <a:latin typeface="Roboto"/>
              <a:ea typeface="Roboto"/>
              <a:cs typeface="Roboto"/>
              <a:sym typeface="Roboto"/>
            </a:endParaRPr>
          </a:p>
          <a:p>
            <a:pPr marL="1143000" lvl="0" indent="0" algn="l" rtl="0">
              <a:lnSpc>
                <a:spcPct val="115000"/>
              </a:lnSpc>
              <a:spcBef>
                <a:spcPts val="0"/>
              </a:spcBef>
              <a:spcAft>
                <a:spcPts val="0"/>
              </a:spcAft>
              <a:buNone/>
            </a:pPr>
            <a:r>
              <a:rPr lang="en" sz="1300" u="sng">
                <a:solidFill>
                  <a:schemeClr val="dk1"/>
                </a:solidFill>
                <a:latin typeface="Roboto"/>
                <a:ea typeface="Roboto"/>
                <a:cs typeface="Roboto"/>
                <a:sym typeface="Roboto"/>
              </a:rPr>
              <a:t>Customer:</a:t>
            </a:r>
            <a:endParaRPr sz="1300" u="sng">
              <a:solidFill>
                <a:schemeClr val="dk1"/>
              </a:solidFill>
              <a:latin typeface="Roboto"/>
              <a:ea typeface="Roboto"/>
              <a:cs typeface="Roboto"/>
              <a:sym typeface="Roboto"/>
            </a:endParaRPr>
          </a:p>
          <a:p>
            <a:pPr marL="1143000" lvl="0" indent="0" algn="l" rtl="0">
              <a:lnSpc>
                <a:spcPct val="115000"/>
              </a:lnSpc>
              <a:spcBef>
                <a:spcPts val="0"/>
              </a:spcBef>
              <a:spcAft>
                <a:spcPts val="0"/>
              </a:spcAft>
              <a:buNone/>
            </a:pPr>
            <a:r>
              <a:rPr lang="en" sz="1300">
                <a:solidFill>
                  <a:schemeClr val="dk1"/>
                </a:solidFill>
                <a:latin typeface="Roboto"/>
                <a:ea typeface="Roboto"/>
                <a:cs typeface="Roboto"/>
                <a:sym typeface="Roboto"/>
              </a:rPr>
              <a:t>Richard Schaden</a:t>
            </a:r>
            <a:endParaRPr sz="1300">
              <a:solidFill>
                <a:schemeClr val="dk1"/>
              </a:solidFill>
              <a:latin typeface="Roboto"/>
              <a:ea typeface="Roboto"/>
              <a:cs typeface="Roboto"/>
              <a:sym typeface="Roboto"/>
            </a:endParaRPr>
          </a:p>
          <a:p>
            <a:pPr marL="1143000" lvl="0" indent="0" algn="l" rtl="0">
              <a:lnSpc>
                <a:spcPct val="115000"/>
              </a:lnSpc>
              <a:spcBef>
                <a:spcPts val="1000"/>
              </a:spcBef>
              <a:spcAft>
                <a:spcPts val="0"/>
              </a:spcAft>
              <a:buNone/>
            </a:pPr>
            <a:r>
              <a:rPr lang="en" sz="1300" u="sng">
                <a:solidFill>
                  <a:schemeClr val="dk1"/>
                </a:solidFill>
                <a:latin typeface="Roboto"/>
                <a:ea typeface="Roboto"/>
                <a:cs typeface="Roboto"/>
                <a:sym typeface="Roboto"/>
              </a:rPr>
              <a:t>Faculty Advisor:</a:t>
            </a:r>
            <a:endParaRPr sz="1300" u="sng">
              <a:solidFill>
                <a:schemeClr val="dk1"/>
              </a:solidFill>
              <a:latin typeface="Roboto"/>
              <a:ea typeface="Roboto"/>
              <a:cs typeface="Roboto"/>
              <a:sym typeface="Roboto"/>
            </a:endParaRPr>
          </a:p>
          <a:p>
            <a:pPr marL="1143000" lvl="0" indent="0" algn="l" rtl="0">
              <a:lnSpc>
                <a:spcPct val="115000"/>
              </a:lnSpc>
              <a:spcBef>
                <a:spcPts val="0"/>
              </a:spcBef>
              <a:spcAft>
                <a:spcPts val="0"/>
              </a:spcAft>
              <a:buNone/>
            </a:pPr>
            <a:r>
              <a:rPr lang="en" sz="1300">
                <a:solidFill>
                  <a:schemeClr val="dk1"/>
                </a:solidFill>
                <a:latin typeface="Roboto"/>
                <a:ea typeface="Roboto"/>
                <a:cs typeface="Roboto"/>
                <a:sym typeface="Roboto"/>
              </a:rPr>
              <a:t>Dr. Donna Gerren</a:t>
            </a:r>
            <a:endParaRPr sz="1300">
              <a:solidFill>
                <a:schemeClr val="dk1"/>
              </a:solidFill>
              <a:latin typeface="Roboto"/>
              <a:ea typeface="Roboto"/>
              <a:cs typeface="Roboto"/>
              <a:sym typeface="Roboto"/>
            </a:endParaRPr>
          </a:p>
          <a:p>
            <a:pPr marL="1143000" lvl="0" indent="0" algn="l" rtl="0">
              <a:lnSpc>
                <a:spcPct val="115000"/>
              </a:lnSpc>
              <a:spcBef>
                <a:spcPts val="1000"/>
              </a:spcBef>
              <a:spcAft>
                <a:spcPts val="0"/>
              </a:spcAft>
              <a:buNone/>
            </a:pPr>
            <a:r>
              <a:rPr lang="en" sz="1300" u="sng">
                <a:solidFill>
                  <a:schemeClr val="dk1"/>
                </a:solidFill>
                <a:latin typeface="Roboto"/>
                <a:ea typeface="Roboto"/>
                <a:cs typeface="Roboto"/>
                <a:sym typeface="Roboto"/>
              </a:rPr>
              <a:t>Presenters:</a:t>
            </a:r>
            <a:endParaRPr sz="1300" u="sng">
              <a:solidFill>
                <a:schemeClr val="dk1"/>
              </a:solidFill>
              <a:latin typeface="Roboto"/>
              <a:ea typeface="Roboto"/>
              <a:cs typeface="Roboto"/>
              <a:sym typeface="Roboto"/>
            </a:endParaRPr>
          </a:p>
          <a:p>
            <a:pPr marL="1143000" lvl="0" indent="0" algn="l" rtl="0">
              <a:lnSpc>
                <a:spcPct val="115000"/>
              </a:lnSpc>
              <a:spcBef>
                <a:spcPts val="0"/>
              </a:spcBef>
              <a:spcAft>
                <a:spcPts val="0"/>
              </a:spcAft>
              <a:buNone/>
            </a:pPr>
            <a:r>
              <a:rPr lang="en" sz="1300">
                <a:solidFill>
                  <a:schemeClr val="dk1"/>
                </a:solidFill>
                <a:latin typeface="Roboto"/>
                <a:ea typeface="Roboto"/>
                <a:cs typeface="Roboto"/>
                <a:sym typeface="Roboto"/>
              </a:rPr>
              <a:t>Emerson Beinhauer, Finn Bailis, Tristan Martinez, </a:t>
            </a:r>
            <a:endParaRPr sz="1300">
              <a:solidFill>
                <a:schemeClr val="dk1"/>
              </a:solidFill>
              <a:latin typeface="Roboto"/>
              <a:ea typeface="Roboto"/>
              <a:cs typeface="Roboto"/>
              <a:sym typeface="Roboto"/>
            </a:endParaRPr>
          </a:p>
          <a:p>
            <a:pPr marL="1143000" lvl="0" indent="0" algn="l" rtl="0">
              <a:lnSpc>
                <a:spcPct val="115000"/>
              </a:lnSpc>
              <a:spcBef>
                <a:spcPts val="0"/>
              </a:spcBef>
              <a:spcAft>
                <a:spcPts val="0"/>
              </a:spcAft>
              <a:buNone/>
            </a:pPr>
            <a:r>
              <a:rPr lang="en" sz="1300">
                <a:solidFill>
                  <a:schemeClr val="dk1"/>
                </a:solidFill>
                <a:latin typeface="Roboto"/>
                <a:ea typeface="Roboto"/>
                <a:cs typeface="Roboto"/>
                <a:sym typeface="Roboto"/>
              </a:rPr>
              <a:t>Jake Pendergast,  Julia Tucker, Fernando Chavez</a:t>
            </a:r>
            <a:endParaRPr sz="1300">
              <a:solidFill>
                <a:schemeClr val="dk1"/>
              </a:solidFill>
              <a:latin typeface="Roboto"/>
              <a:ea typeface="Roboto"/>
              <a:cs typeface="Roboto"/>
              <a:sym typeface="Roboto"/>
            </a:endParaRPr>
          </a:p>
          <a:p>
            <a:pPr marL="1143000" lvl="0" indent="0" algn="l" rtl="0">
              <a:spcBef>
                <a:spcPts val="0"/>
              </a:spcBef>
              <a:spcAft>
                <a:spcPts val="0"/>
              </a:spcAft>
              <a:buNone/>
            </a:pPr>
            <a:endParaRPr sz="1300">
              <a:solidFill>
                <a:schemeClr val="dk1"/>
              </a:solidFill>
              <a:latin typeface="Roboto"/>
              <a:ea typeface="Roboto"/>
              <a:cs typeface="Roboto"/>
              <a:sym typeface="Roboto"/>
            </a:endParaRPr>
          </a:p>
          <a:p>
            <a:pPr marL="1143000" lvl="0" indent="0" algn="l" rtl="0">
              <a:lnSpc>
                <a:spcPct val="115000"/>
              </a:lnSpc>
              <a:spcBef>
                <a:spcPts val="0"/>
              </a:spcBef>
              <a:spcAft>
                <a:spcPts val="0"/>
              </a:spcAft>
              <a:buNone/>
            </a:pPr>
            <a:r>
              <a:rPr lang="en" sz="1300" u="sng">
                <a:solidFill>
                  <a:schemeClr val="dk1"/>
                </a:solidFill>
                <a:latin typeface="Roboto"/>
                <a:ea typeface="Roboto"/>
                <a:cs typeface="Roboto"/>
                <a:sym typeface="Roboto"/>
              </a:rPr>
              <a:t>Additional Team Members: </a:t>
            </a:r>
            <a:endParaRPr sz="1300" u="sng">
              <a:solidFill>
                <a:schemeClr val="dk1"/>
              </a:solidFill>
              <a:latin typeface="Roboto"/>
              <a:ea typeface="Roboto"/>
              <a:cs typeface="Roboto"/>
              <a:sym typeface="Roboto"/>
            </a:endParaRPr>
          </a:p>
          <a:p>
            <a:pPr marL="1143000" lvl="0" indent="0" algn="l" rtl="0">
              <a:lnSpc>
                <a:spcPct val="115000"/>
              </a:lnSpc>
              <a:spcBef>
                <a:spcPts val="0"/>
              </a:spcBef>
              <a:spcAft>
                <a:spcPts val="0"/>
              </a:spcAft>
              <a:buNone/>
            </a:pPr>
            <a:r>
              <a:rPr lang="en" sz="1300">
                <a:solidFill>
                  <a:schemeClr val="dk1"/>
                </a:solidFill>
                <a:latin typeface="Roboto"/>
                <a:ea typeface="Roboto"/>
                <a:cs typeface="Roboto"/>
                <a:sym typeface="Roboto"/>
              </a:rPr>
              <a:t>Nathan Braunstein,  Finn Bailis, Christl Haley,  </a:t>
            </a:r>
            <a:endParaRPr sz="1300">
              <a:solidFill>
                <a:schemeClr val="dk1"/>
              </a:solidFill>
              <a:latin typeface="Roboto"/>
              <a:ea typeface="Roboto"/>
              <a:cs typeface="Roboto"/>
              <a:sym typeface="Roboto"/>
            </a:endParaRPr>
          </a:p>
          <a:p>
            <a:pPr marL="1143000" lvl="0" indent="0" algn="l" rtl="0">
              <a:lnSpc>
                <a:spcPct val="115000"/>
              </a:lnSpc>
              <a:spcBef>
                <a:spcPts val="0"/>
              </a:spcBef>
              <a:spcAft>
                <a:spcPts val="0"/>
              </a:spcAft>
              <a:buNone/>
            </a:pPr>
            <a:r>
              <a:rPr lang="en" sz="1300">
                <a:solidFill>
                  <a:schemeClr val="dk1"/>
                </a:solidFill>
                <a:latin typeface="Roboto"/>
                <a:ea typeface="Roboto"/>
                <a:cs typeface="Roboto"/>
                <a:sym typeface="Roboto"/>
              </a:rPr>
              <a:t>Carlin Hornbostel, Tomaz Remec  </a:t>
            </a:r>
            <a:endParaRPr sz="1300" u="sng">
              <a:solidFill>
                <a:schemeClr val="dk1"/>
              </a:solidFill>
              <a:latin typeface="Roboto"/>
              <a:ea typeface="Roboto"/>
              <a:cs typeface="Roboto"/>
              <a:sym typeface="Roboto"/>
            </a:endParaRPr>
          </a:p>
          <a:p>
            <a:pPr marL="1143000" lvl="0" indent="0" algn="l" rtl="0">
              <a:spcBef>
                <a:spcPts val="0"/>
              </a:spcBef>
              <a:spcAft>
                <a:spcPts val="1000"/>
              </a:spcAft>
              <a:buNone/>
            </a:pPr>
            <a:endParaRPr sz="1300" u="sng">
              <a:solidFill>
                <a:schemeClr val="dk1"/>
              </a:solidFill>
              <a:latin typeface="Roboto"/>
              <a:ea typeface="Roboto"/>
              <a:cs typeface="Roboto"/>
              <a:sym typeface="Roboto"/>
            </a:endParaRPr>
          </a:p>
        </p:txBody>
      </p:sp>
      <p:sp>
        <p:nvSpPr>
          <p:cNvPr id="105" name="Google Shape;105;p25"/>
          <p:cNvSpPr txBox="1">
            <a:spLocks noGrp="1"/>
          </p:cNvSpPr>
          <p:nvPr>
            <p:ph type="sldNum" idx="12"/>
          </p:nvPr>
        </p:nvSpPr>
        <p:spPr>
          <a:xfrm>
            <a:off x="8733302" y="492705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4"/>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None/>
            </a:pPr>
            <a:r>
              <a:rPr lang="en" sz="3000"/>
              <a:t>L</a:t>
            </a:r>
            <a:r>
              <a:rPr lang="en" sz="2400"/>
              <a:t>EVELS</a:t>
            </a:r>
            <a:r>
              <a:rPr lang="en" sz="3000"/>
              <a:t> O</a:t>
            </a:r>
            <a:r>
              <a:rPr lang="en" sz="2400"/>
              <a:t>F</a:t>
            </a:r>
            <a:r>
              <a:rPr lang="en" sz="3000"/>
              <a:t> S</a:t>
            </a:r>
            <a:r>
              <a:rPr lang="en" sz="2400"/>
              <a:t>UCCESS - </a:t>
            </a:r>
            <a:r>
              <a:rPr lang="en" sz="3000"/>
              <a:t>T</a:t>
            </a:r>
            <a:r>
              <a:rPr lang="en" sz="2400"/>
              <a:t>ESTING</a:t>
            </a:r>
            <a:endParaRPr sz="2400"/>
          </a:p>
        </p:txBody>
      </p:sp>
      <p:sp>
        <p:nvSpPr>
          <p:cNvPr id="213" name="Google Shape;213;p34"/>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10</a:t>
            </a:fld>
            <a:endParaRPr/>
          </a:p>
        </p:txBody>
      </p:sp>
      <p:graphicFrame>
        <p:nvGraphicFramePr>
          <p:cNvPr id="214" name="Google Shape;214;p34"/>
          <p:cNvGraphicFramePr/>
          <p:nvPr/>
        </p:nvGraphicFramePr>
        <p:xfrm>
          <a:off x="430125" y="1139238"/>
          <a:ext cx="3000000" cy="3000000"/>
        </p:xfrm>
        <a:graphic>
          <a:graphicData uri="http://schemas.openxmlformats.org/drawingml/2006/table">
            <a:tbl>
              <a:tblPr>
                <a:noFill/>
                <a:tableStyleId>{6AB2BD99-D816-4124-A111-4A8E09C7968A}</a:tableStyleId>
              </a:tblPr>
              <a:tblGrid>
                <a:gridCol w="1380625">
                  <a:extLst>
                    <a:ext uri="{9D8B030D-6E8A-4147-A177-3AD203B41FA5}">
                      <a16:colId xmlns:a16="http://schemas.microsoft.com/office/drawing/2014/main" val="20000"/>
                    </a:ext>
                  </a:extLst>
                </a:gridCol>
                <a:gridCol w="1380625">
                  <a:extLst>
                    <a:ext uri="{9D8B030D-6E8A-4147-A177-3AD203B41FA5}">
                      <a16:colId xmlns:a16="http://schemas.microsoft.com/office/drawing/2014/main" val="20001"/>
                    </a:ext>
                  </a:extLst>
                </a:gridCol>
                <a:gridCol w="1380625">
                  <a:extLst>
                    <a:ext uri="{9D8B030D-6E8A-4147-A177-3AD203B41FA5}">
                      <a16:colId xmlns:a16="http://schemas.microsoft.com/office/drawing/2014/main" val="20002"/>
                    </a:ext>
                  </a:extLst>
                </a:gridCol>
                <a:gridCol w="1380625">
                  <a:extLst>
                    <a:ext uri="{9D8B030D-6E8A-4147-A177-3AD203B41FA5}">
                      <a16:colId xmlns:a16="http://schemas.microsoft.com/office/drawing/2014/main" val="20003"/>
                    </a:ext>
                  </a:extLst>
                </a:gridCol>
                <a:gridCol w="1380625">
                  <a:extLst>
                    <a:ext uri="{9D8B030D-6E8A-4147-A177-3AD203B41FA5}">
                      <a16:colId xmlns:a16="http://schemas.microsoft.com/office/drawing/2014/main" val="20004"/>
                    </a:ext>
                  </a:extLst>
                </a:gridCol>
                <a:gridCol w="1380625">
                  <a:extLst>
                    <a:ext uri="{9D8B030D-6E8A-4147-A177-3AD203B41FA5}">
                      <a16:colId xmlns:a16="http://schemas.microsoft.com/office/drawing/2014/main" val="20005"/>
                    </a:ext>
                  </a:extLst>
                </a:gridCol>
              </a:tblGrid>
              <a:tr h="324850">
                <a:tc gridSpan="2">
                  <a:txBody>
                    <a:bodyPr/>
                    <a:lstStyle/>
                    <a:p>
                      <a:pPr marL="0" lvl="0" indent="0" algn="ctr" rtl="0">
                        <a:spcBef>
                          <a:spcPts val="0"/>
                        </a:spcBef>
                        <a:spcAft>
                          <a:spcPts val="0"/>
                        </a:spcAft>
                        <a:buNone/>
                      </a:pPr>
                      <a:r>
                        <a:rPr lang="en" b="1">
                          <a:latin typeface="Roboto"/>
                          <a:ea typeface="Roboto"/>
                          <a:cs typeface="Roboto"/>
                          <a:sym typeface="Roboto"/>
                        </a:rPr>
                        <a:t>Project Element</a:t>
                      </a:r>
                      <a:endParaRPr b="1">
                        <a:latin typeface="Roboto"/>
                        <a:ea typeface="Roboto"/>
                        <a:cs typeface="Roboto"/>
                        <a:sym typeface="Roboto"/>
                      </a:endParaRPr>
                    </a:p>
                  </a:txBody>
                  <a:tcPr marL="91425" marR="91425" marT="91425" marB="914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accent1"/>
                    </a:solidFill>
                  </a:tcPr>
                </a:tc>
                <a:tc hMerge="1">
                  <a:txBody>
                    <a:bodyPr/>
                    <a:lstStyle/>
                    <a:p>
                      <a:endParaRPr lang="en-US"/>
                    </a:p>
                  </a:txBody>
                  <a:tcPr/>
                </a:tc>
                <a:tc>
                  <a:txBody>
                    <a:bodyPr/>
                    <a:lstStyle/>
                    <a:p>
                      <a:pPr marL="0" lvl="0" indent="0" algn="ctr" rtl="0">
                        <a:spcBef>
                          <a:spcPts val="0"/>
                        </a:spcBef>
                        <a:spcAft>
                          <a:spcPts val="0"/>
                        </a:spcAft>
                        <a:buNone/>
                      </a:pPr>
                      <a:r>
                        <a:rPr lang="en" b="1">
                          <a:latin typeface="Roboto"/>
                          <a:ea typeface="Roboto"/>
                          <a:cs typeface="Roboto"/>
                          <a:sym typeface="Roboto"/>
                        </a:rPr>
                        <a:t>Level 1</a:t>
                      </a:r>
                      <a:endParaRPr b="1">
                        <a:latin typeface="Roboto"/>
                        <a:ea typeface="Roboto"/>
                        <a:cs typeface="Roboto"/>
                        <a:sym typeface="Roboto"/>
                      </a:endParaRPr>
                    </a:p>
                  </a:txBody>
                  <a:tcPr marL="91425" marR="91425" marT="91425" marB="91425" anchor="ctr">
                    <a:lnL w="19050"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n" b="1">
                          <a:latin typeface="Roboto"/>
                          <a:ea typeface="Roboto"/>
                          <a:cs typeface="Roboto"/>
                          <a:sym typeface="Roboto"/>
                        </a:rPr>
                        <a:t>Level 2</a:t>
                      </a:r>
                      <a:endParaRPr b="1">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n" b="1">
                          <a:latin typeface="Roboto"/>
                          <a:ea typeface="Roboto"/>
                          <a:cs typeface="Roboto"/>
                          <a:sym typeface="Roboto"/>
                        </a:rPr>
                        <a:t>Level 3</a:t>
                      </a:r>
                      <a:endParaRPr b="1">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n" b="1">
                          <a:latin typeface="Roboto"/>
                          <a:ea typeface="Roboto"/>
                          <a:cs typeface="Roboto"/>
                          <a:sym typeface="Roboto"/>
                        </a:rPr>
                        <a:t>Level 4</a:t>
                      </a:r>
                      <a:endParaRPr b="1">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487275">
                <a:tc rowSpan="2">
                  <a:txBody>
                    <a:bodyPr/>
                    <a:lstStyle/>
                    <a:p>
                      <a:pPr marL="0" lvl="0" indent="0" algn="ctr" rtl="0">
                        <a:spcBef>
                          <a:spcPts val="0"/>
                        </a:spcBef>
                        <a:spcAft>
                          <a:spcPts val="0"/>
                        </a:spcAft>
                        <a:buNone/>
                      </a:pPr>
                      <a:r>
                        <a:rPr lang="en">
                          <a:latin typeface="Roboto"/>
                          <a:ea typeface="Roboto"/>
                          <a:cs typeface="Roboto"/>
                          <a:sym typeface="Roboto"/>
                        </a:rPr>
                        <a:t>Small Scale Testing</a:t>
                      </a:r>
                      <a:endParaRPr>
                        <a:latin typeface="Roboto"/>
                        <a:ea typeface="Roboto"/>
                        <a:cs typeface="Roboto"/>
                        <a:sym typeface="Roboto"/>
                      </a:endParaRPr>
                    </a:p>
                    <a:p>
                      <a:pPr marL="0" lvl="0" indent="0" algn="ctr" rtl="0">
                        <a:spcBef>
                          <a:spcPts val="0"/>
                        </a:spcBef>
                        <a:spcAft>
                          <a:spcPts val="0"/>
                        </a:spcAft>
                        <a:buNone/>
                      </a:pPr>
                      <a:r>
                        <a:rPr lang="en">
                          <a:latin typeface="Roboto"/>
                          <a:ea typeface="Roboto"/>
                          <a:cs typeface="Roboto"/>
                          <a:sym typeface="Roboto"/>
                        </a:rPr>
                        <a:t>(</a:t>
                      </a:r>
                      <a:r>
                        <a:rPr lang="en" b="1">
                          <a:latin typeface="Roboto"/>
                          <a:ea typeface="Roboto"/>
                          <a:cs typeface="Roboto"/>
                          <a:sym typeface="Roboto"/>
                        </a:rPr>
                        <a:t>SST</a:t>
                      </a:r>
                      <a:r>
                        <a:rPr lang="en">
                          <a:latin typeface="Roboto"/>
                          <a:ea typeface="Roboto"/>
                          <a:cs typeface="Roboto"/>
                          <a:sym typeface="Roboto"/>
                        </a:rPr>
                        <a:t>)</a:t>
                      </a:r>
                      <a:endParaRPr>
                        <a:latin typeface="Roboto"/>
                        <a:ea typeface="Roboto"/>
                        <a:cs typeface="Roboto"/>
                        <a:sym typeface="Roboto"/>
                      </a:endParaRPr>
                    </a:p>
                  </a:txBody>
                  <a:tcPr marL="91425" marR="91425" marT="91425" marB="91425" anchor="ctr">
                    <a:lnL w="19050"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a:latin typeface="Roboto"/>
                          <a:ea typeface="Roboto"/>
                          <a:cs typeface="Roboto"/>
                          <a:sym typeface="Roboto"/>
                        </a:rPr>
                        <a:t>WTAV</a:t>
                      </a:r>
                      <a:endParaRPr>
                        <a:latin typeface="Roboto"/>
                        <a:ea typeface="Roboto"/>
                        <a:cs typeface="Roboto"/>
                        <a:sym typeface="Roboto"/>
                      </a:endParaRPr>
                    </a:p>
                    <a:p>
                      <a:pPr marL="0" lvl="0" indent="0" algn="ctr" rtl="0">
                        <a:spcBef>
                          <a:spcPts val="0"/>
                        </a:spcBef>
                        <a:spcAft>
                          <a:spcPts val="0"/>
                        </a:spcAft>
                        <a:buNone/>
                      </a:pPr>
                      <a:r>
                        <a:rPr lang="en">
                          <a:latin typeface="Roboto"/>
                          <a:ea typeface="Roboto"/>
                          <a:cs typeface="Roboto"/>
                          <a:sym typeface="Roboto"/>
                        </a:rPr>
                        <a:t> (WT Models)</a:t>
                      </a:r>
                      <a:endParaRPr>
                        <a:latin typeface="Roboto"/>
                        <a:ea typeface="Roboto"/>
                        <a:cs typeface="Roboto"/>
                        <a:sym typeface="Roboto"/>
                      </a:endParaRPr>
                    </a:p>
                    <a:p>
                      <a:pPr marL="0" lvl="0" indent="0" algn="ctr" rtl="0">
                        <a:spcBef>
                          <a:spcPts val="0"/>
                        </a:spcBef>
                        <a:spcAft>
                          <a:spcPts val="0"/>
                        </a:spcAft>
                        <a:buNone/>
                      </a:pPr>
                      <a:r>
                        <a:rPr lang="en" sz="1200">
                          <a:latin typeface="Roboto"/>
                          <a:ea typeface="Roboto"/>
                          <a:cs typeface="Roboto"/>
                          <a:sym typeface="Roboto"/>
                        </a:rPr>
                        <a:t>C206 vs. NELDA</a:t>
                      </a:r>
                      <a:endParaRPr sz="1200">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a:latin typeface="Roboto"/>
                          <a:ea typeface="Roboto"/>
                          <a:cs typeface="Roboto"/>
                          <a:sym typeface="Roboto"/>
                        </a:rPr>
                        <a:t>L/D underperforms C206</a:t>
                      </a:r>
                      <a:endParaRPr>
                        <a:latin typeface="Roboto"/>
                        <a:ea typeface="Roboto"/>
                        <a:cs typeface="Roboto"/>
                        <a:sym typeface="Roboto"/>
                      </a:endParaRPr>
                    </a:p>
                  </a:txBody>
                  <a:tcPr marL="91425" marR="91425" marT="91425" marB="91425" anchor="ctr">
                    <a:lnL w="19050"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4CCCC"/>
                    </a:solidFill>
                  </a:tcPr>
                </a:tc>
                <a:tc>
                  <a:txBody>
                    <a:bodyPr/>
                    <a:lstStyle/>
                    <a:p>
                      <a:pPr marL="0" lvl="0" indent="0" algn="ctr" rtl="0">
                        <a:spcBef>
                          <a:spcPts val="0"/>
                        </a:spcBef>
                        <a:spcAft>
                          <a:spcPts val="0"/>
                        </a:spcAft>
                        <a:buNone/>
                      </a:pPr>
                      <a:r>
                        <a:rPr lang="en">
                          <a:latin typeface="Roboto"/>
                          <a:ea typeface="Roboto"/>
                          <a:cs typeface="Roboto"/>
                          <a:sym typeface="Roboto"/>
                        </a:rPr>
                        <a:t>Similar L/D comparison;</a:t>
                      </a:r>
                      <a:endParaRPr>
                        <a:latin typeface="Roboto"/>
                        <a:ea typeface="Roboto"/>
                        <a:cs typeface="Roboto"/>
                        <a:sym typeface="Roboto"/>
                      </a:endParaRPr>
                    </a:p>
                    <a:p>
                      <a:pPr marL="0" lvl="0" indent="0" algn="ctr" rtl="0">
                        <a:spcBef>
                          <a:spcPts val="0"/>
                        </a:spcBef>
                        <a:spcAft>
                          <a:spcPts val="0"/>
                        </a:spcAft>
                        <a:buNone/>
                      </a:pPr>
                      <a:r>
                        <a:rPr lang="en">
                          <a:latin typeface="Roboto"/>
                          <a:ea typeface="Roboto"/>
                          <a:cs typeface="Roboto"/>
                          <a:sym typeface="Roboto"/>
                        </a:rPr>
                        <a:t>(± 5%) </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FF2CC"/>
                    </a:solidFill>
                  </a:tcPr>
                </a:tc>
                <a:tc>
                  <a:txBody>
                    <a:bodyPr/>
                    <a:lstStyle/>
                    <a:p>
                      <a:pPr marL="0" lvl="0" indent="0" algn="ctr" rtl="0">
                        <a:spcBef>
                          <a:spcPts val="0"/>
                        </a:spcBef>
                        <a:spcAft>
                          <a:spcPts val="0"/>
                        </a:spcAft>
                        <a:buNone/>
                      </a:pPr>
                      <a:r>
                        <a:rPr lang="en">
                          <a:latin typeface="Roboto"/>
                          <a:ea typeface="Roboto"/>
                          <a:cs typeface="Roboto"/>
                          <a:sym typeface="Roboto"/>
                        </a:rPr>
                        <a:t>Increased L/D </a:t>
                      </a:r>
                      <a:endParaRPr>
                        <a:latin typeface="Roboto"/>
                        <a:ea typeface="Roboto"/>
                        <a:cs typeface="Roboto"/>
                        <a:sym typeface="Roboto"/>
                      </a:endParaRPr>
                    </a:p>
                    <a:p>
                      <a:pPr marL="0" lvl="0" indent="0" algn="ctr" rtl="0">
                        <a:spcBef>
                          <a:spcPts val="0"/>
                        </a:spcBef>
                        <a:spcAft>
                          <a:spcPts val="0"/>
                        </a:spcAft>
                        <a:buNone/>
                      </a:pPr>
                      <a:r>
                        <a:rPr lang="en">
                          <a:latin typeface="Roboto"/>
                          <a:ea typeface="Roboto"/>
                          <a:cs typeface="Roboto"/>
                          <a:sym typeface="Roboto"/>
                        </a:rPr>
                        <a:t>(&gt; 5%) </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a:latin typeface="Roboto"/>
                          <a:ea typeface="Roboto"/>
                          <a:cs typeface="Roboto"/>
                          <a:sym typeface="Roboto"/>
                        </a:rPr>
                        <a:t>Increased L/D </a:t>
                      </a:r>
                      <a:endParaRPr>
                        <a:latin typeface="Roboto"/>
                        <a:ea typeface="Roboto"/>
                        <a:cs typeface="Roboto"/>
                        <a:sym typeface="Roboto"/>
                      </a:endParaRPr>
                    </a:p>
                    <a:p>
                      <a:pPr marL="0" lvl="0" indent="0" algn="ctr" rtl="0">
                        <a:spcBef>
                          <a:spcPts val="0"/>
                        </a:spcBef>
                        <a:spcAft>
                          <a:spcPts val="0"/>
                        </a:spcAft>
                        <a:buNone/>
                      </a:pPr>
                      <a:r>
                        <a:rPr lang="en">
                          <a:latin typeface="Roboto"/>
                          <a:ea typeface="Roboto"/>
                          <a:cs typeface="Roboto"/>
                          <a:sym typeface="Roboto"/>
                        </a:rPr>
                        <a:t>(&gt; 10%)</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6D7A8"/>
                    </a:solidFill>
                  </a:tcPr>
                </a:tc>
                <a:extLst>
                  <a:ext uri="{0D108BD9-81ED-4DB2-BD59-A6C34878D82A}">
                    <a16:rowId xmlns:a16="http://schemas.microsoft.com/office/drawing/2014/main" val="10001"/>
                  </a:ext>
                </a:extLst>
              </a:tr>
              <a:tr h="487275">
                <a:tc vMerge="1">
                  <a:txBody>
                    <a:bodyPr/>
                    <a:lstStyle/>
                    <a:p>
                      <a:endParaRPr lang="en-US"/>
                    </a:p>
                  </a:txBody>
                  <a:tcPr/>
                </a:tc>
                <a:tc>
                  <a:txBody>
                    <a:bodyPr/>
                    <a:lstStyle/>
                    <a:p>
                      <a:pPr marL="0" lvl="0" indent="0" algn="ctr" rtl="0">
                        <a:spcBef>
                          <a:spcPts val="0"/>
                        </a:spcBef>
                        <a:spcAft>
                          <a:spcPts val="0"/>
                        </a:spcAft>
                        <a:buNone/>
                      </a:pPr>
                      <a:r>
                        <a:rPr lang="en">
                          <a:latin typeface="Roboto"/>
                          <a:ea typeface="Roboto"/>
                          <a:cs typeface="Roboto"/>
                          <a:sym typeface="Roboto"/>
                        </a:rPr>
                        <a:t>CSD</a:t>
                      </a:r>
                      <a:endParaRPr>
                        <a:latin typeface="Roboto"/>
                        <a:ea typeface="Roboto"/>
                        <a:cs typeface="Roboto"/>
                        <a:sym typeface="Roboto"/>
                      </a:endParaRPr>
                    </a:p>
                    <a:p>
                      <a:pPr marL="0" lvl="0" indent="0" algn="ctr" rtl="0">
                        <a:spcBef>
                          <a:spcPts val="0"/>
                        </a:spcBef>
                        <a:spcAft>
                          <a:spcPts val="0"/>
                        </a:spcAft>
                        <a:buNone/>
                      </a:pPr>
                      <a:r>
                        <a:rPr lang="en">
                          <a:latin typeface="Roboto"/>
                          <a:ea typeface="Roboto"/>
                          <a:cs typeface="Roboto"/>
                          <a:sym typeface="Roboto"/>
                        </a:rPr>
                        <a:t>(Gliders)</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a:latin typeface="Roboto"/>
                          <a:ea typeface="Roboto"/>
                          <a:cs typeface="Roboto"/>
                          <a:sym typeface="Roboto"/>
                        </a:rPr>
                        <a:t>No usable measurements obtained</a:t>
                      </a:r>
                      <a:endParaRPr>
                        <a:latin typeface="Roboto"/>
                        <a:ea typeface="Roboto"/>
                        <a:cs typeface="Roboto"/>
                        <a:sym typeface="Roboto"/>
                      </a:endParaRPr>
                    </a:p>
                  </a:txBody>
                  <a:tcPr marL="91425" marR="91425" marT="91425" marB="91425" anchor="ctr">
                    <a:lnL w="19050"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4CCCC"/>
                    </a:solidFill>
                  </a:tcPr>
                </a:tc>
                <a:tc>
                  <a:txBody>
                    <a:bodyPr/>
                    <a:lstStyle/>
                    <a:p>
                      <a:pPr marL="0" lvl="0" indent="0" algn="ctr" rtl="0">
                        <a:spcBef>
                          <a:spcPts val="0"/>
                        </a:spcBef>
                        <a:spcAft>
                          <a:spcPts val="0"/>
                        </a:spcAft>
                        <a:buNone/>
                      </a:pPr>
                      <a:r>
                        <a:rPr lang="en">
                          <a:latin typeface="Roboto"/>
                          <a:ea typeface="Roboto"/>
                          <a:cs typeface="Roboto"/>
                          <a:sym typeface="Roboto"/>
                        </a:rPr>
                        <a:t>Predicted modes not demonstrated</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FF2CC"/>
                    </a:solidFill>
                  </a:tcPr>
                </a:tc>
                <a:tc>
                  <a:txBody>
                    <a:bodyPr/>
                    <a:lstStyle/>
                    <a:p>
                      <a:pPr marL="0" lvl="0" indent="0" algn="ctr" rtl="0">
                        <a:spcBef>
                          <a:spcPts val="0"/>
                        </a:spcBef>
                        <a:spcAft>
                          <a:spcPts val="0"/>
                        </a:spcAft>
                        <a:buNone/>
                      </a:pPr>
                      <a:r>
                        <a:rPr lang="en">
                          <a:latin typeface="Roboto"/>
                          <a:ea typeface="Roboto"/>
                          <a:cs typeface="Roboto"/>
                          <a:sym typeface="Roboto"/>
                        </a:rPr>
                        <a:t>Qualitative demonstration of predicted modes (visual)</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a:latin typeface="Roboto"/>
                          <a:ea typeface="Roboto"/>
                          <a:cs typeface="Roboto"/>
                          <a:sym typeface="Roboto"/>
                        </a:rPr>
                        <a:t>Quantitative demonstration of predicted modes (data)</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B6D7A8"/>
                    </a:solidFill>
                  </a:tcPr>
                </a:tc>
                <a:extLst>
                  <a:ext uri="{0D108BD9-81ED-4DB2-BD59-A6C34878D82A}">
                    <a16:rowId xmlns:a16="http://schemas.microsoft.com/office/drawing/2014/main" val="10002"/>
                  </a:ext>
                </a:extLst>
              </a:tr>
            </a:tbl>
          </a:graphicData>
        </a:graphic>
      </p:graphicFrame>
      <p:graphicFrame>
        <p:nvGraphicFramePr>
          <p:cNvPr id="215" name="Google Shape;215;p34"/>
          <p:cNvGraphicFramePr/>
          <p:nvPr/>
        </p:nvGraphicFramePr>
        <p:xfrm>
          <a:off x="0" y="4749900"/>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109675">
                  <a:extLst>
                    <a:ext uri="{9D8B030D-6E8A-4147-A177-3AD203B41FA5}">
                      <a16:colId xmlns:a16="http://schemas.microsoft.com/office/drawing/2014/main" val="20002"/>
                    </a:ext>
                  </a:extLst>
                </a:gridCol>
                <a:gridCol w="9940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3"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OVERVIEW</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SCHEDULE</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TEST READINESS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BUDGET</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19"/>
        <p:cNvGrpSpPr/>
        <p:nvPr/>
      </p:nvGrpSpPr>
      <p:grpSpPr>
        <a:xfrm>
          <a:off x="0" y="0"/>
          <a:ext cx="0" cy="0"/>
          <a:chOff x="0" y="0"/>
          <a:chExt cx="0" cy="0"/>
        </a:xfrm>
      </p:grpSpPr>
      <p:sp>
        <p:nvSpPr>
          <p:cNvPr id="220" name="Google Shape;220;p35"/>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None/>
            </a:pPr>
            <a:r>
              <a:rPr lang="en" sz="3000"/>
              <a:t>L</a:t>
            </a:r>
            <a:r>
              <a:rPr lang="en" sz="2400"/>
              <a:t>EVELS</a:t>
            </a:r>
            <a:r>
              <a:rPr lang="en" sz="3000"/>
              <a:t> O</a:t>
            </a:r>
            <a:r>
              <a:rPr lang="en" sz="2400"/>
              <a:t>F</a:t>
            </a:r>
            <a:r>
              <a:rPr lang="en" sz="3000"/>
              <a:t> S</a:t>
            </a:r>
            <a:r>
              <a:rPr lang="en" sz="2400"/>
              <a:t>UCCESS - </a:t>
            </a:r>
            <a:r>
              <a:rPr lang="en" sz="3000"/>
              <a:t>M</a:t>
            </a:r>
            <a:r>
              <a:rPr lang="en" sz="2400"/>
              <a:t>ANUFACTURING</a:t>
            </a:r>
            <a:endParaRPr sz="2400"/>
          </a:p>
        </p:txBody>
      </p:sp>
      <p:sp>
        <p:nvSpPr>
          <p:cNvPr id="221" name="Google Shape;221;p35"/>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11</a:t>
            </a:fld>
            <a:endParaRPr/>
          </a:p>
        </p:txBody>
      </p:sp>
      <p:graphicFrame>
        <p:nvGraphicFramePr>
          <p:cNvPr id="222" name="Google Shape;222;p35"/>
          <p:cNvGraphicFramePr/>
          <p:nvPr/>
        </p:nvGraphicFramePr>
        <p:xfrm>
          <a:off x="430125" y="895613"/>
          <a:ext cx="3000000" cy="3000000"/>
        </p:xfrm>
        <a:graphic>
          <a:graphicData uri="http://schemas.openxmlformats.org/drawingml/2006/table">
            <a:tbl>
              <a:tblPr>
                <a:noFill/>
                <a:tableStyleId>{6AB2BD99-D816-4124-A111-4A8E09C7968A}</a:tableStyleId>
              </a:tblPr>
              <a:tblGrid>
                <a:gridCol w="1380625">
                  <a:extLst>
                    <a:ext uri="{9D8B030D-6E8A-4147-A177-3AD203B41FA5}">
                      <a16:colId xmlns:a16="http://schemas.microsoft.com/office/drawing/2014/main" val="20000"/>
                    </a:ext>
                  </a:extLst>
                </a:gridCol>
                <a:gridCol w="1380625">
                  <a:extLst>
                    <a:ext uri="{9D8B030D-6E8A-4147-A177-3AD203B41FA5}">
                      <a16:colId xmlns:a16="http://schemas.microsoft.com/office/drawing/2014/main" val="20001"/>
                    </a:ext>
                  </a:extLst>
                </a:gridCol>
                <a:gridCol w="1380625">
                  <a:extLst>
                    <a:ext uri="{9D8B030D-6E8A-4147-A177-3AD203B41FA5}">
                      <a16:colId xmlns:a16="http://schemas.microsoft.com/office/drawing/2014/main" val="20002"/>
                    </a:ext>
                  </a:extLst>
                </a:gridCol>
                <a:gridCol w="1380625">
                  <a:extLst>
                    <a:ext uri="{9D8B030D-6E8A-4147-A177-3AD203B41FA5}">
                      <a16:colId xmlns:a16="http://schemas.microsoft.com/office/drawing/2014/main" val="20003"/>
                    </a:ext>
                  </a:extLst>
                </a:gridCol>
                <a:gridCol w="1380625">
                  <a:extLst>
                    <a:ext uri="{9D8B030D-6E8A-4147-A177-3AD203B41FA5}">
                      <a16:colId xmlns:a16="http://schemas.microsoft.com/office/drawing/2014/main" val="20004"/>
                    </a:ext>
                  </a:extLst>
                </a:gridCol>
                <a:gridCol w="1380625">
                  <a:extLst>
                    <a:ext uri="{9D8B030D-6E8A-4147-A177-3AD203B41FA5}">
                      <a16:colId xmlns:a16="http://schemas.microsoft.com/office/drawing/2014/main" val="20005"/>
                    </a:ext>
                  </a:extLst>
                </a:gridCol>
              </a:tblGrid>
              <a:tr h="324850">
                <a:tc gridSpan="2">
                  <a:txBody>
                    <a:bodyPr/>
                    <a:lstStyle/>
                    <a:p>
                      <a:pPr marL="0" lvl="0" indent="0" algn="ctr" rtl="0">
                        <a:spcBef>
                          <a:spcPts val="0"/>
                        </a:spcBef>
                        <a:spcAft>
                          <a:spcPts val="0"/>
                        </a:spcAft>
                        <a:buNone/>
                      </a:pPr>
                      <a:r>
                        <a:rPr lang="en" b="1">
                          <a:latin typeface="Roboto"/>
                          <a:ea typeface="Roboto"/>
                          <a:cs typeface="Roboto"/>
                          <a:sym typeface="Roboto"/>
                        </a:rPr>
                        <a:t>Project Element</a:t>
                      </a:r>
                      <a:endParaRPr b="1">
                        <a:latin typeface="Roboto"/>
                        <a:ea typeface="Roboto"/>
                        <a:cs typeface="Roboto"/>
                        <a:sym typeface="Roboto"/>
                      </a:endParaRPr>
                    </a:p>
                  </a:txBody>
                  <a:tcPr marL="91425" marR="91425" marT="91425" marB="914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accent1"/>
                    </a:solidFill>
                  </a:tcPr>
                </a:tc>
                <a:tc hMerge="1">
                  <a:txBody>
                    <a:bodyPr/>
                    <a:lstStyle/>
                    <a:p>
                      <a:endParaRPr lang="en-US"/>
                    </a:p>
                  </a:txBody>
                  <a:tcPr/>
                </a:tc>
                <a:tc>
                  <a:txBody>
                    <a:bodyPr/>
                    <a:lstStyle/>
                    <a:p>
                      <a:pPr marL="0" lvl="0" indent="0" algn="ctr" rtl="0">
                        <a:spcBef>
                          <a:spcPts val="0"/>
                        </a:spcBef>
                        <a:spcAft>
                          <a:spcPts val="0"/>
                        </a:spcAft>
                        <a:buNone/>
                      </a:pPr>
                      <a:r>
                        <a:rPr lang="en" b="1">
                          <a:latin typeface="Roboto"/>
                          <a:ea typeface="Roboto"/>
                          <a:cs typeface="Roboto"/>
                          <a:sym typeface="Roboto"/>
                        </a:rPr>
                        <a:t>Level 1</a:t>
                      </a:r>
                      <a:endParaRPr b="1">
                        <a:latin typeface="Roboto"/>
                        <a:ea typeface="Roboto"/>
                        <a:cs typeface="Roboto"/>
                        <a:sym typeface="Roboto"/>
                      </a:endParaRPr>
                    </a:p>
                  </a:txBody>
                  <a:tcPr marL="91425" marR="91425" marT="91425" marB="91425" anchor="ctr">
                    <a:lnL w="19050"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n" b="1">
                          <a:latin typeface="Roboto"/>
                          <a:ea typeface="Roboto"/>
                          <a:cs typeface="Roboto"/>
                          <a:sym typeface="Roboto"/>
                        </a:rPr>
                        <a:t>Level 2</a:t>
                      </a:r>
                      <a:endParaRPr b="1">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n" b="1">
                          <a:latin typeface="Roboto"/>
                          <a:ea typeface="Roboto"/>
                          <a:cs typeface="Roboto"/>
                          <a:sym typeface="Roboto"/>
                        </a:rPr>
                        <a:t>Level 3</a:t>
                      </a:r>
                      <a:endParaRPr b="1">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n" b="1">
                          <a:latin typeface="Roboto"/>
                          <a:ea typeface="Roboto"/>
                          <a:cs typeface="Roboto"/>
                          <a:sym typeface="Roboto"/>
                        </a:rPr>
                        <a:t>Level 4</a:t>
                      </a:r>
                      <a:endParaRPr b="1">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487275">
                <a:tc rowSpan="4">
                  <a:txBody>
                    <a:bodyPr/>
                    <a:lstStyle/>
                    <a:p>
                      <a:pPr marL="0" lvl="0" indent="0" algn="ctr" rtl="0">
                        <a:spcBef>
                          <a:spcPts val="0"/>
                        </a:spcBef>
                        <a:spcAft>
                          <a:spcPts val="0"/>
                        </a:spcAft>
                        <a:buNone/>
                      </a:pPr>
                      <a:r>
                        <a:rPr lang="en">
                          <a:latin typeface="Roboto"/>
                          <a:ea typeface="Roboto"/>
                          <a:cs typeface="Roboto"/>
                          <a:sym typeface="Roboto"/>
                        </a:rPr>
                        <a:t>Manufacturing (</a:t>
                      </a:r>
                      <a:r>
                        <a:rPr lang="en" b="1">
                          <a:latin typeface="Roboto"/>
                          <a:ea typeface="Roboto"/>
                          <a:cs typeface="Roboto"/>
                          <a:sym typeface="Roboto"/>
                        </a:rPr>
                        <a:t>MFCT</a:t>
                      </a:r>
                      <a:r>
                        <a:rPr lang="en">
                          <a:latin typeface="Roboto"/>
                          <a:ea typeface="Roboto"/>
                          <a:cs typeface="Roboto"/>
                          <a:sym typeface="Roboto"/>
                        </a:rPr>
                        <a:t>)</a:t>
                      </a:r>
                      <a:endParaRPr>
                        <a:latin typeface="Roboto"/>
                        <a:ea typeface="Roboto"/>
                        <a:cs typeface="Roboto"/>
                        <a:sym typeface="Roboto"/>
                      </a:endParaRPr>
                    </a:p>
                  </a:txBody>
                  <a:tcPr marL="91425" marR="91425" marT="91425" marB="91425" anchor="ctr">
                    <a:lnL w="19050"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a:latin typeface="Roboto"/>
                          <a:ea typeface="Roboto"/>
                          <a:cs typeface="Roboto"/>
                          <a:sym typeface="Roboto"/>
                        </a:rPr>
                        <a:t>WTAV</a:t>
                      </a:r>
                      <a:endParaRPr>
                        <a:latin typeface="Roboto"/>
                        <a:ea typeface="Roboto"/>
                        <a:cs typeface="Roboto"/>
                        <a:sym typeface="Roboto"/>
                      </a:endParaRPr>
                    </a:p>
                    <a:p>
                      <a:pPr marL="0" lvl="0" indent="0" algn="ctr" rtl="0">
                        <a:spcBef>
                          <a:spcPts val="0"/>
                        </a:spcBef>
                        <a:spcAft>
                          <a:spcPts val="0"/>
                        </a:spcAft>
                        <a:buNone/>
                      </a:pPr>
                      <a:r>
                        <a:rPr lang="en">
                          <a:latin typeface="Roboto"/>
                          <a:ea typeface="Roboto"/>
                          <a:cs typeface="Roboto"/>
                          <a:sym typeface="Roboto"/>
                        </a:rPr>
                        <a:t>(WT Models)</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a:latin typeface="Roboto"/>
                          <a:ea typeface="Roboto"/>
                          <a:cs typeface="Roboto"/>
                          <a:sym typeface="Roboto"/>
                        </a:rPr>
                        <a:t>Low fidelity models</a:t>
                      </a:r>
                      <a:endParaRPr>
                        <a:latin typeface="Roboto"/>
                        <a:ea typeface="Roboto"/>
                        <a:cs typeface="Roboto"/>
                        <a:sym typeface="Roboto"/>
                      </a:endParaRPr>
                    </a:p>
                  </a:txBody>
                  <a:tcPr marL="91425" marR="91425" marT="91425" marB="91425" anchor="ctr">
                    <a:lnL w="19050"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F4CCCC"/>
                    </a:solidFill>
                  </a:tcPr>
                </a:tc>
                <a:tc>
                  <a:txBody>
                    <a:bodyPr/>
                    <a:lstStyle/>
                    <a:p>
                      <a:pPr marL="0" lvl="0" indent="0" algn="ctr" rtl="0">
                        <a:spcBef>
                          <a:spcPts val="0"/>
                        </a:spcBef>
                        <a:spcAft>
                          <a:spcPts val="0"/>
                        </a:spcAft>
                        <a:buNone/>
                      </a:pPr>
                      <a:r>
                        <a:rPr lang="en">
                          <a:latin typeface="Roboto"/>
                          <a:ea typeface="Roboto"/>
                          <a:cs typeface="Roboto"/>
                          <a:sym typeface="Roboto"/>
                        </a:rPr>
                        <a:t>Safe for AeroLab WT Testing </a:t>
                      </a:r>
                      <a:endParaRPr>
                        <a:latin typeface="Roboto"/>
                        <a:ea typeface="Roboto"/>
                        <a:cs typeface="Roboto"/>
                        <a:sym typeface="Roboto"/>
                      </a:endParaRPr>
                    </a:p>
                    <a:p>
                      <a:pPr marL="0" lvl="0" indent="0" algn="ctr" rtl="0">
                        <a:spcBef>
                          <a:spcPts val="0"/>
                        </a:spcBef>
                        <a:spcAft>
                          <a:spcPts val="0"/>
                        </a:spcAft>
                        <a:buNone/>
                      </a:pPr>
                      <a:r>
                        <a:rPr lang="en">
                          <a:latin typeface="Roboto"/>
                          <a:ea typeface="Roboto"/>
                          <a:cs typeface="Roboto"/>
                          <a:sym typeface="Roboto"/>
                        </a:rPr>
                        <a:t>(≥ 130 ft/s)</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FFF2CC"/>
                    </a:solidFill>
                  </a:tcPr>
                </a:tc>
                <a:tc>
                  <a:txBody>
                    <a:bodyPr/>
                    <a:lstStyle/>
                    <a:p>
                      <a:pPr marL="0" lvl="0" indent="0" algn="ctr" rtl="0">
                        <a:spcBef>
                          <a:spcPts val="0"/>
                        </a:spcBef>
                        <a:spcAft>
                          <a:spcPts val="0"/>
                        </a:spcAft>
                        <a:buNone/>
                      </a:pPr>
                      <a:r>
                        <a:rPr lang="en">
                          <a:latin typeface="Roboto"/>
                          <a:ea typeface="Roboto"/>
                          <a:cs typeface="Roboto"/>
                          <a:sym typeface="Roboto"/>
                        </a:rPr>
                        <a:t>Precise to </a:t>
                      </a:r>
                      <a:endParaRPr>
                        <a:latin typeface="Roboto"/>
                        <a:ea typeface="Roboto"/>
                        <a:cs typeface="Roboto"/>
                        <a:sym typeface="Roboto"/>
                      </a:endParaRPr>
                    </a:p>
                    <a:p>
                      <a:pPr marL="0" lvl="0" indent="0" algn="ctr" rtl="0">
                        <a:spcBef>
                          <a:spcPts val="0"/>
                        </a:spcBef>
                        <a:spcAft>
                          <a:spcPts val="0"/>
                        </a:spcAft>
                        <a:buNone/>
                      </a:pPr>
                      <a:r>
                        <a:rPr lang="en">
                          <a:latin typeface="Roboto"/>
                          <a:ea typeface="Roboto"/>
                          <a:cs typeface="Roboto"/>
                          <a:sym typeface="Roboto"/>
                        </a:rPr>
                        <a:t>± 0.01 in</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a:latin typeface="Roboto"/>
                          <a:ea typeface="Roboto"/>
                          <a:cs typeface="Roboto"/>
                          <a:sym typeface="Roboto"/>
                        </a:rPr>
                        <a:t>Precise to </a:t>
                      </a:r>
                      <a:endParaRPr>
                        <a:latin typeface="Roboto"/>
                        <a:ea typeface="Roboto"/>
                        <a:cs typeface="Roboto"/>
                        <a:sym typeface="Roboto"/>
                      </a:endParaRPr>
                    </a:p>
                    <a:p>
                      <a:pPr marL="0" lvl="0" indent="0" algn="ctr" rtl="0">
                        <a:spcBef>
                          <a:spcPts val="0"/>
                        </a:spcBef>
                        <a:spcAft>
                          <a:spcPts val="0"/>
                        </a:spcAft>
                        <a:buNone/>
                      </a:pPr>
                      <a:r>
                        <a:rPr lang="en">
                          <a:latin typeface="Roboto"/>
                          <a:ea typeface="Roboto"/>
                          <a:cs typeface="Roboto"/>
                          <a:sym typeface="Roboto"/>
                        </a:rPr>
                        <a:t>± 0.001 in</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B6D7A8"/>
                    </a:solidFill>
                  </a:tcPr>
                </a:tc>
                <a:extLst>
                  <a:ext uri="{0D108BD9-81ED-4DB2-BD59-A6C34878D82A}">
                    <a16:rowId xmlns:a16="http://schemas.microsoft.com/office/drawing/2014/main" val="10001"/>
                  </a:ext>
                </a:extLst>
              </a:tr>
              <a:tr h="487275">
                <a:tc vMerge="1">
                  <a:txBody>
                    <a:bodyPr/>
                    <a:lstStyle/>
                    <a:p>
                      <a:endParaRPr lang="en-US"/>
                    </a:p>
                  </a:txBody>
                  <a:tcPr/>
                </a:tc>
                <a:tc>
                  <a:txBody>
                    <a:bodyPr/>
                    <a:lstStyle/>
                    <a:p>
                      <a:pPr marL="0" lvl="0" indent="0" algn="ctr" rtl="0">
                        <a:spcBef>
                          <a:spcPts val="0"/>
                        </a:spcBef>
                        <a:spcAft>
                          <a:spcPts val="0"/>
                        </a:spcAft>
                        <a:buNone/>
                      </a:pPr>
                      <a:r>
                        <a:rPr lang="en">
                          <a:latin typeface="Roboto"/>
                          <a:ea typeface="Roboto"/>
                          <a:cs typeface="Roboto"/>
                          <a:sym typeface="Roboto"/>
                        </a:rPr>
                        <a:t>CSD</a:t>
                      </a:r>
                      <a:endParaRPr>
                        <a:latin typeface="Roboto"/>
                        <a:ea typeface="Roboto"/>
                        <a:cs typeface="Roboto"/>
                        <a:sym typeface="Roboto"/>
                      </a:endParaRPr>
                    </a:p>
                    <a:p>
                      <a:pPr marL="0" lvl="0" indent="0" algn="ctr" rtl="0">
                        <a:spcBef>
                          <a:spcPts val="0"/>
                        </a:spcBef>
                        <a:spcAft>
                          <a:spcPts val="0"/>
                        </a:spcAft>
                        <a:buNone/>
                      </a:pPr>
                      <a:r>
                        <a:rPr lang="en">
                          <a:latin typeface="Roboto"/>
                          <a:ea typeface="Roboto"/>
                          <a:cs typeface="Roboto"/>
                          <a:sym typeface="Roboto"/>
                        </a:rPr>
                        <a:t>(Gliders)</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a:latin typeface="Roboto"/>
                          <a:ea typeface="Roboto"/>
                          <a:cs typeface="Roboto"/>
                          <a:sym typeface="Roboto"/>
                        </a:rPr>
                        <a:t>Trimmed prototype (foam)</a:t>
                      </a:r>
                      <a:endParaRPr>
                        <a:latin typeface="Roboto"/>
                        <a:ea typeface="Roboto"/>
                        <a:cs typeface="Roboto"/>
                        <a:sym typeface="Roboto"/>
                      </a:endParaRPr>
                    </a:p>
                  </a:txBody>
                  <a:tcPr marL="91425" marR="91425" marT="91425" marB="91425" anchor="ctr">
                    <a:lnL w="19050"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4CCCC"/>
                    </a:solidFill>
                  </a:tcPr>
                </a:tc>
                <a:tc>
                  <a:txBody>
                    <a:bodyPr/>
                    <a:lstStyle/>
                    <a:p>
                      <a:pPr marL="0" lvl="0" indent="0" algn="ctr" rtl="0">
                        <a:spcBef>
                          <a:spcPts val="0"/>
                        </a:spcBef>
                        <a:spcAft>
                          <a:spcPts val="0"/>
                        </a:spcAft>
                        <a:buNone/>
                      </a:pPr>
                      <a:r>
                        <a:rPr lang="en">
                          <a:solidFill>
                            <a:schemeClr val="lt1"/>
                          </a:solidFill>
                          <a:latin typeface="Roboto"/>
                          <a:ea typeface="Roboto"/>
                          <a:cs typeface="Roboto"/>
                          <a:sym typeface="Roboto"/>
                        </a:rPr>
                        <a:t>Trimmed prototype</a:t>
                      </a:r>
                      <a:endParaRPr>
                        <a:solidFill>
                          <a:schemeClr val="lt1"/>
                        </a:solidFill>
                        <a:latin typeface="Roboto"/>
                        <a:ea typeface="Roboto"/>
                        <a:cs typeface="Roboto"/>
                        <a:sym typeface="Roboto"/>
                      </a:endParaRPr>
                    </a:p>
                    <a:p>
                      <a:pPr marL="0" lvl="0" indent="0" algn="ctr" rtl="0">
                        <a:spcBef>
                          <a:spcPts val="0"/>
                        </a:spcBef>
                        <a:spcAft>
                          <a:spcPts val="0"/>
                        </a:spcAft>
                        <a:buNone/>
                      </a:pPr>
                      <a:r>
                        <a:rPr lang="en">
                          <a:solidFill>
                            <a:schemeClr val="lt1"/>
                          </a:solidFill>
                          <a:latin typeface="Roboto"/>
                          <a:ea typeface="Roboto"/>
                          <a:cs typeface="Roboto"/>
                          <a:sym typeface="Roboto"/>
                        </a:rPr>
                        <a:t>(foam w/gear + winglets)</a:t>
                      </a:r>
                      <a:endParaRPr>
                        <a:solidFill>
                          <a:schemeClr val="lt1"/>
                        </a:solidFill>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FF2CC"/>
                    </a:solidFill>
                  </a:tcPr>
                </a:tc>
                <a:tc>
                  <a:txBody>
                    <a:bodyPr/>
                    <a:lstStyle/>
                    <a:p>
                      <a:pPr marL="0" lvl="0" indent="0" algn="ctr" rtl="0">
                        <a:spcBef>
                          <a:spcPts val="0"/>
                        </a:spcBef>
                        <a:spcAft>
                          <a:spcPts val="0"/>
                        </a:spcAft>
                        <a:buNone/>
                      </a:pPr>
                      <a:r>
                        <a:rPr lang="en">
                          <a:latin typeface="Roboto"/>
                          <a:ea typeface="Roboto"/>
                          <a:cs typeface="Roboto"/>
                          <a:sym typeface="Roboto"/>
                        </a:rPr>
                        <a:t>3D Printed Fuselage</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a:latin typeface="Roboto"/>
                          <a:ea typeface="Roboto"/>
                          <a:cs typeface="Roboto"/>
                          <a:sym typeface="Roboto"/>
                        </a:rPr>
                        <a:t>Onboard Sensors</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6D7A8"/>
                    </a:solidFill>
                  </a:tcPr>
                </a:tc>
                <a:extLst>
                  <a:ext uri="{0D108BD9-81ED-4DB2-BD59-A6C34878D82A}">
                    <a16:rowId xmlns:a16="http://schemas.microsoft.com/office/drawing/2014/main" val="10002"/>
                  </a:ext>
                </a:extLst>
              </a:tr>
              <a:tr h="487275">
                <a:tc vMerge="1">
                  <a:txBody>
                    <a:bodyPr/>
                    <a:lstStyle/>
                    <a:p>
                      <a:endParaRPr lang="en-US"/>
                    </a:p>
                  </a:txBody>
                  <a:tcPr/>
                </a:tc>
                <a:tc>
                  <a:txBody>
                    <a:bodyPr/>
                    <a:lstStyle/>
                    <a:p>
                      <a:pPr marL="0" lvl="0" indent="0" algn="ctr" rtl="0">
                        <a:spcBef>
                          <a:spcPts val="0"/>
                        </a:spcBef>
                        <a:spcAft>
                          <a:spcPts val="0"/>
                        </a:spcAft>
                        <a:buNone/>
                      </a:pPr>
                      <a:r>
                        <a:rPr lang="en">
                          <a:latin typeface="Roboto"/>
                          <a:ea typeface="Roboto"/>
                          <a:cs typeface="Roboto"/>
                          <a:sym typeface="Roboto"/>
                        </a:rPr>
                        <a:t>Glider CG</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rowSpan="2">
                  <a:txBody>
                    <a:bodyPr/>
                    <a:lstStyle/>
                    <a:p>
                      <a:pPr marL="0" lvl="0" indent="0" algn="ctr" rtl="0">
                        <a:spcBef>
                          <a:spcPts val="0"/>
                        </a:spcBef>
                        <a:spcAft>
                          <a:spcPts val="0"/>
                        </a:spcAft>
                        <a:buNone/>
                      </a:pPr>
                      <a:r>
                        <a:rPr lang="en">
                          <a:latin typeface="Roboto"/>
                          <a:ea typeface="Roboto"/>
                          <a:cs typeface="Roboto"/>
                          <a:sym typeface="Roboto"/>
                        </a:rPr>
                        <a:t>Precise to</a:t>
                      </a:r>
                      <a:endParaRPr>
                        <a:latin typeface="Roboto"/>
                        <a:ea typeface="Roboto"/>
                        <a:cs typeface="Roboto"/>
                        <a:sym typeface="Roboto"/>
                      </a:endParaRPr>
                    </a:p>
                    <a:p>
                      <a:pPr marL="0" lvl="0" indent="0" algn="ctr" rtl="0">
                        <a:spcBef>
                          <a:spcPts val="0"/>
                        </a:spcBef>
                        <a:spcAft>
                          <a:spcPts val="0"/>
                        </a:spcAft>
                        <a:buNone/>
                      </a:pPr>
                      <a:r>
                        <a:rPr lang="en">
                          <a:latin typeface="Roboto"/>
                          <a:ea typeface="Roboto"/>
                          <a:cs typeface="Roboto"/>
                          <a:sym typeface="Roboto"/>
                        </a:rPr>
                        <a:t> ± 0.7 in</a:t>
                      </a:r>
                      <a:endParaRPr>
                        <a:latin typeface="Roboto"/>
                        <a:ea typeface="Roboto"/>
                        <a:cs typeface="Roboto"/>
                        <a:sym typeface="Roboto"/>
                      </a:endParaRPr>
                    </a:p>
                  </a:txBody>
                  <a:tcPr marL="91425" marR="91425" marT="91425" marB="91425" anchor="ctr">
                    <a:lnL w="19050"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4CCCC"/>
                    </a:solidFill>
                  </a:tcPr>
                </a:tc>
                <a:tc rowSpan="2">
                  <a:txBody>
                    <a:bodyPr/>
                    <a:lstStyle/>
                    <a:p>
                      <a:pPr marL="0" lvl="0" indent="0" algn="ctr" rtl="0">
                        <a:spcBef>
                          <a:spcPts val="0"/>
                        </a:spcBef>
                        <a:spcAft>
                          <a:spcPts val="0"/>
                        </a:spcAft>
                        <a:buNone/>
                      </a:pPr>
                      <a:r>
                        <a:rPr lang="en">
                          <a:latin typeface="Roboto"/>
                          <a:ea typeface="Roboto"/>
                          <a:cs typeface="Roboto"/>
                          <a:sym typeface="Roboto"/>
                        </a:rPr>
                        <a:t>Precise to</a:t>
                      </a:r>
                      <a:endParaRPr>
                        <a:latin typeface="Roboto"/>
                        <a:ea typeface="Roboto"/>
                        <a:cs typeface="Roboto"/>
                        <a:sym typeface="Roboto"/>
                      </a:endParaRPr>
                    </a:p>
                    <a:p>
                      <a:pPr marL="0" lvl="0" indent="0" algn="ctr" rtl="0">
                        <a:spcBef>
                          <a:spcPts val="0"/>
                        </a:spcBef>
                        <a:spcAft>
                          <a:spcPts val="0"/>
                        </a:spcAft>
                        <a:buNone/>
                      </a:pPr>
                      <a:r>
                        <a:rPr lang="en">
                          <a:latin typeface="Roboto"/>
                          <a:ea typeface="Roboto"/>
                          <a:cs typeface="Roboto"/>
                          <a:sym typeface="Roboto"/>
                        </a:rPr>
                        <a:t> ± 0.5 in</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FF2CC"/>
                    </a:solidFill>
                  </a:tcPr>
                </a:tc>
                <a:tc rowSpan="2">
                  <a:txBody>
                    <a:bodyPr/>
                    <a:lstStyle/>
                    <a:p>
                      <a:pPr marL="0" lvl="0" indent="0" algn="ctr" rtl="0">
                        <a:spcBef>
                          <a:spcPts val="0"/>
                        </a:spcBef>
                        <a:spcAft>
                          <a:spcPts val="0"/>
                        </a:spcAft>
                        <a:buNone/>
                      </a:pPr>
                      <a:r>
                        <a:rPr lang="en">
                          <a:latin typeface="Roboto"/>
                          <a:ea typeface="Roboto"/>
                          <a:cs typeface="Roboto"/>
                          <a:sym typeface="Roboto"/>
                        </a:rPr>
                        <a:t>Precise to </a:t>
                      </a:r>
                      <a:endParaRPr>
                        <a:latin typeface="Roboto"/>
                        <a:ea typeface="Roboto"/>
                        <a:cs typeface="Roboto"/>
                        <a:sym typeface="Roboto"/>
                      </a:endParaRPr>
                    </a:p>
                    <a:p>
                      <a:pPr marL="0" lvl="0" indent="0" algn="ctr" rtl="0">
                        <a:spcBef>
                          <a:spcPts val="0"/>
                        </a:spcBef>
                        <a:spcAft>
                          <a:spcPts val="0"/>
                        </a:spcAft>
                        <a:buNone/>
                      </a:pPr>
                      <a:r>
                        <a:rPr lang="en">
                          <a:latin typeface="Roboto"/>
                          <a:ea typeface="Roboto"/>
                          <a:cs typeface="Roboto"/>
                          <a:sym typeface="Roboto"/>
                        </a:rPr>
                        <a:t>± 0.3 in</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D9EAD3"/>
                    </a:solidFill>
                  </a:tcPr>
                </a:tc>
                <a:tc rowSpan="2">
                  <a:txBody>
                    <a:bodyPr/>
                    <a:lstStyle/>
                    <a:p>
                      <a:pPr marL="0" lvl="0" indent="0" algn="ctr" rtl="0">
                        <a:spcBef>
                          <a:spcPts val="0"/>
                        </a:spcBef>
                        <a:spcAft>
                          <a:spcPts val="0"/>
                        </a:spcAft>
                        <a:buNone/>
                      </a:pPr>
                      <a:r>
                        <a:rPr lang="en">
                          <a:latin typeface="Roboto"/>
                          <a:ea typeface="Roboto"/>
                          <a:cs typeface="Roboto"/>
                          <a:sym typeface="Roboto"/>
                        </a:rPr>
                        <a:t>Precise to </a:t>
                      </a:r>
                      <a:endParaRPr>
                        <a:latin typeface="Roboto"/>
                        <a:ea typeface="Roboto"/>
                        <a:cs typeface="Roboto"/>
                        <a:sym typeface="Roboto"/>
                      </a:endParaRPr>
                    </a:p>
                    <a:p>
                      <a:pPr marL="0" lvl="0" indent="0" algn="ctr" rtl="0">
                        <a:spcBef>
                          <a:spcPts val="0"/>
                        </a:spcBef>
                        <a:spcAft>
                          <a:spcPts val="0"/>
                        </a:spcAft>
                        <a:buNone/>
                      </a:pPr>
                      <a:r>
                        <a:rPr lang="en">
                          <a:latin typeface="Roboto"/>
                          <a:ea typeface="Roboto"/>
                          <a:cs typeface="Roboto"/>
                          <a:sym typeface="Roboto"/>
                        </a:rPr>
                        <a:t>± 0.1 in</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B6D7A8"/>
                    </a:solidFill>
                  </a:tcPr>
                </a:tc>
                <a:extLst>
                  <a:ext uri="{0D108BD9-81ED-4DB2-BD59-A6C34878D82A}">
                    <a16:rowId xmlns:a16="http://schemas.microsoft.com/office/drawing/2014/main" val="10003"/>
                  </a:ext>
                </a:extLst>
              </a:tr>
              <a:tr h="0">
                <a:tc vMerge="1">
                  <a:txBody>
                    <a:bodyPr/>
                    <a:lstStyle/>
                    <a:p>
                      <a:endParaRPr lang="en-US"/>
                    </a:p>
                  </a:txBody>
                  <a:tcPr/>
                </a:tc>
                <a:tc>
                  <a:txBody>
                    <a:bodyPr/>
                    <a:lstStyle/>
                    <a:p>
                      <a:pPr marL="0" lvl="0" indent="0" algn="ctr" rtl="0">
                        <a:spcBef>
                          <a:spcPts val="0"/>
                        </a:spcBef>
                        <a:spcAft>
                          <a:spcPts val="0"/>
                        </a:spcAft>
                        <a:buNone/>
                      </a:pPr>
                      <a:r>
                        <a:rPr lang="en">
                          <a:latin typeface="Roboto"/>
                          <a:ea typeface="Roboto"/>
                          <a:cs typeface="Roboto"/>
                          <a:sym typeface="Roboto"/>
                        </a:rPr>
                        <a:t>Glider Dimensions</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A2C4C9"/>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4"/>
                  </a:ext>
                </a:extLst>
              </a:tr>
            </a:tbl>
          </a:graphicData>
        </a:graphic>
      </p:graphicFrame>
      <p:graphicFrame>
        <p:nvGraphicFramePr>
          <p:cNvPr id="223" name="Google Shape;223;p35"/>
          <p:cNvGraphicFramePr/>
          <p:nvPr/>
        </p:nvGraphicFramePr>
        <p:xfrm>
          <a:off x="0" y="4749900"/>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109675">
                  <a:extLst>
                    <a:ext uri="{9D8B030D-6E8A-4147-A177-3AD203B41FA5}">
                      <a16:colId xmlns:a16="http://schemas.microsoft.com/office/drawing/2014/main" val="20002"/>
                    </a:ext>
                  </a:extLst>
                </a:gridCol>
                <a:gridCol w="9940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3"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OVERVIEW</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SCHEDULE</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TEST READINESS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BUDGET</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6"/>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12</a:t>
            </a:fld>
            <a:endParaRPr/>
          </a:p>
        </p:txBody>
      </p:sp>
      <p:sp>
        <p:nvSpPr>
          <p:cNvPr id="229" name="Google Shape;229;p36"/>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P</a:t>
            </a:r>
            <a:r>
              <a:rPr lang="en" sz="2633"/>
              <a:t>ROJECT </a:t>
            </a:r>
            <a:r>
              <a:rPr lang="en" sz="3300"/>
              <a:t>U</a:t>
            </a:r>
            <a:r>
              <a:rPr lang="en" sz="2633"/>
              <a:t>PDATES</a:t>
            </a:r>
            <a:endParaRPr sz="2633"/>
          </a:p>
        </p:txBody>
      </p:sp>
      <p:sp>
        <p:nvSpPr>
          <p:cNvPr id="230" name="Google Shape;230;p36"/>
          <p:cNvSpPr txBox="1"/>
          <p:nvPr/>
        </p:nvSpPr>
        <p:spPr>
          <a:xfrm>
            <a:off x="5507075" y="3348625"/>
            <a:ext cx="30033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Roboto"/>
                <a:ea typeface="Roboto"/>
                <a:cs typeface="Roboto"/>
                <a:sym typeface="Roboto"/>
              </a:rPr>
              <a:t>Table of major baseline specs on following page , when time allows this will be a full scale drw of complete model</a:t>
            </a:r>
            <a:endParaRPr>
              <a:solidFill>
                <a:schemeClr val="dk1"/>
              </a:solidFill>
              <a:latin typeface="Roboto"/>
              <a:ea typeface="Roboto"/>
              <a:cs typeface="Roboto"/>
              <a:sym typeface="Roboto"/>
            </a:endParaRPr>
          </a:p>
        </p:txBody>
      </p:sp>
      <p:sp>
        <p:nvSpPr>
          <p:cNvPr id="231" name="Google Shape;231;p36"/>
          <p:cNvSpPr txBox="1"/>
          <p:nvPr/>
        </p:nvSpPr>
        <p:spPr>
          <a:xfrm>
            <a:off x="0" y="572700"/>
            <a:ext cx="5583900" cy="4063500"/>
          </a:xfrm>
          <a:prstGeom prst="rect">
            <a:avLst/>
          </a:prstGeom>
          <a:noFill/>
          <a:ln>
            <a:noFill/>
          </a:ln>
        </p:spPr>
        <p:txBody>
          <a:bodyPr spcFirstLastPara="1" wrap="square" lIns="91425" tIns="91425" rIns="91425" bIns="91425" anchor="t" anchorCtr="0">
            <a:spAutoFit/>
          </a:bodyPr>
          <a:lstStyle/>
          <a:p>
            <a:pPr marL="457200" marR="212611" lvl="0" indent="0" algn="l" rtl="0">
              <a:spcBef>
                <a:spcPts val="0"/>
              </a:spcBef>
              <a:spcAft>
                <a:spcPts val="0"/>
              </a:spcAft>
              <a:buNone/>
            </a:pPr>
            <a:r>
              <a:rPr lang="en" sz="1700" b="1">
                <a:latin typeface="Roboto"/>
                <a:ea typeface="Roboto"/>
                <a:cs typeface="Roboto"/>
                <a:sym typeface="Roboto"/>
              </a:rPr>
              <a:t>(WTAV) Wind Tunnel Aerodynamic Validation</a:t>
            </a:r>
            <a:r>
              <a:rPr lang="en" sz="2000">
                <a:latin typeface="Roboto"/>
                <a:ea typeface="Roboto"/>
                <a:cs typeface="Roboto"/>
                <a:sym typeface="Roboto"/>
              </a:rPr>
              <a:t> </a:t>
            </a:r>
            <a:endParaRPr sz="2000">
              <a:latin typeface="Roboto"/>
              <a:ea typeface="Roboto"/>
              <a:cs typeface="Roboto"/>
              <a:sym typeface="Roboto"/>
            </a:endParaRPr>
          </a:p>
          <a:p>
            <a:pPr marL="914400" marR="212611" lvl="0" indent="-317500" algn="l" rtl="0">
              <a:spcBef>
                <a:spcPts val="1000"/>
              </a:spcBef>
              <a:spcAft>
                <a:spcPts val="0"/>
              </a:spcAft>
              <a:buSzPts val="1400"/>
              <a:buFont typeface="Roboto"/>
              <a:buChar char="➢"/>
            </a:pPr>
            <a:r>
              <a:rPr lang="en" b="1">
                <a:latin typeface="Roboto"/>
                <a:ea typeface="Roboto"/>
                <a:cs typeface="Roboto"/>
                <a:sym typeface="Roboto"/>
              </a:rPr>
              <a:t>NELDA model complete</a:t>
            </a:r>
            <a:endParaRPr>
              <a:latin typeface="Roboto"/>
              <a:ea typeface="Roboto"/>
              <a:cs typeface="Roboto"/>
              <a:sym typeface="Roboto"/>
            </a:endParaRPr>
          </a:p>
          <a:p>
            <a:pPr marL="1257300" marR="212611" lvl="1" indent="-317500" algn="l" rtl="0">
              <a:spcBef>
                <a:spcPts val="1000"/>
              </a:spcBef>
              <a:spcAft>
                <a:spcPts val="0"/>
              </a:spcAft>
              <a:buSzPts val="1400"/>
              <a:buFont typeface="Roboto"/>
              <a:buChar char="○"/>
            </a:pPr>
            <a:r>
              <a:rPr lang="en">
                <a:latin typeface="Roboto"/>
                <a:ea typeface="Roboto"/>
                <a:cs typeface="Roboto"/>
                <a:sym typeface="Roboto"/>
              </a:rPr>
              <a:t>Interfaces smoothly with the Sting EWT Sensor</a:t>
            </a:r>
            <a:endParaRPr>
              <a:latin typeface="Roboto"/>
              <a:ea typeface="Roboto"/>
              <a:cs typeface="Roboto"/>
              <a:sym typeface="Roboto"/>
            </a:endParaRPr>
          </a:p>
          <a:p>
            <a:pPr marL="914400" marR="212611" lvl="0" indent="-317500" algn="l" rtl="0">
              <a:spcBef>
                <a:spcPts val="1000"/>
              </a:spcBef>
              <a:spcAft>
                <a:spcPts val="0"/>
              </a:spcAft>
              <a:buSzPts val="1400"/>
              <a:buFont typeface="Roboto"/>
              <a:buChar char="➢"/>
            </a:pPr>
            <a:r>
              <a:rPr lang="en">
                <a:latin typeface="Roboto"/>
                <a:ea typeface="Roboto"/>
                <a:cs typeface="Roboto"/>
                <a:sym typeface="Roboto"/>
              </a:rPr>
              <a:t>Usable Cessna 206 CAD unavailable</a:t>
            </a:r>
            <a:endParaRPr>
              <a:latin typeface="Roboto"/>
              <a:ea typeface="Roboto"/>
              <a:cs typeface="Roboto"/>
              <a:sym typeface="Roboto"/>
            </a:endParaRPr>
          </a:p>
          <a:p>
            <a:pPr marL="1257300" marR="212611" lvl="1" indent="-317500" algn="l" rtl="0">
              <a:spcBef>
                <a:spcPts val="1000"/>
              </a:spcBef>
              <a:spcAft>
                <a:spcPts val="0"/>
              </a:spcAft>
              <a:buSzPts val="1400"/>
              <a:buFont typeface="Roboto"/>
              <a:buChar char="○"/>
            </a:pPr>
            <a:r>
              <a:rPr lang="en">
                <a:latin typeface="Roboto"/>
                <a:ea typeface="Roboto"/>
                <a:cs typeface="Roboto"/>
                <a:sym typeface="Roboto"/>
              </a:rPr>
              <a:t>Solution: Outsourced 3D printed model</a:t>
            </a:r>
            <a:endParaRPr>
              <a:latin typeface="Roboto"/>
              <a:ea typeface="Roboto"/>
              <a:cs typeface="Roboto"/>
              <a:sym typeface="Roboto"/>
            </a:endParaRPr>
          </a:p>
          <a:p>
            <a:pPr marL="1257300" marR="212611" lvl="1" indent="-317500" algn="l" rtl="0">
              <a:spcBef>
                <a:spcPts val="1000"/>
              </a:spcBef>
              <a:spcAft>
                <a:spcPts val="0"/>
              </a:spcAft>
              <a:buSzPts val="1400"/>
              <a:buFont typeface="Roboto"/>
              <a:buChar char="○"/>
            </a:pPr>
            <a:r>
              <a:rPr lang="en" b="1">
                <a:latin typeface="Roboto"/>
                <a:ea typeface="Roboto"/>
                <a:cs typeface="Roboto"/>
                <a:sym typeface="Roboto"/>
              </a:rPr>
              <a:t>Status:</a:t>
            </a:r>
            <a:r>
              <a:rPr lang="en">
                <a:latin typeface="Roboto"/>
                <a:ea typeface="Roboto"/>
                <a:cs typeface="Roboto"/>
                <a:sym typeface="Roboto"/>
              </a:rPr>
              <a:t> 3D printed adapter for Sting sensor required (CAD in progress)</a:t>
            </a:r>
            <a:endParaRPr>
              <a:latin typeface="Roboto"/>
              <a:ea typeface="Roboto"/>
              <a:cs typeface="Roboto"/>
              <a:sym typeface="Roboto"/>
            </a:endParaRPr>
          </a:p>
          <a:p>
            <a:pPr marL="457200" marR="212611" lvl="0" indent="0" algn="l" rtl="0">
              <a:spcBef>
                <a:spcPts val="1000"/>
              </a:spcBef>
              <a:spcAft>
                <a:spcPts val="0"/>
              </a:spcAft>
              <a:buNone/>
            </a:pPr>
            <a:r>
              <a:rPr lang="en" sz="1700" i="1">
                <a:latin typeface="Roboto"/>
                <a:ea typeface="Roboto"/>
                <a:cs typeface="Roboto"/>
                <a:sym typeface="Roboto"/>
              </a:rPr>
              <a:t>Auxiliary Components (Post IDR)</a:t>
            </a:r>
            <a:endParaRPr sz="1700" i="1">
              <a:latin typeface="Roboto"/>
              <a:ea typeface="Roboto"/>
              <a:cs typeface="Roboto"/>
              <a:sym typeface="Roboto"/>
            </a:endParaRPr>
          </a:p>
          <a:p>
            <a:pPr marL="914400" marR="272267" lvl="0" indent="-317500" algn="l" rtl="0">
              <a:spcBef>
                <a:spcPts val="1000"/>
              </a:spcBef>
              <a:spcAft>
                <a:spcPts val="0"/>
              </a:spcAft>
              <a:buSzPts val="1400"/>
              <a:buFont typeface="Roboto"/>
              <a:buChar char="➢"/>
            </a:pPr>
            <a:r>
              <a:rPr lang="en">
                <a:latin typeface="Roboto"/>
                <a:ea typeface="Roboto"/>
                <a:cs typeface="Roboto"/>
                <a:sym typeface="Roboto"/>
              </a:rPr>
              <a:t>A “car-top” test of the WTAV (wind tunnel) models will be required to demonstrate wind tunnel safety</a:t>
            </a:r>
            <a:endParaRPr>
              <a:latin typeface="Roboto"/>
              <a:ea typeface="Roboto"/>
              <a:cs typeface="Roboto"/>
              <a:sym typeface="Roboto"/>
            </a:endParaRPr>
          </a:p>
          <a:p>
            <a:pPr marL="1371600" lvl="1" indent="-317500" algn="l" rtl="0">
              <a:spcBef>
                <a:spcPts val="1000"/>
              </a:spcBef>
              <a:spcAft>
                <a:spcPts val="0"/>
              </a:spcAft>
              <a:buSzPts val="1400"/>
              <a:buFont typeface="Roboto"/>
              <a:buChar char="○"/>
            </a:pPr>
            <a:r>
              <a:rPr lang="en">
                <a:latin typeface="Roboto"/>
                <a:ea typeface="Roboto"/>
                <a:cs typeface="Roboto"/>
                <a:sym typeface="Roboto"/>
              </a:rPr>
              <a:t>Solution: 3D printed car sting mount</a:t>
            </a:r>
            <a:endParaRPr>
              <a:latin typeface="Roboto"/>
              <a:ea typeface="Roboto"/>
              <a:cs typeface="Roboto"/>
              <a:sym typeface="Roboto"/>
            </a:endParaRPr>
          </a:p>
          <a:p>
            <a:pPr marL="1371600" lvl="1" indent="-317500" algn="l" rtl="0">
              <a:spcBef>
                <a:spcPts val="1000"/>
              </a:spcBef>
              <a:spcAft>
                <a:spcPts val="1000"/>
              </a:spcAft>
              <a:buSzPts val="1400"/>
              <a:buFont typeface="Roboto"/>
              <a:buChar char="○"/>
            </a:pPr>
            <a:r>
              <a:rPr lang="en" b="1">
                <a:latin typeface="Roboto"/>
                <a:ea typeface="Roboto"/>
                <a:cs typeface="Roboto"/>
                <a:sym typeface="Roboto"/>
              </a:rPr>
              <a:t>Status: CAD complete</a:t>
            </a:r>
            <a:endParaRPr b="1" i="1">
              <a:latin typeface="Roboto"/>
              <a:ea typeface="Roboto"/>
              <a:cs typeface="Roboto"/>
              <a:sym typeface="Roboto"/>
            </a:endParaRPr>
          </a:p>
        </p:txBody>
      </p:sp>
      <p:pic>
        <p:nvPicPr>
          <p:cNvPr id="232" name="Google Shape;232;p3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068775" y="759725"/>
            <a:ext cx="2703852" cy="1812151"/>
          </a:xfrm>
          <a:prstGeom prst="rect">
            <a:avLst/>
          </a:prstGeom>
          <a:noFill/>
          <a:ln>
            <a:noFill/>
          </a:ln>
        </p:spPr>
      </p:pic>
      <p:pic>
        <p:nvPicPr>
          <p:cNvPr id="233" name="Google Shape;233;p36"/>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382724" y="2748250"/>
            <a:ext cx="2075950" cy="1812150"/>
          </a:xfrm>
          <a:prstGeom prst="rect">
            <a:avLst/>
          </a:prstGeom>
          <a:noFill/>
          <a:ln>
            <a:noFill/>
          </a:ln>
        </p:spPr>
      </p:pic>
      <p:graphicFrame>
        <p:nvGraphicFramePr>
          <p:cNvPr id="234" name="Google Shape;234;p36"/>
          <p:cNvGraphicFramePr/>
          <p:nvPr/>
        </p:nvGraphicFramePr>
        <p:xfrm>
          <a:off x="0" y="4749900"/>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109675">
                  <a:extLst>
                    <a:ext uri="{9D8B030D-6E8A-4147-A177-3AD203B41FA5}">
                      <a16:colId xmlns:a16="http://schemas.microsoft.com/office/drawing/2014/main" val="20002"/>
                    </a:ext>
                  </a:extLst>
                </a:gridCol>
                <a:gridCol w="9940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OVERVIEW</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SCHEDULE</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TEST READINESS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BUDGET</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p3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055100" y="777065"/>
            <a:ext cx="3579277" cy="2041400"/>
          </a:xfrm>
          <a:prstGeom prst="rect">
            <a:avLst/>
          </a:prstGeom>
          <a:noFill/>
          <a:ln>
            <a:noFill/>
          </a:ln>
        </p:spPr>
      </p:pic>
      <p:sp>
        <p:nvSpPr>
          <p:cNvPr id="240" name="Google Shape;240;p37"/>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13</a:t>
            </a:fld>
            <a:endParaRPr/>
          </a:p>
        </p:txBody>
      </p:sp>
      <p:sp>
        <p:nvSpPr>
          <p:cNvPr id="241" name="Google Shape;241;p37"/>
          <p:cNvSpPr txBox="1"/>
          <p:nvPr/>
        </p:nvSpPr>
        <p:spPr>
          <a:xfrm>
            <a:off x="0" y="572700"/>
            <a:ext cx="5111400" cy="3812100"/>
          </a:xfrm>
          <a:prstGeom prst="rect">
            <a:avLst/>
          </a:prstGeom>
          <a:noFill/>
          <a:ln>
            <a:noFill/>
          </a:ln>
        </p:spPr>
        <p:txBody>
          <a:bodyPr spcFirstLastPara="1" wrap="square" lIns="91425" tIns="91425" rIns="91425" bIns="91425" anchor="t" anchorCtr="0">
            <a:spAutoFit/>
          </a:bodyPr>
          <a:lstStyle/>
          <a:p>
            <a:pPr marL="457200" marR="286108" lvl="0" indent="0" algn="l" rtl="0">
              <a:spcBef>
                <a:spcPts val="0"/>
              </a:spcBef>
              <a:spcAft>
                <a:spcPts val="0"/>
              </a:spcAft>
              <a:buNone/>
            </a:pPr>
            <a:r>
              <a:rPr lang="en" sz="1700" b="1">
                <a:latin typeface="Roboto"/>
                <a:ea typeface="Roboto"/>
                <a:cs typeface="Roboto"/>
                <a:sym typeface="Roboto"/>
              </a:rPr>
              <a:t>(CSD) Foam Glider Prototype </a:t>
            </a:r>
            <a:endParaRPr sz="1700" i="1">
              <a:latin typeface="Roboto"/>
              <a:ea typeface="Roboto"/>
              <a:cs typeface="Roboto"/>
              <a:sym typeface="Roboto"/>
            </a:endParaRPr>
          </a:p>
          <a:p>
            <a:pPr marL="914400" marR="286108" lvl="0" indent="-323850" algn="l" rtl="0">
              <a:spcBef>
                <a:spcPts val="1000"/>
              </a:spcBef>
              <a:spcAft>
                <a:spcPts val="0"/>
              </a:spcAft>
              <a:buSzPts val="1500"/>
              <a:buFont typeface="Roboto"/>
              <a:buChar char="➢"/>
            </a:pPr>
            <a:r>
              <a:rPr lang="en" sz="1500">
                <a:latin typeface="Roboto"/>
                <a:ea typeface="Roboto"/>
                <a:cs typeface="Roboto"/>
                <a:sym typeface="Roboto"/>
              </a:rPr>
              <a:t>Wings and canard cannot be CNC machined</a:t>
            </a:r>
            <a:endParaRPr sz="1500">
              <a:latin typeface="Roboto"/>
              <a:ea typeface="Roboto"/>
              <a:cs typeface="Roboto"/>
              <a:sym typeface="Roboto"/>
            </a:endParaRPr>
          </a:p>
          <a:p>
            <a:pPr marL="1257300" marR="286108" lvl="1" indent="-323850" algn="l" rtl="0">
              <a:spcBef>
                <a:spcPts val="1000"/>
              </a:spcBef>
              <a:spcAft>
                <a:spcPts val="0"/>
              </a:spcAft>
              <a:buSzPts val="1500"/>
              <a:buFont typeface="Roboto"/>
              <a:buChar char="○"/>
            </a:pPr>
            <a:r>
              <a:rPr lang="en" sz="1500">
                <a:latin typeface="Roboto"/>
                <a:ea typeface="Roboto"/>
                <a:cs typeface="Roboto"/>
                <a:sym typeface="Roboto"/>
              </a:rPr>
              <a:t>Solution: Hot-wire cutting</a:t>
            </a:r>
            <a:endParaRPr sz="1500">
              <a:latin typeface="Roboto"/>
              <a:ea typeface="Roboto"/>
              <a:cs typeface="Roboto"/>
              <a:sym typeface="Roboto"/>
            </a:endParaRPr>
          </a:p>
          <a:p>
            <a:pPr marL="1257300" marR="286108" lvl="1" indent="-323850" algn="l" rtl="0">
              <a:spcBef>
                <a:spcPts val="1000"/>
              </a:spcBef>
              <a:spcAft>
                <a:spcPts val="0"/>
              </a:spcAft>
              <a:buSzPts val="1500"/>
              <a:buFont typeface="Roboto"/>
              <a:buChar char="○"/>
            </a:pPr>
            <a:r>
              <a:rPr lang="en" sz="1500" b="1">
                <a:latin typeface="Roboto"/>
                <a:ea typeface="Roboto"/>
                <a:cs typeface="Roboto"/>
                <a:sym typeface="Roboto"/>
              </a:rPr>
              <a:t>Status: CAD complete</a:t>
            </a:r>
            <a:endParaRPr sz="1500" b="1">
              <a:latin typeface="Roboto"/>
              <a:ea typeface="Roboto"/>
              <a:cs typeface="Roboto"/>
              <a:sym typeface="Roboto"/>
            </a:endParaRPr>
          </a:p>
          <a:p>
            <a:pPr marL="1257300" marR="286108" lvl="1" indent="-323850" algn="l" rtl="0">
              <a:spcBef>
                <a:spcPts val="1000"/>
              </a:spcBef>
              <a:spcAft>
                <a:spcPts val="0"/>
              </a:spcAft>
              <a:buSzPts val="1500"/>
              <a:buFont typeface="Roboto"/>
              <a:buChar char="○"/>
            </a:pPr>
            <a:r>
              <a:rPr lang="en" sz="1500">
                <a:latin typeface="Roboto"/>
                <a:ea typeface="Roboto"/>
                <a:cs typeface="Roboto"/>
                <a:sym typeface="Roboto"/>
              </a:rPr>
              <a:t>Contingency Plans:  Airfoil Cutter; Outsourcing (MohrComposites)</a:t>
            </a:r>
            <a:endParaRPr sz="1500">
              <a:latin typeface="Roboto"/>
              <a:ea typeface="Roboto"/>
              <a:cs typeface="Roboto"/>
              <a:sym typeface="Roboto"/>
            </a:endParaRPr>
          </a:p>
          <a:p>
            <a:pPr marL="457200" lvl="0" indent="0" algn="l" rtl="0">
              <a:spcBef>
                <a:spcPts val="1000"/>
              </a:spcBef>
              <a:spcAft>
                <a:spcPts val="0"/>
              </a:spcAft>
              <a:buNone/>
            </a:pPr>
            <a:r>
              <a:rPr lang="en" sz="1700" i="1">
                <a:latin typeface="Roboto"/>
                <a:ea typeface="Roboto"/>
                <a:cs typeface="Roboto"/>
                <a:sym typeface="Roboto"/>
              </a:rPr>
              <a:t>Auxiliary Components (Post IDR) </a:t>
            </a:r>
            <a:endParaRPr sz="1700" i="1">
              <a:latin typeface="Roboto"/>
              <a:ea typeface="Roboto"/>
              <a:cs typeface="Roboto"/>
              <a:sym typeface="Roboto"/>
            </a:endParaRPr>
          </a:p>
          <a:p>
            <a:pPr marL="914400" lvl="0" indent="-323850" algn="l" rtl="0">
              <a:spcBef>
                <a:spcPts val="1000"/>
              </a:spcBef>
              <a:spcAft>
                <a:spcPts val="0"/>
              </a:spcAft>
              <a:buSzPts val="1500"/>
              <a:buFont typeface="Roboto"/>
              <a:buChar char="➢"/>
            </a:pPr>
            <a:r>
              <a:rPr lang="en" sz="1500">
                <a:latin typeface="Roboto"/>
                <a:ea typeface="Roboto"/>
                <a:cs typeface="Roboto"/>
                <a:sym typeface="Roboto"/>
              </a:rPr>
              <a:t>The CSD (Glider) model winglets cannot be machined or cut from foam</a:t>
            </a:r>
            <a:endParaRPr sz="1500">
              <a:latin typeface="Roboto"/>
              <a:ea typeface="Roboto"/>
              <a:cs typeface="Roboto"/>
              <a:sym typeface="Roboto"/>
            </a:endParaRPr>
          </a:p>
          <a:p>
            <a:pPr marL="1371600" lvl="1" indent="-323850" algn="l" rtl="0">
              <a:spcBef>
                <a:spcPts val="1000"/>
              </a:spcBef>
              <a:spcAft>
                <a:spcPts val="0"/>
              </a:spcAft>
              <a:buSzPts val="1500"/>
              <a:buFont typeface="Roboto"/>
              <a:buChar char="○"/>
            </a:pPr>
            <a:r>
              <a:rPr lang="en" sz="1500">
                <a:latin typeface="Roboto"/>
                <a:ea typeface="Roboto"/>
                <a:cs typeface="Roboto"/>
                <a:sym typeface="Roboto"/>
              </a:rPr>
              <a:t>Solution: SLA 3D printing </a:t>
            </a:r>
            <a:endParaRPr sz="1500">
              <a:latin typeface="Roboto"/>
              <a:ea typeface="Roboto"/>
              <a:cs typeface="Roboto"/>
              <a:sym typeface="Roboto"/>
            </a:endParaRPr>
          </a:p>
          <a:p>
            <a:pPr marL="1371600" lvl="1" indent="-323850" algn="l" rtl="0">
              <a:spcBef>
                <a:spcPts val="1000"/>
              </a:spcBef>
              <a:spcAft>
                <a:spcPts val="1000"/>
              </a:spcAft>
              <a:buSzPts val="1500"/>
              <a:buFont typeface="Roboto"/>
              <a:buChar char="○"/>
            </a:pPr>
            <a:r>
              <a:rPr lang="en" sz="1500" b="1">
                <a:latin typeface="Roboto"/>
                <a:ea typeface="Roboto"/>
                <a:cs typeface="Roboto"/>
                <a:sym typeface="Roboto"/>
              </a:rPr>
              <a:t>Status: CAD complete</a:t>
            </a:r>
            <a:endParaRPr sz="1500" b="1">
              <a:latin typeface="Roboto"/>
              <a:ea typeface="Roboto"/>
              <a:cs typeface="Roboto"/>
              <a:sym typeface="Roboto"/>
            </a:endParaRPr>
          </a:p>
        </p:txBody>
      </p:sp>
      <p:sp>
        <p:nvSpPr>
          <p:cNvPr id="242" name="Google Shape;242;p37"/>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P</a:t>
            </a:r>
            <a:r>
              <a:rPr lang="en" sz="2633"/>
              <a:t>ROJECT </a:t>
            </a:r>
            <a:r>
              <a:rPr lang="en" sz="3300"/>
              <a:t>U</a:t>
            </a:r>
            <a:r>
              <a:rPr lang="en" sz="2633"/>
              <a:t>PDATES (CONT.)</a:t>
            </a:r>
            <a:endParaRPr sz="2633"/>
          </a:p>
        </p:txBody>
      </p:sp>
      <p:grpSp>
        <p:nvGrpSpPr>
          <p:cNvPr id="243" name="Google Shape;243;p37"/>
          <p:cNvGrpSpPr/>
          <p:nvPr/>
        </p:nvGrpSpPr>
        <p:grpSpPr>
          <a:xfrm>
            <a:off x="5485319" y="2818485"/>
            <a:ext cx="2718828" cy="1789419"/>
            <a:chOff x="445950" y="2221803"/>
            <a:chExt cx="3299549" cy="2027900"/>
          </a:xfrm>
        </p:grpSpPr>
        <p:pic>
          <p:nvPicPr>
            <p:cNvPr id="244" name="Google Shape;244;p37"/>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45950" y="2221803"/>
              <a:ext cx="3299549" cy="2027900"/>
            </a:xfrm>
            <a:prstGeom prst="rect">
              <a:avLst/>
            </a:prstGeom>
            <a:noFill/>
            <a:ln>
              <a:noFill/>
            </a:ln>
          </p:spPr>
        </p:pic>
        <p:sp>
          <p:nvSpPr>
            <p:cNvPr id="245" name="Google Shape;245;p37"/>
            <p:cNvSpPr/>
            <p:nvPr/>
          </p:nvSpPr>
          <p:spPr>
            <a:xfrm>
              <a:off x="1634250" y="2989703"/>
              <a:ext cx="715800" cy="9342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246" name="Google Shape;246;p37"/>
          <p:cNvGraphicFramePr/>
          <p:nvPr/>
        </p:nvGraphicFramePr>
        <p:xfrm>
          <a:off x="0" y="4749900"/>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109675">
                  <a:extLst>
                    <a:ext uri="{9D8B030D-6E8A-4147-A177-3AD203B41FA5}">
                      <a16:colId xmlns:a16="http://schemas.microsoft.com/office/drawing/2014/main" val="20002"/>
                    </a:ext>
                  </a:extLst>
                </a:gridCol>
                <a:gridCol w="9940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OVERVIEW</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SCHEDULE</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TEST READINESS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BUDGET</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8"/>
          <p:cNvSpPr/>
          <p:nvPr/>
        </p:nvSpPr>
        <p:spPr>
          <a:xfrm>
            <a:off x="0" y="2571750"/>
            <a:ext cx="9144000" cy="25719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1800" u="sng">
                <a:solidFill>
                  <a:schemeClr val="hlink"/>
                </a:solidFill>
                <a:latin typeface="Roboto"/>
                <a:ea typeface="Roboto"/>
                <a:cs typeface="Roboto"/>
                <a:sym typeface="Roboto"/>
                <a:hlinkClick r:id="" action="ppaction://hlinkshowjump?jump=nextslide"/>
              </a:rPr>
              <a:t>GANTT Chart</a:t>
            </a:r>
            <a:endParaRPr sz="1800">
              <a:solidFill>
                <a:schemeClr val="accent1"/>
              </a:solidFill>
              <a:latin typeface="Roboto"/>
              <a:ea typeface="Roboto"/>
              <a:cs typeface="Roboto"/>
              <a:sym typeface="Roboto"/>
            </a:endParaRPr>
          </a:p>
          <a:p>
            <a:pPr marL="0" lvl="0" indent="0" algn="ctr" rtl="0">
              <a:lnSpc>
                <a:spcPct val="150000"/>
              </a:lnSpc>
              <a:spcBef>
                <a:spcPts val="0"/>
              </a:spcBef>
              <a:spcAft>
                <a:spcPts val="0"/>
              </a:spcAft>
              <a:buNone/>
            </a:pPr>
            <a:r>
              <a:rPr lang="en" sz="1800" u="sng">
                <a:solidFill>
                  <a:schemeClr val="hlink"/>
                </a:solidFill>
                <a:latin typeface="Roboto"/>
                <a:ea typeface="Roboto"/>
                <a:cs typeface="Roboto"/>
                <a:sym typeface="Roboto"/>
                <a:hlinkClick r:id="rId3" action="ppaction://hlinksldjump"/>
              </a:rPr>
              <a:t>Wind Tunnel Models</a:t>
            </a:r>
            <a:endParaRPr sz="1800">
              <a:solidFill>
                <a:schemeClr val="accent1"/>
              </a:solidFill>
              <a:latin typeface="Roboto"/>
              <a:ea typeface="Roboto"/>
              <a:cs typeface="Roboto"/>
              <a:sym typeface="Roboto"/>
            </a:endParaRPr>
          </a:p>
          <a:p>
            <a:pPr marL="0" lvl="0" indent="0" algn="ctr" rtl="0">
              <a:lnSpc>
                <a:spcPct val="150000"/>
              </a:lnSpc>
              <a:spcBef>
                <a:spcPts val="0"/>
              </a:spcBef>
              <a:spcAft>
                <a:spcPts val="0"/>
              </a:spcAft>
              <a:buNone/>
            </a:pPr>
            <a:r>
              <a:rPr lang="en" sz="1800" u="sng">
                <a:solidFill>
                  <a:schemeClr val="hlink"/>
                </a:solidFill>
                <a:latin typeface="Roboto"/>
                <a:ea typeface="Roboto"/>
                <a:cs typeface="Roboto"/>
                <a:sym typeface="Roboto"/>
                <a:hlinkClick r:id="rId4" action="ppaction://hlinksldjump"/>
              </a:rPr>
              <a:t>Glider Models</a:t>
            </a:r>
            <a:endParaRPr sz="1800">
              <a:solidFill>
                <a:schemeClr val="accent1"/>
              </a:solidFill>
              <a:latin typeface="Roboto"/>
              <a:ea typeface="Roboto"/>
              <a:cs typeface="Roboto"/>
              <a:sym typeface="Roboto"/>
            </a:endParaRPr>
          </a:p>
          <a:p>
            <a:pPr marL="0" lvl="0" indent="0" algn="ctr" rtl="0">
              <a:lnSpc>
                <a:spcPct val="150000"/>
              </a:lnSpc>
              <a:spcBef>
                <a:spcPts val="0"/>
              </a:spcBef>
              <a:spcAft>
                <a:spcPts val="0"/>
              </a:spcAft>
              <a:buNone/>
            </a:pPr>
            <a:r>
              <a:rPr lang="en" sz="1800" u="sng">
                <a:solidFill>
                  <a:schemeClr val="hlink"/>
                </a:solidFill>
                <a:latin typeface="Roboto"/>
                <a:ea typeface="Roboto"/>
                <a:cs typeface="Roboto"/>
                <a:sym typeface="Roboto"/>
                <a:hlinkClick r:id="rId5" action="ppaction://hlinksldjump"/>
              </a:rPr>
              <a:t>Risk Off-Ramps</a:t>
            </a:r>
            <a:endParaRPr sz="1800">
              <a:solidFill>
                <a:schemeClr val="accent1"/>
              </a:solidFill>
              <a:latin typeface="Roboto"/>
              <a:ea typeface="Roboto"/>
              <a:cs typeface="Roboto"/>
              <a:sym typeface="Roboto"/>
            </a:endParaRPr>
          </a:p>
          <a:p>
            <a:pPr marL="0" lvl="0" indent="0" algn="ctr" rtl="0">
              <a:spcBef>
                <a:spcPts val="0"/>
              </a:spcBef>
              <a:spcAft>
                <a:spcPts val="0"/>
              </a:spcAft>
              <a:buNone/>
            </a:pPr>
            <a:endParaRPr sz="1800">
              <a:solidFill>
                <a:schemeClr val="accent1"/>
              </a:solidFill>
              <a:latin typeface="Roboto"/>
              <a:ea typeface="Roboto"/>
              <a:cs typeface="Roboto"/>
              <a:sym typeface="Roboto"/>
            </a:endParaRPr>
          </a:p>
        </p:txBody>
      </p:sp>
      <p:sp>
        <p:nvSpPr>
          <p:cNvPr id="252" name="Google Shape;252;p38"/>
          <p:cNvSpPr txBox="1">
            <a:spLocks noGrp="1"/>
          </p:cNvSpPr>
          <p:nvPr>
            <p:ph type="title"/>
          </p:nvPr>
        </p:nvSpPr>
        <p:spPr>
          <a:xfrm>
            <a:off x="164975" y="787125"/>
            <a:ext cx="8737200" cy="1478700"/>
          </a:xfrm>
          <a:prstGeom prst="rect">
            <a:avLst/>
          </a:prstGeom>
          <a:solidFill>
            <a:schemeClr val="dk1"/>
          </a:solidFill>
        </p:spPr>
        <p:txBody>
          <a:bodyPr spcFirstLastPara="1" wrap="square" lIns="91425" tIns="91425" rIns="91425" bIns="91425" anchor="ctr" anchorCtr="0">
            <a:noAutofit/>
          </a:bodyPr>
          <a:lstStyle/>
          <a:p>
            <a:pPr marL="0" lvl="0" indent="0" algn="ctr" rtl="0">
              <a:spcBef>
                <a:spcPts val="0"/>
              </a:spcBef>
              <a:spcAft>
                <a:spcPts val="0"/>
              </a:spcAft>
              <a:buNone/>
            </a:pPr>
            <a:r>
              <a:rPr lang="en"/>
              <a:t>S</a:t>
            </a:r>
            <a:r>
              <a:rPr lang="en" sz="3600"/>
              <a:t>CHEDULE</a:t>
            </a:r>
            <a:endParaRPr sz="3600">
              <a:solidFill>
                <a:schemeClr val="lt1"/>
              </a:solidFill>
            </a:endParaRPr>
          </a:p>
          <a:p>
            <a:pPr marL="0" lvl="0" indent="0" algn="ctr" rtl="0">
              <a:spcBef>
                <a:spcPts val="0"/>
              </a:spcBef>
              <a:spcAft>
                <a:spcPts val="0"/>
              </a:spcAft>
              <a:buNone/>
            </a:pPr>
            <a:r>
              <a:rPr lang="en" sz="1800">
                <a:solidFill>
                  <a:schemeClr val="lt1"/>
                </a:solidFill>
                <a:latin typeface="Roboto"/>
                <a:ea typeface="Roboto"/>
                <a:cs typeface="Roboto"/>
                <a:sym typeface="Roboto"/>
              </a:rPr>
              <a:t>Presented by:</a:t>
            </a:r>
            <a:endParaRPr sz="1800">
              <a:solidFill>
                <a:schemeClr val="lt1"/>
              </a:solidFill>
              <a:latin typeface="Roboto"/>
              <a:ea typeface="Roboto"/>
              <a:cs typeface="Roboto"/>
              <a:sym typeface="Roboto"/>
            </a:endParaRPr>
          </a:p>
          <a:p>
            <a:pPr marL="0" lvl="0" indent="0" algn="ctr" rtl="0">
              <a:spcBef>
                <a:spcPts val="0"/>
              </a:spcBef>
              <a:spcAft>
                <a:spcPts val="0"/>
              </a:spcAft>
              <a:buNone/>
            </a:pPr>
            <a:r>
              <a:rPr lang="en" sz="1800">
                <a:latin typeface="Roboto"/>
                <a:ea typeface="Roboto"/>
                <a:cs typeface="Roboto"/>
                <a:sym typeface="Roboto"/>
              </a:rPr>
              <a:t>Jacob Pendergast</a:t>
            </a:r>
            <a:r>
              <a:rPr lang="en" sz="1800">
                <a:solidFill>
                  <a:schemeClr val="lt1"/>
                </a:solidFill>
                <a:latin typeface="Roboto"/>
                <a:ea typeface="Roboto"/>
                <a:cs typeface="Roboto"/>
                <a:sym typeface="Roboto"/>
              </a:rPr>
              <a:t>                         </a:t>
            </a:r>
            <a:r>
              <a:rPr lang="en" sz="1800">
                <a:latin typeface="Roboto"/>
                <a:ea typeface="Roboto"/>
                <a:cs typeface="Roboto"/>
                <a:sym typeface="Roboto"/>
              </a:rPr>
              <a:t>                      </a:t>
            </a:r>
            <a:endParaRPr sz="1800">
              <a:latin typeface="Roboto"/>
              <a:ea typeface="Roboto"/>
              <a:cs typeface="Roboto"/>
              <a:sym typeface="Roboto"/>
            </a:endParaRPr>
          </a:p>
        </p:txBody>
      </p:sp>
      <p:cxnSp>
        <p:nvCxnSpPr>
          <p:cNvPr id="253" name="Google Shape;253;p38"/>
          <p:cNvCxnSpPr/>
          <p:nvPr/>
        </p:nvCxnSpPr>
        <p:spPr>
          <a:xfrm>
            <a:off x="-2400" y="2571750"/>
            <a:ext cx="9148800" cy="0"/>
          </a:xfrm>
          <a:prstGeom prst="straightConnector1">
            <a:avLst/>
          </a:prstGeom>
          <a:noFill/>
          <a:ln w="38100" cap="flat" cmpd="sng">
            <a:solidFill>
              <a:schemeClr val="accent1"/>
            </a:solidFill>
            <a:prstDash val="solid"/>
            <a:round/>
            <a:headEnd type="none" w="med" len="med"/>
            <a:tailEnd type="none" w="med" len="med"/>
          </a:ln>
        </p:spPr>
      </p:cxnSp>
      <p:sp>
        <p:nvSpPr>
          <p:cNvPr id="254" name="Google Shape;254;p38"/>
          <p:cNvSpPr txBox="1">
            <a:spLocks noGrp="1"/>
          </p:cNvSpPr>
          <p:nvPr>
            <p:ph type="sldNum" idx="12"/>
          </p:nvPr>
        </p:nvSpPr>
        <p:spPr>
          <a:xfrm>
            <a:off x="87357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solidFill>
                  <a:schemeClr val="dk1"/>
                </a:solidFill>
              </a:rPr>
              <a:t>14</a:t>
            </a:fld>
            <a:endParaRPr>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9"/>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P</a:t>
            </a:r>
            <a:r>
              <a:rPr lang="en" sz="2650"/>
              <a:t>ROJECT</a:t>
            </a:r>
            <a:r>
              <a:rPr lang="en" sz="3300"/>
              <a:t> S</a:t>
            </a:r>
            <a:r>
              <a:rPr lang="en" sz="2650"/>
              <a:t>CHEDULE</a:t>
            </a:r>
            <a:r>
              <a:rPr lang="en" sz="3300"/>
              <a:t> - GANTT</a:t>
            </a:r>
            <a:r>
              <a:rPr lang="en" sz="3000"/>
              <a:t> </a:t>
            </a:r>
            <a:endParaRPr sz="2650"/>
          </a:p>
        </p:txBody>
      </p:sp>
      <p:sp>
        <p:nvSpPr>
          <p:cNvPr id="260" name="Google Shape;260;p39"/>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15</a:t>
            </a:fld>
            <a:endParaRPr/>
          </a:p>
        </p:txBody>
      </p:sp>
      <p:sp>
        <p:nvSpPr>
          <p:cNvPr id="261" name="Google Shape;261;p39"/>
          <p:cNvSpPr txBox="1"/>
          <p:nvPr/>
        </p:nvSpPr>
        <p:spPr>
          <a:xfrm>
            <a:off x="-100" y="861200"/>
            <a:ext cx="91440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u="sng">
                <a:latin typeface="Roboto"/>
                <a:ea typeface="Roboto"/>
                <a:cs typeface="Roboto"/>
                <a:sym typeface="Roboto"/>
              </a:rPr>
              <a:t>High Level Project Gantt Chart</a:t>
            </a:r>
            <a:endParaRPr sz="1700" u="sng">
              <a:latin typeface="Roboto"/>
              <a:ea typeface="Roboto"/>
              <a:cs typeface="Roboto"/>
              <a:sym typeface="Roboto"/>
            </a:endParaRPr>
          </a:p>
        </p:txBody>
      </p:sp>
      <p:pic>
        <p:nvPicPr>
          <p:cNvPr id="262" name="Google Shape;262;p3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2725" y="1375926"/>
            <a:ext cx="9144003" cy="2522625"/>
          </a:xfrm>
          <a:prstGeom prst="rect">
            <a:avLst/>
          </a:prstGeom>
          <a:noFill/>
          <a:ln>
            <a:noFill/>
          </a:ln>
        </p:spPr>
      </p:pic>
      <p:graphicFrame>
        <p:nvGraphicFramePr>
          <p:cNvPr id="263" name="Google Shape;263;p39"/>
          <p:cNvGraphicFramePr/>
          <p:nvPr/>
        </p:nvGraphicFramePr>
        <p:xfrm>
          <a:off x="0" y="4749900"/>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109675">
                  <a:extLst>
                    <a:ext uri="{9D8B030D-6E8A-4147-A177-3AD203B41FA5}">
                      <a16:colId xmlns:a16="http://schemas.microsoft.com/office/drawing/2014/main" val="20002"/>
                    </a:ext>
                  </a:extLst>
                </a:gridCol>
                <a:gridCol w="9940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OVERVIEW</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SCHEDULE</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TEST READINESS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BUDGET</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40"/>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P</a:t>
            </a:r>
            <a:r>
              <a:rPr lang="en" sz="2650"/>
              <a:t>ROJECT</a:t>
            </a:r>
            <a:r>
              <a:rPr lang="en" sz="3300"/>
              <a:t> S</a:t>
            </a:r>
            <a:r>
              <a:rPr lang="en" sz="2650"/>
              <a:t>CHEDULE</a:t>
            </a:r>
            <a:r>
              <a:rPr lang="en" sz="3300"/>
              <a:t> - WT Models</a:t>
            </a:r>
            <a:endParaRPr sz="2650"/>
          </a:p>
        </p:txBody>
      </p:sp>
      <p:sp>
        <p:nvSpPr>
          <p:cNvPr id="269" name="Google Shape;269;p40"/>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16</a:t>
            </a:fld>
            <a:endParaRPr/>
          </a:p>
        </p:txBody>
      </p:sp>
      <p:pic>
        <p:nvPicPr>
          <p:cNvPr id="270" name="Google Shape;270;p40"/>
          <p:cNvPicPr preferRelativeResize="0"/>
          <p:nvPr/>
        </p:nvPicPr>
        <p:blipFill>
          <a:blip r:embed="rId3">
            <a:alphaModFix/>
          </a:blip>
          <a:stretch>
            <a:fillRect/>
          </a:stretch>
        </p:blipFill>
        <p:spPr>
          <a:xfrm>
            <a:off x="5573688" y="1515213"/>
            <a:ext cx="1676400" cy="2647950"/>
          </a:xfrm>
          <a:prstGeom prst="rect">
            <a:avLst/>
          </a:prstGeom>
          <a:noFill/>
          <a:ln>
            <a:noFill/>
          </a:ln>
        </p:spPr>
      </p:pic>
      <p:pic>
        <p:nvPicPr>
          <p:cNvPr id="271" name="Google Shape;271;p40"/>
          <p:cNvPicPr preferRelativeResize="0"/>
          <p:nvPr/>
        </p:nvPicPr>
        <p:blipFill>
          <a:blip r:embed="rId4">
            <a:alphaModFix/>
          </a:blip>
          <a:stretch>
            <a:fillRect/>
          </a:stretch>
        </p:blipFill>
        <p:spPr>
          <a:xfrm>
            <a:off x="9436601" y="1515225"/>
            <a:ext cx="1583424" cy="3519726"/>
          </a:xfrm>
          <a:prstGeom prst="rect">
            <a:avLst/>
          </a:prstGeom>
          <a:noFill/>
          <a:ln>
            <a:noFill/>
          </a:ln>
        </p:spPr>
      </p:pic>
      <p:pic>
        <p:nvPicPr>
          <p:cNvPr id="272" name="Google Shape;272;p40"/>
          <p:cNvPicPr preferRelativeResize="0"/>
          <p:nvPr/>
        </p:nvPicPr>
        <p:blipFill>
          <a:blip r:embed="rId5">
            <a:alphaModFix/>
          </a:blip>
          <a:stretch>
            <a:fillRect/>
          </a:stretch>
        </p:blipFill>
        <p:spPr>
          <a:xfrm>
            <a:off x="5734576" y="1102275"/>
            <a:ext cx="1495209" cy="412962"/>
          </a:xfrm>
          <a:prstGeom prst="rect">
            <a:avLst/>
          </a:prstGeom>
          <a:noFill/>
          <a:ln>
            <a:noFill/>
          </a:ln>
        </p:spPr>
      </p:pic>
      <p:pic>
        <p:nvPicPr>
          <p:cNvPr id="273" name="Google Shape;273;p40"/>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76700" y="1378388"/>
            <a:ext cx="5415123" cy="2472125"/>
          </a:xfrm>
          <a:prstGeom prst="rect">
            <a:avLst/>
          </a:prstGeom>
          <a:noFill/>
          <a:ln>
            <a:noFill/>
          </a:ln>
        </p:spPr>
      </p:pic>
      <p:graphicFrame>
        <p:nvGraphicFramePr>
          <p:cNvPr id="274" name="Google Shape;274;p40"/>
          <p:cNvGraphicFramePr/>
          <p:nvPr/>
        </p:nvGraphicFramePr>
        <p:xfrm>
          <a:off x="6158775" y="691138"/>
          <a:ext cx="3000000" cy="3000000"/>
        </p:xfrm>
        <a:graphic>
          <a:graphicData uri="http://schemas.openxmlformats.org/drawingml/2006/table">
            <a:tbl>
              <a:tblPr>
                <a:noFill/>
                <a:tableStyleId>{6AB2BD99-D816-4124-A111-4A8E09C7968A}</a:tableStyleId>
              </a:tblPr>
              <a:tblGrid>
                <a:gridCol w="787275">
                  <a:extLst>
                    <a:ext uri="{9D8B030D-6E8A-4147-A177-3AD203B41FA5}">
                      <a16:colId xmlns:a16="http://schemas.microsoft.com/office/drawing/2014/main" val="20000"/>
                    </a:ext>
                  </a:extLst>
                </a:gridCol>
                <a:gridCol w="787275">
                  <a:extLst>
                    <a:ext uri="{9D8B030D-6E8A-4147-A177-3AD203B41FA5}">
                      <a16:colId xmlns:a16="http://schemas.microsoft.com/office/drawing/2014/main" val="20001"/>
                    </a:ext>
                  </a:extLst>
                </a:gridCol>
                <a:gridCol w="787275">
                  <a:extLst>
                    <a:ext uri="{9D8B030D-6E8A-4147-A177-3AD203B41FA5}">
                      <a16:colId xmlns:a16="http://schemas.microsoft.com/office/drawing/2014/main" val="20002"/>
                    </a:ext>
                  </a:extLst>
                </a:gridCol>
              </a:tblGrid>
              <a:tr h="304750">
                <a:tc>
                  <a:txBody>
                    <a:bodyPr/>
                    <a:lstStyle/>
                    <a:p>
                      <a:pPr marL="0" lvl="0" indent="0" algn="ctr" rtl="0">
                        <a:spcBef>
                          <a:spcPts val="0"/>
                        </a:spcBef>
                        <a:spcAft>
                          <a:spcPts val="0"/>
                        </a:spcAft>
                        <a:buNone/>
                      </a:pPr>
                      <a:r>
                        <a:rPr lang="en" sz="800">
                          <a:latin typeface="Roboto"/>
                          <a:ea typeface="Roboto"/>
                          <a:cs typeface="Roboto"/>
                          <a:sym typeface="Roboto"/>
                        </a:rPr>
                        <a:t>Planned</a:t>
                      </a:r>
                      <a:endParaRPr sz="800">
                        <a:latin typeface="Roboto"/>
                        <a:ea typeface="Roboto"/>
                        <a:cs typeface="Roboto"/>
                        <a:sym typeface="Roboto"/>
                      </a:endParaRPr>
                    </a:p>
                  </a:txBody>
                  <a:tcPr marL="91425" marR="91425" marT="91425" marB="91425">
                    <a:lnL w="9525" cap="flat" cmpd="sng">
                      <a:solidFill>
                        <a:srgbClr val="212121"/>
                      </a:solidFill>
                      <a:prstDash val="solid"/>
                      <a:round/>
                      <a:headEnd type="none" w="sm" len="sm"/>
                      <a:tailEnd type="none" w="sm" len="sm"/>
                    </a:lnL>
                    <a:lnR w="9525" cap="flat" cmpd="sng">
                      <a:solidFill>
                        <a:srgbClr val="212121"/>
                      </a:solidFill>
                      <a:prstDash val="solid"/>
                      <a:round/>
                      <a:headEnd type="none" w="sm" len="sm"/>
                      <a:tailEnd type="none" w="sm" len="sm"/>
                    </a:lnR>
                    <a:lnT w="9525" cap="flat" cmpd="sng">
                      <a:solidFill>
                        <a:srgbClr val="212121"/>
                      </a:solidFill>
                      <a:prstDash val="solid"/>
                      <a:round/>
                      <a:headEnd type="none" w="sm" len="sm"/>
                      <a:tailEnd type="none" w="sm" len="sm"/>
                    </a:lnT>
                    <a:lnB w="9525" cap="flat" cmpd="sng">
                      <a:solidFill>
                        <a:srgbClr val="212121"/>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800">
                          <a:latin typeface="Roboto"/>
                          <a:ea typeface="Roboto"/>
                          <a:cs typeface="Roboto"/>
                          <a:sym typeface="Roboto"/>
                        </a:rPr>
                        <a:t>In Progress</a:t>
                      </a:r>
                      <a:endParaRPr sz="800">
                        <a:latin typeface="Roboto"/>
                        <a:ea typeface="Roboto"/>
                        <a:cs typeface="Roboto"/>
                        <a:sym typeface="Roboto"/>
                      </a:endParaRPr>
                    </a:p>
                  </a:txBody>
                  <a:tcPr marL="91425" marR="91425" marT="91425" marB="91425">
                    <a:lnL w="9525" cap="flat" cmpd="sng">
                      <a:solidFill>
                        <a:srgbClr val="212121"/>
                      </a:solidFill>
                      <a:prstDash val="solid"/>
                      <a:round/>
                      <a:headEnd type="none" w="sm" len="sm"/>
                      <a:tailEnd type="none" w="sm" len="sm"/>
                    </a:lnL>
                    <a:lnR w="9525" cap="flat" cmpd="sng">
                      <a:solidFill>
                        <a:srgbClr val="212121"/>
                      </a:solidFill>
                      <a:prstDash val="solid"/>
                      <a:round/>
                      <a:headEnd type="none" w="sm" len="sm"/>
                      <a:tailEnd type="none" w="sm" len="sm"/>
                    </a:lnR>
                    <a:lnT w="9525" cap="flat" cmpd="sng">
                      <a:solidFill>
                        <a:srgbClr val="212121"/>
                      </a:solidFill>
                      <a:prstDash val="solid"/>
                      <a:round/>
                      <a:headEnd type="none" w="sm" len="sm"/>
                      <a:tailEnd type="none" w="sm" len="sm"/>
                    </a:lnT>
                    <a:lnB w="9525" cap="flat" cmpd="sng">
                      <a:solidFill>
                        <a:srgbClr val="21212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800">
                          <a:latin typeface="Roboto"/>
                          <a:ea typeface="Roboto"/>
                          <a:cs typeface="Roboto"/>
                          <a:sym typeface="Roboto"/>
                        </a:rPr>
                        <a:t>Complete</a:t>
                      </a:r>
                      <a:endParaRPr sz="800">
                        <a:latin typeface="Roboto"/>
                        <a:ea typeface="Roboto"/>
                        <a:cs typeface="Roboto"/>
                        <a:sym typeface="Roboto"/>
                      </a:endParaRPr>
                    </a:p>
                  </a:txBody>
                  <a:tcPr marL="91425" marR="91425" marT="91425" marB="91425">
                    <a:lnL w="9525" cap="flat" cmpd="sng">
                      <a:solidFill>
                        <a:srgbClr val="212121"/>
                      </a:solidFill>
                      <a:prstDash val="solid"/>
                      <a:round/>
                      <a:headEnd type="none" w="sm" len="sm"/>
                      <a:tailEnd type="none" w="sm" len="sm"/>
                    </a:lnL>
                    <a:lnR w="9525" cap="flat" cmpd="sng">
                      <a:solidFill>
                        <a:srgbClr val="212121"/>
                      </a:solidFill>
                      <a:prstDash val="solid"/>
                      <a:round/>
                      <a:headEnd type="none" w="sm" len="sm"/>
                      <a:tailEnd type="none" w="sm" len="sm"/>
                    </a:lnR>
                    <a:lnT w="9525" cap="flat" cmpd="sng">
                      <a:solidFill>
                        <a:srgbClr val="212121"/>
                      </a:solidFill>
                      <a:prstDash val="solid"/>
                      <a:round/>
                      <a:headEnd type="none" w="sm" len="sm"/>
                      <a:tailEnd type="none" w="sm" len="sm"/>
                    </a:lnT>
                    <a:lnB w="9525" cap="flat" cmpd="sng">
                      <a:solidFill>
                        <a:srgbClr val="212121"/>
                      </a:solidFill>
                      <a:prstDash val="solid"/>
                      <a:round/>
                      <a:headEnd type="none" w="sm" len="sm"/>
                      <a:tailEnd type="none" w="sm" len="sm"/>
                    </a:lnB>
                    <a:solidFill>
                      <a:srgbClr val="00C6B4"/>
                    </a:solidFill>
                  </a:tcPr>
                </a:tc>
                <a:extLst>
                  <a:ext uri="{0D108BD9-81ED-4DB2-BD59-A6C34878D82A}">
                    <a16:rowId xmlns:a16="http://schemas.microsoft.com/office/drawing/2014/main" val="10000"/>
                  </a:ext>
                </a:extLst>
              </a:tr>
            </a:tbl>
          </a:graphicData>
        </a:graphic>
      </p:graphicFrame>
      <p:pic>
        <p:nvPicPr>
          <p:cNvPr id="275" name="Google Shape;275;p40"/>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7408263" y="1456225"/>
            <a:ext cx="1495200" cy="3341035"/>
          </a:xfrm>
          <a:prstGeom prst="rect">
            <a:avLst/>
          </a:prstGeom>
          <a:noFill/>
          <a:ln>
            <a:noFill/>
          </a:ln>
        </p:spPr>
      </p:pic>
      <p:pic>
        <p:nvPicPr>
          <p:cNvPr id="276" name="Google Shape;276;p40"/>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7331950" y="1043275"/>
            <a:ext cx="1647825" cy="412950"/>
          </a:xfrm>
          <a:prstGeom prst="rect">
            <a:avLst/>
          </a:prstGeom>
          <a:noFill/>
          <a:ln>
            <a:noFill/>
          </a:ln>
        </p:spPr>
      </p:pic>
      <p:graphicFrame>
        <p:nvGraphicFramePr>
          <p:cNvPr id="277" name="Google Shape;277;p40"/>
          <p:cNvGraphicFramePr/>
          <p:nvPr/>
        </p:nvGraphicFramePr>
        <p:xfrm>
          <a:off x="0" y="4749900"/>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109675">
                  <a:extLst>
                    <a:ext uri="{9D8B030D-6E8A-4147-A177-3AD203B41FA5}">
                      <a16:colId xmlns:a16="http://schemas.microsoft.com/office/drawing/2014/main" val="20002"/>
                    </a:ext>
                  </a:extLst>
                </a:gridCol>
                <a:gridCol w="9940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OVERVIEW</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SCHEDULE</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TEST READINESS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2"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BUDGET</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3"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81"/>
        <p:cNvGrpSpPr/>
        <p:nvPr/>
      </p:nvGrpSpPr>
      <p:grpSpPr>
        <a:xfrm>
          <a:off x="0" y="0"/>
          <a:ext cx="0" cy="0"/>
          <a:chOff x="0" y="0"/>
          <a:chExt cx="0" cy="0"/>
        </a:xfrm>
      </p:grpSpPr>
      <p:sp>
        <p:nvSpPr>
          <p:cNvPr id="282" name="Google Shape;282;p41"/>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P</a:t>
            </a:r>
            <a:r>
              <a:rPr lang="en" sz="2650"/>
              <a:t>ROJECT</a:t>
            </a:r>
            <a:r>
              <a:rPr lang="en" sz="3300"/>
              <a:t> S</a:t>
            </a:r>
            <a:r>
              <a:rPr lang="en" sz="2650"/>
              <a:t>CHEDULE</a:t>
            </a:r>
            <a:r>
              <a:rPr lang="en" sz="3300"/>
              <a:t> - G</a:t>
            </a:r>
            <a:r>
              <a:rPr lang="en" sz="2650"/>
              <a:t>LIDER</a:t>
            </a:r>
            <a:r>
              <a:rPr lang="en" sz="3300"/>
              <a:t> M</a:t>
            </a:r>
            <a:r>
              <a:rPr lang="en" sz="2650"/>
              <a:t>ODELS</a:t>
            </a:r>
            <a:r>
              <a:rPr lang="en" sz="3000"/>
              <a:t> </a:t>
            </a:r>
            <a:endParaRPr sz="2650"/>
          </a:p>
        </p:txBody>
      </p:sp>
      <p:sp>
        <p:nvSpPr>
          <p:cNvPr id="283" name="Google Shape;283;p41"/>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17</a:t>
            </a:fld>
            <a:endParaRPr/>
          </a:p>
        </p:txBody>
      </p:sp>
      <p:sp>
        <p:nvSpPr>
          <p:cNvPr id="284" name="Google Shape;284;p41"/>
          <p:cNvSpPr/>
          <p:nvPr/>
        </p:nvSpPr>
        <p:spPr>
          <a:xfrm>
            <a:off x="6311250" y="1601561"/>
            <a:ext cx="2832900" cy="26469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5" name="Google Shape;285;p4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474066" y="1185150"/>
            <a:ext cx="1228976" cy="358349"/>
          </a:xfrm>
          <a:prstGeom prst="rect">
            <a:avLst/>
          </a:prstGeom>
          <a:noFill/>
          <a:ln>
            <a:noFill/>
          </a:ln>
        </p:spPr>
      </p:pic>
      <p:pic>
        <p:nvPicPr>
          <p:cNvPr id="286" name="Google Shape;286;p4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815239" y="1185150"/>
            <a:ext cx="1198910" cy="358349"/>
          </a:xfrm>
          <a:prstGeom prst="rect">
            <a:avLst/>
          </a:prstGeom>
          <a:noFill/>
          <a:ln>
            <a:noFill/>
          </a:ln>
        </p:spPr>
      </p:pic>
      <p:graphicFrame>
        <p:nvGraphicFramePr>
          <p:cNvPr id="287" name="Google Shape;287;p41"/>
          <p:cNvGraphicFramePr/>
          <p:nvPr/>
        </p:nvGraphicFramePr>
        <p:xfrm>
          <a:off x="6590700" y="726538"/>
          <a:ext cx="3000000" cy="3000000"/>
        </p:xfrm>
        <a:graphic>
          <a:graphicData uri="http://schemas.openxmlformats.org/drawingml/2006/table">
            <a:tbl>
              <a:tblPr>
                <a:noFill/>
                <a:tableStyleId>{6AB2BD99-D816-4124-A111-4A8E09C7968A}</a:tableStyleId>
              </a:tblPr>
              <a:tblGrid>
                <a:gridCol w="787275">
                  <a:extLst>
                    <a:ext uri="{9D8B030D-6E8A-4147-A177-3AD203B41FA5}">
                      <a16:colId xmlns:a16="http://schemas.microsoft.com/office/drawing/2014/main" val="20000"/>
                    </a:ext>
                  </a:extLst>
                </a:gridCol>
                <a:gridCol w="787275">
                  <a:extLst>
                    <a:ext uri="{9D8B030D-6E8A-4147-A177-3AD203B41FA5}">
                      <a16:colId xmlns:a16="http://schemas.microsoft.com/office/drawing/2014/main" val="20001"/>
                    </a:ext>
                  </a:extLst>
                </a:gridCol>
                <a:gridCol w="787275">
                  <a:extLst>
                    <a:ext uri="{9D8B030D-6E8A-4147-A177-3AD203B41FA5}">
                      <a16:colId xmlns:a16="http://schemas.microsoft.com/office/drawing/2014/main" val="20002"/>
                    </a:ext>
                  </a:extLst>
                </a:gridCol>
              </a:tblGrid>
              <a:tr h="304750">
                <a:tc>
                  <a:txBody>
                    <a:bodyPr/>
                    <a:lstStyle/>
                    <a:p>
                      <a:pPr marL="0" lvl="0" indent="0" algn="ctr" rtl="0">
                        <a:spcBef>
                          <a:spcPts val="0"/>
                        </a:spcBef>
                        <a:spcAft>
                          <a:spcPts val="0"/>
                        </a:spcAft>
                        <a:buNone/>
                      </a:pPr>
                      <a:r>
                        <a:rPr lang="en" sz="800">
                          <a:latin typeface="Roboto"/>
                          <a:ea typeface="Roboto"/>
                          <a:cs typeface="Roboto"/>
                          <a:sym typeface="Roboto"/>
                        </a:rPr>
                        <a:t>Planned</a:t>
                      </a:r>
                      <a:endParaRPr sz="800">
                        <a:latin typeface="Roboto"/>
                        <a:ea typeface="Roboto"/>
                        <a:cs typeface="Roboto"/>
                        <a:sym typeface="Roboto"/>
                      </a:endParaRPr>
                    </a:p>
                  </a:txBody>
                  <a:tcPr marL="91425" marR="91425" marT="91425" marB="91425">
                    <a:lnL w="9525" cap="flat" cmpd="sng">
                      <a:solidFill>
                        <a:srgbClr val="212121"/>
                      </a:solidFill>
                      <a:prstDash val="solid"/>
                      <a:round/>
                      <a:headEnd type="none" w="sm" len="sm"/>
                      <a:tailEnd type="none" w="sm" len="sm"/>
                    </a:lnL>
                    <a:lnR w="9525" cap="flat" cmpd="sng">
                      <a:solidFill>
                        <a:srgbClr val="212121"/>
                      </a:solidFill>
                      <a:prstDash val="solid"/>
                      <a:round/>
                      <a:headEnd type="none" w="sm" len="sm"/>
                      <a:tailEnd type="none" w="sm" len="sm"/>
                    </a:lnR>
                    <a:lnT w="9525" cap="flat" cmpd="sng">
                      <a:solidFill>
                        <a:srgbClr val="212121"/>
                      </a:solidFill>
                      <a:prstDash val="solid"/>
                      <a:round/>
                      <a:headEnd type="none" w="sm" len="sm"/>
                      <a:tailEnd type="none" w="sm" len="sm"/>
                    </a:lnT>
                    <a:lnB w="9525" cap="flat" cmpd="sng">
                      <a:solidFill>
                        <a:srgbClr val="212121"/>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800">
                          <a:latin typeface="Roboto"/>
                          <a:ea typeface="Roboto"/>
                          <a:cs typeface="Roboto"/>
                          <a:sym typeface="Roboto"/>
                        </a:rPr>
                        <a:t>In Progress</a:t>
                      </a:r>
                      <a:endParaRPr sz="800">
                        <a:latin typeface="Roboto"/>
                        <a:ea typeface="Roboto"/>
                        <a:cs typeface="Roboto"/>
                        <a:sym typeface="Roboto"/>
                      </a:endParaRPr>
                    </a:p>
                  </a:txBody>
                  <a:tcPr marL="91425" marR="91425" marT="91425" marB="91425">
                    <a:lnL w="9525" cap="flat" cmpd="sng">
                      <a:solidFill>
                        <a:srgbClr val="212121"/>
                      </a:solidFill>
                      <a:prstDash val="solid"/>
                      <a:round/>
                      <a:headEnd type="none" w="sm" len="sm"/>
                      <a:tailEnd type="none" w="sm" len="sm"/>
                    </a:lnL>
                    <a:lnR w="9525" cap="flat" cmpd="sng">
                      <a:solidFill>
                        <a:srgbClr val="212121"/>
                      </a:solidFill>
                      <a:prstDash val="solid"/>
                      <a:round/>
                      <a:headEnd type="none" w="sm" len="sm"/>
                      <a:tailEnd type="none" w="sm" len="sm"/>
                    </a:lnR>
                    <a:lnT w="9525" cap="flat" cmpd="sng">
                      <a:solidFill>
                        <a:srgbClr val="212121"/>
                      </a:solidFill>
                      <a:prstDash val="solid"/>
                      <a:round/>
                      <a:headEnd type="none" w="sm" len="sm"/>
                      <a:tailEnd type="none" w="sm" len="sm"/>
                    </a:lnT>
                    <a:lnB w="9525" cap="flat" cmpd="sng">
                      <a:solidFill>
                        <a:srgbClr val="21212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800">
                          <a:latin typeface="Roboto"/>
                          <a:ea typeface="Roboto"/>
                          <a:cs typeface="Roboto"/>
                          <a:sym typeface="Roboto"/>
                        </a:rPr>
                        <a:t>Complete</a:t>
                      </a:r>
                      <a:endParaRPr sz="800">
                        <a:latin typeface="Roboto"/>
                        <a:ea typeface="Roboto"/>
                        <a:cs typeface="Roboto"/>
                        <a:sym typeface="Roboto"/>
                      </a:endParaRPr>
                    </a:p>
                  </a:txBody>
                  <a:tcPr marL="91425" marR="91425" marT="91425" marB="91425">
                    <a:lnL w="9525" cap="flat" cmpd="sng">
                      <a:solidFill>
                        <a:srgbClr val="212121"/>
                      </a:solidFill>
                      <a:prstDash val="solid"/>
                      <a:round/>
                      <a:headEnd type="none" w="sm" len="sm"/>
                      <a:tailEnd type="none" w="sm" len="sm"/>
                    </a:lnL>
                    <a:lnR w="9525" cap="flat" cmpd="sng">
                      <a:solidFill>
                        <a:srgbClr val="212121"/>
                      </a:solidFill>
                      <a:prstDash val="solid"/>
                      <a:round/>
                      <a:headEnd type="none" w="sm" len="sm"/>
                      <a:tailEnd type="none" w="sm" len="sm"/>
                    </a:lnR>
                    <a:lnT w="9525" cap="flat" cmpd="sng">
                      <a:solidFill>
                        <a:srgbClr val="212121"/>
                      </a:solidFill>
                      <a:prstDash val="solid"/>
                      <a:round/>
                      <a:headEnd type="none" w="sm" len="sm"/>
                      <a:tailEnd type="none" w="sm" len="sm"/>
                    </a:lnT>
                    <a:lnB w="9525" cap="flat" cmpd="sng">
                      <a:solidFill>
                        <a:srgbClr val="212121"/>
                      </a:solidFill>
                      <a:prstDash val="solid"/>
                      <a:round/>
                      <a:headEnd type="none" w="sm" len="sm"/>
                      <a:tailEnd type="none" w="sm" len="sm"/>
                    </a:lnB>
                    <a:solidFill>
                      <a:srgbClr val="00C6B4"/>
                    </a:solidFill>
                  </a:tcPr>
                </a:tc>
                <a:extLst>
                  <a:ext uri="{0D108BD9-81ED-4DB2-BD59-A6C34878D82A}">
                    <a16:rowId xmlns:a16="http://schemas.microsoft.com/office/drawing/2014/main" val="10000"/>
                  </a:ext>
                </a:extLst>
              </a:tr>
            </a:tbl>
          </a:graphicData>
        </a:graphic>
      </p:graphicFrame>
      <p:pic>
        <p:nvPicPr>
          <p:cNvPr id="288" name="Google Shape;288;p41"/>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0" y="1326888"/>
            <a:ext cx="6333401" cy="2577700"/>
          </a:xfrm>
          <a:prstGeom prst="rect">
            <a:avLst/>
          </a:prstGeom>
          <a:noFill/>
          <a:ln>
            <a:noFill/>
          </a:ln>
        </p:spPr>
      </p:pic>
      <p:pic>
        <p:nvPicPr>
          <p:cNvPr id="289" name="Google Shape;289;p41"/>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6502562" y="1697350"/>
            <a:ext cx="1172025" cy="2580071"/>
          </a:xfrm>
          <a:prstGeom prst="rect">
            <a:avLst/>
          </a:prstGeom>
          <a:noFill/>
          <a:ln>
            <a:noFill/>
          </a:ln>
        </p:spPr>
      </p:pic>
      <p:pic>
        <p:nvPicPr>
          <p:cNvPr id="290" name="Google Shape;290;p41"/>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7843725" y="1697350"/>
            <a:ext cx="1172025" cy="1623413"/>
          </a:xfrm>
          <a:prstGeom prst="rect">
            <a:avLst/>
          </a:prstGeom>
          <a:noFill/>
          <a:ln>
            <a:noFill/>
          </a:ln>
        </p:spPr>
      </p:pic>
      <p:sp>
        <p:nvSpPr>
          <p:cNvPr id="291" name="Google Shape;291;p41"/>
          <p:cNvSpPr/>
          <p:nvPr/>
        </p:nvSpPr>
        <p:spPr>
          <a:xfrm>
            <a:off x="6582725" y="1524000"/>
            <a:ext cx="1120200" cy="1734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1"/>
          <p:cNvSpPr/>
          <p:nvPr/>
        </p:nvSpPr>
        <p:spPr>
          <a:xfrm>
            <a:off x="7843725" y="1543500"/>
            <a:ext cx="1120200" cy="1734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93" name="Google Shape;293;p41"/>
          <p:cNvCxnSpPr>
            <a:stCxn id="291" idx="0"/>
            <a:endCxn id="291" idx="2"/>
          </p:cNvCxnSpPr>
          <p:nvPr/>
        </p:nvCxnSpPr>
        <p:spPr>
          <a:xfrm>
            <a:off x="7142825" y="1524000"/>
            <a:ext cx="0" cy="173400"/>
          </a:xfrm>
          <a:prstGeom prst="straightConnector1">
            <a:avLst/>
          </a:prstGeom>
          <a:noFill/>
          <a:ln w="9525" cap="flat" cmpd="sng">
            <a:solidFill>
              <a:schemeClr val="dk2"/>
            </a:solidFill>
            <a:prstDash val="solid"/>
            <a:round/>
            <a:headEnd type="none" w="med" len="med"/>
            <a:tailEnd type="none" w="med" len="med"/>
          </a:ln>
        </p:spPr>
      </p:cxnSp>
      <p:cxnSp>
        <p:nvCxnSpPr>
          <p:cNvPr id="294" name="Google Shape;294;p41"/>
          <p:cNvCxnSpPr>
            <a:stCxn id="292" idx="0"/>
            <a:endCxn id="292" idx="2"/>
          </p:cNvCxnSpPr>
          <p:nvPr/>
        </p:nvCxnSpPr>
        <p:spPr>
          <a:xfrm>
            <a:off x="8403825" y="1543500"/>
            <a:ext cx="0" cy="173400"/>
          </a:xfrm>
          <a:prstGeom prst="straightConnector1">
            <a:avLst/>
          </a:prstGeom>
          <a:noFill/>
          <a:ln w="9525" cap="flat" cmpd="sng">
            <a:solidFill>
              <a:schemeClr val="dk2"/>
            </a:solidFill>
            <a:prstDash val="solid"/>
            <a:round/>
            <a:headEnd type="none" w="med" len="med"/>
            <a:tailEnd type="none" w="med" len="med"/>
          </a:ln>
        </p:spPr>
      </p:cxnSp>
      <p:graphicFrame>
        <p:nvGraphicFramePr>
          <p:cNvPr id="295" name="Google Shape;295;p41"/>
          <p:cNvGraphicFramePr/>
          <p:nvPr/>
        </p:nvGraphicFramePr>
        <p:xfrm>
          <a:off x="0" y="4749900"/>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109675">
                  <a:extLst>
                    <a:ext uri="{9D8B030D-6E8A-4147-A177-3AD203B41FA5}">
                      <a16:colId xmlns:a16="http://schemas.microsoft.com/office/drawing/2014/main" val="20002"/>
                    </a:ext>
                  </a:extLst>
                </a:gridCol>
                <a:gridCol w="9940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OVERVIEW</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SCHEDULE</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TEST READINESS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BUDGET</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2"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42"/>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Autofit/>
          </a:bodyPr>
          <a:lstStyle/>
          <a:p>
            <a:pPr marL="457200" lvl="0" indent="0" algn="l" rtl="0">
              <a:spcBef>
                <a:spcPts val="0"/>
              </a:spcBef>
              <a:spcAft>
                <a:spcPts val="0"/>
              </a:spcAft>
              <a:buNone/>
            </a:pPr>
            <a:r>
              <a:rPr lang="en" sz="3000"/>
              <a:t>S</a:t>
            </a:r>
            <a:r>
              <a:rPr lang="en" sz="2400"/>
              <a:t>CHEDULING:</a:t>
            </a:r>
            <a:r>
              <a:rPr lang="en" sz="3000"/>
              <a:t> R</a:t>
            </a:r>
            <a:r>
              <a:rPr lang="en" sz="2400"/>
              <a:t>ISK</a:t>
            </a:r>
            <a:r>
              <a:rPr lang="en" sz="3000"/>
              <a:t> O</a:t>
            </a:r>
            <a:r>
              <a:rPr lang="en" sz="2400"/>
              <a:t>FF</a:t>
            </a:r>
            <a:r>
              <a:rPr lang="en" sz="3000"/>
              <a:t>-R</a:t>
            </a:r>
            <a:r>
              <a:rPr lang="en" sz="2400"/>
              <a:t>AMPS</a:t>
            </a:r>
            <a:endParaRPr sz="2400"/>
          </a:p>
        </p:txBody>
      </p:sp>
      <p:sp>
        <p:nvSpPr>
          <p:cNvPr id="301" name="Google Shape;301;p42"/>
          <p:cNvSpPr txBox="1">
            <a:spLocks noGrp="1"/>
          </p:cNvSpPr>
          <p:nvPr>
            <p:ph type="body" idx="1"/>
          </p:nvPr>
        </p:nvSpPr>
        <p:spPr>
          <a:xfrm>
            <a:off x="0" y="572700"/>
            <a:ext cx="5957100" cy="4319700"/>
          </a:xfrm>
          <a:prstGeom prst="rect">
            <a:avLst/>
          </a:prstGeom>
        </p:spPr>
        <p:txBody>
          <a:bodyPr spcFirstLastPara="1" wrap="square" lIns="0" tIns="0" rIns="0" bIns="0" anchor="t" anchorCtr="0">
            <a:normAutofit/>
          </a:bodyPr>
          <a:lstStyle/>
          <a:p>
            <a:pPr marL="971550" marR="244588" lvl="0" indent="-330200" algn="l" rtl="0">
              <a:spcBef>
                <a:spcPts val="0"/>
              </a:spcBef>
              <a:spcAft>
                <a:spcPts val="0"/>
              </a:spcAft>
              <a:buSzPts val="1600"/>
              <a:buChar char="➢"/>
            </a:pPr>
            <a:r>
              <a:rPr lang="en" sz="1600"/>
              <a:t>Wind Tunnel Model Tolerances</a:t>
            </a:r>
            <a:endParaRPr sz="1600"/>
          </a:p>
          <a:p>
            <a:pPr marL="1314450" marR="244588" lvl="1" indent="-304800" algn="l" rtl="0">
              <a:spcBef>
                <a:spcPts val="0"/>
              </a:spcBef>
              <a:spcAft>
                <a:spcPts val="0"/>
              </a:spcAft>
              <a:buSzPts val="1200"/>
              <a:buChar char="○"/>
            </a:pPr>
            <a:r>
              <a:rPr lang="en" sz="1200"/>
              <a:t>Risk: 3D Printed Models improperly toleranced to STING fitting requirements</a:t>
            </a:r>
            <a:endParaRPr sz="1200"/>
          </a:p>
          <a:p>
            <a:pPr marL="1314450" marR="244588" lvl="1" indent="-304800" algn="l" rtl="0">
              <a:spcBef>
                <a:spcPts val="0"/>
              </a:spcBef>
              <a:spcAft>
                <a:spcPts val="0"/>
              </a:spcAft>
              <a:buSzPts val="1200"/>
              <a:buChar char="○"/>
            </a:pPr>
            <a:r>
              <a:rPr lang="en" sz="1200" b="1"/>
              <a:t>Mitigation</a:t>
            </a:r>
            <a:r>
              <a:rPr lang="en" sz="1200"/>
              <a:t>: Construction / Iteration upon multiple NELDA and CESSNA models w/ additional allocated budget</a:t>
            </a:r>
            <a:endParaRPr sz="1200"/>
          </a:p>
          <a:p>
            <a:pPr marL="971550" marR="244588" lvl="0" indent="-330200" algn="l" rtl="0">
              <a:spcBef>
                <a:spcPts val="1000"/>
              </a:spcBef>
              <a:spcAft>
                <a:spcPts val="0"/>
              </a:spcAft>
              <a:buSzPts val="1600"/>
              <a:buChar char="➢"/>
            </a:pPr>
            <a:r>
              <a:rPr lang="en" sz="1600"/>
              <a:t>Glider Manufacturing Risks</a:t>
            </a:r>
            <a:endParaRPr sz="1600"/>
          </a:p>
          <a:p>
            <a:pPr marL="1314450" marR="244588" lvl="1" indent="-304800" algn="l" rtl="0">
              <a:spcBef>
                <a:spcPts val="0"/>
              </a:spcBef>
              <a:spcAft>
                <a:spcPts val="0"/>
              </a:spcAft>
              <a:buSzPts val="1200"/>
              <a:buChar char="○"/>
            </a:pPr>
            <a:r>
              <a:rPr lang="en" sz="1200"/>
              <a:t>Risk: Inability to manufacture fuselage and/or wings to appropriate tolerances</a:t>
            </a:r>
            <a:endParaRPr sz="1200"/>
          </a:p>
          <a:p>
            <a:pPr marL="1314450" marR="244588" lvl="1" indent="-304800" algn="l" rtl="0">
              <a:spcBef>
                <a:spcPts val="0"/>
              </a:spcBef>
              <a:spcAft>
                <a:spcPts val="0"/>
              </a:spcAft>
              <a:buSzPts val="1200"/>
              <a:buChar char="○"/>
            </a:pPr>
            <a:r>
              <a:rPr lang="en" sz="1200" b="1"/>
              <a:t>Mitigation</a:t>
            </a:r>
            <a:r>
              <a:rPr lang="en" sz="1200"/>
              <a:t>: Sourcing of additional manufacturing methods</a:t>
            </a:r>
            <a:endParaRPr sz="1200"/>
          </a:p>
          <a:p>
            <a:pPr marL="1657350" marR="244588" lvl="2" indent="-304800" algn="l" rtl="0">
              <a:spcBef>
                <a:spcPts val="0"/>
              </a:spcBef>
              <a:spcAft>
                <a:spcPts val="0"/>
              </a:spcAft>
              <a:buSzPts val="1200"/>
              <a:buChar char="■"/>
            </a:pPr>
            <a:r>
              <a:rPr lang="en" sz="1200"/>
              <a:t>3D Printed Fuselage </a:t>
            </a:r>
            <a:endParaRPr sz="1200"/>
          </a:p>
          <a:p>
            <a:pPr marL="1657350" marR="244588" lvl="2" indent="-304800" algn="l" rtl="0">
              <a:spcBef>
                <a:spcPts val="0"/>
              </a:spcBef>
              <a:spcAft>
                <a:spcPts val="0"/>
              </a:spcAft>
              <a:buSzPts val="1200"/>
              <a:buChar char="■"/>
            </a:pPr>
            <a:r>
              <a:rPr lang="en" sz="1200"/>
              <a:t>CNC Cut Wings (Using UAV Lab Machine)</a:t>
            </a:r>
            <a:endParaRPr sz="1200"/>
          </a:p>
          <a:p>
            <a:pPr marL="914400" marR="244588" lvl="0" indent="-330200" algn="l" rtl="0">
              <a:spcBef>
                <a:spcPts val="1000"/>
              </a:spcBef>
              <a:spcAft>
                <a:spcPts val="0"/>
              </a:spcAft>
              <a:buSzPts val="1600"/>
              <a:buChar char="➢"/>
            </a:pPr>
            <a:r>
              <a:rPr lang="en" sz="1600"/>
              <a:t>Glider Testing Suitability</a:t>
            </a:r>
            <a:endParaRPr sz="1600"/>
          </a:p>
          <a:p>
            <a:pPr marL="1314450" marR="244588" lvl="1" indent="-304800" algn="l" rtl="0">
              <a:spcBef>
                <a:spcPts val="0"/>
              </a:spcBef>
              <a:spcAft>
                <a:spcPts val="0"/>
              </a:spcAft>
              <a:buSzPts val="1200"/>
              <a:buChar char="○"/>
            </a:pPr>
            <a:r>
              <a:rPr lang="en" sz="1200"/>
              <a:t>Risk: Multiple days of unfavorable testing conditions (high winds, muddy ground, inclement weather)</a:t>
            </a:r>
            <a:endParaRPr sz="1200"/>
          </a:p>
          <a:p>
            <a:pPr marL="1314450" marR="244588" lvl="1" indent="-304800" algn="l" rtl="0">
              <a:spcBef>
                <a:spcPts val="0"/>
              </a:spcBef>
              <a:spcAft>
                <a:spcPts val="0"/>
              </a:spcAft>
              <a:buSzPts val="1200"/>
              <a:buChar char="○"/>
            </a:pPr>
            <a:r>
              <a:rPr lang="en" sz="1200" b="1"/>
              <a:t>Mitigation</a:t>
            </a:r>
            <a:r>
              <a:rPr lang="en" sz="1200"/>
              <a:t>: Appropriate scheduling margin, expedited manufacturing of initial models</a:t>
            </a:r>
            <a:endParaRPr sz="1200"/>
          </a:p>
        </p:txBody>
      </p:sp>
      <p:pic>
        <p:nvPicPr>
          <p:cNvPr id="302" name="Google Shape;302;p42"/>
          <p:cNvPicPr preferRelativeResize="0"/>
          <p:nvPr/>
        </p:nvPicPr>
        <p:blipFill>
          <a:blip r:embed="rId3">
            <a:alphaModFix/>
          </a:blip>
          <a:stretch>
            <a:fillRect/>
          </a:stretch>
        </p:blipFill>
        <p:spPr>
          <a:xfrm>
            <a:off x="6222421" y="737521"/>
            <a:ext cx="2773575" cy="1144350"/>
          </a:xfrm>
          <a:prstGeom prst="rect">
            <a:avLst/>
          </a:prstGeom>
          <a:noFill/>
          <a:ln>
            <a:noFill/>
          </a:ln>
        </p:spPr>
      </p:pic>
      <p:pic>
        <p:nvPicPr>
          <p:cNvPr id="303" name="Google Shape;303;p42"/>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222427" y="1886993"/>
            <a:ext cx="2921575" cy="1227909"/>
          </a:xfrm>
          <a:prstGeom prst="rect">
            <a:avLst/>
          </a:prstGeom>
          <a:noFill/>
          <a:ln>
            <a:noFill/>
          </a:ln>
        </p:spPr>
      </p:pic>
      <p:pic>
        <p:nvPicPr>
          <p:cNvPr id="304" name="Google Shape;304;p42"/>
          <p:cNvPicPr preferRelativeResize="0"/>
          <p:nvPr/>
        </p:nvPicPr>
        <p:blipFill>
          <a:blip r:embed="rId5">
            <a:alphaModFix/>
          </a:blip>
          <a:stretch>
            <a:fillRect/>
          </a:stretch>
        </p:blipFill>
        <p:spPr>
          <a:xfrm>
            <a:off x="5957075" y="3140255"/>
            <a:ext cx="3186925" cy="1274770"/>
          </a:xfrm>
          <a:prstGeom prst="rect">
            <a:avLst/>
          </a:prstGeom>
          <a:noFill/>
          <a:ln>
            <a:noFill/>
          </a:ln>
        </p:spPr>
      </p:pic>
      <p:sp>
        <p:nvSpPr>
          <p:cNvPr id="305" name="Google Shape;305;p42"/>
          <p:cNvSpPr/>
          <p:nvPr/>
        </p:nvSpPr>
        <p:spPr>
          <a:xfrm>
            <a:off x="6635625" y="1120325"/>
            <a:ext cx="274500" cy="1206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2"/>
          <p:cNvSpPr/>
          <p:nvPr/>
        </p:nvSpPr>
        <p:spPr>
          <a:xfrm>
            <a:off x="6827625" y="2213350"/>
            <a:ext cx="369600" cy="1206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2"/>
          <p:cNvSpPr/>
          <p:nvPr/>
        </p:nvSpPr>
        <p:spPr>
          <a:xfrm>
            <a:off x="7223100" y="2405173"/>
            <a:ext cx="432900" cy="1092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2"/>
          <p:cNvSpPr/>
          <p:nvPr/>
        </p:nvSpPr>
        <p:spPr>
          <a:xfrm>
            <a:off x="6496750" y="3636475"/>
            <a:ext cx="482100" cy="1740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2"/>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18</a:t>
            </a:fld>
            <a:endParaRPr/>
          </a:p>
        </p:txBody>
      </p:sp>
      <p:graphicFrame>
        <p:nvGraphicFramePr>
          <p:cNvPr id="310" name="Google Shape;310;p42"/>
          <p:cNvGraphicFramePr/>
          <p:nvPr/>
        </p:nvGraphicFramePr>
        <p:xfrm>
          <a:off x="0" y="4749900"/>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109675">
                  <a:extLst>
                    <a:ext uri="{9D8B030D-6E8A-4147-A177-3AD203B41FA5}">
                      <a16:colId xmlns:a16="http://schemas.microsoft.com/office/drawing/2014/main" val="20002"/>
                    </a:ext>
                  </a:extLst>
                </a:gridCol>
                <a:gridCol w="9940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OVERVIEW</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SCHEDULE</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TEST READINESS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BUDGET</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43"/>
          <p:cNvSpPr/>
          <p:nvPr/>
        </p:nvSpPr>
        <p:spPr>
          <a:xfrm>
            <a:off x="0" y="2571750"/>
            <a:ext cx="9144000" cy="25719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800" u="sng">
                <a:solidFill>
                  <a:schemeClr val="hlink"/>
                </a:solidFill>
                <a:latin typeface="Roboto"/>
                <a:ea typeface="Roboto"/>
                <a:cs typeface="Roboto"/>
                <a:sym typeface="Roboto"/>
                <a:hlinkClick r:id="" action="ppaction://hlinkshowjump?jump=nextslide"/>
              </a:rPr>
              <a:t>Testing Limitations</a:t>
            </a:r>
            <a:endParaRPr sz="1800">
              <a:solidFill>
                <a:schemeClr val="accent1"/>
              </a:solidFill>
              <a:latin typeface="Roboto"/>
              <a:ea typeface="Roboto"/>
              <a:cs typeface="Roboto"/>
              <a:sym typeface="Roboto"/>
            </a:endParaRPr>
          </a:p>
          <a:p>
            <a:pPr marL="0" lvl="0" indent="0" algn="ctr" rtl="0">
              <a:lnSpc>
                <a:spcPct val="115000"/>
              </a:lnSpc>
              <a:spcBef>
                <a:spcPts val="0"/>
              </a:spcBef>
              <a:spcAft>
                <a:spcPts val="0"/>
              </a:spcAft>
              <a:buNone/>
            </a:pPr>
            <a:r>
              <a:rPr lang="en" sz="1800" u="sng">
                <a:solidFill>
                  <a:schemeClr val="hlink"/>
                </a:solidFill>
                <a:latin typeface="Roboto"/>
                <a:ea typeface="Roboto"/>
                <a:cs typeface="Roboto"/>
                <a:sym typeface="Roboto"/>
                <a:hlinkClick r:id="rId3" action="ppaction://hlinksldjump"/>
              </a:rPr>
              <a:t>Testing Overview</a:t>
            </a:r>
            <a:endParaRPr sz="1800">
              <a:solidFill>
                <a:schemeClr val="accent1"/>
              </a:solidFill>
              <a:latin typeface="Roboto"/>
              <a:ea typeface="Roboto"/>
              <a:cs typeface="Roboto"/>
              <a:sym typeface="Roboto"/>
            </a:endParaRPr>
          </a:p>
          <a:p>
            <a:pPr marL="0" lvl="0" indent="0" algn="ctr" rtl="0">
              <a:lnSpc>
                <a:spcPct val="115000"/>
              </a:lnSpc>
              <a:spcBef>
                <a:spcPts val="0"/>
              </a:spcBef>
              <a:spcAft>
                <a:spcPts val="0"/>
              </a:spcAft>
              <a:buNone/>
            </a:pPr>
            <a:r>
              <a:rPr lang="en" sz="1800" u="sng">
                <a:solidFill>
                  <a:schemeClr val="hlink"/>
                </a:solidFill>
                <a:latin typeface="Roboto"/>
                <a:ea typeface="Roboto"/>
                <a:cs typeface="Roboto"/>
                <a:sym typeface="Roboto"/>
                <a:hlinkClick r:id="rId4" action="ppaction://hlinksldjump"/>
              </a:rPr>
              <a:t>WTAV</a:t>
            </a:r>
            <a:endParaRPr sz="1800">
              <a:solidFill>
                <a:schemeClr val="accent1"/>
              </a:solidFill>
              <a:latin typeface="Roboto"/>
              <a:ea typeface="Roboto"/>
              <a:cs typeface="Roboto"/>
              <a:sym typeface="Roboto"/>
            </a:endParaRPr>
          </a:p>
          <a:p>
            <a:pPr marL="0" lvl="0" indent="0" algn="ctr" rtl="0">
              <a:lnSpc>
                <a:spcPct val="115000"/>
              </a:lnSpc>
              <a:spcBef>
                <a:spcPts val="0"/>
              </a:spcBef>
              <a:spcAft>
                <a:spcPts val="0"/>
              </a:spcAft>
              <a:buNone/>
            </a:pPr>
            <a:r>
              <a:rPr lang="en" sz="1800" u="sng">
                <a:solidFill>
                  <a:schemeClr val="hlink"/>
                </a:solidFill>
                <a:latin typeface="Roboto"/>
                <a:ea typeface="Roboto"/>
                <a:cs typeface="Roboto"/>
                <a:sym typeface="Roboto"/>
                <a:hlinkClick r:id="rId5" action="ppaction://hlinksldjump"/>
              </a:rPr>
              <a:t>Preloading Verification Test</a:t>
            </a:r>
            <a:endParaRPr sz="1800">
              <a:solidFill>
                <a:schemeClr val="accent1"/>
              </a:solidFill>
              <a:latin typeface="Roboto"/>
              <a:ea typeface="Roboto"/>
              <a:cs typeface="Roboto"/>
              <a:sym typeface="Roboto"/>
            </a:endParaRPr>
          </a:p>
          <a:p>
            <a:pPr marL="0" lvl="0" indent="0" algn="ctr" rtl="0">
              <a:lnSpc>
                <a:spcPct val="115000"/>
              </a:lnSpc>
              <a:spcBef>
                <a:spcPts val="0"/>
              </a:spcBef>
              <a:spcAft>
                <a:spcPts val="0"/>
              </a:spcAft>
              <a:buNone/>
            </a:pPr>
            <a:r>
              <a:rPr lang="en" sz="1800" u="sng">
                <a:solidFill>
                  <a:schemeClr val="hlink"/>
                </a:solidFill>
                <a:latin typeface="Roboto"/>
                <a:ea typeface="Roboto"/>
                <a:cs typeface="Roboto"/>
                <a:sym typeface="Roboto"/>
                <a:hlinkClick r:id="rId6" action="ppaction://hlinksldjump"/>
              </a:rPr>
              <a:t>Car Top Safety Test</a:t>
            </a:r>
            <a:r>
              <a:rPr lang="en" sz="1800">
                <a:solidFill>
                  <a:schemeClr val="accent1"/>
                </a:solidFill>
                <a:latin typeface="Roboto"/>
                <a:ea typeface="Roboto"/>
                <a:cs typeface="Roboto"/>
                <a:sym typeface="Roboto"/>
              </a:rPr>
              <a:t/>
            </a:r>
            <a:br>
              <a:rPr lang="en" sz="1800">
                <a:solidFill>
                  <a:schemeClr val="accent1"/>
                </a:solidFill>
                <a:latin typeface="Roboto"/>
                <a:ea typeface="Roboto"/>
                <a:cs typeface="Roboto"/>
                <a:sym typeface="Roboto"/>
              </a:rPr>
            </a:br>
            <a:r>
              <a:rPr lang="en" sz="1800" u="sng">
                <a:solidFill>
                  <a:schemeClr val="hlink"/>
                </a:solidFill>
                <a:latin typeface="Roboto"/>
                <a:ea typeface="Roboto"/>
                <a:cs typeface="Roboto"/>
                <a:sym typeface="Roboto"/>
                <a:hlinkClick r:id="rId7" action="ppaction://hlinksldjump"/>
              </a:rPr>
              <a:t>CSD</a:t>
            </a:r>
            <a:endParaRPr sz="1800">
              <a:solidFill>
                <a:schemeClr val="accent1"/>
              </a:solidFill>
              <a:latin typeface="Roboto"/>
              <a:ea typeface="Roboto"/>
              <a:cs typeface="Roboto"/>
              <a:sym typeface="Roboto"/>
            </a:endParaRPr>
          </a:p>
          <a:p>
            <a:pPr marL="0" lvl="0" indent="0" algn="ctr" rtl="0">
              <a:lnSpc>
                <a:spcPct val="115000"/>
              </a:lnSpc>
              <a:spcBef>
                <a:spcPts val="0"/>
              </a:spcBef>
              <a:spcAft>
                <a:spcPts val="0"/>
              </a:spcAft>
              <a:buNone/>
            </a:pPr>
            <a:r>
              <a:rPr lang="en" sz="1800" u="sng">
                <a:solidFill>
                  <a:schemeClr val="hlink"/>
                </a:solidFill>
                <a:latin typeface="Roboto"/>
                <a:ea typeface="Roboto"/>
                <a:cs typeface="Roboto"/>
                <a:sym typeface="Roboto"/>
                <a:hlinkClick r:id="rId8" action="ppaction://hlinksldjump"/>
              </a:rPr>
              <a:t>CG Testing</a:t>
            </a:r>
            <a:endParaRPr sz="1800">
              <a:solidFill>
                <a:schemeClr val="accent1"/>
              </a:solidFill>
              <a:latin typeface="Roboto"/>
              <a:ea typeface="Roboto"/>
              <a:cs typeface="Roboto"/>
              <a:sym typeface="Roboto"/>
            </a:endParaRPr>
          </a:p>
        </p:txBody>
      </p:sp>
      <p:sp>
        <p:nvSpPr>
          <p:cNvPr id="316" name="Google Shape;316;p43"/>
          <p:cNvSpPr txBox="1">
            <a:spLocks noGrp="1"/>
          </p:cNvSpPr>
          <p:nvPr>
            <p:ph type="title"/>
          </p:nvPr>
        </p:nvSpPr>
        <p:spPr>
          <a:xfrm>
            <a:off x="164975" y="787125"/>
            <a:ext cx="8737200" cy="1478700"/>
          </a:xfrm>
          <a:prstGeom prst="rect">
            <a:avLst/>
          </a:prstGeom>
          <a:solidFill>
            <a:schemeClr val="dk1"/>
          </a:solidFill>
        </p:spPr>
        <p:txBody>
          <a:bodyPr spcFirstLastPara="1" wrap="square" lIns="91425" tIns="91425" rIns="91425" bIns="91425" anchor="ctr" anchorCtr="0">
            <a:noAutofit/>
          </a:bodyPr>
          <a:lstStyle/>
          <a:p>
            <a:pPr marL="0" lvl="0" indent="0" algn="ctr" rtl="0">
              <a:spcBef>
                <a:spcPts val="0"/>
              </a:spcBef>
              <a:spcAft>
                <a:spcPts val="0"/>
              </a:spcAft>
              <a:buNone/>
            </a:pPr>
            <a:r>
              <a:rPr lang="en"/>
              <a:t>T</a:t>
            </a:r>
            <a:r>
              <a:rPr lang="en" sz="3600"/>
              <a:t>EST</a:t>
            </a:r>
            <a:r>
              <a:rPr lang="en"/>
              <a:t> R</a:t>
            </a:r>
            <a:r>
              <a:rPr lang="en" sz="3600"/>
              <a:t>EADINESS</a:t>
            </a:r>
            <a:endParaRPr sz="3600">
              <a:solidFill>
                <a:schemeClr val="lt1"/>
              </a:solidFill>
            </a:endParaRPr>
          </a:p>
          <a:p>
            <a:pPr marL="0" lvl="0" indent="0" algn="ctr" rtl="0">
              <a:spcBef>
                <a:spcPts val="0"/>
              </a:spcBef>
              <a:spcAft>
                <a:spcPts val="0"/>
              </a:spcAft>
              <a:buNone/>
            </a:pPr>
            <a:r>
              <a:rPr lang="en" sz="1800">
                <a:solidFill>
                  <a:schemeClr val="lt1"/>
                </a:solidFill>
                <a:latin typeface="Roboto"/>
                <a:ea typeface="Roboto"/>
                <a:cs typeface="Roboto"/>
                <a:sym typeface="Roboto"/>
              </a:rPr>
              <a:t>Presented by:</a:t>
            </a:r>
            <a:endParaRPr sz="1800">
              <a:solidFill>
                <a:schemeClr val="lt1"/>
              </a:solidFill>
              <a:latin typeface="Roboto"/>
              <a:ea typeface="Roboto"/>
              <a:cs typeface="Roboto"/>
              <a:sym typeface="Roboto"/>
            </a:endParaRPr>
          </a:p>
          <a:p>
            <a:pPr marL="0" lvl="0" indent="0" algn="ctr" rtl="0">
              <a:spcBef>
                <a:spcPts val="0"/>
              </a:spcBef>
              <a:spcAft>
                <a:spcPts val="0"/>
              </a:spcAft>
              <a:buNone/>
            </a:pPr>
            <a:r>
              <a:rPr lang="en" sz="1800">
                <a:latin typeface="Roboto"/>
                <a:ea typeface="Roboto"/>
                <a:cs typeface="Roboto"/>
                <a:sym typeface="Roboto"/>
              </a:rPr>
              <a:t>xxx</a:t>
            </a:r>
            <a:r>
              <a:rPr lang="en" sz="1800">
                <a:solidFill>
                  <a:schemeClr val="lt1"/>
                </a:solidFill>
                <a:latin typeface="Roboto"/>
                <a:ea typeface="Roboto"/>
                <a:cs typeface="Roboto"/>
                <a:sym typeface="Roboto"/>
              </a:rPr>
              <a:t>                         </a:t>
            </a:r>
            <a:r>
              <a:rPr lang="en" sz="1800">
                <a:latin typeface="Roboto"/>
                <a:ea typeface="Roboto"/>
                <a:cs typeface="Roboto"/>
                <a:sym typeface="Roboto"/>
              </a:rPr>
              <a:t>                      </a:t>
            </a:r>
            <a:endParaRPr sz="1800">
              <a:latin typeface="Roboto"/>
              <a:ea typeface="Roboto"/>
              <a:cs typeface="Roboto"/>
              <a:sym typeface="Roboto"/>
            </a:endParaRPr>
          </a:p>
        </p:txBody>
      </p:sp>
      <p:cxnSp>
        <p:nvCxnSpPr>
          <p:cNvPr id="317" name="Google Shape;317;p43"/>
          <p:cNvCxnSpPr/>
          <p:nvPr/>
        </p:nvCxnSpPr>
        <p:spPr>
          <a:xfrm>
            <a:off x="-2400" y="2571750"/>
            <a:ext cx="9148800" cy="0"/>
          </a:xfrm>
          <a:prstGeom prst="straightConnector1">
            <a:avLst/>
          </a:prstGeom>
          <a:noFill/>
          <a:ln w="38100" cap="flat" cmpd="sng">
            <a:solidFill>
              <a:schemeClr val="accent1"/>
            </a:solidFill>
            <a:prstDash val="solid"/>
            <a:round/>
            <a:headEnd type="none" w="med" len="med"/>
            <a:tailEnd type="none" w="med" len="med"/>
          </a:ln>
        </p:spPr>
      </p:cxnSp>
      <p:sp>
        <p:nvSpPr>
          <p:cNvPr id="318" name="Google Shape;318;p43"/>
          <p:cNvSpPr txBox="1">
            <a:spLocks noGrp="1"/>
          </p:cNvSpPr>
          <p:nvPr>
            <p:ph type="sldNum" idx="12"/>
          </p:nvPr>
        </p:nvSpPr>
        <p:spPr>
          <a:xfrm>
            <a:off x="87357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solidFill>
                  <a:schemeClr val="dk1"/>
                </a:solidFill>
              </a:rPr>
              <a:t>19</a:t>
            </a:fld>
            <a:endParaRPr>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6"/>
          <p:cNvSpPr/>
          <p:nvPr/>
        </p:nvSpPr>
        <p:spPr>
          <a:xfrm>
            <a:off x="0" y="2571750"/>
            <a:ext cx="9144000" cy="25719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800" u="sng">
                <a:solidFill>
                  <a:schemeClr val="hlink"/>
                </a:solidFill>
                <a:latin typeface="Roboto"/>
                <a:ea typeface="Roboto"/>
                <a:cs typeface="Roboto"/>
                <a:sym typeface="Roboto"/>
                <a:hlinkClick r:id="rId3" action="ppaction://hlinksldjump"/>
              </a:rPr>
              <a:t>Project Purpose and Objectives</a:t>
            </a:r>
            <a:endParaRPr sz="1800">
              <a:solidFill>
                <a:schemeClr val="accent1"/>
              </a:solidFill>
              <a:latin typeface="Roboto"/>
              <a:ea typeface="Roboto"/>
              <a:cs typeface="Roboto"/>
              <a:sym typeface="Roboto"/>
            </a:endParaRPr>
          </a:p>
          <a:p>
            <a:pPr marL="0" lvl="0" indent="0" algn="ctr" rtl="0">
              <a:lnSpc>
                <a:spcPct val="115000"/>
              </a:lnSpc>
              <a:spcBef>
                <a:spcPts val="0"/>
              </a:spcBef>
              <a:spcAft>
                <a:spcPts val="0"/>
              </a:spcAft>
              <a:buNone/>
            </a:pPr>
            <a:r>
              <a:rPr lang="en" sz="1800" u="sng">
                <a:solidFill>
                  <a:schemeClr val="hlink"/>
                </a:solidFill>
                <a:latin typeface="Roboto"/>
                <a:ea typeface="Roboto"/>
                <a:cs typeface="Roboto"/>
                <a:sym typeface="Roboto"/>
                <a:hlinkClick r:id="rId4" action="ppaction://hlinksldjump"/>
              </a:rPr>
              <a:t>CONOPS</a:t>
            </a:r>
            <a:endParaRPr sz="1800">
              <a:solidFill>
                <a:schemeClr val="accent1"/>
              </a:solidFill>
              <a:latin typeface="Roboto"/>
              <a:ea typeface="Roboto"/>
              <a:cs typeface="Roboto"/>
              <a:sym typeface="Roboto"/>
            </a:endParaRPr>
          </a:p>
          <a:p>
            <a:pPr marL="0" lvl="0" indent="0" algn="ctr" rtl="0">
              <a:lnSpc>
                <a:spcPct val="115000"/>
              </a:lnSpc>
              <a:spcBef>
                <a:spcPts val="0"/>
              </a:spcBef>
              <a:spcAft>
                <a:spcPts val="0"/>
              </a:spcAft>
              <a:buNone/>
            </a:pPr>
            <a:r>
              <a:rPr lang="en" sz="1800" u="sng">
                <a:solidFill>
                  <a:schemeClr val="hlink"/>
                </a:solidFill>
                <a:latin typeface="Roboto"/>
                <a:ea typeface="Roboto"/>
                <a:cs typeface="Roboto"/>
                <a:sym typeface="Roboto"/>
                <a:hlinkClick r:id="rId5" action="ppaction://hlinksldjump"/>
              </a:rPr>
              <a:t>FBD</a:t>
            </a:r>
            <a:endParaRPr sz="1800">
              <a:solidFill>
                <a:schemeClr val="accent1"/>
              </a:solidFill>
              <a:latin typeface="Roboto"/>
              <a:ea typeface="Roboto"/>
              <a:cs typeface="Roboto"/>
              <a:sym typeface="Roboto"/>
            </a:endParaRPr>
          </a:p>
          <a:p>
            <a:pPr marL="0" lvl="0" indent="0" algn="ctr" rtl="0">
              <a:lnSpc>
                <a:spcPct val="115000"/>
              </a:lnSpc>
              <a:spcBef>
                <a:spcPts val="0"/>
              </a:spcBef>
              <a:spcAft>
                <a:spcPts val="0"/>
              </a:spcAft>
              <a:buNone/>
            </a:pPr>
            <a:r>
              <a:rPr lang="en" sz="1800" u="sng">
                <a:solidFill>
                  <a:schemeClr val="hlink"/>
                </a:solidFill>
                <a:latin typeface="Roboto"/>
                <a:ea typeface="Roboto"/>
                <a:cs typeface="Roboto"/>
                <a:sym typeface="Roboto"/>
                <a:hlinkClick r:id="rId6" action="ppaction://hlinksldjump"/>
              </a:rPr>
              <a:t>Baseline Design</a:t>
            </a:r>
            <a:endParaRPr sz="1800">
              <a:solidFill>
                <a:schemeClr val="accent1"/>
              </a:solidFill>
              <a:latin typeface="Roboto"/>
              <a:ea typeface="Roboto"/>
              <a:cs typeface="Roboto"/>
              <a:sym typeface="Roboto"/>
            </a:endParaRPr>
          </a:p>
          <a:p>
            <a:pPr marL="0" lvl="0" indent="0" algn="ctr" rtl="0">
              <a:lnSpc>
                <a:spcPct val="115000"/>
              </a:lnSpc>
              <a:spcBef>
                <a:spcPts val="0"/>
              </a:spcBef>
              <a:spcAft>
                <a:spcPts val="0"/>
              </a:spcAft>
              <a:buNone/>
            </a:pPr>
            <a:r>
              <a:rPr lang="en" sz="1800" u="sng">
                <a:solidFill>
                  <a:schemeClr val="hlink"/>
                </a:solidFill>
                <a:latin typeface="Roboto"/>
                <a:ea typeface="Roboto"/>
                <a:cs typeface="Roboto"/>
                <a:sym typeface="Roboto"/>
                <a:hlinkClick r:id="rId7" action="ppaction://hlinksldjump"/>
              </a:rPr>
              <a:t>CPEs</a:t>
            </a:r>
            <a:endParaRPr sz="1800">
              <a:solidFill>
                <a:schemeClr val="accent1"/>
              </a:solidFill>
              <a:latin typeface="Roboto"/>
              <a:ea typeface="Roboto"/>
              <a:cs typeface="Roboto"/>
              <a:sym typeface="Roboto"/>
            </a:endParaRPr>
          </a:p>
          <a:p>
            <a:pPr marL="0" lvl="0" indent="0" algn="ctr" rtl="0">
              <a:lnSpc>
                <a:spcPct val="115000"/>
              </a:lnSpc>
              <a:spcBef>
                <a:spcPts val="0"/>
              </a:spcBef>
              <a:spcAft>
                <a:spcPts val="0"/>
              </a:spcAft>
              <a:buNone/>
            </a:pPr>
            <a:r>
              <a:rPr lang="en" sz="1800" u="sng">
                <a:solidFill>
                  <a:schemeClr val="hlink"/>
                </a:solidFill>
                <a:latin typeface="Roboto"/>
                <a:ea typeface="Roboto"/>
                <a:cs typeface="Roboto"/>
                <a:sym typeface="Roboto"/>
                <a:hlinkClick r:id="rId8" action="ppaction://hlinksldjump"/>
              </a:rPr>
              <a:t>Levels of Success</a:t>
            </a:r>
            <a:endParaRPr sz="1800">
              <a:solidFill>
                <a:schemeClr val="accent1"/>
              </a:solidFill>
              <a:latin typeface="Roboto"/>
              <a:ea typeface="Roboto"/>
              <a:cs typeface="Roboto"/>
              <a:sym typeface="Roboto"/>
            </a:endParaRPr>
          </a:p>
          <a:p>
            <a:pPr marL="0" lvl="0" indent="0" algn="ctr" rtl="0">
              <a:lnSpc>
                <a:spcPct val="115000"/>
              </a:lnSpc>
              <a:spcBef>
                <a:spcPts val="0"/>
              </a:spcBef>
              <a:spcAft>
                <a:spcPts val="0"/>
              </a:spcAft>
              <a:buNone/>
            </a:pPr>
            <a:r>
              <a:rPr lang="en" sz="1800" u="sng">
                <a:solidFill>
                  <a:schemeClr val="hlink"/>
                </a:solidFill>
                <a:latin typeface="Roboto"/>
                <a:ea typeface="Roboto"/>
                <a:cs typeface="Roboto"/>
                <a:sym typeface="Roboto"/>
                <a:hlinkClick r:id="rId9" action="ppaction://hlinksldjump"/>
              </a:rPr>
              <a:t>Project Updates</a:t>
            </a:r>
            <a:endParaRPr sz="1800">
              <a:solidFill>
                <a:schemeClr val="accent1"/>
              </a:solidFill>
              <a:latin typeface="Roboto"/>
              <a:ea typeface="Roboto"/>
              <a:cs typeface="Roboto"/>
              <a:sym typeface="Roboto"/>
            </a:endParaRPr>
          </a:p>
        </p:txBody>
      </p:sp>
      <p:sp>
        <p:nvSpPr>
          <p:cNvPr id="111" name="Google Shape;111;p26"/>
          <p:cNvSpPr txBox="1">
            <a:spLocks noGrp="1"/>
          </p:cNvSpPr>
          <p:nvPr>
            <p:ph type="title"/>
          </p:nvPr>
        </p:nvSpPr>
        <p:spPr>
          <a:xfrm>
            <a:off x="164975" y="787125"/>
            <a:ext cx="8737200" cy="1478700"/>
          </a:xfrm>
          <a:prstGeom prst="rect">
            <a:avLst/>
          </a:prstGeom>
          <a:solidFill>
            <a:schemeClr val="dk1"/>
          </a:solidFill>
        </p:spPr>
        <p:txBody>
          <a:bodyPr spcFirstLastPara="1" wrap="square" lIns="91425" tIns="91425" rIns="91425" bIns="91425" anchor="ctr" anchorCtr="0">
            <a:noAutofit/>
          </a:bodyPr>
          <a:lstStyle/>
          <a:p>
            <a:pPr marL="0" lvl="0" indent="0" algn="ctr" rtl="0">
              <a:spcBef>
                <a:spcPts val="0"/>
              </a:spcBef>
              <a:spcAft>
                <a:spcPts val="0"/>
              </a:spcAft>
              <a:buNone/>
            </a:pPr>
            <a:r>
              <a:rPr lang="en"/>
              <a:t>O</a:t>
            </a:r>
            <a:r>
              <a:rPr lang="en" sz="3600"/>
              <a:t>VERVIEW</a:t>
            </a:r>
            <a:endParaRPr sz="3600">
              <a:solidFill>
                <a:schemeClr val="lt1"/>
              </a:solidFill>
            </a:endParaRPr>
          </a:p>
          <a:p>
            <a:pPr marL="0" lvl="0" indent="0" algn="ctr" rtl="0">
              <a:spcBef>
                <a:spcPts val="0"/>
              </a:spcBef>
              <a:spcAft>
                <a:spcPts val="0"/>
              </a:spcAft>
              <a:buNone/>
            </a:pPr>
            <a:r>
              <a:rPr lang="en" sz="1800">
                <a:solidFill>
                  <a:schemeClr val="lt1"/>
                </a:solidFill>
                <a:latin typeface="Roboto"/>
                <a:ea typeface="Roboto"/>
                <a:cs typeface="Roboto"/>
                <a:sym typeface="Roboto"/>
              </a:rPr>
              <a:t>Presented by:</a:t>
            </a:r>
            <a:endParaRPr sz="1800">
              <a:solidFill>
                <a:schemeClr val="lt1"/>
              </a:solidFill>
              <a:latin typeface="Roboto"/>
              <a:ea typeface="Roboto"/>
              <a:cs typeface="Roboto"/>
              <a:sym typeface="Roboto"/>
            </a:endParaRPr>
          </a:p>
          <a:p>
            <a:pPr marL="0" lvl="0" indent="0" algn="ctr" rtl="0">
              <a:spcBef>
                <a:spcPts val="0"/>
              </a:spcBef>
              <a:spcAft>
                <a:spcPts val="0"/>
              </a:spcAft>
              <a:buNone/>
            </a:pPr>
            <a:r>
              <a:rPr lang="en" sz="1800">
                <a:latin typeface="Roboto"/>
                <a:ea typeface="Roboto"/>
                <a:cs typeface="Roboto"/>
                <a:sym typeface="Roboto"/>
              </a:rPr>
              <a:t>Emerson Beinhauer, Finn Bailis </a:t>
            </a:r>
            <a:r>
              <a:rPr lang="en" sz="1800">
                <a:solidFill>
                  <a:schemeClr val="lt1"/>
                </a:solidFill>
                <a:latin typeface="Roboto"/>
                <a:ea typeface="Roboto"/>
                <a:cs typeface="Roboto"/>
                <a:sym typeface="Roboto"/>
              </a:rPr>
              <a:t>                         </a:t>
            </a:r>
            <a:r>
              <a:rPr lang="en" sz="1800">
                <a:latin typeface="Roboto"/>
                <a:ea typeface="Roboto"/>
                <a:cs typeface="Roboto"/>
                <a:sym typeface="Roboto"/>
              </a:rPr>
              <a:t>                      </a:t>
            </a:r>
            <a:endParaRPr sz="1800">
              <a:latin typeface="Roboto"/>
              <a:ea typeface="Roboto"/>
              <a:cs typeface="Roboto"/>
              <a:sym typeface="Roboto"/>
            </a:endParaRPr>
          </a:p>
        </p:txBody>
      </p:sp>
      <p:cxnSp>
        <p:nvCxnSpPr>
          <p:cNvPr id="112" name="Google Shape;112;p26"/>
          <p:cNvCxnSpPr/>
          <p:nvPr/>
        </p:nvCxnSpPr>
        <p:spPr>
          <a:xfrm>
            <a:off x="-2400" y="2571750"/>
            <a:ext cx="9148800" cy="0"/>
          </a:xfrm>
          <a:prstGeom prst="straightConnector1">
            <a:avLst/>
          </a:prstGeom>
          <a:noFill/>
          <a:ln w="38100" cap="flat" cmpd="sng">
            <a:solidFill>
              <a:schemeClr val="accent1"/>
            </a:solidFill>
            <a:prstDash val="solid"/>
            <a:round/>
            <a:headEnd type="none" w="med" len="med"/>
            <a:tailEnd type="none" w="med" len="med"/>
          </a:ln>
        </p:spPr>
      </p:cxnSp>
      <p:sp>
        <p:nvSpPr>
          <p:cNvPr id="113" name="Google Shape;113;p26"/>
          <p:cNvSpPr txBox="1">
            <a:spLocks noGrp="1"/>
          </p:cNvSpPr>
          <p:nvPr>
            <p:ph type="sldNum" idx="12"/>
          </p:nvPr>
        </p:nvSpPr>
        <p:spPr>
          <a:xfrm>
            <a:off x="87357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solidFill>
                  <a:schemeClr val="dk1"/>
                </a:solidFill>
              </a:rPr>
              <a:t>2</a:t>
            </a:fld>
            <a:endParaRPr>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44"/>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20</a:t>
            </a:fld>
            <a:endParaRPr/>
          </a:p>
        </p:txBody>
      </p:sp>
      <p:sp>
        <p:nvSpPr>
          <p:cNvPr id="324" name="Google Shape;324;p44"/>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None/>
            </a:pPr>
            <a:r>
              <a:rPr lang="en" sz="2950"/>
              <a:t>T</a:t>
            </a:r>
            <a:r>
              <a:rPr lang="en" sz="2400"/>
              <a:t>ESTING</a:t>
            </a:r>
            <a:r>
              <a:rPr lang="en" sz="2950"/>
              <a:t> L</a:t>
            </a:r>
            <a:r>
              <a:rPr lang="en" sz="2400"/>
              <a:t>IMITATIONS</a:t>
            </a:r>
            <a:endParaRPr sz="2400"/>
          </a:p>
        </p:txBody>
      </p:sp>
      <p:grpSp>
        <p:nvGrpSpPr>
          <p:cNvPr id="325" name="Google Shape;325;p44"/>
          <p:cNvGrpSpPr/>
          <p:nvPr/>
        </p:nvGrpSpPr>
        <p:grpSpPr>
          <a:xfrm>
            <a:off x="67350" y="572700"/>
            <a:ext cx="9009325" cy="3800703"/>
            <a:chOff x="67350" y="572700"/>
            <a:chExt cx="9009325" cy="3800703"/>
          </a:xfrm>
        </p:grpSpPr>
        <p:pic>
          <p:nvPicPr>
            <p:cNvPr id="326" name="Google Shape;326;p4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309337" y="572700"/>
              <a:ext cx="2525325" cy="1315801"/>
            </a:xfrm>
            <a:prstGeom prst="rect">
              <a:avLst/>
            </a:prstGeom>
            <a:noFill/>
            <a:ln>
              <a:noFill/>
            </a:ln>
          </p:spPr>
        </p:pic>
        <p:grpSp>
          <p:nvGrpSpPr>
            <p:cNvPr id="327" name="Google Shape;327;p44"/>
            <p:cNvGrpSpPr/>
            <p:nvPr/>
          </p:nvGrpSpPr>
          <p:grpSpPr>
            <a:xfrm>
              <a:off x="5621738" y="2981453"/>
              <a:ext cx="1935098" cy="1299549"/>
              <a:chOff x="5586789" y="2683201"/>
              <a:chExt cx="1935098" cy="1299549"/>
            </a:xfrm>
          </p:grpSpPr>
          <p:pic>
            <p:nvPicPr>
              <p:cNvPr id="328" name="Google Shape;328;p44"/>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rot="-648150">
                <a:off x="5638690" y="2848374"/>
                <a:ext cx="1831298" cy="726955"/>
              </a:xfrm>
              <a:prstGeom prst="rect">
                <a:avLst/>
              </a:prstGeom>
              <a:noFill/>
              <a:ln>
                <a:noFill/>
              </a:ln>
            </p:spPr>
          </p:pic>
          <p:sp>
            <p:nvSpPr>
              <p:cNvPr id="329" name="Google Shape;329;p44"/>
              <p:cNvSpPr txBox="1"/>
              <p:nvPr/>
            </p:nvSpPr>
            <p:spPr>
              <a:xfrm>
                <a:off x="5799526" y="3613450"/>
                <a:ext cx="14907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latin typeface="Roboto"/>
                    <a:ea typeface="Roboto"/>
                    <a:cs typeface="Roboto"/>
                    <a:sym typeface="Roboto"/>
                  </a:rPr>
                  <a:t>Structural Analysis</a:t>
                </a:r>
                <a:endParaRPr sz="1200">
                  <a:latin typeface="Roboto"/>
                  <a:ea typeface="Roboto"/>
                  <a:cs typeface="Roboto"/>
                  <a:sym typeface="Roboto"/>
                </a:endParaRPr>
              </a:p>
            </p:txBody>
          </p:sp>
        </p:grpSp>
        <p:cxnSp>
          <p:nvCxnSpPr>
            <p:cNvPr id="330" name="Google Shape;330;p44"/>
            <p:cNvCxnSpPr/>
            <p:nvPr/>
          </p:nvCxnSpPr>
          <p:spPr>
            <a:xfrm flipH="1">
              <a:off x="2768238" y="1900522"/>
              <a:ext cx="957900" cy="1128000"/>
            </a:xfrm>
            <a:prstGeom prst="straightConnector1">
              <a:avLst/>
            </a:prstGeom>
            <a:noFill/>
            <a:ln w="28575" cap="flat" cmpd="sng">
              <a:solidFill>
                <a:schemeClr val="dk2"/>
              </a:solidFill>
              <a:prstDash val="solid"/>
              <a:round/>
              <a:headEnd type="none" w="med" len="med"/>
              <a:tailEnd type="triangle" w="med" len="med"/>
            </a:ln>
          </p:spPr>
        </p:cxnSp>
        <p:cxnSp>
          <p:nvCxnSpPr>
            <p:cNvPr id="331" name="Google Shape;331;p44"/>
            <p:cNvCxnSpPr/>
            <p:nvPr/>
          </p:nvCxnSpPr>
          <p:spPr>
            <a:xfrm flipH="1">
              <a:off x="1750337" y="1615375"/>
              <a:ext cx="1658400" cy="1219500"/>
            </a:xfrm>
            <a:prstGeom prst="straightConnector1">
              <a:avLst/>
            </a:prstGeom>
            <a:noFill/>
            <a:ln w="28575" cap="flat" cmpd="sng">
              <a:solidFill>
                <a:schemeClr val="dk2"/>
              </a:solidFill>
              <a:prstDash val="solid"/>
              <a:round/>
              <a:headEnd type="none" w="med" len="med"/>
              <a:tailEnd type="triangle" w="med" len="med"/>
            </a:ln>
          </p:spPr>
        </p:cxnSp>
        <p:cxnSp>
          <p:nvCxnSpPr>
            <p:cNvPr id="332" name="Google Shape;332;p44"/>
            <p:cNvCxnSpPr/>
            <p:nvPr/>
          </p:nvCxnSpPr>
          <p:spPr>
            <a:xfrm>
              <a:off x="5810025" y="1716725"/>
              <a:ext cx="2195100" cy="1308900"/>
            </a:xfrm>
            <a:prstGeom prst="straightConnector1">
              <a:avLst/>
            </a:prstGeom>
            <a:noFill/>
            <a:ln w="28575" cap="flat" cmpd="sng">
              <a:solidFill>
                <a:schemeClr val="dk2"/>
              </a:solidFill>
              <a:prstDash val="solid"/>
              <a:round/>
              <a:headEnd type="none" w="med" len="med"/>
              <a:tailEnd type="triangle" w="med" len="med"/>
            </a:ln>
          </p:spPr>
        </p:cxnSp>
        <p:cxnSp>
          <p:nvCxnSpPr>
            <p:cNvPr id="333" name="Google Shape;333;p44"/>
            <p:cNvCxnSpPr>
              <a:endCxn id="334" idx="3"/>
            </p:cNvCxnSpPr>
            <p:nvPr/>
          </p:nvCxnSpPr>
          <p:spPr>
            <a:xfrm>
              <a:off x="5894477" y="1414350"/>
              <a:ext cx="1589700" cy="0"/>
            </a:xfrm>
            <a:prstGeom prst="straightConnector1">
              <a:avLst/>
            </a:prstGeom>
            <a:noFill/>
            <a:ln w="28575" cap="flat" cmpd="sng">
              <a:solidFill>
                <a:schemeClr val="dk2"/>
              </a:solidFill>
              <a:prstDash val="solid"/>
              <a:round/>
              <a:headEnd type="none" w="med" len="med"/>
              <a:tailEnd type="triangle" w="med" len="med"/>
            </a:ln>
          </p:spPr>
        </p:cxnSp>
        <p:sp>
          <p:nvSpPr>
            <p:cNvPr id="335" name="Google Shape;335;p44"/>
            <p:cNvSpPr txBox="1"/>
            <p:nvPr/>
          </p:nvSpPr>
          <p:spPr>
            <a:xfrm>
              <a:off x="7675675" y="3911702"/>
              <a:ext cx="14010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latin typeface="Roboto"/>
                  <a:ea typeface="Roboto"/>
                  <a:cs typeface="Roboto"/>
                  <a:sym typeface="Roboto"/>
                </a:rPr>
                <a:t>Aerodynamics</a:t>
              </a:r>
              <a:endParaRPr sz="1200">
                <a:latin typeface="Roboto"/>
                <a:ea typeface="Roboto"/>
                <a:cs typeface="Roboto"/>
                <a:sym typeface="Roboto"/>
              </a:endParaRPr>
            </a:p>
          </p:txBody>
        </p:sp>
        <p:cxnSp>
          <p:nvCxnSpPr>
            <p:cNvPr id="336" name="Google Shape;336;p44"/>
            <p:cNvCxnSpPr>
              <a:endCxn id="337" idx="3"/>
            </p:cNvCxnSpPr>
            <p:nvPr/>
          </p:nvCxnSpPr>
          <p:spPr>
            <a:xfrm rot="10800000">
              <a:off x="1736824" y="1414350"/>
              <a:ext cx="1575600" cy="0"/>
            </a:xfrm>
            <a:prstGeom prst="straightConnector1">
              <a:avLst/>
            </a:prstGeom>
            <a:noFill/>
            <a:ln w="28575" cap="flat" cmpd="sng">
              <a:solidFill>
                <a:schemeClr val="dk2"/>
              </a:solidFill>
              <a:prstDash val="solid"/>
              <a:round/>
              <a:headEnd type="none" w="med" len="med"/>
              <a:tailEnd type="triangle" w="med" len="med"/>
            </a:ln>
          </p:spPr>
        </p:cxnSp>
        <p:cxnSp>
          <p:nvCxnSpPr>
            <p:cNvPr id="338" name="Google Shape;338;p44"/>
            <p:cNvCxnSpPr/>
            <p:nvPr/>
          </p:nvCxnSpPr>
          <p:spPr>
            <a:xfrm>
              <a:off x="5469961" y="1864043"/>
              <a:ext cx="960600" cy="1206900"/>
            </a:xfrm>
            <a:prstGeom prst="straightConnector1">
              <a:avLst/>
            </a:prstGeom>
            <a:noFill/>
            <a:ln w="28575" cap="flat" cmpd="sng">
              <a:solidFill>
                <a:schemeClr val="dk2"/>
              </a:solidFill>
              <a:prstDash val="solid"/>
              <a:round/>
              <a:headEnd type="none" w="med" len="med"/>
              <a:tailEnd type="triangle" w="med" len="med"/>
            </a:ln>
          </p:spPr>
        </p:cxnSp>
        <p:grpSp>
          <p:nvGrpSpPr>
            <p:cNvPr id="339" name="Google Shape;339;p44"/>
            <p:cNvGrpSpPr/>
            <p:nvPr/>
          </p:nvGrpSpPr>
          <p:grpSpPr>
            <a:xfrm>
              <a:off x="7484177" y="877488"/>
              <a:ext cx="1559099" cy="1546263"/>
              <a:chOff x="7383453" y="572688"/>
              <a:chExt cx="1559099" cy="1546263"/>
            </a:xfrm>
          </p:grpSpPr>
          <p:pic>
            <p:nvPicPr>
              <p:cNvPr id="334" name="Google Shape;334;p4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flipH="1">
                <a:off x="7383453" y="572688"/>
                <a:ext cx="1559099" cy="1073726"/>
              </a:xfrm>
              <a:prstGeom prst="rect">
                <a:avLst/>
              </a:prstGeom>
              <a:noFill/>
              <a:ln>
                <a:noFill/>
              </a:ln>
            </p:spPr>
          </p:pic>
          <p:sp>
            <p:nvSpPr>
              <p:cNvPr id="340" name="Google Shape;340;p44"/>
              <p:cNvSpPr txBox="1"/>
              <p:nvPr/>
            </p:nvSpPr>
            <p:spPr>
              <a:xfrm>
                <a:off x="7396652" y="1564850"/>
                <a:ext cx="15327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latin typeface="Roboto"/>
                    <a:ea typeface="Roboto"/>
                    <a:cs typeface="Roboto"/>
                    <a:sym typeface="Roboto"/>
                  </a:rPr>
                  <a:t>Powertrain</a:t>
                </a:r>
                <a:endParaRPr sz="1200">
                  <a:latin typeface="Roboto"/>
                  <a:ea typeface="Roboto"/>
                  <a:cs typeface="Roboto"/>
                  <a:sym typeface="Roboto"/>
                </a:endParaRPr>
              </a:p>
              <a:p>
                <a:pPr marL="0" lvl="0" indent="0" algn="ctr" rtl="0">
                  <a:spcBef>
                    <a:spcPts val="0"/>
                  </a:spcBef>
                  <a:spcAft>
                    <a:spcPts val="0"/>
                  </a:spcAft>
                  <a:buNone/>
                </a:pPr>
                <a:r>
                  <a:rPr lang="en" sz="1200">
                    <a:latin typeface="Roboto"/>
                    <a:ea typeface="Roboto"/>
                    <a:cs typeface="Roboto"/>
                    <a:sym typeface="Roboto"/>
                  </a:rPr>
                  <a:t>Testing</a:t>
                </a:r>
                <a:endParaRPr sz="1200">
                  <a:latin typeface="Roboto"/>
                  <a:ea typeface="Roboto"/>
                  <a:cs typeface="Roboto"/>
                  <a:sym typeface="Roboto"/>
                </a:endParaRPr>
              </a:p>
            </p:txBody>
          </p:sp>
        </p:grpSp>
        <p:grpSp>
          <p:nvGrpSpPr>
            <p:cNvPr id="341" name="Google Shape;341;p44"/>
            <p:cNvGrpSpPr/>
            <p:nvPr/>
          </p:nvGrpSpPr>
          <p:grpSpPr>
            <a:xfrm>
              <a:off x="67350" y="2872638"/>
              <a:ext cx="1983900" cy="1500764"/>
              <a:chOff x="-144900" y="2332416"/>
              <a:chExt cx="1983900" cy="1500764"/>
            </a:xfrm>
          </p:grpSpPr>
          <p:sp>
            <p:nvSpPr>
              <p:cNvPr id="342" name="Google Shape;342;p44"/>
              <p:cNvSpPr txBox="1"/>
              <p:nvPr/>
            </p:nvSpPr>
            <p:spPr>
              <a:xfrm>
                <a:off x="-144900" y="3279081"/>
                <a:ext cx="19839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latin typeface="Roboto"/>
                    <a:ea typeface="Roboto"/>
                    <a:cs typeface="Roboto"/>
                    <a:sym typeface="Roboto"/>
                  </a:rPr>
                  <a:t>Battery Performance Testing</a:t>
                </a:r>
                <a:endParaRPr sz="1200">
                  <a:latin typeface="Roboto"/>
                  <a:ea typeface="Roboto"/>
                  <a:cs typeface="Roboto"/>
                  <a:sym typeface="Roboto"/>
                </a:endParaRPr>
              </a:p>
            </p:txBody>
          </p:sp>
          <p:pic>
            <p:nvPicPr>
              <p:cNvPr id="343" name="Google Shape;343;p44"/>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217802" y="2332416"/>
                <a:ext cx="1258496" cy="937325"/>
              </a:xfrm>
              <a:prstGeom prst="rect">
                <a:avLst/>
              </a:prstGeom>
              <a:noFill/>
              <a:ln>
                <a:noFill/>
              </a:ln>
            </p:spPr>
          </p:pic>
        </p:grpSp>
        <p:grpSp>
          <p:nvGrpSpPr>
            <p:cNvPr id="344" name="Google Shape;344;p44"/>
            <p:cNvGrpSpPr/>
            <p:nvPr/>
          </p:nvGrpSpPr>
          <p:grpSpPr>
            <a:xfrm>
              <a:off x="253124" y="947279"/>
              <a:ext cx="1595100" cy="1476471"/>
              <a:chOff x="0" y="642479"/>
              <a:chExt cx="1595100" cy="1476471"/>
            </a:xfrm>
          </p:grpSpPr>
          <p:pic>
            <p:nvPicPr>
              <p:cNvPr id="337" name="Google Shape;337;p44"/>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111400" y="642479"/>
                <a:ext cx="1372300" cy="934142"/>
              </a:xfrm>
              <a:prstGeom prst="rect">
                <a:avLst/>
              </a:prstGeom>
              <a:noFill/>
              <a:ln>
                <a:noFill/>
              </a:ln>
            </p:spPr>
          </p:pic>
          <p:sp>
            <p:nvSpPr>
              <p:cNvPr id="345" name="Google Shape;345;p44"/>
              <p:cNvSpPr txBox="1"/>
              <p:nvPr/>
            </p:nvSpPr>
            <p:spPr>
              <a:xfrm>
                <a:off x="0" y="1564850"/>
                <a:ext cx="15951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latin typeface="Roboto"/>
                    <a:ea typeface="Roboto"/>
                    <a:cs typeface="Roboto"/>
                    <a:sym typeface="Roboto"/>
                  </a:rPr>
                  <a:t>Stability and Control Flight Testing</a:t>
                </a:r>
                <a:endParaRPr sz="1200">
                  <a:latin typeface="Roboto"/>
                  <a:ea typeface="Roboto"/>
                  <a:cs typeface="Roboto"/>
                  <a:sym typeface="Roboto"/>
                </a:endParaRPr>
              </a:p>
            </p:txBody>
          </p:sp>
        </p:grpSp>
        <p:cxnSp>
          <p:nvCxnSpPr>
            <p:cNvPr id="346" name="Google Shape;346;p44"/>
            <p:cNvCxnSpPr>
              <a:stCxn id="326" idx="2"/>
              <a:endCxn id="347" idx="0"/>
            </p:cNvCxnSpPr>
            <p:nvPr/>
          </p:nvCxnSpPr>
          <p:spPr>
            <a:xfrm>
              <a:off x="4572000" y="1888500"/>
              <a:ext cx="0" cy="785400"/>
            </a:xfrm>
            <a:prstGeom prst="straightConnector1">
              <a:avLst/>
            </a:prstGeom>
            <a:noFill/>
            <a:ln w="28575" cap="flat" cmpd="sng">
              <a:solidFill>
                <a:schemeClr val="dk2"/>
              </a:solidFill>
              <a:prstDash val="solid"/>
              <a:round/>
              <a:headEnd type="none" w="med" len="med"/>
              <a:tailEnd type="triangle" w="med" len="med"/>
            </a:ln>
          </p:spPr>
        </p:cxnSp>
        <p:grpSp>
          <p:nvGrpSpPr>
            <p:cNvPr id="348" name="Google Shape;348;p44"/>
            <p:cNvGrpSpPr/>
            <p:nvPr/>
          </p:nvGrpSpPr>
          <p:grpSpPr>
            <a:xfrm>
              <a:off x="1625613" y="3114322"/>
              <a:ext cx="1983900" cy="1259080"/>
              <a:chOff x="1354175" y="3015407"/>
              <a:chExt cx="1983900" cy="1259080"/>
            </a:xfrm>
          </p:grpSpPr>
          <p:pic>
            <p:nvPicPr>
              <p:cNvPr id="349" name="Google Shape;349;p44"/>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2004500" y="3015407"/>
                <a:ext cx="834000" cy="732941"/>
              </a:xfrm>
              <a:prstGeom prst="rect">
                <a:avLst/>
              </a:prstGeom>
              <a:noFill/>
              <a:ln>
                <a:noFill/>
              </a:ln>
            </p:spPr>
          </p:pic>
          <p:sp>
            <p:nvSpPr>
              <p:cNvPr id="350" name="Google Shape;350;p44"/>
              <p:cNvSpPr txBox="1"/>
              <p:nvPr/>
            </p:nvSpPr>
            <p:spPr>
              <a:xfrm>
                <a:off x="1354175" y="3720388"/>
                <a:ext cx="19839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latin typeface="Roboto"/>
                    <a:ea typeface="Roboto"/>
                    <a:cs typeface="Roboto"/>
                    <a:sym typeface="Roboto"/>
                  </a:rPr>
                  <a:t>Crew/Human</a:t>
                </a:r>
                <a:endParaRPr sz="1200">
                  <a:latin typeface="Roboto"/>
                  <a:ea typeface="Roboto"/>
                  <a:cs typeface="Roboto"/>
                  <a:sym typeface="Roboto"/>
                </a:endParaRPr>
              </a:p>
              <a:p>
                <a:pPr marL="0" lvl="0" indent="0" algn="ctr" rtl="0">
                  <a:spcBef>
                    <a:spcPts val="0"/>
                  </a:spcBef>
                  <a:spcAft>
                    <a:spcPts val="0"/>
                  </a:spcAft>
                  <a:buNone/>
                </a:pPr>
                <a:r>
                  <a:rPr lang="en" sz="1200">
                    <a:latin typeface="Roboto"/>
                    <a:ea typeface="Roboto"/>
                    <a:cs typeface="Roboto"/>
                    <a:sym typeface="Roboto"/>
                  </a:rPr>
                  <a:t>Factors Studies</a:t>
                </a:r>
                <a:endParaRPr sz="1200">
                  <a:latin typeface="Roboto"/>
                  <a:ea typeface="Roboto"/>
                  <a:cs typeface="Roboto"/>
                  <a:sym typeface="Roboto"/>
                </a:endParaRPr>
              </a:p>
            </p:txBody>
          </p:sp>
        </p:grpSp>
        <p:grpSp>
          <p:nvGrpSpPr>
            <p:cNvPr id="351" name="Google Shape;351;p44"/>
            <p:cNvGrpSpPr/>
            <p:nvPr/>
          </p:nvGrpSpPr>
          <p:grpSpPr>
            <a:xfrm>
              <a:off x="3641076" y="2673914"/>
              <a:ext cx="1861848" cy="1699488"/>
              <a:chOff x="3641076" y="3015412"/>
              <a:chExt cx="1861848" cy="1699488"/>
            </a:xfrm>
          </p:grpSpPr>
          <p:sp>
            <p:nvSpPr>
              <p:cNvPr id="352" name="Google Shape;352;p44"/>
              <p:cNvSpPr txBox="1"/>
              <p:nvPr/>
            </p:nvSpPr>
            <p:spPr>
              <a:xfrm>
                <a:off x="3650976" y="4160800"/>
                <a:ext cx="18330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latin typeface="Roboto"/>
                    <a:ea typeface="Roboto"/>
                    <a:cs typeface="Roboto"/>
                    <a:sym typeface="Roboto"/>
                  </a:rPr>
                  <a:t>Avionics &amp; Controls Testing</a:t>
                </a:r>
                <a:endParaRPr sz="1200">
                  <a:latin typeface="Roboto"/>
                  <a:ea typeface="Roboto"/>
                  <a:cs typeface="Roboto"/>
                  <a:sym typeface="Roboto"/>
                </a:endParaRPr>
              </a:p>
            </p:txBody>
          </p:sp>
          <p:pic>
            <p:nvPicPr>
              <p:cNvPr id="347" name="Google Shape;347;p44"/>
              <p:cNvPicPr preferRelativeResize="0"/>
              <p:nvPr/>
            </p:nvPicPr>
            <p:blipFill>
              <a:blip r:embed="rId9" cstate="screen">
                <a:alphaModFix/>
                <a:extLst>
                  <a:ext uri="{28A0092B-C50C-407E-A947-70E740481C1C}">
                    <a14:useLocalDpi xmlns:a14="http://schemas.microsoft.com/office/drawing/2010/main"/>
                  </a:ext>
                </a:extLst>
              </a:blip>
              <a:stretch>
                <a:fillRect/>
              </a:stretch>
            </p:blipFill>
            <p:spPr>
              <a:xfrm>
                <a:off x="3650968" y="3015412"/>
                <a:ext cx="1842064" cy="572700"/>
              </a:xfrm>
              <a:prstGeom prst="rect">
                <a:avLst/>
              </a:prstGeom>
              <a:noFill/>
              <a:ln>
                <a:noFill/>
              </a:ln>
            </p:spPr>
          </p:pic>
          <p:pic>
            <p:nvPicPr>
              <p:cNvPr id="353" name="Google Shape;353;p44"/>
              <p:cNvPicPr preferRelativeResize="0"/>
              <p:nvPr/>
            </p:nvPicPr>
            <p:blipFill>
              <a:blip r:embed="rId10" cstate="screen">
                <a:alphaModFix/>
                <a:extLst>
                  <a:ext uri="{28A0092B-C50C-407E-A947-70E740481C1C}">
                    <a14:useLocalDpi xmlns:a14="http://schemas.microsoft.com/office/drawing/2010/main"/>
                  </a:ext>
                </a:extLst>
              </a:blip>
              <a:stretch>
                <a:fillRect/>
              </a:stretch>
            </p:blipFill>
            <p:spPr>
              <a:xfrm>
                <a:off x="3641076" y="3588099"/>
                <a:ext cx="1861848" cy="572700"/>
              </a:xfrm>
              <a:prstGeom prst="rect">
                <a:avLst/>
              </a:prstGeom>
              <a:noFill/>
              <a:ln>
                <a:noFill/>
              </a:ln>
            </p:spPr>
          </p:pic>
        </p:grpSp>
      </p:grpSp>
      <p:pic>
        <p:nvPicPr>
          <p:cNvPr id="354" name="Google Shape;354;p44"/>
          <p:cNvPicPr preferRelativeResize="0"/>
          <p:nvPr/>
        </p:nvPicPr>
        <p:blipFill>
          <a:blip r:embed="rId11" cstate="screen">
            <a:alphaModFix/>
            <a:extLst>
              <a:ext uri="{28A0092B-C50C-407E-A947-70E740481C1C}">
                <a14:useLocalDpi xmlns:a14="http://schemas.microsoft.com/office/drawing/2010/main"/>
              </a:ext>
            </a:extLst>
          </a:blip>
          <a:stretch>
            <a:fillRect/>
          </a:stretch>
        </p:blipFill>
        <p:spPr>
          <a:xfrm>
            <a:off x="7620500" y="3126426"/>
            <a:ext cx="1523500" cy="748261"/>
          </a:xfrm>
          <a:prstGeom prst="rect">
            <a:avLst/>
          </a:prstGeom>
          <a:noFill/>
          <a:ln>
            <a:noFill/>
          </a:ln>
        </p:spPr>
      </p:pic>
      <p:graphicFrame>
        <p:nvGraphicFramePr>
          <p:cNvPr id="355" name="Google Shape;355;p44"/>
          <p:cNvGraphicFramePr/>
          <p:nvPr/>
        </p:nvGraphicFramePr>
        <p:xfrm>
          <a:off x="0" y="4749900"/>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109675">
                  <a:extLst>
                    <a:ext uri="{9D8B030D-6E8A-4147-A177-3AD203B41FA5}">
                      <a16:colId xmlns:a16="http://schemas.microsoft.com/office/drawing/2014/main" val="20002"/>
                    </a:ext>
                  </a:extLst>
                </a:gridCol>
                <a:gridCol w="9940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2"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OVERVIEW</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3"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SCHEDULE</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4"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TEST READINESS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5"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BUDGET</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6"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45"/>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None/>
            </a:pPr>
            <a:r>
              <a:rPr lang="en" sz="2950"/>
              <a:t>T</a:t>
            </a:r>
            <a:r>
              <a:rPr lang="en" sz="2400"/>
              <a:t>ESTING</a:t>
            </a:r>
            <a:r>
              <a:rPr lang="en" sz="2950"/>
              <a:t> L</a:t>
            </a:r>
            <a:r>
              <a:rPr lang="en" sz="2400"/>
              <a:t>IMITATIONS</a:t>
            </a:r>
            <a:endParaRPr sz="2400"/>
          </a:p>
        </p:txBody>
      </p:sp>
      <p:sp>
        <p:nvSpPr>
          <p:cNvPr id="361" name="Google Shape;361;p45"/>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21</a:t>
            </a:fld>
            <a:endParaRPr/>
          </a:p>
        </p:txBody>
      </p:sp>
      <p:grpSp>
        <p:nvGrpSpPr>
          <p:cNvPr id="362" name="Google Shape;362;p45"/>
          <p:cNvGrpSpPr/>
          <p:nvPr/>
        </p:nvGrpSpPr>
        <p:grpSpPr>
          <a:xfrm>
            <a:off x="0" y="572700"/>
            <a:ext cx="9144000" cy="3956289"/>
            <a:chOff x="0" y="572700"/>
            <a:chExt cx="9144000" cy="3956289"/>
          </a:xfrm>
        </p:grpSpPr>
        <p:grpSp>
          <p:nvGrpSpPr>
            <p:cNvPr id="363" name="Google Shape;363;p45"/>
            <p:cNvGrpSpPr/>
            <p:nvPr/>
          </p:nvGrpSpPr>
          <p:grpSpPr>
            <a:xfrm>
              <a:off x="1492600" y="1710975"/>
              <a:ext cx="1778525" cy="1471500"/>
              <a:chOff x="1407875" y="4152175"/>
              <a:chExt cx="1778525" cy="1471500"/>
            </a:xfrm>
          </p:grpSpPr>
          <p:sp>
            <p:nvSpPr>
              <p:cNvPr id="364" name="Google Shape;364;p45"/>
              <p:cNvSpPr/>
              <p:nvPr/>
            </p:nvSpPr>
            <p:spPr>
              <a:xfrm>
                <a:off x="1407875" y="4152175"/>
                <a:ext cx="1778400" cy="14715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65" name="Google Shape;365;p45"/>
              <p:cNvSpPr txBox="1"/>
              <p:nvPr/>
            </p:nvSpPr>
            <p:spPr>
              <a:xfrm>
                <a:off x="1408000" y="4152175"/>
                <a:ext cx="17784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latin typeface="Roboto"/>
                    <a:ea typeface="Roboto"/>
                    <a:cs typeface="Roboto"/>
                    <a:sym typeface="Roboto"/>
                  </a:rPr>
                  <a:t>Wind Tunnel </a:t>
                </a:r>
                <a:endParaRPr>
                  <a:latin typeface="Roboto"/>
                  <a:ea typeface="Roboto"/>
                  <a:cs typeface="Roboto"/>
                  <a:sym typeface="Roboto"/>
                </a:endParaRPr>
              </a:p>
            </p:txBody>
          </p:sp>
          <p:sp>
            <p:nvSpPr>
              <p:cNvPr id="366" name="Google Shape;366;p45"/>
              <p:cNvSpPr txBox="1"/>
              <p:nvPr/>
            </p:nvSpPr>
            <p:spPr>
              <a:xfrm>
                <a:off x="1407975" y="4630525"/>
                <a:ext cx="1778400" cy="831300"/>
              </a:xfrm>
              <a:prstGeom prst="rect">
                <a:avLst/>
              </a:prstGeom>
              <a:noFill/>
              <a:ln>
                <a:noFill/>
              </a:ln>
            </p:spPr>
            <p:txBody>
              <a:bodyPr spcFirstLastPara="1" wrap="square" lIns="91425" tIns="91425" rIns="91425" bIns="91425" anchor="t" anchorCtr="0">
                <a:spAutoFit/>
              </a:bodyPr>
              <a:lstStyle/>
              <a:p>
                <a:pPr marL="114300" marR="103323" lvl="0" indent="0" algn="ctr" rtl="0">
                  <a:spcBef>
                    <a:spcPts val="0"/>
                  </a:spcBef>
                  <a:spcAft>
                    <a:spcPts val="0"/>
                  </a:spcAft>
                  <a:buNone/>
                </a:pPr>
                <a:r>
                  <a:rPr lang="en">
                    <a:latin typeface="Roboto"/>
                    <a:ea typeface="Roboto"/>
                    <a:cs typeface="Roboto"/>
                    <a:sym typeface="Roboto"/>
                  </a:rPr>
                  <a:t>Small-scale comparative testing</a:t>
                </a:r>
                <a:endParaRPr>
                  <a:latin typeface="Roboto"/>
                  <a:ea typeface="Roboto"/>
                  <a:cs typeface="Roboto"/>
                  <a:sym typeface="Roboto"/>
                </a:endParaRPr>
              </a:p>
            </p:txBody>
          </p:sp>
        </p:grpSp>
        <p:pic>
          <p:nvPicPr>
            <p:cNvPr id="367" name="Google Shape;367;p4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9" flipH="1">
              <a:off x="5456273" y="3207218"/>
              <a:ext cx="2724726" cy="1321767"/>
            </a:xfrm>
            <a:prstGeom prst="rect">
              <a:avLst/>
            </a:prstGeom>
            <a:noFill/>
            <a:ln>
              <a:noFill/>
            </a:ln>
          </p:spPr>
        </p:pic>
        <p:grpSp>
          <p:nvGrpSpPr>
            <p:cNvPr id="368" name="Google Shape;368;p45"/>
            <p:cNvGrpSpPr/>
            <p:nvPr/>
          </p:nvGrpSpPr>
          <p:grpSpPr>
            <a:xfrm>
              <a:off x="5870075" y="1710963"/>
              <a:ext cx="1781325" cy="1471500"/>
              <a:chOff x="6162675" y="2636275"/>
              <a:chExt cx="1781325" cy="1471500"/>
            </a:xfrm>
          </p:grpSpPr>
          <p:sp>
            <p:nvSpPr>
              <p:cNvPr id="369" name="Google Shape;369;p45"/>
              <p:cNvSpPr/>
              <p:nvPr/>
            </p:nvSpPr>
            <p:spPr>
              <a:xfrm>
                <a:off x="6162675" y="2636275"/>
                <a:ext cx="1778400" cy="14715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0" name="Google Shape;370;p45"/>
              <p:cNvSpPr txBox="1"/>
              <p:nvPr/>
            </p:nvSpPr>
            <p:spPr>
              <a:xfrm>
                <a:off x="6165600" y="2636275"/>
                <a:ext cx="17784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t>Glider </a:t>
                </a:r>
                <a:endParaRPr>
                  <a:latin typeface="Roboto"/>
                  <a:ea typeface="Roboto"/>
                  <a:cs typeface="Roboto"/>
                  <a:sym typeface="Roboto"/>
                </a:endParaRPr>
              </a:p>
            </p:txBody>
          </p:sp>
          <p:sp>
            <p:nvSpPr>
              <p:cNvPr id="371" name="Google Shape;371;p45"/>
              <p:cNvSpPr txBox="1"/>
              <p:nvPr/>
            </p:nvSpPr>
            <p:spPr>
              <a:xfrm>
                <a:off x="6165475" y="3114625"/>
                <a:ext cx="17784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Characteristic Stability Demonstration</a:t>
                </a:r>
                <a:endParaRPr>
                  <a:latin typeface="Roboto"/>
                  <a:ea typeface="Roboto"/>
                  <a:cs typeface="Roboto"/>
                  <a:sym typeface="Roboto"/>
                </a:endParaRPr>
              </a:p>
            </p:txBody>
          </p:sp>
        </p:grpSp>
        <p:cxnSp>
          <p:nvCxnSpPr>
            <p:cNvPr id="372" name="Google Shape;372;p45"/>
            <p:cNvCxnSpPr/>
            <p:nvPr/>
          </p:nvCxnSpPr>
          <p:spPr>
            <a:xfrm rot="-5400000" flipH="1">
              <a:off x="5433550" y="349500"/>
              <a:ext cx="513300" cy="2209800"/>
            </a:xfrm>
            <a:prstGeom prst="bentConnector3">
              <a:avLst>
                <a:gd name="adj1" fmla="val 50000"/>
              </a:avLst>
            </a:prstGeom>
            <a:noFill/>
            <a:ln w="19050" cap="flat" cmpd="sng">
              <a:solidFill>
                <a:srgbClr val="212121"/>
              </a:solidFill>
              <a:prstDash val="solid"/>
              <a:round/>
              <a:headEnd type="none" w="med" len="med"/>
              <a:tailEnd type="triangle" w="med" len="med"/>
            </a:ln>
          </p:spPr>
        </p:cxnSp>
        <p:cxnSp>
          <p:nvCxnSpPr>
            <p:cNvPr id="373" name="Google Shape;373;p45"/>
            <p:cNvCxnSpPr/>
            <p:nvPr/>
          </p:nvCxnSpPr>
          <p:spPr>
            <a:xfrm rot="5400000">
              <a:off x="3223750" y="349500"/>
              <a:ext cx="513300" cy="2209800"/>
            </a:xfrm>
            <a:prstGeom prst="bentConnector3">
              <a:avLst>
                <a:gd name="adj1" fmla="val 50000"/>
              </a:avLst>
            </a:prstGeom>
            <a:noFill/>
            <a:ln w="19050" cap="flat" cmpd="sng">
              <a:solidFill>
                <a:srgbClr val="212121"/>
              </a:solidFill>
              <a:prstDash val="solid"/>
              <a:round/>
              <a:headEnd type="none" w="med" len="med"/>
              <a:tailEnd type="triangle" w="med" len="med"/>
            </a:ln>
          </p:spPr>
        </p:cxnSp>
        <p:sp>
          <p:nvSpPr>
            <p:cNvPr id="374" name="Google Shape;374;p45"/>
            <p:cNvSpPr txBox="1"/>
            <p:nvPr/>
          </p:nvSpPr>
          <p:spPr>
            <a:xfrm>
              <a:off x="0" y="572700"/>
              <a:ext cx="91440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a:latin typeface="Roboto"/>
                  <a:ea typeface="Roboto"/>
                  <a:cs typeface="Roboto"/>
                  <a:sym typeface="Roboto"/>
                </a:rPr>
                <a:t>Going to focus on main customer requirements:</a:t>
              </a:r>
              <a:r>
                <a:rPr lang="en" sz="1600" b="1">
                  <a:latin typeface="Roboto"/>
                  <a:ea typeface="Roboto"/>
                  <a:cs typeface="Roboto"/>
                  <a:sym typeface="Roboto"/>
                </a:rPr>
                <a:t> </a:t>
              </a:r>
              <a:endParaRPr sz="1600" b="1">
                <a:latin typeface="Roboto"/>
                <a:ea typeface="Roboto"/>
                <a:cs typeface="Roboto"/>
                <a:sym typeface="Roboto"/>
              </a:endParaRPr>
            </a:p>
            <a:p>
              <a:pPr marL="0" lvl="0" indent="0" algn="ctr" rtl="0">
                <a:spcBef>
                  <a:spcPts val="0"/>
                </a:spcBef>
                <a:spcAft>
                  <a:spcPts val="0"/>
                </a:spcAft>
                <a:buNone/>
              </a:pPr>
              <a:r>
                <a:rPr lang="en" sz="1600" b="1" u="sng">
                  <a:latin typeface="Roboto"/>
                  <a:ea typeface="Roboto"/>
                  <a:cs typeface="Roboto"/>
                  <a:sym typeface="Roboto"/>
                </a:rPr>
                <a:t>Aerodynamics &amp; Stability</a:t>
              </a:r>
              <a:endParaRPr sz="1600" b="1" u="sng">
                <a:latin typeface="Roboto"/>
                <a:ea typeface="Roboto"/>
                <a:cs typeface="Roboto"/>
                <a:sym typeface="Roboto"/>
              </a:endParaRPr>
            </a:p>
          </p:txBody>
        </p:sp>
        <p:pic>
          <p:nvPicPr>
            <p:cNvPr id="375" name="Google Shape;375;p4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526850" y="3339520"/>
              <a:ext cx="1985439" cy="1057163"/>
            </a:xfrm>
            <a:prstGeom prst="rect">
              <a:avLst/>
            </a:prstGeom>
            <a:noFill/>
            <a:ln>
              <a:noFill/>
            </a:ln>
          </p:spPr>
        </p:pic>
        <p:pic>
          <p:nvPicPr>
            <p:cNvPr id="376" name="Google Shape;376;p4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11400" y="3220852"/>
              <a:ext cx="1567032" cy="1294500"/>
            </a:xfrm>
            <a:prstGeom prst="rect">
              <a:avLst/>
            </a:prstGeom>
            <a:noFill/>
            <a:ln>
              <a:noFill/>
            </a:ln>
          </p:spPr>
        </p:pic>
      </p:grpSp>
      <p:sp>
        <p:nvSpPr>
          <p:cNvPr id="377" name="Google Shape;377;p45"/>
          <p:cNvSpPr txBox="1"/>
          <p:nvPr/>
        </p:nvSpPr>
        <p:spPr>
          <a:xfrm>
            <a:off x="1935950" y="4154575"/>
            <a:ext cx="1073700" cy="4002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1/64 Scale</a:t>
            </a:r>
            <a:endParaRPr>
              <a:latin typeface="Roboto"/>
              <a:ea typeface="Roboto"/>
              <a:cs typeface="Roboto"/>
              <a:sym typeface="Roboto"/>
            </a:endParaRPr>
          </a:p>
        </p:txBody>
      </p:sp>
      <p:sp>
        <p:nvSpPr>
          <p:cNvPr id="378" name="Google Shape;378;p45"/>
          <p:cNvSpPr txBox="1"/>
          <p:nvPr/>
        </p:nvSpPr>
        <p:spPr>
          <a:xfrm>
            <a:off x="7564725" y="4154575"/>
            <a:ext cx="1073700" cy="4002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1/14 Scale</a:t>
            </a:r>
            <a:endParaRPr>
              <a:latin typeface="Roboto"/>
              <a:ea typeface="Roboto"/>
              <a:cs typeface="Roboto"/>
              <a:sym typeface="Roboto"/>
            </a:endParaRPr>
          </a:p>
        </p:txBody>
      </p:sp>
      <p:graphicFrame>
        <p:nvGraphicFramePr>
          <p:cNvPr id="379" name="Google Shape;379;p45"/>
          <p:cNvGraphicFramePr/>
          <p:nvPr/>
        </p:nvGraphicFramePr>
        <p:xfrm>
          <a:off x="0" y="4749900"/>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109675">
                  <a:extLst>
                    <a:ext uri="{9D8B030D-6E8A-4147-A177-3AD203B41FA5}">
                      <a16:colId xmlns:a16="http://schemas.microsoft.com/office/drawing/2014/main" val="20002"/>
                    </a:ext>
                  </a:extLst>
                </a:gridCol>
                <a:gridCol w="9940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OVERVIEW</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SCHEDULE</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TEST READINESS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BUDGET</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46"/>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22</a:t>
            </a:fld>
            <a:endParaRPr/>
          </a:p>
        </p:txBody>
      </p:sp>
      <p:sp>
        <p:nvSpPr>
          <p:cNvPr id="385" name="Google Shape;385;p46"/>
          <p:cNvSpPr txBox="1">
            <a:spLocks noGrp="1"/>
          </p:cNvSpPr>
          <p:nvPr>
            <p:ph type="title"/>
          </p:nvPr>
        </p:nvSpPr>
        <p:spPr>
          <a:xfrm>
            <a:off x="0" y="0"/>
            <a:ext cx="78921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T</a:t>
            </a:r>
            <a:r>
              <a:rPr lang="en" sz="2650"/>
              <a:t>ESTING</a:t>
            </a:r>
            <a:r>
              <a:rPr lang="en" sz="3300"/>
              <a:t> O</a:t>
            </a:r>
            <a:r>
              <a:rPr lang="en" sz="2650"/>
              <a:t>VERVIEW</a:t>
            </a:r>
            <a:endParaRPr sz="2650"/>
          </a:p>
        </p:txBody>
      </p:sp>
      <p:graphicFrame>
        <p:nvGraphicFramePr>
          <p:cNvPr id="386" name="Google Shape;386;p46"/>
          <p:cNvGraphicFramePr/>
          <p:nvPr/>
        </p:nvGraphicFramePr>
        <p:xfrm>
          <a:off x="756288" y="719350"/>
          <a:ext cx="3000000" cy="3000000"/>
        </p:xfrm>
        <a:graphic>
          <a:graphicData uri="http://schemas.openxmlformats.org/drawingml/2006/table">
            <a:tbl>
              <a:tblPr>
                <a:noFill/>
                <a:tableStyleId>{6AB2BD99-D816-4124-A111-4A8E09C7968A}</a:tableStyleId>
              </a:tblPr>
              <a:tblGrid>
                <a:gridCol w="1809750">
                  <a:extLst>
                    <a:ext uri="{9D8B030D-6E8A-4147-A177-3AD203B41FA5}">
                      <a16:colId xmlns:a16="http://schemas.microsoft.com/office/drawing/2014/main" val="20000"/>
                    </a:ext>
                  </a:extLst>
                </a:gridCol>
                <a:gridCol w="1809750">
                  <a:extLst>
                    <a:ext uri="{9D8B030D-6E8A-4147-A177-3AD203B41FA5}">
                      <a16:colId xmlns:a16="http://schemas.microsoft.com/office/drawing/2014/main" val="20001"/>
                    </a:ext>
                  </a:extLst>
                </a:gridCol>
                <a:gridCol w="1809750">
                  <a:extLst>
                    <a:ext uri="{9D8B030D-6E8A-4147-A177-3AD203B41FA5}">
                      <a16:colId xmlns:a16="http://schemas.microsoft.com/office/drawing/2014/main" val="20002"/>
                    </a:ext>
                  </a:extLst>
                </a:gridCol>
                <a:gridCol w="2202175">
                  <a:extLst>
                    <a:ext uri="{9D8B030D-6E8A-4147-A177-3AD203B41FA5}">
                      <a16:colId xmlns:a16="http://schemas.microsoft.com/office/drawing/2014/main" val="20003"/>
                    </a:ext>
                  </a:extLst>
                </a:gridCol>
              </a:tblGrid>
              <a:tr h="381000">
                <a:tc>
                  <a:txBody>
                    <a:bodyPr/>
                    <a:lstStyle/>
                    <a:p>
                      <a:pPr marL="0" lvl="0" indent="0" algn="ctr" rtl="0">
                        <a:spcBef>
                          <a:spcPts val="0"/>
                        </a:spcBef>
                        <a:spcAft>
                          <a:spcPts val="0"/>
                        </a:spcAft>
                        <a:buNone/>
                      </a:pPr>
                      <a:r>
                        <a:rPr lang="en" b="1">
                          <a:latin typeface="Roboto"/>
                          <a:ea typeface="Roboto"/>
                          <a:cs typeface="Roboto"/>
                          <a:sym typeface="Roboto"/>
                        </a:rPr>
                        <a:t>Element</a:t>
                      </a:r>
                      <a:endParaRPr b="1">
                        <a:latin typeface="Roboto"/>
                        <a:ea typeface="Roboto"/>
                        <a:cs typeface="Roboto"/>
                        <a:sym typeface="Roboto"/>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b="1">
                          <a:latin typeface="Roboto"/>
                          <a:ea typeface="Roboto"/>
                          <a:cs typeface="Roboto"/>
                          <a:sym typeface="Roboto"/>
                        </a:rPr>
                        <a:t>Requirement</a:t>
                      </a:r>
                      <a:endParaRPr b="1">
                        <a:latin typeface="Roboto"/>
                        <a:ea typeface="Roboto"/>
                        <a:cs typeface="Roboto"/>
                        <a:sym typeface="Roboto"/>
                      </a:endParaRPr>
                    </a:p>
                  </a:txBody>
                  <a:tcPr marL="91425" marR="91425" marT="91425" marB="91425">
                    <a:lnL w="19050"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n" b="1">
                          <a:latin typeface="Roboto"/>
                          <a:ea typeface="Roboto"/>
                          <a:cs typeface="Roboto"/>
                          <a:sym typeface="Roboto"/>
                        </a:rPr>
                        <a:t>Test</a:t>
                      </a:r>
                      <a:endParaRPr b="1">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n" b="1">
                          <a:latin typeface="Roboto"/>
                          <a:ea typeface="Roboto"/>
                          <a:cs typeface="Roboto"/>
                          <a:sym typeface="Roboto"/>
                        </a:rPr>
                        <a:t>Description</a:t>
                      </a:r>
                      <a:endParaRPr b="1">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a:latin typeface="Roboto"/>
                          <a:ea typeface="Roboto"/>
                          <a:cs typeface="Roboto"/>
                          <a:sym typeface="Roboto"/>
                        </a:rPr>
                        <a:t>Small Scale Testing (</a:t>
                      </a:r>
                      <a:r>
                        <a:rPr lang="en" b="1">
                          <a:latin typeface="Roboto"/>
                          <a:ea typeface="Roboto"/>
                          <a:cs typeface="Roboto"/>
                          <a:sym typeface="Roboto"/>
                        </a:rPr>
                        <a:t>SST</a:t>
                      </a:r>
                      <a:r>
                        <a:rPr lang="en">
                          <a:latin typeface="Roboto"/>
                          <a:ea typeface="Roboto"/>
                          <a:cs typeface="Roboto"/>
                          <a:sym typeface="Roboto"/>
                        </a:rPr>
                        <a:t>)</a:t>
                      </a:r>
                      <a:endParaRPr>
                        <a:latin typeface="Roboto"/>
                        <a:ea typeface="Roboto"/>
                        <a:cs typeface="Roboto"/>
                        <a:sym typeface="Roboto"/>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a:latin typeface="Roboto"/>
                          <a:ea typeface="Roboto"/>
                          <a:cs typeface="Roboto"/>
                          <a:sym typeface="Roboto"/>
                        </a:rPr>
                        <a:t>FR 4.0</a:t>
                      </a:r>
                      <a:endParaRPr>
                        <a:latin typeface="Roboto"/>
                        <a:ea typeface="Roboto"/>
                        <a:cs typeface="Roboto"/>
                        <a:sym typeface="Roboto"/>
                      </a:endParaRPr>
                    </a:p>
                  </a:txBody>
                  <a:tcPr marL="91425" marR="91425" marT="91425" marB="91425">
                    <a:lnL w="19050"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latin typeface="Roboto"/>
                          <a:ea typeface="Roboto"/>
                          <a:cs typeface="Roboto"/>
                          <a:sym typeface="Roboto"/>
                        </a:rPr>
                        <a:t>Wind Tunnel Testing</a:t>
                      </a:r>
                      <a:endParaRPr>
                        <a:latin typeface="Roboto"/>
                        <a:ea typeface="Roboto"/>
                        <a:cs typeface="Roboto"/>
                        <a:sym typeface="Roboto"/>
                      </a:endParaRPr>
                    </a:p>
                    <a:p>
                      <a:pPr marL="0" lvl="0" indent="0" algn="ctr" rtl="0">
                        <a:spcBef>
                          <a:spcPts val="0"/>
                        </a:spcBef>
                        <a:spcAft>
                          <a:spcPts val="0"/>
                        </a:spcAft>
                        <a:buNone/>
                      </a:pPr>
                      <a:r>
                        <a:rPr lang="en">
                          <a:latin typeface="Roboto"/>
                          <a:ea typeface="Roboto"/>
                          <a:cs typeface="Roboto"/>
                          <a:sym typeface="Roboto"/>
                        </a:rPr>
                        <a:t>(WTAV)</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latin typeface="Roboto"/>
                          <a:ea typeface="Roboto"/>
                          <a:cs typeface="Roboto"/>
                          <a:sym typeface="Roboto"/>
                        </a:rPr>
                        <a:t>Comparative Aerodynamic Validation in the Wind Tunnel</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
                          <a:latin typeface="Roboto"/>
                          <a:ea typeface="Roboto"/>
                          <a:cs typeface="Roboto"/>
                          <a:sym typeface="Roboto"/>
                        </a:rPr>
                        <a:t>Small Scale Testing (</a:t>
                      </a:r>
                      <a:r>
                        <a:rPr lang="en" b="1">
                          <a:latin typeface="Roboto"/>
                          <a:ea typeface="Roboto"/>
                          <a:cs typeface="Roboto"/>
                          <a:sym typeface="Roboto"/>
                        </a:rPr>
                        <a:t>SST</a:t>
                      </a:r>
                      <a:r>
                        <a:rPr lang="en">
                          <a:latin typeface="Roboto"/>
                          <a:ea typeface="Roboto"/>
                          <a:cs typeface="Roboto"/>
                          <a:sym typeface="Roboto"/>
                        </a:rPr>
                        <a:t>)</a:t>
                      </a:r>
                      <a:endParaRPr>
                        <a:latin typeface="Roboto"/>
                        <a:ea typeface="Roboto"/>
                        <a:cs typeface="Roboto"/>
                        <a:sym typeface="Roboto"/>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0E0E3"/>
                    </a:solidFill>
                  </a:tcPr>
                </a:tc>
                <a:tc>
                  <a:txBody>
                    <a:bodyPr/>
                    <a:lstStyle/>
                    <a:p>
                      <a:pPr marL="0" lvl="0" indent="0" algn="ctr" rtl="0">
                        <a:spcBef>
                          <a:spcPts val="0"/>
                        </a:spcBef>
                        <a:spcAft>
                          <a:spcPts val="0"/>
                        </a:spcAft>
                        <a:buNone/>
                      </a:pPr>
                      <a:r>
                        <a:rPr lang="en">
                          <a:latin typeface="Roboto"/>
                          <a:ea typeface="Roboto"/>
                          <a:cs typeface="Roboto"/>
                          <a:sym typeface="Roboto"/>
                        </a:rPr>
                        <a:t>DR 4.2.2</a:t>
                      </a:r>
                      <a:endParaRPr>
                        <a:latin typeface="Roboto"/>
                        <a:ea typeface="Roboto"/>
                        <a:cs typeface="Roboto"/>
                        <a:sym typeface="Roboto"/>
                      </a:endParaRPr>
                    </a:p>
                  </a:txBody>
                  <a:tcPr marL="91425" marR="91425" marT="91425" marB="91425">
                    <a:lnL w="19050"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9D2E9"/>
                    </a:solidFill>
                  </a:tcPr>
                </a:tc>
                <a:tc>
                  <a:txBody>
                    <a:bodyPr/>
                    <a:lstStyle/>
                    <a:p>
                      <a:pPr marL="0" lvl="0" indent="0" algn="ctr" rtl="0">
                        <a:spcBef>
                          <a:spcPts val="0"/>
                        </a:spcBef>
                        <a:spcAft>
                          <a:spcPts val="0"/>
                        </a:spcAft>
                        <a:buNone/>
                      </a:pPr>
                      <a:r>
                        <a:rPr lang="en">
                          <a:latin typeface="Roboto"/>
                          <a:ea typeface="Roboto"/>
                          <a:cs typeface="Roboto"/>
                          <a:sym typeface="Roboto"/>
                        </a:rPr>
                        <a:t>Preloading Verification Test</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9D2E9"/>
                    </a:solidFill>
                  </a:tcPr>
                </a:tc>
                <a:tc>
                  <a:txBody>
                    <a:bodyPr/>
                    <a:lstStyle/>
                    <a:p>
                      <a:pPr marL="0" lvl="0" indent="0" algn="ctr" rtl="0">
                        <a:spcBef>
                          <a:spcPts val="0"/>
                        </a:spcBef>
                        <a:spcAft>
                          <a:spcPts val="0"/>
                        </a:spcAft>
                        <a:buNone/>
                      </a:pPr>
                      <a:r>
                        <a:rPr lang="en">
                          <a:latin typeface="Roboto"/>
                          <a:ea typeface="Roboto"/>
                          <a:cs typeface="Roboto"/>
                          <a:sym typeface="Roboto"/>
                        </a:rPr>
                        <a:t>Verify Preloading Methodology</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9D2E9"/>
                    </a:solidFill>
                  </a:tcPr>
                </a:tc>
                <a:extLst>
                  <a:ext uri="{0D108BD9-81ED-4DB2-BD59-A6C34878D82A}">
                    <a16:rowId xmlns:a16="http://schemas.microsoft.com/office/drawing/2014/main" val="10002"/>
                  </a:ext>
                </a:extLst>
              </a:tr>
              <a:tr h="381000">
                <a:tc>
                  <a:txBody>
                    <a:bodyPr/>
                    <a:lstStyle/>
                    <a:p>
                      <a:pPr marL="0" lvl="0" indent="0" algn="ctr" rtl="0">
                        <a:spcBef>
                          <a:spcPts val="0"/>
                        </a:spcBef>
                        <a:spcAft>
                          <a:spcPts val="0"/>
                        </a:spcAft>
                        <a:buNone/>
                      </a:pPr>
                      <a:r>
                        <a:rPr lang="en">
                          <a:latin typeface="Roboto"/>
                          <a:ea typeface="Roboto"/>
                          <a:cs typeface="Roboto"/>
                          <a:sym typeface="Roboto"/>
                        </a:rPr>
                        <a:t>Manufacturing (</a:t>
                      </a:r>
                      <a:r>
                        <a:rPr lang="en" b="1">
                          <a:latin typeface="Roboto"/>
                          <a:ea typeface="Roboto"/>
                          <a:cs typeface="Roboto"/>
                          <a:sym typeface="Roboto"/>
                        </a:rPr>
                        <a:t>MFCT</a:t>
                      </a:r>
                      <a:r>
                        <a:rPr lang="en">
                          <a:latin typeface="Roboto"/>
                          <a:ea typeface="Roboto"/>
                          <a:cs typeface="Roboto"/>
                          <a:sym typeface="Roboto"/>
                        </a:rPr>
                        <a:t>)</a:t>
                      </a:r>
                      <a:endParaRPr>
                        <a:latin typeface="Roboto"/>
                        <a:ea typeface="Roboto"/>
                        <a:cs typeface="Roboto"/>
                        <a:sym typeface="Roboto"/>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D0E0E3"/>
                    </a:solidFill>
                  </a:tcPr>
                </a:tc>
                <a:tc>
                  <a:txBody>
                    <a:bodyPr/>
                    <a:lstStyle/>
                    <a:p>
                      <a:pPr marL="0" lvl="0" indent="0" algn="ctr" rtl="0">
                        <a:spcBef>
                          <a:spcPts val="0"/>
                        </a:spcBef>
                        <a:spcAft>
                          <a:spcPts val="0"/>
                        </a:spcAft>
                        <a:buNone/>
                      </a:pPr>
                      <a:r>
                        <a:rPr lang="en">
                          <a:latin typeface="Roboto"/>
                          <a:ea typeface="Roboto"/>
                          <a:cs typeface="Roboto"/>
                          <a:sym typeface="Roboto"/>
                        </a:rPr>
                        <a:t>DR 4.1.3</a:t>
                      </a:r>
                      <a:endParaRPr>
                        <a:latin typeface="Roboto"/>
                        <a:ea typeface="Roboto"/>
                        <a:cs typeface="Roboto"/>
                        <a:sym typeface="Roboto"/>
                      </a:endParaRPr>
                    </a:p>
                  </a:txBody>
                  <a:tcPr marL="91425" marR="91425" marT="91425" marB="91425">
                    <a:lnL w="19050"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D9D2E9"/>
                    </a:solidFill>
                  </a:tcPr>
                </a:tc>
                <a:tc>
                  <a:txBody>
                    <a:bodyPr/>
                    <a:lstStyle/>
                    <a:p>
                      <a:pPr marL="0" lvl="0" indent="0" algn="ctr" rtl="0">
                        <a:spcBef>
                          <a:spcPts val="0"/>
                        </a:spcBef>
                        <a:spcAft>
                          <a:spcPts val="0"/>
                        </a:spcAft>
                        <a:buNone/>
                      </a:pPr>
                      <a:r>
                        <a:rPr lang="en">
                          <a:latin typeface="Roboto"/>
                          <a:ea typeface="Roboto"/>
                          <a:cs typeface="Roboto"/>
                          <a:sym typeface="Roboto"/>
                        </a:rPr>
                        <a:t>“Car-top”</a:t>
                      </a:r>
                      <a:endParaRPr>
                        <a:latin typeface="Roboto"/>
                        <a:ea typeface="Roboto"/>
                        <a:cs typeface="Roboto"/>
                        <a:sym typeface="Roboto"/>
                      </a:endParaRPr>
                    </a:p>
                    <a:p>
                      <a:pPr marL="0" lvl="0" indent="0" algn="ctr" rtl="0">
                        <a:spcBef>
                          <a:spcPts val="0"/>
                        </a:spcBef>
                        <a:spcAft>
                          <a:spcPts val="0"/>
                        </a:spcAft>
                        <a:buNone/>
                      </a:pPr>
                      <a:r>
                        <a:rPr lang="en">
                          <a:latin typeface="Roboto"/>
                          <a:ea typeface="Roboto"/>
                          <a:cs typeface="Roboto"/>
                          <a:sym typeface="Roboto"/>
                        </a:rPr>
                        <a:t> Safety Test</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D9D2E9"/>
                    </a:solidFill>
                  </a:tcPr>
                </a:tc>
                <a:tc>
                  <a:txBody>
                    <a:bodyPr/>
                    <a:lstStyle/>
                    <a:p>
                      <a:pPr marL="0" lvl="0" indent="0" algn="ctr" rtl="0">
                        <a:spcBef>
                          <a:spcPts val="0"/>
                        </a:spcBef>
                        <a:spcAft>
                          <a:spcPts val="0"/>
                        </a:spcAft>
                        <a:buNone/>
                      </a:pPr>
                      <a:r>
                        <a:rPr lang="en">
                          <a:latin typeface="Roboto"/>
                          <a:ea typeface="Roboto"/>
                          <a:cs typeface="Roboto"/>
                          <a:sym typeface="Roboto"/>
                        </a:rPr>
                        <a:t>Ensure structural safety of the WT models</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D9D2E9"/>
                    </a:solidFill>
                  </a:tcPr>
                </a:tc>
                <a:extLst>
                  <a:ext uri="{0D108BD9-81ED-4DB2-BD59-A6C34878D82A}">
                    <a16:rowId xmlns:a16="http://schemas.microsoft.com/office/drawing/2014/main" val="10003"/>
                  </a:ext>
                </a:extLst>
              </a:tr>
              <a:tr h="381000">
                <a:tc>
                  <a:txBody>
                    <a:bodyPr/>
                    <a:lstStyle/>
                    <a:p>
                      <a:pPr marL="0" lvl="0" indent="0" algn="ctr" rtl="0">
                        <a:spcBef>
                          <a:spcPts val="0"/>
                        </a:spcBef>
                        <a:spcAft>
                          <a:spcPts val="0"/>
                        </a:spcAft>
                        <a:buNone/>
                      </a:pPr>
                      <a:r>
                        <a:rPr lang="en">
                          <a:latin typeface="Roboto"/>
                          <a:ea typeface="Roboto"/>
                          <a:cs typeface="Roboto"/>
                          <a:sym typeface="Roboto"/>
                        </a:rPr>
                        <a:t>Small Scale Testing</a:t>
                      </a:r>
                      <a:endParaRPr>
                        <a:latin typeface="Roboto"/>
                        <a:ea typeface="Roboto"/>
                        <a:cs typeface="Roboto"/>
                        <a:sym typeface="Roboto"/>
                      </a:endParaRPr>
                    </a:p>
                    <a:p>
                      <a:pPr marL="0" lvl="0" indent="0" algn="ctr" rtl="0">
                        <a:spcBef>
                          <a:spcPts val="0"/>
                        </a:spcBef>
                        <a:spcAft>
                          <a:spcPts val="0"/>
                        </a:spcAft>
                        <a:buNone/>
                      </a:pPr>
                      <a:r>
                        <a:rPr lang="en">
                          <a:latin typeface="Roboto"/>
                          <a:ea typeface="Roboto"/>
                          <a:cs typeface="Roboto"/>
                          <a:sym typeface="Roboto"/>
                        </a:rPr>
                        <a:t>(</a:t>
                      </a:r>
                      <a:r>
                        <a:rPr lang="en" b="1">
                          <a:latin typeface="Roboto"/>
                          <a:ea typeface="Roboto"/>
                          <a:cs typeface="Roboto"/>
                          <a:sym typeface="Roboto"/>
                        </a:rPr>
                        <a:t>SST</a:t>
                      </a:r>
                      <a:r>
                        <a:rPr lang="en">
                          <a:latin typeface="Roboto"/>
                          <a:ea typeface="Roboto"/>
                          <a:cs typeface="Roboto"/>
                          <a:sym typeface="Roboto"/>
                        </a:rPr>
                        <a:t>)</a:t>
                      </a:r>
                      <a:endParaRPr>
                        <a:latin typeface="Roboto"/>
                        <a:ea typeface="Roboto"/>
                        <a:cs typeface="Roboto"/>
                        <a:sym typeface="Roboto"/>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a:latin typeface="Roboto"/>
                          <a:ea typeface="Roboto"/>
                          <a:cs typeface="Roboto"/>
                          <a:sym typeface="Roboto"/>
                        </a:rPr>
                        <a:t>FR 5.0</a:t>
                      </a:r>
                      <a:endParaRPr>
                        <a:latin typeface="Roboto"/>
                        <a:ea typeface="Roboto"/>
                        <a:cs typeface="Roboto"/>
                        <a:sym typeface="Roboto"/>
                      </a:endParaRPr>
                    </a:p>
                  </a:txBody>
                  <a:tcPr marL="91425" marR="91425" marT="91425" marB="91425">
                    <a:lnL w="19050"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latin typeface="Roboto"/>
                          <a:ea typeface="Roboto"/>
                          <a:cs typeface="Roboto"/>
                          <a:sym typeface="Roboto"/>
                        </a:rPr>
                        <a:t>Glider Testing</a:t>
                      </a:r>
                      <a:endParaRPr>
                        <a:latin typeface="Roboto"/>
                        <a:ea typeface="Roboto"/>
                        <a:cs typeface="Roboto"/>
                        <a:sym typeface="Roboto"/>
                      </a:endParaRPr>
                    </a:p>
                    <a:p>
                      <a:pPr marL="0" lvl="0" indent="0" algn="ctr" rtl="0">
                        <a:spcBef>
                          <a:spcPts val="0"/>
                        </a:spcBef>
                        <a:spcAft>
                          <a:spcPts val="0"/>
                        </a:spcAft>
                        <a:buNone/>
                      </a:pPr>
                      <a:r>
                        <a:rPr lang="en">
                          <a:latin typeface="Roboto"/>
                          <a:ea typeface="Roboto"/>
                          <a:cs typeface="Roboto"/>
                          <a:sym typeface="Roboto"/>
                        </a:rPr>
                        <a:t>(CSD)</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latin typeface="Roboto"/>
                          <a:ea typeface="Roboto"/>
                          <a:cs typeface="Roboto"/>
                          <a:sym typeface="Roboto"/>
                        </a:rPr>
                        <a:t>Characteristic Stability Demonstration</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4"/>
                  </a:ext>
                </a:extLst>
              </a:tr>
              <a:tr h="381000">
                <a:tc>
                  <a:txBody>
                    <a:bodyPr/>
                    <a:lstStyle/>
                    <a:p>
                      <a:pPr marL="0" lvl="0" indent="0" algn="ctr" rtl="0">
                        <a:spcBef>
                          <a:spcPts val="0"/>
                        </a:spcBef>
                        <a:spcAft>
                          <a:spcPts val="0"/>
                        </a:spcAft>
                        <a:buNone/>
                      </a:pPr>
                      <a:r>
                        <a:rPr lang="en">
                          <a:latin typeface="Roboto"/>
                          <a:ea typeface="Roboto"/>
                          <a:cs typeface="Roboto"/>
                          <a:sym typeface="Roboto"/>
                        </a:rPr>
                        <a:t>Manufacturing (</a:t>
                      </a:r>
                      <a:r>
                        <a:rPr lang="en" b="1">
                          <a:latin typeface="Roboto"/>
                          <a:ea typeface="Roboto"/>
                          <a:cs typeface="Roboto"/>
                          <a:sym typeface="Roboto"/>
                        </a:rPr>
                        <a:t>MFCT</a:t>
                      </a:r>
                      <a:r>
                        <a:rPr lang="en">
                          <a:latin typeface="Roboto"/>
                          <a:ea typeface="Roboto"/>
                          <a:cs typeface="Roboto"/>
                          <a:sym typeface="Roboto"/>
                        </a:rPr>
                        <a:t>)</a:t>
                      </a:r>
                      <a:endParaRPr>
                        <a:latin typeface="Roboto"/>
                        <a:ea typeface="Roboto"/>
                        <a:cs typeface="Roboto"/>
                        <a:sym typeface="Roboto"/>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D0E0E3"/>
                    </a:solidFill>
                  </a:tcPr>
                </a:tc>
                <a:tc>
                  <a:txBody>
                    <a:bodyPr/>
                    <a:lstStyle/>
                    <a:p>
                      <a:pPr marL="0" lvl="0" indent="0" algn="ctr" rtl="0">
                        <a:spcBef>
                          <a:spcPts val="0"/>
                        </a:spcBef>
                        <a:spcAft>
                          <a:spcPts val="0"/>
                        </a:spcAft>
                        <a:buNone/>
                      </a:pPr>
                      <a:r>
                        <a:rPr lang="en">
                          <a:latin typeface="Roboto"/>
                          <a:ea typeface="Roboto"/>
                          <a:cs typeface="Roboto"/>
                          <a:sym typeface="Roboto"/>
                        </a:rPr>
                        <a:t>DR 5.1.1</a:t>
                      </a:r>
                      <a:endParaRPr>
                        <a:latin typeface="Roboto"/>
                        <a:ea typeface="Roboto"/>
                        <a:cs typeface="Roboto"/>
                        <a:sym typeface="Roboto"/>
                      </a:endParaRPr>
                    </a:p>
                  </a:txBody>
                  <a:tcPr marL="91425" marR="91425" marT="91425" marB="91425">
                    <a:lnL w="19050"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D9D2E9"/>
                    </a:solidFill>
                  </a:tcPr>
                </a:tc>
                <a:tc>
                  <a:txBody>
                    <a:bodyPr/>
                    <a:lstStyle/>
                    <a:p>
                      <a:pPr marL="0" lvl="0" indent="0" algn="ctr" rtl="0">
                        <a:spcBef>
                          <a:spcPts val="0"/>
                        </a:spcBef>
                        <a:spcAft>
                          <a:spcPts val="0"/>
                        </a:spcAft>
                        <a:buNone/>
                      </a:pPr>
                      <a:r>
                        <a:rPr lang="en">
                          <a:latin typeface="Roboto"/>
                          <a:ea typeface="Roboto"/>
                          <a:cs typeface="Roboto"/>
                          <a:sym typeface="Roboto"/>
                        </a:rPr>
                        <a:t>CG Test</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D9D2E9"/>
                    </a:solidFill>
                  </a:tcPr>
                </a:tc>
                <a:tc>
                  <a:txBody>
                    <a:bodyPr/>
                    <a:lstStyle/>
                    <a:p>
                      <a:pPr marL="0" lvl="0" indent="0" algn="ctr" rtl="0">
                        <a:spcBef>
                          <a:spcPts val="0"/>
                        </a:spcBef>
                        <a:spcAft>
                          <a:spcPts val="0"/>
                        </a:spcAft>
                        <a:buNone/>
                      </a:pPr>
                      <a:r>
                        <a:rPr lang="en">
                          <a:latin typeface="Roboto"/>
                          <a:ea typeface="Roboto"/>
                          <a:cs typeface="Roboto"/>
                          <a:sym typeface="Roboto"/>
                        </a:rPr>
                        <a:t>Ensure accurate CGs in glider models</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D9D2E9"/>
                    </a:solidFill>
                  </a:tcPr>
                </a:tc>
                <a:extLst>
                  <a:ext uri="{0D108BD9-81ED-4DB2-BD59-A6C34878D82A}">
                    <a16:rowId xmlns:a16="http://schemas.microsoft.com/office/drawing/2014/main" val="10005"/>
                  </a:ext>
                </a:extLst>
              </a:tr>
            </a:tbl>
          </a:graphicData>
        </a:graphic>
      </p:graphicFrame>
      <p:graphicFrame>
        <p:nvGraphicFramePr>
          <p:cNvPr id="387" name="Google Shape;387;p46"/>
          <p:cNvGraphicFramePr/>
          <p:nvPr/>
        </p:nvGraphicFramePr>
        <p:xfrm>
          <a:off x="0" y="4749900"/>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109675">
                  <a:extLst>
                    <a:ext uri="{9D8B030D-6E8A-4147-A177-3AD203B41FA5}">
                      <a16:colId xmlns:a16="http://schemas.microsoft.com/office/drawing/2014/main" val="20002"/>
                    </a:ext>
                  </a:extLst>
                </a:gridCol>
                <a:gridCol w="9940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3"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OVERVIEW</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SCHEDULE</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TEST READINESS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BUDGET</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47"/>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23</a:t>
            </a:fld>
            <a:endParaRPr/>
          </a:p>
        </p:txBody>
      </p:sp>
      <p:sp>
        <p:nvSpPr>
          <p:cNvPr id="393" name="Google Shape;393;p47"/>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(SST) W</a:t>
            </a:r>
            <a:r>
              <a:rPr lang="en" sz="2650"/>
              <a:t>IND</a:t>
            </a:r>
            <a:r>
              <a:rPr lang="en" sz="3300"/>
              <a:t> T</a:t>
            </a:r>
            <a:r>
              <a:rPr lang="en" sz="2650"/>
              <a:t>UNNEL</a:t>
            </a:r>
            <a:r>
              <a:rPr lang="en" sz="3300"/>
              <a:t> T</a:t>
            </a:r>
            <a:r>
              <a:rPr lang="en" sz="2650"/>
              <a:t>ESTING</a:t>
            </a:r>
            <a:endParaRPr sz="2650"/>
          </a:p>
        </p:txBody>
      </p:sp>
      <p:sp>
        <p:nvSpPr>
          <p:cNvPr id="394" name="Google Shape;394;p47"/>
          <p:cNvSpPr txBox="1"/>
          <p:nvPr/>
        </p:nvSpPr>
        <p:spPr>
          <a:xfrm>
            <a:off x="0" y="671575"/>
            <a:ext cx="9144000" cy="461700"/>
          </a:xfrm>
          <a:prstGeom prst="rect">
            <a:avLst/>
          </a:prstGeom>
          <a:solidFill>
            <a:srgbClr val="B4A7D6"/>
          </a:solidFill>
          <a:ln>
            <a:noFill/>
          </a:ln>
        </p:spPr>
        <p:txBody>
          <a:bodyPr spcFirstLastPara="1" wrap="square" lIns="91425" tIns="45700" rIns="0" bIns="45700" anchor="t" anchorCtr="0">
            <a:spAutoFit/>
          </a:bodyPr>
          <a:lstStyle/>
          <a:p>
            <a:pPr marL="628650" marR="371680" lvl="0" indent="-400050" algn="l" rtl="0">
              <a:lnSpc>
                <a:spcPct val="100000"/>
              </a:lnSpc>
              <a:spcBef>
                <a:spcPts val="0"/>
              </a:spcBef>
              <a:spcAft>
                <a:spcPts val="0"/>
              </a:spcAft>
              <a:buNone/>
            </a:pPr>
            <a:r>
              <a:rPr lang="en" sz="1200" b="1">
                <a:solidFill>
                  <a:srgbClr val="212121"/>
                </a:solidFill>
                <a:latin typeface="Roboto"/>
                <a:ea typeface="Roboto"/>
                <a:cs typeface="Roboto"/>
                <a:sym typeface="Roboto"/>
              </a:rPr>
              <a:t>FR 4.0: </a:t>
            </a:r>
            <a:r>
              <a:rPr lang="en" sz="1200">
                <a:solidFill>
                  <a:schemeClr val="lt1"/>
                </a:solidFill>
                <a:latin typeface="Roboto"/>
                <a:ea typeface="Roboto"/>
                <a:cs typeface="Roboto"/>
                <a:sym typeface="Roboto"/>
              </a:rPr>
              <a:t>A non-powered, scale model of the airframe design will be constructed for the purpose of practical wind tunnel   </a:t>
            </a:r>
            <a:endParaRPr sz="1200">
              <a:solidFill>
                <a:schemeClr val="lt1"/>
              </a:solidFill>
              <a:latin typeface="Roboto"/>
              <a:ea typeface="Roboto"/>
              <a:cs typeface="Roboto"/>
              <a:sym typeface="Roboto"/>
            </a:endParaRPr>
          </a:p>
          <a:p>
            <a:pPr marL="1085850" marR="371680" lvl="0" indent="-400050" algn="l" rtl="0">
              <a:lnSpc>
                <a:spcPct val="100000"/>
              </a:lnSpc>
              <a:spcBef>
                <a:spcPts val="0"/>
              </a:spcBef>
              <a:spcAft>
                <a:spcPts val="0"/>
              </a:spcAft>
              <a:buNone/>
            </a:pPr>
            <a:r>
              <a:rPr lang="en" sz="1200">
                <a:solidFill>
                  <a:schemeClr val="lt1"/>
                </a:solidFill>
                <a:latin typeface="Roboto"/>
                <a:ea typeface="Roboto"/>
                <a:cs typeface="Roboto"/>
                <a:sym typeface="Roboto"/>
              </a:rPr>
              <a:t>  analysis in the PILOT Lab Wind Tunnel</a:t>
            </a:r>
            <a:endParaRPr sz="1200" b="1">
              <a:solidFill>
                <a:schemeClr val="lt1"/>
              </a:solidFill>
              <a:latin typeface="Roboto"/>
              <a:ea typeface="Roboto"/>
              <a:cs typeface="Roboto"/>
              <a:sym typeface="Roboto"/>
            </a:endParaRPr>
          </a:p>
        </p:txBody>
      </p:sp>
      <p:grpSp>
        <p:nvGrpSpPr>
          <p:cNvPr id="395" name="Google Shape;395;p47"/>
          <p:cNvGrpSpPr/>
          <p:nvPr/>
        </p:nvGrpSpPr>
        <p:grpSpPr>
          <a:xfrm>
            <a:off x="0" y="1133375"/>
            <a:ext cx="9144000" cy="3287681"/>
            <a:chOff x="0" y="1133265"/>
            <a:chExt cx="9144000" cy="3414709"/>
          </a:xfrm>
        </p:grpSpPr>
        <p:sp>
          <p:nvSpPr>
            <p:cNvPr id="396" name="Google Shape;396;p47"/>
            <p:cNvSpPr txBox="1"/>
            <p:nvPr/>
          </p:nvSpPr>
          <p:spPr>
            <a:xfrm>
              <a:off x="0" y="1133265"/>
              <a:ext cx="9144000" cy="11616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1600" u="sng">
                  <a:latin typeface="Roboto"/>
                  <a:ea typeface="Roboto"/>
                  <a:cs typeface="Roboto"/>
                  <a:sym typeface="Roboto"/>
                </a:rPr>
                <a:t>Rationale/Motivation:</a:t>
              </a:r>
              <a:endParaRPr sz="1600" u="sng">
                <a:latin typeface="Roboto"/>
                <a:ea typeface="Roboto"/>
                <a:cs typeface="Roboto"/>
                <a:sym typeface="Roboto"/>
              </a:endParaRPr>
            </a:p>
            <a:p>
              <a:pPr marL="914400" lvl="0" indent="-317500" algn="l" rtl="0">
                <a:spcBef>
                  <a:spcPts val="1000"/>
                </a:spcBef>
                <a:spcAft>
                  <a:spcPts val="0"/>
                </a:spcAft>
                <a:buSzPts val="1400"/>
                <a:buFont typeface="Roboto"/>
                <a:buAutoNum type="arabicPeriod"/>
              </a:pPr>
              <a:r>
                <a:rPr lang="en">
                  <a:latin typeface="Roboto"/>
                  <a:ea typeface="Roboto"/>
                  <a:cs typeface="Roboto"/>
                  <a:sym typeface="Roboto"/>
                </a:rPr>
                <a:t>Validate NELDA aerodynamic performance with L/D comparisons to Cessna 206</a:t>
              </a:r>
              <a:endParaRPr>
                <a:latin typeface="Roboto"/>
                <a:ea typeface="Roboto"/>
                <a:cs typeface="Roboto"/>
                <a:sym typeface="Roboto"/>
              </a:endParaRPr>
            </a:p>
            <a:p>
              <a:pPr marL="914400" lvl="0" indent="-317500" algn="l" rtl="0">
                <a:spcBef>
                  <a:spcPts val="1000"/>
                </a:spcBef>
                <a:spcAft>
                  <a:spcPts val="1000"/>
                </a:spcAft>
                <a:buSzPts val="1400"/>
                <a:buFont typeface="Roboto"/>
                <a:buAutoNum type="arabicPeriod"/>
              </a:pPr>
              <a:r>
                <a:rPr lang="en" b="1">
                  <a:latin typeface="Roboto"/>
                  <a:ea typeface="Roboto"/>
                  <a:cs typeface="Roboto"/>
                  <a:sym typeface="Roboto"/>
                </a:rPr>
                <a:t>Satisfy customer requirement</a:t>
              </a:r>
              <a:endParaRPr sz="1600" u="sng">
                <a:latin typeface="Roboto"/>
                <a:ea typeface="Roboto"/>
                <a:cs typeface="Roboto"/>
                <a:sym typeface="Roboto"/>
              </a:endParaRPr>
            </a:p>
          </p:txBody>
        </p:sp>
        <p:grpSp>
          <p:nvGrpSpPr>
            <p:cNvPr id="397" name="Google Shape;397;p47"/>
            <p:cNvGrpSpPr/>
            <p:nvPr/>
          </p:nvGrpSpPr>
          <p:grpSpPr>
            <a:xfrm>
              <a:off x="2653012" y="2800849"/>
              <a:ext cx="3837975" cy="1747124"/>
              <a:chOff x="608492" y="2337319"/>
              <a:chExt cx="2759347" cy="1256111"/>
            </a:xfrm>
          </p:grpSpPr>
          <p:grpSp>
            <p:nvGrpSpPr>
              <p:cNvPr id="398" name="Google Shape;398;p47"/>
              <p:cNvGrpSpPr/>
              <p:nvPr/>
            </p:nvGrpSpPr>
            <p:grpSpPr>
              <a:xfrm>
                <a:off x="608492" y="2337319"/>
                <a:ext cx="2759347" cy="1137898"/>
                <a:chOff x="4467481" y="2460766"/>
                <a:chExt cx="2596544" cy="1062165"/>
              </a:xfrm>
            </p:grpSpPr>
            <p:pic>
              <p:nvPicPr>
                <p:cNvPr id="399" name="Google Shape;399;p4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467481" y="2460766"/>
                  <a:ext cx="2596544" cy="1062165"/>
                </a:xfrm>
                <a:prstGeom prst="rect">
                  <a:avLst/>
                </a:prstGeom>
                <a:noFill/>
                <a:ln>
                  <a:noFill/>
                </a:ln>
              </p:spPr>
            </p:pic>
            <p:pic>
              <p:nvPicPr>
                <p:cNvPr id="400" name="Google Shape;400;p4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240142" y="2747501"/>
                  <a:ext cx="159677" cy="82636"/>
                </a:xfrm>
                <a:prstGeom prst="rect">
                  <a:avLst/>
                </a:prstGeom>
                <a:noFill/>
                <a:ln>
                  <a:noFill/>
                </a:ln>
              </p:spPr>
            </p:pic>
          </p:grpSp>
          <p:sp>
            <p:nvSpPr>
              <p:cNvPr id="401" name="Google Shape;401;p47"/>
              <p:cNvSpPr txBox="1"/>
              <p:nvPr/>
            </p:nvSpPr>
            <p:spPr>
              <a:xfrm>
                <a:off x="1256822" y="3351930"/>
                <a:ext cx="1636500" cy="241500"/>
              </a:xfrm>
              <a:prstGeom prst="rect">
                <a:avLst/>
              </a:prstGeom>
              <a:solidFill>
                <a:schemeClr val="dk1"/>
              </a:solid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en" sz="900" i="1">
                    <a:solidFill>
                      <a:schemeClr val="lt1"/>
                    </a:solidFill>
                    <a:latin typeface="Roboto"/>
                    <a:ea typeface="Roboto"/>
                    <a:cs typeface="Roboto"/>
                    <a:sym typeface="Roboto"/>
                  </a:rPr>
                  <a:t>Aerolab Educational Wind Tunnel</a:t>
                </a:r>
                <a:endParaRPr sz="900" i="1">
                  <a:solidFill>
                    <a:schemeClr val="lt1"/>
                  </a:solidFill>
                  <a:latin typeface="Roboto"/>
                  <a:ea typeface="Roboto"/>
                  <a:cs typeface="Roboto"/>
                  <a:sym typeface="Roboto"/>
                </a:endParaRPr>
              </a:p>
            </p:txBody>
          </p:sp>
        </p:grpSp>
      </p:grpSp>
      <p:sp>
        <p:nvSpPr>
          <p:cNvPr id="402" name="Google Shape;402;p47"/>
          <p:cNvSpPr txBox="1"/>
          <p:nvPr/>
        </p:nvSpPr>
        <p:spPr>
          <a:xfrm>
            <a:off x="3775925" y="2310150"/>
            <a:ext cx="2276400" cy="523200"/>
          </a:xfrm>
          <a:prstGeom prst="rect">
            <a:avLst/>
          </a:prstGeom>
          <a:noFill/>
          <a:ln>
            <a:noFill/>
          </a:ln>
        </p:spPr>
        <p:txBody>
          <a:bodyPr spcFirstLastPara="1" wrap="square" lIns="91425" tIns="91425" rIns="91425" bIns="91425" anchor="t" anchorCtr="0">
            <a:spAutoFit/>
          </a:bodyPr>
          <a:lstStyle/>
          <a:p>
            <a:pPr marL="0" marR="352445" lvl="0" indent="0" algn="ctr" rtl="0">
              <a:spcBef>
                <a:spcPts val="0"/>
              </a:spcBef>
              <a:spcAft>
                <a:spcPts val="0"/>
              </a:spcAft>
              <a:buNone/>
            </a:pPr>
            <a:r>
              <a:rPr lang="en" sz="1200" u="sng">
                <a:latin typeface="Roboto"/>
                <a:ea typeface="Roboto"/>
                <a:cs typeface="Roboto"/>
                <a:sym typeface="Roboto"/>
              </a:rPr>
              <a:t>Test Section Dimensions</a:t>
            </a:r>
            <a:endParaRPr sz="1200" u="sng">
              <a:latin typeface="Roboto"/>
              <a:ea typeface="Roboto"/>
              <a:cs typeface="Roboto"/>
              <a:sym typeface="Roboto"/>
            </a:endParaRPr>
          </a:p>
          <a:p>
            <a:pPr marL="0" marR="352445" lvl="0" indent="0" algn="ctr" rtl="0">
              <a:spcBef>
                <a:spcPts val="0"/>
              </a:spcBef>
              <a:spcAft>
                <a:spcPts val="0"/>
              </a:spcAft>
              <a:buNone/>
            </a:pPr>
            <a:r>
              <a:rPr lang="en" sz="800">
                <a:latin typeface="Roboto"/>
                <a:ea typeface="Roboto"/>
                <a:cs typeface="Roboto"/>
                <a:sym typeface="Roboto"/>
              </a:rPr>
              <a:t> </a:t>
            </a:r>
            <a:r>
              <a:rPr lang="en" sz="1000">
                <a:latin typeface="Roboto"/>
                <a:ea typeface="Roboto"/>
                <a:cs typeface="Roboto"/>
                <a:sym typeface="Roboto"/>
              </a:rPr>
              <a:t>12” x 12” x 24”</a:t>
            </a:r>
            <a:endParaRPr sz="1000">
              <a:latin typeface="Roboto"/>
              <a:ea typeface="Roboto"/>
              <a:cs typeface="Roboto"/>
              <a:sym typeface="Roboto"/>
            </a:endParaRPr>
          </a:p>
        </p:txBody>
      </p:sp>
      <p:sp>
        <p:nvSpPr>
          <p:cNvPr id="403" name="Google Shape;403;p47"/>
          <p:cNvSpPr/>
          <p:nvPr/>
        </p:nvSpPr>
        <p:spPr>
          <a:xfrm>
            <a:off x="3775925" y="2340900"/>
            <a:ext cx="1938600" cy="4617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4" name="Google Shape;404;p47"/>
          <p:cNvCxnSpPr>
            <a:stCxn id="403" idx="2"/>
          </p:cNvCxnSpPr>
          <p:nvPr/>
        </p:nvCxnSpPr>
        <p:spPr>
          <a:xfrm flipH="1">
            <a:off x="4074425" y="2802600"/>
            <a:ext cx="670800" cy="247500"/>
          </a:xfrm>
          <a:prstGeom prst="straightConnector1">
            <a:avLst/>
          </a:prstGeom>
          <a:noFill/>
          <a:ln w="9525" cap="flat" cmpd="sng">
            <a:solidFill>
              <a:schemeClr val="dk2"/>
            </a:solidFill>
            <a:prstDash val="solid"/>
            <a:round/>
            <a:headEnd type="oval" w="med" len="med"/>
            <a:tailEnd type="none" w="med" len="med"/>
          </a:ln>
        </p:spPr>
      </p:cxnSp>
      <p:sp>
        <p:nvSpPr>
          <p:cNvPr id="405" name="Google Shape;405;p47"/>
          <p:cNvSpPr txBox="1"/>
          <p:nvPr/>
        </p:nvSpPr>
        <p:spPr>
          <a:xfrm>
            <a:off x="228575" y="2827225"/>
            <a:ext cx="22764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u="sng">
                <a:latin typeface="Roboto"/>
                <a:ea typeface="Roboto"/>
                <a:cs typeface="Roboto"/>
                <a:sym typeface="Roboto"/>
              </a:rPr>
              <a:t>Input</a:t>
            </a:r>
            <a:endParaRPr sz="1200" u="sng">
              <a:latin typeface="Roboto"/>
              <a:ea typeface="Roboto"/>
              <a:cs typeface="Roboto"/>
              <a:sym typeface="Roboto"/>
            </a:endParaRPr>
          </a:p>
          <a:p>
            <a:pPr marL="0" lvl="0" indent="0" algn="ctr" rtl="0">
              <a:spcBef>
                <a:spcPts val="0"/>
              </a:spcBef>
              <a:spcAft>
                <a:spcPts val="0"/>
              </a:spcAft>
              <a:buNone/>
            </a:pPr>
            <a:r>
              <a:rPr lang="en" sz="1000">
                <a:latin typeface="Roboto"/>
                <a:ea typeface="Roboto"/>
                <a:cs typeface="Roboto"/>
                <a:sym typeface="Roboto"/>
              </a:rPr>
              <a:t>Airflow Speed Voltage </a:t>
            </a:r>
            <a:endParaRPr sz="1000">
              <a:latin typeface="Roboto"/>
              <a:ea typeface="Roboto"/>
              <a:cs typeface="Roboto"/>
              <a:sym typeface="Roboto"/>
            </a:endParaRPr>
          </a:p>
          <a:p>
            <a:pPr marL="0" lvl="0" indent="0" algn="ctr" rtl="0">
              <a:spcBef>
                <a:spcPts val="0"/>
              </a:spcBef>
              <a:spcAft>
                <a:spcPts val="0"/>
              </a:spcAft>
              <a:buNone/>
            </a:pPr>
            <a:r>
              <a:rPr lang="en" sz="1000">
                <a:latin typeface="Roboto"/>
                <a:ea typeface="Roboto"/>
                <a:cs typeface="Roboto"/>
                <a:sym typeface="Roboto"/>
              </a:rPr>
              <a:t>(Max = 10 Volts)</a:t>
            </a:r>
            <a:r>
              <a:rPr lang="en" sz="900">
                <a:latin typeface="Roboto"/>
                <a:ea typeface="Roboto"/>
                <a:cs typeface="Roboto"/>
                <a:sym typeface="Roboto"/>
              </a:rPr>
              <a:t> </a:t>
            </a:r>
            <a:endParaRPr sz="900">
              <a:latin typeface="Roboto"/>
              <a:ea typeface="Roboto"/>
              <a:cs typeface="Roboto"/>
              <a:sym typeface="Roboto"/>
            </a:endParaRPr>
          </a:p>
        </p:txBody>
      </p:sp>
      <p:cxnSp>
        <p:nvCxnSpPr>
          <p:cNvPr id="406" name="Google Shape;406;p47"/>
          <p:cNvCxnSpPr/>
          <p:nvPr/>
        </p:nvCxnSpPr>
        <p:spPr>
          <a:xfrm rot="10800000" flipH="1">
            <a:off x="2556800" y="3708225"/>
            <a:ext cx="1547700" cy="239100"/>
          </a:xfrm>
          <a:prstGeom prst="straightConnector1">
            <a:avLst/>
          </a:prstGeom>
          <a:noFill/>
          <a:ln w="9525" cap="flat" cmpd="sng">
            <a:solidFill>
              <a:schemeClr val="lt1"/>
            </a:solidFill>
            <a:prstDash val="solid"/>
            <a:round/>
            <a:headEnd type="none" w="med" len="med"/>
            <a:tailEnd type="triangle" w="med" len="med"/>
          </a:ln>
        </p:spPr>
      </p:cxnSp>
      <p:pic>
        <p:nvPicPr>
          <p:cNvPr id="407" name="Google Shape;407;p47"/>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228575" y="3441769"/>
            <a:ext cx="2276399" cy="659431"/>
          </a:xfrm>
          <a:prstGeom prst="rect">
            <a:avLst/>
          </a:prstGeom>
          <a:noFill/>
          <a:ln>
            <a:noFill/>
          </a:ln>
        </p:spPr>
      </p:pic>
      <p:pic>
        <p:nvPicPr>
          <p:cNvPr id="408" name="Google Shape;408;p47"/>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6970985" y="2976581"/>
            <a:ext cx="1332053" cy="731644"/>
          </a:xfrm>
          <a:prstGeom prst="rect">
            <a:avLst/>
          </a:prstGeom>
          <a:noFill/>
          <a:ln>
            <a:noFill/>
          </a:ln>
        </p:spPr>
      </p:pic>
      <p:pic>
        <p:nvPicPr>
          <p:cNvPr id="409" name="Google Shape;409;p47"/>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7076059" y="1996225"/>
            <a:ext cx="1376161" cy="768592"/>
          </a:xfrm>
          <a:prstGeom prst="rect">
            <a:avLst/>
          </a:prstGeom>
          <a:noFill/>
          <a:ln>
            <a:noFill/>
          </a:ln>
        </p:spPr>
      </p:pic>
      <p:sp>
        <p:nvSpPr>
          <p:cNvPr id="410" name="Google Shape;410;p47"/>
          <p:cNvSpPr/>
          <p:nvPr/>
        </p:nvSpPr>
        <p:spPr>
          <a:xfrm>
            <a:off x="8391879" y="2290390"/>
            <a:ext cx="482400" cy="1138500"/>
          </a:xfrm>
          <a:prstGeom prst="curvedLeftArrow">
            <a:avLst>
              <a:gd name="adj1" fmla="val 25000"/>
              <a:gd name="adj2" fmla="val 50000"/>
              <a:gd name="adj3" fmla="val 25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7"/>
          <p:cNvSpPr/>
          <p:nvPr/>
        </p:nvSpPr>
        <p:spPr>
          <a:xfrm rot="10800000">
            <a:off x="6605556" y="2341525"/>
            <a:ext cx="445200" cy="1087500"/>
          </a:xfrm>
          <a:prstGeom prst="curvedLeftArrow">
            <a:avLst>
              <a:gd name="adj1" fmla="val 25000"/>
              <a:gd name="adj2" fmla="val 50000"/>
              <a:gd name="adj3" fmla="val 25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7"/>
          <p:cNvSpPr txBox="1"/>
          <p:nvPr/>
        </p:nvSpPr>
        <p:spPr>
          <a:xfrm>
            <a:off x="6605481" y="2701460"/>
            <a:ext cx="2276400" cy="323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en" sz="900" i="1">
                <a:solidFill>
                  <a:schemeClr val="lt1"/>
                </a:solidFill>
                <a:latin typeface="Roboto"/>
                <a:ea typeface="Roboto"/>
                <a:cs typeface="Roboto"/>
                <a:sym typeface="Roboto"/>
              </a:rPr>
              <a:t>Model Scale: 1⁄64</a:t>
            </a:r>
            <a:endParaRPr sz="900" i="1">
              <a:solidFill>
                <a:schemeClr val="lt1"/>
              </a:solidFill>
              <a:latin typeface="Roboto"/>
              <a:ea typeface="Roboto"/>
              <a:cs typeface="Roboto"/>
              <a:sym typeface="Roboto"/>
            </a:endParaRPr>
          </a:p>
        </p:txBody>
      </p:sp>
      <p:sp>
        <p:nvSpPr>
          <p:cNvPr id="413" name="Google Shape;413;p47"/>
          <p:cNvSpPr/>
          <p:nvPr/>
        </p:nvSpPr>
        <p:spPr>
          <a:xfrm>
            <a:off x="187475" y="2927300"/>
            <a:ext cx="2358600" cy="12108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7"/>
          <p:cNvSpPr txBox="1"/>
          <p:nvPr/>
        </p:nvSpPr>
        <p:spPr>
          <a:xfrm>
            <a:off x="6785875" y="3888863"/>
            <a:ext cx="2276400" cy="677100"/>
          </a:xfrm>
          <a:prstGeom prst="rect">
            <a:avLst/>
          </a:prstGeom>
          <a:noFill/>
          <a:ln>
            <a:noFill/>
          </a:ln>
        </p:spPr>
        <p:txBody>
          <a:bodyPr spcFirstLastPara="1" wrap="square" lIns="91425" tIns="91425" rIns="91425" bIns="91425" anchor="t" anchorCtr="0">
            <a:spAutoFit/>
          </a:bodyPr>
          <a:lstStyle/>
          <a:p>
            <a:pPr marL="0" marR="352445" lvl="0" indent="0" algn="ctr" rtl="0">
              <a:spcBef>
                <a:spcPts val="0"/>
              </a:spcBef>
              <a:spcAft>
                <a:spcPts val="0"/>
              </a:spcAft>
              <a:buNone/>
            </a:pPr>
            <a:r>
              <a:rPr lang="en" sz="1200" u="sng">
                <a:latin typeface="Roboto"/>
                <a:ea typeface="Roboto"/>
                <a:cs typeface="Roboto"/>
                <a:sym typeface="Roboto"/>
              </a:rPr>
              <a:t>Desired Data</a:t>
            </a:r>
            <a:endParaRPr sz="1200" u="sng">
              <a:latin typeface="Roboto"/>
              <a:ea typeface="Roboto"/>
              <a:cs typeface="Roboto"/>
              <a:sym typeface="Roboto"/>
            </a:endParaRPr>
          </a:p>
          <a:p>
            <a:pPr marL="0" marR="352445" lvl="0" indent="0" algn="ctr" rtl="0">
              <a:spcBef>
                <a:spcPts val="0"/>
              </a:spcBef>
              <a:spcAft>
                <a:spcPts val="0"/>
              </a:spcAft>
              <a:buNone/>
            </a:pPr>
            <a:r>
              <a:rPr lang="en" sz="800">
                <a:latin typeface="Roboto"/>
                <a:ea typeface="Roboto"/>
                <a:cs typeface="Roboto"/>
                <a:sym typeface="Roboto"/>
              </a:rPr>
              <a:t>    </a:t>
            </a:r>
            <a:r>
              <a:rPr lang="en" sz="1000">
                <a:latin typeface="Roboto"/>
                <a:ea typeface="Roboto"/>
                <a:cs typeface="Roboto"/>
                <a:sym typeface="Roboto"/>
              </a:rPr>
              <a:t>N = Normal Force [± 0.1 N]</a:t>
            </a:r>
            <a:endParaRPr sz="1000">
              <a:latin typeface="Roboto"/>
              <a:ea typeface="Roboto"/>
              <a:cs typeface="Roboto"/>
              <a:sym typeface="Roboto"/>
            </a:endParaRPr>
          </a:p>
          <a:p>
            <a:pPr marL="0" marR="352445" lvl="0" indent="0" algn="ctr" rtl="0">
              <a:spcBef>
                <a:spcPts val="0"/>
              </a:spcBef>
              <a:spcAft>
                <a:spcPts val="0"/>
              </a:spcAft>
              <a:buNone/>
            </a:pPr>
            <a:r>
              <a:rPr lang="en" sz="1000">
                <a:latin typeface="Roboto"/>
                <a:ea typeface="Roboto"/>
                <a:cs typeface="Roboto"/>
                <a:sym typeface="Roboto"/>
              </a:rPr>
              <a:t>A = Axial Force  [± 0.1 N]</a:t>
            </a:r>
            <a:endParaRPr sz="1000">
              <a:latin typeface="Roboto"/>
              <a:ea typeface="Roboto"/>
              <a:cs typeface="Roboto"/>
              <a:sym typeface="Roboto"/>
            </a:endParaRPr>
          </a:p>
        </p:txBody>
      </p:sp>
      <p:sp>
        <p:nvSpPr>
          <p:cNvPr id="415" name="Google Shape;415;p47"/>
          <p:cNvSpPr/>
          <p:nvPr/>
        </p:nvSpPr>
        <p:spPr>
          <a:xfrm>
            <a:off x="6893225" y="3909850"/>
            <a:ext cx="1831200" cy="6594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6" name="Google Shape;416;p47"/>
          <p:cNvCxnSpPr>
            <a:endCxn id="415" idx="1"/>
          </p:cNvCxnSpPr>
          <p:nvPr/>
        </p:nvCxnSpPr>
        <p:spPr>
          <a:xfrm>
            <a:off x="4589525" y="3402550"/>
            <a:ext cx="2303700" cy="837000"/>
          </a:xfrm>
          <a:prstGeom prst="straightConnector1">
            <a:avLst/>
          </a:prstGeom>
          <a:noFill/>
          <a:ln w="9525" cap="flat" cmpd="sng">
            <a:solidFill>
              <a:schemeClr val="lt1"/>
            </a:solidFill>
            <a:prstDash val="solid"/>
            <a:round/>
            <a:headEnd type="none" w="med" len="med"/>
            <a:tailEnd type="triangle" w="med" len="med"/>
          </a:ln>
        </p:spPr>
      </p:cxnSp>
      <p:graphicFrame>
        <p:nvGraphicFramePr>
          <p:cNvPr id="417" name="Google Shape;417;p47"/>
          <p:cNvGraphicFramePr/>
          <p:nvPr/>
        </p:nvGraphicFramePr>
        <p:xfrm>
          <a:off x="0" y="4749900"/>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109675">
                  <a:extLst>
                    <a:ext uri="{9D8B030D-6E8A-4147-A177-3AD203B41FA5}">
                      <a16:colId xmlns:a16="http://schemas.microsoft.com/office/drawing/2014/main" val="20002"/>
                    </a:ext>
                  </a:extLst>
                </a:gridCol>
                <a:gridCol w="9940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OVERVIEW</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SCHEDULE</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TEST READINESS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BUDGET</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2"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48"/>
          <p:cNvSpPr/>
          <p:nvPr/>
        </p:nvSpPr>
        <p:spPr>
          <a:xfrm>
            <a:off x="374138" y="3439513"/>
            <a:ext cx="1213500" cy="8568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3" name="Google Shape;423;p4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16892" y="2488938"/>
            <a:ext cx="699252" cy="326068"/>
          </a:xfrm>
          <a:prstGeom prst="rect">
            <a:avLst/>
          </a:prstGeom>
          <a:noFill/>
          <a:ln>
            <a:noFill/>
          </a:ln>
        </p:spPr>
      </p:pic>
      <p:sp>
        <p:nvSpPr>
          <p:cNvPr id="424" name="Google Shape;424;p48"/>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24</a:t>
            </a:fld>
            <a:endParaRPr/>
          </a:p>
        </p:txBody>
      </p:sp>
      <p:sp>
        <p:nvSpPr>
          <p:cNvPr id="425" name="Google Shape;425;p48"/>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(SST) W</a:t>
            </a:r>
            <a:r>
              <a:rPr lang="en" sz="2650"/>
              <a:t>IND</a:t>
            </a:r>
            <a:r>
              <a:rPr lang="en" sz="3300"/>
              <a:t> T</a:t>
            </a:r>
            <a:r>
              <a:rPr lang="en" sz="2650"/>
              <a:t>UNNEL</a:t>
            </a:r>
            <a:r>
              <a:rPr lang="en" sz="3300"/>
              <a:t> T</a:t>
            </a:r>
            <a:r>
              <a:rPr lang="en" sz="2650"/>
              <a:t>ESTING</a:t>
            </a:r>
            <a:endParaRPr sz="2650"/>
          </a:p>
        </p:txBody>
      </p:sp>
      <p:sp>
        <p:nvSpPr>
          <p:cNvPr id="426" name="Google Shape;426;p48"/>
          <p:cNvSpPr txBox="1"/>
          <p:nvPr/>
        </p:nvSpPr>
        <p:spPr>
          <a:xfrm>
            <a:off x="0" y="671575"/>
            <a:ext cx="9144000" cy="461700"/>
          </a:xfrm>
          <a:prstGeom prst="rect">
            <a:avLst/>
          </a:prstGeom>
          <a:solidFill>
            <a:srgbClr val="B4A7D6"/>
          </a:solidFill>
          <a:ln>
            <a:noFill/>
          </a:ln>
        </p:spPr>
        <p:txBody>
          <a:bodyPr spcFirstLastPara="1" wrap="square" lIns="91425" tIns="45700" rIns="0" bIns="45700" anchor="t" anchorCtr="0">
            <a:spAutoFit/>
          </a:bodyPr>
          <a:lstStyle/>
          <a:p>
            <a:pPr marL="628650" marR="371680" lvl="0" indent="-400050" algn="l" rtl="0">
              <a:lnSpc>
                <a:spcPct val="100000"/>
              </a:lnSpc>
              <a:spcBef>
                <a:spcPts val="0"/>
              </a:spcBef>
              <a:spcAft>
                <a:spcPts val="0"/>
              </a:spcAft>
              <a:buNone/>
            </a:pPr>
            <a:r>
              <a:rPr lang="en" sz="1200" b="1">
                <a:solidFill>
                  <a:srgbClr val="212121"/>
                </a:solidFill>
                <a:latin typeface="Roboto"/>
                <a:ea typeface="Roboto"/>
                <a:cs typeface="Roboto"/>
                <a:sym typeface="Roboto"/>
              </a:rPr>
              <a:t>FR 4.0: </a:t>
            </a:r>
            <a:r>
              <a:rPr lang="en" sz="1200">
                <a:solidFill>
                  <a:schemeClr val="lt1"/>
                </a:solidFill>
                <a:latin typeface="Roboto"/>
                <a:ea typeface="Roboto"/>
                <a:cs typeface="Roboto"/>
                <a:sym typeface="Roboto"/>
              </a:rPr>
              <a:t>A non-powered, scale model of the airframe design will be constructed for the purpose of practical wind tunnel   </a:t>
            </a:r>
            <a:endParaRPr sz="1200">
              <a:solidFill>
                <a:schemeClr val="lt1"/>
              </a:solidFill>
              <a:latin typeface="Roboto"/>
              <a:ea typeface="Roboto"/>
              <a:cs typeface="Roboto"/>
              <a:sym typeface="Roboto"/>
            </a:endParaRPr>
          </a:p>
          <a:p>
            <a:pPr marL="1085850" marR="371680" lvl="0" indent="-400050" algn="l" rtl="0">
              <a:lnSpc>
                <a:spcPct val="100000"/>
              </a:lnSpc>
              <a:spcBef>
                <a:spcPts val="0"/>
              </a:spcBef>
              <a:spcAft>
                <a:spcPts val="0"/>
              </a:spcAft>
              <a:buNone/>
            </a:pPr>
            <a:r>
              <a:rPr lang="en" sz="1200">
                <a:solidFill>
                  <a:schemeClr val="lt1"/>
                </a:solidFill>
                <a:latin typeface="Roboto"/>
                <a:ea typeface="Roboto"/>
                <a:cs typeface="Roboto"/>
                <a:sym typeface="Roboto"/>
              </a:rPr>
              <a:t>  analysis in the PILOT Lab Wind Tunnel</a:t>
            </a:r>
            <a:endParaRPr sz="1200" b="1">
              <a:solidFill>
                <a:schemeClr val="lt1"/>
              </a:solidFill>
              <a:latin typeface="Roboto"/>
              <a:ea typeface="Roboto"/>
              <a:cs typeface="Roboto"/>
              <a:sym typeface="Roboto"/>
            </a:endParaRPr>
          </a:p>
        </p:txBody>
      </p:sp>
      <p:pic>
        <p:nvPicPr>
          <p:cNvPr id="427" name="Google Shape;427;p48"/>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967539" y="1958004"/>
            <a:ext cx="3209380" cy="1394591"/>
          </a:xfrm>
          <a:prstGeom prst="rect">
            <a:avLst/>
          </a:prstGeom>
          <a:noFill/>
          <a:ln>
            <a:noFill/>
          </a:ln>
        </p:spPr>
      </p:pic>
      <p:sp>
        <p:nvSpPr>
          <p:cNvPr id="428" name="Google Shape;428;p48"/>
          <p:cNvSpPr/>
          <p:nvPr/>
        </p:nvSpPr>
        <p:spPr>
          <a:xfrm>
            <a:off x="1141733" y="2794638"/>
            <a:ext cx="262200" cy="483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8"/>
          <p:cNvSpPr/>
          <p:nvPr/>
        </p:nvSpPr>
        <p:spPr>
          <a:xfrm>
            <a:off x="1264399" y="2652707"/>
            <a:ext cx="42300" cy="190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8"/>
          <p:cNvSpPr/>
          <p:nvPr/>
        </p:nvSpPr>
        <p:spPr>
          <a:xfrm>
            <a:off x="1141733" y="2652840"/>
            <a:ext cx="156300" cy="483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8"/>
          <p:cNvSpPr/>
          <p:nvPr/>
        </p:nvSpPr>
        <p:spPr>
          <a:xfrm rot="-8582323">
            <a:off x="528126" y="2533488"/>
            <a:ext cx="376200" cy="318949"/>
          </a:xfrm>
          <a:prstGeom prst="arc">
            <a:avLst>
              <a:gd name="adj1" fmla="val 16200000"/>
              <a:gd name="adj2" fmla="val 0"/>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8"/>
          <p:cNvSpPr/>
          <p:nvPr/>
        </p:nvSpPr>
        <p:spPr>
          <a:xfrm rot="1782514">
            <a:off x="541883" y="2547104"/>
            <a:ext cx="58718" cy="50015"/>
          </a:xfrm>
          <a:prstGeom prst="triangle">
            <a:avLst>
              <a:gd name="adj" fmla="val 50000"/>
            </a:avLst>
          </a:prstGeom>
          <a:solidFill>
            <a:schemeClr val="lt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8"/>
          <p:cNvSpPr/>
          <p:nvPr/>
        </p:nvSpPr>
        <p:spPr>
          <a:xfrm rot="8100000">
            <a:off x="581732" y="2793132"/>
            <a:ext cx="57276" cy="51356"/>
          </a:xfrm>
          <a:prstGeom prst="triangle">
            <a:avLst>
              <a:gd name="adj" fmla="val 50000"/>
            </a:avLst>
          </a:prstGeom>
          <a:solidFill>
            <a:schemeClr val="lt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8"/>
          <p:cNvSpPr txBox="1"/>
          <p:nvPr/>
        </p:nvSpPr>
        <p:spPr>
          <a:xfrm>
            <a:off x="188250" y="2047313"/>
            <a:ext cx="1915500" cy="369300"/>
          </a:xfrm>
          <a:prstGeom prst="rect">
            <a:avLst/>
          </a:prstGeom>
          <a:noFill/>
          <a:ln>
            <a:noFill/>
          </a:ln>
        </p:spPr>
        <p:txBody>
          <a:bodyPr spcFirstLastPara="1" wrap="square" lIns="91425" tIns="91425" rIns="91425" bIns="91425" anchor="t" anchorCtr="0">
            <a:spAutoFit/>
          </a:bodyPr>
          <a:lstStyle/>
          <a:p>
            <a:pPr marL="0" marR="352445" lvl="0" indent="0" algn="ctr" rtl="0">
              <a:spcBef>
                <a:spcPts val="0"/>
              </a:spcBef>
              <a:spcAft>
                <a:spcPts val="0"/>
              </a:spcAft>
              <a:buNone/>
            </a:pPr>
            <a:r>
              <a:rPr lang="en" sz="1200" u="sng">
                <a:latin typeface="Roboto"/>
                <a:ea typeface="Roboto"/>
                <a:cs typeface="Roboto"/>
                <a:sym typeface="Roboto"/>
              </a:rPr>
              <a:t>AoA Test Range</a:t>
            </a:r>
            <a:endParaRPr sz="1200">
              <a:latin typeface="Roboto"/>
              <a:ea typeface="Roboto"/>
              <a:cs typeface="Roboto"/>
              <a:sym typeface="Roboto"/>
            </a:endParaRPr>
          </a:p>
        </p:txBody>
      </p:sp>
      <p:sp>
        <p:nvSpPr>
          <p:cNvPr id="435" name="Google Shape;435;p48"/>
          <p:cNvSpPr txBox="1"/>
          <p:nvPr/>
        </p:nvSpPr>
        <p:spPr>
          <a:xfrm>
            <a:off x="348475" y="2311838"/>
            <a:ext cx="809700" cy="307800"/>
          </a:xfrm>
          <a:prstGeom prst="rect">
            <a:avLst/>
          </a:prstGeom>
          <a:noFill/>
          <a:ln>
            <a:noFill/>
          </a:ln>
        </p:spPr>
        <p:txBody>
          <a:bodyPr spcFirstLastPara="1" wrap="square" lIns="91425" tIns="91425" rIns="91425" bIns="91425" anchor="t" anchorCtr="0">
            <a:spAutoFit/>
          </a:bodyPr>
          <a:lstStyle/>
          <a:p>
            <a:pPr marL="0" marR="352445" lvl="0" indent="0" algn="l" rtl="0">
              <a:spcBef>
                <a:spcPts val="0"/>
              </a:spcBef>
              <a:spcAft>
                <a:spcPts val="0"/>
              </a:spcAft>
              <a:buNone/>
            </a:pPr>
            <a:r>
              <a:rPr lang="en" sz="800">
                <a:latin typeface="Roboto"/>
                <a:ea typeface="Roboto"/>
                <a:cs typeface="Roboto"/>
                <a:sym typeface="Roboto"/>
              </a:rPr>
              <a:t>+5°</a:t>
            </a:r>
            <a:endParaRPr sz="800">
              <a:latin typeface="Roboto"/>
              <a:ea typeface="Roboto"/>
              <a:cs typeface="Roboto"/>
              <a:sym typeface="Roboto"/>
            </a:endParaRPr>
          </a:p>
        </p:txBody>
      </p:sp>
      <p:sp>
        <p:nvSpPr>
          <p:cNvPr id="436" name="Google Shape;436;p48"/>
          <p:cNvSpPr txBox="1"/>
          <p:nvPr/>
        </p:nvSpPr>
        <p:spPr>
          <a:xfrm>
            <a:off x="401200" y="2750238"/>
            <a:ext cx="809700" cy="307800"/>
          </a:xfrm>
          <a:prstGeom prst="rect">
            <a:avLst/>
          </a:prstGeom>
          <a:noFill/>
          <a:ln>
            <a:noFill/>
          </a:ln>
        </p:spPr>
        <p:txBody>
          <a:bodyPr spcFirstLastPara="1" wrap="square" lIns="91425" tIns="91425" rIns="91425" bIns="91425" anchor="t" anchorCtr="0">
            <a:spAutoFit/>
          </a:bodyPr>
          <a:lstStyle/>
          <a:p>
            <a:pPr marL="0" marR="352445" lvl="0" indent="0" algn="l" rtl="0">
              <a:spcBef>
                <a:spcPts val="0"/>
              </a:spcBef>
              <a:spcAft>
                <a:spcPts val="0"/>
              </a:spcAft>
              <a:buNone/>
            </a:pPr>
            <a:r>
              <a:rPr lang="en" sz="800">
                <a:latin typeface="Roboto"/>
                <a:ea typeface="Roboto"/>
                <a:cs typeface="Roboto"/>
                <a:sym typeface="Roboto"/>
              </a:rPr>
              <a:t>-5°</a:t>
            </a:r>
            <a:endParaRPr sz="800">
              <a:latin typeface="Roboto"/>
              <a:ea typeface="Roboto"/>
              <a:cs typeface="Roboto"/>
              <a:sym typeface="Roboto"/>
            </a:endParaRPr>
          </a:p>
        </p:txBody>
      </p:sp>
      <p:sp>
        <p:nvSpPr>
          <p:cNvPr id="437" name="Google Shape;437;p48"/>
          <p:cNvSpPr/>
          <p:nvPr/>
        </p:nvSpPr>
        <p:spPr>
          <a:xfrm>
            <a:off x="358950" y="2130950"/>
            <a:ext cx="1213500" cy="8568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438" name="Google Shape;438;p48"/>
          <p:cNvGraphicFramePr/>
          <p:nvPr/>
        </p:nvGraphicFramePr>
        <p:xfrm>
          <a:off x="5448725" y="2162975"/>
          <a:ext cx="3000000" cy="3000000"/>
        </p:xfrm>
        <a:graphic>
          <a:graphicData uri="http://schemas.openxmlformats.org/drawingml/2006/table">
            <a:tbl>
              <a:tblPr>
                <a:noFill/>
                <a:tableStyleId>{6AB2BD99-D816-4124-A111-4A8E09C7968A}</a:tableStyleId>
              </a:tblPr>
              <a:tblGrid>
                <a:gridCol w="846925">
                  <a:extLst>
                    <a:ext uri="{9D8B030D-6E8A-4147-A177-3AD203B41FA5}">
                      <a16:colId xmlns:a16="http://schemas.microsoft.com/office/drawing/2014/main" val="20000"/>
                    </a:ext>
                  </a:extLst>
                </a:gridCol>
                <a:gridCol w="846925">
                  <a:extLst>
                    <a:ext uri="{9D8B030D-6E8A-4147-A177-3AD203B41FA5}">
                      <a16:colId xmlns:a16="http://schemas.microsoft.com/office/drawing/2014/main" val="20001"/>
                    </a:ext>
                  </a:extLst>
                </a:gridCol>
                <a:gridCol w="846925">
                  <a:extLst>
                    <a:ext uri="{9D8B030D-6E8A-4147-A177-3AD203B41FA5}">
                      <a16:colId xmlns:a16="http://schemas.microsoft.com/office/drawing/2014/main" val="20002"/>
                    </a:ext>
                  </a:extLst>
                </a:gridCol>
                <a:gridCol w="846925">
                  <a:extLst>
                    <a:ext uri="{9D8B030D-6E8A-4147-A177-3AD203B41FA5}">
                      <a16:colId xmlns:a16="http://schemas.microsoft.com/office/drawing/2014/main" val="20003"/>
                    </a:ext>
                  </a:extLst>
                </a:gridCol>
              </a:tblGrid>
              <a:tr h="399075">
                <a:tc>
                  <a:txBody>
                    <a:bodyPr/>
                    <a:lstStyle/>
                    <a:p>
                      <a:pPr marL="0" lvl="0" indent="0" algn="ctr" rtl="0">
                        <a:spcBef>
                          <a:spcPts val="0"/>
                        </a:spcBef>
                        <a:spcAft>
                          <a:spcPts val="0"/>
                        </a:spcAft>
                        <a:buNone/>
                      </a:pPr>
                      <a:endParaRPr sz="1500" b="1"/>
                    </a:p>
                  </a:txBody>
                  <a:tcPr marL="91425" marR="91425" marT="91425" marB="91425"/>
                </a:tc>
                <a:tc>
                  <a:txBody>
                    <a:bodyPr/>
                    <a:lstStyle/>
                    <a:p>
                      <a:pPr marL="0" lvl="0" indent="0" algn="ctr" rtl="0">
                        <a:spcBef>
                          <a:spcPts val="0"/>
                        </a:spcBef>
                        <a:spcAft>
                          <a:spcPts val="0"/>
                        </a:spcAft>
                        <a:buNone/>
                      </a:pPr>
                      <a:r>
                        <a:rPr lang="en" sz="1500"/>
                        <a:t>C206</a:t>
                      </a:r>
                      <a:endParaRPr sz="1500"/>
                    </a:p>
                  </a:txBody>
                  <a:tcPr marL="91425" marR="91425" marT="91425" marB="91425"/>
                </a:tc>
                <a:tc>
                  <a:txBody>
                    <a:bodyPr/>
                    <a:lstStyle/>
                    <a:p>
                      <a:pPr marL="0" lvl="0" indent="0" algn="ctr" rtl="0">
                        <a:spcBef>
                          <a:spcPts val="0"/>
                        </a:spcBef>
                        <a:spcAft>
                          <a:spcPts val="0"/>
                        </a:spcAft>
                        <a:buNone/>
                      </a:pPr>
                      <a:r>
                        <a:rPr lang="en" sz="1500"/>
                        <a:t>NELDA</a:t>
                      </a:r>
                      <a:endParaRPr sz="1500"/>
                    </a:p>
                  </a:txBody>
                  <a:tcPr marL="91425" marR="91425" marT="91425" marB="91425"/>
                </a:tc>
                <a:tc>
                  <a:txBody>
                    <a:bodyPr/>
                    <a:lstStyle/>
                    <a:p>
                      <a:pPr marL="0" lvl="0" indent="0" algn="ctr" rtl="0">
                        <a:spcBef>
                          <a:spcPts val="0"/>
                        </a:spcBef>
                        <a:spcAft>
                          <a:spcPts val="0"/>
                        </a:spcAft>
                        <a:buNone/>
                      </a:pPr>
                      <a:r>
                        <a:rPr lang="en" sz="1500"/>
                        <a:t>% Diff</a:t>
                      </a:r>
                      <a:endParaRPr sz="1500"/>
                    </a:p>
                  </a:txBody>
                  <a:tcPr marL="91425" marR="91425" marT="91425" marB="91425">
                    <a:lnB w="28575" cap="flat" cmpd="sng">
                      <a:solidFill>
                        <a:srgbClr val="4285F4"/>
                      </a:solidFill>
                      <a:prstDash val="solid"/>
                      <a:round/>
                      <a:headEnd type="none" w="sm" len="sm"/>
                      <a:tailEnd type="none" w="sm" len="sm"/>
                    </a:lnB>
                  </a:tcPr>
                </a:tc>
                <a:extLst>
                  <a:ext uri="{0D108BD9-81ED-4DB2-BD59-A6C34878D82A}">
                    <a16:rowId xmlns:a16="http://schemas.microsoft.com/office/drawing/2014/main" val="10000"/>
                  </a:ext>
                </a:extLst>
              </a:tr>
              <a:tr h="518125">
                <a:tc>
                  <a:txBody>
                    <a:bodyPr/>
                    <a:lstStyle/>
                    <a:p>
                      <a:pPr marL="0" lvl="0" indent="0" algn="ctr" rtl="0">
                        <a:spcBef>
                          <a:spcPts val="0"/>
                        </a:spcBef>
                        <a:spcAft>
                          <a:spcPts val="0"/>
                        </a:spcAft>
                        <a:buNone/>
                      </a:pPr>
                      <a:r>
                        <a:rPr lang="en" sz="1500" b="1"/>
                        <a:t>L/D</a:t>
                      </a:r>
                      <a:endParaRPr sz="1100" u="sng">
                        <a:solidFill>
                          <a:schemeClr val="lt1"/>
                        </a:solidFill>
                      </a:endParaRPr>
                    </a:p>
                  </a:txBody>
                  <a:tcPr marL="91425" marR="91425" marT="91425" marB="91425" anchor="ctr"/>
                </a:tc>
                <a:tc>
                  <a:txBody>
                    <a:bodyPr/>
                    <a:lstStyle/>
                    <a:p>
                      <a:pPr marL="0" lvl="0" indent="0" algn="ctr" rtl="0">
                        <a:spcBef>
                          <a:spcPts val="0"/>
                        </a:spcBef>
                        <a:spcAft>
                          <a:spcPts val="0"/>
                        </a:spcAft>
                        <a:buNone/>
                      </a:pPr>
                      <a:r>
                        <a:rPr lang="en" sz="1000">
                          <a:solidFill>
                            <a:srgbClr val="FF0000"/>
                          </a:solidFill>
                        </a:rPr>
                        <a:t>TBD</a:t>
                      </a:r>
                      <a:endParaRPr sz="1300">
                        <a:solidFill>
                          <a:srgbClr val="FF0000"/>
                        </a:solidFill>
                      </a:endParaRPr>
                    </a:p>
                  </a:txBody>
                  <a:tcPr marL="91425" marR="91425" marT="91425" marB="91425" anchor="ctr"/>
                </a:tc>
                <a:tc>
                  <a:txBody>
                    <a:bodyPr/>
                    <a:lstStyle/>
                    <a:p>
                      <a:pPr marL="0" lvl="0" indent="0" algn="ctr" rtl="0">
                        <a:spcBef>
                          <a:spcPts val="0"/>
                        </a:spcBef>
                        <a:spcAft>
                          <a:spcPts val="0"/>
                        </a:spcAft>
                        <a:buNone/>
                      </a:pPr>
                      <a:r>
                        <a:rPr lang="en" sz="1000">
                          <a:solidFill>
                            <a:srgbClr val="FF0000"/>
                          </a:solidFill>
                        </a:rPr>
                        <a:t>TBD</a:t>
                      </a:r>
                      <a:endParaRPr sz="1000">
                        <a:solidFill>
                          <a:srgbClr val="FF0000"/>
                        </a:solidFill>
                      </a:endParaRPr>
                    </a:p>
                  </a:txBody>
                  <a:tcPr marL="91425" marR="91425" marT="91425" marB="91425" anchor="ctr">
                    <a:lnR w="28575" cap="flat" cmpd="sng">
                      <a:solidFill>
                        <a:srgbClr val="4285F4"/>
                      </a:solidFill>
                      <a:prstDash val="solid"/>
                      <a:round/>
                      <a:headEnd type="none" w="sm" len="sm"/>
                      <a:tailEnd type="none" w="sm" len="sm"/>
                    </a:lnR>
                  </a:tcPr>
                </a:tc>
                <a:tc>
                  <a:txBody>
                    <a:bodyPr/>
                    <a:lstStyle/>
                    <a:p>
                      <a:pPr marL="0" lvl="0" indent="0" algn="ctr" rtl="0">
                        <a:spcBef>
                          <a:spcPts val="0"/>
                        </a:spcBef>
                        <a:spcAft>
                          <a:spcPts val="0"/>
                        </a:spcAft>
                        <a:buNone/>
                      </a:pPr>
                      <a:r>
                        <a:rPr lang="en" sz="1000" b="1">
                          <a:solidFill>
                            <a:schemeClr val="lt1"/>
                          </a:solidFill>
                        </a:rPr>
                        <a:t>Levels of Success</a:t>
                      </a:r>
                      <a:endParaRPr sz="1000" b="1">
                        <a:solidFill>
                          <a:schemeClr val="lt1"/>
                        </a:solidFill>
                      </a:endParaRPr>
                    </a:p>
                  </a:txBody>
                  <a:tcPr marL="91425" marR="91425" marT="91425" marB="91425" anchor="ctr">
                    <a:lnL w="28575" cap="flat" cmpd="sng">
                      <a:solidFill>
                        <a:srgbClr val="4285F4"/>
                      </a:solidFill>
                      <a:prstDash val="solid"/>
                      <a:round/>
                      <a:headEnd type="none" w="sm" len="sm"/>
                      <a:tailEnd type="none" w="sm" len="sm"/>
                    </a:lnL>
                    <a:lnR w="28575" cap="flat" cmpd="sng">
                      <a:solidFill>
                        <a:srgbClr val="4285F4"/>
                      </a:solidFill>
                      <a:prstDash val="solid"/>
                      <a:round/>
                      <a:headEnd type="none" w="sm" len="sm"/>
                      <a:tailEnd type="none" w="sm" len="sm"/>
                    </a:lnR>
                    <a:lnT w="28575" cap="flat" cmpd="sng">
                      <a:solidFill>
                        <a:srgbClr val="4285F4"/>
                      </a:solidFill>
                      <a:prstDash val="solid"/>
                      <a:round/>
                      <a:headEnd type="none" w="sm" len="sm"/>
                      <a:tailEnd type="none" w="sm" len="sm"/>
                    </a:lnT>
                    <a:lnB w="28575" cap="flat" cmpd="sng">
                      <a:solidFill>
                        <a:srgbClr val="4285F4"/>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439" name="Google Shape;439;p48"/>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631277" y="3714307"/>
            <a:ext cx="699249" cy="541356"/>
          </a:xfrm>
          <a:prstGeom prst="rect">
            <a:avLst/>
          </a:prstGeom>
          <a:noFill/>
          <a:ln>
            <a:noFill/>
          </a:ln>
        </p:spPr>
      </p:pic>
      <p:sp>
        <p:nvSpPr>
          <p:cNvPr id="440" name="Google Shape;440;p48"/>
          <p:cNvSpPr txBox="1"/>
          <p:nvPr/>
        </p:nvSpPr>
        <p:spPr>
          <a:xfrm>
            <a:off x="-456325" y="1120025"/>
            <a:ext cx="9144000" cy="4311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1600" u="sng">
                <a:latin typeface="Roboto"/>
                <a:ea typeface="Roboto"/>
                <a:cs typeface="Roboto"/>
                <a:sym typeface="Roboto"/>
              </a:rPr>
              <a:t>Rationale/Motivation:</a:t>
            </a:r>
            <a:endParaRPr sz="1600" u="sng">
              <a:latin typeface="Roboto"/>
              <a:ea typeface="Roboto"/>
              <a:cs typeface="Roboto"/>
              <a:sym typeface="Roboto"/>
            </a:endParaRPr>
          </a:p>
        </p:txBody>
      </p:sp>
      <p:sp>
        <p:nvSpPr>
          <p:cNvPr id="441" name="Google Shape;441;p48"/>
          <p:cNvSpPr txBox="1"/>
          <p:nvPr/>
        </p:nvSpPr>
        <p:spPr>
          <a:xfrm>
            <a:off x="1471025" y="1155025"/>
            <a:ext cx="9144000" cy="615600"/>
          </a:xfrm>
          <a:prstGeom prst="rect">
            <a:avLst/>
          </a:prstGeom>
          <a:noFill/>
          <a:ln>
            <a:noFill/>
          </a:ln>
        </p:spPr>
        <p:txBody>
          <a:bodyPr spcFirstLastPara="1" wrap="square" lIns="91425" tIns="91425" rIns="91425" bIns="91425" anchor="t" anchorCtr="0">
            <a:spAutoFit/>
          </a:bodyPr>
          <a:lstStyle/>
          <a:p>
            <a:pPr marL="914400" lvl="0" indent="-317500" algn="l" rtl="0">
              <a:spcBef>
                <a:spcPts val="0"/>
              </a:spcBef>
              <a:spcAft>
                <a:spcPts val="0"/>
              </a:spcAft>
              <a:buSzPts val="1400"/>
              <a:buFont typeface="Roboto"/>
              <a:buAutoNum type="arabicPeriod"/>
            </a:pPr>
            <a:r>
              <a:rPr lang="en">
                <a:latin typeface="Roboto"/>
                <a:ea typeface="Roboto"/>
                <a:cs typeface="Roboto"/>
                <a:sym typeface="Roboto"/>
              </a:rPr>
              <a:t>Validate NELDA aerodynamic performance with L/D comparisons to Cessna 206 </a:t>
            </a:r>
            <a:endParaRPr>
              <a:latin typeface="Roboto"/>
              <a:ea typeface="Roboto"/>
              <a:cs typeface="Roboto"/>
              <a:sym typeface="Roboto"/>
            </a:endParaRPr>
          </a:p>
          <a:p>
            <a:pPr marL="914400" lvl="0" indent="-317500" algn="l" rtl="0">
              <a:spcBef>
                <a:spcPts val="0"/>
              </a:spcBef>
              <a:spcAft>
                <a:spcPts val="0"/>
              </a:spcAft>
              <a:buSzPts val="1400"/>
              <a:buFont typeface="Roboto"/>
              <a:buAutoNum type="arabicPeriod"/>
            </a:pPr>
            <a:r>
              <a:rPr lang="en" b="1">
                <a:latin typeface="Roboto"/>
                <a:ea typeface="Roboto"/>
                <a:cs typeface="Roboto"/>
                <a:sym typeface="Roboto"/>
              </a:rPr>
              <a:t>Satisfy customer requirement</a:t>
            </a:r>
            <a:endParaRPr b="1">
              <a:latin typeface="Roboto"/>
              <a:ea typeface="Roboto"/>
              <a:cs typeface="Roboto"/>
              <a:sym typeface="Roboto"/>
            </a:endParaRPr>
          </a:p>
        </p:txBody>
      </p:sp>
      <p:sp>
        <p:nvSpPr>
          <p:cNvPr id="442" name="Google Shape;442;p48"/>
          <p:cNvSpPr txBox="1"/>
          <p:nvPr/>
        </p:nvSpPr>
        <p:spPr>
          <a:xfrm>
            <a:off x="188250" y="3377400"/>
            <a:ext cx="1915500" cy="369300"/>
          </a:xfrm>
          <a:prstGeom prst="rect">
            <a:avLst/>
          </a:prstGeom>
          <a:noFill/>
          <a:ln>
            <a:noFill/>
          </a:ln>
        </p:spPr>
        <p:txBody>
          <a:bodyPr spcFirstLastPara="1" wrap="square" lIns="91425" tIns="91425" rIns="91425" bIns="91425" anchor="t" anchorCtr="0">
            <a:spAutoFit/>
          </a:bodyPr>
          <a:lstStyle/>
          <a:p>
            <a:pPr marL="0" marR="352445" lvl="0" indent="0" algn="ctr" rtl="0">
              <a:spcBef>
                <a:spcPts val="0"/>
              </a:spcBef>
              <a:spcAft>
                <a:spcPts val="0"/>
              </a:spcAft>
              <a:buNone/>
            </a:pPr>
            <a:r>
              <a:rPr lang="en" sz="1200" u="sng">
                <a:latin typeface="Roboto"/>
                <a:ea typeface="Roboto"/>
                <a:cs typeface="Roboto"/>
                <a:sym typeface="Roboto"/>
              </a:rPr>
              <a:t>Sting ⅜ EWT</a:t>
            </a:r>
            <a:endParaRPr sz="1200">
              <a:latin typeface="Roboto"/>
              <a:ea typeface="Roboto"/>
              <a:cs typeface="Roboto"/>
              <a:sym typeface="Roboto"/>
            </a:endParaRPr>
          </a:p>
        </p:txBody>
      </p:sp>
      <p:sp>
        <p:nvSpPr>
          <p:cNvPr id="443" name="Google Shape;443;p48"/>
          <p:cNvSpPr txBox="1"/>
          <p:nvPr/>
        </p:nvSpPr>
        <p:spPr>
          <a:xfrm>
            <a:off x="2071112" y="3496025"/>
            <a:ext cx="1682100" cy="646500"/>
          </a:xfrm>
          <a:prstGeom prst="rect">
            <a:avLst/>
          </a:prstGeom>
          <a:noFill/>
          <a:ln>
            <a:noFill/>
          </a:ln>
        </p:spPr>
        <p:txBody>
          <a:bodyPr spcFirstLastPara="1" wrap="square" lIns="91425" tIns="91425" rIns="91425" bIns="91425" anchor="t" anchorCtr="0">
            <a:spAutoFit/>
          </a:bodyPr>
          <a:lstStyle/>
          <a:p>
            <a:pPr marL="0" marR="352445" lvl="0" indent="0" algn="l" rtl="0">
              <a:spcBef>
                <a:spcPts val="0"/>
              </a:spcBef>
              <a:spcAft>
                <a:spcPts val="0"/>
              </a:spcAft>
              <a:buNone/>
            </a:pPr>
            <a:r>
              <a:rPr lang="en" sz="1000" b="1">
                <a:latin typeface="Roboto"/>
                <a:ea typeface="Roboto"/>
                <a:cs typeface="Roboto"/>
                <a:sym typeface="Roboto"/>
              </a:rPr>
              <a:t>Aerodynamic Forces</a:t>
            </a:r>
            <a:endParaRPr sz="1000">
              <a:latin typeface="Roboto"/>
              <a:ea typeface="Roboto"/>
              <a:cs typeface="Roboto"/>
              <a:sym typeface="Roboto"/>
            </a:endParaRPr>
          </a:p>
          <a:p>
            <a:pPr marL="0" marR="352445" lvl="0" indent="0" algn="l" rtl="0">
              <a:spcBef>
                <a:spcPts val="0"/>
              </a:spcBef>
              <a:spcAft>
                <a:spcPts val="0"/>
              </a:spcAft>
              <a:buNone/>
            </a:pPr>
            <a:r>
              <a:rPr lang="en" sz="1000">
                <a:latin typeface="Roboto"/>
                <a:ea typeface="Roboto"/>
                <a:cs typeface="Roboto"/>
                <a:sym typeface="Roboto"/>
              </a:rPr>
              <a:t>Lift - Normal [± 0.1N]</a:t>
            </a:r>
            <a:endParaRPr sz="1000">
              <a:latin typeface="Roboto"/>
              <a:ea typeface="Roboto"/>
              <a:cs typeface="Roboto"/>
              <a:sym typeface="Roboto"/>
            </a:endParaRPr>
          </a:p>
          <a:p>
            <a:pPr marL="0" marR="352445" lvl="0" indent="0" algn="l" rtl="0">
              <a:spcBef>
                <a:spcPts val="0"/>
              </a:spcBef>
              <a:spcAft>
                <a:spcPts val="0"/>
              </a:spcAft>
              <a:buNone/>
            </a:pPr>
            <a:r>
              <a:rPr lang="en" sz="1000">
                <a:latin typeface="Roboto"/>
                <a:ea typeface="Roboto"/>
                <a:cs typeface="Roboto"/>
                <a:sym typeface="Roboto"/>
              </a:rPr>
              <a:t>Drag - Axial [± 0.1 N]</a:t>
            </a:r>
            <a:endParaRPr sz="1000"/>
          </a:p>
        </p:txBody>
      </p:sp>
      <p:sp>
        <p:nvSpPr>
          <p:cNvPr id="444" name="Google Shape;444;p48"/>
          <p:cNvSpPr txBox="1"/>
          <p:nvPr/>
        </p:nvSpPr>
        <p:spPr>
          <a:xfrm>
            <a:off x="2524112" y="3330675"/>
            <a:ext cx="2549100" cy="369300"/>
          </a:xfrm>
          <a:prstGeom prst="rect">
            <a:avLst/>
          </a:prstGeom>
          <a:noFill/>
          <a:ln>
            <a:noFill/>
          </a:ln>
        </p:spPr>
        <p:txBody>
          <a:bodyPr spcFirstLastPara="1" wrap="square" lIns="91425" tIns="91425" rIns="91425" bIns="91425" anchor="t" anchorCtr="0">
            <a:spAutoFit/>
          </a:bodyPr>
          <a:lstStyle/>
          <a:p>
            <a:pPr marL="0" marR="352445" lvl="0" indent="0" algn="ctr" rtl="0">
              <a:spcBef>
                <a:spcPts val="0"/>
              </a:spcBef>
              <a:spcAft>
                <a:spcPts val="0"/>
              </a:spcAft>
              <a:buNone/>
            </a:pPr>
            <a:r>
              <a:rPr lang="en" sz="1200" u="sng">
                <a:latin typeface="Roboto"/>
                <a:ea typeface="Roboto"/>
                <a:cs typeface="Roboto"/>
                <a:sym typeface="Roboto"/>
              </a:rPr>
              <a:t>Desired Data</a:t>
            </a:r>
            <a:endParaRPr sz="1200">
              <a:latin typeface="Roboto"/>
              <a:ea typeface="Roboto"/>
              <a:cs typeface="Roboto"/>
              <a:sym typeface="Roboto"/>
            </a:endParaRPr>
          </a:p>
        </p:txBody>
      </p:sp>
      <p:cxnSp>
        <p:nvCxnSpPr>
          <p:cNvPr id="445" name="Google Shape;445;p48"/>
          <p:cNvCxnSpPr>
            <a:endCxn id="446" idx="0"/>
          </p:cNvCxnSpPr>
          <p:nvPr/>
        </p:nvCxnSpPr>
        <p:spPr>
          <a:xfrm>
            <a:off x="3595550" y="2575125"/>
            <a:ext cx="19500" cy="864000"/>
          </a:xfrm>
          <a:prstGeom prst="straightConnector1">
            <a:avLst/>
          </a:prstGeom>
          <a:noFill/>
          <a:ln w="19050" cap="flat" cmpd="sng">
            <a:solidFill>
              <a:schemeClr val="lt1"/>
            </a:solidFill>
            <a:prstDash val="solid"/>
            <a:round/>
            <a:headEnd type="triangle" w="med" len="med"/>
            <a:tailEnd type="none" w="med" len="med"/>
          </a:ln>
        </p:spPr>
      </p:cxnSp>
      <p:cxnSp>
        <p:nvCxnSpPr>
          <p:cNvPr id="447" name="Google Shape;447;p48"/>
          <p:cNvCxnSpPr>
            <a:stCxn id="448" idx="1"/>
            <a:endCxn id="437" idx="3"/>
          </p:cNvCxnSpPr>
          <p:nvPr/>
        </p:nvCxnSpPr>
        <p:spPr>
          <a:xfrm flipH="1">
            <a:off x="1572450" y="2360150"/>
            <a:ext cx="1351800" cy="199200"/>
          </a:xfrm>
          <a:prstGeom prst="straightConnector1">
            <a:avLst/>
          </a:prstGeom>
          <a:noFill/>
          <a:ln w="19050" cap="flat" cmpd="sng">
            <a:solidFill>
              <a:schemeClr val="lt1"/>
            </a:solidFill>
            <a:prstDash val="solid"/>
            <a:round/>
            <a:headEnd type="triangle" w="med" len="med"/>
            <a:tailEnd type="none" w="med" len="med"/>
          </a:ln>
        </p:spPr>
      </p:cxnSp>
      <p:cxnSp>
        <p:nvCxnSpPr>
          <p:cNvPr id="449" name="Google Shape;449;p48"/>
          <p:cNvCxnSpPr/>
          <p:nvPr/>
        </p:nvCxnSpPr>
        <p:spPr>
          <a:xfrm flipH="1">
            <a:off x="931325" y="2417650"/>
            <a:ext cx="2226000" cy="1021200"/>
          </a:xfrm>
          <a:prstGeom prst="straightConnector1">
            <a:avLst/>
          </a:prstGeom>
          <a:noFill/>
          <a:ln w="19050" cap="flat" cmpd="sng">
            <a:solidFill>
              <a:schemeClr val="lt1"/>
            </a:solidFill>
            <a:prstDash val="solid"/>
            <a:round/>
            <a:headEnd type="triangle" w="med" len="med"/>
            <a:tailEnd type="none" w="med" len="med"/>
          </a:ln>
        </p:spPr>
      </p:cxnSp>
      <p:pic>
        <p:nvPicPr>
          <p:cNvPr id="450" name="Google Shape;450;p48"/>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2524113" y="4070275"/>
            <a:ext cx="2138624" cy="562800"/>
          </a:xfrm>
          <a:prstGeom prst="rect">
            <a:avLst/>
          </a:prstGeom>
          <a:noFill/>
          <a:ln>
            <a:noFill/>
          </a:ln>
        </p:spPr>
      </p:pic>
      <p:sp>
        <p:nvSpPr>
          <p:cNvPr id="451" name="Google Shape;451;p48"/>
          <p:cNvSpPr txBox="1"/>
          <p:nvPr/>
        </p:nvSpPr>
        <p:spPr>
          <a:xfrm>
            <a:off x="5365600" y="1857625"/>
            <a:ext cx="3470400" cy="369300"/>
          </a:xfrm>
          <a:prstGeom prst="rect">
            <a:avLst/>
          </a:prstGeom>
          <a:noFill/>
          <a:ln>
            <a:noFill/>
          </a:ln>
        </p:spPr>
        <p:txBody>
          <a:bodyPr spcFirstLastPara="1" wrap="square" lIns="91425" tIns="91425" rIns="91425" bIns="91425" anchor="t" anchorCtr="0">
            <a:spAutoFit/>
          </a:bodyPr>
          <a:lstStyle/>
          <a:p>
            <a:pPr marL="0" marR="352445" lvl="0" indent="0" algn="l" rtl="0">
              <a:spcBef>
                <a:spcPts val="0"/>
              </a:spcBef>
              <a:spcAft>
                <a:spcPts val="0"/>
              </a:spcAft>
              <a:buNone/>
            </a:pPr>
            <a:r>
              <a:rPr lang="en" sz="1200" u="sng">
                <a:latin typeface="Roboto"/>
                <a:ea typeface="Roboto"/>
                <a:cs typeface="Roboto"/>
                <a:sym typeface="Roboto"/>
              </a:rPr>
              <a:t>Expected Results (Scale = 1/64):</a:t>
            </a:r>
            <a:endParaRPr sz="1200">
              <a:latin typeface="Roboto"/>
              <a:ea typeface="Roboto"/>
              <a:cs typeface="Roboto"/>
              <a:sym typeface="Roboto"/>
            </a:endParaRPr>
          </a:p>
        </p:txBody>
      </p:sp>
      <p:sp>
        <p:nvSpPr>
          <p:cNvPr id="452" name="Google Shape;452;p48"/>
          <p:cNvSpPr txBox="1"/>
          <p:nvPr/>
        </p:nvSpPr>
        <p:spPr>
          <a:xfrm>
            <a:off x="3789325" y="3577675"/>
            <a:ext cx="1798200" cy="492600"/>
          </a:xfrm>
          <a:prstGeom prst="rect">
            <a:avLst/>
          </a:prstGeom>
          <a:noFill/>
          <a:ln>
            <a:noFill/>
          </a:ln>
        </p:spPr>
        <p:txBody>
          <a:bodyPr spcFirstLastPara="1" wrap="square" lIns="91425" tIns="91425" rIns="91425" bIns="91425" anchor="t" anchorCtr="0">
            <a:spAutoFit/>
          </a:bodyPr>
          <a:lstStyle/>
          <a:p>
            <a:pPr marL="0" marR="352445" lvl="0" indent="0" algn="l" rtl="0">
              <a:spcBef>
                <a:spcPts val="0"/>
              </a:spcBef>
              <a:spcAft>
                <a:spcPts val="0"/>
              </a:spcAft>
              <a:buNone/>
            </a:pPr>
            <a:r>
              <a:rPr lang="en" sz="1000" i="1">
                <a:latin typeface="Roboto"/>
                <a:ea typeface="Roboto"/>
                <a:cs typeface="Roboto"/>
                <a:sym typeface="Roboto"/>
              </a:rPr>
              <a:t>L = Ncos(⍺) - Asin(⍺)</a:t>
            </a:r>
            <a:endParaRPr sz="1000" i="1">
              <a:latin typeface="Roboto"/>
              <a:ea typeface="Roboto"/>
              <a:cs typeface="Roboto"/>
              <a:sym typeface="Roboto"/>
            </a:endParaRPr>
          </a:p>
          <a:p>
            <a:pPr marL="0" marR="352445" lvl="0" indent="0" algn="l" rtl="0">
              <a:spcBef>
                <a:spcPts val="0"/>
              </a:spcBef>
              <a:spcAft>
                <a:spcPts val="0"/>
              </a:spcAft>
              <a:buNone/>
            </a:pPr>
            <a:r>
              <a:rPr lang="en" sz="1000" i="1">
                <a:latin typeface="Roboto"/>
                <a:ea typeface="Roboto"/>
                <a:cs typeface="Roboto"/>
                <a:sym typeface="Roboto"/>
              </a:rPr>
              <a:t>D = Nsin(⍺) + Acos(⍺)</a:t>
            </a:r>
            <a:endParaRPr sz="1000" i="1">
              <a:latin typeface="Roboto"/>
              <a:ea typeface="Roboto"/>
              <a:cs typeface="Roboto"/>
              <a:sym typeface="Roboto"/>
            </a:endParaRPr>
          </a:p>
        </p:txBody>
      </p:sp>
      <p:cxnSp>
        <p:nvCxnSpPr>
          <p:cNvPr id="453" name="Google Shape;453;p48"/>
          <p:cNvCxnSpPr>
            <a:endCxn id="443" idx="3"/>
          </p:cNvCxnSpPr>
          <p:nvPr/>
        </p:nvCxnSpPr>
        <p:spPr>
          <a:xfrm rot="10800000" flipH="1">
            <a:off x="3425312" y="3819275"/>
            <a:ext cx="327900" cy="3900"/>
          </a:xfrm>
          <a:prstGeom prst="straightConnector1">
            <a:avLst/>
          </a:prstGeom>
          <a:noFill/>
          <a:ln w="9525" cap="flat" cmpd="sng">
            <a:solidFill>
              <a:schemeClr val="dk2"/>
            </a:solidFill>
            <a:prstDash val="solid"/>
            <a:round/>
            <a:headEnd type="none" w="med" len="med"/>
            <a:tailEnd type="triangle" w="med" len="med"/>
          </a:ln>
        </p:spPr>
      </p:cxnSp>
      <p:sp>
        <p:nvSpPr>
          <p:cNvPr id="446" name="Google Shape;446;p48"/>
          <p:cNvSpPr/>
          <p:nvPr/>
        </p:nvSpPr>
        <p:spPr>
          <a:xfrm>
            <a:off x="2053100" y="3439125"/>
            <a:ext cx="3123900" cy="12054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4" name="Google Shape;454;p48"/>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2924262" y="2311844"/>
            <a:ext cx="197366" cy="108496"/>
          </a:xfrm>
          <a:prstGeom prst="rect">
            <a:avLst/>
          </a:prstGeom>
          <a:noFill/>
          <a:ln>
            <a:noFill/>
          </a:ln>
        </p:spPr>
      </p:pic>
      <p:sp>
        <p:nvSpPr>
          <p:cNvPr id="455" name="Google Shape;455;p48"/>
          <p:cNvSpPr/>
          <p:nvPr/>
        </p:nvSpPr>
        <p:spPr>
          <a:xfrm>
            <a:off x="5758975" y="3242875"/>
            <a:ext cx="2226000" cy="1394700"/>
          </a:xfrm>
          <a:prstGeom prst="rect">
            <a:avLst/>
          </a:prstGeom>
          <a:noFill/>
          <a:ln w="28575" cap="flat" cmpd="sng">
            <a:solidFill>
              <a:srgbClr val="4285F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u="sng">
                <a:latin typeface="Roboto"/>
                <a:ea typeface="Roboto"/>
                <a:cs typeface="Roboto"/>
                <a:sym typeface="Roboto"/>
              </a:rPr>
              <a:t>Lift-to-Drag % Similarity</a:t>
            </a:r>
            <a:endParaRPr sz="1200" u="sng">
              <a:latin typeface="Roboto"/>
              <a:ea typeface="Roboto"/>
              <a:cs typeface="Roboto"/>
              <a:sym typeface="Roboto"/>
            </a:endParaRPr>
          </a:p>
          <a:p>
            <a:pPr marL="228600" lvl="0" indent="0" algn="l" rtl="0">
              <a:spcBef>
                <a:spcPts val="1000"/>
              </a:spcBef>
              <a:spcAft>
                <a:spcPts val="0"/>
              </a:spcAft>
              <a:buNone/>
            </a:pPr>
            <a:r>
              <a:rPr lang="en" sz="1300">
                <a:solidFill>
                  <a:srgbClr val="FF0000"/>
                </a:solidFill>
                <a:latin typeface="Roboto"/>
                <a:ea typeface="Roboto"/>
                <a:cs typeface="Roboto"/>
                <a:sym typeface="Roboto"/>
              </a:rPr>
              <a:t>L1. Underperforms</a:t>
            </a:r>
            <a:endParaRPr sz="1300">
              <a:solidFill>
                <a:srgbClr val="FF0000"/>
              </a:solidFill>
              <a:latin typeface="Roboto"/>
              <a:ea typeface="Roboto"/>
              <a:cs typeface="Roboto"/>
              <a:sym typeface="Roboto"/>
            </a:endParaRPr>
          </a:p>
          <a:p>
            <a:pPr marL="228600" lvl="0" indent="0" algn="l" rtl="0">
              <a:spcBef>
                <a:spcPts val="0"/>
              </a:spcBef>
              <a:spcAft>
                <a:spcPts val="0"/>
              </a:spcAft>
              <a:buNone/>
            </a:pPr>
            <a:r>
              <a:rPr lang="en" sz="1300">
                <a:solidFill>
                  <a:srgbClr val="FF9900"/>
                </a:solidFill>
                <a:latin typeface="Roboto"/>
                <a:ea typeface="Roboto"/>
                <a:cs typeface="Roboto"/>
                <a:sym typeface="Roboto"/>
              </a:rPr>
              <a:t>L2. Similar (± 5% margin)</a:t>
            </a:r>
            <a:endParaRPr sz="1300">
              <a:solidFill>
                <a:srgbClr val="FF9900"/>
              </a:solidFill>
              <a:latin typeface="Roboto"/>
              <a:ea typeface="Roboto"/>
              <a:cs typeface="Roboto"/>
              <a:sym typeface="Roboto"/>
            </a:endParaRPr>
          </a:p>
          <a:p>
            <a:pPr marL="228600" lvl="0" indent="0" algn="l" rtl="0">
              <a:spcBef>
                <a:spcPts val="0"/>
              </a:spcBef>
              <a:spcAft>
                <a:spcPts val="0"/>
              </a:spcAft>
              <a:buNone/>
            </a:pPr>
            <a:r>
              <a:rPr lang="en" sz="1300">
                <a:solidFill>
                  <a:srgbClr val="6AA84F"/>
                </a:solidFill>
                <a:latin typeface="Roboto"/>
                <a:ea typeface="Roboto"/>
                <a:cs typeface="Roboto"/>
                <a:sym typeface="Roboto"/>
              </a:rPr>
              <a:t>L3. &gt; 5% Improvement</a:t>
            </a:r>
            <a:endParaRPr sz="1300">
              <a:solidFill>
                <a:srgbClr val="6AA84F"/>
              </a:solidFill>
              <a:latin typeface="Roboto"/>
              <a:ea typeface="Roboto"/>
              <a:cs typeface="Roboto"/>
              <a:sym typeface="Roboto"/>
            </a:endParaRPr>
          </a:p>
          <a:p>
            <a:pPr marL="228600" lvl="0" indent="0" algn="l" rtl="0">
              <a:spcBef>
                <a:spcPts val="0"/>
              </a:spcBef>
              <a:spcAft>
                <a:spcPts val="0"/>
              </a:spcAft>
              <a:buNone/>
            </a:pPr>
            <a:r>
              <a:rPr lang="en" sz="1300" b="1">
                <a:solidFill>
                  <a:srgbClr val="38761D"/>
                </a:solidFill>
                <a:latin typeface="Roboto"/>
                <a:ea typeface="Roboto"/>
                <a:cs typeface="Roboto"/>
                <a:sym typeface="Roboto"/>
              </a:rPr>
              <a:t>L4. &gt; 10% Improvement</a:t>
            </a:r>
            <a:endParaRPr>
              <a:solidFill>
                <a:srgbClr val="4285F4"/>
              </a:solidFill>
            </a:endParaRPr>
          </a:p>
        </p:txBody>
      </p:sp>
      <p:cxnSp>
        <p:nvCxnSpPr>
          <p:cNvPr id="456" name="Google Shape;456;p48"/>
          <p:cNvCxnSpPr>
            <a:endCxn id="455" idx="3"/>
          </p:cNvCxnSpPr>
          <p:nvPr/>
        </p:nvCxnSpPr>
        <p:spPr>
          <a:xfrm rot="5400000">
            <a:off x="7786975" y="3290425"/>
            <a:ext cx="847800" cy="451800"/>
          </a:xfrm>
          <a:prstGeom prst="bentConnector2">
            <a:avLst/>
          </a:prstGeom>
          <a:noFill/>
          <a:ln w="28575" cap="flat" cmpd="sng">
            <a:solidFill>
              <a:srgbClr val="4285F4"/>
            </a:solidFill>
            <a:prstDash val="solid"/>
            <a:round/>
            <a:headEnd type="none" w="med" len="med"/>
            <a:tailEnd type="triangle" w="med" len="med"/>
          </a:ln>
        </p:spPr>
      </p:cxnSp>
      <p:graphicFrame>
        <p:nvGraphicFramePr>
          <p:cNvPr id="457" name="Google Shape;457;p48"/>
          <p:cNvGraphicFramePr/>
          <p:nvPr/>
        </p:nvGraphicFramePr>
        <p:xfrm>
          <a:off x="0" y="4749900"/>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109675">
                  <a:extLst>
                    <a:ext uri="{9D8B030D-6E8A-4147-A177-3AD203B41FA5}">
                      <a16:colId xmlns:a16="http://schemas.microsoft.com/office/drawing/2014/main" val="20002"/>
                    </a:ext>
                  </a:extLst>
                </a:gridCol>
                <a:gridCol w="9940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OVERVIEW</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SCHEDULE</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TEST READINESS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BUDGET</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2"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49"/>
          <p:cNvSpPr/>
          <p:nvPr/>
        </p:nvSpPr>
        <p:spPr>
          <a:xfrm>
            <a:off x="2366493" y="1410075"/>
            <a:ext cx="838200" cy="389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Power</a:t>
            </a:r>
            <a:endParaRPr/>
          </a:p>
        </p:txBody>
      </p:sp>
      <p:sp>
        <p:nvSpPr>
          <p:cNvPr id="463" name="Google Shape;463;p49"/>
          <p:cNvSpPr/>
          <p:nvPr/>
        </p:nvSpPr>
        <p:spPr>
          <a:xfrm>
            <a:off x="2360275" y="1444833"/>
            <a:ext cx="858000" cy="3201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9"/>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25</a:t>
            </a:fld>
            <a:endParaRPr/>
          </a:p>
        </p:txBody>
      </p:sp>
      <p:sp>
        <p:nvSpPr>
          <p:cNvPr id="465" name="Google Shape;465;p49"/>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(SST) W</a:t>
            </a:r>
            <a:r>
              <a:rPr lang="en" sz="2650"/>
              <a:t>IND</a:t>
            </a:r>
            <a:r>
              <a:rPr lang="en" sz="3300"/>
              <a:t> T</a:t>
            </a:r>
            <a:r>
              <a:rPr lang="en" sz="2650"/>
              <a:t>UNNEL</a:t>
            </a:r>
            <a:r>
              <a:rPr lang="en" sz="3300"/>
              <a:t> T</a:t>
            </a:r>
            <a:r>
              <a:rPr lang="en" sz="2650"/>
              <a:t>ESTING</a:t>
            </a:r>
            <a:r>
              <a:rPr lang="en" sz="3300"/>
              <a:t> - FBD</a:t>
            </a:r>
            <a:endParaRPr sz="2633"/>
          </a:p>
        </p:txBody>
      </p:sp>
      <p:sp>
        <p:nvSpPr>
          <p:cNvPr id="466" name="Google Shape;466;p49"/>
          <p:cNvSpPr txBox="1"/>
          <p:nvPr/>
        </p:nvSpPr>
        <p:spPr>
          <a:xfrm>
            <a:off x="0" y="671575"/>
            <a:ext cx="9144000" cy="461700"/>
          </a:xfrm>
          <a:prstGeom prst="rect">
            <a:avLst/>
          </a:prstGeom>
          <a:solidFill>
            <a:srgbClr val="B4A7D6"/>
          </a:solidFill>
          <a:ln>
            <a:noFill/>
          </a:ln>
        </p:spPr>
        <p:txBody>
          <a:bodyPr spcFirstLastPara="1" wrap="square" lIns="91425" tIns="45700" rIns="0" bIns="45700" anchor="t" anchorCtr="0">
            <a:spAutoFit/>
          </a:bodyPr>
          <a:lstStyle/>
          <a:p>
            <a:pPr marL="628650" marR="371680" lvl="0" indent="-400050" algn="l" rtl="0">
              <a:lnSpc>
                <a:spcPct val="100000"/>
              </a:lnSpc>
              <a:spcBef>
                <a:spcPts val="0"/>
              </a:spcBef>
              <a:spcAft>
                <a:spcPts val="0"/>
              </a:spcAft>
              <a:buNone/>
            </a:pPr>
            <a:r>
              <a:rPr lang="en" sz="1200" b="1">
                <a:solidFill>
                  <a:srgbClr val="212121"/>
                </a:solidFill>
                <a:latin typeface="Roboto"/>
                <a:ea typeface="Roboto"/>
                <a:cs typeface="Roboto"/>
                <a:sym typeface="Roboto"/>
              </a:rPr>
              <a:t>FR 4.0: </a:t>
            </a:r>
            <a:r>
              <a:rPr lang="en" sz="1200">
                <a:solidFill>
                  <a:schemeClr val="lt1"/>
                </a:solidFill>
                <a:latin typeface="Roboto"/>
                <a:ea typeface="Roboto"/>
                <a:cs typeface="Roboto"/>
                <a:sym typeface="Roboto"/>
              </a:rPr>
              <a:t>A non-powered, scale model of the airframe design will be constructed for the purpose of practical wind tunnel   </a:t>
            </a:r>
            <a:endParaRPr sz="1200">
              <a:solidFill>
                <a:schemeClr val="lt1"/>
              </a:solidFill>
              <a:latin typeface="Roboto"/>
              <a:ea typeface="Roboto"/>
              <a:cs typeface="Roboto"/>
              <a:sym typeface="Roboto"/>
            </a:endParaRPr>
          </a:p>
          <a:p>
            <a:pPr marL="1085850" marR="371680" lvl="0" indent="-400050" algn="l" rtl="0">
              <a:lnSpc>
                <a:spcPct val="100000"/>
              </a:lnSpc>
              <a:spcBef>
                <a:spcPts val="0"/>
              </a:spcBef>
              <a:spcAft>
                <a:spcPts val="0"/>
              </a:spcAft>
              <a:buNone/>
            </a:pPr>
            <a:r>
              <a:rPr lang="en" sz="1200">
                <a:solidFill>
                  <a:schemeClr val="lt1"/>
                </a:solidFill>
                <a:latin typeface="Roboto"/>
                <a:ea typeface="Roboto"/>
                <a:cs typeface="Roboto"/>
                <a:sym typeface="Roboto"/>
              </a:rPr>
              <a:t>  analysis in the PILOT Lab Wind Tunnel</a:t>
            </a:r>
            <a:endParaRPr sz="1200" b="1">
              <a:solidFill>
                <a:schemeClr val="lt1"/>
              </a:solidFill>
              <a:latin typeface="Roboto"/>
              <a:ea typeface="Roboto"/>
              <a:cs typeface="Roboto"/>
              <a:sym typeface="Roboto"/>
            </a:endParaRPr>
          </a:p>
        </p:txBody>
      </p:sp>
      <p:sp>
        <p:nvSpPr>
          <p:cNvPr id="467" name="Google Shape;467;p49"/>
          <p:cNvSpPr/>
          <p:nvPr/>
        </p:nvSpPr>
        <p:spPr>
          <a:xfrm>
            <a:off x="4680986" y="1210805"/>
            <a:ext cx="1299000" cy="788100"/>
          </a:xfrm>
          <a:prstGeom prst="rect">
            <a:avLst/>
          </a:prstGeom>
          <a:solidFill>
            <a:srgbClr val="00C6B4"/>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457200" lvl="0" indent="-317500" algn="l" rtl="0">
              <a:spcBef>
                <a:spcPts val="0"/>
              </a:spcBef>
              <a:spcAft>
                <a:spcPts val="0"/>
              </a:spcAft>
              <a:buSzPts val="1400"/>
              <a:buFont typeface="Roboto"/>
              <a:buChar char="➢"/>
            </a:pPr>
            <a:r>
              <a:rPr lang="en">
                <a:latin typeface="Roboto"/>
                <a:ea typeface="Roboto"/>
                <a:cs typeface="Roboto"/>
                <a:sym typeface="Roboto"/>
              </a:rPr>
              <a:t>Inlet</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en">
                <a:latin typeface="Roboto"/>
                <a:ea typeface="Roboto"/>
                <a:cs typeface="Roboto"/>
                <a:sym typeface="Roboto"/>
              </a:rPr>
              <a:t>Fan </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en">
                <a:latin typeface="Roboto"/>
                <a:ea typeface="Roboto"/>
                <a:cs typeface="Roboto"/>
                <a:sym typeface="Roboto"/>
              </a:rPr>
              <a:t>Diffuser</a:t>
            </a:r>
            <a:endParaRPr>
              <a:latin typeface="Roboto"/>
              <a:ea typeface="Roboto"/>
              <a:cs typeface="Roboto"/>
              <a:sym typeface="Roboto"/>
            </a:endParaRPr>
          </a:p>
        </p:txBody>
      </p:sp>
      <p:sp>
        <p:nvSpPr>
          <p:cNvPr id="468" name="Google Shape;468;p49"/>
          <p:cNvSpPr/>
          <p:nvPr/>
        </p:nvSpPr>
        <p:spPr>
          <a:xfrm>
            <a:off x="5358473" y="3754870"/>
            <a:ext cx="1299000" cy="788100"/>
          </a:xfrm>
          <a:prstGeom prst="rect">
            <a:avLst/>
          </a:prstGeom>
          <a:solidFill>
            <a:srgbClr val="9783D3"/>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212121"/>
                </a:solidFill>
              </a:rPr>
              <a:t>Sting ⅜ EWT Sensor</a:t>
            </a:r>
            <a:endParaRPr>
              <a:solidFill>
                <a:srgbClr val="212121"/>
              </a:solidFill>
            </a:endParaRPr>
          </a:p>
        </p:txBody>
      </p:sp>
      <p:sp>
        <p:nvSpPr>
          <p:cNvPr id="469" name="Google Shape;469;p49"/>
          <p:cNvSpPr/>
          <p:nvPr/>
        </p:nvSpPr>
        <p:spPr>
          <a:xfrm>
            <a:off x="7230498" y="1210879"/>
            <a:ext cx="1299000" cy="788100"/>
          </a:xfrm>
          <a:prstGeom prst="rect">
            <a:avLst/>
          </a:prstGeom>
          <a:solidFill>
            <a:srgbClr val="00C6B4"/>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Pitot Tube</a:t>
            </a:r>
            <a:endParaRPr>
              <a:latin typeface="Roboto"/>
              <a:ea typeface="Roboto"/>
              <a:cs typeface="Roboto"/>
              <a:sym typeface="Roboto"/>
            </a:endParaRPr>
          </a:p>
        </p:txBody>
      </p:sp>
      <p:cxnSp>
        <p:nvCxnSpPr>
          <p:cNvPr id="470" name="Google Shape;470;p49"/>
          <p:cNvCxnSpPr>
            <a:stCxn id="467" idx="3"/>
            <a:endCxn id="469" idx="1"/>
          </p:cNvCxnSpPr>
          <p:nvPr/>
        </p:nvCxnSpPr>
        <p:spPr>
          <a:xfrm>
            <a:off x="5979986" y="1604855"/>
            <a:ext cx="1250400" cy="0"/>
          </a:xfrm>
          <a:prstGeom prst="straightConnector1">
            <a:avLst/>
          </a:prstGeom>
          <a:noFill/>
          <a:ln w="9525" cap="flat" cmpd="sng">
            <a:solidFill>
              <a:srgbClr val="303030"/>
            </a:solidFill>
            <a:prstDash val="solid"/>
            <a:round/>
            <a:headEnd type="none" w="med" len="med"/>
            <a:tailEnd type="triangle" w="med" len="med"/>
          </a:ln>
        </p:spPr>
      </p:cxnSp>
      <p:cxnSp>
        <p:nvCxnSpPr>
          <p:cNvPr id="471" name="Google Shape;471;p49"/>
          <p:cNvCxnSpPr>
            <a:stCxn id="468" idx="0"/>
            <a:endCxn id="472" idx="2"/>
          </p:cNvCxnSpPr>
          <p:nvPr/>
        </p:nvCxnSpPr>
        <p:spPr>
          <a:xfrm rot="10800000">
            <a:off x="6007973" y="3270970"/>
            <a:ext cx="0" cy="483900"/>
          </a:xfrm>
          <a:prstGeom prst="straightConnector1">
            <a:avLst/>
          </a:prstGeom>
          <a:noFill/>
          <a:ln w="9525" cap="flat" cmpd="sng">
            <a:solidFill>
              <a:srgbClr val="303030"/>
            </a:solidFill>
            <a:prstDash val="solid"/>
            <a:round/>
            <a:headEnd type="none" w="med" len="med"/>
            <a:tailEnd type="triangle" w="med" len="med"/>
          </a:ln>
        </p:spPr>
      </p:cxnSp>
      <p:sp>
        <p:nvSpPr>
          <p:cNvPr id="473" name="Google Shape;473;p49"/>
          <p:cNvSpPr txBox="1"/>
          <p:nvPr/>
        </p:nvSpPr>
        <p:spPr>
          <a:xfrm>
            <a:off x="5358470" y="2000466"/>
            <a:ext cx="12225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Roboto"/>
                <a:ea typeface="Roboto"/>
                <a:cs typeface="Roboto"/>
                <a:sym typeface="Roboto"/>
              </a:rPr>
              <a:t>Command (speed)</a:t>
            </a:r>
            <a:endParaRPr sz="1000">
              <a:latin typeface="Roboto"/>
              <a:ea typeface="Roboto"/>
              <a:cs typeface="Roboto"/>
              <a:sym typeface="Roboto"/>
            </a:endParaRPr>
          </a:p>
        </p:txBody>
      </p:sp>
      <p:sp>
        <p:nvSpPr>
          <p:cNvPr id="474" name="Google Shape;474;p49"/>
          <p:cNvSpPr txBox="1"/>
          <p:nvPr/>
        </p:nvSpPr>
        <p:spPr>
          <a:xfrm>
            <a:off x="6007946" y="1278117"/>
            <a:ext cx="1222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Roboto"/>
                <a:ea typeface="Roboto"/>
                <a:cs typeface="Roboto"/>
                <a:sym typeface="Roboto"/>
              </a:rPr>
              <a:t>Dynamic Pressure</a:t>
            </a:r>
            <a:endParaRPr sz="1000">
              <a:latin typeface="Roboto"/>
              <a:ea typeface="Roboto"/>
              <a:cs typeface="Roboto"/>
              <a:sym typeface="Roboto"/>
            </a:endParaRPr>
          </a:p>
        </p:txBody>
      </p:sp>
      <p:sp>
        <p:nvSpPr>
          <p:cNvPr id="475" name="Google Shape;475;p49"/>
          <p:cNvSpPr txBox="1"/>
          <p:nvPr/>
        </p:nvSpPr>
        <p:spPr>
          <a:xfrm>
            <a:off x="6861661" y="2394019"/>
            <a:ext cx="1222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Roboto"/>
                <a:ea typeface="Roboto"/>
                <a:cs typeface="Roboto"/>
                <a:sym typeface="Roboto"/>
              </a:rPr>
              <a:t>Data (pressure)</a:t>
            </a:r>
            <a:endParaRPr sz="1000">
              <a:latin typeface="Roboto"/>
              <a:ea typeface="Roboto"/>
              <a:cs typeface="Roboto"/>
              <a:sym typeface="Roboto"/>
            </a:endParaRPr>
          </a:p>
        </p:txBody>
      </p:sp>
      <p:sp>
        <p:nvSpPr>
          <p:cNvPr id="476" name="Google Shape;476;p49"/>
          <p:cNvSpPr txBox="1"/>
          <p:nvPr/>
        </p:nvSpPr>
        <p:spPr>
          <a:xfrm>
            <a:off x="4709074" y="3271045"/>
            <a:ext cx="12990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latin typeface="Roboto"/>
                <a:ea typeface="Roboto"/>
                <a:cs typeface="Roboto"/>
                <a:sym typeface="Roboto"/>
              </a:rPr>
              <a:t>Data</a:t>
            </a:r>
            <a:endParaRPr sz="1000">
              <a:latin typeface="Roboto"/>
              <a:ea typeface="Roboto"/>
              <a:cs typeface="Roboto"/>
              <a:sym typeface="Roboto"/>
            </a:endParaRPr>
          </a:p>
          <a:p>
            <a:pPr marL="0" lvl="0" indent="0" algn="ctr" rtl="0">
              <a:spcBef>
                <a:spcPts val="0"/>
              </a:spcBef>
              <a:spcAft>
                <a:spcPts val="0"/>
              </a:spcAft>
              <a:buNone/>
            </a:pPr>
            <a:r>
              <a:rPr lang="en" sz="1000">
                <a:latin typeface="Roboto"/>
                <a:ea typeface="Roboto"/>
                <a:cs typeface="Roboto"/>
                <a:sym typeface="Roboto"/>
              </a:rPr>
              <a:t> (load cell voltages)</a:t>
            </a:r>
            <a:endParaRPr sz="1000">
              <a:latin typeface="Roboto"/>
              <a:ea typeface="Roboto"/>
              <a:cs typeface="Roboto"/>
              <a:sym typeface="Roboto"/>
            </a:endParaRPr>
          </a:p>
        </p:txBody>
      </p:sp>
      <p:sp>
        <p:nvSpPr>
          <p:cNvPr id="477" name="Google Shape;477;p49"/>
          <p:cNvSpPr/>
          <p:nvPr/>
        </p:nvSpPr>
        <p:spPr>
          <a:xfrm>
            <a:off x="7163382" y="3754822"/>
            <a:ext cx="1433100" cy="788100"/>
          </a:xfrm>
          <a:prstGeom prst="roundRect">
            <a:avLst>
              <a:gd name="adj" fmla="val 16667"/>
            </a:avLst>
          </a:prstGeom>
          <a:solidFill>
            <a:srgbClr val="FFFFFF"/>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Experimental Load Outputs</a:t>
            </a:r>
            <a:endParaRPr>
              <a:latin typeface="Roboto"/>
              <a:ea typeface="Roboto"/>
              <a:cs typeface="Roboto"/>
              <a:sym typeface="Roboto"/>
            </a:endParaRPr>
          </a:p>
        </p:txBody>
      </p:sp>
      <p:sp>
        <p:nvSpPr>
          <p:cNvPr id="478" name="Google Shape;478;p49"/>
          <p:cNvSpPr/>
          <p:nvPr/>
        </p:nvSpPr>
        <p:spPr>
          <a:xfrm>
            <a:off x="3193289" y="2482850"/>
            <a:ext cx="1299000" cy="788100"/>
          </a:xfrm>
          <a:prstGeom prst="roundRect">
            <a:avLst>
              <a:gd name="adj" fmla="val 16667"/>
            </a:avLst>
          </a:prstGeom>
          <a:solidFill>
            <a:srgbClr val="FFFFFF"/>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LabView Console - GUI</a:t>
            </a:r>
            <a:endParaRPr>
              <a:latin typeface="Roboto"/>
              <a:ea typeface="Roboto"/>
              <a:cs typeface="Roboto"/>
              <a:sym typeface="Roboto"/>
            </a:endParaRPr>
          </a:p>
        </p:txBody>
      </p:sp>
      <p:cxnSp>
        <p:nvCxnSpPr>
          <p:cNvPr id="479" name="Google Shape;479;p49"/>
          <p:cNvCxnSpPr>
            <a:stCxn id="478" idx="3"/>
            <a:endCxn id="472" idx="1"/>
          </p:cNvCxnSpPr>
          <p:nvPr/>
        </p:nvCxnSpPr>
        <p:spPr>
          <a:xfrm>
            <a:off x="4492289" y="2876900"/>
            <a:ext cx="866400" cy="0"/>
          </a:xfrm>
          <a:prstGeom prst="straightConnector1">
            <a:avLst/>
          </a:prstGeom>
          <a:noFill/>
          <a:ln w="9525" cap="flat" cmpd="sng">
            <a:solidFill>
              <a:srgbClr val="303030"/>
            </a:solidFill>
            <a:prstDash val="solid"/>
            <a:round/>
            <a:headEnd type="none" w="med" len="med"/>
            <a:tailEnd type="triangle" w="med" len="med"/>
          </a:ln>
        </p:spPr>
      </p:cxnSp>
      <p:sp>
        <p:nvSpPr>
          <p:cNvPr id="480" name="Google Shape;480;p49"/>
          <p:cNvSpPr txBox="1"/>
          <p:nvPr/>
        </p:nvSpPr>
        <p:spPr>
          <a:xfrm>
            <a:off x="4492237" y="2602690"/>
            <a:ext cx="8580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latin typeface="Roboto"/>
                <a:ea typeface="Roboto"/>
                <a:cs typeface="Roboto"/>
                <a:sym typeface="Roboto"/>
              </a:rPr>
              <a:t>Command </a:t>
            </a:r>
            <a:endParaRPr sz="1000">
              <a:latin typeface="Roboto"/>
              <a:ea typeface="Roboto"/>
              <a:cs typeface="Roboto"/>
              <a:sym typeface="Roboto"/>
            </a:endParaRPr>
          </a:p>
          <a:p>
            <a:pPr marL="0" lvl="0" indent="0" algn="ctr" rtl="0">
              <a:spcBef>
                <a:spcPts val="0"/>
              </a:spcBef>
              <a:spcAft>
                <a:spcPts val="0"/>
              </a:spcAft>
              <a:buNone/>
            </a:pPr>
            <a:endParaRPr sz="400">
              <a:latin typeface="Roboto"/>
              <a:ea typeface="Roboto"/>
              <a:cs typeface="Roboto"/>
              <a:sym typeface="Roboto"/>
            </a:endParaRPr>
          </a:p>
          <a:p>
            <a:pPr marL="0" lvl="0" indent="0" algn="ctr" rtl="0">
              <a:spcBef>
                <a:spcPts val="0"/>
              </a:spcBef>
              <a:spcAft>
                <a:spcPts val="0"/>
              </a:spcAft>
              <a:buNone/>
            </a:pPr>
            <a:r>
              <a:rPr lang="en" sz="1000">
                <a:latin typeface="Roboto"/>
                <a:ea typeface="Roboto"/>
                <a:cs typeface="Roboto"/>
                <a:sym typeface="Roboto"/>
              </a:rPr>
              <a:t>(speed)</a:t>
            </a:r>
            <a:endParaRPr sz="1000">
              <a:latin typeface="Roboto"/>
              <a:ea typeface="Roboto"/>
              <a:cs typeface="Roboto"/>
              <a:sym typeface="Roboto"/>
            </a:endParaRPr>
          </a:p>
        </p:txBody>
      </p:sp>
      <p:sp>
        <p:nvSpPr>
          <p:cNvPr id="481" name="Google Shape;481;p49"/>
          <p:cNvSpPr txBox="1"/>
          <p:nvPr/>
        </p:nvSpPr>
        <p:spPr>
          <a:xfrm>
            <a:off x="6749975" y="2811373"/>
            <a:ext cx="6606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latin typeface="Roboto"/>
                <a:ea typeface="Roboto"/>
                <a:cs typeface="Roboto"/>
                <a:sym typeface="Roboto"/>
              </a:rPr>
              <a:t>Data </a:t>
            </a:r>
            <a:endParaRPr sz="1000">
              <a:latin typeface="Roboto"/>
              <a:ea typeface="Roboto"/>
              <a:cs typeface="Roboto"/>
              <a:sym typeface="Roboto"/>
            </a:endParaRPr>
          </a:p>
          <a:p>
            <a:pPr marL="0" lvl="0" indent="0" algn="ctr" rtl="0">
              <a:spcBef>
                <a:spcPts val="0"/>
              </a:spcBef>
              <a:spcAft>
                <a:spcPts val="0"/>
              </a:spcAft>
              <a:buNone/>
            </a:pPr>
            <a:endParaRPr sz="400">
              <a:latin typeface="Roboto"/>
              <a:ea typeface="Roboto"/>
              <a:cs typeface="Roboto"/>
              <a:sym typeface="Roboto"/>
            </a:endParaRPr>
          </a:p>
          <a:p>
            <a:pPr marL="0" lvl="0" indent="0" algn="ctr" rtl="0">
              <a:spcBef>
                <a:spcPts val="0"/>
              </a:spcBef>
              <a:spcAft>
                <a:spcPts val="0"/>
              </a:spcAft>
              <a:buNone/>
            </a:pPr>
            <a:r>
              <a:rPr lang="en" sz="1000">
                <a:latin typeface="Roboto"/>
                <a:ea typeface="Roboto"/>
                <a:cs typeface="Roboto"/>
                <a:sym typeface="Roboto"/>
              </a:rPr>
              <a:t>(forces)</a:t>
            </a:r>
            <a:endParaRPr sz="1000">
              <a:latin typeface="Roboto"/>
              <a:ea typeface="Roboto"/>
              <a:cs typeface="Roboto"/>
              <a:sym typeface="Roboto"/>
            </a:endParaRPr>
          </a:p>
        </p:txBody>
      </p:sp>
      <p:grpSp>
        <p:nvGrpSpPr>
          <p:cNvPr id="482" name="Google Shape;482;p49"/>
          <p:cNvGrpSpPr/>
          <p:nvPr/>
        </p:nvGrpSpPr>
        <p:grpSpPr>
          <a:xfrm>
            <a:off x="5358473" y="2482837"/>
            <a:ext cx="1299021" cy="788158"/>
            <a:chOff x="5449950" y="2239013"/>
            <a:chExt cx="1312275" cy="796200"/>
          </a:xfrm>
        </p:grpSpPr>
        <p:sp>
          <p:nvSpPr>
            <p:cNvPr id="472" name="Google Shape;472;p49"/>
            <p:cNvSpPr/>
            <p:nvPr/>
          </p:nvSpPr>
          <p:spPr>
            <a:xfrm>
              <a:off x="5450025" y="2239013"/>
              <a:ext cx="1312200" cy="796200"/>
            </a:xfrm>
            <a:prstGeom prst="rect">
              <a:avLst/>
            </a:prstGeom>
            <a:solidFill>
              <a:srgbClr val="9783D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212121"/>
                </a:solidFill>
              </a:endParaRPr>
            </a:p>
          </p:txBody>
        </p:sp>
        <p:sp>
          <p:nvSpPr>
            <p:cNvPr id="483" name="Google Shape;483;p49"/>
            <p:cNvSpPr/>
            <p:nvPr/>
          </p:nvSpPr>
          <p:spPr>
            <a:xfrm flipH="1">
              <a:off x="5449950" y="2239013"/>
              <a:ext cx="1312200" cy="796200"/>
            </a:xfrm>
            <a:prstGeom prst="rtTriangle">
              <a:avLst/>
            </a:prstGeom>
            <a:solidFill>
              <a:srgbClr val="00C6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4" name="Google Shape;484;p49"/>
          <p:cNvSpPr/>
          <p:nvPr/>
        </p:nvSpPr>
        <p:spPr>
          <a:xfrm>
            <a:off x="5358473" y="2482837"/>
            <a:ext cx="1299000" cy="788100"/>
          </a:xfrm>
          <a:prstGeom prst="rect">
            <a:avLst/>
          </a:prstGeom>
          <a:no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LabView</a:t>
            </a:r>
            <a:endParaRPr>
              <a:latin typeface="Roboto"/>
              <a:ea typeface="Roboto"/>
              <a:cs typeface="Roboto"/>
              <a:sym typeface="Roboto"/>
            </a:endParaRPr>
          </a:p>
        </p:txBody>
      </p:sp>
      <p:sp>
        <p:nvSpPr>
          <p:cNvPr id="485" name="Google Shape;485;p49"/>
          <p:cNvSpPr/>
          <p:nvPr/>
        </p:nvSpPr>
        <p:spPr>
          <a:xfrm>
            <a:off x="275555" y="2283068"/>
            <a:ext cx="1828200" cy="1610700"/>
          </a:xfrm>
          <a:prstGeom prst="bevel">
            <a:avLst>
              <a:gd name="adj" fmla="val 5814"/>
            </a:avLst>
          </a:prstGeom>
          <a:gradFill>
            <a:gsLst>
              <a:gs pos="0">
                <a:srgbClr val="FFFFFF"/>
              </a:gs>
              <a:gs pos="100000">
                <a:srgbClr val="BEBEBE"/>
              </a:gs>
            </a:gsLst>
            <a:path path="circle">
              <a:fillToRect l="50000" t="50000" r="50000" b="50000"/>
            </a:path>
            <a:tileRect/>
          </a:gra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300">
                <a:highlight>
                  <a:srgbClr val="FFFFFF"/>
                </a:highlight>
              </a:rPr>
              <a:t>    </a:t>
            </a:r>
            <a:r>
              <a:rPr lang="en" sz="1300"/>
              <a:t> = Start/Stop</a:t>
            </a:r>
            <a:endParaRPr sz="1300"/>
          </a:p>
          <a:p>
            <a:pPr marL="0" lvl="0" indent="0" algn="l" rtl="0">
              <a:spcBef>
                <a:spcPts val="0"/>
              </a:spcBef>
              <a:spcAft>
                <a:spcPts val="0"/>
              </a:spcAft>
              <a:buNone/>
            </a:pPr>
            <a:endParaRPr sz="1300">
              <a:highlight>
                <a:srgbClr val="9783D3"/>
              </a:highlight>
            </a:endParaRPr>
          </a:p>
          <a:p>
            <a:pPr marL="0" lvl="0" indent="0" algn="l" rtl="0">
              <a:spcBef>
                <a:spcPts val="0"/>
              </a:spcBef>
              <a:spcAft>
                <a:spcPts val="0"/>
              </a:spcAft>
              <a:buNone/>
            </a:pPr>
            <a:r>
              <a:rPr lang="en" sz="1300">
                <a:highlight>
                  <a:srgbClr val="9783D3"/>
                </a:highlight>
              </a:rPr>
              <a:t>    </a:t>
            </a:r>
            <a:r>
              <a:rPr lang="en" sz="1300"/>
              <a:t> = Measurement</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 sz="1300">
                <a:solidFill>
                  <a:srgbClr val="212121"/>
                </a:solidFill>
                <a:highlight>
                  <a:srgbClr val="00C6B4"/>
                </a:highlight>
              </a:rPr>
              <a:t>    </a:t>
            </a:r>
            <a:r>
              <a:rPr lang="en" sz="1300"/>
              <a:t> = Environment</a:t>
            </a:r>
            <a:endParaRPr sz="1300"/>
          </a:p>
          <a:p>
            <a:pPr marL="0" lvl="0" indent="0" algn="l" rtl="0">
              <a:spcBef>
                <a:spcPts val="0"/>
              </a:spcBef>
              <a:spcAft>
                <a:spcPts val="0"/>
              </a:spcAft>
              <a:buNone/>
            </a:pPr>
            <a:r>
              <a:rPr lang="en" sz="1300"/>
              <a:t>        Control</a:t>
            </a:r>
            <a:endParaRPr sz="1300"/>
          </a:p>
        </p:txBody>
      </p:sp>
      <p:cxnSp>
        <p:nvCxnSpPr>
          <p:cNvPr id="486" name="Google Shape;486;p49"/>
          <p:cNvCxnSpPr>
            <a:stCxn id="477" idx="0"/>
          </p:cNvCxnSpPr>
          <p:nvPr/>
        </p:nvCxnSpPr>
        <p:spPr>
          <a:xfrm rot="5400000" flipH="1">
            <a:off x="6926532" y="2801422"/>
            <a:ext cx="686700" cy="1220100"/>
          </a:xfrm>
          <a:prstGeom prst="bentConnector2">
            <a:avLst/>
          </a:prstGeom>
          <a:noFill/>
          <a:ln w="9525" cap="flat" cmpd="sng">
            <a:solidFill>
              <a:srgbClr val="303030"/>
            </a:solidFill>
            <a:prstDash val="solid"/>
            <a:round/>
            <a:headEnd type="triangle" w="med" len="med"/>
            <a:tailEnd type="none" w="med" len="med"/>
          </a:ln>
        </p:spPr>
      </p:cxnSp>
      <p:cxnSp>
        <p:nvCxnSpPr>
          <p:cNvPr id="487" name="Google Shape;487;p49"/>
          <p:cNvCxnSpPr>
            <a:stCxn id="469" idx="2"/>
          </p:cNvCxnSpPr>
          <p:nvPr/>
        </p:nvCxnSpPr>
        <p:spPr>
          <a:xfrm rot="5400000">
            <a:off x="6926298" y="1732879"/>
            <a:ext cx="687600" cy="1219800"/>
          </a:xfrm>
          <a:prstGeom prst="bentConnector2">
            <a:avLst/>
          </a:prstGeom>
          <a:noFill/>
          <a:ln w="9525" cap="flat" cmpd="sng">
            <a:solidFill>
              <a:srgbClr val="303030"/>
            </a:solidFill>
            <a:prstDash val="solid"/>
            <a:round/>
            <a:headEnd type="none" w="med" len="med"/>
            <a:tailEnd type="triangle" w="med" len="med"/>
          </a:ln>
        </p:spPr>
      </p:cxnSp>
      <p:cxnSp>
        <p:nvCxnSpPr>
          <p:cNvPr id="488" name="Google Shape;488;p49"/>
          <p:cNvCxnSpPr>
            <a:stCxn id="484" idx="0"/>
            <a:endCxn id="467" idx="2"/>
          </p:cNvCxnSpPr>
          <p:nvPr/>
        </p:nvCxnSpPr>
        <p:spPr>
          <a:xfrm rot="5400000" flipH="1">
            <a:off x="5427323" y="1902187"/>
            <a:ext cx="483900" cy="677400"/>
          </a:xfrm>
          <a:prstGeom prst="bentConnector3">
            <a:avLst>
              <a:gd name="adj1" fmla="val 50011"/>
            </a:avLst>
          </a:prstGeom>
          <a:noFill/>
          <a:ln w="9525" cap="flat" cmpd="sng">
            <a:solidFill>
              <a:srgbClr val="303030"/>
            </a:solidFill>
            <a:prstDash val="solid"/>
            <a:round/>
            <a:headEnd type="none" w="med" len="med"/>
            <a:tailEnd type="triangle" w="med" len="med"/>
          </a:ln>
        </p:spPr>
      </p:cxnSp>
      <p:cxnSp>
        <p:nvCxnSpPr>
          <p:cNvPr id="489" name="Google Shape;489;p49"/>
          <p:cNvCxnSpPr/>
          <p:nvPr/>
        </p:nvCxnSpPr>
        <p:spPr>
          <a:xfrm>
            <a:off x="7508214" y="3058143"/>
            <a:ext cx="0" cy="702300"/>
          </a:xfrm>
          <a:prstGeom prst="straightConnector1">
            <a:avLst/>
          </a:prstGeom>
          <a:noFill/>
          <a:ln w="9525" cap="flat" cmpd="sng">
            <a:solidFill>
              <a:srgbClr val="303030"/>
            </a:solidFill>
            <a:prstDash val="solid"/>
            <a:round/>
            <a:headEnd type="none" w="med" len="med"/>
            <a:tailEnd type="triangle" w="med" len="med"/>
          </a:ln>
        </p:spPr>
      </p:cxnSp>
      <p:cxnSp>
        <p:nvCxnSpPr>
          <p:cNvPr id="490" name="Google Shape;490;p49"/>
          <p:cNvCxnSpPr/>
          <p:nvPr/>
        </p:nvCxnSpPr>
        <p:spPr>
          <a:xfrm flipH="1">
            <a:off x="7693048" y="3058143"/>
            <a:ext cx="3000" cy="702300"/>
          </a:xfrm>
          <a:prstGeom prst="straightConnector1">
            <a:avLst/>
          </a:prstGeom>
          <a:noFill/>
          <a:ln w="9525" cap="flat" cmpd="sng">
            <a:solidFill>
              <a:srgbClr val="303030"/>
            </a:solidFill>
            <a:prstDash val="solid"/>
            <a:round/>
            <a:headEnd type="none" w="med" len="med"/>
            <a:tailEnd type="triangle" w="med" len="med"/>
          </a:ln>
        </p:spPr>
      </p:cxnSp>
      <p:sp>
        <p:nvSpPr>
          <p:cNvPr id="491" name="Google Shape;491;p49"/>
          <p:cNvSpPr txBox="1"/>
          <p:nvPr/>
        </p:nvSpPr>
        <p:spPr>
          <a:xfrm>
            <a:off x="7880911" y="3058143"/>
            <a:ext cx="13737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Roboto"/>
                <a:ea typeface="Roboto"/>
                <a:cs typeface="Roboto"/>
                <a:sym typeface="Roboto"/>
              </a:rPr>
              <a:t>-Normal Force</a:t>
            </a:r>
            <a:endParaRPr sz="1000">
              <a:latin typeface="Roboto"/>
              <a:ea typeface="Roboto"/>
              <a:cs typeface="Roboto"/>
              <a:sym typeface="Roboto"/>
            </a:endParaRPr>
          </a:p>
          <a:p>
            <a:pPr marL="0" lvl="0" indent="0" algn="l" rtl="0">
              <a:spcBef>
                <a:spcPts val="0"/>
              </a:spcBef>
              <a:spcAft>
                <a:spcPts val="0"/>
              </a:spcAft>
              <a:buNone/>
            </a:pPr>
            <a:r>
              <a:rPr lang="en" sz="1000">
                <a:latin typeface="Roboto"/>
                <a:ea typeface="Roboto"/>
                <a:cs typeface="Roboto"/>
                <a:sym typeface="Roboto"/>
              </a:rPr>
              <a:t>-Axial Force</a:t>
            </a:r>
            <a:endParaRPr sz="1000">
              <a:latin typeface="Roboto"/>
              <a:ea typeface="Roboto"/>
              <a:cs typeface="Roboto"/>
              <a:sym typeface="Roboto"/>
            </a:endParaRPr>
          </a:p>
          <a:p>
            <a:pPr marL="0" lvl="0" indent="0" algn="l" rtl="0">
              <a:spcBef>
                <a:spcPts val="0"/>
              </a:spcBef>
              <a:spcAft>
                <a:spcPts val="0"/>
              </a:spcAft>
              <a:buNone/>
            </a:pPr>
            <a:r>
              <a:rPr lang="en" sz="1000">
                <a:latin typeface="Roboto"/>
                <a:ea typeface="Roboto"/>
                <a:cs typeface="Roboto"/>
                <a:sym typeface="Roboto"/>
              </a:rPr>
              <a:t>-Pitching Moment</a:t>
            </a:r>
            <a:endParaRPr sz="1000">
              <a:latin typeface="Roboto"/>
              <a:ea typeface="Roboto"/>
              <a:cs typeface="Roboto"/>
              <a:sym typeface="Roboto"/>
            </a:endParaRPr>
          </a:p>
          <a:p>
            <a:pPr marL="0" lvl="0" indent="0" algn="l" rtl="0">
              <a:spcBef>
                <a:spcPts val="0"/>
              </a:spcBef>
              <a:spcAft>
                <a:spcPts val="0"/>
              </a:spcAft>
              <a:buNone/>
            </a:pPr>
            <a:endParaRPr sz="400">
              <a:latin typeface="Roboto"/>
              <a:ea typeface="Roboto"/>
              <a:cs typeface="Roboto"/>
              <a:sym typeface="Roboto"/>
            </a:endParaRPr>
          </a:p>
          <a:p>
            <a:pPr marL="0" lvl="0" indent="0" algn="l" rtl="0">
              <a:spcBef>
                <a:spcPts val="0"/>
              </a:spcBef>
              <a:spcAft>
                <a:spcPts val="0"/>
              </a:spcAft>
              <a:buNone/>
            </a:pPr>
            <a:endParaRPr sz="1000">
              <a:latin typeface="Roboto"/>
              <a:ea typeface="Roboto"/>
              <a:cs typeface="Roboto"/>
              <a:sym typeface="Roboto"/>
            </a:endParaRPr>
          </a:p>
        </p:txBody>
      </p:sp>
      <p:cxnSp>
        <p:nvCxnSpPr>
          <p:cNvPr id="492" name="Google Shape;492;p49"/>
          <p:cNvCxnSpPr>
            <a:stCxn id="478" idx="2"/>
          </p:cNvCxnSpPr>
          <p:nvPr/>
        </p:nvCxnSpPr>
        <p:spPr>
          <a:xfrm>
            <a:off x="3842789" y="3270950"/>
            <a:ext cx="0" cy="1405800"/>
          </a:xfrm>
          <a:prstGeom prst="straightConnector1">
            <a:avLst/>
          </a:prstGeom>
          <a:noFill/>
          <a:ln w="9525" cap="flat" cmpd="sng">
            <a:solidFill>
              <a:srgbClr val="303030"/>
            </a:solidFill>
            <a:prstDash val="solid"/>
            <a:round/>
            <a:headEnd type="triangle" w="med" len="med"/>
            <a:tailEnd type="none" w="med" len="med"/>
          </a:ln>
        </p:spPr>
      </p:cxnSp>
      <p:cxnSp>
        <p:nvCxnSpPr>
          <p:cNvPr id="493" name="Google Shape;493;p49"/>
          <p:cNvCxnSpPr/>
          <p:nvPr/>
        </p:nvCxnSpPr>
        <p:spPr>
          <a:xfrm>
            <a:off x="3843350" y="4676575"/>
            <a:ext cx="4042800" cy="0"/>
          </a:xfrm>
          <a:prstGeom prst="straightConnector1">
            <a:avLst/>
          </a:prstGeom>
          <a:noFill/>
          <a:ln w="9525" cap="flat" cmpd="sng">
            <a:solidFill>
              <a:schemeClr val="dk2"/>
            </a:solidFill>
            <a:prstDash val="solid"/>
            <a:round/>
            <a:headEnd type="none" w="med" len="med"/>
            <a:tailEnd type="none" w="med" len="med"/>
          </a:ln>
        </p:spPr>
      </p:cxnSp>
      <p:cxnSp>
        <p:nvCxnSpPr>
          <p:cNvPr id="494" name="Google Shape;494;p49"/>
          <p:cNvCxnSpPr>
            <a:stCxn id="477" idx="2"/>
          </p:cNvCxnSpPr>
          <p:nvPr/>
        </p:nvCxnSpPr>
        <p:spPr>
          <a:xfrm>
            <a:off x="7879932" y="4542922"/>
            <a:ext cx="0" cy="133800"/>
          </a:xfrm>
          <a:prstGeom prst="straightConnector1">
            <a:avLst/>
          </a:prstGeom>
          <a:noFill/>
          <a:ln w="9525" cap="flat" cmpd="sng">
            <a:solidFill>
              <a:schemeClr val="dk2"/>
            </a:solidFill>
            <a:prstDash val="solid"/>
            <a:round/>
            <a:headEnd type="none" w="med" len="med"/>
            <a:tailEnd type="none" w="med" len="med"/>
          </a:ln>
        </p:spPr>
      </p:cxnSp>
      <p:pic>
        <p:nvPicPr>
          <p:cNvPr id="495" name="Google Shape;495;p4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679900" y="1253758"/>
            <a:ext cx="539442" cy="702334"/>
          </a:xfrm>
          <a:prstGeom prst="rect">
            <a:avLst/>
          </a:prstGeom>
          <a:noFill/>
          <a:ln>
            <a:noFill/>
          </a:ln>
        </p:spPr>
      </p:pic>
      <p:graphicFrame>
        <p:nvGraphicFramePr>
          <p:cNvPr id="496" name="Google Shape;496;p49"/>
          <p:cNvGraphicFramePr/>
          <p:nvPr/>
        </p:nvGraphicFramePr>
        <p:xfrm>
          <a:off x="0" y="4749900"/>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109675">
                  <a:extLst>
                    <a:ext uri="{9D8B030D-6E8A-4147-A177-3AD203B41FA5}">
                      <a16:colId xmlns:a16="http://schemas.microsoft.com/office/drawing/2014/main" val="20002"/>
                    </a:ext>
                  </a:extLst>
                </a:gridCol>
                <a:gridCol w="9940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tblGrid>
              <a:tr h="320050">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4"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OVERVIEW</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5"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SCHEDULE</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6"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TEST READINESS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7"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BUDGET</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8"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cxnSp>
        <p:nvCxnSpPr>
          <p:cNvPr id="497" name="Google Shape;497;p49"/>
          <p:cNvCxnSpPr>
            <a:stCxn id="462" idx="3"/>
            <a:endCxn id="495" idx="1"/>
          </p:cNvCxnSpPr>
          <p:nvPr/>
        </p:nvCxnSpPr>
        <p:spPr>
          <a:xfrm>
            <a:off x="3204693" y="1604925"/>
            <a:ext cx="475200" cy="0"/>
          </a:xfrm>
          <a:prstGeom prst="straightConnector1">
            <a:avLst/>
          </a:prstGeom>
          <a:noFill/>
          <a:ln w="9525" cap="flat" cmpd="sng">
            <a:solidFill>
              <a:schemeClr val="dk2"/>
            </a:solidFill>
            <a:prstDash val="solid"/>
            <a:round/>
            <a:headEnd type="none" w="med" len="med"/>
            <a:tailEnd type="none" w="med" len="med"/>
          </a:ln>
        </p:spPr>
      </p:cxnSp>
      <p:cxnSp>
        <p:nvCxnSpPr>
          <p:cNvPr id="498" name="Google Shape;498;p49"/>
          <p:cNvCxnSpPr>
            <a:stCxn id="495" idx="3"/>
            <a:endCxn id="467" idx="1"/>
          </p:cNvCxnSpPr>
          <p:nvPr/>
        </p:nvCxnSpPr>
        <p:spPr>
          <a:xfrm>
            <a:off x="4219342" y="1604925"/>
            <a:ext cx="461700" cy="0"/>
          </a:xfrm>
          <a:prstGeom prst="straightConnector1">
            <a:avLst/>
          </a:prstGeom>
          <a:noFill/>
          <a:ln w="9525" cap="flat" cmpd="sng">
            <a:solidFill>
              <a:schemeClr val="dk2"/>
            </a:solidFill>
            <a:prstDash val="solid"/>
            <a:round/>
            <a:headEnd type="none" w="med" len="med"/>
            <a:tailEnd type="triangle" w="med" len="med"/>
          </a:ln>
        </p:spPr>
      </p:cxnSp>
      <p:cxnSp>
        <p:nvCxnSpPr>
          <p:cNvPr id="499" name="Google Shape;499;p49"/>
          <p:cNvCxnSpPr>
            <a:stCxn id="463" idx="2"/>
            <a:endCxn id="478" idx="1"/>
          </p:cNvCxnSpPr>
          <p:nvPr/>
        </p:nvCxnSpPr>
        <p:spPr>
          <a:xfrm rot="-5400000" flipH="1">
            <a:off x="2435275" y="2118933"/>
            <a:ext cx="1112100" cy="404100"/>
          </a:xfrm>
          <a:prstGeom prst="bentConnector2">
            <a:avLst/>
          </a:prstGeom>
          <a:noFill/>
          <a:ln w="9525" cap="flat" cmpd="sng">
            <a:solidFill>
              <a:schemeClr val="dk2"/>
            </a:solidFill>
            <a:prstDash val="solid"/>
            <a:round/>
            <a:headEnd type="none" w="med" len="med"/>
            <a:tailEnd type="triangle" w="med" len="med"/>
          </a:ln>
        </p:spPr>
      </p:cxnSp>
      <p:cxnSp>
        <p:nvCxnSpPr>
          <p:cNvPr id="500" name="Google Shape;500;p49"/>
          <p:cNvCxnSpPr>
            <a:stCxn id="463" idx="2"/>
            <a:endCxn id="468" idx="1"/>
          </p:cNvCxnSpPr>
          <p:nvPr/>
        </p:nvCxnSpPr>
        <p:spPr>
          <a:xfrm rot="-5400000" flipH="1">
            <a:off x="2881825" y="1672383"/>
            <a:ext cx="2384100" cy="2569200"/>
          </a:xfrm>
          <a:prstGeom prst="bentConnector2">
            <a:avLst/>
          </a:prstGeom>
          <a:noFill/>
          <a:ln w="9525" cap="flat" cmpd="sng">
            <a:solidFill>
              <a:schemeClr val="dk2"/>
            </a:solidFill>
            <a:prstDash val="solid"/>
            <a:round/>
            <a:headEnd type="none" w="med" len="med"/>
            <a:tailEnd type="triangle" w="med" len="med"/>
          </a:ln>
        </p:spPr>
      </p:cxnSp>
      <p:graphicFrame>
        <p:nvGraphicFramePr>
          <p:cNvPr id="501" name="Google Shape;501;p49"/>
          <p:cNvGraphicFramePr/>
          <p:nvPr/>
        </p:nvGraphicFramePr>
        <p:xfrm>
          <a:off x="0" y="4749900"/>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109675">
                  <a:extLst>
                    <a:ext uri="{9D8B030D-6E8A-4147-A177-3AD203B41FA5}">
                      <a16:colId xmlns:a16="http://schemas.microsoft.com/office/drawing/2014/main" val="20002"/>
                    </a:ext>
                  </a:extLst>
                </a:gridCol>
                <a:gridCol w="9940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OVERVIEW</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SCHEDULE</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TEST READINESS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BUDGET</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05"/>
        <p:cNvGrpSpPr/>
        <p:nvPr/>
      </p:nvGrpSpPr>
      <p:grpSpPr>
        <a:xfrm>
          <a:off x="0" y="0"/>
          <a:ext cx="0" cy="0"/>
          <a:chOff x="0" y="0"/>
          <a:chExt cx="0" cy="0"/>
        </a:xfrm>
      </p:grpSpPr>
      <p:sp>
        <p:nvSpPr>
          <p:cNvPr id="506" name="Google Shape;506;p50"/>
          <p:cNvSpPr txBox="1">
            <a:spLocks noGrp="1"/>
          </p:cNvSpPr>
          <p:nvPr>
            <p:ph type="title"/>
          </p:nvPr>
        </p:nvSpPr>
        <p:spPr>
          <a:xfrm>
            <a:off x="0" y="0"/>
            <a:ext cx="78921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(SST) W</a:t>
            </a:r>
            <a:r>
              <a:rPr lang="en" sz="2650"/>
              <a:t>IND</a:t>
            </a:r>
            <a:r>
              <a:rPr lang="en" sz="3300"/>
              <a:t> T</a:t>
            </a:r>
            <a:r>
              <a:rPr lang="en" sz="2650"/>
              <a:t>UNNEL</a:t>
            </a:r>
            <a:r>
              <a:rPr lang="en" sz="3300"/>
              <a:t> T</a:t>
            </a:r>
            <a:r>
              <a:rPr lang="en" sz="2650"/>
              <a:t>ESTING</a:t>
            </a:r>
            <a:r>
              <a:rPr lang="en" sz="3300"/>
              <a:t> - P</a:t>
            </a:r>
            <a:r>
              <a:rPr lang="en" sz="2650"/>
              <a:t>ROCEDURE</a:t>
            </a:r>
            <a:endParaRPr sz="2650"/>
          </a:p>
        </p:txBody>
      </p:sp>
      <p:sp>
        <p:nvSpPr>
          <p:cNvPr id="507" name="Google Shape;507;p50"/>
          <p:cNvSpPr txBox="1"/>
          <p:nvPr/>
        </p:nvSpPr>
        <p:spPr>
          <a:xfrm>
            <a:off x="0" y="671575"/>
            <a:ext cx="9144000" cy="461700"/>
          </a:xfrm>
          <a:prstGeom prst="rect">
            <a:avLst/>
          </a:prstGeom>
          <a:solidFill>
            <a:srgbClr val="B4A7D6"/>
          </a:solidFill>
          <a:ln>
            <a:noFill/>
          </a:ln>
        </p:spPr>
        <p:txBody>
          <a:bodyPr spcFirstLastPara="1" wrap="square" lIns="91425" tIns="45700" rIns="0" bIns="45700" anchor="t" anchorCtr="0">
            <a:spAutoFit/>
          </a:bodyPr>
          <a:lstStyle/>
          <a:p>
            <a:pPr marL="628650" marR="371680" lvl="0" indent="-400050" algn="l" rtl="0">
              <a:lnSpc>
                <a:spcPct val="100000"/>
              </a:lnSpc>
              <a:spcBef>
                <a:spcPts val="0"/>
              </a:spcBef>
              <a:spcAft>
                <a:spcPts val="0"/>
              </a:spcAft>
              <a:buNone/>
            </a:pPr>
            <a:r>
              <a:rPr lang="en" sz="1200" b="1">
                <a:solidFill>
                  <a:srgbClr val="212121"/>
                </a:solidFill>
                <a:latin typeface="Roboto"/>
                <a:ea typeface="Roboto"/>
                <a:cs typeface="Roboto"/>
                <a:sym typeface="Roboto"/>
              </a:rPr>
              <a:t>FR 4.0: </a:t>
            </a:r>
            <a:r>
              <a:rPr lang="en" sz="1200">
                <a:solidFill>
                  <a:schemeClr val="lt1"/>
                </a:solidFill>
                <a:latin typeface="Roboto"/>
                <a:ea typeface="Roboto"/>
                <a:cs typeface="Roboto"/>
                <a:sym typeface="Roboto"/>
              </a:rPr>
              <a:t>A non-powered, scale model of the airframe design will be constructed for the purpose of practical wind tunnel   </a:t>
            </a:r>
            <a:endParaRPr sz="1200">
              <a:solidFill>
                <a:schemeClr val="lt1"/>
              </a:solidFill>
              <a:latin typeface="Roboto"/>
              <a:ea typeface="Roboto"/>
              <a:cs typeface="Roboto"/>
              <a:sym typeface="Roboto"/>
            </a:endParaRPr>
          </a:p>
          <a:p>
            <a:pPr marL="1085850" marR="371680" lvl="0" indent="-400050" algn="l" rtl="0">
              <a:lnSpc>
                <a:spcPct val="100000"/>
              </a:lnSpc>
              <a:spcBef>
                <a:spcPts val="0"/>
              </a:spcBef>
              <a:spcAft>
                <a:spcPts val="0"/>
              </a:spcAft>
              <a:buNone/>
            </a:pPr>
            <a:r>
              <a:rPr lang="en" sz="1200">
                <a:solidFill>
                  <a:schemeClr val="lt1"/>
                </a:solidFill>
                <a:latin typeface="Roboto"/>
                <a:ea typeface="Roboto"/>
                <a:cs typeface="Roboto"/>
                <a:sym typeface="Roboto"/>
              </a:rPr>
              <a:t>  analysis in the PILOT Lab Wind Tunnel</a:t>
            </a:r>
            <a:endParaRPr sz="1200" b="1">
              <a:solidFill>
                <a:schemeClr val="lt1"/>
              </a:solidFill>
              <a:latin typeface="Roboto"/>
              <a:ea typeface="Roboto"/>
              <a:cs typeface="Roboto"/>
              <a:sym typeface="Roboto"/>
            </a:endParaRPr>
          </a:p>
        </p:txBody>
      </p:sp>
      <p:sp>
        <p:nvSpPr>
          <p:cNvPr id="508" name="Google Shape;508;p50"/>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26</a:t>
            </a:fld>
            <a:endParaRPr/>
          </a:p>
        </p:txBody>
      </p:sp>
      <p:grpSp>
        <p:nvGrpSpPr>
          <p:cNvPr id="509" name="Google Shape;509;p50"/>
          <p:cNvGrpSpPr/>
          <p:nvPr/>
        </p:nvGrpSpPr>
        <p:grpSpPr>
          <a:xfrm>
            <a:off x="199400" y="1344300"/>
            <a:ext cx="8583500" cy="3383900"/>
            <a:chOff x="199400" y="1344300"/>
            <a:chExt cx="8583500" cy="3383900"/>
          </a:xfrm>
        </p:grpSpPr>
        <p:sp>
          <p:nvSpPr>
            <p:cNvPr id="510" name="Google Shape;510;p50"/>
            <p:cNvSpPr/>
            <p:nvPr/>
          </p:nvSpPr>
          <p:spPr>
            <a:xfrm>
              <a:off x="5980200" y="3558800"/>
              <a:ext cx="2802600" cy="1169400"/>
            </a:xfrm>
            <a:prstGeom prst="rect">
              <a:avLst/>
            </a:prstGeom>
            <a:solidFill>
              <a:srgbClr val="F4CCCC"/>
            </a:solidFill>
            <a:ln w="1905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u="sng">
                  <a:latin typeface="Roboto"/>
                  <a:ea typeface="Roboto"/>
                  <a:cs typeface="Roboto"/>
                  <a:sym typeface="Roboto"/>
                </a:rPr>
                <a:t>Emergency Procedure</a:t>
              </a:r>
              <a:endParaRPr sz="1200" b="1" u="sng">
                <a:latin typeface="Roboto"/>
                <a:ea typeface="Roboto"/>
                <a:cs typeface="Roboto"/>
                <a:sym typeface="Roboto"/>
              </a:endParaRPr>
            </a:p>
            <a:p>
              <a:pPr marL="0" lvl="0" indent="0" algn="l" rtl="0">
                <a:lnSpc>
                  <a:spcPct val="115000"/>
                </a:lnSpc>
                <a:spcBef>
                  <a:spcPts val="0"/>
                </a:spcBef>
                <a:spcAft>
                  <a:spcPts val="0"/>
                </a:spcAft>
                <a:buNone/>
              </a:pPr>
              <a:r>
                <a:rPr lang="en" sz="1200">
                  <a:latin typeface="Roboto"/>
                  <a:ea typeface="Roboto"/>
                  <a:cs typeface="Roboto"/>
                  <a:sym typeface="Roboto"/>
                </a:rPr>
                <a:t>Press master shutoff button if: </a:t>
              </a:r>
              <a:endParaRPr sz="1200">
                <a:latin typeface="Roboto"/>
                <a:ea typeface="Roboto"/>
                <a:cs typeface="Roboto"/>
                <a:sym typeface="Roboto"/>
              </a:endParaRPr>
            </a:p>
            <a:p>
              <a:pPr marL="285750" lvl="0" indent="-190500" algn="l" rtl="0">
                <a:lnSpc>
                  <a:spcPct val="115000"/>
                </a:lnSpc>
                <a:spcBef>
                  <a:spcPts val="0"/>
                </a:spcBef>
                <a:spcAft>
                  <a:spcPts val="0"/>
                </a:spcAft>
                <a:buSzPts val="1200"/>
                <a:buFont typeface="Roboto"/>
                <a:buChar char="➢"/>
              </a:pPr>
              <a:r>
                <a:rPr lang="en" sz="1200">
                  <a:latin typeface="Roboto"/>
                  <a:ea typeface="Roboto"/>
                  <a:cs typeface="Roboto"/>
                  <a:sym typeface="Roboto"/>
                </a:rPr>
                <a:t>Fan overspeeds</a:t>
              </a:r>
              <a:endParaRPr sz="1200">
                <a:latin typeface="Roboto"/>
                <a:ea typeface="Roboto"/>
                <a:cs typeface="Roboto"/>
                <a:sym typeface="Roboto"/>
              </a:endParaRPr>
            </a:p>
            <a:p>
              <a:pPr marL="285750" lvl="0" indent="-190500" algn="l" rtl="0">
                <a:lnSpc>
                  <a:spcPct val="115000"/>
                </a:lnSpc>
                <a:spcBef>
                  <a:spcPts val="0"/>
                </a:spcBef>
                <a:spcAft>
                  <a:spcPts val="0"/>
                </a:spcAft>
                <a:buSzPts val="1200"/>
                <a:buFont typeface="Roboto"/>
                <a:buChar char="➢"/>
              </a:pPr>
              <a:r>
                <a:rPr lang="en" sz="1200">
                  <a:latin typeface="Roboto"/>
                  <a:ea typeface="Roboto"/>
                  <a:cs typeface="Roboto"/>
                  <a:sym typeface="Roboto"/>
                </a:rPr>
                <a:t>Debris/unstable/broken artifacts</a:t>
              </a:r>
              <a:endParaRPr sz="1200">
                <a:latin typeface="Roboto"/>
                <a:ea typeface="Roboto"/>
                <a:cs typeface="Roboto"/>
                <a:sym typeface="Roboto"/>
              </a:endParaRPr>
            </a:p>
            <a:p>
              <a:pPr marL="285750" lvl="0" indent="-190500" algn="l" rtl="0">
                <a:lnSpc>
                  <a:spcPct val="115000"/>
                </a:lnSpc>
                <a:spcBef>
                  <a:spcPts val="0"/>
                </a:spcBef>
                <a:spcAft>
                  <a:spcPts val="0"/>
                </a:spcAft>
                <a:buSzPts val="1200"/>
                <a:buFont typeface="Roboto"/>
                <a:buChar char="➢"/>
              </a:pPr>
              <a:r>
                <a:rPr lang="en" sz="1200">
                  <a:latin typeface="Roboto"/>
                  <a:ea typeface="Roboto"/>
                  <a:cs typeface="Roboto"/>
                  <a:sym typeface="Roboto"/>
                </a:rPr>
                <a:t>Failed attachments</a:t>
              </a:r>
              <a:endParaRPr sz="1200">
                <a:latin typeface="Roboto"/>
                <a:ea typeface="Roboto"/>
                <a:cs typeface="Roboto"/>
                <a:sym typeface="Roboto"/>
              </a:endParaRPr>
            </a:p>
          </p:txBody>
        </p:sp>
        <p:cxnSp>
          <p:nvCxnSpPr>
            <p:cNvPr id="511" name="Google Shape;511;p50"/>
            <p:cNvCxnSpPr/>
            <p:nvPr/>
          </p:nvCxnSpPr>
          <p:spPr>
            <a:xfrm>
              <a:off x="212100" y="1344300"/>
              <a:ext cx="8558100" cy="0"/>
            </a:xfrm>
            <a:prstGeom prst="straightConnector1">
              <a:avLst/>
            </a:prstGeom>
            <a:noFill/>
            <a:ln w="76200" cap="flat" cmpd="sng">
              <a:solidFill>
                <a:srgbClr val="4285F4"/>
              </a:solidFill>
              <a:prstDash val="solid"/>
              <a:round/>
              <a:headEnd type="none" w="med" len="med"/>
              <a:tailEnd type="triangle" w="med" len="med"/>
            </a:ln>
          </p:spPr>
        </p:cxnSp>
        <p:grpSp>
          <p:nvGrpSpPr>
            <p:cNvPr id="512" name="Google Shape;512;p50"/>
            <p:cNvGrpSpPr/>
            <p:nvPr/>
          </p:nvGrpSpPr>
          <p:grpSpPr>
            <a:xfrm>
              <a:off x="199400" y="1589450"/>
              <a:ext cx="8583500" cy="1722050"/>
              <a:chOff x="199400" y="1589450"/>
              <a:chExt cx="8583500" cy="1722050"/>
            </a:xfrm>
          </p:grpSpPr>
          <p:sp>
            <p:nvSpPr>
              <p:cNvPr id="513" name="Google Shape;513;p50"/>
              <p:cNvSpPr/>
              <p:nvPr/>
            </p:nvSpPr>
            <p:spPr>
              <a:xfrm>
                <a:off x="7253500" y="1591600"/>
                <a:ext cx="1529400" cy="1719900"/>
              </a:xfrm>
              <a:prstGeom prst="rect">
                <a:avLst/>
              </a:prstGeom>
              <a:solidFill>
                <a:srgbClr val="D9D2E9"/>
              </a:solidFill>
              <a:ln w="1905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u="sng">
                    <a:latin typeface="Roboto"/>
                    <a:ea typeface="Roboto"/>
                    <a:cs typeface="Roboto"/>
                    <a:sym typeface="Roboto"/>
                  </a:rPr>
                  <a:t>Post-Test</a:t>
                </a:r>
                <a:endParaRPr sz="1100" b="1" u="sng">
                  <a:latin typeface="Roboto"/>
                  <a:ea typeface="Roboto"/>
                  <a:cs typeface="Roboto"/>
                  <a:sym typeface="Roboto"/>
                </a:endParaRPr>
              </a:p>
              <a:p>
                <a:pPr marL="285750" marR="27799" lvl="0" indent="-184150" algn="l" rtl="0">
                  <a:lnSpc>
                    <a:spcPct val="115000"/>
                  </a:lnSpc>
                  <a:spcBef>
                    <a:spcPts val="0"/>
                  </a:spcBef>
                  <a:spcAft>
                    <a:spcPts val="0"/>
                  </a:spcAft>
                  <a:buSzPts val="1100"/>
                  <a:buFont typeface="Roboto"/>
                  <a:buChar char="➢"/>
                </a:pPr>
                <a:r>
                  <a:rPr lang="en" sz="1100">
                    <a:latin typeface="Roboto"/>
                    <a:ea typeface="Roboto"/>
                    <a:cs typeface="Roboto"/>
                    <a:sym typeface="Roboto"/>
                  </a:rPr>
                  <a:t>Save and export datafile</a:t>
                </a:r>
                <a:endParaRPr sz="1100">
                  <a:latin typeface="Roboto"/>
                  <a:ea typeface="Roboto"/>
                  <a:cs typeface="Roboto"/>
                  <a:sym typeface="Roboto"/>
                </a:endParaRPr>
              </a:p>
              <a:p>
                <a:pPr marL="285750" marR="27799" lvl="0" indent="-184150" algn="l" rtl="0">
                  <a:lnSpc>
                    <a:spcPct val="115000"/>
                  </a:lnSpc>
                  <a:spcBef>
                    <a:spcPts val="0"/>
                  </a:spcBef>
                  <a:spcAft>
                    <a:spcPts val="0"/>
                  </a:spcAft>
                  <a:buSzPts val="1100"/>
                  <a:buFont typeface="Roboto"/>
                  <a:buChar char="➢"/>
                </a:pPr>
                <a:r>
                  <a:rPr lang="en" sz="1100">
                    <a:latin typeface="Roboto"/>
                    <a:ea typeface="Roboto"/>
                    <a:cs typeface="Roboto"/>
                    <a:sym typeface="Roboto"/>
                  </a:rPr>
                  <a:t>Remove test set-up</a:t>
                </a:r>
                <a:endParaRPr sz="1100">
                  <a:latin typeface="Roboto"/>
                  <a:ea typeface="Roboto"/>
                  <a:cs typeface="Roboto"/>
                  <a:sym typeface="Roboto"/>
                </a:endParaRPr>
              </a:p>
              <a:p>
                <a:pPr marL="285750" marR="27799" lvl="0" indent="-184150" algn="l" rtl="0">
                  <a:lnSpc>
                    <a:spcPct val="115000"/>
                  </a:lnSpc>
                  <a:spcBef>
                    <a:spcPts val="0"/>
                  </a:spcBef>
                  <a:spcAft>
                    <a:spcPts val="0"/>
                  </a:spcAft>
                  <a:buSzPts val="1100"/>
                  <a:buFont typeface="Roboto"/>
                  <a:buChar char="➢"/>
                </a:pPr>
                <a:r>
                  <a:rPr lang="en" sz="1100">
                    <a:latin typeface="Roboto"/>
                    <a:ea typeface="Roboto"/>
                    <a:cs typeface="Roboto"/>
                    <a:sym typeface="Roboto"/>
                  </a:rPr>
                  <a:t>Clean room and store hardware </a:t>
                </a:r>
                <a:endParaRPr sz="1500"/>
              </a:p>
            </p:txBody>
          </p:sp>
          <p:sp>
            <p:nvSpPr>
              <p:cNvPr id="514" name="Google Shape;514;p50"/>
              <p:cNvSpPr/>
              <p:nvPr/>
            </p:nvSpPr>
            <p:spPr>
              <a:xfrm>
                <a:off x="5489975" y="1589450"/>
                <a:ext cx="1529400" cy="1719900"/>
              </a:xfrm>
              <a:prstGeom prst="rect">
                <a:avLst/>
              </a:prstGeom>
              <a:solidFill>
                <a:srgbClr val="D9D2E9"/>
              </a:solidFill>
              <a:ln w="1905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u="sng">
                    <a:latin typeface="Roboto"/>
                    <a:ea typeface="Roboto"/>
                    <a:cs typeface="Roboto"/>
                    <a:sym typeface="Roboto"/>
                  </a:rPr>
                  <a:t>Test</a:t>
                </a:r>
                <a:endParaRPr sz="1100" b="1" u="sng">
                  <a:latin typeface="Roboto"/>
                  <a:ea typeface="Roboto"/>
                  <a:cs typeface="Roboto"/>
                  <a:sym typeface="Roboto"/>
                </a:endParaRPr>
              </a:p>
              <a:p>
                <a:pPr marL="285750" lvl="0" indent="-184150" algn="l" rtl="0">
                  <a:lnSpc>
                    <a:spcPct val="115000"/>
                  </a:lnSpc>
                  <a:spcBef>
                    <a:spcPts val="0"/>
                  </a:spcBef>
                  <a:spcAft>
                    <a:spcPts val="0"/>
                  </a:spcAft>
                  <a:buSzPts val="1100"/>
                  <a:buFont typeface="Roboto"/>
                  <a:buChar char="➢"/>
                </a:pPr>
                <a:r>
                  <a:rPr lang="en" sz="1100">
                    <a:latin typeface="Roboto"/>
                    <a:ea typeface="Roboto"/>
                    <a:cs typeface="Roboto"/>
                    <a:sym typeface="Roboto"/>
                  </a:rPr>
                  <a:t>Dismount Safety Net</a:t>
                </a:r>
                <a:endParaRPr sz="1100">
                  <a:latin typeface="Roboto"/>
                  <a:ea typeface="Roboto"/>
                  <a:cs typeface="Roboto"/>
                  <a:sym typeface="Roboto"/>
                </a:endParaRPr>
              </a:p>
              <a:p>
                <a:pPr marL="285750" lvl="0" indent="-184150" algn="l" rtl="0">
                  <a:lnSpc>
                    <a:spcPct val="115000"/>
                  </a:lnSpc>
                  <a:spcBef>
                    <a:spcPts val="0"/>
                  </a:spcBef>
                  <a:spcAft>
                    <a:spcPts val="0"/>
                  </a:spcAft>
                  <a:buSzPts val="1100"/>
                  <a:buFont typeface="Roboto"/>
                  <a:buChar char="➢"/>
                </a:pPr>
                <a:r>
                  <a:rPr lang="en" sz="1100">
                    <a:latin typeface="Roboto"/>
                    <a:ea typeface="Roboto"/>
                    <a:cs typeface="Roboto"/>
                    <a:sym typeface="Roboto"/>
                  </a:rPr>
                  <a:t>Input airflow speed voltage</a:t>
                </a:r>
                <a:endParaRPr sz="1100">
                  <a:latin typeface="Roboto"/>
                  <a:ea typeface="Roboto"/>
                  <a:cs typeface="Roboto"/>
                  <a:sym typeface="Roboto"/>
                </a:endParaRPr>
              </a:p>
              <a:p>
                <a:pPr marL="285750" lvl="0" indent="-184150" algn="l" rtl="0">
                  <a:lnSpc>
                    <a:spcPct val="115000"/>
                  </a:lnSpc>
                  <a:spcBef>
                    <a:spcPts val="0"/>
                  </a:spcBef>
                  <a:spcAft>
                    <a:spcPts val="0"/>
                  </a:spcAft>
                  <a:buSzPts val="1100"/>
                  <a:buFont typeface="Roboto"/>
                  <a:buChar char="➢"/>
                </a:pPr>
                <a:r>
                  <a:rPr lang="en" sz="1100">
                    <a:latin typeface="Roboto"/>
                    <a:ea typeface="Roboto"/>
                    <a:cs typeface="Roboto"/>
                    <a:sym typeface="Roboto"/>
                  </a:rPr>
                  <a:t>Vary angle of attack (AoA)</a:t>
                </a:r>
                <a:endParaRPr sz="1100">
                  <a:latin typeface="Roboto"/>
                  <a:ea typeface="Roboto"/>
                  <a:cs typeface="Roboto"/>
                  <a:sym typeface="Roboto"/>
                </a:endParaRPr>
              </a:p>
            </p:txBody>
          </p:sp>
          <p:sp>
            <p:nvSpPr>
              <p:cNvPr id="515" name="Google Shape;515;p50"/>
              <p:cNvSpPr/>
              <p:nvPr/>
            </p:nvSpPr>
            <p:spPr>
              <a:xfrm>
                <a:off x="3726450" y="1591600"/>
                <a:ext cx="1529400" cy="1719900"/>
              </a:xfrm>
              <a:prstGeom prst="rect">
                <a:avLst/>
              </a:prstGeom>
              <a:solidFill>
                <a:srgbClr val="D9D2E9"/>
              </a:solidFill>
              <a:ln w="1905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u="sng">
                    <a:latin typeface="Roboto"/>
                    <a:ea typeface="Roboto"/>
                    <a:cs typeface="Roboto"/>
                    <a:sym typeface="Roboto"/>
                  </a:rPr>
                  <a:t>Pre-Test Safety Run</a:t>
                </a:r>
                <a:endParaRPr sz="1100" b="1" u="sng">
                  <a:latin typeface="Roboto"/>
                  <a:ea typeface="Roboto"/>
                  <a:cs typeface="Roboto"/>
                  <a:sym typeface="Roboto"/>
                </a:endParaRPr>
              </a:p>
              <a:p>
                <a:pPr marL="285750" marR="27799" lvl="0" indent="-184150" algn="l" rtl="0">
                  <a:lnSpc>
                    <a:spcPct val="115000"/>
                  </a:lnSpc>
                  <a:spcBef>
                    <a:spcPts val="0"/>
                  </a:spcBef>
                  <a:spcAft>
                    <a:spcPts val="0"/>
                  </a:spcAft>
                  <a:buSzPts val="1100"/>
                  <a:buFont typeface="Roboto"/>
                  <a:buChar char="➢"/>
                </a:pPr>
                <a:r>
                  <a:rPr lang="en" sz="1100">
                    <a:latin typeface="Roboto"/>
                    <a:ea typeface="Roboto"/>
                    <a:cs typeface="Roboto"/>
                    <a:sym typeface="Roboto"/>
                  </a:rPr>
                  <a:t>Input airflow speed voltage</a:t>
                </a:r>
                <a:endParaRPr sz="1100">
                  <a:latin typeface="Roboto"/>
                  <a:ea typeface="Roboto"/>
                  <a:cs typeface="Roboto"/>
                  <a:sym typeface="Roboto"/>
                </a:endParaRPr>
              </a:p>
              <a:p>
                <a:pPr marL="285750" marR="27799" lvl="0" indent="-184150" algn="l" rtl="0">
                  <a:lnSpc>
                    <a:spcPct val="115000"/>
                  </a:lnSpc>
                  <a:spcBef>
                    <a:spcPts val="0"/>
                  </a:spcBef>
                  <a:spcAft>
                    <a:spcPts val="0"/>
                  </a:spcAft>
                  <a:buSzPts val="1100"/>
                  <a:buFont typeface="Roboto"/>
                  <a:buChar char="➢"/>
                </a:pPr>
                <a:r>
                  <a:rPr lang="en" sz="1100">
                    <a:latin typeface="Roboto"/>
                    <a:ea typeface="Roboto"/>
                    <a:cs typeface="Roboto"/>
                    <a:sym typeface="Roboto"/>
                  </a:rPr>
                  <a:t>Confirm data collection</a:t>
                </a:r>
                <a:endParaRPr sz="1100">
                  <a:latin typeface="Roboto"/>
                  <a:ea typeface="Roboto"/>
                  <a:cs typeface="Roboto"/>
                  <a:sym typeface="Roboto"/>
                </a:endParaRPr>
              </a:p>
              <a:p>
                <a:pPr marL="285750" marR="27799" lvl="0" indent="-184150" algn="l" rtl="0">
                  <a:lnSpc>
                    <a:spcPct val="115000"/>
                  </a:lnSpc>
                  <a:spcBef>
                    <a:spcPts val="0"/>
                  </a:spcBef>
                  <a:spcAft>
                    <a:spcPts val="0"/>
                  </a:spcAft>
                  <a:buSzPts val="1100"/>
                  <a:buFont typeface="Roboto"/>
                  <a:buChar char="➢"/>
                </a:pPr>
                <a:r>
                  <a:rPr lang="en" sz="1100">
                    <a:latin typeface="Roboto"/>
                    <a:ea typeface="Roboto"/>
                    <a:cs typeface="Roboto"/>
                    <a:sym typeface="Roboto"/>
                  </a:rPr>
                  <a:t>Check for unstable attachments</a:t>
                </a:r>
                <a:endParaRPr sz="1500"/>
              </a:p>
            </p:txBody>
          </p:sp>
          <p:sp>
            <p:nvSpPr>
              <p:cNvPr id="516" name="Google Shape;516;p50"/>
              <p:cNvSpPr/>
              <p:nvPr/>
            </p:nvSpPr>
            <p:spPr>
              <a:xfrm>
                <a:off x="1962925" y="1591600"/>
                <a:ext cx="1529400" cy="1719900"/>
              </a:xfrm>
              <a:prstGeom prst="rect">
                <a:avLst/>
              </a:prstGeom>
              <a:solidFill>
                <a:srgbClr val="D9D2E9"/>
              </a:solidFill>
              <a:ln w="1905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u="sng">
                    <a:latin typeface="Roboto"/>
                    <a:ea typeface="Roboto"/>
                    <a:cs typeface="Roboto"/>
                    <a:sym typeface="Roboto"/>
                  </a:rPr>
                  <a:t>Test Setup</a:t>
                </a:r>
                <a:endParaRPr sz="1100" b="1" u="sng">
                  <a:latin typeface="Roboto"/>
                  <a:ea typeface="Roboto"/>
                  <a:cs typeface="Roboto"/>
                  <a:sym typeface="Roboto"/>
                </a:endParaRPr>
              </a:p>
              <a:p>
                <a:pPr marL="285750" marR="38536" lvl="0" indent="-184150" algn="l" rtl="0">
                  <a:lnSpc>
                    <a:spcPct val="115000"/>
                  </a:lnSpc>
                  <a:spcBef>
                    <a:spcPts val="0"/>
                  </a:spcBef>
                  <a:spcAft>
                    <a:spcPts val="0"/>
                  </a:spcAft>
                  <a:buSzPts val="1100"/>
                  <a:buFont typeface="Roboto"/>
                  <a:buChar char="➢"/>
                </a:pPr>
                <a:r>
                  <a:rPr lang="en" sz="1100">
                    <a:latin typeface="Roboto"/>
                    <a:ea typeface="Roboto"/>
                    <a:cs typeface="Roboto"/>
                    <a:sym typeface="Roboto"/>
                  </a:rPr>
                  <a:t>Adjust angle of attack AoA = 0° (bullseye level)</a:t>
                </a:r>
                <a:endParaRPr sz="1100">
                  <a:latin typeface="Roboto"/>
                  <a:ea typeface="Roboto"/>
                  <a:cs typeface="Roboto"/>
                  <a:sym typeface="Roboto"/>
                </a:endParaRPr>
              </a:p>
              <a:p>
                <a:pPr marL="285750" marR="38536" lvl="0" indent="-184150" algn="l" rtl="0">
                  <a:lnSpc>
                    <a:spcPct val="115000"/>
                  </a:lnSpc>
                  <a:spcBef>
                    <a:spcPts val="0"/>
                  </a:spcBef>
                  <a:spcAft>
                    <a:spcPts val="0"/>
                  </a:spcAft>
                  <a:buSzPts val="1100"/>
                  <a:buFont typeface="Roboto"/>
                  <a:buChar char="➢"/>
                </a:pPr>
                <a:r>
                  <a:rPr lang="en" sz="1100">
                    <a:latin typeface="Roboto"/>
                    <a:ea typeface="Roboto"/>
                    <a:cs typeface="Roboto"/>
                    <a:sym typeface="Roboto"/>
                  </a:rPr>
                  <a:t>Initialize LabVIEW </a:t>
                </a:r>
                <a:endParaRPr sz="1100">
                  <a:latin typeface="Roboto"/>
                  <a:ea typeface="Roboto"/>
                  <a:cs typeface="Roboto"/>
                  <a:sym typeface="Roboto"/>
                </a:endParaRPr>
              </a:p>
              <a:p>
                <a:pPr marL="285750" marR="38536" lvl="0" indent="-184150" algn="l" rtl="0">
                  <a:lnSpc>
                    <a:spcPct val="115000"/>
                  </a:lnSpc>
                  <a:spcBef>
                    <a:spcPts val="0"/>
                  </a:spcBef>
                  <a:spcAft>
                    <a:spcPts val="0"/>
                  </a:spcAft>
                  <a:buSzPts val="1100"/>
                  <a:buFont typeface="Roboto"/>
                  <a:buChar char="➢"/>
                </a:pPr>
                <a:r>
                  <a:rPr lang="en" sz="1100">
                    <a:latin typeface="Roboto"/>
                    <a:ea typeface="Roboto"/>
                    <a:cs typeface="Roboto"/>
                    <a:sym typeface="Roboto"/>
                  </a:rPr>
                  <a:t>Mount safety net</a:t>
                </a:r>
                <a:endParaRPr sz="1100"/>
              </a:p>
            </p:txBody>
          </p:sp>
          <p:sp>
            <p:nvSpPr>
              <p:cNvPr id="517" name="Google Shape;517;p50"/>
              <p:cNvSpPr/>
              <p:nvPr/>
            </p:nvSpPr>
            <p:spPr>
              <a:xfrm>
                <a:off x="199400" y="1591600"/>
                <a:ext cx="1529400" cy="1719900"/>
              </a:xfrm>
              <a:prstGeom prst="rect">
                <a:avLst/>
              </a:prstGeom>
              <a:solidFill>
                <a:srgbClr val="D9D2E9"/>
              </a:solidFill>
              <a:ln w="1905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u="sng">
                    <a:latin typeface="Roboto"/>
                    <a:ea typeface="Roboto"/>
                    <a:cs typeface="Roboto"/>
                    <a:sym typeface="Roboto"/>
                  </a:rPr>
                  <a:t>Pre-Test Actions</a:t>
                </a:r>
                <a:endParaRPr sz="1100" b="1">
                  <a:latin typeface="Roboto"/>
                  <a:ea typeface="Roboto"/>
                  <a:cs typeface="Roboto"/>
                  <a:sym typeface="Roboto"/>
                </a:endParaRPr>
              </a:p>
              <a:p>
                <a:pPr marL="285750" marR="27799" lvl="0" indent="-184150" algn="l" rtl="0">
                  <a:lnSpc>
                    <a:spcPct val="115000"/>
                  </a:lnSpc>
                  <a:spcBef>
                    <a:spcPts val="0"/>
                  </a:spcBef>
                  <a:spcAft>
                    <a:spcPts val="0"/>
                  </a:spcAft>
                  <a:buSzPts val="1100"/>
                  <a:buFont typeface="Roboto"/>
                  <a:buChar char="➢"/>
                </a:pPr>
                <a:r>
                  <a:rPr lang="en" sz="1100">
                    <a:latin typeface="Roboto"/>
                    <a:ea typeface="Roboto"/>
                    <a:cs typeface="Roboto"/>
                    <a:sym typeface="Roboto"/>
                  </a:rPr>
                  <a:t>Reserve Wind Tunnel</a:t>
                </a:r>
                <a:endParaRPr sz="1100">
                  <a:latin typeface="Roboto"/>
                  <a:ea typeface="Roboto"/>
                  <a:cs typeface="Roboto"/>
                  <a:sym typeface="Roboto"/>
                </a:endParaRPr>
              </a:p>
              <a:p>
                <a:pPr marL="285750" marR="27799" lvl="0" indent="-184150" algn="l" rtl="0">
                  <a:lnSpc>
                    <a:spcPct val="115000"/>
                  </a:lnSpc>
                  <a:spcBef>
                    <a:spcPts val="0"/>
                  </a:spcBef>
                  <a:spcAft>
                    <a:spcPts val="0"/>
                  </a:spcAft>
                  <a:buSzPts val="1100"/>
                  <a:buFont typeface="Roboto"/>
                  <a:buChar char="➢"/>
                </a:pPr>
                <a:r>
                  <a:rPr lang="en" sz="1100">
                    <a:latin typeface="Roboto"/>
                    <a:ea typeface="Roboto"/>
                    <a:cs typeface="Roboto"/>
                    <a:sym typeface="Roboto"/>
                  </a:rPr>
                  <a:t>Install Sting ⅜ EWT</a:t>
                </a:r>
                <a:endParaRPr sz="1100">
                  <a:latin typeface="Roboto"/>
                  <a:ea typeface="Roboto"/>
                  <a:cs typeface="Roboto"/>
                  <a:sym typeface="Roboto"/>
                </a:endParaRPr>
              </a:p>
              <a:p>
                <a:pPr marL="285750" marR="27799" lvl="0" indent="-184150" algn="l" rtl="0">
                  <a:lnSpc>
                    <a:spcPct val="115000"/>
                  </a:lnSpc>
                  <a:spcBef>
                    <a:spcPts val="0"/>
                  </a:spcBef>
                  <a:spcAft>
                    <a:spcPts val="0"/>
                  </a:spcAft>
                  <a:buSzPts val="1100"/>
                  <a:buFont typeface="Roboto"/>
                  <a:buChar char="➢"/>
                </a:pPr>
                <a:r>
                  <a:rPr lang="en" sz="1100">
                    <a:latin typeface="Roboto"/>
                    <a:ea typeface="Roboto"/>
                    <a:cs typeface="Roboto"/>
                    <a:sym typeface="Roboto"/>
                  </a:rPr>
                  <a:t>Mount &amp; Secure model to Sting Sensor</a:t>
                </a:r>
                <a:endParaRPr sz="1100">
                  <a:latin typeface="Roboto"/>
                  <a:ea typeface="Roboto"/>
                  <a:cs typeface="Roboto"/>
                  <a:sym typeface="Roboto"/>
                </a:endParaRPr>
              </a:p>
              <a:p>
                <a:pPr marL="0" marR="27799" lvl="0" indent="0" algn="l" rtl="0">
                  <a:lnSpc>
                    <a:spcPct val="115000"/>
                  </a:lnSpc>
                  <a:spcBef>
                    <a:spcPts val="0"/>
                  </a:spcBef>
                  <a:spcAft>
                    <a:spcPts val="0"/>
                  </a:spcAft>
                  <a:buNone/>
                </a:pPr>
                <a:endParaRPr sz="1100">
                  <a:latin typeface="Roboto"/>
                  <a:ea typeface="Roboto"/>
                  <a:cs typeface="Roboto"/>
                  <a:sym typeface="Roboto"/>
                </a:endParaRPr>
              </a:p>
              <a:p>
                <a:pPr marL="0" marR="27799" lvl="0" indent="0" algn="l" rtl="0">
                  <a:lnSpc>
                    <a:spcPct val="115000"/>
                  </a:lnSpc>
                  <a:spcBef>
                    <a:spcPts val="0"/>
                  </a:spcBef>
                  <a:spcAft>
                    <a:spcPts val="0"/>
                  </a:spcAft>
                  <a:buNone/>
                </a:pPr>
                <a:endParaRPr sz="1100">
                  <a:latin typeface="Roboto"/>
                  <a:ea typeface="Roboto"/>
                  <a:cs typeface="Roboto"/>
                  <a:sym typeface="Roboto"/>
                </a:endParaRPr>
              </a:p>
              <a:p>
                <a:pPr marL="0" marR="27799" lvl="0" indent="0" algn="l" rtl="0">
                  <a:lnSpc>
                    <a:spcPct val="115000"/>
                  </a:lnSpc>
                  <a:spcBef>
                    <a:spcPts val="0"/>
                  </a:spcBef>
                  <a:spcAft>
                    <a:spcPts val="0"/>
                  </a:spcAft>
                  <a:buNone/>
                </a:pPr>
                <a:endParaRPr sz="1100">
                  <a:latin typeface="Roboto"/>
                  <a:ea typeface="Roboto"/>
                  <a:cs typeface="Roboto"/>
                  <a:sym typeface="Roboto"/>
                </a:endParaRPr>
              </a:p>
            </p:txBody>
          </p:sp>
          <p:cxnSp>
            <p:nvCxnSpPr>
              <p:cNvPr id="518" name="Google Shape;518;p50"/>
              <p:cNvCxnSpPr>
                <a:stCxn id="514" idx="2"/>
                <a:endCxn id="515" idx="2"/>
              </p:cNvCxnSpPr>
              <p:nvPr/>
            </p:nvCxnSpPr>
            <p:spPr>
              <a:xfrm rot="5400000">
                <a:off x="5371925" y="2428700"/>
                <a:ext cx="2100" cy="1763400"/>
              </a:xfrm>
              <a:prstGeom prst="curvedConnector3">
                <a:avLst>
                  <a:gd name="adj1" fmla="val 8083333"/>
                </a:avLst>
              </a:prstGeom>
              <a:noFill/>
              <a:ln w="38100" cap="flat" cmpd="sng">
                <a:solidFill>
                  <a:srgbClr val="4285F4"/>
                </a:solidFill>
                <a:prstDash val="solid"/>
                <a:round/>
                <a:headEnd type="triangle" w="med" len="med"/>
                <a:tailEnd type="triangle" w="med" len="med"/>
              </a:ln>
            </p:spPr>
          </p:cxnSp>
          <p:cxnSp>
            <p:nvCxnSpPr>
              <p:cNvPr id="519" name="Google Shape;519;p50"/>
              <p:cNvCxnSpPr>
                <a:stCxn id="517" idx="3"/>
                <a:endCxn id="516" idx="1"/>
              </p:cNvCxnSpPr>
              <p:nvPr/>
            </p:nvCxnSpPr>
            <p:spPr>
              <a:xfrm>
                <a:off x="1728800" y="2451550"/>
                <a:ext cx="234000" cy="0"/>
              </a:xfrm>
              <a:prstGeom prst="straightConnector1">
                <a:avLst/>
              </a:prstGeom>
              <a:noFill/>
              <a:ln w="9525" cap="flat" cmpd="sng">
                <a:solidFill>
                  <a:schemeClr val="dk2"/>
                </a:solidFill>
                <a:prstDash val="solid"/>
                <a:round/>
                <a:headEnd type="none" w="med" len="med"/>
                <a:tailEnd type="none" w="med" len="med"/>
              </a:ln>
            </p:spPr>
          </p:cxnSp>
          <p:cxnSp>
            <p:nvCxnSpPr>
              <p:cNvPr id="520" name="Google Shape;520;p50"/>
              <p:cNvCxnSpPr>
                <a:stCxn id="516" idx="3"/>
                <a:endCxn id="515" idx="1"/>
              </p:cNvCxnSpPr>
              <p:nvPr/>
            </p:nvCxnSpPr>
            <p:spPr>
              <a:xfrm>
                <a:off x="3492325" y="2451550"/>
                <a:ext cx="234000" cy="0"/>
              </a:xfrm>
              <a:prstGeom prst="straightConnector1">
                <a:avLst/>
              </a:prstGeom>
              <a:noFill/>
              <a:ln w="9525" cap="flat" cmpd="sng">
                <a:solidFill>
                  <a:schemeClr val="dk2"/>
                </a:solidFill>
                <a:prstDash val="solid"/>
                <a:round/>
                <a:headEnd type="none" w="med" len="med"/>
                <a:tailEnd type="none" w="med" len="med"/>
              </a:ln>
            </p:spPr>
          </p:cxnSp>
          <p:cxnSp>
            <p:nvCxnSpPr>
              <p:cNvPr id="521" name="Google Shape;521;p50"/>
              <p:cNvCxnSpPr>
                <a:stCxn id="515" idx="3"/>
                <a:endCxn id="514" idx="1"/>
              </p:cNvCxnSpPr>
              <p:nvPr/>
            </p:nvCxnSpPr>
            <p:spPr>
              <a:xfrm rot="10800000" flipH="1">
                <a:off x="5255850" y="2449450"/>
                <a:ext cx="234000" cy="2100"/>
              </a:xfrm>
              <a:prstGeom prst="straightConnector1">
                <a:avLst/>
              </a:prstGeom>
              <a:noFill/>
              <a:ln w="9525" cap="flat" cmpd="sng">
                <a:solidFill>
                  <a:schemeClr val="dk2"/>
                </a:solidFill>
                <a:prstDash val="solid"/>
                <a:round/>
                <a:headEnd type="none" w="med" len="med"/>
                <a:tailEnd type="none" w="med" len="med"/>
              </a:ln>
            </p:spPr>
          </p:cxnSp>
          <p:cxnSp>
            <p:nvCxnSpPr>
              <p:cNvPr id="522" name="Google Shape;522;p50"/>
              <p:cNvCxnSpPr>
                <a:stCxn id="514" idx="3"/>
                <a:endCxn id="513" idx="1"/>
              </p:cNvCxnSpPr>
              <p:nvPr/>
            </p:nvCxnSpPr>
            <p:spPr>
              <a:xfrm>
                <a:off x="7019375" y="2449400"/>
                <a:ext cx="234000" cy="2100"/>
              </a:xfrm>
              <a:prstGeom prst="straightConnector1">
                <a:avLst/>
              </a:prstGeom>
              <a:noFill/>
              <a:ln w="9525" cap="flat" cmpd="sng">
                <a:solidFill>
                  <a:schemeClr val="dk2"/>
                </a:solidFill>
                <a:prstDash val="solid"/>
                <a:round/>
                <a:headEnd type="none" w="med" len="med"/>
                <a:tailEnd type="none" w="med" len="med"/>
              </a:ln>
            </p:spPr>
          </p:cxnSp>
        </p:grpSp>
      </p:grpSp>
      <p:pic>
        <p:nvPicPr>
          <p:cNvPr id="523" name="Google Shape;523;p5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99400" y="3487725"/>
            <a:ext cx="1499224" cy="1056876"/>
          </a:xfrm>
          <a:prstGeom prst="rect">
            <a:avLst/>
          </a:prstGeom>
          <a:noFill/>
          <a:ln>
            <a:noFill/>
          </a:ln>
        </p:spPr>
      </p:pic>
      <p:pic>
        <p:nvPicPr>
          <p:cNvPr id="524" name="Google Shape;524;p50"/>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971577" y="3487713"/>
            <a:ext cx="1499224" cy="1056888"/>
          </a:xfrm>
          <a:prstGeom prst="rect">
            <a:avLst/>
          </a:prstGeom>
          <a:noFill/>
          <a:ln>
            <a:noFill/>
          </a:ln>
        </p:spPr>
      </p:pic>
      <p:pic>
        <p:nvPicPr>
          <p:cNvPr id="525" name="Google Shape;525;p50"/>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3743750" y="3582937"/>
            <a:ext cx="1915500" cy="554888"/>
          </a:xfrm>
          <a:prstGeom prst="rect">
            <a:avLst/>
          </a:prstGeom>
          <a:noFill/>
          <a:ln>
            <a:noFill/>
          </a:ln>
        </p:spPr>
      </p:pic>
      <p:pic>
        <p:nvPicPr>
          <p:cNvPr id="526" name="Google Shape;526;p50"/>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3743750" y="4137825"/>
            <a:ext cx="1915501" cy="393600"/>
          </a:xfrm>
          <a:prstGeom prst="rect">
            <a:avLst/>
          </a:prstGeom>
          <a:noFill/>
          <a:ln>
            <a:noFill/>
          </a:ln>
        </p:spPr>
      </p:pic>
      <p:graphicFrame>
        <p:nvGraphicFramePr>
          <p:cNvPr id="527" name="Google Shape;527;p50"/>
          <p:cNvGraphicFramePr/>
          <p:nvPr/>
        </p:nvGraphicFramePr>
        <p:xfrm>
          <a:off x="0" y="4749900"/>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109675">
                  <a:extLst>
                    <a:ext uri="{9D8B030D-6E8A-4147-A177-3AD203B41FA5}">
                      <a16:colId xmlns:a16="http://schemas.microsoft.com/office/drawing/2014/main" val="20002"/>
                    </a:ext>
                  </a:extLst>
                </a:gridCol>
                <a:gridCol w="9940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OVERVIEW</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SCHEDULE</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TEST READINESS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BUDGET</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31"/>
        <p:cNvGrpSpPr/>
        <p:nvPr/>
      </p:nvGrpSpPr>
      <p:grpSpPr>
        <a:xfrm>
          <a:off x="0" y="0"/>
          <a:ext cx="0" cy="0"/>
          <a:chOff x="0" y="0"/>
          <a:chExt cx="0" cy="0"/>
        </a:xfrm>
      </p:grpSpPr>
      <p:sp>
        <p:nvSpPr>
          <p:cNvPr id="532" name="Google Shape;532;p51"/>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27</a:t>
            </a:fld>
            <a:endParaRPr/>
          </a:p>
        </p:txBody>
      </p:sp>
      <p:sp>
        <p:nvSpPr>
          <p:cNvPr id="533" name="Google Shape;533;p51"/>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(SST) W</a:t>
            </a:r>
            <a:r>
              <a:rPr lang="en" sz="2650"/>
              <a:t>IND</a:t>
            </a:r>
            <a:r>
              <a:rPr lang="en" sz="3300"/>
              <a:t> T</a:t>
            </a:r>
            <a:r>
              <a:rPr lang="en" sz="2650"/>
              <a:t>UNNEL</a:t>
            </a:r>
            <a:r>
              <a:rPr lang="en" sz="3300"/>
              <a:t> T</a:t>
            </a:r>
            <a:r>
              <a:rPr lang="en" sz="2650"/>
              <a:t>ESTING</a:t>
            </a:r>
            <a:r>
              <a:rPr lang="en" sz="3300"/>
              <a:t> - S</a:t>
            </a:r>
            <a:r>
              <a:rPr lang="en" sz="2650"/>
              <a:t>ENSOR</a:t>
            </a:r>
            <a:endParaRPr sz="2650"/>
          </a:p>
        </p:txBody>
      </p:sp>
      <p:grpSp>
        <p:nvGrpSpPr>
          <p:cNvPr id="534" name="Google Shape;534;p51"/>
          <p:cNvGrpSpPr/>
          <p:nvPr/>
        </p:nvGrpSpPr>
        <p:grpSpPr>
          <a:xfrm>
            <a:off x="197850" y="677405"/>
            <a:ext cx="3501050" cy="1970822"/>
            <a:chOff x="208600" y="508928"/>
            <a:chExt cx="3501050" cy="1970822"/>
          </a:xfrm>
        </p:grpSpPr>
        <p:pic>
          <p:nvPicPr>
            <p:cNvPr id="535" name="Google Shape;535;p51"/>
            <p:cNvPicPr preferRelativeResize="0"/>
            <p:nvPr/>
          </p:nvPicPr>
          <p:blipFill rotWithShape="1">
            <a:blip r:embed="rId3" cstate="screen">
              <a:alphaModFix/>
              <a:extLst>
                <a:ext uri="{28A0092B-C50C-407E-A947-70E740481C1C}">
                  <a14:useLocalDpi xmlns:a14="http://schemas.microsoft.com/office/drawing/2010/main"/>
                </a:ext>
              </a:extLst>
            </a:blip>
            <a:srcRect t="5380" b="3577"/>
            <a:stretch/>
          </p:blipFill>
          <p:spPr>
            <a:xfrm>
              <a:off x="208600" y="508928"/>
              <a:ext cx="3501050" cy="1970822"/>
            </a:xfrm>
            <a:prstGeom prst="rect">
              <a:avLst/>
            </a:prstGeom>
            <a:noFill/>
            <a:ln>
              <a:noFill/>
            </a:ln>
          </p:spPr>
        </p:pic>
        <p:sp>
          <p:nvSpPr>
            <p:cNvPr id="536" name="Google Shape;536;p51"/>
            <p:cNvSpPr/>
            <p:nvPr/>
          </p:nvSpPr>
          <p:spPr>
            <a:xfrm>
              <a:off x="695325" y="1066800"/>
              <a:ext cx="2886000" cy="1076400"/>
            </a:xfrm>
            <a:prstGeom prst="rect">
              <a:avLst/>
            </a:prstGeom>
            <a:solidFill>
              <a:srgbClr val="FF0000">
                <a:alpha val="21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51"/>
            <p:cNvSpPr/>
            <p:nvPr/>
          </p:nvSpPr>
          <p:spPr>
            <a:xfrm>
              <a:off x="699175" y="881075"/>
              <a:ext cx="2886000" cy="173400"/>
            </a:xfrm>
            <a:prstGeom prst="rect">
              <a:avLst/>
            </a:prstGeom>
            <a:solidFill>
              <a:srgbClr val="00C6B4">
                <a:alpha val="20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38" name="Google Shape;538;p51"/>
            <p:cNvCxnSpPr/>
            <p:nvPr/>
          </p:nvCxnSpPr>
          <p:spPr>
            <a:xfrm>
              <a:off x="697975" y="1054400"/>
              <a:ext cx="2888400" cy="0"/>
            </a:xfrm>
            <a:prstGeom prst="straightConnector1">
              <a:avLst/>
            </a:prstGeom>
            <a:noFill/>
            <a:ln w="19050" cap="flat" cmpd="sng">
              <a:solidFill>
                <a:schemeClr val="accent1"/>
              </a:solidFill>
              <a:prstDash val="solid"/>
              <a:round/>
              <a:headEnd type="none" w="med" len="med"/>
              <a:tailEnd type="none" w="med" len="med"/>
            </a:ln>
          </p:spPr>
        </p:cxnSp>
      </p:grpSp>
      <p:grpSp>
        <p:nvGrpSpPr>
          <p:cNvPr id="539" name="Google Shape;539;p51"/>
          <p:cNvGrpSpPr/>
          <p:nvPr/>
        </p:nvGrpSpPr>
        <p:grpSpPr>
          <a:xfrm>
            <a:off x="197904" y="2648332"/>
            <a:ext cx="5021747" cy="2045259"/>
            <a:chOff x="595203" y="2637300"/>
            <a:chExt cx="5047997" cy="2055950"/>
          </a:xfrm>
        </p:grpSpPr>
        <p:pic>
          <p:nvPicPr>
            <p:cNvPr id="540" name="Google Shape;540;p51"/>
            <p:cNvPicPr preferRelativeResize="0"/>
            <p:nvPr/>
          </p:nvPicPr>
          <p:blipFill rotWithShape="1">
            <a:blip r:embed="rId4" cstate="screen">
              <a:alphaModFix/>
              <a:extLst>
                <a:ext uri="{28A0092B-C50C-407E-A947-70E740481C1C}">
                  <a14:useLocalDpi xmlns:a14="http://schemas.microsoft.com/office/drawing/2010/main"/>
                </a:ext>
              </a:extLst>
            </a:blip>
            <a:srcRect t="3062" b="3844"/>
            <a:stretch/>
          </p:blipFill>
          <p:spPr>
            <a:xfrm>
              <a:off x="595203" y="2637300"/>
              <a:ext cx="5047997" cy="2055950"/>
            </a:xfrm>
            <a:prstGeom prst="rect">
              <a:avLst/>
            </a:prstGeom>
            <a:noFill/>
            <a:ln>
              <a:noFill/>
            </a:ln>
          </p:spPr>
        </p:pic>
        <p:cxnSp>
          <p:nvCxnSpPr>
            <p:cNvPr id="541" name="Google Shape;541;p51"/>
            <p:cNvCxnSpPr/>
            <p:nvPr/>
          </p:nvCxnSpPr>
          <p:spPr>
            <a:xfrm>
              <a:off x="1682132" y="3036667"/>
              <a:ext cx="0" cy="1353600"/>
            </a:xfrm>
            <a:prstGeom prst="straightConnector1">
              <a:avLst/>
            </a:prstGeom>
            <a:noFill/>
            <a:ln w="19050" cap="flat" cmpd="sng">
              <a:solidFill>
                <a:schemeClr val="accent1"/>
              </a:solidFill>
              <a:prstDash val="solid"/>
              <a:round/>
              <a:headEnd type="none" w="med" len="med"/>
              <a:tailEnd type="none" w="med" len="med"/>
            </a:ln>
          </p:spPr>
        </p:cxnSp>
        <p:sp>
          <p:nvSpPr>
            <p:cNvPr id="542" name="Google Shape;542;p51"/>
            <p:cNvSpPr/>
            <p:nvPr/>
          </p:nvSpPr>
          <p:spPr>
            <a:xfrm>
              <a:off x="1686049" y="3044116"/>
              <a:ext cx="3851700" cy="1353300"/>
            </a:xfrm>
            <a:prstGeom prst="rect">
              <a:avLst/>
            </a:prstGeom>
            <a:solidFill>
              <a:srgbClr val="00C6B4">
                <a:alpha val="20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51"/>
            <p:cNvSpPr/>
            <p:nvPr/>
          </p:nvSpPr>
          <p:spPr>
            <a:xfrm>
              <a:off x="1119299" y="3035489"/>
              <a:ext cx="556500" cy="1362300"/>
            </a:xfrm>
            <a:prstGeom prst="rect">
              <a:avLst/>
            </a:prstGeom>
            <a:solidFill>
              <a:srgbClr val="FF0000">
                <a:alpha val="21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4" name="Google Shape;544;p51"/>
          <p:cNvSpPr txBox="1"/>
          <p:nvPr/>
        </p:nvSpPr>
        <p:spPr>
          <a:xfrm>
            <a:off x="5451150" y="2571750"/>
            <a:ext cx="3617700" cy="2307300"/>
          </a:xfrm>
          <a:prstGeom prst="rect">
            <a:avLst/>
          </a:prstGeom>
          <a:noFill/>
          <a:ln>
            <a:noFill/>
          </a:ln>
        </p:spPr>
        <p:txBody>
          <a:bodyPr spcFirstLastPara="1" wrap="square" lIns="91425" tIns="91425" rIns="91425" bIns="91425" anchor="t" anchorCtr="0">
            <a:spAutoFit/>
          </a:bodyPr>
          <a:lstStyle/>
          <a:p>
            <a:pPr marL="914400" lvl="0" indent="-304800" algn="l" rtl="0">
              <a:lnSpc>
                <a:spcPct val="115000"/>
              </a:lnSpc>
              <a:spcBef>
                <a:spcPts val="0"/>
              </a:spcBef>
              <a:spcAft>
                <a:spcPts val="0"/>
              </a:spcAft>
              <a:buClr>
                <a:schemeClr val="lt1"/>
              </a:buClr>
              <a:buSzPts val="1200"/>
              <a:buFont typeface="Roboto"/>
              <a:buChar char="➢"/>
            </a:pPr>
            <a:r>
              <a:rPr lang="en" sz="1200">
                <a:solidFill>
                  <a:schemeClr val="lt1"/>
                </a:solidFill>
                <a:latin typeface="Roboto"/>
                <a:ea typeface="Roboto"/>
                <a:cs typeface="Roboto"/>
                <a:sym typeface="Roboto"/>
              </a:rPr>
              <a:t>Scale factor below 500 grams </a:t>
            </a:r>
            <a:endParaRPr sz="1200">
              <a:solidFill>
                <a:schemeClr val="lt1"/>
              </a:solidFill>
              <a:latin typeface="Roboto"/>
              <a:ea typeface="Roboto"/>
              <a:cs typeface="Roboto"/>
              <a:sym typeface="Roboto"/>
            </a:endParaRPr>
          </a:p>
          <a:p>
            <a:pPr marL="914400" lvl="0" indent="0" algn="l" rtl="0">
              <a:lnSpc>
                <a:spcPct val="115000"/>
              </a:lnSpc>
              <a:spcBef>
                <a:spcPts val="0"/>
              </a:spcBef>
              <a:spcAft>
                <a:spcPts val="0"/>
              </a:spcAft>
              <a:buNone/>
            </a:pPr>
            <a:r>
              <a:rPr lang="en" sz="1200">
                <a:solidFill>
                  <a:schemeClr val="lt1"/>
                </a:solidFill>
                <a:latin typeface="Roboto"/>
                <a:ea typeface="Roboto"/>
                <a:cs typeface="Roboto"/>
                <a:sym typeface="Roboto"/>
              </a:rPr>
              <a:t>(5 Newtons) highly variant</a:t>
            </a:r>
            <a:endParaRPr sz="1200">
              <a:solidFill>
                <a:schemeClr val="lt1"/>
              </a:solidFill>
              <a:latin typeface="Roboto"/>
              <a:ea typeface="Roboto"/>
              <a:cs typeface="Roboto"/>
              <a:sym typeface="Roboto"/>
            </a:endParaRPr>
          </a:p>
          <a:p>
            <a:pPr marL="914400" marR="235758" lvl="0" indent="-304800" algn="l" rtl="0">
              <a:lnSpc>
                <a:spcPct val="115000"/>
              </a:lnSpc>
              <a:spcBef>
                <a:spcPts val="1000"/>
              </a:spcBef>
              <a:spcAft>
                <a:spcPts val="0"/>
              </a:spcAft>
              <a:buClr>
                <a:schemeClr val="lt1"/>
              </a:buClr>
              <a:buSzPts val="1200"/>
              <a:buFont typeface="Roboto"/>
              <a:buChar char="➢"/>
            </a:pPr>
            <a:r>
              <a:rPr lang="en" sz="1200">
                <a:solidFill>
                  <a:schemeClr val="lt1"/>
                </a:solidFill>
                <a:latin typeface="Roboto"/>
                <a:ea typeface="Roboto"/>
                <a:cs typeface="Roboto"/>
                <a:sym typeface="Roboto"/>
              </a:rPr>
              <a:t>Need to exceed this minimum to get more accurate data</a:t>
            </a:r>
            <a:endParaRPr sz="1200">
              <a:solidFill>
                <a:schemeClr val="lt1"/>
              </a:solidFill>
              <a:latin typeface="Roboto"/>
              <a:ea typeface="Roboto"/>
              <a:cs typeface="Roboto"/>
              <a:sym typeface="Roboto"/>
            </a:endParaRPr>
          </a:p>
          <a:p>
            <a:pPr marL="914400" marR="235758" lvl="0" indent="-317500" algn="l" rtl="0">
              <a:lnSpc>
                <a:spcPct val="115000"/>
              </a:lnSpc>
              <a:spcBef>
                <a:spcPts val="1000"/>
              </a:spcBef>
              <a:spcAft>
                <a:spcPts val="0"/>
              </a:spcAft>
              <a:buClr>
                <a:schemeClr val="lt1"/>
              </a:buClr>
              <a:buSzPts val="1400"/>
              <a:buFont typeface="Roboto"/>
              <a:buChar char="➢"/>
            </a:pPr>
            <a:r>
              <a:rPr lang="en" sz="1200">
                <a:solidFill>
                  <a:schemeClr val="lt1"/>
                </a:solidFill>
                <a:latin typeface="Roboto"/>
                <a:ea typeface="Roboto"/>
                <a:cs typeface="Roboto"/>
                <a:sym typeface="Roboto"/>
              </a:rPr>
              <a:t>NELDA expects to achieve less than 100 grams (1 Newton) of axial force</a:t>
            </a:r>
            <a:endParaRPr sz="1200" u="sng">
              <a:latin typeface="Roboto"/>
              <a:ea typeface="Roboto"/>
              <a:cs typeface="Roboto"/>
              <a:sym typeface="Roboto"/>
            </a:endParaRPr>
          </a:p>
          <a:p>
            <a:pPr marL="0" lvl="0" indent="0" algn="l" rtl="0">
              <a:spcBef>
                <a:spcPts val="1000"/>
              </a:spcBef>
              <a:spcAft>
                <a:spcPts val="0"/>
              </a:spcAft>
              <a:buNone/>
            </a:pPr>
            <a:endParaRPr u="sng">
              <a:latin typeface="Roboto"/>
              <a:ea typeface="Roboto"/>
              <a:cs typeface="Roboto"/>
              <a:sym typeface="Roboto"/>
            </a:endParaRPr>
          </a:p>
        </p:txBody>
      </p:sp>
      <p:graphicFrame>
        <p:nvGraphicFramePr>
          <p:cNvPr id="545" name="Google Shape;545;p51"/>
          <p:cNvGraphicFramePr/>
          <p:nvPr/>
        </p:nvGraphicFramePr>
        <p:xfrm>
          <a:off x="3923188" y="1145213"/>
          <a:ext cx="3000000" cy="3000000"/>
        </p:xfrm>
        <a:graphic>
          <a:graphicData uri="http://schemas.openxmlformats.org/drawingml/2006/table">
            <a:tbl>
              <a:tblPr>
                <a:noFill/>
                <a:tableStyleId>{6AB2BD99-D816-4124-A111-4A8E09C7968A}</a:tableStyleId>
              </a:tblPr>
              <a:tblGrid>
                <a:gridCol w="403925">
                  <a:extLst>
                    <a:ext uri="{9D8B030D-6E8A-4147-A177-3AD203B41FA5}">
                      <a16:colId xmlns:a16="http://schemas.microsoft.com/office/drawing/2014/main" val="20000"/>
                    </a:ext>
                  </a:extLst>
                </a:gridCol>
                <a:gridCol w="1457325">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endParaRPr sz="1000">
                        <a:latin typeface="Roboto"/>
                        <a:ea typeface="Roboto"/>
                        <a:cs typeface="Roboto"/>
                        <a:sym typeface="Roboto"/>
                      </a:endParaRPr>
                    </a:p>
                  </a:txBody>
                  <a:tcPr marL="91425" marR="91425" marT="91425" marB="91425" anchor="ctr">
                    <a:lnL w="9525" cap="flat" cmpd="sng">
                      <a:solidFill>
                        <a:schemeClr val="lt2"/>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2"/>
                      </a:solidFill>
                      <a:prstDash val="solid"/>
                      <a:round/>
                      <a:headEnd type="none" w="sm" len="sm"/>
                      <a:tailEnd type="none" w="sm" len="sm"/>
                    </a:lnT>
                    <a:lnB w="19050" cap="flat" cmpd="sng">
                      <a:solidFill>
                        <a:schemeClr val="accent1"/>
                      </a:solidFill>
                      <a:prstDash val="solid"/>
                      <a:round/>
                      <a:headEnd type="none" w="sm" len="sm"/>
                      <a:tailEnd type="none" w="sm" len="sm"/>
                    </a:lnB>
                    <a:solidFill>
                      <a:srgbClr val="FF0000">
                        <a:alpha val="21910"/>
                      </a:srgbClr>
                    </a:solidFill>
                  </a:tcPr>
                </a:tc>
                <a:tc>
                  <a:txBody>
                    <a:bodyPr/>
                    <a:lstStyle/>
                    <a:p>
                      <a:pPr marL="0" lvl="0" indent="0" algn="ctr" rtl="0">
                        <a:spcBef>
                          <a:spcPts val="0"/>
                        </a:spcBef>
                        <a:spcAft>
                          <a:spcPts val="0"/>
                        </a:spcAft>
                        <a:buNone/>
                      </a:pPr>
                      <a:r>
                        <a:rPr lang="en" sz="1000">
                          <a:latin typeface="Roboto"/>
                          <a:ea typeface="Roboto"/>
                          <a:cs typeface="Roboto"/>
                          <a:sym typeface="Roboto"/>
                        </a:rPr>
                        <a:t>Erroneous Region</a:t>
                      </a:r>
                      <a:endParaRPr sz="1000">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1905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endParaRPr sz="1000">
                        <a:latin typeface="Roboto"/>
                        <a:ea typeface="Roboto"/>
                        <a:cs typeface="Roboto"/>
                        <a:sym typeface="Roboto"/>
                      </a:endParaRPr>
                    </a:p>
                  </a:txBody>
                  <a:tcPr marL="91425" marR="91425" marT="91425" marB="91425" anchor="ctr">
                    <a:lnL w="9525" cap="flat" cmpd="sng">
                      <a:solidFill>
                        <a:schemeClr val="lt2"/>
                      </a:solidFill>
                      <a:prstDash val="solid"/>
                      <a:round/>
                      <a:headEnd type="none" w="sm" len="sm"/>
                      <a:tailEnd type="none" w="sm" len="sm"/>
                    </a:lnL>
                    <a:lnR w="9525" cap="flat" cmpd="sng">
                      <a:solidFill>
                        <a:schemeClr val="lt1"/>
                      </a:solidFill>
                      <a:prstDash val="solid"/>
                      <a:round/>
                      <a:headEnd type="none" w="sm" len="sm"/>
                      <a:tailEnd type="none" w="sm" len="sm"/>
                    </a:lnR>
                    <a:lnT w="19050" cap="flat" cmpd="sng">
                      <a:solidFill>
                        <a:schemeClr val="accent1"/>
                      </a:solidFill>
                      <a:prstDash val="solid"/>
                      <a:round/>
                      <a:headEnd type="none" w="sm" len="sm"/>
                      <a:tailEnd type="none" w="sm" len="sm"/>
                    </a:lnT>
                    <a:lnB w="9525" cap="flat" cmpd="sng">
                      <a:solidFill>
                        <a:schemeClr val="lt2"/>
                      </a:solidFill>
                      <a:prstDash val="solid"/>
                      <a:round/>
                      <a:headEnd type="none" w="sm" len="sm"/>
                      <a:tailEnd type="none" w="sm" len="sm"/>
                    </a:lnB>
                    <a:solidFill>
                      <a:srgbClr val="00C6B4">
                        <a:alpha val="20790"/>
                      </a:srgbClr>
                    </a:solidFill>
                  </a:tcPr>
                </a:tc>
                <a:tc>
                  <a:txBody>
                    <a:bodyPr/>
                    <a:lstStyle/>
                    <a:p>
                      <a:pPr marL="0" lvl="0" indent="0" algn="ctr" rtl="0">
                        <a:spcBef>
                          <a:spcPts val="0"/>
                        </a:spcBef>
                        <a:spcAft>
                          <a:spcPts val="0"/>
                        </a:spcAft>
                        <a:buNone/>
                      </a:pPr>
                      <a:r>
                        <a:rPr lang="en" sz="1000">
                          <a:latin typeface="Roboto"/>
                          <a:ea typeface="Roboto"/>
                          <a:cs typeface="Roboto"/>
                          <a:sym typeface="Roboto"/>
                        </a:rPr>
                        <a:t>Desired Region</a:t>
                      </a:r>
                      <a:endParaRPr sz="1000">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2"/>
                      </a:solidFill>
                      <a:prstDash val="solid"/>
                      <a:round/>
                      <a:headEnd type="none" w="sm" len="sm"/>
                      <a:tailEnd type="none" w="sm" len="sm"/>
                    </a:lnR>
                    <a:lnT w="19050" cap="flat" cmpd="sng">
                      <a:solidFill>
                        <a:schemeClr val="accent1"/>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546" name="Google Shape;546;p5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162174" y="677400"/>
            <a:ext cx="2345976" cy="1633875"/>
          </a:xfrm>
          <a:prstGeom prst="rect">
            <a:avLst/>
          </a:prstGeom>
          <a:noFill/>
          <a:ln w="9525" cap="flat" cmpd="sng">
            <a:solidFill>
              <a:srgbClr val="303030"/>
            </a:solidFill>
            <a:prstDash val="solid"/>
            <a:round/>
            <a:headEnd type="none" w="sm" len="sm"/>
            <a:tailEnd type="none" w="sm" len="sm"/>
          </a:ln>
        </p:spPr>
      </p:pic>
      <p:sp>
        <p:nvSpPr>
          <p:cNvPr id="547" name="Google Shape;547;p51"/>
          <p:cNvSpPr txBox="1"/>
          <p:nvPr/>
        </p:nvSpPr>
        <p:spPr>
          <a:xfrm>
            <a:off x="6156013" y="2043475"/>
            <a:ext cx="2358300" cy="400200"/>
          </a:xfrm>
          <a:prstGeom prst="rect">
            <a:avLst/>
          </a:pr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Roboto"/>
                <a:ea typeface="Roboto"/>
                <a:cs typeface="Roboto"/>
                <a:sym typeface="Roboto"/>
              </a:rPr>
              <a:t>Sting ⅜ EWT Sensor</a:t>
            </a:r>
            <a:endParaRPr>
              <a:latin typeface="Roboto"/>
              <a:ea typeface="Roboto"/>
              <a:cs typeface="Roboto"/>
              <a:sym typeface="Roboto"/>
            </a:endParaRPr>
          </a:p>
        </p:txBody>
      </p:sp>
      <p:graphicFrame>
        <p:nvGraphicFramePr>
          <p:cNvPr id="548" name="Google Shape;548;p51"/>
          <p:cNvGraphicFramePr/>
          <p:nvPr/>
        </p:nvGraphicFramePr>
        <p:xfrm>
          <a:off x="0" y="4749900"/>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109675">
                  <a:extLst>
                    <a:ext uri="{9D8B030D-6E8A-4147-A177-3AD203B41FA5}">
                      <a16:colId xmlns:a16="http://schemas.microsoft.com/office/drawing/2014/main" val="20002"/>
                    </a:ext>
                  </a:extLst>
                </a:gridCol>
                <a:gridCol w="9940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OVERVIEW</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SCHEDULE</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TEST READINESS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BUDGET</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52"/>
        <p:cNvGrpSpPr/>
        <p:nvPr/>
      </p:nvGrpSpPr>
      <p:grpSpPr>
        <a:xfrm>
          <a:off x="0" y="0"/>
          <a:ext cx="0" cy="0"/>
          <a:chOff x="0" y="0"/>
          <a:chExt cx="0" cy="0"/>
        </a:xfrm>
      </p:grpSpPr>
      <p:sp>
        <p:nvSpPr>
          <p:cNvPr id="553" name="Google Shape;553;p52"/>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28</a:t>
            </a:fld>
            <a:endParaRPr/>
          </a:p>
        </p:txBody>
      </p:sp>
      <p:sp>
        <p:nvSpPr>
          <p:cNvPr id="554" name="Google Shape;554;p52"/>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(SST) P</a:t>
            </a:r>
            <a:r>
              <a:rPr lang="en" sz="2650"/>
              <a:t>RELOADING</a:t>
            </a:r>
            <a:r>
              <a:rPr lang="en" sz="3300"/>
              <a:t> V</a:t>
            </a:r>
            <a:r>
              <a:rPr lang="en" sz="2650"/>
              <a:t>ERIFICATION</a:t>
            </a:r>
            <a:r>
              <a:rPr lang="en" sz="3300"/>
              <a:t> T</a:t>
            </a:r>
            <a:r>
              <a:rPr lang="en" sz="2650"/>
              <a:t>EST</a:t>
            </a:r>
            <a:endParaRPr sz="2650"/>
          </a:p>
        </p:txBody>
      </p:sp>
      <p:sp>
        <p:nvSpPr>
          <p:cNvPr id="555" name="Google Shape;555;p52"/>
          <p:cNvSpPr txBox="1"/>
          <p:nvPr/>
        </p:nvSpPr>
        <p:spPr>
          <a:xfrm>
            <a:off x="0" y="671575"/>
            <a:ext cx="9144000" cy="461700"/>
          </a:xfrm>
          <a:prstGeom prst="rect">
            <a:avLst/>
          </a:prstGeom>
          <a:solidFill>
            <a:srgbClr val="B4A7D6"/>
          </a:solidFill>
          <a:ln>
            <a:noFill/>
          </a:ln>
        </p:spPr>
        <p:txBody>
          <a:bodyPr spcFirstLastPara="1" wrap="square" lIns="91425" tIns="45700" rIns="0" bIns="45700" anchor="t" anchorCtr="0">
            <a:spAutoFit/>
          </a:bodyPr>
          <a:lstStyle/>
          <a:p>
            <a:pPr marL="628650" marR="371680" lvl="0" indent="-400050" algn="l" rtl="0">
              <a:lnSpc>
                <a:spcPct val="100000"/>
              </a:lnSpc>
              <a:spcBef>
                <a:spcPts val="0"/>
              </a:spcBef>
              <a:spcAft>
                <a:spcPts val="0"/>
              </a:spcAft>
              <a:buNone/>
            </a:pPr>
            <a:r>
              <a:rPr lang="en" sz="1200" b="1">
                <a:solidFill>
                  <a:srgbClr val="212121"/>
                </a:solidFill>
                <a:latin typeface="Roboto"/>
                <a:ea typeface="Roboto"/>
                <a:cs typeface="Roboto"/>
                <a:sym typeface="Roboto"/>
              </a:rPr>
              <a:t>DR 4.2.2: </a:t>
            </a:r>
            <a:r>
              <a:rPr lang="en" sz="1200">
                <a:solidFill>
                  <a:srgbClr val="212121"/>
                </a:solidFill>
                <a:latin typeface="Roboto"/>
                <a:ea typeface="Roboto"/>
                <a:cs typeface="Roboto"/>
                <a:sym typeface="Roboto"/>
              </a:rPr>
              <a:t>The test instruments should be capable of capturing aerodynamic forces above</a:t>
            </a:r>
            <a:endParaRPr sz="1200">
              <a:solidFill>
                <a:srgbClr val="212121"/>
              </a:solidFill>
              <a:latin typeface="Roboto"/>
              <a:ea typeface="Roboto"/>
              <a:cs typeface="Roboto"/>
              <a:sym typeface="Roboto"/>
            </a:endParaRPr>
          </a:p>
          <a:p>
            <a:pPr marL="457200" marR="371680" lvl="0" indent="457200" algn="l" rtl="0">
              <a:lnSpc>
                <a:spcPct val="100000"/>
              </a:lnSpc>
              <a:spcBef>
                <a:spcPts val="0"/>
              </a:spcBef>
              <a:spcAft>
                <a:spcPts val="0"/>
              </a:spcAft>
              <a:buNone/>
            </a:pPr>
            <a:r>
              <a:rPr lang="en" sz="1200">
                <a:solidFill>
                  <a:srgbClr val="212121"/>
                </a:solidFill>
                <a:latin typeface="Roboto"/>
                <a:ea typeface="Roboto"/>
                <a:cs typeface="Roboto"/>
                <a:sym typeface="Roboto"/>
              </a:rPr>
              <a:t>the minimum resolution inherent to such instruments</a:t>
            </a:r>
            <a:endParaRPr sz="1200" b="1">
              <a:solidFill>
                <a:schemeClr val="lt1"/>
              </a:solidFill>
              <a:latin typeface="Roboto"/>
              <a:ea typeface="Roboto"/>
              <a:cs typeface="Roboto"/>
              <a:sym typeface="Roboto"/>
            </a:endParaRPr>
          </a:p>
        </p:txBody>
      </p:sp>
      <p:pic>
        <p:nvPicPr>
          <p:cNvPr id="556" name="Google Shape;556;p5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29200" y="1237338"/>
            <a:ext cx="5885604" cy="3408488"/>
          </a:xfrm>
          <a:prstGeom prst="rect">
            <a:avLst/>
          </a:prstGeom>
          <a:noFill/>
          <a:ln>
            <a:noFill/>
          </a:ln>
        </p:spPr>
      </p:pic>
      <p:graphicFrame>
        <p:nvGraphicFramePr>
          <p:cNvPr id="557" name="Google Shape;557;p52"/>
          <p:cNvGraphicFramePr/>
          <p:nvPr/>
        </p:nvGraphicFramePr>
        <p:xfrm>
          <a:off x="0" y="4749900"/>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109675">
                  <a:extLst>
                    <a:ext uri="{9D8B030D-6E8A-4147-A177-3AD203B41FA5}">
                      <a16:colId xmlns:a16="http://schemas.microsoft.com/office/drawing/2014/main" val="20002"/>
                    </a:ext>
                  </a:extLst>
                </a:gridCol>
                <a:gridCol w="9940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OVERVIEW</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SCHEDULE</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TEST READINESS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BUDGET</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61"/>
        <p:cNvGrpSpPr/>
        <p:nvPr/>
      </p:nvGrpSpPr>
      <p:grpSpPr>
        <a:xfrm>
          <a:off x="0" y="0"/>
          <a:ext cx="0" cy="0"/>
          <a:chOff x="0" y="0"/>
          <a:chExt cx="0" cy="0"/>
        </a:xfrm>
      </p:grpSpPr>
      <p:sp>
        <p:nvSpPr>
          <p:cNvPr id="562" name="Google Shape;562;p53"/>
          <p:cNvSpPr txBox="1"/>
          <p:nvPr/>
        </p:nvSpPr>
        <p:spPr>
          <a:xfrm>
            <a:off x="0" y="1133275"/>
            <a:ext cx="9144000" cy="4032900"/>
          </a:xfrm>
          <a:prstGeom prst="rect">
            <a:avLst/>
          </a:prstGeom>
          <a:noFill/>
          <a:ln>
            <a:noFill/>
          </a:ln>
        </p:spPr>
        <p:txBody>
          <a:bodyPr spcFirstLastPara="1" wrap="square" lIns="91425" tIns="91425" rIns="91425" bIns="91425" anchor="t" anchorCtr="0">
            <a:spAutoFit/>
          </a:bodyPr>
          <a:lstStyle/>
          <a:p>
            <a:pPr marL="457200" marR="497288" lvl="0" indent="0" algn="l" rtl="0">
              <a:spcBef>
                <a:spcPts val="0"/>
              </a:spcBef>
              <a:spcAft>
                <a:spcPts val="0"/>
              </a:spcAft>
              <a:buNone/>
            </a:pPr>
            <a:r>
              <a:rPr lang="en" sz="1800" u="sng">
                <a:latin typeface="Roboto"/>
                <a:ea typeface="Roboto"/>
                <a:cs typeface="Roboto"/>
                <a:sym typeface="Roboto"/>
              </a:rPr>
              <a:t>Rationale/Motivation:</a:t>
            </a:r>
            <a:endParaRPr sz="1800" u="sng">
              <a:latin typeface="Roboto"/>
              <a:ea typeface="Roboto"/>
              <a:cs typeface="Roboto"/>
              <a:sym typeface="Roboto"/>
            </a:endParaRPr>
          </a:p>
          <a:p>
            <a:pPr marL="914400" marR="497288" lvl="0" indent="-323850" algn="l" rtl="0">
              <a:spcBef>
                <a:spcPts val="1000"/>
              </a:spcBef>
              <a:spcAft>
                <a:spcPts val="0"/>
              </a:spcAft>
              <a:buSzPts val="1500"/>
              <a:buFont typeface="Roboto"/>
              <a:buChar char="➢"/>
            </a:pPr>
            <a:r>
              <a:rPr lang="en" sz="1500">
                <a:latin typeface="Roboto"/>
                <a:ea typeface="Roboto"/>
                <a:cs typeface="Roboto"/>
                <a:sym typeface="Roboto"/>
              </a:rPr>
              <a:t>Demonstrate and verify preloading methodology </a:t>
            </a:r>
            <a:endParaRPr sz="1500">
              <a:latin typeface="Roboto"/>
              <a:ea typeface="Roboto"/>
              <a:cs typeface="Roboto"/>
              <a:sym typeface="Roboto"/>
            </a:endParaRPr>
          </a:p>
          <a:p>
            <a:pPr marL="457200" marR="497288" lvl="0" indent="0" algn="l" rtl="0">
              <a:spcBef>
                <a:spcPts val="1000"/>
              </a:spcBef>
              <a:spcAft>
                <a:spcPts val="0"/>
              </a:spcAft>
              <a:buNone/>
            </a:pPr>
            <a:r>
              <a:rPr lang="en" sz="1800" u="sng">
                <a:latin typeface="Roboto"/>
                <a:ea typeface="Roboto"/>
                <a:cs typeface="Roboto"/>
                <a:sym typeface="Roboto"/>
              </a:rPr>
              <a:t>Procedures:</a:t>
            </a:r>
            <a:endParaRPr sz="1800" u="sng">
              <a:latin typeface="Roboto"/>
              <a:ea typeface="Roboto"/>
              <a:cs typeface="Roboto"/>
              <a:sym typeface="Roboto"/>
            </a:endParaRPr>
          </a:p>
          <a:p>
            <a:pPr marL="914400" marR="497288" lvl="0" indent="-323850" algn="l" rtl="0">
              <a:spcBef>
                <a:spcPts val="1000"/>
              </a:spcBef>
              <a:spcAft>
                <a:spcPts val="0"/>
              </a:spcAft>
              <a:buSzPts val="1500"/>
              <a:buFont typeface="Roboto"/>
              <a:buAutoNum type="arabicPeriod"/>
            </a:pPr>
            <a:r>
              <a:rPr lang="en" sz="1500">
                <a:latin typeface="Roboto"/>
                <a:ea typeface="Roboto"/>
                <a:cs typeface="Roboto"/>
                <a:sym typeface="Roboto"/>
              </a:rPr>
              <a:t>Control: Run Wind Tunnel at varied voltages and AoAs for assembly </a:t>
            </a:r>
            <a:endParaRPr sz="1500">
              <a:latin typeface="Roboto"/>
              <a:ea typeface="Roboto"/>
              <a:cs typeface="Roboto"/>
              <a:sym typeface="Roboto"/>
            </a:endParaRPr>
          </a:p>
          <a:p>
            <a:pPr marL="1371600" marR="497288" lvl="0" indent="0" algn="l" rtl="0">
              <a:spcBef>
                <a:spcPts val="0"/>
              </a:spcBef>
              <a:spcAft>
                <a:spcPts val="0"/>
              </a:spcAft>
              <a:buNone/>
            </a:pPr>
            <a:r>
              <a:rPr lang="en" sz="1500">
                <a:latin typeface="Roboto"/>
                <a:ea typeface="Roboto"/>
                <a:cs typeface="Roboto"/>
                <a:sym typeface="Roboto"/>
              </a:rPr>
              <a:t>      (no preload)</a:t>
            </a:r>
            <a:endParaRPr sz="1500">
              <a:latin typeface="Roboto"/>
              <a:ea typeface="Roboto"/>
              <a:cs typeface="Roboto"/>
              <a:sym typeface="Roboto"/>
            </a:endParaRPr>
          </a:p>
          <a:p>
            <a:pPr marL="914400" marR="497288" lvl="0" indent="-323850" algn="l" rtl="0">
              <a:spcBef>
                <a:spcPts val="1000"/>
              </a:spcBef>
              <a:spcAft>
                <a:spcPts val="0"/>
              </a:spcAft>
              <a:buSzPts val="1500"/>
              <a:buFont typeface="Roboto"/>
              <a:buAutoNum type="arabicPeriod"/>
            </a:pPr>
            <a:r>
              <a:rPr lang="en" sz="1500">
                <a:latin typeface="Roboto"/>
                <a:ea typeface="Roboto"/>
                <a:cs typeface="Roboto"/>
                <a:sym typeface="Roboto"/>
              </a:rPr>
              <a:t>Wrap rubber band around prefabricated F-16 model and back of Sting sensor</a:t>
            </a:r>
            <a:endParaRPr sz="1500">
              <a:latin typeface="Roboto"/>
              <a:ea typeface="Roboto"/>
              <a:cs typeface="Roboto"/>
              <a:sym typeface="Roboto"/>
            </a:endParaRPr>
          </a:p>
          <a:p>
            <a:pPr marL="914400" marR="497288" lvl="0" indent="-323850" algn="l" rtl="0">
              <a:spcBef>
                <a:spcPts val="1000"/>
              </a:spcBef>
              <a:spcAft>
                <a:spcPts val="0"/>
              </a:spcAft>
              <a:buSzPts val="1500"/>
              <a:buFont typeface="Roboto"/>
              <a:buAutoNum type="arabicPeriod"/>
            </a:pPr>
            <a:r>
              <a:rPr lang="en" sz="1500">
                <a:latin typeface="Roboto"/>
                <a:ea typeface="Roboto"/>
                <a:cs typeface="Roboto"/>
                <a:sym typeface="Roboto"/>
              </a:rPr>
              <a:t>Run Wind Tunnel at varied voltages and AoAs for preloaded assembly</a:t>
            </a:r>
            <a:endParaRPr sz="1500">
              <a:latin typeface="Roboto"/>
              <a:ea typeface="Roboto"/>
              <a:cs typeface="Roboto"/>
              <a:sym typeface="Roboto"/>
            </a:endParaRPr>
          </a:p>
          <a:p>
            <a:pPr marL="914400" marR="497288" lvl="0" indent="-323850" algn="l" rtl="0">
              <a:spcBef>
                <a:spcPts val="1000"/>
              </a:spcBef>
              <a:spcAft>
                <a:spcPts val="0"/>
              </a:spcAft>
              <a:buSzPts val="1500"/>
              <a:buFont typeface="Roboto"/>
              <a:buAutoNum type="arabicPeriod"/>
            </a:pPr>
            <a:r>
              <a:rPr lang="en" sz="1500">
                <a:latin typeface="Roboto"/>
                <a:ea typeface="Roboto"/>
                <a:cs typeface="Roboto"/>
                <a:sym typeface="Roboto"/>
              </a:rPr>
              <a:t>Compare preloaded data with control (no preload)</a:t>
            </a:r>
            <a:endParaRPr sz="1500">
              <a:latin typeface="Roboto"/>
              <a:ea typeface="Roboto"/>
              <a:cs typeface="Roboto"/>
              <a:sym typeface="Roboto"/>
            </a:endParaRPr>
          </a:p>
          <a:p>
            <a:pPr marL="1371600" marR="497288" lvl="1" indent="-323850" algn="l" rtl="0">
              <a:spcBef>
                <a:spcPts val="1000"/>
              </a:spcBef>
              <a:spcAft>
                <a:spcPts val="0"/>
              </a:spcAft>
              <a:buSzPts val="1500"/>
              <a:buFont typeface="Roboto"/>
              <a:buChar char="○"/>
            </a:pPr>
            <a:r>
              <a:rPr lang="en" sz="1500">
                <a:latin typeface="Roboto"/>
                <a:ea typeface="Roboto"/>
                <a:cs typeface="Roboto"/>
                <a:sym typeface="Roboto"/>
              </a:rPr>
              <a:t>Establish baseline expectations for data accuracy and precision</a:t>
            </a:r>
            <a:endParaRPr sz="1500">
              <a:latin typeface="Roboto"/>
              <a:ea typeface="Roboto"/>
              <a:cs typeface="Roboto"/>
              <a:sym typeface="Roboto"/>
            </a:endParaRPr>
          </a:p>
          <a:p>
            <a:pPr marL="914400" marR="497288" lvl="0" indent="0" algn="l" rtl="0">
              <a:spcBef>
                <a:spcPts val="1000"/>
              </a:spcBef>
              <a:spcAft>
                <a:spcPts val="0"/>
              </a:spcAft>
              <a:buNone/>
            </a:pPr>
            <a:endParaRPr sz="1700">
              <a:latin typeface="Roboto"/>
              <a:ea typeface="Roboto"/>
              <a:cs typeface="Roboto"/>
              <a:sym typeface="Roboto"/>
            </a:endParaRPr>
          </a:p>
          <a:p>
            <a:pPr marL="457200" marR="497288" lvl="0" indent="0" algn="l" rtl="0">
              <a:spcBef>
                <a:spcPts val="1000"/>
              </a:spcBef>
              <a:spcAft>
                <a:spcPts val="1000"/>
              </a:spcAft>
              <a:buNone/>
            </a:pPr>
            <a:endParaRPr sz="1700">
              <a:latin typeface="Roboto"/>
              <a:ea typeface="Roboto"/>
              <a:cs typeface="Roboto"/>
              <a:sym typeface="Roboto"/>
            </a:endParaRPr>
          </a:p>
        </p:txBody>
      </p:sp>
      <p:sp>
        <p:nvSpPr>
          <p:cNvPr id="563" name="Google Shape;563;p53"/>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29</a:t>
            </a:fld>
            <a:endParaRPr/>
          </a:p>
        </p:txBody>
      </p:sp>
      <p:sp>
        <p:nvSpPr>
          <p:cNvPr id="564" name="Google Shape;564;p53"/>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(SST) P</a:t>
            </a:r>
            <a:r>
              <a:rPr lang="en" sz="2650"/>
              <a:t>RELOADING</a:t>
            </a:r>
            <a:r>
              <a:rPr lang="en" sz="3300"/>
              <a:t> V</a:t>
            </a:r>
            <a:r>
              <a:rPr lang="en" sz="2650"/>
              <a:t>ERIFICATION</a:t>
            </a:r>
            <a:r>
              <a:rPr lang="en" sz="3300"/>
              <a:t> T</a:t>
            </a:r>
            <a:r>
              <a:rPr lang="en" sz="2650"/>
              <a:t>EST</a:t>
            </a:r>
            <a:endParaRPr sz="2650"/>
          </a:p>
        </p:txBody>
      </p:sp>
      <p:sp>
        <p:nvSpPr>
          <p:cNvPr id="565" name="Google Shape;565;p53"/>
          <p:cNvSpPr txBox="1"/>
          <p:nvPr/>
        </p:nvSpPr>
        <p:spPr>
          <a:xfrm>
            <a:off x="0" y="671575"/>
            <a:ext cx="9144000" cy="461700"/>
          </a:xfrm>
          <a:prstGeom prst="rect">
            <a:avLst/>
          </a:prstGeom>
          <a:solidFill>
            <a:srgbClr val="B4A7D6"/>
          </a:solidFill>
          <a:ln>
            <a:noFill/>
          </a:ln>
        </p:spPr>
        <p:txBody>
          <a:bodyPr spcFirstLastPara="1" wrap="square" lIns="91425" tIns="45700" rIns="0" bIns="45700" anchor="t" anchorCtr="0">
            <a:spAutoFit/>
          </a:bodyPr>
          <a:lstStyle/>
          <a:p>
            <a:pPr marL="628650" marR="371680" lvl="0" indent="-400050" algn="l" rtl="0">
              <a:lnSpc>
                <a:spcPct val="100000"/>
              </a:lnSpc>
              <a:spcBef>
                <a:spcPts val="0"/>
              </a:spcBef>
              <a:spcAft>
                <a:spcPts val="0"/>
              </a:spcAft>
              <a:buNone/>
            </a:pPr>
            <a:r>
              <a:rPr lang="en" sz="1200" b="1">
                <a:solidFill>
                  <a:srgbClr val="212121"/>
                </a:solidFill>
                <a:latin typeface="Roboto"/>
                <a:ea typeface="Roboto"/>
                <a:cs typeface="Roboto"/>
                <a:sym typeface="Roboto"/>
              </a:rPr>
              <a:t>DR 4.2.2: </a:t>
            </a:r>
            <a:r>
              <a:rPr lang="en" sz="1200">
                <a:solidFill>
                  <a:srgbClr val="212121"/>
                </a:solidFill>
                <a:latin typeface="Roboto"/>
                <a:ea typeface="Roboto"/>
                <a:cs typeface="Roboto"/>
                <a:sym typeface="Roboto"/>
              </a:rPr>
              <a:t>The test instruments should be capable of capturing aerodynamic forces above</a:t>
            </a:r>
            <a:endParaRPr sz="1200">
              <a:solidFill>
                <a:srgbClr val="212121"/>
              </a:solidFill>
              <a:latin typeface="Roboto"/>
              <a:ea typeface="Roboto"/>
              <a:cs typeface="Roboto"/>
              <a:sym typeface="Roboto"/>
            </a:endParaRPr>
          </a:p>
          <a:p>
            <a:pPr marL="457200" marR="371680" lvl="0" indent="457200" algn="l" rtl="0">
              <a:lnSpc>
                <a:spcPct val="100000"/>
              </a:lnSpc>
              <a:spcBef>
                <a:spcPts val="0"/>
              </a:spcBef>
              <a:spcAft>
                <a:spcPts val="0"/>
              </a:spcAft>
              <a:buNone/>
            </a:pPr>
            <a:r>
              <a:rPr lang="en" sz="1200">
                <a:solidFill>
                  <a:srgbClr val="212121"/>
                </a:solidFill>
                <a:latin typeface="Roboto"/>
                <a:ea typeface="Roboto"/>
                <a:cs typeface="Roboto"/>
                <a:sym typeface="Roboto"/>
              </a:rPr>
              <a:t>the minimum resolution inherent to such instruments</a:t>
            </a:r>
            <a:endParaRPr sz="1200" b="1">
              <a:solidFill>
                <a:schemeClr val="lt1"/>
              </a:solidFill>
              <a:latin typeface="Roboto"/>
              <a:ea typeface="Roboto"/>
              <a:cs typeface="Roboto"/>
              <a:sym typeface="Roboto"/>
            </a:endParaRPr>
          </a:p>
        </p:txBody>
      </p:sp>
      <p:graphicFrame>
        <p:nvGraphicFramePr>
          <p:cNvPr id="566" name="Google Shape;566;p53"/>
          <p:cNvGraphicFramePr/>
          <p:nvPr/>
        </p:nvGraphicFramePr>
        <p:xfrm>
          <a:off x="0" y="4749900"/>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109675">
                  <a:extLst>
                    <a:ext uri="{9D8B030D-6E8A-4147-A177-3AD203B41FA5}">
                      <a16:colId xmlns:a16="http://schemas.microsoft.com/office/drawing/2014/main" val="20002"/>
                    </a:ext>
                  </a:extLst>
                </a:gridCol>
                <a:gridCol w="9940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3"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OVERVIEW</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SCHEDULE</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TEST READINESS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BUDGET</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7"/>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None/>
            </a:pPr>
            <a:r>
              <a:rPr lang="en" sz="3000"/>
              <a:t>P</a:t>
            </a:r>
            <a:r>
              <a:rPr lang="en" sz="2400"/>
              <a:t>ROJECT</a:t>
            </a:r>
            <a:r>
              <a:rPr lang="en" sz="3000"/>
              <a:t> P</a:t>
            </a:r>
            <a:r>
              <a:rPr lang="en" sz="2400"/>
              <a:t>URPOSE</a:t>
            </a:r>
            <a:r>
              <a:rPr lang="en" sz="3000"/>
              <a:t> &amp; O</a:t>
            </a:r>
            <a:r>
              <a:rPr lang="en" sz="2400"/>
              <a:t>BJECTIVES</a:t>
            </a:r>
            <a:endParaRPr sz="2400"/>
          </a:p>
        </p:txBody>
      </p:sp>
      <p:sp>
        <p:nvSpPr>
          <p:cNvPr id="119" name="Google Shape;119;p27"/>
          <p:cNvSpPr txBox="1">
            <a:spLocks noGrp="1"/>
          </p:cNvSpPr>
          <p:nvPr>
            <p:ph type="body" idx="1"/>
          </p:nvPr>
        </p:nvSpPr>
        <p:spPr>
          <a:xfrm>
            <a:off x="0" y="810900"/>
            <a:ext cx="9144000" cy="3806400"/>
          </a:xfrm>
          <a:prstGeom prst="rect">
            <a:avLst/>
          </a:prstGeom>
        </p:spPr>
        <p:txBody>
          <a:bodyPr spcFirstLastPara="1" wrap="square" lIns="91425" tIns="91425" rIns="91425" bIns="91425" anchor="t" anchorCtr="0">
            <a:noAutofit/>
          </a:bodyPr>
          <a:lstStyle/>
          <a:p>
            <a:pPr marL="914400" marR="268688" lvl="0" indent="-336550" algn="l" rtl="0">
              <a:lnSpc>
                <a:spcPct val="115000"/>
              </a:lnSpc>
              <a:spcBef>
                <a:spcPts val="0"/>
              </a:spcBef>
              <a:spcAft>
                <a:spcPts val="0"/>
              </a:spcAft>
              <a:buSzPts val="1700"/>
              <a:buChar char="➢"/>
            </a:pPr>
            <a:r>
              <a:rPr lang="en" sz="1700" b="1"/>
              <a:t>Generate novel</a:t>
            </a:r>
            <a:r>
              <a:rPr lang="en" sz="1700"/>
              <a:t> </a:t>
            </a:r>
            <a:r>
              <a:rPr lang="en" sz="1700" b="1"/>
              <a:t>design </a:t>
            </a:r>
            <a:r>
              <a:rPr lang="en" sz="1700"/>
              <a:t>of a fully-electric 6-passenger aircraft that outperforms similar market competitors while being capable of production within the next </a:t>
            </a:r>
            <a:endParaRPr sz="1700"/>
          </a:p>
          <a:p>
            <a:pPr marL="457200" marR="268688" lvl="0" indent="457200" algn="l" rtl="0">
              <a:lnSpc>
                <a:spcPct val="115000"/>
              </a:lnSpc>
              <a:spcBef>
                <a:spcPts val="0"/>
              </a:spcBef>
              <a:spcAft>
                <a:spcPts val="0"/>
              </a:spcAft>
              <a:buNone/>
            </a:pPr>
            <a:r>
              <a:rPr lang="en" sz="1700"/>
              <a:t>5 years</a:t>
            </a:r>
            <a:endParaRPr sz="1700"/>
          </a:p>
          <a:p>
            <a:pPr marL="914400" marR="268688" lvl="0" indent="-336550" algn="l" rtl="0">
              <a:lnSpc>
                <a:spcPct val="115000"/>
              </a:lnSpc>
              <a:spcBef>
                <a:spcPts val="1000"/>
              </a:spcBef>
              <a:spcAft>
                <a:spcPts val="0"/>
              </a:spcAft>
              <a:buSzPts val="1700"/>
              <a:buChar char="➢"/>
            </a:pPr>
            <a:r>
              <a:rPr lang="en" sz="1700" b="1"/>
              <a:t>Demonstrate </a:t>
            </a:r>
            <a:r>
              <a:rPr lang="en" sz="1700"/>
              <a:t>this design can achieve the customer’s requested mission profile through well established heritage models </a:t>
            </a:r>
            <a:endParaRPr sz="1700"/>
          </a:p>
          <a:p>
            <a:pPr marL="914400" marR="268688" lvl="0" indent="-336550" algn="l" rtl="0">
              <a:lnSpc>
                <a:spcPct val="115000"/>
              </a:lnSpc>
              <a:spcBef>
                <a:spcPts val="1000"/>
              </a:spcBef>
              <a:spcAft>
                <a:spcPts val="0"/>
              </a:spcAft>
              <a:buSzPts val="1700"/>
              <a:buChar char="➢"/>
            </a:pPr>
            <a:r>
              <a:rPr lang="en" sz="1700" b="1"/>
              <a:t>Utilize </a:t>
            </a:r>
            <a:r>
              <a:rPr lang="en" sz="1700"/>
              <a:t>the capability of the PILOT wind tunnel to extrapolate small-scale data for full-scale applications via comparative models </a:t>
            </a:r>
            <a:endParaRPr sz="1700"/>
          </a:p>
          <a:p>
            <a:pPr marL="1371600" marR="268688" lvl="1" indent="-336550" algn="l" rtl="0">
              <a:lnSpc>
                <a:spcPct val="115000"/>
              </a:lnSpc>
              <a:spcBef>
                <a:spcPts val="0"/>
              </a:spcBef>
              <a:spcAft>
                <a:spcPts val="0"/>
              </a:spcAft>
              <a:buSzPts val="1700"/>
              <a:buChar char="○"/>
            </a:pPr>
            <a:r>
              <a:rPr lang="en" sz="1700"/>
              <a:t>Same scale Cessna-206 vs. NELDA’s Design due to Wind Tunnel limitations </a:t>
            </a:r>
            <a:endParaRPr sz="1700"/>
          </a:p>
          <a:p>
            <a:pPr marL="914400" marR="268688" lvl="0" indent="-336550" algn="l" rtl="0">
              <a:lnSpc>
                <a:spcPct val="115000"/>
              </a:lnSpc>
              <a:spcBef>
                <a:spcPts val="1000"/>
              </a:spcBef>
              <a:spcAft>
                <a:spcPts val="0"/>
              </a:spcAft>
              <a:buSzPts val="1700"/>
              <a:buChar char="➢"/>
            </a:pPr>
            <a:r>
              <a:rPr lang="en" sz="1700" b="1"/>
              <a:t>Analysis </a:t>
            </a:r>
            <a:r>
              <a:rPr lang="en" sz="1700"/>
              <a:t>via aircraft dynamic models demonstrate that the aircraft design is statically and dynamically stable</a:t>
            </a:r>
            <a:endParaRPr sz="1700"/>
          </a:p>
        </p:txBody>
      </p:sp>
      <p:sp>
        <p:nvSpPr>
          <p:cNvPr id="120" name="Google Shape;120;p27"/>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3</a:t>
            </a:fld>
            <a:endParaRPr/>
          </a:p>
        </p:txBody>
      </p:sp>
      <p:graphicFrame>
        <p:nvGraphicFramePr>
          <p:cNvPr id="121" name="Google Shape;121;p27"/>
          <p:cNvGraphicFramePr/>
          <p:nvPr/>
        </p:nvGraphicFramePr>
        <p:xfrm>
          <a:off x="0" y="4749900"/>
          <a:ext cx="5259375" cy="32005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109675">
                  <a:extLst>
                    <a:ext uri="{9D8B030D-6E8A-4147-A177-3AD203B41FA5}">
                      <a16:colId xmlns:a16="http://schemas.microsoft.com/office/drawing/2014/main" val="20002"/>
                    </a:ext>
                  </a:extLst>
                </a:gridCol>
                <a:gridCol w="9940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3"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OVERVIEW</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SCHEDULE</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TEST READINESS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BUDGET</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70"/>
        <p:cNvGrpSpPr/>
        <p:nvPr/>
      </p:nvGrpSpPr>
      <p:grpSpPr>
        <a:xfrm>
          <a:off x="0" y="0"/>
          <a:ext cx="0" cy="0"/>
          <a:chOff x="0" y="0"/>
          <a:chExt cx="0" cy="0"/>
        </a:xfrm>
      </p:grpSpPr>
      <p:sp>
        <p:nvSpPr>
          <p:cNvPr id="571" name="Google Shape;571;p54"/>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30</a:t>
            </a:fld>
            <a:endParaRPr/>
          </a:p>
        </p:txBody>
      </p:sp>
      <p:sp>
        <p:nvSpPr>
          <p:cNvPr id="572" name="Google Shape;572;p54"/>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(SST) P</a:t>
            </a:r>
            <a:r>
              <a:rPr lang="en" sz="2650"/>
              <a:t>RELOADING</a:t>
            </a:r>
            <a:r>
              <a:rPr lang="en" sz="3300"/>
              <a:t> V</a:t>
            </a:r>
            <a:r>
              <a:rPr lang="en" sz="2650"/>
              <a:t>ERIFICATION</a:t>
            </a:r>
            <a:r>
              <a:rPr lang="en" sz="3300"/>
              <a:t> T</a:t>
            </a:r>
            <a:r>
              <a:rPr lang="en" sz="2650"/>
              <a:t>EST - </a:t>
            </a:r>
            <a:r>
              <a:rPr lang="en" sz="3300"/>
              <a:t>R</a:t>
            </a:r>
            <a:r>
              <a:rPr lang="en" sz="2650"/>
              <a:t>ESULTS</a:t>
            </a:r>
            <a:endParaRPr sz="2650"/>
          </a:p>
        </p:txBody>
      </p:sp>
      <p:sp>
        <p:nvSpPr>
          <p:cNvPr id="573" name="Google Shape;573;p54"/>
          <p:cNvSpPr txBox="1"/>
          <p:nvPr/>
        </p:nvSpPr>
        <p:spPr>
          <a:xfrm>
            <a:off x="0" y="671575"/>
            <a:ext cx="9144000" cy="461700"/>
          </a:xfrm>
          <a:prstGeom prst="rect">
            <a:avLst/>
          </a:prstGeom>
          <a:solidFill>
            <a:srgbClr val="B4A7D6"/>
          </a:solidFill>
          <a:ln>
            <a:noFill/>
          </a:ln>
        </p:spPr>
        <p:txBody>
          <a:bodyPr spcFirstLastPara="1" wrap="square" lIns="91425" tIns="45700" rIns="0" bIns="45700" anchor="t" anchorCtr="0">
            <a:spAutoFit/>
          </a:bodyPr>
          <a:lstStyle/>
          <a:p>
            <a:pPr marL="628650" marR="371680" lvl="0" indent="-400050" algn="l" rtl="0">
              <a:lnSpc>
                <a:spcPct val="100000"/>
              </a:lnSpc>
              <a:spcBef>
                <a:spcPts val="0"/>
              </a:spcBef>
              <a:spcAft>
                <a:spcPts val="0"/>
              </a:spcAft>
              <a:buNone/>
            </a:pPr>
            <a:r>
              <a:rPr lang="en" sz="1200" b="1">
                <a:solidFill>
                  <a:srgbClr val="212121"/>
                </a:solidFill>
                <a:latin typeface="Roboto"/>
                <a:ea typeface="Roboto"/>
                <a:cs typeface="Roboto"/>
                <a:sym typeface="Roboto"/>
              </a:rPr>
              <a:t>DR 4.2.2: </a:t>
            </a:r>
            <a:r>
              <a:rPr lang="en" sz="1200">
                <a:solidFill>
                  <a:srgbClr val="212121"/>
                </a:solidFill>
                <a:latin typeface="Roboto"/>
                <a:ea typeface="Roboto"/>
                <a:cs typeface="Roboto"/>
                <a:sym typeface="Roboto"/>
              </a:rPr>
              <a:t>The test instruments should be capable of capturing aerodynamic forces above</a:t>
            </a:r>
            <a:endParaRPr sz="1200">
              <a:solidFill>
                <a:srgbClr val="212121"/>
              </a:solidFill>
              <a:latin typeface="Roboto"/>
              <a:ea typeface="Roboto"/>
              <a:cs typeface="Roboto"/>
              <a:sym typeface="Roboto"/>
            </a:endParaRPr>
          </a:p>
          <a:p>
            <a:pPr marL="457200" marR="371680" lvl="0" indent="457200" algn="l" rtl="0">
              <a:lnSpc>
                <a:spcPct val="100000"/>
              </a:lnSpc>
              <a:spcBef>
                <a:spcPts val="0"/>
              </a:spcBef>
              <a:spcAft>
                <a:spcPts val="0"/>
              </a:spcAft>
              <a:buNone/>
            </a:pPr>
            <a:r>
              <a:rPr lang="en" sz="1200">
                <a:solidFill>
                  <a:srgbClr val="212121"/>
                </a:solidFill>
                <a:latin typeface="Roboto"/>
                <a:ea typeface="Roboto"/>
                <a:cs typeface="Roboto"/>
                <a:sym typeface="Roboto"/>
              </a:rPr>
              <a:t>the minimum resolution inherent to such instruments</a:t>
            </a:r>
            <a:endParaRPr sz="1200" b="1">
              <a:solidFill>
                <a:schemeClr val="lt1"/>
              </a:solidFill>
              <a:latin typeface="Roboto"/>
              <a:ea typeface="Roboto"/>
              <a:cs typeface="Roboto"/>
              <a:sym typeface="Roboto"/>
            </a:endParaRPr>
          </a:p>
        </p:txBody>
      </p:sp>
      <p:pic>
        <p:nvPicPr>
          <p:cNvPr id="574" name="Google Shape;574;p5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335038" y="1285675"/>
            <a:ext cx="4398265" cy="3298699"/>
          </a:xfrm>
          <a:prstGeom prst="rect">
            <a:avLst/>
          </a:prstGeom>
          <a:noFill/>
          <a:ln>
            <a:noFill/>
          </a:ln>
        </p:spPr>
      </p:pic>
      <p:sp>
        <p:nvSpPr>
          <p:cNvPr id="575" name="Google Shape;575;p54"/>
          <p:cNvSpPr txBox="1"/>
          <p:nvPr/>
        </p:nvSpPr>
        <p:spPr>
          <a:xfrm>
            <a:off x="461600" y="1285675"/>
            <a:ext cx="4110300" cy="22524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sz="1700" u="sng">
                <a:latin typeface="Roboto"/>
                <a:ea typeface="Roboto"/>
                <a:cs typeface="Roboto"/>
                <a:sym typeface="Roboto"/>
              </a:rPr>
              <a:t>Expected Results:</a:t>
            </a:r>
            <a:endParaRPr sz="1700" u="sng">
              <a:latin typeface="Roboto"/>
              <a:ea typeface="Roboto"/>
              <a:cs typeface="Roboto"/>
              <a:sym typeface="Roboto"/>
            </a:endParaRPr>
          </a:p>
          <a:p>
            <a:pPr marL="457200" marR="147468" lvl="0" indent="-317500" algn="l" rtl="0">
              <a:lnSpc>
                <a:spcPct val="100000"/>
              </a:lnSpc>
              <a:spcBef>
                <a:spcPts val="1000"/>
              </a:spcBef>
              <a:spcAft>
                <a:spcPts val="0"/>
              </a:spcAft>
              <a:buSzPts val="1400"/>
              <a:buFont typeface="Roboto"/>
              <a:buChar char="➢"/>
            </a:pPr>
            <a:r>
              <a:rPr lang="en">
                <a:latin typeface="Roboto"/>
                <a:ea typeface="Roboto"/>
                <a:cs typeface="Roboto"/>
                <a:sym typeface="Roboto"/>
              </a:rPr>
              <a:t>Proof that we can achieve 5 N of constant preloading force and collect data </a:t>
            </a:r>
            <a:endParaRPr>
              <a:latin typeface="Roboto"/>
              <a:ea typeface="Roboto"/>
              <a:cs typeface="Roboto"/>
              <a:sym typeface="Roboto"/>
            </a:endParaRPr>
          </a:p>
          <a:p>
            <a:pPr marL="914400" marR="147468" lvl="1" indent="-317500" algn="l" rtl="0">
              <a:lnSpc>
                <a:spcPct val="100000"/>
              </a:lnSpc>
              <a:spcBef>
                <a:spcPts val="1000"/>
              </a:spcBef>
              <a:spcAft>
                <a:spcPts val="0"/>
              </a:spcAft>
              <a:buSzPts val="1400"/>
              <a:buFont typeface="Roboto"/>
              <a:buChar char="○"/>
            </a:pPr>
            <a:r>
              <a:rPr lang="en">
                <a:latin typeface="Roboto"/>
                <a:ea typeface="Roboto"/>
                <a:cs typeface="Roboto"/>
                <a:sym typeface="Roboto"/>
              </a:rPr>
              <a:t>Status: In Progress</a:t>
            </a:r>
            <a:endParaRPr>
              <a:latin typeface="Roboto"/>
              <a:ea typeface="Roboto"/>
              <a:cs typeface="Roboto"/>
              <a:sym typeface="Roboto"/>
            </a:endParaRPr>
          </a:p>
          <a:p>
            <a:pPr marL="457200" marR="147468" lvl="0" indent="-317500" algn="l" rtl="0">
              <a:lnSpc>
                <a:spcPct val="100000"/>
              </a:lnSpc>
              <a:spcBef>
                <a:spcPts val="1000"/>
              </a:spcBef>
              <a:spcAft>
                <a:spcPts val="0"/>
              </a:spcAft>
              <a:buSzPts val="1400"/>
              <a:buFont typeface="Roboto"/>
              <a:buChar char="➢"/>
            </a:pPr>
            <a:r>
              <a:rPr lang="en">
                <a:latin typeface="Roboto"/>
                <a:ea typeface="Roboto"/>
                <a:cs typeface="Roboto"/>
                <a:sym typeface="Roboto"/>
              </a:rPr>
              <a:t>See a statistically significant improvement in RMS error</a:t>
            </a:r>
            <a:endParaRPr>
              <a:latin typeface="Roboto"/>
              <a:ea typeface="Roboto"/>
              <a:cs typeface="Roboto"/>
              <a:sym typeface="Roboto"/>
            </a:endParaRPr>
          </a:p>
          <a:p>
            <a:pPr marL="914400" marR="147468" lvl="1" indent="-317500" algn="l" rtl="0">
              <a:lnSpc>
                <a:spcPct val="100000"/>
              </a:lnSpc>
              <a:spcBef>
                <a:spcPts val="1000"/>
              </a:spcBef>
              <a:spcAft>
                <a:spcPts val="0"/>
              </a:spcAft>
              <a:buSzPts val="1400"/>
              <a:buFont typeface="Roboto"/>
              <a:buChar char="○"/>
            </a:pPr>
            <a:r>
              <a:rPr lang="en">
                <a:latin typeface="Roboto"/>
                <a:ea typeface="Roboto"/>
                <a:cs typeface="Roboto"/>
                <a:sym typeface="Roboto"/>
              </a:rPr>
              <a:t>Status: In Progress</a:t>
            </a:r>
            <a:endParaRPr>
              <a:latin typeface="Roboto"/>
              <a:ea typeface="Roboto"/>
              <a:cs typeface="Roboto"/>
              <a:sym typeface="Roboto"/>
            </a:endParaRPr>
          </a:p>
        </p:txBody>
      </p:sp>
      <p:graphicFrame>
        <p:nvGraphicFramePr>
          <p:cNvPr id="576" name="Google Shape;576;p54"/>
          <p:cNvGraphicFramePr/>
          <p:nvPr/>
        </p:nvGraphicFramePr>
        <p:xfrm>
          <a:off x="0" y="4749900"/>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109675">
                  <a:extLst>
                    <a:ext uri="{9D8B030D-6E8A-4147-A177-3AD203B41FA5}">
                      <a16:colId xmlns:a16="http://schemas.microsoft.com/office/drawing/2014/main" val="20002"/>
                    </a:ext>
                  </a:extLst>
                </a:gridCol>
                <a:gridCol w="9940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OVERVIEW</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SCHEDULE</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TEST READINESS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BUDGET</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80"/>
        <p:cNvGrpSpPr/>
        <p:nvPr/>
      </p:nvGrpSpPr>
      <p:grpSpPr>
        <a:xfrm>
          <a:off x="0" y="0"/>
          <a:ext cx="0" cy="0"/>
          <a:chOff x="0" y="0"/>
          <a:chExt cx="0" cy="0"/>
        </a:xfrm>
      </p:grpSpPr>
      <p:sp>
        <p:nvSpPr>
          <p:cNvPr id="581" name="Google Shape;581;p55"/>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31</a:t>
            </a:fld>
            <a:endParaRPr/>
          </a:p>
        </p:txBody>
      </p:sp>
      <p:sp>
        <p:nvSpPr>
          <p:cNvPr id="582" name="Google Shape;582;p55"/>
          <p:cNvSpPr txBox="1">
            <a:spLocks noGrp="1"/>
          </p:cNvSpPr>
          <p:nvPr>
            <p:ph type="title"/>
          </p:nvPr>
        </p:nvSpPr>
        <p:spPr>
          <a:xfrm>
            <a:off x="0" y="0"/>
            <a:ext cx="91440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(SST) P</a:t>
            </a:r>
            <a:r>
              <a:rPr lang="en" sz="2650"/>
              <a:t>RELOADING</a:t>
            </a:r>
            <a:r>
              <a:rPr lang="en" sz="3300"/>
              <a:t> V</a:t>
            </a:r>
            <a:r>
              <a:rPr lang="en" sz="2650"/>
              <a:t>ERIFICATION</a:t>
            </a:r>
            <a:r>
              <a:rPr lang="en" sz="3300"/>
              <a:t> T</a:t>
            </a:r>
            <a:r>
              <a:rPr lang="en" sz="2650"/>
              <a:t>EST - </a:t>
            </a:r>
            <a:r>
              <a:rPr lang="en" sz="3300"/>
              <a:t>R</a:t>
            </a:r>
            <a:r>
              <a:rPr lang="en" sz="2650"/>
              <a:t>ISKS / </a:t>
            </a:r>
            <a:r>
              <a:rPr lang="en" sz="3300"/>
              <a:t>S</a:t>
            </a:r>
            <a:r>
              <a:rPr lang="en" sz="2650"/>
              <a:t>AFETY</a:t>
            </a:r>
            <a:endParaRPr sz="2650"/>
          </a:p>
        </p:txBody>
      </p:sp>
      <p:sp>
        <p:nvSpPr>
          <p:cNvPr id="583" name="Google Shape;583;p55"/>
          <p:cNvSpPr txBox="1"/>
          <p:nvPr/>
        </p:nvSpPr>
        <p:spPr>
          <a:xfrm>
            <a:off x="0" y="1133275"/>
            <a:ext cx="9144000" cy="3627300"/>
          </a:xfrm>
          <a:prstGeom prst="rect">
            <a:avLst/>
          </a:prstGeom>
          <a:noFill/>
          <a:ln>
            <a:noFill/>
          </a:ln>
        </p:spPr>
        <p:txBody>
          <a:bodyPr spcFirstLastPara="1" wrap="square" lIns="91425" tIns="91425" rIns="91425" bIns="91425" anchor="t" anchorCtr="0">
            <a:spAutoFit/>
          </a:bodyPr>
          <a:lstStyle/>
          <a:p>
            <a:pPr marL="914400" marR="497288" lvl="0" indent="-342900" algn="l" rtl="0">
              <a:lnSpc>
                <a:spcPct val="100000"/>
              </a:lnSpc>
              <a:spcBef>
                <a:spcPts val="0"/>
              </a:spcBef>
              <a:spcAft>
                <a:spcPts val="0"/>
              </a:spcAft>
              <a:buSzPts val="1800"/>
              <a:buFont typeface="Roboto"/>
              <a:buChar char="➢"/>
            </a:pPr>
            <a:r>
              <a:rPr lang="en" sz="1800">
                <a:latin typeface="Roboto"/>
                <a:ea typeface="Roboto"/>
                <a:cs typeface="Roboto"/>
                <a:sym typeface="Roboto"/>
              </a:rPr>
              <a:t>Risks: </a:t>
            </a:r>
            <a:endParaRPr sz="1800">
              <a:latin typeface="Roboto"/>
              <a:ea typeface="Roboto"/>
              <a:cs typeface="Roboto"/>
              <a:sym typeface="Roboto"/>
            </a:endParaRPr>
          </a:p>
          <a:p>
            <a:pPr marL="1314450" marR="497288" lvl="1" indent="-342900" algn="l" rtl="0">
              <a:lnSpc>
                <a:spcPct val="100000"/>
              </a:lnSpc>
              <a:spcBef>
                <a:spcPts val="0"/>
              </a:spcBef>
              <a:spcAft>
                <a:spcPts val="0"/>
              </a:spcAft>
              <a:buSzPts val="1800"/>
              <a:buFont typeface="Roboto"/>
              <a:buChar char="○"/>
            </a:pPr>
            <a:r>
              <a:rPr lang="en">
                <a:latin typeface="Roboto"/>
                <a:ea typeface="Roboto"/>
                <a:cs typeface="Roboto"/>
                <a:sym typeface="Roboto"/>
              </a:rPr>
              <a:t>3D Printed Models structurally fail during WT experiment(s) </a:t>
            </a:r>
            <a:endParaRPr>
              <a:latin typeface="Roboto"/>
              <a:ea typeface="Roboto"/>
              <a:cs typeface="Roboto"/>
              <a:sym typeface="Roboto"/>
            </a:endParaRPr>
          </a:p>
          <a:p>
            <a:pPr marL="1714500" marR="497288" lvl="2" indent="-317500" algn="l" rtl="0">
              <a:lnSpc>
                <a:spcPct val="100000"/>
              </a:lnSpc>
              <a:spcBef>
                <a:spcPts val="1000"/>
              </a:spcBef>
              <a:spcAft>
                <a:spcPts val="0"/>
              </a:spcAft>
              <a:buSzPts val="1400"/>
              <a:buFont typeface="Roboto"/>
              <a:buChar char="■"/>
            </a:pPr>
            <a:r>
              <a:rPr lang="en">
                <a:latin typeface="Roboto"/>
                <a:ea typeface="Roboto"/>
                <a:cs typeface="Roboto"/>
                <a:sym typeface="Roboto"/>
              </a:rPr>
              <a:t>Addressed with “Car-top” Testing</a:t>
            </a:r>
            <a:endParaRPr>
              <a:latin typeface="Roboto"/>
              <a:ea typeface="Roboto"/>
              <a:cs typeface="Roboto"/>
              <a:sym typeface="Roboto"/>
            </a:endParaRPr>
          </a:p>
          <a:p>
            <a:pPr marL="1314450" marR="497288" lvl="1" indent="-317500" algn="l" rtl="0">
              <a:lnSpc>
                <a:spcPct val="100000"/>
              </a:lnSpc>
              <a:spcBef>
                <a:spcPts val="1000"/>
              </a:spcBef>
              <a:spcAft>
                <a:spcPts val="0"/>
              </a:spcAft>
              <a:buSzPts val="1400"/>
              <a:buFont typeface="Roboto"/>
              <a:buChar char="○"/>
            </a:pPr>
            <a:r>
              <a:rPr lang="en">
                <a:latin typeface="Roboto"/>
                <a:ea typeface="Roboto"/>
                <a:cs typeface="Roboto"/>
                <a:sym typeface="Roboto"/>
              </a:rPr>
              <a:t>Rubber band breaks</a:t>
            </a:r>
            <a:endParaRPr>
              <a:latin typeface="Roboto"/>
              <a:ea typeface="Roboto"/>
              <a:cs typeface="Roboto"/>
              <a:sym typeface="Roboto"/>
            </a:endParaRPr>
          </a:p>
          <a:p>
            <a:pPr marL="1714500" marR="497288" lvl="2" indent="-317500" algn="l" rtl="0">
              <a:lnSpc>
                <a:spcPct val="100000"/>
              </a:lnSpc>
              <a:spcBef>
                <a:spcPts val="1000"/>
              </a:spcBef>
              <a:spcAft>
                <a:spcPts val="0"/>
              </a:spcAft>
              <a:buSzPts val="1400"/>
              <a:buFont typeface="Roboto"/>
              <a:buChar char="■"/>
            </a:pPr>
            <a:r>
              <a:rPr lang="en">
                <a:latin typeface="Roboto"/>
                <a:ea typeface="Roboto"/>
                <a:cs typeface="Roboto"/>
                <a:sym typeface="Roboto"/>
              </a:rPr>
              <a:t>External Sting ⅜ EWT Preloading Test</a:t>
            </a:r>
            <a:endParaRPr>
              <a:latin typeface="Roboto"/>
              <a:ea typeface="Roboto"/>
              <a:cs typeface="Roboto"/>
              <a:sym typeface="Roboto"/>
            </a:endParaRPr>
          </a:p>
          <a:p>
            <a:pPr marL="1714500" marR="497288" lvl="2" indent="-317500" algn="l" rtl="0">
              <a:lnSpc>
                <a:spcPct val="100000"/>
              </a:lnSpc>
              <a:spcBef>
                <a:spcPts val="1000"/>
              </a:spcBef>
              <a:spcAft>
                <a:spcPts val="0"/>
              </a:spcAft>
              <a:buSzPts val="1400"/>
              <a:buFont typeface="Roboto"/>
              <a:buChar char="■"/>
            </a:pPr>
            <a:r>
              <a:rPr lang="en">
                <a:latin typeface="Roboto"/>
                <a:ea typeface="Roboto"/>
                <a:cs typeface="Roboto"/>
                <a:sym typeface="Roboto"/>
              </a:rPr>
              <a:t>Pre-Testing with net in place</a:t>
            </a:r>
            <a:endParaRPr>
              <a:latin typeface="Roboto"/>
              <a:ea typeface="Roboto"/>
              <a:cs typeface="Roboto"/>
              <a:sym typeface="Roboto"/>
            </a:endParaRPr>
          </a:p>
          <a:p>
            <a:pPr marL="914400" marR="497288" lvl="0" indent="-336550" algn="l" rtl="0">
              <a:lnSpc>
                <a:spcPct val="100000"/>
              </a:lnSpc>
              <a:spcBef>
                <a:spcPts val="1000"/>
              </a:spcBef>
              <a:spcAft>
                <a:spcPts val="0"/>
              </a:spcAft>
              <a:buSzPts val="1700"/>
              <a:buFont typeface="Roboto"/>
              <a:buChar char="➢"/>
            </a:pPr>
            <a:r>
              <a:rPr lang="en" sz="1700">
                <a:latin typeface="Roboto"/>
                <a:ea typeface="Roboto"/>
                <a:cs typeface="Roboto"/>
                <a:sym typeface="Roboto"/>
              </a:rPr>
              <a:t>Emergency Procedures</a:t>
            </a:r>
            <a:endParaRPr sz="1700">
              <a:latin typeface="Roboto"/>
              <a:ea typeface="Roboto"/>
              <a:cs typeface="Roboto"/>
              <a:sym typeface="Roboto"/>
            </a:endParaRPr>
          </a:p>
          <a:p>
            <a:pPr marL="1314450" marR="497288" lvl="1" indent="-317500" algn="l" rtl="0">
              <a:lnSpc>
                <a:spcPct val="100000"/>
              </a:lnSpc>
              <a:spcBef>
                <a:spcPts val="1000"/>
              </a:spcBef>
              <a:spcAft>
                <a:spcPts val="0"/>
              </a:spcAft>
              <a:buSzPts val="1400"/>
              <a:buFont typeface="Roboto"/>
              <a:buChar char="○"/>
            </a:pPr>
            <a:r>
              <a:rPr lang="en">
                <a:latin typeface="Roboto"/>
                <a:ea typeface="Roboto"/>
                <a:cs typeface="Roboto"/>
                <a:sym typeface="Roboto"/>
              </a:rPr>
              <a:t>Deactivate wind tunnel using master shut-off switch</a:t>
            </a:r>
            <a:endParaRPr>
              <a:latin typeface="Roboto"/>
              <a:ea typeface="Roboto"/>
              <a:cs typeface="Roboto"/>
              <a:sym typeface="Roboto"/>
            </a:endParaRPr>
          </a:p>
          <a:p>
            <a:pPr marL="914400" marR="497288" lvl="0" indent="0" algn="l" rtl="0">
              <a:spcBef>
                <a:spcPts val="1000"/>
              </a:spcBef>
              <a:spcAft>
                <a:spcPts val="0"/>
              </a:spcAft>
              <a:buNone/>
            </a:pPr>
            <a:endParaRPr sz="1700">
              <a:latin typeface="Roboto"/>
              <a:ea typeface="Roboto"/>
              <a:cs typeface="Roboto"/>
              <a:sym typeface="Roboto"/>
            </a:endParaRPr>
          </a:p>
          <a:p>
            <a:pPr marL="457200" marR="497288" lvl="0" indent="0" algn="l" rtl="0">
              <a:spcBef>
                <a:spcPts val="1000"/>
              </a:spcBef>
              <a:spcAft>
                <a:spcPts val="1000"/>
              </a:spcAft>
              <a:buNone/>
            </a:pPr>
            <a:endParaRPr sz="1700">
              <a:latin typeface="Roboto"/>
              <a:ea typeface="Roboto"/>
              <a:cs typeface="Roboto"/>
              <a:sym typeface="Roboto"/>
            </a:endParaRPr>
          </a:p>
        </p:txBody>
      </p:sp>
      <p:sp>
        <p:nvSpPr>
          <p:cNvPr id="584" name="Google Shape;584;p55"/>
          <p:cNvSpPr txBox="1"/>
          <p:nvPr/>
        </p:nvSpPr>
        <p:spPr>
          <a:xfrm>
            <a:off x="0" y="671575"/>
            <a:ext cx="9144000" cy="461700"/>
          </a:xfrm>
          <a:prstGeom prst="rect">
            <a:avLst/>
          </a:prstGeom>
          <a:solidFill>
            <a:srgbClr val="B4A7D6"/>
          </a:solidFill>
          <a:ln>
            <a:noFill/>
          </a:ln>
        </p:spPr>
        <p:txBody>
          <a:bodyPr spcFirstLastPara="1" wrap="square" lIns="91425" tIns="45700" rIns="0" bIns="45700" anchor="t" anchorCtr="0">
            <a:spAutoFit/>
          </a:bodyPr>
          <a:lstStyle/>
          <a:p>
            <a:pPr marL="628650" marR="371680" lvl="0" indent="-400050" algn="l" rtl="0">
              <a:lnSpc>
                <a:spcPct val="100000"/>
              </a:lnSpc>
              <a:spcBef>
                <a:spcPts val="0"/>
              </a:spcBef>
              <a:spcAft>
                <a:spcPts val="0"/>
              </a:spcAft>
              <a:buNone/>
            </a:pPr>
            <a:r>
              <a:rPr lang="en" sz="1200" b="1">
                <a:solidFill>
                  <a:srgbClr val="212121"/>
                </a:solidFill>
                <a:latin typeface="Roboto"/>
                <a:ea typeface="Roboto"/>
                <a:cs typeface="Roboto"/>
                <a:sym typeface="Roboto"/>
              </a:rPr>
              <a:t>DR 4.2.2: </a:t>
            </a:r>
            <a:r>
              <a:rPr lang="en" sz="1200">
                <a:solidFill>
                  <a:srgbClr val="212121"/>
                </a:solidFill>
                <a:latin typeface="Roboto"/>
                <a:ea typeface="Roboto"/>
                <a:cs typeface="Roboto"/>
                <a:sym typeface="Roboto"/>
              </a:rPr>
              <a:t>The test instruments should be capable of capturing aerodynamic forces above</a:t>
            </a:r>
            <a:endParaRPr sz="1200">
              <a:solidFill>
                <a:srgbClr val="212121"/>
              </a:solidFill>
              <a:latin typeface="Roboto"/>
              <a:ea typeface="Roboto"/>
              <a:cs typeface="Roboto"/>
              <a:sym typeface="Roboto"/>
            </a:endParaRPr>
          </a:p>
          <a:p>
            <a:pPr marL="457200" marR="371680" lvl="0" indent="457200" algn="l" rtl="0">
              <a:lnSpc>
                <a:spcPct val="100000"/>
              </a:lnSpc>
              <a:spcBef>
                <a:spcPts val="0"/>
              </a:spcBef>
              <a:spcAft>
                <a:spcPts val="0"/>
              </a:spcAft>
              <a:buNone/>
            </a:pPr>
            <a:r>
              <a:rPr lang="en" sz="1200">
                <a:solidFill>
                  <a:srgbClr val="212121"/>
                </a:solidFill>
                <a:latin typeface="Roboto"/>
                <a:ea typeface="Roboto"/>
                <a:cs typeface="Roboto"/>
                <a:sym typeface="Roboto"/>
              </a:rPr>
              <a:t>the minimum resolution inherent to such instruments</a:t>
            </a:r>
            <a:endParaRPr sz="1200" b="1">
              <a:solidFill>
                <a:schemeClr val="lt1"/>
              </a:solidFill>
              <a:latin typeface="Roboto"/>
              <a:ea typeface="Roboto"/>
              <a:cs typeface="Roboto"/>
              <a:sym typeface="Roboto"/>
            </a:endParaRPr>
          </a:p>
        </p:txBody>
      </p:sp>
      <p:pic>
        <p:nvPicPr>
          <p:cNvPr id="585" name="Google Shape;585;p5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324000" y="2024164"/>
            <a:ext cx="1409300" cy="1834850"/>
          </a:xfrm>
          <a:prstGeom prst="rect">
            <a:avLst/>
          </a:prstGeom>
          <a:noFill/>
          <a:ln>
            <a:noFill/>
          </a:ln>
        </p:spPr>
      </p:pic>
      <p:graphicFrame>
        <p:nvGraphicFramePr>
          <p:cNvPr id="586" name="Google Shape;586;p55"/>
          <p:cNvGraphicFramePr/>
          <p:nvPr/>
        </p:nvGraphicFramePr>
        <p:xfrm>
          <a:off x="0" y="4749900"/>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109675">
                  <a:extLst>
                    <a:ext uri="{9D8B030D-6E8A-4147-A177-3AD203B41FA5}">
                      <a16:colId xmlns:a16="http://schemas.microsoft.com/office/drawing/2014/main" val="20002"/>
                    </a:ext>
                  </a:extLst>
                </a:gridCol>
                <a:gridCol w="9940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OVERVIEW</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SCHEDULE</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TEST READINESS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BUDGET</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pic>
        <p:nvPicPr>
          <p:cNvPr id="591" name="Google Shape;591;p5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861929" y="849589"/>
            <a:ext cx="4282095" cy="2875963"/>
          </a:xfrm>
          <a:prstGeom prst="rect">
            <a:avLst/>
          </a:prstGeom>
          <a:noFill/>
          <a:ln>
            <a:noFill/>
          </a:ln>
        </p:spPr>
      </p:pic>
      <p:sp>
        <p:nvSpPr>
          <p:cNvPr id="592" name="Google Shape;592;p56"/>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32</a:t>
            </a:fld>
            <a:endParaRPr/>
          </a:p>
        </p:txBody>
      </p:sp>
      <p:sp>
        <p:nvSpPr>
          <p:cNvPr id="593" name="Google Shape;593;p56"/>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(MFCT) C</a:t>
            </a:r>
            <a:r>
              <a:rPr lang="en" sz="2650"/>
              <a:t>AR</a:t>
            </a:r>
            <a:r>
              <a:rPr lang="en" sz="3300"/>
              <a:t> T</a:t>
            </a:r>
            <a:r>
              <a:rPr lang="en" sz="2650"/>
              <a:t>OP</a:t>
            </a:r>
            <a:r>
              <a:rPr lang="en" sz="3300"/>
              <a:t> S</a:t>
            </a:r>
            <a:r>
              <a:rPr lang="en" sz="2650"/>
              <a:t>AFETY</a:t>
            </a:r>
            <a:r>
              <a:rPr lang="en" sz="3300"/>
              <a:t> T</a:t>
            </a:r>
            <a:r>
              <a:rPr lang="en" sz="2650"/>
              <a:t>EST</a:t>
            </a:r>
            <a:endParaRPr sz="2650"/>
          </a:p>
        </p:txBody>
      </p:sp>
      <p:sp>
        <p:nvSpPr>
          <p:cNvPr id="594" name="Google Shape;594;p56"/>
          <p:cNvSpPr txBox="1"/>
          <p:nvPr/>
        </p:nvSpPr>
        <p:spPr>
          <a:xfrm>
            <a:off x="-28075" y="607800"/>
            <a:ext cx="4890000" cy="47883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endParaRPr sz="1700" u="sng">
              <a:latin typeface="Roboto"/>
              <a:ea typeface="Roboto"/>
              <a:cs typeface="Roboto"/>
              <a:sym typeface="Roboto"/>
            </a:endParaRPr>
          </a:p>
          <a:p>
            <a:pPr marL="457200" lvl="0" indent="0" algn="l" rtl="0">
              <a:spcBef>
                <a:spcPts val="0"/>
              </a:spcBef>
              <a:spcAft>
                <a:spcPts val="0"/>
              </a:spcAft>
              <a:buNone/>
            </a:pPr>
            <a:r>
              <a:rPr lang="en" sz="1800" u="sng">
                <a:latin typeface="Roboto"/>
                <a:ea typeface="Roboto"/>
                <a:cs typeface="Roboto"/>
                <a:sym typeface="Roboto"/>
              </a:rPr>
              <a:t>Rationale/Motivation:</a:t>
            </a:r>
            <a:endParaRPr sz="1800" u="sng">
              <a:latin typeface="Roboto"/>
              <a:ea typeface="Roboto"/>
              <a:cs typeface="Roboto"/>
              <a:sym typeface="Roboto"/>
            </a:endParaRPr>
          </a:p>
          <a:p>
            <a:pPr marL="914400" marR="188391" lvl="0" indent="-323850" algn="l" rtl="0">
              <a:lnSpc>
                <a:spcPct val="115000"/>
              </a:lnSpc>
              <a:spcBef>
                <a:spcPts val="0"/>
              </a:spcBef>
              <a:spcAft>
                <a:spcPts val="0"/>
              </a:spcAft>
              <a:buSzPts val="1500"/>
              <a:buFont typeface="Roboto"/>
              <a:buChar char="➢"/>
            </a:pPr>
            <a:r>
              <a:rPr lang="en" sz="1500">
                <a:latin typeface="Roboto"/>
                <a:ea typeface="Roboto"/>
                <a:cs typeface="Roboto"/>
                <a:sym typeface="Roboto"/>
              </a:rPr>
              <a:t>Verify structural integrity of WT models </a:t>
            </a:r>
            <a:endParaRPr sz="1500">
              <a:latin typeface="Roboto"/>
              <a:ea typeface="Roboto"/>
              <a:cs typeface="Roboto"/>
              <a:sym typeface="Roboto"/>
            </a:endParaRPr>
          </a:p>
          <a:p>
            <a:pPr marL="457200" marR="188391" lvl="0" indent="457200" algn="l" rtl="0">
              <a:lnSpc>
                <a:spcPct val="115000"/>
              </a:lnSpc>
              <a:spcBef>
                <a:spcPts val="0"/>
              </a:spcBef>
              <a:spcAft>
                <a:spcPts val="0"/>
              </a:spcAft>
              <a:buNone/>
            </a:pPr>
            <a:r>
              <a:rPr lang="en" sz="1500">
                <a:latin typeface="Roboto"/>
                <a:ea typeface="Roboto"/>
                <a:cs typeface="Roboto"/>
                <a:sym typeface="Roboto"/>
              </a:rPr>
              <a:t>(NELDA + C206)</a:t>
            </a:r>
            <a:endParaRPr sz="1500">
              <a:latin typeface="Roboto"/>
              <a:ea typeface="Roboto"/>
              <a:cs typeface="Roboto"/>
              <a:sym typeface="Roboto"/>
            </a:endParaRPr>
          </a:p>
          <a:p>
            <a:pPr marL="1371600" marR="188391" lvl="1" indent="-323850" algn="l" rtl="0">
              <a:lnSpc>
                <a:spcPct val="115000"/>
              </a:lnSpc>
              <a:spcBef>
                <a:spcPts val="0"/>
              </a:spcBef>
              <a:spcAft>
                <a:spcPts val="0"/>
              </a:spcAft>
              <a:buSzPts val="1500"/>
              <a:buFont typeface="Roboto"/>
              <a:buChar char="○"/>
            </a:pPr>
            <a:r>
              <a:rPr lang="en" sz="1500">
                <a:latin typeface="Roboto"/>
                <a:ea typeface="Roboto"/>
                <a:cs typeface="Roboto"/>
                <a:sym typeface="Roboto"/>
              </a:rPr>
              <a:t>Risk: Unproven model could break inside WT and damage the equipment</a:t>
            </a:r>
            <a:endParaRPr sz="1500">
              <a:latin typeface="Roboto"/>
              <a:ea typeface="Roboto"/>
              <a:cs typeface="Roboto"/>
              <a:sym typeface="Roboto"/>
            </a:endParaRPr>
          </a:p>
          <a:p>
            <a:pPr marL="457200" lvl="0" indent="0" algn="l" rtl="0">
              <a:spcBef>
                <a:spcPts val="1000"/>
              </a:spcBef>
              <a:spcAft>
                <a:spcPts val="0"/>
              </a:spcAft>
              <a:buNone/>
            </a:pPr>
            <a:r>
              <a:rPr lang="en" sz="1800" u="sng">
                <a:latin typeface="Roboto"/>
                <a:ea typeface="Roboto"/>
                <a:cs typeface="Roboto"/>
                <a:sym typeface="Roboto"/>
              </a:rPr>
              <a:t>Procedure:</a:t>
            </a:r>
            <a:endParaRPr sz="1800" u="sng">
              <a:latin typeface="Roboto"/>
              <a:ea typeface="Roboto"/>
              <a:cs typeface="Roboto"/>
              <a:sym typeface="Roboto"/>
            </a:endParaRPr>
          </a:p>
          <a:p>
            <a:pPr marL="914400" lvl="0" indent="-323850" algn="l" rtl="0">
              <a:lnSpc>
                <a:spcPct val="115000"/>
              </a:lnSpc>
              <a:spcBef>
                <a:spcPts val="0"/>
              </a:spcBef>
              <a:spcAft>
                <a:spcPts val="0"/>
              </a:spcAft>
              <a:buSzPts val="1500"/>
              <a:buFont typeface="Roboto"/>
              <a:buAutoNum type="arabicPeriod"/>
            </a:pPr>
            <a:r>
              <a:rPr lang="en" sz="1500">
                <a:latin typeface="Roboto"/>
                <a:ea typeface="Roboto"/>
                <a:cs typeface="Roboto"/>
                <a:sym typeface="Roboto"/>
              </a:rPr>
              <a:t>Manufacture Sting sensor replica mount</a:t>
            </a:r>
            <a:endParaRPr sz="1500">
              <a:latin typeface="Roboto"/>
              <a:ea typeface="Roboto"/>
              <a:cs typeface="Roboto"/>
              <a:sym typeface="Roboto"/>
            </a:endParaRPr>
          </a:p>
          <a:p>
            <a:pPr marL="914400" lvl="0" indent="-323850" algn="l" rtl="0">
              <a:lnSpc>
                <a:spcPct val="115000"/>
              </a:lnSpc>
              <a:spcBef>
                <a:spcPts val="0"/>
              </a:spcBef>
              <a:spcAft>
                <a:spcPts val="0"/>
              </a:spcAft>
              <a:buSzPts val="1500"/>
              <a:buFont typeface="Roboto"/>
              <a:buAutoNum type="arabicPeriod"/>
            </a:pPr>
            <a:r>
              <a:rPr lang="en" sz="1500">
                <a:latin typeface="Roboto"/>
                <a:ea typeface="Roboto"/>
                <a:cs typeface="Roboto"/>
                <a:sym typeface="Roboto"/>
              </a:rPr>
              <a:t>Mount assembly to car sunroof</a:t>
            </a:r>
            <a:endParaRPr sz="1500">
              <a:latin typeface="Roboto"/>
              <a:ea typeface="Roboto"/>
              <a:cs typeface="Roboto"/>
              <a:sym typeface="Roboto"/>
            </a:endParaRPr>
          </a:p>
          <a:p>
            <a:pPr marL="914400" lvl="0" indent="-323850" algn="l" rtl="0">
              <a:lnSpc>
                <a:spcPct val="115000"/>
              </a:lnSpc>
              <a:spcBef>
                <a:spcPts val="0"/>
              </a:spcBef>
              <a:spcAft>
                <a:spcPts val="0"/>
              </a:spcAft>
              <a:buSzPts val="1500"/>
              <a:buFont typeface="Roboto"/>
              <a:buAutoNum type="arabicPeriod"/>
            </a:pPr>
            <a:r>
              <a:rPr lang="en" sz="1500">
                <a:latin typeface="Roboto"/>
                <a:ea typeface="Roboto"/>
                <a:cs typeface="Roboto"/>
                <a:sym typeface="Roboto"/>
              </a:rPr>
              <a:t>Run slow car test (~20 mph)</a:t>
            </a:r>
            <a:endParaRPr sz="1500">
              <a:latin typeface="Roboto"/>
              <a:ea typeface="Roboto"/>
              <a:cs typeface="Roboto"/>
              <a:sym typeface="Roboto"/>
            </a:endParaRPr>
          </a:p>
          <a:p>
            <a:pPr marL="914400" lvl="0" indent="-323850" algn="l" rtl="0">
              <a:lnSpc>
                <a:spcPct val="115000"/>
              </a:lnSpc>
              <a:spcBef>
                <a:spcPts val="0"/>
              </a:spcBef>
              <a:spcAft>
                <a:spcPts val="0"/>
              </a:spcAft>
              <a:buSzPts val="1500"/>
              <a:buFont typeface="Roboto"/>
              <a:buAutoNum type="arabicPeriod"/>
            </a:pPr>
            <a:r>
              <a:rPr lang="en" sz="1500">
                <a:latin typeface="Roboto"/>
                <a:ea typeface="Roboto"/>
                <a:cs typeface="Roboto"/>
                <a:sym typeface="Roboto"/>
              </a:rPr>
              <a:t>Step to higher speed car tests (40+ mph) with video recording (~5 mph increments)</a:t>
            </a:r>
            <a:endParaRPr sz="1500">
              <a:latin typeface="Roboto"/>
              <a:ea typeface="Roboto"/>
              <a:cs typeface="Roboto"/>
              <a:sym typeface="Roboto"/>
            </a:endParaRPr>
          </a:p>
          <a:p>
            <a:pPr marL="914400" lvl="0" indent="-323850" algn="l" rtl="0">
              <a:lnSpc>
                <a:spcPct val="115000"/>
              </a:lnSpc>
              <a:spcBef>
                <a:spcPts val="0"/>
              </a:spcBef>
              <a:spcAft>
                <a:spcPts val="0"/>
              </a:spcAft>
              <a:buSzPts val="1500"/>
              <a:buFont typeface="Roboto"/>
              <a:buAutoNum type="arabicPeriod"/>
            </a:pPr>
            <a:r>
              <a:rPr lang="en" sz="1500">
                <a:latin typeface="Roboto"/>
                <a:ea typeface="Roboto"/>
                <a:cs typeface="Roboto"/>
                <a:sym typeface="Roboto"/>
              </a:rPr>
              <a:t>Establish FOS &gt; 1.2x WT Test Speed</a:t>
            </a:r>
            <a:endParaRPr sz="1500">
              <a:latin typeface="Roboto"/>
              <a:ea typeface="Roboto"/>
              <a:cs typeface="Roboto"/>
              <a:sym typeface="Roboto"/>
            </a:endParaRPr>
          </a:p>
          <a:p>
            <a:pPr marL="0" lvl="0" indent="0" algn="l" rtl="0">
              <a:spcBef>
                <a:spcPts val="0"/>
              </a:spcBef>
              <a:spcAft>
                <a:spcPts val="0"/>
              </a:spcAft>
              <a:buNone/>
            </a:pPr>
            <a:endParaRPr sz="1700">
              <a:latin typeface="Roboto"/>
              <a:ea typeface="Roboto"/>
              <a:cs typeface="Roboto"/>
              <a:sym typeface="Roboto"/>
            </a:endParaRPr>
          </a:p>
          <a:p>
            <a:pPr marL="1371600" lvl="0" indent="0" algn="l" rtl="0">
              <a:spcBef>
                <a:spcPts val="0"/>
              </a:spcBef>
              <a:spcAft>
                <a:spcPts val="0"/>
              </a:spcAft>
              <a:buNone/>
            </a:pPr>
            <a:endParaRPr sz="1700">
              <a:latin typeface="Roboto"/>
              <a:ea typeface="Roboto"/>
              <a:cs typeface="Roboto"/>
              <a:sym typeface="Roboto"/>
            </a:endParaRPr>
          </a:p>
          <a:p>
            <a:pPr marL="914400" lvl="0" indent="-228600" algn="l" rtl="0">
              <a:spcBef>
                <a:spcPts val="0"/>
              </a:spcBef>
              <a:spcAft>
                <a:spcPts val="0"/>
              </a:spcAft>
              <a:buNone/>
            </a:pPr>
            <a:endParaRPr>
              <a:latin typeface="Roboto"/>
              <a:ea typeface="Roboto"/>
              <a:cs typeface="Roboto"/>
              <a:sym typeface="Roboto"/>
            </a:endParaRPr>
          </a:p>
        </p:txBody>
      </p:sp>
      <p:sp>
        <p:nvSpPr>
          <p:cNvPr id="595" name="Google Shape;595;p56"/>
          <p:cNvSpPr txBox="1"/>
          <p:nvPr/>
        </p:nvSpPr>
        <p:spPr>
          <a:xfrm>
            <a:off x="0" y="572700"/>
            <a:ext cx="9144000" cy="276900"/>
          </a:xfrm>
          <a:prstGeom prst="rect">
            <a:avLst/>
          </a:prstGeom>
          <a:solidFill>
            <a:srgbClr val="B4A7D6"/>
          </a:solidFill>
          <a:ln>
            <a:noFill/>
          </a:ln>
        </p:spPr>
        <p:txBody>
          <a:bodyPr spcFirstLastPara="1" wrap="square" lIns="91425" tIns="45700" rIns="0" bIns="45700" anchor="t" anchorCtr="0">
            <a:spAutoFit/>
          </a:bodyPr>
          <a:lstStyle/>
          <a:p>
            <a:pPr marL="628650" lvl="0" indent="-400050" algn="l" rtl="0">
              <a:lnSpc>
                <a:spcPct val="100000"/>
              </a:lnSpc>
              <a:spcBef>
                <a:spcPts val="0"/>
              </a:spcBef>
              <a:spcAft>
                <a:spcPts val="0"/>
              </a:spcAft>
              <a:buNone/>
            </a:pPr>
            <a:r>
              <a:rPr lang="en" sz="1200" b="1">
                <a:solidFill>
                  <a:schemeClr val="lt1"/>
                </a:solidFill>
                <a:latin typeface="Roboto"/>
                <a:ea typeface="Roboto"/>
                <a:cs typeface="Roboto"/>
                <a:sym typeface="Roboto"/>
              </a:rPr>
              <a:t>DR 4.1.3: </a:t>
            </a:r>
            <a:r>
              <a:rPr lang="en" sz="1200">
                <a:solidFill>
                  <a:schemeClr val="lt1"/>
                </a:solidFill>
                <a:latin typeface="Roboto"/>
                <a:ea typeface="Roboto"/>
                <a:cs typeface="Roboto"/>
                <a:sym typeface="Roboto"/>
              </a:rPr>
              <a:t>The scaled models of each aircraft shall be capable of withstanding relative air velocities up to 55 mph</a:t>
            </a:r>
            <a:r>
              <a:rPr lang="en" sz="1200" b="1">
                <a:solidFill>
                  <a:srgbClr val="212121"/>
                </a:solidFill>
                <a:latin typeface="Roboto"/>
                <a:ea typeface="Roboto"/>
                <a:cs typeface="Roboto"/>
                <a:sym typeface="Roboto"/>
              </a:rPr>
              <a:t> </a:t>
            </a:r>
            <a:endParaRPr sz="1200">
              <a:solidFill>
                <a:srgbClr val="212121"/>
              </a:solidFill>
              <a:latin typeface="Roboto"/>
              <a:ea typeface="Roboto"/>
              <a:cs typeface="Roboto"/>
              <a:sym typeface="Roboto"/>
            </a:endParaRPr>
          </a:p>
        </p:txBody>
      </p:sp>
      <p:cxnSp>
        <p:nvCxnSpPr>
          <p:cNvPr id="596" name="Google Shape;596;p56"/>
          <p:cNvCxnSpPr>
            <a:stCxn id="597" idx="1"/>
          </p:cNvCxnSpPr>
          <p:nvPr/>
        </p:nvCxnSpPr>
        <p:spPr>
          <a:xfrm flipH="1">
            <a:off x="6185175" y="1360175"/>
            <a:ext cx="595800" cy="615600"/>
          </a:xfrm>
          <a:prstGeom prst="straightConnector1">
            <a:avLst/>
          </a:prstGeom>
          <a:noFill/>
          <a:ln w="19050" cap="flat" cmpd="sng">
            <a:solidFill>
              <a:schemeClr val="lt1"/>
            </a:solidFill>
            <a:prstDash val="solid"/>
            <a:round/>
            <a:headEnd type="none" w="med" len="med"/>
            <a:tailEnd type="triangle" w="med" len="med"/>
          </a:ln>
        </p:spPr>
      </p:cxnSp>
      <p:sp>
        <p:nvSpPr>
          <p:cNvPr id="597" name="Google Shape;597;p56"/>
          <p:cNvSpPr txBox="1"/>
          <p:nvPr/>
        </p:nvSpPr>
        <p:spPr>
          <a:xfrm>
            <a:off x="6780975" y="1067675"/>
            <a:ext cx="1417800" cy="585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300">
                <a:latin typeface="Roboto"/>
                <a:ea typeface="Roboto"/>
                <a:cs typeface="Roboto"/>
                <a:sym typeface="Roboto"/>
              </a:rPr>
              <a:t>3D-P</a:t>
            </a:r>
            <a:r>
              <a:rPr lang="en" sz="1000">
                <a:latin typeface="Roboto"/>
                <a:ea typeface="Roboto"/>
                <a:cs typeface="Roboto"/>
                <a:sym typeface="Roboto"/>
              </a:rPr>
              <a:t>RINTED</a:t>
            </a:r>
            <a:r>
              <a:rPr lang="en" sz="1300">
                <a:latin typeface="Roboto"/>
                <a:ea typeface="Roboto"/>
                <a:cs typeface="Roboto"/>
                <a:sym typeface="Roboto"/>
              </a:rPr>
              <a:t> S</a:t>
            </a:r>
            <a:r>
              <a:rPr lang="en" sz="1000">
                <a:latin typeface="Roboto"/>
                <a:ea typeface="Roboto"/>
                <a:cs typeface="Roboto"/>
                <a:sym typeface="Roboto"/>
              </a:rPr>
              <a:t>TING</a:t>
            </a:r>
            <a:r>
              <a:rPr lang="en" sz="1300">
                <a:latin typeface="Roboto"/>
                <a:ea typeface="Roboto"/>
                <a:cs typeface="Roboto"/>
                <a:sym typeface="Roboto"/>
              </a:rPr>
              <a:t> M</a:t>
            </a:r>
            <a:r>
              <a:rPr lang="en" sz="1000">
                <a:latin typeface="Roboto"/>
                <a:ea typeface="Roboto"/>
                <a:cs typeface="Roboto"/>
                <a:sym typeface="Roboto"/>
              </a:rPr>
              <a:t>OUNT</a:t>
            </a:r>
            <a:r>
              <a:rPr lang="en" sz="1300">
                <a:latin typeface="Roboto"/>
                <a:ea typeface="Roboto"/>
                <a:cs typeface="Roboto"/>
                <a:sym typeface="Roboto"/>
              </a:rPr>
              <a:t> R</a:t>
            </a:r>
            <a:r>
              <a:rPr lang="en" sz="1000">
                <a:latin typeface="Roboto"/>
                <a:ea typeface="Roboto"/>
                <a:cs typeface="Roboto"/>
                <a:sym typeface="Roboto"/>
              </a:rPr>
              <a:t>EPLICA</a:t>
            </a:r>
            <a:endParaRPr sz="1000">
              <a:latin typeface="Roboto"/>
              <a:ea typeface="Roboto"/>
              <a:cs typeface="Roboto"/>
              <a:sym typeface="Roboto"/>
            </a:endParaRPr>
          </a:p>
        </p:txBody>
      </p:sp>
      <p:pic>
        <p:nvPicPr>
          <p:cNvPr id="598" name="Google Shape;598;p5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615175" y="3669850"/>
            <a:ext cx="2284499" cy="1447850"/>
          </a:xfrm>
          <a:prstGeom prst="rect">
            <a:avLst/>
          </a:prstGeom>
          <a:noFill/>
          <a:ln>
            <a:noFill/>
          </a:ln>
        </p:spPr>
      </p:pic>
      <p:sp>
        <p:nvSpPr>
          <p:cNvPr id="599" name="Google Shape;599;p56"/>
          <p:cNvSpPr txBox="1"/>
          <p:nvPr/>
        </p:nvSpPr>
        <p:spPr>
          <a:xfrm>
            <a:off x="6780975" y="3315150"/>
            <a:ext cx="1034700" cy="5541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200">
                <a:latin typeface="Roboto"/>
                <a:ea typeface="Roboto"/>
                <a:cs typeface="Roboto"/>
                <a:sym typeface="Roboto"/>
              </a:rPr>
              <a:t>C</a:t>
            </a:r>
            <a:r>
              <a:rPr lang="en" sz="1000">
                <a:latin typeface="Roboto"/>
                <a:ea typeface="Roboto"/>
                <a:cs typeface="Roboto"/>
                <a:sym typeface="Roboto"/>
              </a:rPr>
              <a:t>LAMPS</a:t>
            </a:r>
            <a:r>
              <a:rPr lang="en" sz="1200">
                <a:latin typeface="Roboto"/>
                <a:ea typeface="Roboto"/>
                <a:cs typeface="Roboto"/>
                <a:sym typeface="Roboto"/>
              </a:rPr>
              <a:t> T</a:t>
            </a:r>
            <a:r>
              <a:rPr lang="en" sz="1000">
                <a:latin typeface="Roboto"/>
                <a:ea typeface="Roboto"/>
                <a:cs typeface="Roboto"/>
                <a:sym typeface="Roboto"/>
              </a:rPr>
              <a:t>O</a:t>
            </a:r>
            <a:r>
              <a:rPr lang="en" sz="1200">
                <a:latin typeface="Roboto"/>
                <a:ea typeface="Roboto"/>
                <a:cs typeface="Roboto"/>
                <a:sym typeface="Roboto"/>
              </a:rPr>
              <a:t> R</a:t>
            </a:r>
            <a:r>
              <a:rPr lang="en" sz="1000">
                <a:latin typeface="Roboto"/>
                <a:ea typeface="Roboto"/>
                <a:cs typeface="Roboto"/>
                <a:sym typeface="Roboto"/>
              </a:rPr>
              <a:t>OOFTOP</a:t>
            </a:r>
            <a:endParaRPr sz="1000">
              <a:latin typeface="Roboto"/>
              <a:ea typeface="Roboto"/>
              <a:cs typeface="Roboto"/>
              <a:sym typeface="Roboto"/>
            </a:endParaRPr>
          </a:p>
        </p:txBody>
      </p:sp>
      <p:cxnSp>
        <p:nvCxnSpPr>
          <p:cNvPr id="600" name="Google Shape;600;p56"/>
          <p:cNvCxnSpPr/>
          <p:nvPr/>
        </p:nvCxnSpPr>
        <p:spPr>
          <a:xfrm rot="10800000" flipH="1">
            <a:off x="7825750" y="2923350"/>
            <a:ext cx="281400" cy="391800"/>
          </a:xfrm>
          <a:prstGeom prst="straightConnector1">
            <a:avLst/>
          </a:prstGeom>
          <a:noFill/>
          <a:ln w="19050" cap="flat" cmpd="sng">
            <a:solidFill>
              <a:schemeClr val="lt1"/>
            </a:solidFill>
            <a:prstDash val="solid"/>
            <a:round/>
            <a:headEnd type="none" w="med" len="med"/>
            <a:tailEnd type="triangle" w="med" len="med"/>
          </a:ln>
        </p:spPr>
      </p:cxnSp>
      <p:cxnSp>
        <p:nvCxnSpPr>
          <p:cNvPr id="601" name="Google Shape;601;p56"/>
          <p:cNvCxnSpPr/>
          <p:nvPr/>
        </p:nvCxnSpPr>
        <p:spPr>
          <a:xfrm flipH="1">
            <a:off x="6579975" y="3877725"/>
            <a:ext cx="221100" cy="291300"/>
          </a:xfrm>
          <a:prstGeom prst="straightConnector1">
            <a:avLst/>
          </a:prstGeom>
          <a:noFill/>
          <a:ln w="19050" cap="flat" cmpd="sng">
            <a:solidFill>
              <a:schemeClr val="lt1"/>
            </a:solidFill>
            <a:prstDash val="solid"/>
            <a:round/>
            <a:headEnd type="none" w="med" len="med"/>
            <a:tailEnd type="triangle" w="med" len="med"/>
          </a:ln>
        </p:spPr>
      </p:cxnSp>
      <p:graphicFrame>
        <p:nvGraphicFramePr>
          <p:cNvPr id="602" name="Google Shape;602;p56"/>
          <p:cNvGraphicFramePr/>
          <p:nvPr/>
        </p:nvGraphicFramePr>
        <p:xfrm>
          <a:off x="0" y="4749900"/>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109675">
                  <a:extLst>
                    <a:ext uri="{9D8B030D-6E8A-4147-A177-3AD203B41FA5}">
                      <a16:colId xmlns:a16="http://schemas.microsoft.com/office/drawing/2014/main" val="20002"/>
                    </a:ext>
                  </a:extLst>
                </a:gridCol>
                <a:gridCol w="9940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OVERVIEW</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SCHEDULE</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TEST READINESS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BUDGET</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pic>
        <p:nvPicPr>
          <p:cNvPr id="607" name="Google Shape;607;p5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251950" y="1851862"/>
            <a:ext cx="2481351" cy="2049375"/>
          </a:xfrm>
          <a:prstGeom prst="rect">
            <a:avLst/>
          </a:prstGeom>
          <a:noFill/>
          <a:ln>
            <a:noFill/>
          </a:ln>
        </p:spPr>
      </p:pic>
      <p:pic>
        <p:nvPicPr>
          <p:cNvPr id="608" name="Google Shape;608;p57"/>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rot="-9834292" flipH="1">
            <a:off x="7262774" y="1484678"/>
            <a:ext cx="1052349" cy="701125"/>
          </a:xfrm>
          <a:prstGeom prst="rect">
            <a:avLst/>
          </a:prstGeom>
          <a:noFill/>
          <a:ln>
            <a:noFill/>
          </a:ln>
        </p:spPr>
      </p:pic>
      <p:cxnSp>
        <p:nvCxnSpPr>
          <p:cNvPr id="609" name="Google Shape;609;p57"/>
          <p:cNvCxnSpPr/>
          <p:nvPr/>
        </p:nvCxnSpPr>
        <p:spPr>
          <a:xfrm flipH="1">
            <a:off x="6650400" y="1671050"/>
            <a:ext cx="683100" cy="241200"/>
          </a:xfrm>
          <a:prstGeom prst="bentConnector3">
            <a:avLst>
              <a:gd name="adj1" fmla="val 50000"/>
            </a:avLst>
          </a:prstGeom>
          <a:noFill/>
          <a:ln w="9525" cap="flat" cmpd="sng">
            <a:solidFill>
              <a:schemeClr val="dk2"/>
            </a:solidFill>
            <a:prstDash val="solid"/>
            <a:round/>
            <a:headEnd type="none" w="med" len="med"/>
            <a:tailEnd type="none" w="med" len="med"/>
          </a:ln>
        </p:spPr>
      </p:cxnSp>
      <p:cxnSp>
        <p:nvCxnSpPr>
          <p:cNvPr id="610" name="Google Shape;610;p57"/>
          <p:cNvCxnSpPr>
            <a:stCxn id="608" idx="3"/>
          </p:cNvCxnSpPr>
          <p:nvPr/>
        </p:nvCxnSpPr>
        <p:spPr>
          <a:xfrm>
            <a:off x="8294499" y="1981113"/>
            <a:ext cx="154800" cy="458400"/>
          </a:xfrm>
          <a:prstGeom prst="bentConnector2">
            <a:avLst/>
          </a:prstGeom>
          <a:noFill/>
          <a:ln w="9525" cap="flat" cmpd="sng">
            <a:solidFill>
              <a:schemeClr val="dk2"/>
            </a:solidFill>
            <a:prstDash val="solid"/>
            <a:round/>
            <a:headEnd type="none" w="med" len="med"/>
            <a:tailEnd type="none" w="med" len="med"/>
          </a:ln>
        </p:spPr>
      </p:cxnSp>
      <p:sp>
        <p:nvSpPr>
          <p:cNvPr id="611" name="Google Shape;611;p57"/>
          <p:cNvSpPr txBox="1"/>
          <p:nvPr/>
        </p:nvSpPr>
        <p:spPr>
          <a:xfrm>
            <a:off x="7222200" y="1220638"/>
            <a:ext cx="1312200" cy="320100"/>
          </a:xfrm>
          <a:prstGeom prst="rect">
            <a:avLst/>
          </a:prstGeom>
          <a:solidFill>
            <a:schemeClr val="dk1"/>
          </a:solidFill>
          <a:ln w="9525" cap="flat" cmpd="sng">
            <a:solidFill>
              <a:schemeClr val="lt1"/>
            </a:solidFill>
            <a:prstDash val="dash"/>
            <a:round/>
            <a:headEnd type="none" w="sm" len="sm"/>
            <a:tailEnd type="none" w="sm" len="sm"/>
          </a:ln>
        </p:spPr>
        <p:txBody>
          <a:bodyPr spcFirstLastPara="1" wrap="square" lIns="0" tIns="0" rIns="0" bIns="0" anchor="t" anchorCtr="0">
            <a:normAutofit/>
          </a:bodyPr>
          <a:lstStyle/>
          <a:p>
            <a:pPr marL="0" lvl="0" indent="0" algn="ctr" rtl="0">
              <a:spcBef>
                <a:spcPts val="0"/>
              </a:spcBef>
              <a:spcAft>
                <a:spcPts val="0"/>
              </a:spcAft>
              <a:buNone/>
            </a:pPr>
            <a:r>
              <a:rPr lang="en" sz="1000">
                <a:latin typeface="Roboto"/>
                <a:ea typeface="Roboto"/>
                <a:cs typeface="Roboto"/>
                <a:sym typeface="Roboto"/>
              </a:rPr>
              <a:t>NETTING AFIXED BEHIND MODEL</a:t>
            </a:r>
            <a:endParaRPr sz="1000">
              <a:latin typeface="Roboto"/>
              <a:ea typeface="Roboto"/>
              <a:cs typeface="Roboto"/>
              <a:sym typeface="Roboto"/>
            </a:endParaRPr>
          </a:p>
        </p:txBody>
      </p:sp>
      <p:sp>
        <p:nvSpPr>
          <p:cNvPr id="612" name="Google Shape;612;p57"/>
          <p:cNvSpPr txBox="1"/>
          <p:nvPr/>
        </p:nvSpPr>
        <p:spPr>
          <a:xfrm>
            <a:off x="0" y="909800"/>
            <a:ext cx="6252000" cy="3817200"/>
          </a:xfrm>
          <a:prstGeom prst="rect">
            <a:avLst/>
          </a:prstGeom>
          <a:noFill/>
          <a:ln>
            <a:noFill/>
          </a:ln>
        </p:spPr>
        <p:txBody>
          <a:bodyPr spcFirstLastPara="1" wrap="square" lIns="91425" tIns="91425" rIns="91425" bIns="91425" anchor="t" anchorCtr="0">
            <a:spAutoFit/>
          </a:bodyPr>
          <a:lstStyle/>
          <a:p>
            <a:pPr marL="457200" lvl="0" indent="0" algn="l" rtl="0">
              <a:lnSpc>
                <a:spcPct val="100000"/>
              </a:lnSpc>
              <a:spcBef>
                <a:spcPts val="0"/>
              </a:spcBef>
              <a:spcAft>
                <a:spcPts val="0"/>
              </a:spcAft>
              <a:buNone/>
            </a:pPr>
            <a:r>
              <a:rPr lang="en" sz="1800" u="sng">
                <a:latin typeface="Roboto"/>
                <a:ea typeface="Roboto"/>
                <a:cs typeface="Roboto"/>
                <a:sym typeface="Roboto"/>
              </a:rPr>
              <a:t>Expected Results</a:t>
            </a:r>
            <a:endParaRPr sz="1700" u="sng">
              <a:latin typeface="Roboto"/>
              <a:ea typeface="Roboto"/>
              <a:cs typeface="Roboto"/>
              <a:sym typeface="Roboto"/>
            </a:endParaRPr>
          </a:p>
          <a:p>
            <a:pPr marL="914400" lvl="0" indent="-330200" algn="l" rtl="0">
              <a:lnSpc>
                <a:spcPct val="115000"/>
              </a:lnSpc>
              <a:spcBef>
                <a:spcPts val="0"/>
              </a:spcBef>
              <a:spcAft>
                <a:spcPts val="0"/>
              </a:spcAft>
              <a:buSzPts val="1600"/>
              <a:buFont typeface="Roboto"/>
              <a:buChar char="➢"/>
            </a:pPr>
            <a:r>
              <a:rPr lang="en" sz="1600">
                <a:latin typeface="Roboto"/>
                <a:ea typeface="Roboto"/>
                <a:cs typeface="Roboto"/>
                <a:sym typeface="Roboto"/>
              </a:rPr>
              <a:t>Pass: Models withstand up to </a:t>
            </a:r>
            <a:r>
              <a:rPr lang="en" sz="1600" b="1">
                <a:latin typeface="Roboto"/>
                <a:ea typeface="Roboto"/>
                <a:cs typeface="Roboto"/>
                <a:sym typeface="Roboto"/>
              </a:rPr>
              <a:t>1.2x</a:t>
            </a:r>
            <a:r>
              <a:rPr lang="en" sz="1600">
                <a:latin typeface="Roboto"/>
                <a:ea typeface="Roboto"/>
                <a:cs typeface="Roboto"/>
                <a:sym typeface="Roboto"/>
              </a:rPr>
              <a:t> the maximum</a:t>
            </a:r>
            <a:endParaRPr sz="1600">
              <a:latin typeface="Roboto"/>
              <a:ea typeface="Roboto"/>
              <a:cs typeface="Roboto"/>
              <a:sym typeface="Roboto"/>
            </a:endParaRPr>
          </a:p>
          <a:p>
            <a:pPr marL="914400" lvl="0" indent="0" algn="l" rtl="0">
              <a:lnSpc>
                <a:spcPct val="115000"/>
              </a:lnSpc>
              <a:spcBef>
                <a:spcPts val="0"/>
              </a:spcBef>
              <a:spcAft>
                <a:spcPts val="0"/>
              </a:spcAft>
              <a:buNone/>
            </a:pPr>
            <a:r>
              <a:rPr lang="en" sz="1600">
                <a:latin typeface="Roboto"/>
                <a:ea typeface="Roboto"/>
                <a:cs typeface="Roboto"/>
                <a:sym typeface="Roboto"/>
              </a:rPr>
              <a:t>expected WT speeds (~55mph X </a:t>
            </a:r>
            <a:r>
              <a:rPr lang="en" sz="1600" b="1">
                <a:latin typeface="Roboto"/>
                <a:ea typeface="Roboto"/>
                <a:cs typeface="Roboto"/>
                <a:sym typeface="Roboto"/>
              </a:rPr>
              <a:t>1.2</a:t>
            </a:r>
            <a:r>
              <a:rPr lang="en" sz="1600">
                <a:latin typeface="Roboto"/>
                <a:ea typeface="Roboto"/>
                <a:cs typeface="Roboto"/>
                <a:sym typeface="Roboto"/>
              </a:rPr>
              <a:t> = 66mph)</a:t>
            </a:r>
            <a:endParaRPr sz="1600">
              <a:latin typeface="Roboto"/>
              <a:ea typeface="Roboto"/>
              <a:cs typeface="Roboto"/>
              <a:sym typeface="Roboto"/>
            </a:endParaRPr>
          </a:p>
          <a:p>
            <a:pPr marL="914400" lvl="0" indent="-330200" algn="l" rtl="0">
              <a:lnSpc>
                <a:spcPct val="115000"/>
              </a:lnSpc>
              <a:spcBef>
                <a:spcPts val="0"/>
              </a:spcBef>
              <a:spcAft>
                <a:spcPts val="0"/>
              </a:spcAft>
              <a:buSzPts val="1600"/>
              <a:buFont typeface="Roboto"/>
              <a:buChar char="➢"/>
            </a:pPr>
            <a:r>
              <a:rPr lang="en" sz="1600">
                <a:latin typeface="Roboto"/>
                <a:ea typeface="Roboto"/>
                <a:cs typeface="Roboto"/>
                <a:sym typeface="Roboto"/>
              </a:rPr>
              <a:t>Fail: Models fail at speeds &lt; 66 mph</a:t>
            </a:r>
            <a:endParaRPr sz="1600">
              <a:latin typeface="Roboto"/>
              <a:ea typeface="Roboto"/>
              <a:cs typeface="Roboto"/>
              <a:sym typeface="Roboto"/>
            </a:endParaRPr>
          </a:p>
          <a:p>
            <a:pPr marL="1371600" lvl="1" indent="-330200" algn="l" rtl="0">
              <a:lnSpc>
                <a:spcPct val="115000"/>
              </a:lnSpc>
              <a:spcBef>
                <a:spcPts val="0"/>
              </a:spcBef>
              <a:spcAft>
                <a:spcPts val="0"/>
              </a:spcAft>
              <a:buSzPts val="1600"/>
              <a:buFont typeface="Roboto"/>
              <a:buChar char="○"/>
            </a:pPr>
            <a:r>
              <a:rPr lang="en" sz="1600">
                <a:latin typeface="Roboto"/>
                <a:ea typeface="Roboto"/>
                <a:cs typeface="Roboto"/>
                <a:sym typeface="Roboto"/>
              </a:rPr>
              <a:t>Video recording to provide failure point</a:t>
            </a:r>
            <a:endParaRPr sz="1600">
              <a:latin typeface="Roboto"/>
              <a:ea typeface="Roboto"/>
              <a:cs typeface="Roboto"/>
              <a:sym typeface="Roboto"/>
            </a:endParaRPr>
          </a:p>
          <a:p>
            <a:pPr marL="457200" lvl="0" indent="0" algn="l" rtl="0">
              <a:lnSpc>
                <a:spcPct val="100000"/>
              </a:lnSpc>
              <a:spcBef>
                <a:spcPts val="0"/>
              </a:spcBef>
              <a:spcAft>
                <a:spcPts val="0"/>
              </a:spcAft>
              <a:buNone/>
            </a:pPr>
            <a:r>
              <a:rPr lang="en" sz="1800" u="sng">
                <a:latin typeface="Roboto"/>
                <a:ea typeface="Roboto"/>
                <a:cs typeface="Roboto"/>
                <a:sym typeface="Roboto"/>
              </a:rPr>
              <a:t>Safety </a:t>
            </a:r>
            <a:endParaRPr sz="1800" u="sng">
              <a:latin typeface="Roboto"/>
              <a:ea typeface="Roboto"/>
              <a:cs typeface="Roboto"/>
              <a:sym typeface="Roboto"/>
            </a:endParaRPr>
          </a:p>
          <a:p>
            <a:pPr marL="914400" lvl="0" indent="-330200" algn="l" rtl="0">
              <a:lnSpc>
                <a:spcPct val="115000"/>
              </a:lnSpc>
              <a:spcBef>
                <a:spcPts val="0"/>
              </a:spcBef>
              <a:spcAft>
                <a:spcPts val="0"/>
              </a:spcAft>
              <a:buSzPts val="1600"/>
              <a:buFont typeface="Roboto"/>
              <a:buChar char="➢"/>
            </a:pPr>
            <a:r>
              <a:rPr lang="en" sz="1600">
                <a:latin typeface="Roboto"/>
                <a:ea typeface="Roboto"/>
                <a:cs typeface="Roboto"/>
                <a:sym typeface="Roboto"/>
              </a:rPr>
              <a:t>Risks</a:t>
            </a:r>
            <a:endParaRPr sz="1600">
              <a:latin typeface="Roboto"/>
              <a:ea typeface="Roboto"/>
              <a:cs typeface="Roboto"/>
              <a:sym typeface="Roboto"/>
            </a:endParaRPr>
          </a:p>
          <a:p>
            <a:pPr marL="1371600" lvl="1" indent="-330200" algn="l" rtl="0">
              <a:lnSpc>
                <a:spcPct val="115000"/>
              </a:lnSpc>
              <a:spcBef>
                <a:spcPts val="0"/>
              </a:spcBef>
              <a:spcAft>
                <a:spcPts val="0"/>
              </a:spcAft>
              <a:buSzPts val="1600"/>
              <a:buFont typeface="Roboto"/>
              <a:buChar char="○"/>
            </a:pPr>
            <a:r>
              <a:rPr lang="en" sz="1600">
                <a:latin typeface="Roboto"/>
                <a:ea typeface="Roboto"/>
                <a:cs typeface="Roboto"/>
                <a:sym typeface="Roboto"/>
              </a:rPr>
              <a:t>Cannot have any loose / lost articles in test</a:t>
            </a:r>
            <a:endParaRPr sz="1600">
              <a:latin typeface="Roboto"/>
              <a:ea typeface="Roboto"/>
              <a:cs typeface="Roboto"/>
              <a:sym typeface="Roboto"/>
            </a:endParaRPr>
          </a:p>
          <a:p>
            <a:pPr marL="1371600" lvl="1" indent="-330200" algn="l" rtl="0">
              <a:lnSpc>
                <a:spcPct val="115000"/>
              </a:lnSpc>
              <a:spcBef>
                <a:spcPts val="0"/>
              </a:spcBef>
              <a:spcAft>
                <a:spcPts val="0"/>
              </a:spcAft>
              <a:buSzPts val="1600"/>
              <a:buFont typeface="Roboto"/>
              <a:buChar char="○"/>
            </a:pPr>
            <a:r>
              <a:rPr lang="en" sz="1600">
                <a:latin typeface="Roboto"/>
                <a:ea typeface="Roboto"/>
                <a:cs typeface="Roboto"/>
                <a:sym typeface="Roboto"/>
              </a:rPr>
              <a:t>Need to avoid other vehicles</a:t>
            </a:r>
            <a:endParaRPr sz="1600">
              <a:latin typeface="Roboto"/>
              <a:ea typeface="Roboto"/>
              <a:cs typeface="Roboto"/>
              <a:sym typeface="Roboto"/>
            </a:endParaRPr>
          </a:p>
          <a:p>
            <a:pPr marL="914400" lvl="0" indent="-330200" algn="l" rtl="0">
              <a:lnSpc>
                <a:spcPct val="115000"/>
              </a:lnSpc>
              <a:spcBef>
                <a:spcPts val="0"/>
              </a:spcBef>
              <a:spcAft>
                <a:spcPts val="0"/>
              </a:spcAft>
              <a:buSzPts val="1600"/>
              <a:buFont typeface="Roboto"/>
              <a:buChar char="➢"/>
            </a:pPr>
            <a:r>
              <a:rPr lang="en" sz="1600">
                <a:latin typeface="Roboto"/>
                <a:ea typeface="Roboto"/>
                <a:cs typeface="Roboto"/>
                <a:sym typeface="Roboto"/>
              </a:rPr>
              <a:t>Mitigation</a:t>
            </a:r>
            <a:endParaRPr sz="1600">
              <a:latin typeface="Roboto"/>
              <a:ea typeface="Roboto"/>
              <a:cs typeface="Roboto"/>
              <a:sym typeface="Roboto"/>
            </a:endParaRPr>
          </a:p>
          <a:p>
            <a:pPr marL="1371600" lvl="2" indent="-330200" algn="l" rtl="0">
              <a:lnSpc>
                <a:spcPct val="115000"/>
              </a:lnSpc>
              <a:spcBef>
                <a:spcPts val="0"/>
              </a:spcBef>
              <a:spcAft>
                <a:spcPts val="0"/>
              </a:spcAft>
              <a:buSzPts val="1600"/>
              <a:buFont typeface="Roboto"/>
              <a:buChar char="■"/>
            </a:pPr>
            <a:r>
              <a:rPr lang="en" sz="1600">
                <a:latin typeface="Roboto"/>
                <a:ea typeface="Roboto"/>
                <a:cs typeface="Roboto"/>
                <a:sym typeface="Roboto"/>
              </a:rPr>
              <a:t>Apparatus is snug - Inspect mount and fasteners</a:t>
            </a:r>
            <a:endParaRPr sz="1600">
              <a:latin typeface="Roboto"/>
              <a:ea typeface="Roboto"/>
              <a:cs typeface="Roboto"/>
              <a:sym typeface="Roboto"/>
            </a:endParaRPr>
          </a:p>
          <a:p>
            <a:pPr marL="1371600" lvl="2" indent="-330200" algn="l" rtl="0">
              <a:lnSpc>
                <a:spcPct val="115000"/>
              </a:lnSpc>
              <a:spcBef>
                <a:spcPts val="0"/>
              </a:spcBef>
              <a:spcAft>
                <a:spcPts val="0"/>
              </a:spcAft>
              <a:buSzPts val="1600"/>
              <a:buFont typeface="Roboto"/>
              <a:buChar char="■"/>
            </a:pPr>
            <a:r>
              <a:rPr lang="en" sz="1600" b="1">
                <a:latin typeface="Roboto"/>
                <a:ea typeface="Roboto"/>
                <a:cs typeface="Roboto"/>
                <a:sym typeface="Roboto"/>
              </a:rPr>
              <a:t>Test on a private or closed road</a:t>
            </a:r>
            <a:endParaRPr sz="1600" b="1">
              <a:latin typeface="Roboto"/>
              <a:ea typeface="Roboto"/>
              <a:cs typeface="Roboto"/>
              <a:sym typeface="Roboto"/>
            </a:endParaRPr>
          </a:p>
          <a:p>
            <a:pPr marL="1371600" lvl="2" indent="-330200" algn="l" rtl="0">
              <a:lnSpc>
                <a:spcPct val="115000"/>
              </a:lnSpc>
              <a:spcBef>
                <a:spcPts val="0"/>
              </a:spcBef>
              <a:spcAft>
                <a:spcPts val="0"/>
              </a:spcAft>
              <a:buSzPts val="1600"/>
              <a:buFont typeface="Roboto"/>
              <a:buChar char="■"/>
            </a:pPr>
            <a:r>
              <a:rPr lang="en" sz="1600">
                <a:latin typeface="Roboto"/>
                <a:ea typeface="Roboto"/>
                <a:cs typeface="Roboto"/>
                <a:sym typeface="Roboto"/>
              </a:rPr>
              <a:t>Safety net attached behind model</a:t>
            </a:r>
            <a:endParaRPr sz="1600">
              <a:latin typeface="Roboto"/>
              <a:ea typeface="Roboto"/>
              <a:cs typeface="Roboto"/>
              <a:sym typeface="Roboto"/>
            </a:endParaRPr>
          </a:p>
        </p:txBody>
      </p:sp>
      <p:sp>
        <p:nvSpPr>
          <p:cNvPr id="613" name="Google Shape;613;p57"/>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33</a:t>
            </a:fld>
            <a:endParaRPr/>
          </a:p>
        </p:txBody>
      </p:sp>
      <p:sp>
        <p:nvSpPr>
          <p:cNvPr id="614" name="Google Shape;614;p57"/>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(MFCT) C</a:t>
            </a:r>
            <a:r>
              <a:rPr lang="en" sz="2650"/>
              <a:t>AR</a:t>
            </a:r>
            <a:r>
              <a:rPr lang="en" sz="3300"/>
              <a:t> T</a:t>
            </a:r>
            <a:r>
              <a:rPr lang="en" sz="2650"/>
              <a:t>OP</a:t>
            </a:r>
            <a:r>
              <a:rPr lang="en" sz="3300"/>
              <a:t> S</a:t>
            </a:r>
            <a:r>
              <a:rPr lang="en" sz="2650"/>
              <a:t>AFETY</a:t>
            </a:r>
            <a:r>
              <a:rPr lang="en" sz="3300"/>
              <a:t> T</a:t>
            </a:r>
            <a:r>
              <a:rPr lang="en" sz="2650"/>
              <a:t>EST</a:t>
            </a:r>
            <a:endParaRPr sz="2650"/>
          </a:p>
        </p:txBody>
      </p:sp>
      <p:sp>
        <p:nvSpPr>
          <p:cNvPr id="615" name="Google Shape;615;p57"/>
          <p:cNvSpPr txBox="1"/>
          <p:nvPr/>
        </p:nvSpPr>
        <p:spPr>
          <a:xfrm>
            <a:off x="0" y="572700"/>
            <a:ext cx="9144000" cy="276900"/>
          </a:xfrm>
          <a:prstGeom prst="rect">
            <a:avLst/>
          </a:prstGeom>
          <a:solidFill>
            <a:srgbClr val="B4A7D6"/>
          </a:solidFill>
          <a:ln>
            <a:noFill/>
          </a:ln>
        </p:spPr>
        <p:txBody>
          <a:bodyPr spcFirstLastPara="1" wrap="square" lIns="91425" tIns="45700" rIns="0" bIns="45700" anchor="t" anchorCtr="0">
            <a:spAutoFit/>
          </a:bodyPr>
          <a:lstStyle/>
          <a:p>
            <a:pPr marL="628650" marR="371680" lvl="0" indent="-400050" algn="l" rtl="0">
              <a:spcBef>
                <a:spcPts val="0"/>
              </a:spcBef>
              <a:spcAft>
                <a:spcPts val="0"/>
              </a:spcAft>
              <a:buNone/>
            </a:pPr>
            <a:r>
              <a:rPr lang="en" sz="1200" b="1">
                <a:solidFill>
                  <a:schemeClr val="lt1"/>
                </a:solidFill>
                <a:latin typeface="Roboto"/>
                <a:ea typeface="Roboto"/>
                <a:cs typeface="Roboto"/>
                <a:sym typeface="Roboto"/>
              </a:rPr>
              <a:t>DR 4.1.3: </a:t>
            </a:r>
            <a:r>
              <a:rPr lang="en" sz="1200">
                <a:solidFill>
                  <a:schemeClr val="lt1"/>
                </a:solidFill>
                <a:latin typeface="Roboto"/>
                <a:ea typeface="Roboto"/>
                <a:cs typeface="Roboto"/>
                <a:sym typeface="Roboto"/>
              </a:rPr>
              <a:t>The scaled models of each aircraft shall be capable of withstanding relative air velocities up to 55 mph</a:t>
            </a:r>
            <a:endParaRPr sz="1200">
              <a:solidFill>
                <a:srgbClr val="212121"/>
              </a:solidFill>
              <a:latin typeface="Roboto"/>
              <a:ea typeface="Roboto"/>
              <a:cs typeface="Roboto"/>
              <a:sym typeface="Roboto"/>
            </a:endParaRPr>
          </a:p>
        </p:txBody>
      </p:sp>
      <p:graphicFrame>
        <p:nvGraphicFramePr>
          <p:cNvPr id="616" name="Google Shape;616;p57"/>
          <p:cNvGraphicFramePr/>
          <p:nvPr/>
        </p:nvGraphicFramePr>
        <p:xfrm>
          <a:off x="0" y="4749900"/>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109675">
                  <a:extLst>
                    <a:ext uri="{9D8B030D-6E8A-4147-A177-3AD203B41FA5}">
                      <a16:colId xmlns:a16="http://schemas.microsoft.com/office/drawing/2014/main" val="20002"/>
                    </a:ext>
                  </a:extLst>
                </a:gridCol>
                <a:gridCol w="9940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OVERVIEW</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SCHEDULE</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TEST READINESS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BUDGET</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58"/>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34</a:t>
            </a:fld>
            <a:endParaRPr/>
          </a:p>
        </p:txBody>
      </p:sp>
      <p:sp>
        <p:nvSpPr>
          <p:cNvPr id="622" name="Google Shape;622;p58"/>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(SST) G</a:t>
            </a:r>
            <a:r>
              <a:rPr lang="en" sz="2650"/>
              <a:t>LIDER</a:t>
            </a:r>
            <a:r>
              <a:rPr lang="en" sz="3300"/>
              <a:t> T</a:t>
            </a:r>
            <a:r>
              <a:rPr lang="en" sz="2650"/>
              <a:t>ESTING</a:t>
            </a:r>
            <a:endParaRPr sz="2633"/>
          </a:p>
        </p:txBody>
      </p:sp>
      <p:sp>
        <p:nvSpPr>
          <p:cNvPr id="623" name="Google Shape;623;p58"/>
          <p:cNvSpPr txBox="1"/>
          <p:nvPr/>
        </p:nvSpPr>
        <p:spPr>
          <a:xfrm>
            <a:off x="0" y="1065300"/>
            <a:ext cx="5259300" cy="34683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1700" u="sng">
                <a:latin typeface="Roboto"/>
                <a:ea typeface="Roboto"/>
                <a:cs typeface="Roboto"/>
                <a:sym typeface="Roboto"/>
              </a:rPr>
              <a:t>Rationale/Motivation:</a:t>
            </a:r>
            <a:endParaRPr sz="1700" u="sng">
              <a:latin typeface="Roboto"/>
              <a:ea typeface="Roboto"/>
              <a:cs typeface="Roboto"/>
              <a:sym typeface="Roboto"/>
            </a:endParaRPr>
          </a:p>
          <a:p>
            <a:pPr marL="914400" lvl="0" indent="-317500" algn="l" rtl="0">
              <a:spcBef>
                <a:spcPts val="0"/>
              </a:spcBef>
              <a:spcAft>
                <a:spcPts val="0"/>
              </a:spcAft>
              <a:buSzPts val="1400"/>
              <a:buFont typeface="Roboto"/>
              <a:buChar char="➢"/>
            </a:pPr>
            <a:r>
              <a:rPr lang="en">
                <a:latin typeface="Roboto"/>
                <a:ea typeface="Roboto"/>
                <a:cs typeface="Roboto"/>
                <a:sym typeface="Roboto"/>
              </a:rPr>
              <a:t>Validate airframe stability</a:t>
            </a:r>
            <a:endParaRPr>
              <a:latin typeface="Roboto"/>
              <a:ea typeface="Roboto"/>
              <a:cs typeface="Roboto"/>
              <a:sym typeface="Roboto"/>
            </a:endParaRPr>
          </a:p>
          <a:p>
            <a:pPr marL="914400" lvl="0" indent="-317500" algn="l" rtl="0">
              <a:spcBef>
                <a:spcPts val="0"/>
              </a:spcBef>
              <a:spcAft>
                <a:spcPts val="0"/>
              </a:spcAft>
              <a:buSzPts val="1400"/>
              <a:buFont typeface="Roboto"/>
              <a:buChar char="➢"/>
            </a:pPr>
            <a:r>
              <a:rPr lang="en">
                <a:latin typeface="Roboto"/>
                <a:ea typeface="Roboto"/>
                <a:cs typeface="Roboto"/>
                <a:sym typeface="Roboto"/>
              </a:rPr>
              <a:t>Practical demonstration of configuration feasibility and performance when in an unpowered glide</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457200" lvl="0" indent="0" algn="l" rtl="0">
              <a:spcBef>
                <a:spcPts val="0"/>
              </a:spcBef>
              <a:spcAft>
                <a:spcPts val="0"/>
              </a:spcAft>
              <a:buNone/>
            </a:pPr>
            <a:r>
              <a:rPr lang="en" sz="1700" u="sng">
                <a:latin typeface="Roboto"/>
                <a:ea typeface="Roboto"/>
                <a:cs typeface="Roboto"/>
                <a:sym typeface="Roboto"/>
              </a:rPr>
              <a:t>Desired Data</a:t>
            </a:r>
            <a:endParaRPr sz="1700" u="sng">
              <a:latin typeface="Roboto"/>
              <a:ea typeface="Roboto"/>
              <a:cs typeface="Roboto"/>
              <a:sym typeface="Roboto"/>
            </a:endParaRPr>
          </a:p>
          <a:p>
            <a:pPr marL="914400" lvl="0" indent="-317500" algn="l" rtl="0">
              <a:spcBef>
                <a:spcPts val="0"/>
              </a:spcBef>
              <a:spcAft>
                <a:spcPts val="0"/>
              </a:spcAft>
              <a:buSzPts val="1400"/>
              <a:buFont typeface="Roboto"/>
              <a:buChar char="➢"/>
            </a:pPr>
            <a:r>
              <a:rPr lang="en">
                <a:latin typeface="Roboto"/>
                <a:ea typeface="Roboto"/>
                <a:cs typeface="Roboto"/>
                <a:sym typeface="Roboto"/>
              </a:rPr>
              <a:t>Position, Velocity, Time (3 dimensions)</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457200" lvl="0" indent="0" algn="l" rtl="0">
              <a:spcBef>
                <a:spcPts val="0"/>
              </a:spcBef>
              <a:spcAft>
                <a:spcPts val="0"/>
              </a:spcAft>
              <a:buNone/>
            </a:pPr>
            <a:r>
              <a:rPr lang="en" sz="1700" u="sng">
                <a:solidFill>
                  <a:schemeClr val="lt1"/>
                </a:solidFill>
                <a:latin typeface="Roboto"/>
                <a:ea typeface="Roboto"/>
                <a:cs typeface="Roboto"/>
                <a:sym typeface="Roboto"/>
              </a:rPr>
              <a:t>Expected Results</a:t>
            </a:r>
            <a:endParaRPr sz="1700" u="sng">
              <a:solidFill>
                <a:schemeClr val="lt1"/>
              </a:solidFill>
              <a:latin typeface="Roboto"/>
              <a:ea typeface="Roboto"/>
              <a:cs typeface="Roboto"/>
              <a:sym typeface="Roboto"/>
            </a:endParaRPr>
          </a:p>
          <a:p>
            <a:pPr marL="9144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Qualitative demonstration of longitudinal/lateral dynamic modes</a:t>
            </a:r>
            <a:endParaRPr>
              <a:solidFill>
                <a:schemeClr val="lt1"/>
              </a:solidFill>
              <a:latin typeface="Roboto"/>
              <a:ea typeface="Roboto"/>
              <a:cs typeface="Roboto"/>
              <a:sym typeface="Roboto"/>
            </a:endParaRPr>
          </a:p>
          <a:p>
            <a:pPr marL="1371600" lvl="1"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Limitations: Lightweight model, variable conditions, reduced dynamic similarity</a:t>
            </a:r>
            <a:endParaRPr>
              <a:solidFill>
                <a:schemeClr val="lt1"/>
              </a:solidFill>
              <a:latin typeface="Roboto"/>
              <a:ea typeface="Roboto"/>
              <a:cs typeface="Roboto"/>
              <a:sym typeface="Roboto"/>
            </a:endParaRPr>
          </a:p>
          <a:p>
            <a:pPr marL="0" lvl="0" indent="0" algn="l" rtl="0">
              <a:spcBef>
                <a:spcPts val="1000"/>
              </a:spcBef>
              <a:spcAft>
                <a:spcPts val="0"/>
              </a:spcAft>
              <a:buNone/>
            </a:pPr>
            <a:endParaRPr>
              <a:latin typeface="Roboto"/>
              <a:ea typeface="Roboto"/>
              <a:cs typeface="Roboto"/>
              <a:sym typeface="Roboto"/>
            </a:endParaRPr>
          </a:p>
        </p:txBody>
      </p:sp>
      <p:pic>
        <p:nvPicPr>
          <p:cNvPr id="624" name="Google Shape;624;p5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rot="-3" flipH="1">
            <a:off x="5259302" y="2044528"/>
            <a:ext cx="3884698" cy="1884495"/>
          </a:xfrm>
          <a:prstGeom prst="rect">
            <a:avLst/>
          </a:prstGeom>
          <a:noFill/>
          <a:ln>
            <a:noFill/>
          </a:ln>
        </p:spPr>
      </p:pic>
      <p:sp>
        <p:nvSpPr>
          <p:cNvPr id="625" name="Google Shape;625;p58"/>
          <p:cNvSpPr txBox="1"/>
          <p:nvPr/>
        </p:nvSpPr>
        <p:spPr>
          <a:xfrm>
            <a:off x="0" y="572700"/>
            <a:ext cx="9144000" cy="492600"/>
          </a:xfrm>
          <a:prstGeom prst="rect">
            <a:avLst/>
          </a:prstGeom>
          <a:solidFill>
            <a:srgbClr val="B4A7D6"/>
          </a:solidFill>
          <a:ln>
            <a:noFill/>
          </a:ln>
        </p:spPr>
        <p:txBody>
          <a:bodyPr spcFirstLastPara="1" wrap="square" lIns="91425" tIns="45700" rIns="0" bIns="45700" anchor="t" anchorCtr="0">
            <a:spAutoFit/>
          </a:bodyPr>
          <a:lstStyle/>
          <a:p>
            <a:pPr marL="628650" lvl="0" indent="-400050" algn="l" rtl="0">
              <a:lnSpc>
                <a:spcPct val="100000"/>
              </a:lnSpc>
              <a:spcBef>
                <a:spcPts val="0"/>
              </a:spcBef>
              <a:spcAft>
                <a:spcPts val="0"/>
              </a:spcAft>
              <a:buNone/>
            </a:pPr>
            <a:r>
              <a:rPr lang="en" sz="1200" b="1">
                <a:solidFill>
                  <a:srgbClr val="212121"/>
                </a:solidFill>
                <a:latin typeface="Roboto"/>
                <a:ea typeface="Roboto"/>
                <a:cs typeface="Roboto"/>
                <a:sym typeface="Roboto"/>
              </a:rPr>
              <a:t>FR 5.0:</a:t>
            </a:r>
            <a:r>
              <a:rPr lang="en" b="1">
                <a:solidFill>
                  <a:schemeClr val="lt1"/>
                </a:solidFill>
                <a:latin typeface="Roboto"/>
                <a:ea typeface="Roboto"/>
                <a:cs typeface="Roboto"/>
                <a:sym typeface="Roboto"/>
              </a:rPr>
              <a:t> </a:t>
            </a:r>
            <a:r>
              <a:rPr lang="en" sz="1200">
                <a:solidFill>
                  <a:schemeClr val="lt1"/>
                </a:solidFill>
                <a:latin typeface="Roboto"/>
                <a:ea typeface="Roboto"/>
                <a:cs typeface="Roboto"/>
                <a:sym typeface="Roboto"/>
              </a:rPr>
              <a:t>A non-powered, larger scale glider model of the airframe design will be constructed for the purpose of stability</a:t>
            </a:r>
            <a:endParaRPr sz="1200">
              <a:solidFill>
                <a:schemeClr val="lt1"/>
              </a:solidFill>
              <a:latin typeface="Roboto"/>
              <a:ea typeface="Roboto"/>
              <a:cs typeface="Roboto"/>
              <a:sym typeface="Roboto"/>
            </a:endParaRPr>
          </a:p>
          <a:p>
            <a:pPr marL="628650" lvl="0" indent="-400050" algn="l" rtl="0">
              <a:lnSpc>
                <a:spcPct val="100000"/>
              </a:lnSpc>
              <a:spcBef>
                <a:spcPts val="0"/>
              </a:spcBef>
              <a:spcAft>
                <a:spcPts val="0"/>
              </a:spcAft>
              <a:buNone/>
            </a:pPr>
            <a:r>
              <a:rPr lang="en" sz="1200">
                <a:solidFill>
                  <a:schemeClr val="lt1"/>
                </a:solidFill>
                <a:latin typeface="Roboto"/>
                <a:ea typeface="Roboto"/>
                <a:cs typeface="Roboto"/>
                <a:sym typeface="Roboto"/>
              </a:rPr>
              <a:t>              analysis and verification</a:t>
            </a:r>
            <a:endParaRPr sz="1200" b="1">
              <a:solidFill>
                <a:srgbClr val="212121"/>
              </a:solidFill>
              <a:latin typeface="Roboto"/>
              <a:ea typeface="Roboto"/>
              <a:cs typeface="Roboto"/>
              <a:sym typeface="Roboto"/>
            </a:endParaRPr>
          </a:p>
        </p:txBody>
      </p:sp>
      <p:sp>
        <p:nvSpPr>
          <p:cNvPr id="626" name="Google Shape;626;p58"/>
          <p:cNvSpPr txBox="1"/>
          <p:nvPr/>
        </p:nvSpPr>
        <p:spPr>
          <a:xfrm>
            <a:off x="5821800" y="1354813"/>
            <a:ext cx="2759700" cy="6156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Roboto"/>
                <a:ea typeface="Roboto"/>
                <a:cs typeface="Roboto"/>
                <a:sym typeface="Roboto"/>
              </a:rPr>
              <a:t>NELDA’s most important test for design validation</a:t>
            </a:r>
            <a:endParaRPr b="1">
              <a:latin typeface="Roboto"/>
              <a:ea typeface="Roboto"/>
              <a:cs typeface="Roboto"/>
              <a:sym typeface="Roboto"/>
            </a:endParaRPr>
          </a:p>
        </p:txBody>
      </p:sp>
      <p:graphicFrame>
        <p:nvGraphicFramePr>
          <p:cNvPr id="627" name="Google Shape;627;p58"/>
          <p:cNvGraphicFramePr/>
          <p:nvPr/>
        </p:nvGraphicFramePr>
        <p:xfrm>
          <a:off x="0" y="4749900"/>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109675">
                  <a:extLst>
                    <a:ext uri="{9D8B030D-6E8A-4147-A177-3AD203B41FA5}">
                      <a16:colId xmlns:a16="http://schemas.microsoft.com/office/drawing/2014/main" val="20002"/>
                    </a:ext>
                  </a:extLst>
                </a:gridCol>
                <a:gridCol w="9940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OVERVIEW</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SCHEDULE</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TEST READINESS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BUDGET</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59"/>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35</a:t>
            </a:fld>
            <a:endParaRPr/>
          </a:p>
        </p:txBody>
      </p:sp>
      <p:sp>
        <p:nvSpPr>
          <p:cNvPr id="633" name="Google Shape;633;p59"/>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(SST) G</a:t>
            </a:r>
            <a:r>
              <a:rPr lang="en" sz="2650"/>
              <a:t>LIDER</a:t>
            </a:r>
            <a:r>
              <a:rPr lang="en" sz="3300"/>
              <a:t> T</a:t>
            </a:r>
            <a:r>
              <a:rPr lang="en" sz="2650"/>
              <a:t>ESTING</a:t>
            </a:r>
            <a:endParaRPr sz="2633"/>
          </a:p>
        </p:txBody>
      </p:sp>
      <p:sp>
        <p:nvSpPr>
          <p:cNvPr id="634" name="Google Shape;634;p59"/>
          <p:cNvSpPr txBox="1"/>
          <p:nvPr/>
        </p:nvSpPr>
        <p:spPr>
          <a:xfrm>
            <a:off x="0" y="572700"/>
            <a:ext cx="9144000" cy="492600"/>
          </a:xfrm>
          <a:prstGeom prst="rect">
            <a:avLst/>
          </a:prstGeom>
          <a:solidFill>
            <a:srgbClr val="B4A7D6"/>
          </a:solidFill>
          <a:ln>
            <a:noFill/>
          </a:ln>
        </p:spPr>
        <p:txBody>
          <a:bodyPr spcFirstLastPara="1" wrap="square" lIns="91425" tIns="45700" rIns="0" bIns="45700" anchor="t" anchorCtr="0">
            <a:spAutoFit/>
          </a:bodyPr>
          <a:lstStyle/>
          <a:p>
            <a:pPr marL="628650" lvl="0" indent="-400050" algn="l" rtl="0">
              <a:lnSpc>
                <a:spcPct val="100000"/>
              </a:lnSpc>
              <a:spcBef>
                <a:spcPts val="0"/>
              </a:spcBef>
              <a:spcAft>
                <a:spcPts val="0"/>
              </a:spcAft>
              <a:buNone/>
            </a:pPr>
            <a:r>
              <a:rPr lang="en" sz="1200" b="1">
                <a:solidFill>
                  <a:srgbClr val="212121"/>
                </a:solidFill>
                <a:latin typeface="Roboto"/>
                <a:ea typeface="Roboto"/>
                <a:cs typeface="Roboto"/>
                <a:sym typeface="Roboto"/>
              </a:rPr>
              <a:t>FR 5.0:</a:t>
            </a:r>
            <a:r>
              <a:rPr lang="en" b="1">
                <a:solidFill>
                  <a:schemeClr val="lt1"/>
                </a:solidFill>
                <a:latin typeface="Roboto"/>
                <a:ea typeface="Roboto"/>
                <a:cs typeface="Roboto"/>
                <a:sym typeface="Roboto"/>
              </a:rPr>
              <a:t> </a:t>
            </a:r>
            <a:r>
              <a:rPr lang="en" sz="1200">
                <a:solidFill>
                  <a:schemeClr val="lt1"/>
                </a:solidFill>
                <a:latin typeface="Roboto"/>
                <a:ea typeface="Roboto"/>
                <a:cs typeface="Roboto"/>
                <a:sym typeface="Roboto"/>
              </a:rPr>
              <a:t>A non-powered, larger scale glider model of the airframe design will be constructed for the purpose of stability</a:t>
            </a:r>
            <a:endParaRPr sz="1200">
              <a:solidFill>
                <a:schemeClr val="lt1"/>
              </a:solidFill>
              <a:latin typeface="Roboto"/>
              <a:ea typeface="Roboto"/>
              <a:cs typeface="Roboto"/>
              <a:sym typeface="Roboto"/>
            </a:endParaRPr>
          </a:p>
          <a:p>
            <a:pPr marL="628650" lvl="0" indent="-400050" algn="l" rtl="0">
              <a:lnSpc>
                <a:spcPct val="100000"/>
              </a:lnSpc>
              <a:spcBef>
                <a:spcPts val="0"/>
              </a:spcBef>
              <a:spcAft>
                <a:spcPts val="0"/>
              </a:spcAft>
              <a:buNone/>
            </a:pPr>
            <a:r>
              <a:rPr lang="en" sz="1200">
                <a:solidFill>
                  <a:schemeClr val="lt1"/>
                </a:solidFill>
                <a:latin typeface="Roboto"/>
                <a:ea typeface="Roboto"/>
                <a:cs typeface="Roboto"/>
                <a:sym typeface="Roboto"/>
              </a:rPr>
              <a:t>              analysis and verification</a:t>
            </a:r>
            <a:endParaRPr sz="1200" b="1">
              <a:solidFill>
                <a:srgbClr val="212121"/>
              </a:solidFill>
              <a:latin typeface="Roboto"/>
              <a:ea typeface="Roboto"/>
              <a:cs typeface="Roboto"/>
              <a:sym typeface="Roboto"/>
            </a:endParaRPr>
          </a:p>
        </p:txBody>
      </p:sp>
      <p:sp>
        <p:nvSpPr>
          <p:cNvPr id="635" name="Google Shape;635;p59"/>
          <p:cNvSpPr txBox="1"/>
          <p:nvPr/>
        </p:nvSpPr>
        <p:spPr>
          <a:xfrm>
            <a:off x="0" y="1065300"/>
            <a:ext cx="5347500" cy="34140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1700" u="sng">
                <a:latin typeface="Roboto"/>
                <a:ea typeface="Roboto"/>
                <a:cs typeface="Roboto"/>
                <a:sym typeface="Roboto"/>
              </a:rPr>
              <a:t>Procedure:</a:t>
            </a:r>
            <a:endParaRPr sz="1700" u="sng">
              <a:latin typeface="Roboto"/>
              <a:ea typeface="Roboto"/>
              <a:cs typeface="Roboto"/>
              <a:sym typeface="Roboto"/>
            </a:endParaRPr>
          </a:p>
          <a:p>
            <a:pPr marL="914400" lvl="0" indent="-317500" algn="l" rtl="0">
              <a:lnSpc>
                <a:spcPct val="115000"/>
              </a:lnSpc>
              <a:spcBef>
                <a:spcPts val="1000"/>
              </a:spcBef>
              <a:spcAft>
                <a:spcPts val="0"/>
              </a:spcAft>
              <a:buSzPts val="1400"/>
              <a:buFont typeface="Roboto"/>
              <a:buAutoNum type="arabicPeriod"/>
            </a:pPr>
            <a:r>
              <a:rPr lang="en">
                <a:latin typeface="Roboto"/>
                <a:ea typeface="Roboto"/>
                <a:cs typeface="Roboto"/>
                <a:sym typeface="Roboto"/>
              </a:rPr>
              <a:t>Manufacture foam prototype</a:t>
            </a:r>
            <a:endParaRPr>
              <a:latin typeface="Roboto"/>
              <a:ea typeface="Roboto"/>
              <a:cs typeface="Roboto"/>
              <a:sym typeface="Roboto"/>
            </a:endParaRPr>
          </a:p>
          <a:p>
            <a:pPr marL="914400" lvl="0" indent="-317500" algn="l" rtl="0">
              <a:lnSpc>
                <a:spcPct val="115000"/>
              </a:lnSpc>
              <a:spcBef>
                <a:spcPts val="1000"/>
              </a:spcBef>
              <a:spcAft>
                <a:spcPts val="0"/>
              </a:spcAft>
              <a:buSzPts val="1400"/>
              <a:buFont typeface="Roboto"/>
              <a:buAutoNum type="arabicPeriod"/>
            </a:pPr>
            <a:r>
              <a:rPr lang="en">
                <a:latin typeface="Roboto"/>
                <a:ea typeface="Roboto"/>
                <a:cs typeface="Roboto"/>
                <a:sym typeface="Roboto"/>
              </a:rPr>
              <a:t>Start with low altitude low velocity launches</a:t>
            </a:r>
            <a:endParaRPr>
              <a:latin typeface="Roboto"/>
              <a:ea typeface="Roboto"/>
              <a:cs typeface="Roboto"/>
              <a:sym typeface="Roboto"/>
            </a:endParaRPr>
          </a:p>
          <a:p>
            <a:pPr marL="457200" lvl="0" indent="0" algn="l" rtl="0">
              <a:lnSpc>
                <a:spcPct val="115000"/>
              </a:lnSpc>
              <a:spcBef>
                <a:spcPts val="1000"/>
              </a:spcBef>
              <a:spcAft>
                <a:spcPts val="0"/>
              </a:spcAft>
              <a:buNone/>
            </a:pPr>
            <a:r>
              <a:rPr lang="en">
                <a:latin typeface="Roboto"/>
                <a:ea typeface="Roboto"/>
                <a:cs typeface="Roboto"/>
                <a:sym typeface="Roboto"/>
              </a:rPr>
              <a:t>	(Experimental Trim)</a:t>
            </a:r>
            <a:endParaRPr>
              <a:latin typeface="Roboto"/>
              <a:ea typeface="Roboto"/>
              <a:cs typeface="Roboto"/>
              <a:sym typeface="Roboto"/>
            </a:endParaRPr>
          </a:p>
          <a:p>
            <a:pPr marL="914400" lvl="0" indent="-317500" algn="l" rtl="0">
              <a:lnSpc>
                <a:spcPct val="115000"/>
              </a:lnSpc>
              <a:spcBef>
                <a:spcPts val="1000"/>
              </a:spcBef>
              <a:spcAft>
                <a:spcPts val="0"/>
              </a:spcAft>
              <a:buSzPts val="1400"/>
              <a:buFont typeface="Roboto"/>
              <a:buAutoNum type="arabicPeriod"/>
            </a:pPr>
            <a:r>
              <a:rPr lang="en">
                <a:latin typeface="Roboto"/>
                <a:ea typeface="Roboto"/>
                <a:cs typeface="Roboto"/>
                <a:sym typeface="Roboto"/>
              </a:rPr>
              <a:t>Progress to launch from roof of Aerospace Engineering Building (with faculty assistance)</a:t>
            </a:r>
            <a:endParaRPr>
              <a:latin typeface="Roboto"/>
              <a:ea typeface="Roboto"/>
              <a:cs typeface="Roboto"/>
              <a:sym typeface="Roboto"/>
            </a:endParaRPr>
          </a:p>
          <a:p>
            <a:pPr marL="914400" lvl="0" indent="-317500" algn="l" rtl="0">
              <a:lnSpc>
                <a:spcPct val="115000"/>
              </a:lnSpc>
              <a:spcBef>
                <a:spcPts val="1000"/>
              </a:spcBef>
              <a:spcAft>
                <a:spcPts val="0"/>
              </a:spcAft>
              <a:buSzPts val="1400"/>
              <a:buFont typeface="Roboto"/>
              <a:buAutoNum type="arabicPeriod"/>
            </a:pPr>
            <a:r>
              <a:rPr lang="en">
                <a:latin typeface="Roboto"/>
                <a:ea typeface="Roboto"/>
                <a:cs typeface="Roboto"/>
                <a:sym typeface="Roboto"/>
              </a:rPr>
              <a:t>Film each launch from two angles, side and front for post processing via LoggerPro</a:t>
            </a:r>
            <a:endParaRPr>
              <a:latin typeface="Roboto"/>
              <a:ea typeface="Roboto"/>
              <a:cs typeface="Roboto"/>
              <a:sym typeface="Roboto"/>
            </a:endParaRPr>
          </a:p>
          <a:p>
            <a:pPr marL="914400" lvl="0" indent="-317500" algn="l" rtl="0">
              <a:lnSpc>
                <a:spcPct val="115000"/>
              </a:lnSpc>
              <a:spcBef>
                <a:spcPts val="1000"/>
              </a:spcBef>
              <a:spcAft>
                <a:spcPts val="1000"/>
              </a:spcAft>
              <a:buSzPts val="1400"/>
              <a:buFont typeface="Roboto"/>
              <a:buAutoNum type="arabicPeriod"/>
            </a:pPr>
            <a:r>
              <a:rPr lang="en">
                <a:latin typeface="Roboto"/>
                <a:ea typeface="Roboto"/>
                <a:cs typeface="Roboto"/>
                <a:sym typeface="Roboto"/>
              </a:rPr>
              <a:t>Measure distance traveled using a rangefinder </a:t>
            </a:r>
            <a:r>
              <a:rPr lang="en">
                <a:solidFill>
                  <a:schemeClr val="lt1"/>
                </a:solidFill>
                <a:latin typeface="Roboto"/>
                <a:ea typeface="Roboto"/>
                <a:cs typeface="Roboto"/>
                <a:sym typeface="Roboto"/>
              </a:rPr>
              <a:t>(Bushnell Medalist: +/-1m Precision)</a:t>
            </a:r>
            <a:endParaRPr/>
          </a:p>
        </p:txBody>
      </p:sp>
      <p:pic>
        <p:nvPicPr>
          <p:cNvPr id="636" name="Google Shape;636;p5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rot="-3" flipH="1">
            <a:off x="5259302" y="2044528"/>
            <a:ext cx="3884698" cy="1884495"/>
          </a:xfrm>
          <a:prstGeom prst="rect">
            <a:avLst/>
          </a:prstGeom>
          <a:noFill/>
          <a:ln>
            <a:noFill/>
          </a:ln>
        </p:spPr>
      </p:pic>
      <p:graphicFrame>
        <p:nvGraphicFramePr>
          <p:cNvPr id="637" name="Google Shape;637;p59"/>
          <p:cNvGraphicFramePr/>
          <p:nvPr/>
        </p:nvGraphicFramePr>
        <p:xfrm>
          <a:off x="0" y="4749900"/>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109675">
                  <a:extLst>
                    <a:ext uri="{9D8B030D-6E8A-4147-A177-3AD203B41FA5}">
                      <a16:colId xmlns:a16="http://schemas.microsoft.com/office/drawing/2014/main" val="20002"/>
                    </a:ext>
                  </a:extLst>
                </a:gridCol>
                <a:gridCol w="9940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OVERVIEW</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SCHEDULE</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TEST READINESS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BUDGET</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pic>
        <p:nvPicPr>
          <p:cNvPr id="642" name="Google Shape;642;p6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794263" y="1135150"/>
            <a:ext cx="2985538" cy="3545764"/>
          </a:xfrm>
          <a:prstGeom prst="rect">
            <a:avLst/>
          </a:prstGeom>
          <a:noFill/>
          <a:ln>
            <a:noFill/>
          </a:ln>
        </p:spPr>
      </p:pic>
      <p:sp>
        <p:nvSpPr>
          <p:cNvPr id="643" name="Google Shape;643;p60"/>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36</a:t>
            </a:fld>
            <a:endParaRPr/>
          </a:p>
        </p:txBody>
      </p:sp>
      <p:sp>
        <p:nvSpPr>
          <p:cNvPr id="644" name="Google Shape;644;p60"/>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(SST) G</a:t>
            </a:r>
            <a:r>
              <a:rPr lang="en" sz="2650"/>
              <a:t>LIDER</a:t>
            </a:r>
            <a:r>
              <a:rPr lang="en" sz="3300"/>
              <a:t> T</a:t>
            </a:r>
            <a:r>
              <a:rPr lang="en" sz="2650"/>
              <a:t>ESTING </a:t>
            </a:r>
            <a:endParaRPr sz="2650"/>
          </a:p>
        </p:txBody>
      </p:sp>
      <p:sp>
        <p:nvSpPr>
          <p:cNvPr id="645" name="Google Shape;645;p60"/>
          <p:cNvSpPr txBox="1"/>
          <p:nvPr/>
        </p:nvSpPr>
        <p:spPr>
          <a:xfrm>
            <a:off x="0" y="1065300"/>
            <a:ext cx="4572000" cy="2732100"/>
          </a:xfrm>
          <a:prstGeom prst="rect">
            <a:avLst/>
          </a:prstGeom>
          <a:noFill/>
          <a:ln>
            <a:noFill/>
          </a:ln>
        </p:spPr>
        <p:txBody>
          <a:bodyPr spcFirstLastPara="1" wrap="square" lIns="91425" tIns="91425" rIns="91425" bIns="91425" anchor="t" anchorCtr="0">
            <a:spAutoFit/>
          </a:bodyPr>
          <a:lstStyle/>
          <a:p>
            <a:pPr marL="457200" lvl="0" indent="0" algn="l" rtl="0">
              <a:lnSpc>
                <a:spcPct val="150000"/>
              </a:lnSpc>
              <a:spcBef>
                <a:spcPts val="0"/>
              </a:spcBef>
              <a:spcAft>
                <a:spcPts val="0"/>
              </a:spcAft>
              <a:buNone/>
            </a:pPr>
            <a:r>
              <a:rPr lang="en" sz="1700" u="sng">
                <a:latin typeface="Roboto"/>
                <a:ea typeface="Roboto"/>
                <a:cs typeface="Roboto"/>
                <a:sym typeface="Roboto"/>
              </a:rPr>
              <a:t>Test Day Procedure:</a:t>
            </a:r>
            <a:endParaRPr sz="1700" u="sng">
              <a:latin typeface="Roboto"/>
              <a:ea typeface="Roboto"/>
              <a:cs typeface="Roboto"/>
              <a:sym typeface="Roboto"/>
            </a:endParaRPr>
          </a:p>
          <a:p>
            <a:pPr marL="914400" lvl="0" indent="-317500" algn="l" rtl="0">
              <a:lnSpc>
                <a:spcPct val="150000"/>
              </a:lnSpc>
              <a:spcBef>
                <a:spcPts val="0"/>
              </a:spcBef>
              <a:spcAft>
                <a:spcPts val="0"/>
              </a:spcAft>
              <a:buSzPts val="1400"/>
              <a:buFont typeface="Roboto"/>
              <a:buAutoNum type="arabicPeriod"/>
            </a:pPr>
            <a:r>
              <a:rPr lang="en">
                <a:latin typeface="Roboto"/>
                <a:ea typeface="Roboto"/>
                <a:cs typeface="Roboto"/>
                <a:sym typeface="Roboto"/>
              </a:rPr>
              <a:t>Camera Operators Ready</a:t>
            </a:r>
            <a:endParaRPr>
              <a:latin typeface="Roboto"/>
              <a:ea typeface="Roboto"/>
              <a:cs typeface="Roboto"/>
              <a:sym typeface="Roboto"/>
            </a:endParaRPr>
          </a:p>
          <a:p>
            <a:pPr marL="914400" lvl="0" indent="-317500" algn="l" rtl="0">
              <a:lnSpc>
                <a:spcPct val="150000"/>
              </a:lnSpc>
              <a:spcBef>
                <a:spcPts val="0"/>
              </a:spcBef>
              <a:spcAft>
                <a:spcPts val="0"/>
              </a:spcAft>
              <a:buSzPts val="1400"/>
              <a:buFont typeface="Roboto"/>
              <a:buAutoNum type="arabicPeriod"/>
            </a:pPr>
            <a:r>
              <a:rPr lang="en">
                <a:latin typeface="Roboto"/>
                <a:ea typeface="Roboto"/>
                <a:cs typeface="Roboto"/>
                <a:sym typeface="Roboto"/>
              </a:rPr>
              <a:t>Timer Ready</a:t>
            </a:r>
            <a:endParaRPr>
              <a:latin typeface="Roboto"/>
              <a:ea typeface="Roboto"/>
              <a:cs typeface="Roboto"/>
              <a:sym typeface="Roboto"/>
            </a:endParaRPr>
          </a:p>
          <a:p>
            <a:pPr marL="914400" lvl="0" indent="-317500" algn="l" rtl="0">
              <a:lnSpc>
                <a:spcPct val="150000"/>
              </a:lnSpc>
              <a:spcBef>
                <a:spcPts val="0"/>
              </a:spcBef>
              <a:spcAft>
                <a:spcPts val="0"/>
              </a:spcAft>
              <a:buSzPts val="1400"/>
              <a:buFont typeface="Roboto"/>
              <a:buAutoNum type="arabicPeriod"/>
            </a:pPr>
            <a:r>
              <a:rPr lang="en">
                <a:latin typeface="Roboto"/>
                <a:ea typeface="Roboto"/>
                <a:cs typeface="Roboto"/>
                <a:sym typeface="Roboto"/>
              </a:rPr>
              <a:t>Flight Path Cleared</a:t>
            </a:r>
            <a:endParaRPr>
              <a:latin typeface="Roboto"/>
              <a:ea typeface="Roboto"/>
              <a:cs typeface="Roboto"/>
              <a:sym typeface="Roboto"/>
            </a:endParaRPr>
          </a:p>
          <a:p>
            <a:pPr marL="914400" lvl="0" indent="-317500" algn="l" rtl="0">
              <a:lnSpc>
                <a:spcPct val="150000"/>
              </a:lnSpc>
              <a:spcBef>
                <a:spcPts val="0"/>
              </a:spcBef>
              <a:spcAft>
                <a:spcPts val="0"/>
              </a:spcAft>
              <a:buSzPts val="1400"/>
              <a:buFont typeface="Roboto"/>
              <a:buAutoNum type="arabicPeriod"/>
            </a:pPr>
            <a:r>
              <a:rPr lang="en">
                <a:latin typeface="Roboto"/>
                <a:ea typeface="Roboto"/>
                <a:cs typeface="Roboto"/>
                <a:sym typeface="Roboto"/>
              </a:rPr>
              <a:t>Launch Glider</a:t>
            </a:r>
            <a:endParaRPr>
              <a:latin typeface="Roboto"/>
              <a:ea typeface="Roboto"/>
              <a:cs typeface="Roboto"/>
              <a:sym typeface="Roboto"/>
            </a:endParaRPr>
          </a:p>
          <a:p>
            <a:pPr marL="914400" lvl="0" indent="-317500" algn="l" rtl="0">
              <a:lnSpc>
                <a:spcPct val="150000"/>
              </a:lnSpc>
              <a:spcBef>
                <a:spcPts val="0"/>
              </a:spcBef>
              <a:spcAft>
                <a:spcPts val="0"/>
              </a:spcAft>
              <a:buSzPts val="1400"/>
              <a:buFont typeface="Roboto"/>
              <a:buAutoNum type="arabicPeriod"/>
            </a:pPr>
            <a:r>
              <a:rPr lang="en">
                <a:latin typeface="Roboto"/>
                <a:ea typeface="Roboto"/>
                <a:cs typeface="Roboto"/>
                <a:sym typeface="Roboto"/>
              </a:rPr>
              <a:t>Record Data (video of flight, time of flight,  and distance traveled using rangefinder)</a:t>
            </a:r>
            <a:endParaRPr>
              <a:latin typeface="Roboto"/>
              <a:ea typeface="Roboto"/>
              <a:cs typeface="Roboto"/>
              <a:sym typeface="Roboto"/>
            </a:endParaRPr>
          </a:p>
          <a:p>
            <a:pPr marL="914400" lvl="0" indent="-317500" algn="l" rtl="0">
              <a:lnSpc>
                <a:spcPct val="150000"/>
              </a:lnSpc>
              <a:spcBef>
                <a:spcPts val="0"/>
              </a:spcBef>
              <a:spcAft>
                <a:spcPts val="0"/>
              </a:spcAft>
              <a:buSzPts val="1400"/>
              <a:buFont typeface="Roboto"/>
              <a:buAutoNum type="arabicPeriod"/>
            </a:pPr>
            <a:r>
              <a:rPr lang="en">
                <a:latin typeface="Roboto"/>
                <a:ea typeface="Roboto"/>
                <a:cs typeface="Roboto"/>
                <a:sym typeface="Roboto"/>
              </a:rPr>
              <a:t>Repeat as necessary</a:t>
            </a:r>
            <a:endParaRPr>
              <a:latin typeface="Roboto"/>
              <a:ea typeface="Roboto"/>
              <a:cs typeface="Roboto"/>
              <a:sym typeface="Roboto"/>
            </a:endParaRPr>
          </a:p>
        </p:txBody>
      </p:sp>
      <p:sp>
        <p:nvSpPr>
          <p:cNvPr id="646" name="Google Shape;646;p60"/>
          <p:cNvSpPr txBox="1"/>
          <p:nvPr/>
        </p:nvSpPr>
        <p:spPr>
          <a:xfrm>
            <a:off x="0" y="572700"/>
            <a:ext cx="9144000" cy="492600"/>
          </a:xfrm>
          <a:prstGeom prst="rect">
            <a:avLst/>
          </a:prstGeom>
          <a:solidFill>
            <a:srgbClr val="B4A7D6"/>
          </a:solidFill>
          <a:ln>
            <a:noFill/>
          </a:ln>
        </p:spPr>
        <p:txBody>
          <a:bodyPr spcFirstLastPara="1" wrap="square" lIns="91425" tIns="45700" rIns="0" bIns="45700" anchor="t" anchorCtr="0">
            <a:spAutoFit/>
          </a:bodyPr>
          <a:lstStyle/>
          <a:p>
            <a:pPr marL="628650" lvl="0" indent="-400050" algn="l" rtl="0">
              <a:lnSpc>
                <a:spcPct val="100000"/>
              </a:lnSpc>
              <a:spcBef>
                <a:spcPts val="0"/>
              </a:spcBef>
              <a:spcAft>
                <a:spcPts val="0"/>
              </a:spcAft>
              <a:buNone/>
            </a:pPr>
            <a:r>
              <a:rPr lang="en" sz="1200" b="1">
                <a:solidFill>
                  <a:srgbClr val="212121"/>
                </a:solidFill>
                <a:latin typeface="Roboto"/>
                <a:ea typeface="Roboto"/>
                <a:cs typeface="Roboto"/>
                <a:sym typeface="Roboto"/>
              </a:rPr>
              <a:t>FR 5.0:</a:t>
            </a:r>
            <a:r>
              <a:rPr lang="en" b="1">
                <a:solidFill>
                  <a:schemeClr val="lt1"/>
                </a:solidFill>
                <a:latin typeface="Roboto"/>
                <a:ea typeface="Roboto"/>
                <a:cs typeface="Roboto"/>
                <a:sym typeface="Roboto"/>
              </a:rPr>
              <a:t> </a:t>
            </a:r>
            <a:r>
              <a:rPr lang="en" sz="1200">
                <a:solidFill>
                  <a:schemeClr val="lt1"/>
                </a:solidFill>
                <a:latin typeface="Roboto"/>
                <a:ea typeface="Roboto"/>
                <a:cs typeface="Roboto"/>
                <a:sym typeface="Roboto"/>
              </a:rPr>
              <a:t>A non-powered, larger scale glider model of the airframe design will be constructed for the purpose of stability</a:t>
            </a:r>
            <a:endParaRPr sz="1200">
              <a:solidFill>
                <a:schemeClr val="lt1"/>
              </a:solidFill>
              <a:latin typeface="Roboto"/>
              <a:ea typeface="Roboto"/>
              <a:cs typeface="Roboto"/>
              <a:sym typeface="Roboto"/>
            </a:endParaRPr>
          </a:p>
          <a:p>
            <a:pPr marL="628650" lvl="0" indent="-400050" algn="l" rtl="0">
              <a:lnSpc>
                <a:spcPct val="100000"/>
              </a:lnSpc>
              <a:spcBef>
                <a:spcPts val="0"/>
              </a:spcBef>
              <a:spcAft>
                <a:spcPts val="0"/>
              </a:spcAft>
              <a:buNone/>
            </a:pPr>
            <a:r>
              <a:rPr lang="en" sz="1200">
                <a:solidFill>
                  <a:schemeClr val="lt1"/>
                </a:solidFill>
                <a:latin typeface="Roboto"/>
                <a:ea typeface="Roboto"/>
                <a:cs typeface="Roboto"/>
                <a:sym typeface="Roboto"/>
              </a:rPr>
              <a:t>              analysis and verification</a:t>
            </a:r>
            <a:endParaRPr sz="1200" b="1">
              <a:solidFill>
                <a:srgbClr val="212121"/>
              </a:solidFill>
              <a:latin typeface="Roboto"/>
              <a:ea typeface="Roboto"/>
              <a:cs typeface="Roboto"/>
              <a:sym typeface="Roboto"/>
            </a:endParaRPr>
          </a:p>
        </p:txBody>
      </p:sp>
      <p:sp>
        <p:nvSpPr>
          <p:cNvPr id="647" name="Google Shape;647;p60"/>
          <p:cNvSpPr/>
          <p:nvPr/>
        </p:nvSpPr>
        <p:spPr>
          <a:xfrm>
            <a:off x="7276200" y="1865250"/>
            <a:ext cx="224400" cy="1132200"/>
          </a:xfrm>
          <a:prstGeom prst="upArrow">
            <a:avLst>
              <a:gd name="adj1" fmla="val 50000"/>
              <a:gd name="adj2" fmla="val 50000"/>
            </a:avLst>
          </a:prstGeom>
          <a:solidFill>
            <a:srgbClr val="FF0000"/>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60"/>
          <p:cNvSpPr txBox="1"/>
          <p:nvPr/>
        </p:nvSpPr>
        <p:spPr>
          <a:xfrm rot="-5400000">
            <a:off x="7019225" y="2290650"/>
            <a:ext cx="662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a:latin typeface="Roboto"/>
                <a:ea typeface="Roboto"/>
                <a:cs typeface="Roboto"/>
                <a:sym typeface="Roboto"/>
              </a:rPr>
              <a:t>Flight path</a:t>
            </a:r>
            <a:r>
              <a:rPr lang="en">
                <a:latin typeface="Roboto"/>
                <a:ea typeface="Roboto"/>
                <a:cs typeface="Roboto"/>
                <a:sym typeface="Roboto"/>
              </a:rPr>
              <a:t>	</a:t>
            </a:r>
            <a:endParaRPr>
              <a:latin typeface="Roboto"/>
              <a:ea typeface="Roboto"/>
              <a:cs typeface="Roboto"/>
              <a:sym typeface="Roboto"/>
            </a:endParaRPr>
          </a:p>
        </p:txBody>
      </p:sp>
      <p:sp>
        <p:nvSpPr>
          <p:cNvPr id="649" name="Google Shape;649;p60"/>
          <p:cNvSpPr/>
          <p:nvPr/>
        </p:nvSpPr>
        <p:spPr>
          <a:xfrm>
            <a:off x="7935300" y="2081050"/>
            <a:ext cx="585300" cy="3201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Roboto"/>
                <a:ea typeface="Roboto"/>
                <a:cs typeface="Roboto"/>
                <a:sym typeface="Roboto"/>
              </a:rPr>
              <a:t>Camera 1</a:t>
            </a:r>
            <a:endParaRPr sz="800">
              <a:latin typeface="Roboto"/>
              <a:ea typeface="Roboto"/>
              <a:cs typeface="Roboto"/>
              <a:sym typeface="Roboto"/>
            </a:endParaRPr>
          </a:p>
        </p:txBody>
      </p:sp>
      <p:sp>
        <p:nvSpPr>
          <p:cNvPr id="650" name="Google Shape;650;p60"/>
          <p:cNvSpPr/>
          <p:nvPr/>
        </p:nvSpPr>
        <p:spPr>
          <a:xfrm>
            <a:off x="7095750" y="1135150"/>
            <a:ext cx="585300" cy="3201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Roboto"/>
                <a:ea typeface="Roboto"/>
                <a:cs typeface="Roboto"/>
                <a:sym typeface="Roboto"/>
              </a:rPr>
              <a:t>Camera 2</a:t>
            </a:r>
            <a:endParaRPr sz="800">
              <a:latin typeface="Roboto"/>
              <a:ea typeface="Roboto"/>
              <a:cs typeface="Roboto"/>
              <a:sym typeface="Roboto"/>
            </a:endParaRPr>
          </a:p>
        </p:txBody>
      </p:sp>
      <p:sp>
        <p:nvSpPr>
          <p:cNvPr id="651" name="Google Shape;651;p60"/>
          <p:cNvSpPr/>
          <p:nvPr/>
        </p:nvSpPr>
        <p:spPr>
          <a:xfrm>
            <a:off x="7095750" y="2997450"/>
            <a:ext cx="585300" cy="3201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Roboto"/>
                <a:ea typeface="Roboto"/>
                <a:cs typeface="Roboto"/>
                <a:sym typeface="Roboto"/>
              </a:rPr>
              <a:t>Launch point</a:t>
            </a:r>
            <a:endParaRPr sz="800">
              <a:latin typeface="Roboto"/>
              <a:ea typeface="Roboto"/>
              <a:cs typeface="Roboto"/>
              <a:sym typeface="Roboto"/>
            </a:endParaRPr>
          </a:p>
        </p:txBody>
      </p:sp>
      <p:grpSp>
        <p:nvGrpSpPr>
          <p:cNvPr id="652" name="Google Shape;652;p60"/>
          <p:cNvGrpSpPr/>
          <p:nvPr/>
        </p:nvGrpSpPr>
        <p:grpSpPr>
          <a:xfrm>
            <a:off x="4774525" y="1893250"/>
            <a:ext cx="879641" cy="831300"/>
            <a:chOff x="4545925" y="1588450"/>
            <a:chExt cx="879641" cy="831300"/>
          </a:xfrm>
        </p:grpSpPr>
        <p:pic>
          <p:nvPicPr>
            <p:cNvPr id="653" name="Google Shape;653;p60"/>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545925" y="1588450"/>
              <a:ext cx="879641" cy="492600"/>
            </a:xfrm>
            <a:prstGeom prst="rect">
              <a:avLst/>
            </a:prstGeom>
            <a:noFill/>
            <a:ln w="9525" cap="flat" cmpd="sng">
              <a:solidFill>
                <a:schemeClr val="lt1"/>
              </a:solidFill>
              <a:prstDash val="solid"/>
              <a:round/>
              <a:headEnd type="none" w="sm" len="sm"/>
              <a:tailEnd type="none" w="sm" len="sm"/>
            </a:ln>
          </p:spPr>
        </p:pic>
        <p:sp>
          <p:nvSpPr>
            <p:cNvPr id="654" name="Google Shape;654;p60"/>
            <p:cNvSpPr txBox="1"/>
            <p:nvPr/>
          </p:nvSpPr>
          <p:spPr>
            <a:xfrm>
              <a:off x="4545950" y="2081050"/>
              <a:ext cx="879600" cy="3387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000">
                  <a:latin typeface="Roboto"/>
                  <a:ea typeface="Roboto"/>
                  <a:cs typeface="Roboto"/>
                  <a:sym typeface="Roboto"/>
                </a:rPr>
                <a:t>Timer</a:t>
              </a:r>
              <a:endParaRPr sz="1000">
                <a:latin typeface="Roboto"/>
                <a:ea typeface="Roboto"/>
                <a:cs typeface="Roboto"/>
                <a:sym typeface="Roboto"/>
              </a:endParaRPr>
            </a:p>
          </p:txBody>
        </p:sp>
      </p:grpSp>
      <p:grpSp>
        <p:nvGrpSpPr>
          <p:cNvPr id="655" name="Google Shape;655;p60"/>
          <p:cNvGrpSpPr/>
          <p:nvPr/>
        </p:nvGrpSpPr>
        <p:grpSpPr>
          <a:xfrm>
            <a:off x="4774525" y="3132176"/>
            <a:ext cx="879650" cy="1008324"/>
            <a:chOff x="4545925" y="2827376"/>
            <a:chExt cx="879650" cy="1008324"/>
          </a:xfrm>
        </p:grpSpPr>
        <p:pic>
          <p:nvPicPr>
            <p:cNvPr id="656" name="Google Shape;656;p60"/>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4545925" y="2827376"/>
              <a:ext cx="879650" cy="660261"/>
            </a:xfrm>
            <a:prstGeom prst="rect">
              <a:avLst/>
            </a:prstGeom>
            <a:noFill/>
            <a:ln w="9525" cap="flat" cmpd="sng">
              <a:solidFill>
                <a:schemeClr val="dk2"/>
              </a:solidFill>
              <a:prstDash val="solid"/>
              <a:round/>
              <a:headEnd type="none" w="sm" len="sm"/>
              <a:tailEnd type="none" w="sm" len="sm"/>
            </a:ln>
          </p:spPr>
        </p:pic>
        <p:sp>
          <p:nvSpPr>
            <p:cNvPr id="657" name="Google Shape;657;p60"/>
            <p:cNvSpPr txBox="1"/>
            <p:nvPr/>
          </p:nvSpPr>
          <p:spPr>
            <a:xfrm>
              <a:off x="4545950" y="3497000"/>
              <a:ext cx="879600" cy="3387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000">
                  <a:latin typeface="Roboto"/>
                  <a:ea typeface="Roboto"/>
                  <a:cs typeface="Roboto"/>
                  <a:sym typeface="Roboto"/>
                </a:rPr>
                <a:t>Rangefinder</a:t>
              </a:r>
              <a:endParaRPr sz="1000">
                <a:latin typeface="Roboto"/>
                <a:ea typeface="Roboto"/>
                <a:cs typeface="Roboto"/>
                <a:sym typeface="Roboto"/>
              </a:endParaRPr>
            </a:p>
          </p:txBody>
        </p:sp>
      </p:grpSp>
      <p:graphicFrame>
        <p:nvGraphicFramePr>
          <p:cNvPr id="658" name="Google Shape;658;p60"/>
          <p:cNvGraphicFramePr/>
          <p:nvPr/>
        </p:nvGraphicFramePr>
        <p:xfrm>
          <a:off x="0" y="4749900"/>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109675">
                  <a:extLst>
                    <a:ext uri="{9D8B030D-6E8A-4147-A177-3AD203B41FA5}">
                      <a16:colId xmlns:a16="http://schemas.microsoft.com/office/drawing/2014/main" val="20002"/>
                    </a:ext>
                  </a:extLst>
                </a:gridCol>
                <a:gridCol w="9940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OVERVIEW</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SCHEDULE</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TEST READINESS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BUDGET</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61"/>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37</a:t>
            </a:fld>
            <a:endParaRPr/>
          </a:p>
        </p:txBody>
      </p:sp>
      <p:sp>
        <p:nvSpPr>
          <p:cNvPr id="664" name="Google Shape;664;p61"/>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(SST) G</a:t>
            </a:r>
            <a:r>
              <a:rPr lang="en" sz="2650"/>
              <a:t>LIDER</a:t>
            </a:r>
            <a:r>
              <a:rPr lang="en" sz="3300"/>
              <a:t> T</a:t>
            </a:r>
            <a:r>
              <a:rPr lang="en" sz="2650"/>
              <a:t>ESTING</a:t>
            </a:r>
            <a:r>
              <a:rPr lang="en" sz="3300"/>
              <a:t> - L</a:t>
            </a:r>
            <a:r>
              <a:rPr lang="en" sz="2650"/>
              <a:t>OGGER</a:t>
            </a:r>
            <a:r>
              <a:rPr lang="en" sz="3300"/>
              <a:t>P</a:t>
            </a:r>
            <a:r>
              <a:rPr lang="en" sz="2650"/>
              <a:t>RO</a:t>
            </a:r>
            <a:endParaRPr sz="2650"/>
          </a:p>
        </p:txBody>
      </p:sp>
      <p:sp>
        <p:nvSpPr>
          <p:cNvPr id="665" name="Google Shape;665;p61"/>
          <p:cNvSpPr txBox="1"/>
          <p:nvPr/>
        </p:nvSpPr>
        <p:spPr>
          <a:xfrm>
            <a:off x="475200" y="1195200"/>
            <a:ext cx="7732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p:txBody>
      </p:sp>
      <p:sp>
        <p:nvSpPr>
          <p:cNvPr id="666" name="Google Shape;666;p61"/>
          <p:cNvSpPr txBox="1"/>
          <p:nvPr/>
        </p:nvSpPr>
        <p:spPr>
          <a:xfrm>
            <a:off x="6492613" y="690200"/>
            <a:ext cx="2331900" cy="8313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en">
                <a:latin typeface="Roboto"/>
                <a:ea typeface="Roboto"/>
                <a:cs typeface="Roboto"/>
                <a:sym typeface="Roboto"/>
              </a:rPr>
              <a:t>Track glider flight in two separate orthogonal planes (X-Z, Y-Z)</a:t>
            </a:r>
            <a:endParaRPr>
              <a:latin typeface="Roboto"/>
              <a:ea typeface="Roboto"/>
              <a:cs typeface="Roboto"/>
              <a:sym typeface="Roboto"/>
            </a:endParaRPr>
          </a:p>
        </p:txBody>
      </p:sp>
      <p:sp>
        <p:nvSpPr>
          <p:cNvPr id="667" name="Google Shape;667;p61"/>
          <p:cNvSpPr txBox="1"/>
          <p:nvPr/>
        </p:nvSpPr>
        <p:spPr>
          <a:xfrm>
            <a:off x="6605113" y="1953100"/>
            <a:ext cx="2106900" cy="6156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en">
                <a:latin typeface="Roboto"/>
                <a:ea typeface="Roboto"/>
                <a:cs typeface="Roboto"/>
                <a:sym typeface="Roboto"/>
              </a:rPr>
              <a:t>Obtain position, </a:t>
            </a:r>
            <a:endParaRPr>
              <a:latin typeface="Roboto"/>
              <a:ea typeface="Roboto"/>
              <a:cs typeface="Roboto"/>
              <a:sym typeface="Roboto"/>
            </a:endParaRPr>
          </a:p>
          <a:p>
            <a:pPr marL="0" marR="0" lvl="0" indent="0" algn="ctr" rtl="0">
              <a:spcBef>
                <a:spcPts val="0"/>
              </a:spcBef>
              <a:spcAft>
                <a:spcPts val="0"/>
              </a:spcAft>
              <a:buNone/>
            </a:pPr>
            <a:r>
              <a:rPr lang="en">
                <a:latin typeface="Roboto"/>
                <a:ea typeface="Roboto"/>
                <a:cs typeface="Roboto"/>
                <a:sym typeface="Roboto"/>
              </a:rPr>
              <a:t>velocity, time data</a:t>
            </a:r>
            <a:endParaRPr>
              <a:latin typeface="Roboto"/>
              <a:ea typeface="Roboto"/>
              <a:cs typeface="Roboto"/>
              <a:sym typeface="Roboto"/>
            </a:endParaRPr>
          </a:p>
        </p:txBody>
      </p:sp>
      <p:sp>
        <p:nvSpPr>
          <p:cNvPr id="668" name="Google Shape;668;p61"/>
          <p:cNvSpPr txBox="1"/>
          <p:nvPr/>
        </p:nvSpPr>
        <p:spPr>
          <a:xfrm>
            <a:off x="6454525" y="3043750"/>
            <a:ext cx="2408100" cy="6156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en">
                <a:latin typeface="Roboto"/>
                <a:ea typeface="Roboto"/>
                <a:cs typeface="Roboto"/>
                <a:sym typeface="Roboto"/>
              </a:rPr>
              <a:t>Analyze data and compare</a:t>
            </a:r>
            <a:endParaRPr>
              <a:latin typeface="Roboto"/>
              <a:ea typeface="Roboto"/>
              <a:cs typeface="Roboto"/>
              <a:sym typeface="Roboto"/>
            </a:endParaRPr>
          </a:p>
          <a:p>
            <a:pPr marL="0" marR="0" lvl="0" indent="0" algn="ctr" rtl="0">
              <a:spcBef>
                <a:spcPts val="0"/>
              </a:spcBef>
              <a:spcAft>
                <a:spcPts val="0"/>
              </a:spcAft>
              <a:buNone/>
            </a:pPr>
            <a:r>
              <a:rPr lang="en">
                <a:latin typeface="Roboto"/>
                <a:ea typeface="Roboto"/>
                <a:cs typeface="Roboto"/>
                <a:sym typeface="Roboto"/>
              </a:rPr>
              <a:t>to stability models</a:t>
            </a:r>
            <a:endParaRPr>
              <a:latin typeface="Roboto"/>
              <a:ea typeface="Roboto"/>
              <a:cs typeface="Roboto"/>
              <a:sym typeface="Roboto"/>
            </a:endParaRPr>
          </a:p>
        </p:txBody>
      </p:sp>
      <p:cxnSp>
        <p:nvCxnSpPr>
          <p:cNvPr id="669" name="Google Shape;669;p61"/>
          <p:cNvCxnSpPr>
            <a:stCxn id="666" idx="2"/>
            <a:endCxn id="667" idx="0"/>
          </p:cNvCxnSpPr>
          <p:nvPr/>
        </p:nvCxnSpPr>
        <p:spPr>
          <a:xfrm>
            <a:off x="7658563" y="1521500"/>
            <a:ext cx="0" cy="431700"/>
          </a:xfrm>
          <a:prstGeom prst="straightConnector1">
            <a:avLst/>
          </a:prstGeom>
          <a:noFill/>
          <a:ln w="28575" cap="flat" cmpd="sng">
            <a:solidFill>
              <a:schemeClr val="dk2"/>
            </a:solidFill>
            <a:prstDash val="solid"/>
            <a:round/>
            <a:headEnd type="none" w="med" len="med"/>
            <a:tailEnd type="triangle" w="med" len="med"/>
          </a:ln>
        </p:spPr>
      </p:cxnSp>
      <p:cxnSp>
        <p:nvCxnSpPr>
          <p:cNvPr id="670" name="Google Shape;670;p61"/>
          <p:cNvCxnSpPr>
            <a:stCxn id="667" idx="2"/>
            <a:endCxn id="668" idx="0"/>
          </p:cNvCxnSpPr>
          <p:nvPr/>
        </p:nvCxnSpPr>
        <p:spPr>
          <a:xfrm>
            <a:off x="7658563" y="2568700"/>
            <a:ext cx="0" cy="475200"/>
          </a:xfrm>
          <a:prstGeom prst="straightConnector1">
            <a:avLst/>
          </a:prstGeom>
          <a:noFill/>
          <a:ln w="28575" cap="flat" cmpd="sng">
            <a:solidFill>
              <a:schemeClr val="dk2"/>
            </a:solidFill>
            <a:prstDash val="solid"/>
            <a:round/>
            <a:headEnd type="none" w="med" len="med"/>
            <a:tailEnd type="triangle" w="med" len="med"/>
          </a:ln>
        </p:spPr>
      </p:cxnSp>
      <p:pic>
        <p:nvPicPr>
          <p:cNvPr id="671" name="Google Shape;671;p6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82525" y="767000"/>
            <a:ext cx="5949528" cy="3609501"/>
          </a:xfrm>
          <a:prstGeom prst="rect">
            <a:avLst/>
          </a:prstGeom>
          <a:noFill/>
          <a:ln>
            <a:noFill/>
          </a:ln>
        </p:spPr>
      </p:pic>
      <p:sp>
        <p:nvSpPr>
          <p:cNvPr id="672" name="Google Shape;672;p61"/>
          <p:cNvSpPr txBox="1"/>
          <p:nvPr/>
        </p:nvSpPr>
        <p:spPr>
          <a:xfrm>
            <a:off x="703225" y="964400"/>
            <a:ext cx="23319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highlight>
                  <a:schemeClr val="accent6"/>
                </a:highlight>
                <a:latin typeface="Roboto"/>
                <a:ea typeface="Roboto"/>
                <a:cs typeface="Roboto"/>
                <a:sym typeface="Roboto"/>
              </a:rPr>
              <a:t>EXAMPLE</a:t>
            </a:r>
            <a:endParaRPr b="1">
              <a:highlight>
                <a:schemeClr val="accent6"/>
              </a:highlight>
              <a:latin typeface="Roboto"/>
              <a:ea typeface="Roboto"/>
              <a:cs typeface="Roboto"/>
              <a:sym typeface="Roboto"/>
            </a:endParaRPr>
          </a:p>
        </p:txBody>
      </p:sp>
      <p:cxnSp>
        <p:nvCxnSpPr>
          <p:cNvPr id="673" name="Google Shape;673;p61"/>
          <p:cNvCxnSpPr>
            <a:stCxn id="674" idx="1"/>
          </p:cNvCxnSpPr>
          <p:nvPr/>
        </p:nvCxnSpPr>
        <p:spPr>
          <a:xfrm>
            <a:off x="465414" y="1953109"/>
            <a:ext cx="1041300" cy="487800"/>
          </a:xfrm>
          <a:prstGeom prst="straightConnector1">
            <a:avLst/>
          </a:prstGeom>
          <a:noFill/>
          <a:ln w="9525" cap="flat" cmpd="sng">
            <a:solidFill>
              <a:schemeClr val="dk1"/>
            </a:solidFill>
            <a:prstDash val="solid"/>
            <a:round/>
            <a:headEnd type="none" w="med" len="med"/>
            <a:tailEnd type="triangle" w="med" len="med"/>
          </a:ln>
        </p:spPr>
      </p:cxnSp>
      <p:sp>
        <p:nvSpPr>
          <p:cNvPr id="675" name="Google Shape;675;p61"/>
          <p:cNvSpPr txBox="1"/>
          <p:nvPr/>
        </p:nvSpPr>
        <p:spPr>
          <a:xfrm rot="1457397">
            <a:off x="-14134" y="1895574"/>
            <a:ext cx="2179872" cy="400256"/>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latin typeface="Roboto"/>
                <a:ea typeface="Roboto"/>
                <a:cs typeface="Roboto"/>
                <a:sym typeface="Roboto"/>
              </a:rPr>
              <a:t>FLIGHT PATH</a:t>
            </a:r>
            <a:endParaRPr>
              <a:solidFill>
                <a:schemeClr val="dk1"/>
              </a:solidFill>
              <a:latin typeface="Roboto"/>
              <a:ea typeface="Roboto"/>
              <a:cs typeface="Roboto"/>
              <a:sym typeface="Roboto"/>
            </a:endParaRPr>
          </a:p>
        </p:txBody>
      </p:sp>
      <p:cxnSp>
        <p:nvCxnSpPr>
          <p:cNvPr id="676" name="Google Shape;676;p61"/>
          <p:cNvCxnSpPr/>
          <p:nvPr/>
        </p:nvCxnSpPr>
        <p:spPr>
          <a:xfrm rot="10800000" flipH="1">
            <a:off x="1737950" y="2551350"/>
            <a:ext cx="1727700" cy="300"/>
          </a:xfrm>
          <a:prstGeom prst="straightConnector1">
            <a:avLst/>
          </a:prstGeom>
          <a:noFill/>
          <a:ln w="9525" cap="flat" cmpd="sng">
            <a:solidFill>
              <a:schemeClr val="dk1"/>
            </a:solidFill>
            <a:prstDash val="solid"/>
            <a:round/>
            <a:headEnd type="none" w="med" len="med"/>
            <a:tailEnd type="triangle" w="med" len="med"/>
          </a:ln>
        </p:spPr>
      </p:cxnSp>
      <p:cxnSp>
        <p:nvCxnSpPr>
          <p:cNvPr id="677" name="Google Shape;677;p61"/>
          <p:cNvCxnSpPr/>
          <p:nvPr/>
        </p:nvCxnSpPr>
        <p:spPr>
          <a:xfrm rot="5400000" flipH="1">
            <a:off x="1005325" y="2135750"/>
            <a:ext cx="1727700" cy="300"/>
          </a:xfrm>
          <a:prstGeom prst="straightConnector1">
            <a:avLst/>
          </a:prstGeom>
          <a:noFill/>
          <a:ln w="9525" cap="flat" cmpd="sng">
            <a:solidFill>
              <a:schemeClr val="dk1"/>
            </a:solidFill>
            <a:prstDash val="solid"/>
            <a:round/>
            <a:headEnd type="none" w="med" len="med"/>
            <a:tailEnd type="triangle" w="med" len="med"/>
          </a:ln>
        </p:spPr>
      </p:cxnSp>
      <p:sp>
        <p:nvSpPr>
          <p:cNvPr id="678" name="Google Shape;678;p61"/>
          <p:cNvSpPr/>
          <p:nvPr/>
        </p:nvSpPr>
        <p:spPr>
          <a:xfrm>
            <a:off x="3259675" y="2270376"/>
            <a:ext cx="256375" cy="231050"/>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lt2"/>
                </a:solidFill>
                <a:latin typeface="Arial"/>
              </a:rPr>
              <a:t>X</a:t>
            </a:r>
          </a:p>
        </p:txBody>
      </p:sp>
      <p:sp>
        <p:nvSpPr>
          <p:cNvPr id="679" name="Google Shape;679;p61"/>
          <p:cNvSpPr/>
          <p:nvPr/>
        </p:nvSpPr>
        <p:spPr>
          <a:xfrm>
            <a:off x="1923575" y="1319225"/>
            <a:ext cx="256375" cy="231050"/>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lt2"/>
                </a:solidFill>
                <a:latin typeface="Arial"/>
              </a:rPr>
              <a:t>Z</a:t>
            </a:r>
          </a:p>
        </p:txBody>
      </p:sp>
      <p:pic>
        <p:nvPicPr>
          <p:cNvPr id="674" name="Google Shape;674;p61"/>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rot="1568744" flipH="1">
            <a:off x="227197" y="1836896"/>
            <a:ext cx="251061" cy="121795"/>
          </a:xfrm>
          <a:prstGeom prst="rect">
            <a:avLst/>
          </a:prstGeom>
          <a:noFill/>
          <a:ln>
            <a:noFill/>
          </a:ln>
        </p:spPr>
      </p:pic>
      <p:sp>
        <p:nvSpPr>
          <p:cNvPr id="680" name="Google Shape;680;p61"/>
          <p:cNvSpPr txBox="1"/>
          <p:nvPr/>
        </p:nvSpPr>
        <p:spPr>
          <a:xfrm>
            <a:off x="6492625" y="3659400"/>
            <a:ext cx="2331900" cy="10467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spcBef>
                <a:spcPts val="0"/>
              </a:spcBef>
              <a:spcAft>
                <a:spcPts val="0"/>
              </a:spcAft>
              <a:buNone/>
            </a:pPr>
            <a:r>
              <a:rPr lang="en" b="1" u="sng">
                <a:latin typeface="Roboto"/>
                <a:ea typeface="Roboto"/>
                <a:cs typeface="Roboto"/>
                <a:sym typeface="Roboto"/>
              </a:rPr>
              <a:t>Validation</a:t>
            </a:r>
            <a:r>
              <a:rPr lang="en">
                <a:latin typeface="Roboto"/>
                <a:ea typeface="Roboto"/>
                <a:cs typeface="Roboto"/>
                <a:sym typeface="Roboto"/>
              </a:rPr>
              <a:t> of predicted </a:t>
            </a:r>
            <a:endParaRPr>
              <a:latin typeface="Roboto"/>
              <a:ea typeface="Roboto"/>
              <a:cs typeface="Roboto"/>
              <a:sym typeface="Roboto"/>
            </a:endParaRPr>
          </a:p>
          <a:p>
            <a:pPr marL="0" marR="0" lvl="0" indent="0" algn="ctr" rtl="0">
              <a:spcBef>
                <a:spcPts val="0"/>
              </a:spcBef>
              <a:spcAft>
                <a:spcPts val="0"/>
              </a:spcAft>
              <a:buNone/>
            </a:pPr>
            <a:r>
              <a:rPr lang="en">
                <a:latin typeface="Roboto"/>
                <a:ea typeface="Roboto"/>
                <a:cs typeface="Roboto"/>
                <a:sym typeface="Roboto"/>
              </a:rPr>
              <a:t>stability characteristics via </a:t>
            </a:r>
            <a:r>
              <a:rPr lang="en" b="1">
                <a:latin typeface="Roboto"/>
                <a:ea typeface="Roboto"/>
                <a:cs typeface="Roboto"/>
                <a:sym typeface="Roboto"/>
              </a:rPr>
              <a:t>comparison </a:t>
            </a:r>
            <a:r>
              <a:rPr lang="en">
                <a:latin typeface="Roboto"/>
                <a:ea typeface="Roboto"/>
                <a:cs typeface="Roboto"/>
                <a:sym typeface="Roboto"/>
              </a:rPr>
              <a:t>to 1st Semester </a:t>
            </a:r>
            <a:r>
              <a:rPr lang="en" b="1">
                <a:latin typeface="Roboto"/>
                <a:ea typeface="Roboto"/>
                <a:cs typeface="Roboto"/>
                <a:sym typeface="Roboto"/>
              </a:rPr>
              <a:t>stability models</a:t>
            </a:r>
            <a:endParaRPr b="1"/>
          </a:p>
        </p:txBody>
      </p:sp>
      <p:graphicFrame>
        <p:nvGraphicFramePr>
          <p:cNvPr id="681" name="Google Shape;681;p61"/>
          <p:cNvGraphicFramePr/>
          <p:nvPr/>
        </p:nvGraphicFramePr>
        <p:xfrm>
          <a:off x="0" y="4749900"/>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109675">
                  <a:extLst>
                    <a:ext uri="{9D8B030D-6E8A-4147-A177-3AD203B41FA5}">
                      <a16:colId xmlns:a16="http://schemas.microsoft.com/office/drawing/2014/main" val="20002"/>
                    </a:ext>
                  </a:extLst>
                </a:gridCol>
                <a:gridCol w="9940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OVERVIEW</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SCHEDULE</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TEST READINESS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BUDGET</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62"/>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38</a:t>
            </a:fld>
            <a:endParaRPr/>
          </a:p>
        </p:txBody>
      </p:sp>
      <p:sp>
        <p:nvSpPr>
          <p:cNvPr id="687" name="Google Shape;687;p62"/>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(SST) G</a:t>
            </a:r>
            <a:r>
              <a:rPr lang="en" sz="2650"/>
              <a:t>LIDER</a:t>
            </a:r>
            <a:r>
              <a:rPr lang="en" sz="3300"/>
              <a:t> T</a:t>
            </a:r>
            <a:r>
              <a:rPr lang="en" sz="2650"/>
              <a:t>ESTING</a:t>
            </a:r>
            <a:r>
              <a:rPr lang="en" sz="3300"/>
              <a:t> - S</a:t>
            </a:r>
            <a:r>
              <a:rPr lang="en" sz="2650"/>
              <a:t>AFETY</a:t>
            </a:r>
            <a:endParaRPr sz="2650"/>
          </a:p>
        </p:txBody>
      </p:sp>
      <p:sp>
        <p:nvSpPr>
          <p:cNvPr id="688" name="Google Shape;688;p62"/>
          <p:cNvSpPr txBox="1"/>
          <p:nvPr/>
        </p:nvSpPr>
        <p:spPr>
          <a:xfrm>
            <a:off x="0" y="849600"/>
            <a:ext cx="9144000" cy="908100"/>
          </a:xfrm>
          <a:prstGeom prst="rect">
            <a:avLst/>
          </a:prstGeom>
          <a:noFill/>
          <a:ln>
            <a:noFill/>
          </a:ln>
        </p:spPr>
        <p:txBody>
          <a:bodyPr spcFirstLastPara="1" wrap="square" lIns="91425" tIns="91425" rIns="91425" bIns="91425" anchor="t" anchorCtr="0">
            <a:spAutoFit/>
          </a:bodyPr>
          <a:lstStyle/>
          <a:p>
            <a:pPr marL="0" lvl="0" indent="457200" algn="l" rtl="0">
              <a:spcBef>
                <a:spcPts val="0"/>
              </a:spcBef>
              <a:spcAft>
                <a:spcPts val="0"/>
              </a:spcAft>
              <a:buNone/>
            </a:pPr>
            <a:r>
              <a:rPr lang="en"/>
              <a:t> </a:t>
            </a:r>
            <a:endParaRPr/>
          </a:p>
          <a:p>
            <a:pPr marL="0" lvl="0" indent="0" algn="l" rtl="0">
              <a:spcBef>
                <a:spcPts val="0"/>
              </a:spcBef>
              <a:spcAft>
                <a:spcPts val="0"/>
              </a:spcAft>
              <a:buNone/>
            </a:pPr>
            <a:endParaRPr sz="1100"/>
          </a:p>
          <a:p>
            <a:pPr marL="0" lvl="0" indent="0" algn="l" rtl="0">
              <a:spcBef>
                <a:spcPts val="0"/>
              </a:spcBef>
              <a:spcAft>
                <a:spcPts val="0"/>
              </a:spcAft>
              <a:buNone/>
            </a:pPr>
            <a:r>
              <a:rPr lang="en" sz="1100"/>
              <a:t>	</a:t>
            </a:r>
            <a:endParaRPr sz="1100"/>
          </a:p>
          <a:p>
            <a:pPr marL="0" lvl="0" indent="0" algn="l" rtl="0">
              <a:spcBef>
                <a:spcPts val="0"/>
              </a:spcBef>
              <a:spcAft>
                <a:spcPts val="0"/>
              </a:spcAft>
              <a:buNone/>
            </a:pPr>
            <a:endParaRPr sz="1100"/>
          </a:p>
        </p:txBody>
      </p:sp>
      <p:sp>
        <p:nvSpPr>
          <p:cNvPr id="689" name="Google Shape;689;p62"/>
          <p:cNvSpPr txBox="1"/>
          <p:nvPr/>
        </p:nvSpPr>
        <p:spPr>
          <a:xfrm>
            <a:off x="0" y="1065300"/>
            <a:ext cx="9144000" cy="21960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u="sng">
                <a:latin typeface="Roboto"/>
                <a:ea typeface="Roboto"/>
                <a:cs typeface="Roboto"/>
                <a:sym typeface="Roboto"/>
              </a:rPr>
              <a:t>Testing Logistics</a:t>
            </a:r>
            <a:endParaRPr>
              <a:latin typeface="Roboto"/>
              <a:ea typeface="Roboto"/>
              <a:cs typeface="Roboto"/>
              <a:sym typeface="Roboto"/>
            </a:endParaRPr>
          </a:p>
          <a:p>
            <a:pPr marL="914400" lvl="0" indent="-317500" algn="l" rtl="0">
              <a:spcBef>
                <a:spcPts val="1000"/>
              </a:spcBef>
              <a:spcAft>
                <a:spcPts val="0"/>
              </a:spcAft>
              <a:buSzPts val="1400"/>
              <a:buFont typeface="Roboto"/>
              <a:buChar char="➢"/>
            </a:pPr>
            <a:r>
              <a:rPr lang="en">
                <a:latin typeface="Roboto"/>
                <a:ea typeface="Roboto"/>
                <a:cs typeface="Roboto"/>
                <a:sym typeface="Roboto"/>
              </a:rPr>
              <a:t>Risk of impact with personnel if landing zone not clear</a:t>
            </a:r>
            <a:endParaRPr>
              <a:latin typeface="Roboto"/>
              <a:ea typeface="Roboto"/>
              <a:cs typeface="Roboto"/>
              <a:sym typeface="Roboto"/>
            </a:endParaRPr>
          </a:p>
          <a:p>
            <a:pPr marL="1257300" lvl="1" indent="-317500" algn="l" rtl="0">
              <a:spcBef>
                <a:spcPts val="1000"/>
              </a:spcBef>
              <a:spcAft>
                <a:spcPts val="0"/>
              </a:spcAft>
              <a:buSzPts val="1400"/>
              <a:buFont typeface="Roboto"/>
              <a:buChar char="○"/>
            </a:pPr>
            <a:r>
              <a:rPr lang="en" b="1">
                <a:latin typeface="Roboto"/>
                <a:ea typeface="Roboto"/>
                <a:cs typeface="Roboto"/>
                <a:sym typeface="Roboto"/>
              </a:rPr>
              <a:t>Mitigation:</a:t>
            </a:r>
            <a:r>
              <a:rPr lang="en">
                <a:latin typeface="Roboto"/>
                <a:ea typeface="Roboto"/>
                <a:cs typeface="Roboto"/>
                <a:sym typeface="Roboto"/>
              </a:rPr>
              <a:t> Rope off expected flight test area, clearance from AES Building Manager</a:t>
            </a:r>
            <a:endParaRPr>
              <a:latin typeface="Roboto"/>
              <a:ea typeface="Roboto"/>
              <a:cs typeface="Roboto"/>
              <a:sym typeface="Roboto"/>
            </a:endParaRPr>
          </a:p>
          <a:p>
            <a:pPr marL="457200" lvl="0" indent="0" algn="l" rtl="0">
              <a:spcBef>
                <a:spcPts val="1000"/>
              </a:spcBef>
              <a:spcAft>
                <a:spcPts val="0"/>
              </a:spcAft>
              <a:buNone/>
            </a:pPr>
            <a:r>
              <a:rPr lang="en" u="sng">
                <a:latin typeface="Roboto"/>
                <a:ea typeface="Roboto"/>
                <a:cs typeface="Roboto"/>
                <a:sym typeface="Roboto"/>
              </a:rPr>
              <a:t>Glider Model Structures (expected points of failure)</a:t>
            </a:r>
            <a:endParaRPr u="sng">
              <a:latin typeface="Roboto"/>
              <a:ea typeface="Roboto"/>
              <a:cs typeface="Roboto"/>
              <a:sym typeface="Roboto"/>
            </a:endParaRPr>
          </a:p>
          <a:p>
            <a:pPr marL="0" lvl="0" indent="0" algn="l" rtl="0">
              <a:spcBef>
                <a:spcPts val="1000"/>
              </a:spcBef>
              <a:spcAft>
                <a:spcPts val="0"/>
              </a:spcAft>
              <a:buNone/>
            </a:pPr>
            <a:endParaRPr>
              <a:latin typeface="Roboto"/>
              <a:ea typeface="Roboto"/>
              <a:cs typeface="Roboto"/>
              <a:sym typeface="Roboto"/>
            </a:endParaRPr>
          </a:p>
          <a:p>
            <a:pPr marL="1371600" lvl="0" indent="0" algn="l" rtl="0">
              <a:spcBef>
                <a:spcPts val="1000"/>
              </a:spcBef>
              <a:spcAft>
                <a:spcPts val="0"/>
              </a:spcAft>
              <a:buNone/>
            </a:pPr>
            <a:endParaRPr sz="1900">
              <a:latin typeface="Roboto"/>
              <a:ea typeface="Roboto"/>
              <a:cs typeface="Roboto"/>
              <a:sym typeface="Roboto"/>
            </a:endParaRPr>
          </a:p>
        </p:txBody>
      </p:sp>
      <p:sp>
        <p:nvSpPr>
          <p:cNvPr id="690" name="Google Shape;690;p62"/>
          <p:cNvSpPr txBox="1"/>
          <p:nvPr/>
        </p:nvSpPr>
        <p:spPr>
          <a:xfrm>
            <a:off x="0" y="572700"/>
            <a:ext cx="9144000" cy="492600"/>
          </a:xfrm>
          <a:prstGeom prst="rect">
            <a:avLst/>
          </a:prstGeom>
          <a:solidFill>
            <a:srgbClr val="B4A7D6"/>
          </a:solidFill>
          <a:ln>
            <a:noFill/>
          </a:ln>
        </p:spPr>
        <p:txBody>
          <a:bodyPr spcFirstLastPara="1" wrap="square" lIns="91425" tIns="45700" rIns="0" bIns="45700" anchor="t" anchorCtr="0">
            <a:spAutoFit/>
          </a:bodyPr>
          <a:lstStyle/>
          <a:p>
            <a:pPr marL="628650" lvl="0" indent="-400050" algn="l" rtl="0">
              <a:lnSpc>
                <a:spcPct val="100000"/>
              </a:lnSpc>
              <a:spcBef>
                <a:spcPts val="0"/>
              </a:spcBef>
              <a:spcAft>
                <a:spcPts val="0"/>
              </a:spcAft>
              <a:buNone/>
            </a:pPr>
            <a:r>
              <a:rPr lang="en" sz="1200" b="1">
                <a:solidFill>
                  <a:srgbClr val="212121"/>
                </a:solidFill>
                <a:latin typeface="Roboto"/>
                <a:ea typeface="Roboto"/>
                <a:cs typeface="Roboto"/>
                <a:sym typeface="Roboto"/>
              </a:rPr>
              <a:t>FR 5.0:</a:t>
            </a:r>
            <a:r>
              <a:rPr lang="en" b="1">
                <a:solidFill>
                  <a:schemeClr val="lt1"/>
                </a:solidFill>
                <a:latin typeface="Roboto"/>
                <a:ea typeface="Roboto"/>
                <a:cs typeface="Roboto"/>
                <a:sym typeface="Roboto"/>
              </a:rPr>
              <a:t> </a:t>
            </a:r>
            <a:r>
              <a:rPr lang="en" sz="1200">
                <a:solidFill>
                  <a:schemeClr val="lt1"/>
                </a:solidFill>
                <a:latin typeface="Roboto"/>
                <a:ea typeface="Roboto"/>
                <a:cs typeface="Roboto"/>
                <a:sym typeface="Roboto"/>
              </a:rPr>
              <a:t>A non-powered, larger scale glider model of the airframe design will be constructed for the purpose of stability</a:t>
            </a:r>
            <a:endParaRPr sz="1200">
              <a:solidFill>
                <a:schemeClr val="lt1"/>
              </a:solidFill>
              <a:latin typeface="Roboto"/>
              <a:ea typeface="Roboto"/>
              <a:cs typeface="Roboto"/>
              <a:sym typeface="Roboto"/>
            </a:endParaRPr>
          </a:p>
          <a:p>
            <a:pPr marL="628650" lvl="0" indent="-400050" algn="l" rtl="0">
              <a:lnSpc>
                <a:spcPct val="100000"/>
              </a:lnSpc>
              <a:spcBef>
                <a:spcPts val="0"/>
              </a:spcBef>
              <a:spcAft>
                <a:spcPts val="0"/>
              </a:spcAft>
              <a:buNone/>
            </a:pPr>
            <a:r>
              <a:rPr lang="en" sz="1200">
                <a:solidFill>
                  <a:schemeClr val="lt1"/>
                </a:solidFill>
                <a:latin typeface="Roboto"/>
                <a:ea typeface="Roboto"/>
                <a:cs typeface="Roboto"/>
                <a:sym typeface="Roboto"/>
              </a:rPr>
              <a:t>              analysis and verification</a:t>
            </a:r>
            <a:endParaRPr sz="1200" b="1">
              <a:solidFill>
                <a:srgbClr val="212121"/>
              </a:solidFill>
              <a:latin typeface="Roboto"/>
              <a:ea typeface="Roboto"/>
              <a:cs typeface="Roboto"/>
              <a:sym typeface="Roboto"/>
            </a:endParaRPr>
          </a:p>
        </p:txBody>
      </p:sp>
      <p:graphicFrame>
        <p:nvGraphicFramePr>
          <p:cNvPr id="691" name="Google Shape;691;p62"/>
          <p:cNvGraphicFramePr/>
          <p:nvPr/>
        </p:nvGraphicFramePr>
        <p:xfrm>
          <a:off x="0" y="2417885"/>
          <a:ext cx="3000000" cy="3000000"/>
        </p:xfrm>
        <a:graphic>
          <a:graphicData uri="http://schemas.openxmlformats.org/drawingml/2006/table">
            <a:tbl>
              <a:tblPr>
                <a:noFill/>
                <a:tableStyleId>{6AB2BD99-D816-4124-A111-4A8E09C7968A}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287675">
                <a:tc>
                  <a:txBody>
                    <a:bodyPr/>
                    <a:lstStyle/>
                    <a:p>
                      <a:pPr marL="457200" lvl="0" indent="0" algn="l" rtl="0">
                        <a:spcBef>
                          <a:spcPts val="0"/>
                        </a:spcBef>
                        <a:spcAft>
                          <a:spcPts val="0"/>
                        </a:spcAft>
                        <a:buNone/>
                      </a:pPr>
                      <a:r>
                        <a:rPr lang="en">
                          <a:latin typeface="Roboto"/>
                          <a:ea typeface="Roboto"/>
                          <a:cs typeface="Roboto"/>
                          <a:sym typeface="Roboto"/>
                        </a:rPr>
                        <a:t>Risks</a:t>
                      </a:r>
                      <a:endParaRPr>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b="1">
                          <a:latin typeface="Roboto"/>
                          <a:ea typeface="Roboto"/>
                          <a:cs typeface="Roboto"/>
                          <a:sym typeface="Roboto"/>
                        </a:rPr>
                        <a:t>Mitigation Strategies</a:t>
                      </a:r>
                      <a:endParaRPr b="1">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287675">
                <a:tc>
                  <a:txBody>
                    <a:bodyPr/>
                    <a:lstStyle/>
                    <a:p>
                      <a:pPr marL="914400" lvl="0" indent="-317500" algn="l" rtl="0">
                        <a:spcBef>
                          <a:spcPts val="0"/>
                        </a:spcBef>
                        <a:spcAft>
                          <a:spcPts val="1000"/>
                        </a:spcAft>
                        <a:buSzPts val="1400"/>
                        <a:buFont typeface="Roboto"/>
                        <a:buChar char="➢"/>
                      </a:pPr>
                      <a:r>
                        <a:rPr lang="en">
                          <a:latin typeface="Roboto"/>
                          <a:ea typeface="Roboto"/>
                          <a:cs typeface="Roboto"/>
                          <a:sym typeface="Roboto"/>
                        </a:rPr>
                        <a:t>Foam fuselage failure</a:t>
                      </a:r>
                      <a:endParaRPr>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457200" lvl="0" indent="-317500" algn="l" rtl="0">
                        <a:lnSpc>
                          <a:spcPct val="150000"/>
                        </a:lnSpc>
                        <a:spcBef>
                          <a:spcPts val="0"/>
                        </a:spcBef>
                        <a:spcAft>
                          <a:spcPts val="0"/>
                        </a:spcAft>
                        <a:buSzPts val="1400"/>
                        <a:buFont typeface="Roboto"/>
                        <a:buChar char="➢"/>
                      </a:pPr>
                      <a:r>
                        <a:rPr lang="en">
                          <a:latin typeface="Roboto"/>
                          <a:ea typeface="Roboto"/>
                          <a:cs typeface="Roboto"/>
                          <a:sym typeface="Roboto"/>
                        </a:rPr>
                        <a:t>Multiple foam gliders constructed</a:t>
                      </a:r>
                      <a:endParaRPr>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287675">
                <a:tc>
                  <a:txBody>
                    <a:bodyPr/>
                    <a:lstStyle/>
                    <a:p>
                      <a:pPr marL="914400" lvl="0" indent="-317500" algn="l" rtl="0">
                        <a:spcBef>
                          <a:spcPts val="0"/>
                        </a:spcBef>
                        <a:spcAft>
                          <a:spcPts val="1000"/>
                        </a:spcAft>
                        <a:buSzPts val="1400"/>
                        <a:buFont typeface="Roboto"/>
                        <a:buChar char="➢"/>
                      </a:pPr>
                      <a:r>
                        <a:rPr lang="en">
                          <a:latin typeface="Roboto"/>
                          <a:ea typeface="Roboto"/>
                          <a:cs typeface="Roboto"/>
                          <a:sym typeface="Roboto"/>
                        </a:rPr>
                        <a:t>Wing/Canard failures</a:t>
                      </a:r>
                      <a:endParaRPr>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457200" lvl="0" indent="-317500" algn="l" rtl="0">
                        <a:lnSpc>
                          <a:spcPct val="150000"/>
                        </a:lnSpc>
                        <a:spcBef>
                          <a:spcPts val="0"/>
                        </a:spcBef>
                        <a:spcAft>
                          <a:spcPts val="0"/>
                        </a:spcAft>
                        <a:buSzPts val="1400"/>
                        <a:buFont typeface="Roboto"/>
                        <a:buChar char="➢"/>
                      </a:pPr>
                      <a:r>
                        <a:rPr lang="en">
                          <a:latin typeface="Roboto"/>
                          <a:ea typeface="Roboto"/>
                          <a:cs typeface="Roboto"/>
                          <a:sym typeface="Roboto"/>
                        </a:rPr>
                        <a:t>Carbon Fiber spar reinforced wings</a:t>
                      </a:r>
                      <a:endParaRPr>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r h="293650">
                <a:tc>
                  <a:txBody>
                    <a:bodyPr/>
                    <a:lstStyle/>
                    <a:p>
                      <a:pPr marL="0" lvl="0" indent="0" algn="l" rtl="0">
                        <a:spcBef>
                          <a:spcPts val="0"/>
                        </a:spcBef>
                        <a:spcAft>
                          <a:spcPts val="1000"/>
                        </a:spcAft>
                        <a:buNone/>
                      </a:pPr>
                      <a:endParaRPr>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457200" lvl="0" indent="-317500" algn="l" rtl="0">
                        <a:lnSpc>
                          <a:spcPct val="150000"/>
                        </a:lnSpc>
                        <a:spcBef>
                          <a:spcPts val="0"/>
                        </a:spcBef>
                        <a:spcAft>
                          <a:spcPts val="0"/>
                        </a:spcAft>
                        <a:buSzPts val="1400"/>
                        <a:buFont typeface="Roboto"/>
                        <a:buChar char="➢"/>
                      </a:pPr>
                      <a:r>
                        <a:rPr lang="en">
                          <a:latin typeface="Roboto"/>
                          <a:ea typeface="Roboto"/>
                          <a:cs typeface="Roboto"/>
                          <a:sym typeface="Roboto"/>
                        </a:rPr>
                        <a:t>High strength foam adhesive</a:t>
                      </a:r>
                      <a:endParaRPr>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r h="287675">
                <a:tc>
                  <a:txBody>
                    <a:bodyPr/>
                    <a:lstStyle/>
                    <a:p>
                      <a:pPr marL="914400" lvl="0" indent="-317500" algn="l" rtl="0">
                        <a:spcBef>
                          <a:spcPts val="0"/>
                        </a:spcBef>
                        <a:spcAft>
                          <a:spcPts val="1000"/>
                        </a:spcAft>
                        <a:buSzPts val="1400"/>
                        <a:buFont typeface="Roboto"/>
                        <a:buChar char="➢"/>
                      </a:pPr>
                      <a:r>
                        <a:rPr lang="en">
                          <a:latin typeface="Roboto"/>
                          <a:ea typeface="Roboto"/>
                          <a:cs typeface="Roboto"/>
                          <a:sym typeface="Roboto"/>
                        </a:rPr>
                        <a:t>Gear/Winglet failures</a:t>
                      </a:r>
                      <a:endParaRPr>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457200" lvl="0" indent="-317500" algn="l" rtl="0">
                        <a:lnSpc>
                          <a:spcPct val="150000"/>
                        </a:lnSpc>
                        <a:spcBef>
                          <a:spcPts val="0"/>
                        </a:spcBef>
                        <a:spcAft>
                          <a:spcPts val="0"/>
                        </a:spcAft>
                        <a:buSzPts val="1400"/>
                        <a:buFont typeface="Roboto"/>
                        <a:buChar char="➢"/>
                      </a:pPr>
                      <a:r>
                        <a:rPr lang="en">
                          <a:latin typeface="Roboto"/>
                          <a:ea typeface="Roboto"/>
                          <a:cs typeface="Roboto"/>
                          <a:sym typeface="Roboto"/>
                        </a:rPr>
                        <a:t>Replacement 3D printed parts</a:t>
                      </a:r>
                      <a:endParaRPr>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graphicFrame>
        <p:nvGraphicFramePr>
          <p:cNvPr id="692" name="Google Shape;692;p62"/>
          <p:cNvGraphicFramePr/>
          <p:nvPr/>
        </p:nvGraphicFramePr>
        <p:xfrm>
          <a:off x="0" y="4749900"/>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109675">
                  <a:extLst>
                    <a:ext uri="{9D8B030D-6E8A-4147-A177-3AD203B41FA5}">
                      <a16:colId xmlns:a16="http://schemas.microsoft.com/office/drawing/2014/main" val="20002"/>
                    </a:ext>
                  </a:extLst>
                </a:gridCol>
                <a:gridCol w="9940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3"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OVERVIEW</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SCHEDULE</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TEST READINESS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BUDGET</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p63"/>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39</a:t>
            </a:fld>
            <a:endParaRPr/>
          </a:p>
        </p:txBody>
      </p:sp>
      <p:sp>
        <p:nvSpPr>
          <p:cNvPr id="698" name="Google Shape;698;p63"/>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(MFCT) G</a:t>
            </a:r>
            <a:r>
              <a:rPr lang="en" sz="2650"/>
              <a:t>LIDER</a:t>
            </a:r>
            <a:r>
              <a:rPr lang="en" sz="3300"/>
              <a:t> T</a:t>
            </a:r>
            <a:r>
              <a:rPr lang="en" sz="2650"/>
              <a:t>ESTING</a:t>
            </a:r>
            <a:r>
              <a:rPr lang="en" sz="3300"/>
              <a:t> - S</a:t>
            </a:r>
            <a:r>
              <a:rPr lang="en" sz="2650"/>
              <a:t>CALING</a:t>
            </a:r>
            <a:endParaRPr sz="2650"/>
          </a:p>
        </p:txBody>
      </p:sp>
      <p:sp>
        <p:nvSpPr>
          <p:cNvPr id="699" name="Google Shape;699;p63"/>
          <p:cNvSpPr txBox="1"/>
          <p:nvPr/>
        </p:nvSpPr>
        <p:spPr>
          <a:xfrm>
            <a:off x="0" y="849600"/>
            <a:ext cx="9144000" cy="42996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endParaRPr sz="2000" u="sng">
              <a:latin typeface="Roboto"/>
              <a:ea typeface="Roboto"/>
              <a:cs typeface="Roboto"/>
              <a:sym typeface="Roboto"/>
            </a:endParaRPr>
          </a:p>
          <a:p>
            <a:pPr marL="457200" lvl="0" indent="0" algn="l" rtl="0">
              <a:spcBef>
                <a:spcPts val="0"/>
              </a:spcBef>
              <a:spcAft>
                <a:spcPts val="0"/>
              </a:spcAft>
              <a:buNone/>
            </a:pPr>
            <a:r>
              <a:rPr lang="en" sz="2000" u="sng">
                <a:latin typeface="Roboto"/>
                <a:ea typeface="Roboto"/>
                <a:cs typeface="Roboto"/>
                <a:sym typeface="Roboto"/>
              </a:rPr>
              <a:t>Geometry (Linear scaling)</a:t>
            </a:r>
            <a:endParaRPr sz="2000" u="sng">
              <a:latin typeface="Roboto"/>
              <a:ea typeface="Roboto"/>
              <a:cs typeface="Roboto"/>
              <a:sym typeface="Roboto"/>
            </a:endParaRPr>
          </a:p>
          <a:p>
            <a:pPr marL="914400" lvl="0" indent="-336550" algn="l" rtl="0">
              <a:spcBef>
                <a:spcPts val="1000"/>
              </a:spcBef>
              <a:spcAft>
                <a:spcPts val="0"/>
              </a:spcAft>
              <a:buSzPts val="1700"/>
              <a:buFont typeface="Roboto"/>
              <a:buChar char="➢"/>
            </a:pPr>
            <a:r>
              <a:rPr lang="en" sz="1700">
                <a:latin typeface="Roboto"/>
                <a:ea typeface="Roboto"/>
                <a:cs typeface="Roboto"/>
                <a:sym typeface="Roboto"/>
              </a:rPr>
              <a:t>CSD glider models must be accurately scaled</a:t>
            </a:r>
            <a:endParaRPr sz="1700">
              <a:latin typeface="Roboto"/>
              <a:ea typeface="Roboto"/>
              <a:cs typeface="Roboto"/>
              <a:sym typeface="Roboto"/>
            </a:endParaRPr>
          </a:p>
          <a:p>
            <a:pPr marL="914400" lvl="0" indent="-336550" algn="l" rtl="0">
              <a:spcBef>
                <a:spcPts val="1000"/>
              </a:spcBef>
              <a:spcAft>
                <a:spcPts val="0"/>
              </a:spcAft>
              <a:buSzPts val="1700"/>
              <a:buFont typeface="Roboto"/>
              <a:buChar char="➢"/>
            </a:pPr>
            <a:r>
              <a:rPr lang="en" sz="1700" b="1">
                <a:latin typeface="Roboto"/>
                <a:ea typeface="Roboto"/>
                <a:cs typeface="Roboto"/>
                <a:sym typeface="Roboto"/>
              </a:rPr>
              <a:t>Wingspan = 3.5 ft → Scale Factor: 1/14</a:t>
            </a:r>
            <a:r>
              <a:rPr lang="en" sz="1700">
                <a:latin typeface="Roboto"/>
                <a:ea typeface="Roboto"/>
                <a:cs typeface="Roboto"/>
                <a:sym typeface="Roboto"/>
              </a:rPr>
              <a:t> </a:t>
            </a:r>
            <a:endParaRPr sz="1700">
              <a:latin typeface="Roboto"/>
              <a:ea typeface="Roboto"/>
              <a:cs typeface="Roboto"/>
              <a:sym typeface="Roboto"/>
            </a:endParaRPr>
          </a:p>
          <a:p>
            <a:pPr marL="457200" lvl="0" indent="0" algn="l" rtl="0">
              <a:spcBef>
                <a:spcPts val="1000"/>
              </a:spcBef>
              <a:spcAft>
                <a:spcPts val="0"/>
              </a:spcAft>
              <a:buNone/>
            </a:pPr>
            <a:endParaRPr sz="1700">
              <a:latin typeface="Roboto"/>
              <a:ea typeface="Roboto"/>
              <a:cs typeface="Roboto"/>
              <a:sym typeface="Roboto"/>
            </a:endParaRPr>
          </a:p>
          <a:p>
            <a:pPr marL="0" lvl="0" indent="457200" algn="l" rtl="0">
              <a:spcBef>
                <a:spcPts val="0"/>
              </a:spcBef>
              <a:spcAft>
                <a:spcPts val="0"/>
              </a:spcAft>
              <a:buNone/>
            </a:pPr>
            <a:r>
              <a:rPr lang="en" sz="2000" u="sng">
                <a:latin typeface="Roboto"/>
                <a:ea typeface="Roboto"/>
                <a:cs typeface="Roboto"/>
                <a:sym typeface="Roboto"/>
              </a:rPr>
              <a:t>Weight (Non-linear scaling)</a:t>
            </a:r>
            <a:endParaRPr sz="2000" u="sng">
              <a:latin typeface="Roboto"/>
              <a:ea typeface="Roboto"/>
              <a:cs typeface="Roboto"/>
              <a:sym typeface="Roboto"/>
            </a:endParaRPr>
          </a:p>
          <a:p>
            <a:pPr marL="914400" lvl="0" indent="-336550" algn="l" rtl="0">
              <a:spcBef>
                <a:spcPts val="1000"/>
              </a:spcBef>
              <a:spcAft>
                <a:spcPts val="0"/>
              </a:spcAft>
              <a:buSzPts val="1700"/>
              <a:buFont typeface="Roboto"/>
              <a:buChar char="➢"/>
            </a:pPr>
            <a:r>
              <a:rPr lang="en" sz="1700" b="1">
                <a:latin typeface="Roboto"/>
                <a:ea typeface="Roboto"/>
                <a:cs typeface="Roboto"/>
                <a:sym typeface="Roboto"/>
              </a:rPr>
              <a:t>Scale Factor: (1/14)</a:t>
            </a:r>
            <a:r>
              <a:rPr lang="en" sz="1700" b="1" baseline="30000">
                <a:latin typeface="Roboto"/>
                <a:ea typeface="Roboto"/>
                <a:cs typeface="Roboto"/>
                <a:sym typeface="Roboto"/>
              </a:rPr>
              <a:t>3</a:t>
            </a:r>
            <a:r>
              <a:rPr lang="en" sz="1700" b="1">
                <a:latin typeface="Roboto"/>
                <a:ea typeface="Roboto"/>
                <a:cs typeface="Roboto"/>
                <a:sym typeface="Roboto"/>
              </a:rPr>
              <a:t> → Assembly weight = 1.5 lbs</a:t>
            </a:r>
            <a:endParaRPr sz="1700" b="1">
              <a:latin typeface="Roboto"/>
              <a:ea typeface="Roboto"/>
              <a:cs typeface="Roboto"/>
              <a:sym typeface="Roboto"/>
            </a:endParaRPr>
          </a:p>
          <a:p>
            <a:pPr marL="914400" lvl="0" indent="-336550" algn="l" rtl="0">
              <a:spcBef>
                <a:spcPts val="1000"/>
              </a:spcBef>
              <a:spcAft>
                <a:spcPts val="0"/>
              </a:spcAft>
              <a:buSzPts val="1700"/>
              <a:buFont typeface="Roboto"/>
              <a:buChar char="➢"/>
            </a:pPr>
            <a:r>
              <a:rPr lang="en" sz="1700">
                <a:latin typeface="Roboto"/>
                <a:ea typeface="Roboto"/>
                <a:cs typeface="Roboto"/>
                <a:sym typeface="Roboto"/>
              </a:rPr>
              <a:t>CG must be implemented with properly scaled geometry</a:t>
            </a:r>
            <a:endParaRPr sz="1700">
              <a:latin typeface="Roboto"/>
              <a:ea typeface="Roboto"/>
              <a:cs typeface="Roboto"/>
              <a:sym typeface="Roboto"/>
            </a:endParaRPr>
          </a:p>
          <a:p>
            <a:pPr marL="1371600" lvl="1" indent="-336550" algn="l" rtl="0">
              <a:spcBef>
                <a:spcPts val="1000"/>
              </a:spcBef>
              <a:spcAft>
                <a:spcPts val="0"/>
              </a:spcAft>
              <a:buSzPts val="1700"/>
              <a:buFont typeface="Roboto"/>
              <a:buChar char="○"/>
            </a:pPr>
            <a:r>
              <a:rPr lang="en" sz="1700">
                <a:latin typeface="Roboto"/>
                <a:ea typeface="Roboto"/>
                <a:cs typeface="Roboto"/>
                <a:sym typeface="Roboto"/>
              </a:rPr>
              <a:t>Required for stability demonstration</a:t>
            </a:r>
            <a:endParaRPr sz="1700">
              <a:latin typeface="Roboto"/>
              <a:ea typeface="Roboto"/>
              <a:cs typeface="Roboto"/>
              <a:sym typeface="Roboto"/>
            </a:endParaRPr>
          </a:p>
          <a:p>
            <a:pPr marL="0" lvl="0" indent="457200" algn="l" rtl="0">
              <a:spcBef>
                <a:spcPts val="1000"/>
              </a:spcBef>
              <a:spcAft>
                <a:spcPts val="0"/>
              </a:spcAft>
              <a:buNone/>
            </a:pPr>
            <a:r>
              <a:rPr lang="en"/>
              <a:t> </a:t>
            </a:r>
            <a:endParaRPr/>
          </a:p>
          <a:p>
            <a:pPr marL="0" lvl="0" indent="0" algn="l" rtl="0">
              <a:spcBef>
                <a:spcPts val="0"/>
              </a:spcBef>
              <a:spcAft>
                <a:spcPts val="0"/>
              </a:spcAft>
              <a:buNone/>
            </a:pPr>
            <a:endParaRPr sz="1100"/>
          </a:p>
          <a:p>
            <a:pPr marL="0" lvl="0" indent="0" algn="l" rtl="0">
              <a:spcBef>
                <a:spcPts val="0"/>
              </a:spcBef>
              <a:spcAft>
                <a:spcPts val="0"/>
              </a:spcAft>
              <a:buNone/>
            </a:pPr>
            <a:r>
              <a:rPr lang="en" sz="1100"/>
              <a:t>	</a:t>
            </a:r>
            <a:endParaRPr sz="1100"/>
          </a:p>
          <a:p>
            <a:pPr marL="0" lvl="0" indent="0" algn="l" rtl="0">
              <a:spcBef>
                <a:spcPts val="0"/>
              </a:spcBef>
              <a:spcAft>
                <a:spcPts val="0"/>
              </a:spcAft>
              <a:buNone/>
            </a:pPr>
            <a:endParaRPr sz="1100"/>
          </a:p>
        </p:txBody>
      </p:sp>
      <p:sp>
        <p:nvSpPr>
          <p:cNvPr id="700" name="Google Shape;700;p63"/>
          <p:cNvSpPr txBox="1"/>
          <p:nvPr/>
        </p:nvSpPr>
        <p:spPr>
          <a:xfrm>
            <a:off x="0" y="572700"/>
            <a:ext cx="9144000" cy="307800"/>
          </a:xfrm>
          <a:prstGeom prst="rect">
            <a:avLst/>
          </a:prstGeom>
          <a:solidFill>
            <a:srgbClr val="B4A7D6"/>
          </a:solidFill>
          <a:ln>
            <a:noFill/>
          </a:ln>
        </p:spPr>
        <p:txBody>
          <a:bodyPr spcFirstLastPara="1" wrap="square" lIns="91425" tIns="45700" rIns="0" bIns="45700" anchor="t" anchorCtr="0">
            <a:spAutoFit/>
          </a:bodyPr>
          <a:lstStyle/>
          <a:p>
            <a:pPr marL="628650" lvl="0" indent="-400050" algn="l" rtl="0">
              <a:lnSpc>
                <a:spcPct val="100000"/>
              </a:lnSpc>
              <a:spcBef>
                <a:spcPts val="0"/>
              </a:spcBef>
              <a:spcAft>
                <a:spcPts val="0"/>
              </a:spcAft>
              <a:buNone/>
            </a:pPr>
            <a:r>
              <a:rPr lang="en" sz="1200" b="1">
                <a:solidFill>
                  <a:srgbClr val="212121"/>
                </a:solidFill>
                <a:latin typeface="Roboto"/>
                <a:ea typeface="Roboto"/>
                <a:cs typeface="Roboto"/>
                <a:sym typeface="Roboto"/>
              </a:rPr>
              <a:t>DR 5.1.1: </a:t>
            </a:r>
            <a:r>
              <a:rPr lang="en">
                <a:solidFill>
                  <a:schemeClr val="lt1"/>
                </a:solidFill>
                <a:latin typeface="Roboto"/>
                <a:ea typeface="Roboto"/>
                <a:cs typeface="Roboto"/>
                <a:sym typeface="Roboto"/>
              </a:rPr>
              <a:t>A larger scaled model of the aircraft design shall be constructed on a 1/14th scale</a:t>
            </a:r>
            <a:endParaRPr sz="1200" b="1">
              <a:solidFill>
                <a:srgbClr val="212121"/>
              </a:solidFill>
              <a:latin typeface="Roboto"/>
              <a:ea typeface="Roboto"/>
              <a:cs typeface="Roboto"/>
              <a:sym typeface="Roboto"/>
            </a:endParaRPr>
          </a:p>
        </p:txBody>
      </p:sp>
      <p:graphicFrame>
        <p:nvGraphicFramePr>
          <p:cNvPr id="701" name="Google Shape;701;p63"/>
          <p:cNvGraphicFramePr/>
          <p:nvPr/>
        </p:nvGraphicFramePr>
        <p:xfrm>
          <a:off x="0" y="4749900"/>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109675">
                  <a:extLst>
                    <a:ext uri="{9D8B030D-6E8A-4147-A177-3AD203B41FA5}">
                      <a16:colId xmlns:a16="http://schemas.microsoft.com/office/drawing/2014/main" val="20002"/>
                    </a:ext>
                  </a:extLst>
                </a:gridCol>
                <a:gridCol w="9940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3"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OVERVIEW</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SCHEDULE</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TEST READINESS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BUDGET</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8"/>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4</a:t>
            </a:fld>
            <a:endParaRPr/>
          </a:p>
        </p:txBody>
      </p:sp>
      <p:sp>
        <p:nvSpPr>
          <p:cNvPr id="127" name="Google Shape;127;p28"/>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CONOPS (M</a:t>
            </a:r>
            <a:r>
              <a:rPr lang="en" sz="2650"/>
              <a:t>ISSION</a:t>
            </a:r>
            <a:r>
              <a:rPr lang="en" sz="3300"/>
              <a:t> P</a:t>
            </a:r>
            <a:r>
              <a:rPr lang="en" sz="2633"/>
              <a:t>ROFILE</a:t>
            </a:r>
            <a:r>
              <a:rPr lang="en" sz="3300"/>
              <a:t>)</a:t>
            </a:r>
            <a:endParaRPr sz="2650"/>
          </a:p>
        </p:txBody>
      </p:sp>
      <p:pic>
        <p:nvPicPr>
          <p:cNvPr id="128" name="Google Shape;128;p2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78700" y="625288"/>
            <a:ext cx="7586601" cy="4058900"/>
          </a:xfrm>
          <a:prstGeom prst="rect">
            <a:avLst/>
          </a:prstGeom>
          <a:noFill/>
          <a:ln>
            <a:noFill/>
          </a:ln>
        </p:spPr>
      </p:pic>
      <p:graphicFrame>
        <p:nvGraphicFramePr>
          <p:cNvPr id="129" name="Google Shape;129;p28"/>
          <p:cNvGraphicFramePr/>
          <p:nvPr/>
        </p:nvGraphicFramePr>
        <p:xfrm>
          <a:off x="0" y="4749900"/>
          <a:ext cx="5259375" cy="32005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109675">
                  <a:extLst>
                    <a:ext uri="{9D8B030D-6E8A-4147-A177-3AD203B41FA5}">
                      <a16:colId xmlns:a16="http://schemas.microsoft.com/office/drawing/2014/main" val="20002"/>
                    </a:ext>
                  </a:extLst>
                </a:gridCol>
                <a:gridCol w="9940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OVERVIEW</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SCHEDULE</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TEST READINESS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BUDGET</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64"/>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40</a:t>
            </a:fld>
            <a:endParaRPr/>
          </a:p>
        </p:txBody>
      </p:sp>
      <p:sp>
        <p:nvSpPr>
          <p:cNvPr id="707" name="Google Shape;707;p64"/>
          <p:cNvSpPr txBox="1"/>
          <p:nvPr/>
        </p:nvSpPr>
        <p:spPr>
          <a:xfrm>
            <a:off x="-16050" y="849600"/>
            <a:ext cx="9176100" cy="4771500"/>
          </a:xfrm>
          <a:prstGeom prst="rect">
            <a:avLst/>
          </a:prstGeom>
          <a:noFill/>
          <a:ln>
            <a:noFill/>
          </a:ln>
        </p:spPr>
        <p:txBody>
          <a:bodyPr spcFirstLastPara="1" wrap="square" lIns="91425" tIns="91425" rIns="91425" bIns="91425" anchor="t" anchorCtr="0">
            <a:spAutoFit/>
          </a:bodyPr>
          <a:lstStyle/>
          <a:p>
            <a:pPr marL="0" lvl="0" indent="457200" algn="l" rtl="0">
              <a:lnSpc>
                <a:spcPct val="150000"/>
              </a:lnSpc>
              <a:spcBef>
                <a:spcPts val="0"/>
              </a:spcBef>
              <a:spcAft>
                <a:spcPts val="0"/>
              </a:spcAft>
              <a:buNone/>
            </a:pPr>
            <a:r>
              <a:rPr lang="en" sz="1800" u="sng">
                <a:latin typeface="Roboto"/>
                <a:ea typeface="Roboto"/>
                <a:cs typeface="Roboto"/>
                <a:sym typeface="Roboto"/>
              </a:rPr>
              <a:t>Rationale/Motivation</a:t>
            </a:r>
            <a:endParaRPr sz="1800" u="sng">
              <a:latin typeface="Roboto"/>
              <a:ea typeface="Roboto"/>
              <a:cs typeface="Roboto"/>
              <a:sym typeface="Roboto"/>
            </a:endParaRPr>
          </a:p>
          <a:p>
            <a:pPr marL="914400" lvl="0" indent="-317500" algn="l" rtl="0">
              <a:lnSpc>
                <a:spcPct val="150000"/>
              </a:lnSpc>
              <a:spcBef>
                <a:spcPts val="0"/>
              </a:spcBef>
              <a:spcAft>
                <a:spcPts val="0"/>
              </a:spcAft>
              <a:buSzPts val="1400"/>
              <a:buFont typeface="Roboto"/>
              <a:buChar char="➢"/>
            </a:pPr>
            <a:r>
              <a:rPr lang="en">
                <a:latin typeface="Roboto"/>
                <a:ea typeface="Roboto"/>
                <a:cs typeface="Roboto"/>
                <a:sym typeface="Roboto"/>
              </a:rPr>
              <a:t>Ensure the glider models are properly scaled for stability demonstration</a:t>
            </a:r>
            <a:endParaRPr>
              <a:latin typeface="Roboto"/>
              <a:ea typeface="Roboto"/>
              <a:cs typeface="Roboto"/>
              <a:sym typeface="Roboto"/>
            </a:endParaRPr>
          </a:p>
          <a:p>
            <a:pPr marL="1371600" lvl="1" indent="-317500" algn="l" rtl="0">
              <a:lnSpc>
                <a:spcPct val="150000"/>
              </a:lnSpc>
              <a:spcBef>
                <a:spcPts val="0"/>
              </a:spcBef>
              <a:spcAft>
                <a:spcPts val="0"/>
              </a:spcAft>
              <a:buSzPts val="1400"/>
              <a:buFont typeface="Roboto"/>
              <a:buChar char="○"/>
            </a:pPr>
            <a:r>
              <a:rPr lang="en">
                <a:latin typeface="Roboto"/>
                <a:ea typeface="Roboto"/>
                <a:cs typeface="Roboto"/>
                <a:sym typeface="Roboto"/>
              </a:rPr>
              <a:t>Risk: Misaligned CG will yield inaccurate (unusable) data</a:t>
            </a:r>
            <a:endParaRPr>
              <a:latin typeface="Roboto"/>
              <a:ea typeface="Roboto"/>
              <a:cs typeface="Roboto"/>
              <a:sym typeface="Roboto"/>
            </a:endParaRPr>
          </a:p>
          <a:p>
            <a:pPr marL="1371600" lvl="1" indent="-317500" algn="l" rtl="0">
              <a:lnSpc>
                <a:spcPct val="150000"/>
              </a:lnSpc>
              <a:spcBef>
                <a:spcPts val="0"/>
              </a:spcBef>
              <a:spcAft>
                <a:spcPts val="0"/>
              </a:spcAft>
              <a:buSzPts val="1400"/>
              <a:buFont typeface="Roboto"/>
              <a:buChar char="○"/>
            </a:pPr>
            <a:r>
              <a:rPr lang="en">
                <a:latin typeface="Roboto"/>
                <a:ea typeface="Roboto"/>
                <a:cs typeface="Roboto"/>
                <a:sym typeface="Roboto"/>
              </a:rPr>
              <a:t>Mitigations: </a:t>
            </a:r>
            <a:endParaRPr>
              <a:latin typeface="Roboto"/>
              <a:ea typeface="Roboto"/>
              <a:cs typeface="Roboto"/>
              <a:sym typeface="Roboto"/>
            </a:endParaRPr>
          </a:p>
          <a:p>
            <a:pPr marL="1828800" lvl="2" indent="-317500" algn="l" rtl="0">
              <a:lnSpc>
                <a:spcPct val="150000"/>
              </a:lnSpc>
              <a:spcBef>
                <a:spcPts val="0"/>
              </a:spcBef>
              <a:spcAft>
                <a:spcPts val="0"/>
              </a:spcAft>
              <a:buSzPts val="1400"/>
              <a:buFont typeface="Roboto"/>
              <a:buChar char="■"/>
            </a:pPr>
            <a:r>
              <a:rPr lang="en">
                <a:latin typeface="Roboto"/>
                <a:ea typeface="Roboto"/>
                <a:cs typeface="Roboto"/>
                <a:sym typeface="Roboto"/>
              </a:rPr>
              <a:t>Highly accurate predictions from CAD</a:t>
            </a:r>
            <a:endParaRPr>
              <a:latin typeface="Roboto"/>
              <a:ea typeface="Roboto"/>
              <a:cs typeface="Roboto"/>
              <a:sym typeface="Roboto"/>
            </a:endParaRPr>
          </a:p>
          <a:p>
            <a:pPr marL="1828800" lvl="2" indent="-317500" algn="l" rtl="0">
              <a:lnSpc>
                <a:spcPct val="150000"/>
              </a:lnSpc>
              <a:spcBef>
                <a:spcPts val="0"/>
              </a:spcBef>
              <a:spcAft>
                <a:spcPts val="0"/>
              </a:spcAft>
              <a:buSzPts val="1400"/>
              <a:buFont typeface="Roboto"/>
              <a:buChar char="■"/>
            </a:pPr>
            <a:r>
              <a:rPr lang="en">
                <a:latin typeface="Roboto"/>
                <a:ea typeface="Roboto"/>
                <a:cs typeface="Roboto"/>
                <a:sym typeface="Roboto"/>
              </a:rPr>
              <a:t>Experimental Verification with CG Tests</a:t>
            </a:r>
            <a:endParaRPr>
              <a:latin typeface="Roboto"/>
              <a:ea typeface="Roboto"/>
              <a:cs typeface="Roboto"/>
              <a:sym typeface="Roboto"/>
            </a:endParaRPr>
          </a:p>
          <a:p>
            <a:pPr marL="0" lvl="0" indent="0" algn="l" rtl="0">
              <a:lnSpc>
                <a:spcPct val="150000"/>
              </a:lnSpc>
              <a:spcBef>
                <a:spcPts val="0"/>
              </a:spcBef>
              <a:spcAft>
                <a:spcPts val="0"/>
              </a:spcAft>
              <a:buNone/>
            </a:pPr>
            <a:r>
              <a:rPr lang="en">
                <a:latin typeface="Roboto"/>
                <a:ea typeface="Roboto"/>
                <a:cs typeface="Roboto"/>
                <a:sym typeface="Roboto"/>
              </a:rPr>
              <a:t>	</a:t>
            </a:r>
            <a:r>
              <a:rPr lang="en" sz="1800" u="sng">
                <a:latin typeface="Roboto"/>
                <a:ea typeface="Roboto"/>
                <a:cs typeface="Roboto"/>
                <a:sym typeface="Roboto"/>
              </a:rPr>
              <a:t>High Level Approach</a:t>
            </a:r>
            <a:endParaRPr sz="1800" u="sng">
              <a:latin typeface="Roboto"/>
              <a:ea typeface="Roboto"/>
              <a:cs typeface="Roboto"/>
              <a:sym typeface="Roboto"/>
            </a:endParaRPr>
          </a:p>
          <a:p>
            <a:pPr marL="914400" lvl="0" indent="-317500" algn="l" rtl="0">
              <a:lnSpc>
                <a:spcPct val="150000"/>
              </a:lnSpc>
              <a:spcBef>
                <a:spcPts val="0"/>
              </a:spcBef>
              <a:spcAft>
                <a:spcPts val="0"/>
              </a:spcAft>
              <a:buSzPts val="1400"/>
              <a:buFont typeface="Roboto"/>
              <a:buChar char="➢"/>
            </a:pPr>
            <a:r>
              <a:rPr lang="en">
                <a:latin typeface="Roboto"/>
                <a:ea typeface="Roboto"/>
                <a:cs typeface="Roboto"/>
                <a:sym typeface="Roboto"/>
              </a:rPr>
              <a:t>Model the Predicted CG and required CG for scaling (</a:t>
            </a:r>
            <a:r>
              <a:rPr lang="en" b="1">
                <a:latin typeface="Roboto"/>
                <a:ea typeface="Roboto"/>
                <a:cs typeface="Roboto"/>
                <a:sym typeface="Roboto"/>
              </a:rPr>
              <a:t>Complete</a:t>
            </a:r>
            <a:r>
              <a:rPr lang="en">
                <a:latin typeface="Roboto"/>
                <a:ea typeface="Roboto"/>
                <a:cs typeface="Roboto"/>
                <a:sym typeface="Roboto"/>
              </a:rPr>
              <a:t>)</a:t>
            </a:r>
            <a:endParaRPr>
              <a:latin typeface="Roboto"/>
              <a:ea typeface="Roboto"/>
              <a:cs typeface="Roboto"/>
              <a:sym typeface="Roboto"/>
            </a:endParaRPr>
          </a:p>
          <a:p>
            <a:pPr marL="914400" lvl="0" indent="-317500" algn="l" rtl="0">
              <a:lnSpc>
                <a:spcPct val="150000"/>
              </a:lnSpc>
              <a:spcBef>
                <a:spcPts val="0"/>
              </a:spcBef>
              <a:spcAft>
                <a:spcPts val="0"/>
              </a:spcAft>
              <a:buSzPts val="1400"/>
              <a:buFont typeface="Roboto"/>
              <a:buChar char="➢"/>
            </a:pPr>
            <a:r>
              <a:rPr lang="en">
                <a:latin typeface="Roboto"/>
                <a:ea typeface="Roboto"/>
                <a:cs typeface="Roboto"/>
                <a:sym typeface="Roboto"/>
              </a:rPr>
              <a:t>Create a model to determine required Ballast location to ensure proper CG (</a:t>
            </a:r>
            <a:r>
              <a:rPr lang="en" b="1">
                <a:latin typeface="Roboto"/>
                <a:ea typeface="Roboto"/>
                <a:cs typeface="Roboto"/>
                <a:sym typeface="Roboto"/>
              </a:rPr>
              <a:t>Complete</a:t>
            </a:r>
            <a:r>
              <a:rPr lang="en">
                <a:latin typeface="Roboto"/>
                <a:ea typeface="Roboto"/>
                <a:cs typeface="Roboto"/>
                <a:sym typeface="Roboto"/>
              </a:rPr>
              <a:t>)</a:t>
            </a:r>
            <a:endParaRPr>
              <a:latin typeface="Roboto"/>
              <a:ea typeface="Roboto"/>
              <a:cs typeface="Roboto"/>
              <a:sym typeface="Roboto"/>
            </a:endParaRPr>
          </a:p>
          <a:p>
            <a:pPr marL="914400" lvl="0" indent="-317500" algn="l" rtl="0">
              <a:lnSpc>
                <a:spcPct val="150000"/>
              </a:lnSpc>
              <a:spcBef>
                <a:spcPts val="0"/>
              </a:spcBef>
              <a:spcAft>
                <a:spcPts val="0"/>
              </a:spcAft>
              <a:buSzPts val="1400"/>
              <a:buFont typeface="Roboto"/>
              <a:buChar char="➢"/>
            </a:pPr>
            <a:r>
              <a:rPr lang="en">
                <a:latin typeface="Roboto"/>
                <a:ea typeface="Roboto"/>
                <a:cs typeface="Roboto"/>
                <a:sym typeface="Roboto"/>
              </a:rPr>
              <a:t>Experimentally Verify Glider CG location (Planned)</a:t>
            </a:r>
            <a:endParaRPr>
              <a:latin typeface="Roboto"/>
              <a:ea typeface="Roboto"/>
              <a:cs typeface="Roboto"/>
              <a:sym typeface="Roboto"/>
            </a:endParaRPr>
          </a:p>
          <a:p>
            <a:pPr marL="914400" lvl="0" indent="-317500" algn="l" rtl="0">
              <a:lnSpc>
                <a:spcPct val="150000"/>
              </a:lnSpc>
              <a:spcBef>
                <a:spcPts val="0"/>
              </a:spcBef>
              <a:spcAft>
                <a:spcPts val="0"/>
              </a:spcAft>
              <a:buSzPts val="1400"/>
              <a:buFont typeface="Roboto"/>
              <a:buChar char="➢"/>
            </a:pPr>
            <a:r>
              <a:rPr lang="en">
                <a:latin typeface="Roboto"/>
                <a:ea typeface="Roboto"/>
                <a:cs typeface="Roboto"/>
                <a:sym typeface="Roboto"/>
              </a:rPr>
              <a:t>Update Ballast model to reflect results of CG location</a:t>
            </a:r>
            <a:endParaRPr>
              <a:latin typeface="Roboto"/>
              <a:ea typeface="Roboto"/>
              <a:cs typeface="Roboto"/>
              <a:sym typeface="Roboto"/>
            </a:endParaRPr>
          </a:p>
          <a:p>
            <a:pPr marL="0" lvl="0" indent="0" algn="l" rtl="0">
              <a:lnSpc>
                <a:spcPct val="150000"/>
              </a:lnSpc>
              <a:spcBef>
                <a:spcPts val="0"/>
              </a:spcBef>
              <a:spcAft>
                <a:spcPts val="0"/>
              </a:spcAft>
              <a:buNone/>
            </a:pPr>
            <a:r>
              <a:rPr lang="en" sz="1800" u="sng">
                <a:latin typeface="Roboto"/>
                <a:ea typeface="Roboto"/>
                <a:cs typeface="Roboto"/>
                <a:sym typeface="Roboto"/>
              </a:rPr>
              <a:t>	</a:t>
            </a:r>
            <a:endParaRPr sz="1800" u="sng">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sp>
        <p:nvSpPr>
          <p:cNvPr id="708" name="Google Shape;708;p64"/>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[MFCT] CG T</a:t>
            </a:r>
            <a:r>
              <a:rPr lang="en" sz="2650"/>
              <a:t>ESTING</a:t>
            </a:r>
            <a:endParaRPr sz="2650"/>
          </a:p>
        </p:txBody>
      </p:sp>
      <p:sp>
        <p:nvSpPr>
          <p:cNvPr id="709" name="Google Shape;709;p64"/>
          <p:cNvSpPr txBox="1"/>
          <p:nvPr/>
        </p:nvSpPr>
        <p:spPr>
          <a:xfrm>
            <a:off x="0" y="572700"/>
            <a:ext cx="9144000" cy="307800"/>
          </a:xfrm>
          <a:prstGeom prst="rect">
            <a:avLst/>
          </a:prstGeom>
          <a:solidFill>
            <a:srgbClr val="B4A7D6"/>
          </a:solidFill>
          <a:ln>
            <a:noFill/>
          </a:ln>
        </p:spPr>
        <p:txBody>
          <a:bodyPr spcFirstLastPara="1" wrap="square" lIns="91425" tIns="45700" rIns="0" bIns="45700" anchor="t" anchorCtr="0">
            <a:spAutoFit/>
          </a:bodyPr>
          <a:lstStyle/>
          <a:p>
            <a:pPr marL="628650" lvl="0" indent="-400050" algn="l" rtl="0">
              <a:lnSpc>
                <a:spcPct val="100000"/>
              </a:lnSpc>
              <a:spcBef>
                <a:spcPts val="0"/>
              </a:spcBef>
              <a:spcAft>
                <a:spcPts val="0"/>
              </a:spcAft>
              <a:buNone/>
            </a:pPr>
            <a:r>
              <a:rPr lang="en" sz="1200" b="1">
                <a:solidFill>
                  <a:srgbClr val="212121"/>
                </a:solidFill>
                <a:latin typeface="Roboto"/>
                <a:ea typeface="Roboto"/>
                <a:cs typeface="Roboto"/>
                <a:sym typeface="Roboto"/>
              </a:rPr>
              <a:t>DR 5.1.1: </a:t>
            </a:r>
            <a:r>
              <a:rPr lang="en">
                <a:solidFill>
                  <a:schemeClr val="lt1"/>
                </a:solidFill>
                <a:latin typeface="Roboto"/>
                <a:ea typeface="Roboto"/>
                <a:cs typeface="Roboto"/>
                <a:sym typeface="Roboto"/>
              </a:rPr>
              <a:t>A larger scaled model of the aircraft design shall be constructed on a 1/14th scale</a:t>
            </a:r>
            <a:endParaRPr sz="1200" b="1">
              <a:solidFill>
                <a:srgbClr val="212121"/>
              </a:solidFill>
              <a:latin typeface="Roboto"/>
              <a:ea typeface="Roboto"/>
              <a:cs typeface="Roboto"/>
              <a:sym typeface="Roboto"/>
            </a:endParaRPr>
          </a:p>
        </p:txBody>
      </p:sp>
      <p:graphicFrame>
        <p:nvGraphicFramePr>
          <p:cNvPr id="710" name="Google Shape;710;p64"/>
          <p:cNvGraphicFramePr/>
          <p:nvPr/>
        </p:nvGraphicFramePr>
        <p:xfrm>
          <a:off x="0" y="4749900"/>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109675">
                  <a:extLst>
                    <a:ext uri="{9D8B030D-6E8A-4147-A177-3AD203B41FA5}">
                      <a16:colId xmlns:a16="http://schemas.microsoft.com/office/drawing/2014/main" val="20002"/>
                    </a:ext>
                  </a:extLst>
                </a:gridCol>
                <a:gridCol w="9940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3"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OVERVIEW</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SCHEDULE</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TEST READINESS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BUDGET</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14"/>
        <p:cNvGrpSpPr/>
        <p:nvPr/>
      </p:nvGrpSpPr>
      <p:grpSpPr>
        <a:xfrm>
          <a:off x="0" y="0"/>
          <a:ext cx="0" cy="0"/>
          <a:chOff x="0" y="0"/>
          <a:chExt cx="0" cy="0"/>
        </a:xfrm>
      </p:grpSpPr>
      <p:sp>
        <p:nvSpPr>
          <p:cNvPr id="715" name="Google Shape;715;p65"/>
          <p:cNvSpPr txBox="1"/>
          <p:nvPr/>
        </p:nvSpPr>
        <p:spPr>
          <a:xfrm>
            <a:off x="0" y="1063350"/>
            <a:ext cx="2330100" cy="12621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u="sng">
                <a:latin typeface="Roboto"/>
                <a:ea typeface="Roboto"/>
                <a:cs typeface="Roboto"/>
                <a:sym typeface="Roboto"/>
              </a:rPr>
              <a:t>Required Glider CG:</a:t>
            </a:r>
            <a:endParaRPr u="sng">
              <a:latin typeface="Roboto"/>
              <a:ea typeface="Roboto"/>
              <a:cs typeface="Roboto"/>
              <a:sym typeface="Roboto"/>
            </a:endParaRPr>
          </a:p>
          <a:p>
            <a:pPr marL="457200" lvl="0" indent="0" algn="l" rtl="0">
              <a:spcBef>
                <a:spcPts val="0"/>
              </a:spcBef>
              <a:spcAft>
                <a:spcPts val="0"/>
              </a:spcAft>
              <a:buNone/>
            </a:pPr>
            <a:r>
              <a:rPr lang="en">
                <a:latin typeface="Roboto"/>
                <a:ea typeface="Roboto"/>
                <a:cs typeface="Roboto"/>
                <a:sym typeface="Roboto"/>
              </a:rPr>
              <a:t>X: 12.6 ± 0.1 in</a:t>
            </a:r>
            <a:endParaRPr>
              <a:latin typeface="Roboto"/>
              <a:ea typeface="Roboto"/>
              <a:cs typeface="Roboto"/>
              <a:sym typeface="Roboto"/>
            </a:endParaRPr>
          </a:p>
          <a:p>
            <a:pPr marL="457200" lvl="0" indent="0" algn="l" rtl="0">
              <a:spcBef>
                <a:spcPts val="0"/>
              </a:spcBef>
              <a:spcAft>
                <a:spcPts val="0"/>
              </a:spcAft>
              <a:buNone/>
            </a:pPr>
            <a:r>
              <a:rPr lang="en" b="1">
                <a:latin typeface="Roboto"/>
                <a:ea typeface="Roboto"/>
                <a:cs typeface="Roboto"/>
                <a:sym typeface="Roboto"/>
              </a:rPr>
              <a:t>Y: 0.0 in</a:t>
            </a:r>
            <a:r>
              <a:rPr lang="en">
                <a:latin typeface="Roboto"/>
                <a:ea typeface="Roboto"/>
                <a:cs typeface="Roboto"/>
                <a:sym typeface="Roboto"/>
              </a:rPr>
              <a:t> </a:t>
            </a:r>
            <a:endParaRPr>
              <a:latin typeface="Roboto"/>
              <a:ea typeface="Roboto"/>
              <a:cs typeface="Roboto"/>
              <a:sym typeface="Roboto"/>
            </a:endParaRPr>
          </a:p>
          <a:p>
            <a:pPr marL="457200" lvl="0" indent="0" algn="l" rtl="0">
              <a:spcBef>
                <a:spcPts val="0"/>
              </a:spcBef>
              <a:spcAft>
                <a:spcPts val="0"/>
              </a:spcAft>
              <a:buNone/>
            </a:pPr>
            <a:r>
              <a:rPr lang="en">
                <a:latin typeface="Roboto"/>
                <a:ea typeface="Roboto"/>
                <a:cs typeface="Roboto"/>
                <a:sym typeface="Roboto"/>
              </a:rPr>
              <a:t>Z: 1.6 in ± 0.1</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sp>
        <p:nvSpPr>
          <p:cNvPr id="716" name="Google Shape;716;p65"/>
          <p:cNvSpPr txBox="1"/>
          <p:nvPr/>
        </p:nvSpPr>
        <p:spPr>
          <a:xfrm>
            <a:off x="7081650" y="1328225"/>
            <a:ext cx="18525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latin typeface="Roboto"/>
                <a:ea typeface="Roboto"/>
                <a:cs typeface="Roboto"/>
                <a:sym typeface="Roboto"/>
              </a:rPr>
              <a:t>Expected Glider CG:</a:t>
            </a:r>
            <a:endParaRPr u="sng">
              <a:latin typeface="Roboto"/>
              <a:ea typeface="Roboto"/>
              <a:cs typeface="Roboto"/>
              <a:sym typeface="Roboto"/>
            </a:endParaRPr>
          </a:p>
          <a:p>
            <a:pPr marL="0" lvl="0" indent="0" algn="l" rtl="0">
              <a:spcBef>
                <a:spcPts val="0"/>
              </a:spcBef>
              <a:spcAft>
                <a:spcPts val="0"/>
              </a:spcAft>
              <a:buNone/>
            </a:pPr>
            <a:r>
              <a:rPr lang="en">
                <a:latin typeface="Roboto"/>
                <a:ea typeface="Roboto"/>
                <a:cs typeface="Roboto"/>
                <a:sym typeface="Roboto"/>
              </a:rPr>
              <a:t>X: 12.6 ± 0.1 in</a:t>
            </a:r>
            <a:endParaRPr>
              <a:latin typeface="Roboto"/>
              <a:ea typeface="Roboto"/>
              <a:cs typeface="Roboto"/>
              <a:sym typeface="Roboto"/>
            </a:endParaRPr>
          </a:p>
          <a:p>
            <a:pPr marL="0" lvl="0" indent="0" algn="l" rtl="0">
              <a:spcBef>
                <a:spcPts val="0"/>
              </a:spcBef>
              <a:spcAft>
                <a:spcPts val="0"/>
              </a:spcAft>
              <a:buNone/>
            </a:pPr>
            <a:r>
              <a:rPr lang="en" b="1">
                <a:latin typeface="Roboto"/>
                <a:ea typeface="Roboto"/>
                <a:cs typeface="Roboto"/>
                <a:sym typeface="Roboto"/>
              </a:rPr>
              <a:t>Y: 0.0 in</a:t>
            </a:r>
            <a:endParaRPr b="1">
              <a:latin typeface="Roboto"/>
              <a:ea typeface="Roboto"/>
              <a:cs typeface="Roboto"/>
              <a:sym typeface="Roboto"/>
            </a:endParaRPr>
          </a:p>
          <a:p>
            <a:pPr marL="0" lvl="0" indent="0" algn="l" rtl="0">
              <a:spcBef>
                <a:spcPts val="0"/>
              </a:spcBef>
              <a:spcAft>
                <a:spcPts val="0"/>
              </a:spcAft>
              <a:buNone/>
            </a:pPr>
            <a:r>
              <a:rPr lang="en">
                <a:latin typeface="Roboto"/>
                <a:ea typeface="Roboto"/>
                <a:cs typeface="Roboto"/>
                <a:sym typeface="Roboto"/>
              </a:rPr>
              <a:t>Z: 0.8 ± 0.1 in</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pic>
        <p:nvPicPr>
          <p:cNvPr id="717" name="Google Shape;717;p6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191400" y="1328225"/>
            <a:ext cx="4761193" cy="2487051"/>
          </a:xfrm>
          <a:prstGeom prst="rect">
            <a:avLst/>
          </a:prstGeom>
          <a:noFill/>
          <a:ln>
            <a:noFill/>
          </a:ln>
        </p:spPr>
      </p:pic>
      <p:sp>
        <p:nvSpPr>
          <p:cNvPr id="718" name="Google Shape;718;p65"/>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41</a:t>
            </a:fld>
            <a:endParaRPr/>
          </a:p>
        </p:txBody>
      </p:sp>
      <p:sp>
        <p:nvSpPr>
          <p:cNvPr id="719" name="Google Shape;719;p65"/>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[MFCT] CG T</a:t>
            </a:r>
            <a:r>
              <a:rPr lang="en" sz="2650"/>
              <a:t>ESTING - </a:t>
            </a:r>
            <a:r>
              <a:rPr lang="en" sz="3300"/>
              <a:t>E</a:t>
            </a:r>
            <a:r>
              <a:rPr lang="en" sz="2650"/>
              <a:t>XPECTED </a:t>
            </a:r>
            <a:r>
              <a:rPr lang="en" sz="3300"/>
              <a:t>R</a:t>
            </a:r>
            <a:r>
              <a:rPr lang="en" sz="2650"/>
              <a:t>ESULTS</a:t>
            </a:r>
            <a:endParaRPr sz="2650"/>
          </a:p>
        </p:txBody>
      </p:sp>
      <p:sp>
        <p:nvSpPr>
          <p:cNvPr id="720" name="Google Shape;720;p65"/>
          <p:cNvSpPr txBox="1"/>
          <p:nvPr/>
        </p:nvSpPr>
        <p:spPr>
          <a:xfrm>
            <a:off x="0" y="572700"/>
            <a:ext cx="9144000" cy="307800"/>
          </a:xfrm>
          <a:prstGeom prst="rect">
            <a:avLst/>
          </a:prstGeom>
          <a:solidFill>
            <a:srgbClr val="B4A7D6"/>
          </a:solidFill>
          <a:ln>
            <a:noFill/>
          </a:ln>
        </p:spPr>
        <p:txBody>
          <a:bodyPr spcFirstLastPara="1" wrap="square" lIns="91425" tIns="45700" rIns="0" bIns="45700" anchor="t" anchorCtr="0">
            <a:spAutoFit/>
          </a:bodyPr>
          <a:lstStyle/>
          <a:p>
            <a:pPr marL="628650" lvl="0" indent="-400050" algn="l" rtl="0">
              <a:lnSpc>
                <a:spcPct val="100000"/>
              </a:lnSpc>
              <a:spcBef>
                <a:spcPts val="0"/>
              </a:spcBef>
              <a:spcAft>
                <a:spcPts val="0"/>
              </a:spcAft>
              <a:buNone/>
            </a:pPr>
            <a:r>
              <a:rPr lang="en" sz="1200" b="1">
                <a:solidFill>
                  <a:srgbClr val="212121"/>
                </a:solidFill>
                <a:latin typeface="Roboto"/>
                <a:ea typeface="Roboto"/>
                <a:cs typeface="Roboto"/>
                <a:sym typeface="Roboto"/>
              </a:rPr>
              <a:t>DR 5.1.1: </a:t>
            </a:r>
            <a:r>
              <a:rPr lang="en">
                <a:solidFill>
                  <a:schemeClr val="lt1"/>
                </a:solidFill>
                <a:latin typeface="Roboto"/>
                <a:ea typeface="Roboto"/>
                <a:cs typeface="Roboto"/>
                <a:sym typeface="Roboto"/>
              </a:rPr>
              <a:t>A larger scaled model of the aircraft design shall be constructed on a 1/14th scale</a:t>
            </a:r>
            <a:endParaRPr sz="1200" b="1">
              <a:solidFill>
                <a:srgbClr val="212121"/>
              </a:solidFill>
              <a:latin typeface="Roboto"/>
              <a:ea typeface="Roboto"/>
              <a:cs typeface="Roboto"/>
              <a:sym typeface="Roboto"/>
            </a:endParaRPr>
          </a:p>
        </p:txBody>
      </p:sp>
      <p:cxnSp>
        <p:nvCxnSpPr>
          <p:cNvPr id="721" name="Google Shape;721;p65"/>
          <p:cNvCxnSpPr>
            <a:endCxn id="715" idx="3"/>
          </p:cNvCxnSpPr>
          <p:nvPr/>
        </p:nvCxnSpPr>
        <p:spPr>
          <a:xfrm rot="10800000">
            <a:off x="2330100" y="1694400"/>
            <a:ext cx="2259300" cy="1150500"/>
          </a:xfrm>
          <a:prstGeom prst="straightConnector1">
            <a:avLst/>
          </a:prstGeom>
          <a:noFill/>
          <a:ln w="38100" cap="flat" cmpd="sng">
            <a:solidFill>
              <a:schemeClr val="accent1"/>
            </a:solidFill>
            <a:prstDash val="solid"/>
            <a:round/>
            <a:headEnd type="oval" w="med" len="med"/>
            <a:tailEnd type="triangle" w="med" len="med"/>
          </a:ln>
        </p:spPr>
      </p:cxnSp>
      <p:cxnSp>
        <p:nvCxnSpPr>
          <p:cNvPr id="722" name="Google Shape;722;p65"/>
          <p:cNvCxnSpPr>
            <a:endCxn id="723" idx="1"/>
          </p:cNvCxnSpPr>
          <p:nvPr/>
        </p:nvCxnSpPr>
        <p:spPr>
          <a:xfrm rot="10800000" flipH="1">
            <a:off x="4456350" y="1860563"/>
            <a:ext cx="2499300" cy="1209300"/>
          </a:xfrm>
          <a:prstGeom prst="straightConnector1">
            <a:avLst/>
          </a:prstGeom>
          <a:noFill/>
          <a:ln w="28575" cap="flat" cmpd="sng">
            <a:solidFill>
              <a:srgbClr val="0000FF"/>
            </a:solidFill>
            <a:prstDash val="solid"/>
            <a:round/>
            <a:headEnd type="oval" w="med" len="med"/>
            <a:tailEnd type="triangle" w="med" len="med"/>
          </a:ln>
        </p:spPr>
      </p:cxnSp>
      <p:sp>
        <p:nvSpPr>
          <p:cNvPr id="724" name="Google Shape;724;p65"/>
          <p:cNvSpPr txBox="1"/>
          <p:nvPr/>
        </p:nvSpPr>
        <p:spPr>
          <a:xfrm>
            <a:off x="0" y="3320250"/>
            <a:ext cx="3371700" cy="1262100"/>
          </a:xfrm>
          <a:prstGeom prst="rect">
            <a:avLst/>
          </a:prstGeom>
          <a:noFill/>
          <a:ln>
            <a:noFill/>
          </a:ln>
        </p:spPr>
        <p:txBody>
          <a:bodyPr spcFirstLastPara="1" wrap="square" lIns="91425" tIns="91425" rIns="91425" bIns="91425" anchor="t" anchorCtr="0">
            <a:spAutoFit/>
          </a:bodyPr>
          <a:lstStyle/>
          <a:p>
            <a:pPr marL="285750" lvl="0" indent="0" algn="l" rtl="0">
              <a:spcBef>
                <a:spcPts val="0"/>
              </a:spcBef>
              <a:spcAft>
                <a:spcPts val="0"/>
              </a:spcAft>
              <a:buNone/>
            </a:pPr>
            <a:r>
              <a:rPr lang="en" u="sng">
                <a:latin typeface="Roboto"/>
                <a:ea typeface="Roboto"/>
                <a:cs typeface="Roboto"/>
                <a:sym typeface="Roboto"/>
              </a:rPr>
              <a:t>Expected Weight (No Ballast):</a:t>
            </a:r>
            <a:endParaRPr u="sng">
              <a:latin typeface="Roboto"/>
              <a:ea typeface="Roboto"/>
              <a:cs typeface="Roboto"/>
              <a:sym typeface="Roboto"/>
            </a:endParaRPr>
          </a:p>
          <a:p>
            <a:pPr marL="285750" lvl="0" indent="0" algn="l" rtl="0">
              <a:spcBef>
                <a:spcPts val="0"/>
              </a:spcBef>
              <a:spcAft>
                <a:spcPts val="0"/>
              </a:spcAft>
              <a:buNone/>
            </a:pPr>
            <a:r>
              <a:rPr lang="en">
                <a:latin typeface="Roboto"/>
                <a:ea typeface="Roboto"/>
                <a:cs typeface="Roboto"/>
                <a:sym typeface="Roboto"/>
              </a:rPr>
              <a:t>0.8 lbs</a:t>
            </a:r>
            <a:endParaRPr>
              <a:latin typeface="Roboto"/>
              <a:ea typeface="Roboto"/>
              <a:cs typeface="Roboto"/>
              <a:sym typeface="Roboto"/>
            </a:endParaRPr>
          </a:p>
          <a:p>
            <a:pPr marL="285750" lvl="0" indent="0" algn="l" rtl="0">
              <a:spcBef>
                <a:spcPts val="0"/>
              </a:spcBef>
              <a:spcAft>
                <a:spcPts val="0"/>
              </a:spcAft>
              <a:buNone/>
            </a:pPr>
            <a:r>
              <a:rPr lang="en" u="sng">
                <a:latin typeface="Roboto"/>
                <a:ea typeface="Roboto"/>
                <a:cs typeface="Roboto"/>
                <a:sym typeface="Roboto"/>
              </a:rPr>
              <a:t>Required Weight:</a:t>
            </a:r>
            <a:endParaRPr u="sng">
              <a:latin typeface="Roboto"/>
              <a:ea typeface="Roboto"/>
              <a:cs typeface="Roboto"/>
              <a:sym typeface="Roboto"/>
            </a:endParaRPr>
          </a:p>
          <a:p>
            <a:pPr marL="285750" lvl="0" indent="0" algn="l" rtl="0">
              <a:spcBef>
                <a:spcPts val="0"/>
              </a:spcBef>
              <a:spcAft>
                <a:spcPts val="0"/>
              </a:spcAft>
              <a:buNone/>
            </a:pPr>
            <a:r>
              <a:rPr lang="en">
                <a:latin typeface="Roboto"/>
                <a:ea typeface="Roboto"/>
                <a:cs typeface="Roboto"/>
                <a:sym typeface="Roboto"/>
              </a:rPr>
              <a:t>1.5 lbs [ k = (1/14)</a:t>
            </a:r>
            <a:r>
              <a:rPr lang="en" baseline="30000">
                <a:latin typeface="Roboto"/>
                <a:ea typeface="Roboto"/>
                <a:cs typeface="Roboto"/>
                <a:sym typeface="Roboto"/>
              </a:rPr>
              <a:t>3 </a:t>
            </a:r>
            <a:r>
              <a:rPr lang="en">
                <a:latin typeface="Roboto"/>
                <a:ea typeface="Roboto"/>
                <a:cs typeface="Roboto"/>
                <a:sym typeface="Roboto"/>
              </a:rPr>
              <a:t>]</a:t>
            </a:r>
            <a:endParaRPr>
              <a:latin typeface="Roboto"/>
              <a:ea typeface="Roboto"/>
              <a:cs typeface="Roboto"/>
              <a:sym typeface="Roboto"/>
            </a:endParaRPr>
          </a:p>
          <a:p>
            <a:pPr marL="285750" lvl="0" indent="0" algn="l" rtl="0">
              <a:spcBef>
                <a:spcPts val="0"/>
              </a:spcBef>
              <a:spcAft>
                <a:spcPts val="0"/>
              </a:spcAft>
              <a:buNone/>
            </a:pPr>
            <a:r>
              <a:rPr lang="en">
                <a:latin typeface="Roboto"/>
                <a:ea typeface="Roboto"/>
                <a:cs typeface="Roboto"/>
                <a:sym typeface="Roboto"/>
              </a:rPr>
              <a:t>	</a:t>
            </a:r>
            <a:r>
              <a:rPr lang="en" b="1">
                <a:latin typeface="Roboto"/>
                <a:ea typeface="Roboto"/>
                <a:cs typeface="Roboto"/>
                <a:sym typeface="Roboto"/>
              </a:rPr>
              <a:t>→</a:t>
            </a:r>
            <a:r>
              <a:rPr lang="en">
                <a:latin typeface="Roboto"/>
                <a:ea typeface="Roboto"/>
                <a:cs typeface="Roboto"/>
                <a:sym typeface="Roboto"/>
              </a:rPr>
              <a:t> </a:t>
            </a:r>
            <a:r>
              <a:rPr lang="en" b="1">
                <a:solidFill>
                  <a:schemeClr val="lt1"/>
                </a:solidFill>
                <a:latin typeface="Roboto"/>
                <a:ea typeface="Roboto"/>
                <a:cs typeface="Roboto"/>
                <a:sym typeface="Roboto"/>
              </a:rPr>
              <a:t>Ballast of 0.7 lbs</a:t>
            </a:r>
            <a:endParaRPr b="1">
              <a:solidFill>
                <a:schemeClr val="lt1"/>
              </a:solidFill>
              <a:latin typeface="Roboto"/>
              <a:ea typeface="Roboto"/>
              <a:cs typeface="Roboto"/>
              <a:sym typeface="Roboto"/>
            </a:endParaRPr>
          </a:p>
        </p:txBody>
      </p:sp>
      <p:sp>
        <p:nvSpPr>
          <p:cNvPr id="725" name="Google Shape;725;p65"/>
          <p:cNvSpPr txBox="1"/>
          <p:nvPr/>
        </p:nvSpPr>
        <p:spPr>
          <a:xfrm>
            <a:off x="6494375" y="3320250"/>
            <a:ext cx="26496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latin typeface="Roboto"/>
                <a:ea typeface="Roboto"/>
                <a:cs typeface="Roboto"/>
                <a:sym typeface="Roboto"/>
              </a:rPr>
              <a:t>Expected Ballast Coordinates:</a:t>
            </a:r>
            <a:endParaRPr u="sng">
              <a:latin typeface="Roboto"/>
              <a:ea typeface="Roboto"/>
              <a:cs typeface="Roboto"/>
              <a:sym typeface="Roboto"/>
            </a:endParaRPr>
          </a:p>
          <a:p>
            <a:pPr marL="0" lvl="0" indent="0" algn="l" rtl="0">
              <a:spcBef>
                <a:spcPts val="0"/>
              </a:spcBef>
              <a:spcAft>
                <a:spcPts val="0"/>
              </a:spcAft>
              <a:buNone/>
            </a:pPr>
            <a:r>
              <a:rPr lang="en">
                <a:latin typeface="Roboto"/>
                <a:ea typeface="Roboto"/>
                <a:cs typeface="Roboto"/>
                <a:sym typeface="Roboto"/>
              </a:rPr>
              <a:t>X: 12.6  ± 0.1 in</a:t>
            </a:r>
            <a:endParaRPr>
              <a:latin typeface="Roboto"/>
              <a:ea typeface="Roboto"/>
              <a:cs typeface="Roboto"/>
              <a:sym typeface="Roboto"/>
            </a:endParaRPr>
          </a:p>
          <a:p>
            <a:pPr marL="0" lvl="0" indent="0" algn="l" rtl="0">
              <a:spcBef>
                <a:spcPts val="0"/>
              </a:spcBef>
              <a:spcAft>
                <a:spcPts val="0"/>
              </a:spcAft>
              <a:buNone/>
            </a:pPr>
            <a:r>
              <a:rPr lang="en" b="1">
                <a:latin typeface="Roboto"/>
                <a:ea typeface="Roboto"/>
                <a:cs typeface="Roboto"/>
                <a:sym typeface="Roboto"/>
              </a:rPr>
              <a:t>Y: 0.0 in</a:t>
            </a:r>
            <a:endParaRPr b="1">
              <a:latin typeface="Roboto"/>
              <a:ea typeface="Roboto"/>
              <a:cs typeface="Roboto"/>
              <a:sym typeface="Roboto"/>
            </a:endParaRPr>
          </a:p>
          <a:p>
            <a:pPr marL="0" lvl="0" indent="0" algn="l" rtl="0">
              <a:spcBef>
                <a:spcPts val="0"/>
              </a:spcBef>
              <a:spcAft>
                <a:spcPts val="0"/>
              </a:spcAft>
              <a:buNone/>
            </a:pPr>
            <a:r>
              <a:rPr lang="en">
                <a:latin typeface="Roboto"/>
                <a:ea typeface="Roboto"/>
                <a:cs typeface="Roboto"/>
                <a:sym typeface="Roboto"/>
              </a:rPr>
              <a:t>Z: 2.5  ± 0.1 in</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pic>
        <p:nvPicPr>
          <p:cNvPr id="726" name="Google Shape;726;p65"/>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459225" y="2750800"/>
            <a:ext cx="115748" cy="115748"/>
          </a:xfrm>
          <a:prstGeom prst="rect">
            <a:avLst/>
          </a:prstGeom>
          <a:noFill/>
          <a:ln>
            <a:noFill/>
          </a:ln>
        </p:spPr>
      </p:pic>
      <p:sp>
        <p:nvSpPr>
          <p:cNvPr id="727" name="Google Shape;727;p65"/>
          <p:cNvSpPr/>
          <p:nvPr/>
        </p:nvSpPr>
        <p:spPr>
          <a:xfrm>
            <a:off x="225500" y="1073800"/>
            <a:ext cx="2104500" cy="1081500"/>
          </a:xfrm>
          <a:prstGeom prst="rect">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65"/>
          <p:cNvSpPr/>
          <p:nvPr/>
        </p:nvSpPr>
        <p:spPr>
          <a:xfrm>
            <a:off x="6955650" y="1319813"/>
            <a:ext cx="2104500" cy="1081500"/>
          </a:xfrm>
          <a:prstGeom prst="rect">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65"/>
          <p:cNvSpPr/>
          <p:nvPr/>
        </p:nvSpPr>
        <p:spPr>
          <a:xfrm>
            <a:off x="6410675" y="3334625"/>
            <a:ext cx="2649600" cy="1150500"/>
          </a:xfrm>
          <a:prstGeom prst="rect">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29" name="Google Shape;729;p65"/>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5662475" y="3630888"/>
            <a:ext cx="640837" cy="640837"/>
          </a:xfrm>
          <a:prstGeom prst="rect">
            <a:avLst/>
          </a:prstGeom>
          <a:noFill/>
          <a:ln>
            <a:noFill/>
          </a:ln>
        </p:spPr>
      </p:pic>
      <p:graphicFrame>
        <p:nvGraphicFramePr>
          <p:cNvPr id="730" name="Google Shape;730;p65"/>
          <p:cNvGraphicFramePr/>
          <p:nvPr/>
        </p:nvGraphicFramePr>
        <p:xfrm>
          <a:off x="0" y="4749900"/>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109675">
                  <a:extLst>
                    <a:ext uri="{9D8B030D-6E8A-4147-A177-3AD203B41FA5}">
                      <a16:colId xmlns:a16="http://schemas.microsoft.com/office/drawing/2014/main" val="20002"/>
                    </a:ext>
                  </a:extLst>
                </a:gridCol>
                <a:gridCol w="9940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OVERVIEW</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SCHEDULE</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TEST READINESS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BUDGET</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p66"/>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42</a:t>
            </a:fld>
            <a:endParaRPr/>
          </a:p>
        </p:txBody>
      </p:sp>
      <p:sp>
        <p:nvSpPr>
          <p:cNvPr id="736" name="Google Shape;736;p66"/>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[MFCT] L</a:t>
            </a:r>
            <a:r>
              <a:rPr lang="en" sz="2650"/>
              <a:t>ATERAL </a:t>
            </a:r>
            <a:r>
              <a:rPr lang="en" sz="3300"/>
              <a:t>CG T</a:t>
            </a:r>
            <a:r>
              <a:rPr lang="en" sz="2650"/>
              <a:t>EST</a:t>
            </a:r>
            <a:endParaRPr sz="2650"/>
          </a:p>
        </p:txBody>
      </p:sp>
      <p:pic>
        <p:nvPicPr>
          <p:cNvPr id="737" name="Google Shape;737;p6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259375" y="791525"/>
            <a:ext cx="2588101" cy="1933038"/>
          </a:xfrm>
          <a:prstGeom prst="rect">
            <a:avLst/>
          </a:prstGeom>
          <a:noFill/>
          <a:ln>
            <a:noFill/>
          </a:ln>
        </p:spPr>
      </p:pic>
      <p:sp>
        <p:nvSpPr>
          <p:cNvPr id="738" name="Google Shape;738;p66"/>
          <p:cNvSpPr txBox="1"/>
          <p:nvPr/>
        </p:nvSpPr>
        <p:spPr>
          <a:xfrm>
            <a:off x="0" y="849600"/>
            <a:ext cx="4572000" cy="40893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1600" u="sng">
                <a:latin typeface="Roboto"/>
                <a:ea typeface="Roboto"/>
                <a:cs typeface="Roboto"/>
                <a:sym typeface="Roboto"/>
              </a:rPr>
              <a:t>Procedures:</a:t>
            </a:r>
            <a:endParaRPr sz="1600" u="sng">
              <a:latin typeface="Roboto"/>
              <a:ea typeface="Roboto"/>
              <a:cs typeface="Roboto"/>
              <a:sym typeface="Roboto"/>
            </a:endParaRPr>
          </a:p>
          <a:p>
            <a:pPr marL="914400" marR="159527" lvl="0" indent="-317500" algn="l" rtl="0">
              <a:spcBef>
                <a:spcPts val="1000"/>
              </a:spcBef>
              <a:spcAft>
                <a:spcPts val="0"/>
              </a:spcAft>
              <a:buSzPts val="1400"/>
              <a:buFont typeface="Roboto"/>
              <a:buAutoNum type="arabicPeriod"/>
            </a:pPr>
            <a:r>
              <a:rPr lang="en">
                <a:latin typeface="Roboto"/>
                <a:ea typeface="Roboto"/>
                <a:cs typeface="Roboto"/>
                <a:sym typeface="Roboto"/>
              </a:rPr>
              <a:t>Attach two looped strings to a rigid pole or structure which have a distance equivalent to the length of the NELDA CSD Model</a:t>
            </a:r>
            <a:endParaRPr>
              <a:latin typeface="Roboto"/>
              <a:ea typeface="Roboto"/>
              <a:cs typeface="Roboto"/>
              <a:sym typeface="Roboto"/>
            </a:endParaRPr>
          </a:p>
          <a:p>
            <a:pPr marL="914400" marR="159527" lvl="0" indent="-317500" algn="l" rtl="0">
              <a:spcBef>
                <a:spcPts val="1000"/>
              </a:spcBef>
              <a:spcAft>
                <a:spcPts val="0"/>
              </a:spcAft>
              <a:buSzPts val="1400"/>
              <a:buFont typeface="Roboto"/>
              <a:buAutoNum type="arabicPeriod"/>
            </a:pPr>
            <a:r>
              <a:rPr lang="en">
                <a:latin typeface="Roboto"/>
                <a:ea typeface="Roboto"/>
                <a:cs typeface="Roboto"/>
                <a:sym typeface="Roboto"/>
              </a:rPr>
              <a:t>Hang the first looped string from the tail of the CSD model</a:t>
            </a:r>
            <a:endParaRPr>
              <a:latin typeface="Roboto"/>
              <a:ea typeface="Roboto"/>
              <a:cs typeface="Roboto"/>
              <a:sym typeface="Roboto"/>
            </a:endParaRPr>
          </a:p>
          <a:p>
            <a:pPr marL="914400" marR="159527" lvl="0" indent="-317500" algn="l" rtl="0">
              <a:spcBef>
                <a:spcPts val="1000"/>
              </a:spcBef>
              <a:spcAft>
                <a:spcPts val="0"/>
              </a:spcAft>
              <a:buSzPts val="1400"/>
              <a:buFont typeface="Roboto"/>
              <a:buAutoNum type="arabicPeriod"/>
            </a:pPr>
            <a:r>
              <a:rPr lang="en">
                <a:latin typeface="Roboto"/>
                <a:ea typeface="Roboto"/>
                <a:cs typeface="Roboto"/>
                <a:sym typeface="Roboto"/>
              </a:rPr>
              <a:t>Hang the second looped string to the push pin inserted in the nose of the aircraft</a:t>
            </a:r>
            <a:endParaRPr>
              <a:latin typeface="Roboto"/>
              <a:ea typeface="Roboto"/>
              <a:cs typeface="Roboto"/>
              <a:sym typeface="Roboto"/>
            </a:endParaRPr>
          </a:p>
          <a:p>
            <a:pPr marL="914400" marR="159527" lvl="0" indent="-317500" algn="l" rtl="0">
              <a:spcBef>
                <a:spcPts val="1000"/>
              </a:spcBef>
              <a:spcAft>
                <a:spcPts val="0"/>
              </a:spcAft>
              <a:buSzPts val="1400"/>
              <a:buFont typeface="Roboto"/>
              <a:buAutoNum type="arabicPeriod"/>
            </a:pPr>
            <a:r>
              <a:rPr lang="en">
                <a:latin typeface="Roboto"/>
                <a:ea typeface="Roboto"/>
                <a:cs typeface="Roboto"/>
                <a:sym typeface="Roboto"/>
              </a:rPr>
              <a:t>If needed, add small increments ballast weights to the lighter wing ~20% span from the fuselage until weight is laterally symmetric</a:t>
            </a:r>
            <a:endParaRPr>
              <a:latin typeface="Roboto"/>
              <a:ea typeface="Roboto"/>
              <a:cs typeface="Roboto"/>
              <a:sym typeface="Roboto"/>
            </a:endParaRPr>
          </a:p>
          <a:p>
            <a:pPr marL="0" lvl="0" indent="0" algn="l" rtl="0">
              <a:spcBef>
                <a:spcPts val="1000"/>
              </a:spcBef>
              <a:spcAft>
                <a:spcPts val="0"/>
              </a:spcAft>
              <a:buNone/>
            </a:pPr>
            <a:endParaRPr>
              <a:latin typeface="Roboto"/>
              <a:ea typeface="Roboto"/>
              <a:cs typeface="Roboto"/>
              <a:sym typeface="Roboto"/>
            </a:endParaRPr>
          </a:p>
        </p:txBody>
      </p:sp>
      <p:pic>
        <p:nvPicPr>
          <p:cNvPr id="739" name="Google Shape;739;p66"/>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259374" y="2714800"/>
            <a:ext cx="2588100" cy="1955383"/>
          </a:xfrm>
          <a:prstGeom prst="rect">
            <a:avLst/>
          </a:prstGeom>
          <a:noFill/>
          <a:ln>
            <a:noFill/>
          </a:ln>
        </p:spPr>
      </p:pic>
      <p:sp>
        <p:nvSpPr>
          <p:cNvPr id="740" name="Google Shape;740;p66"/>
          <p:cNvSpPr txBox="1"/>
          <p:nvPr/>
        </p:nvSpPr>
        <p:spPr>
          <a:xfrm>
            <a:off x="0" y="572700"/>
            <a:ext cx="9144000" cy="307800"/>
          </a:xfrm>
          <a:prstGeom prst="rect">
            <a:avLst/>
          </a:prstGeom>
          <a:solidFill>
            <a:srgbClr val="B4A7D6"/>
          </a:solidFill>
          <a:ln>
            <a:noFill/>
          </a:ln>
        </p:spPr>
        <p:txBody>
          <a:bodyPr spcFirstLastPara="1" wrap="square" lIns="91425" tIns="45700" rIns="0" bIns="45700" anchor="t" anchorCtr="0">
            <a:spAutoFit/>
          </a:bodyPr>
          <a:lstStyle/>
          <a:p>
            <a:pPr marL="628650" lvl="0" indent="-400050" algn="l" rtl="0">
              <a:lnSpc>
                <a:spcPct val="100000"/>
              </a:lnSpc>
              <a:spcBef>
                <a:spcPts val="0"/>
              </a:spcBef>
              <a:spcAft>
                <a:spcPts val="0"/>
              </a:spcAft>
              <a:buNone/>
            </a:pPr>
            <a:r>
              <a:rPr lang="en" sz="1200" b="1">
                <a:solidFill>
                  <a:srgbClr val="212121"/>
                </a:solidFill>
                <a:latin typeface="Roboto"/>
                <a:ea typeface="Roboto"/>
                <a:cs typeface="Roboto"/>
                <a:sym typeface="Roboto"/>
              </a:rPr>
              <a:t>DR 5.1.1: </a:t>
            </a:r>
            <a:r>
              <a:rPr lang="en">
                <a:solidFill>
                  <a:schemeClr val="lt1"/>
                </a:solidFill>
                <a:latin typeface="Roboto"/>
                <a:ea typeface="Roboto"/>
                <a:cs typeface="Roboto"/>
                <a:sym typeface="Roboto"/>
              </a:rPr>
              <a:t>A larger scaled model of the aircraft design shall be constructed on a 1/14th scale</a:t>
            </a:r>
            <a:endParaRPr sz="1200" b="1">
              <a:solidFill>
                <a:srgbClr val="212121"/>
              </a:solidFill>
              <a:latin typeface="Roboto"/>
              <a:ea typeface="Roboto"/>
              <a:cs typeface="Roboto"/>
              <a:sym typeface="Roboto"/>
            </a:endParaRPr>
          </a:p>
        </p:txBody>
      </p:sp>
      <p:graphicFrame>
        <p:nvGraphicFramePr>
          <p:cNvPr id="741" name="Google Shape;741;p66"/>
          <p:cNvGraphicFramePr/>
          <p:nvPr/>
        </p:nvGraphicFramePr>
        <p:xfrm>
          <a:off x="0" y="4749900"/>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109675">
                  <a:extLst>
                    <a:ext uri="{9D8B030D-6E8A-4147-A177-3AD203B41FA5}">
                      <a16:colId xmlns:a16="http://schemas.microsoft.com/office/drawing/2014/main" val="20002"/>
                    </a:ext>
                  </a:extLst>
                </a:gridCol>
                <a:gridCol w="9940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OVERVIEW</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SCHEDULE</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TEST READINESS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BUDGET</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p67"/>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43</a:t>
            </a:fld>
            <a:endParaRPr/>
          </a:p>
        </p:txBody>
      </p:sp>
      <p:sp>
        <p:nvSpPr>
          <p:cNvPr id="747" name="Google Shape;747;p67"/>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[MFCT] L</a:t>
            </a:r>
            <a:r>
              <a:rPr lang="en" sz="2650"/>
              <a:t>ATERAL </a:t>
            </a:r>
            <a:r>
              <a:rPr lang="en" sz="3300"/>
              <a:t>CG T</a:t>
            </a:r>
            <a:r>
              <a:rPr lang="en" sz="2650"/>
              <a:t>EST</a:t>
            </a:r>
            <a:endParaRPr sz="2650"/>
          </a:p>
        </p:txBody>
      </p:sp>
      <p:sp>
        <p:nvSpPr>
          <p:cNvPr id="748" name="Google Shape;748;p67"/>
          <p:cNvSpPr txBox="1"/>
          <p:nvPr/>
        </p:nvSpPr>
        <p:spPr>
          <a:xfrm>
            <a:off x="0" y="572700"/>
            <a:ext cx="9144000" cy="307800"/>
          </a:xfrm>
          <a:prstGeom prst="rect">
            <a:avLst/>
          </a:prstGeom>
          <a:solidFill>
            <a:srgbClr val="B4A7D6"/>
          </a:solidFill>
          <a:ln>
            <a:noFill/>
          </a:ln>
        </p:spPr>
        <p:txBody>
          <a:bodyPr spcFirstLastPara="1" wrap="square" lIns="91425" tIns="45700" rIns="0" bIns="45700" anchor="t" anchorCtr="0">
            <a:spAutoFit/>
          </a:bodyPr>
          <a:lstStyle/>
          <a:p>
            <a:pPr marL="628650" lvl="0" indent="-400050" algn="l" rtl="0">
              <a:lnSpc>
                <a:spcPct val="100000"/>
              </a:lnSpc>
              <a:spcBef>
                <a:spcPts val="0"/>
              </a:spcBef>
              <a:spcAft>
                <a:spcPts val="0"/>
              </a:spcAft>
              <a:buNone/>
            </a:pPr>
            <a:r>
              <a:rPr lang="en" sz="1200" b="1">
                <a:solidFill>
                  <a:srgbClr val="212121"/>
                </a:solidFill>
                <a:latin typeface="Roboto"/>
                <a:ea typeface="Roboto"/>
                <a:cs typeface="Roboto"/>
                <a:sym typeface="Roboto"/>
              </a:rPr>
              <a:t>DR 5.1.1: </a:t>
            </a:r>
            <a:r>
              <a:rPr lang="en">
                <a:solidFill>
                  <a:schemeClr val="lt1"/>
                </a:solidFill>
                <a:latin typeface="Roboto"/>
                <a:ea typeface="Roboto"/>
                <a:cs typeface="Roboto"/>
                <a:sym typeface="Roboto"/>
              </a:rPr>
              <a:t>A larger scaled model of the aircraft design shall be constructed on a 1/14th scale</a:t>
            </a:r>
            <a:endParaRPr sz="1200" b="1">
              <a:solidFill>
                <a:srgbClr val="212121"/>
              </a:solidFill>
              <a:latin typeface="Roboto"/>
              <a:ea typeface="Roboto"/>
              <a:cs typeface="Roboto"/>
              <a:sym typeface="Roboto"/>
            </a:endParaRPr>
          </a:p>
        </p:txBody>
      </p:sp>
      <p:pic>
        <p:nvPicPr>
          <p:cNvPr id="749" name="Google Shape;749;p67"/>
          <p:cNvPicPr preferRelativeResize="0"/>
          <p:nvPr/>
        </p:nvPicPr>
        <p:blipFill rotWithShape="1">
          <a:blip r:embed="rId3" cstate="screen">
            <a:alphaModFix/>
            <a:extLst>
              <a:ext uri="{28A0092B-C50C-407E-A947-70E740481C1C}">
                <a14:useLocalDpi xmlns:a14="http://schemas.microsoft.com/office/drawing/2010/main"/>
              </a:ext>
            </a:extLst>
          </a:blip>
          <a:srcRect l="3608" r="2916"/>
          <a:stretch/>
        </p:blipFill>
        <p:spPr>
          <a:xfrm>
            <a:off x="440850" y="1878725"/>
            <a:ext cx="8262300" cy="2698850"/>
          </a:xfrm>
          <a:prstGeom prst="rect">
            <a:avLst/>
          </a:prstGeom>
          <a:noFill/>
          <a:ln>
            <a:noFill/>
          </a:ln>
        </p:spPr>
      </p:pic>
      <p:sp>
        <p:nvSpPr>
          <p:cNvPr id="750" name="Google Shape;750;p67"/>
          <p:cNvSpPr/>
          <p:nvPr/>
        </p:nvSpPr>
        <p:spPr>
          <a:xfrm>
            <a:off x="4320600" y="1055825"/>
            <a:ext cx="502800" cy="822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1" name="Google Shape;751;p67"/>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475250" y="3310476"/>
            <a:ext cx="193500" cy="193500"/>
          </a:xfrm>
          <a:prstGeom prst="rect">
            <a:avLst/>
          </a:prstGeom>
          <a:noFill/>
          <a:ln>
            <a:noFill/>
          </a:ln>
        </p:spPr>
      </p:pic>
      <p:cxnSp>
        <p:nvCxnSpPr>
          <p:cNvPr id="752" name="Google Shape;752;p67"/>
          <p:cNvCxnSpPr>
            <a:stCxn id="751" idx="1"/>
            <a:endCxn id="750" idx="1"/>
          </p:cNvCxnSpPr>
          <p:nvPr/>
        </p:nvCxnSpPr>
        <p:spPr>
          <a:xfrm rot="10800000">
            <a:off x="4320750" y="1467126"/>
            <a:ext cx="154500" cy="1940100"/>
          </a:xfrm>
          <a:prstGeom prst="straightConnector1">
            <a:avLst/>
          </a:prstGeom>
          <a:noFill/>
          <a:ln w="28575" cap="flat" cmpd="sng">
            <a:solidFill>
              <a:srgbClr val="00C6B4"/>
            </a:solidFill>
            <a:prstDash val="solid"/>
            <a:round/>
            <a:headEnd type="none" w="med" len="med"/>
            <a:tailEnd type="none" w="med" len="med"/>
          </a:ln>
        </p:spPr>
      </p:cxnSp>
      <p:cxnSp>
        <p:nvCxnSpPr>
          <p:cNvPr id="753" name="Google Shape;753;p67"/>
          <p:cNvCxnSpPr>
            <a:stCxn id="751" idx="3"/>
            <a:endCxn id="750" idx="3"/>
          </p:cNvCxnSpPr>
          <p:nvPr/>
        </p:nvCxnSpPr>
        <p:spPr>
          <a:xfrm rot="10800000" flipH="1">
            <a:off x="4668750" y="1467126"/>
            <a:ext cx="154500" cy="1940100"/>
          </a:xfrm>
          <a:prstGeom prst="straightConnector1">
            <a:avLst/>
          </a:prstGeom>
          <a:noFill/>
          <a:ln w="28575" cap="flat" cmpd="sng">
            <a:solidFill>
              <a:srgbClr val="00C6B4"/>
            </a:solidFill>
            <a:prstDash val="solid"/>
            <a:round/>
            <a:headEnd type="none" w="med" len="med"/>
            <a:tailEnd type="none" w="med" len="med"/>
          </a:ln>
        </p:spPr>
      </p:cxnSp>
      <p:sp>
        <p:nvSpPr>
          <p:cNvPr id="754" name="Google Shape;754;p67"/>
          <p:cNvSpPr txBox="1"/>
          <p:nvPr/>
        </p:nvSpPr>
        <p:spPr>
          <a:xfrm>
            <a:off x="5713350" y="3907575"/>
            <a:ext cx="2382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Approx. CG Location</a:t>
            </a:r>
            <a:endParaRPr>
              <a:latin typeface="Roboto"/>
              <a:ea typeface="Roboto"/>
              <a:cs typeface="Roboto"/>
              <a:sym typeface="Roboto"/>
            </a:endParaRPr>
          </a:p>
        </p:txBody>
      </p:sp>
      <p:cxnSp>
        <p:nvCxnSpPr>
          <p:cNvPr id="755" name="Google Shape;755;p67"/>
          <p:cNvCxnSpPr>
            <a:stCxn id="754" idx="1"/>
          </p:cNvCxnSpPr>
          <p:nvPr/>
        </p:nvCxnSpPr>
        <p:spPr>
          <a:xfrm rot="10800000">
            <a:off x="4738650" y="3528075"/>
            <a:ext cx="974700" cy="579600"/>
          </a:xfrm>
          <a:prstGeom prst="straightConnector1">
            <a:avLst/>
          </a:prstGeom>
          <a:noFill/>
          <a:ln w="9525" cap="flat" cmpd="sng">
            <a:solidFill>
              <a:schemeClr val="dk2"/>
            </a:solidFill>
            <a:prstDash val="solid"/>
            <a:round/>
            <a:headEnd type="none" w="med" len="med"/>
            <a:tailEnd type="triangle" w="med" len="med"/>
          </a:ln>
        </p:spPr>
      </p:cxnSp>
      <p:sp>
        <p:nvSpPr>
          <p:cNvPr id="756" name="Google Shape;756;p67"/>
          <p:cNvSpPr txBox="1"/>
          <p:nvPr/>
        </p:nvSpPr>
        <p:spPr>
          <a:xfrm>
            <a:off x="4926325" y="1154425"/>
            <a:ext cx="1623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Level Stick</a:t>
            </a:r>
            <a:endParaRPr>
              <a:latin typeface="Roboto"/>
              <a:ea typeface="Roboto"/>
              <a:cs typeface="Roboto"/>
              <a:sym typeface="Roboto"/>
            </a:endParaRPr>
          </a:p>
        </p:txBody>
      </p:sp>
      <p:sp>
        <p:nvSpPr>
          <p:cNvPr id="757" name="Google Shape;757;p67"/>
          <p:cNvSpPr txBox="1"/>
          <p:nvPr/>
        </p:nvSpPr>
        <p:spPr>
          <a:xfrm rot="-1583">
            <a:off x="3729412" y="2289648"/>
            <a:ext cx="65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String</a:t>
            </a:r>
            <a:endParaRPr>
              <a:latin typeface="Roboto"/>
              <a:ea typeface="Roboto"/>
              <a:cs typeface="Roboto"/>
              <a:sym typeface="Roboto"/>
            </a:endParaRPr>
          </a:p>
        </p:txBody>
      </p:sp>
      <p:cxnSp>
        <p:nvCxnSpPr>
          <p:cNvPr id="758" name="Google Shape;758;p67"/>
          <p:cNvCxnSpPr/>
          <p:nvPr/>
        </p:nvCxnSpPr>
        <p:spPr>
          <a:xfrm>
            <a:off x="4668750" y="1878725"/>
            <a:ext cx="1874400" cy="0"/>
          </a:xfrm>
          <a:prstGeom prst="straightConnector1">
            <a:avLst/>
          </a:prstGeom>
          <a:noFill/>
          <a:ln w="9525" cap="flat" cmpd="sng">
            <a:solidFill>
              <a:schemeClr val="dk2"/>
            </a:solidFill>
            <a:prstDash val="solid"/>
            <a:round/>
            <a:headEnd type="none" w="med" len="med"/>
            <a:tailEnd type="none" w="med" len="med"/>
          </a:ln>
        </p:spPr>
      </p:cxnSp>
      <p:cxnSp>
        <p:nvCxnSpPr>
          <p:cNvPr id="759" name="Google Shape;759;p67"/>
          <p:cNvCxnSpPr/>
          <p:nvPr/>
        </p:nvCxnSpPr>
        <p:spPr>
          <a:xfrm>
            <a:off x="6526525" y="1897375"/>
            <a:ext cx="0" cy="1531500"/>
          </a:xfrm>
          <a:prstGeom prst="straightConnector1">
            <a:avLst/>
          </a:prstGeom>
          <a:noFill/>
          <a:ln w="9525" cap="flat" cmpd="sng">
            <a:solidFill>
              <a:schemeClr val="dk2"/>
            </a:solidFill>
            <a:prstDash val="solid"/>
            <a:round/>
            <a:headEnd type="triangle" w="med" len="med"/>
            <a:tailEnd type="triangle" w="med" len="med"/>
          </a:ln>
        </p:spPr>
      </p:cxnSp>
      <p:sp>
        <p:nvSpPr>
          <p:cNvPr id="760" name="Google Shape;760;p67"/>
          <p:cNvSpPr txBox="1"/>
          <p:nvPr/>
        </p:nvSpPr>
        <p:spPr>
          <a:xfrm>
            <a:off x="5926375" y="2454638"/>
            <a:ext cx="1200300" cy="400200"/>
          </a:xfrm>
          <a:prstGeom prst="rect">
            <a:avLst/>
          </a:prstGeom>
          <a:solidFill>
            <a:schemeClr val="dk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Roboto"/>
                <a:ea typeface="Roboto"/>
                <a:cs typeface="Roboto"/>
                <a:sym typeface="Roboto"/>
              </a:rPr>
              <a:t>&gt; 8”</a:t>
            </a:r>
            <a:endParaRPr>
              <a:latin typeface="Roboto"/>
              <a:ea typeface="Roboto"/>
              <a:cs typeface="Roboto"/>
              <a:sym typeface="Roboto"/>
            </a:endParaRPr>
          </a:p>
        </p:txBody>
      </p:sp>
      <p:sp>
        <p:nvSpPr>
          <p:cNvPr id="761" name="Google Shape;761;p67"/>
          <p:cNvSpPr txBox="1"/>
          <p:nvPr/>
        </p:nvSpPr>
        <p:spPr>
          <a:xfrm>
            <a:off x="34300" y="4229100"/>
            <a:ext cx="2205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 Not to scale</a:t>
            </a:r>
            <a:endParaRPr>
              <a:latin typeface="Roboto"/>
              <a:ea typeface="Roboto"/>
              <a:cs typeface="Roboto"/>
              <a:sym typeface="Roboto"/>
            </a:endParaRPr>
          </a:p>
        </p:txBody>
      </p:sp>
      <p:graphicFrame>
        <p:nvGraphicFramePr>
          <p:cNvPr id="762" name="Google Shape;762;p67"/>
          <p:cNvGraphicFramePr/>
          <p:nvPr/>
        </p:nvGraphicFramePr>
        <p:xfrm>
          <a:off x="0" y="4749900"/>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109675">
                  <a:extLst>
                    <a:ext uri="{9D8B030D-6E8A-4147-A177-3AD203B41FA5}">
                      <a16:colId xmlns:a16="http://schemas.microsoft.com/office/drawing/2014/main" val="20002"/>
                    </a:ext>
                  </a:extLst>
                </a:gridCol>
                <a:gridCol w="9940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OVERVIEW</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SCHEDULE</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TEST READINESS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BUDGET</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68"/>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44</a:t>
            </a:fld>
            <a:endParaRPr/>
          </a:p>
        </p:txBody>
      </p:sp>
      <p:sp>
        <p:nvSpPr>
          <p:cNvPr id="768" name="Google Shape;768;p68"/>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[MFCT] L</a:t>
            </a:r>
            <a:r>
              <a:rPr lang="en" sz="2650"/>
              <a:t>ONGITUDINAL</a:t>
            </a:r>
            <a:r>
              <a:rPr lang="en" sz="3300"/>
              <a:t> CG T</a:t>
            </a:r>
            <a:r>
              <a:rPr lang="en" sz="2650"/>
              <a:t>EST</a:t>
            </a:r>
            <a:endParaRPr sz="2650"/>
          </a:p>
        </p:txBody>
      </p:sp>
      <p:pic>
        <p:nvPicPr>
          <p:cNvPr id="769" name="Google Shape;769;p6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118750" y="1287048"/>
            <a:ext cx="4994689" cy="2948143"/>
          </a:xfrm>
          <a:prstGeom prst="rect">
            <a:avLst/>
          </a:prstGeom>
          <a:noFill/>
          <a:ln>
            <a:noFill/>
          </a:ln>
        </p:spPr>
      </p:pic>
      <p:sp>
        <p:nvSpPr>
          <p:cNvPr id="770" name="Google Shape;770;p68"/>
          <p:cNvSpPr txBox="1"/>
          <p:nvPr/>
        </p:nvSpPr>
        <p:spPr>
          <a:xfrm>
            <a:off x="0" y="849600"/>
            <a:ext cx="4572000" cy="3530100"/>
          </a:xfrm>
          <a:prstGeom prst="rect">
            <a:avLst/>
          </a:prstGeom>
          <a:noFill/>
          <a:ln>
            <a:noFill/>
          </a:ln>
        </p:spPr>
        <p:txBody>
          <a:bodyPr spcFirstLastPara="1" wrap="square" lIns="91425" tIns="91425" rIns="91425" bIns="91425" anchor="t" anchorCtr="0">
            <a:spAutoFit/>
          </a:bodyPr>
          <a:lstStyle/>
          <a:p>
            <a:pPr marL="457200" marR="273827" lvl="0" indent="0" algn="l" rtl="0">
              <a:spcBef>
                <a:spcPts val="0"/>
              </a:spcBef>
              <a:spcAft>
                <a:spcPts val="0"/>
              </a:spcAft>
              <a:buNone/>
            </a:pPr>
            <a:r>
              <a:rPr lang="en" sz="1600" u="sng">
                <a:latin typeface="Roboto"/>
                <a:ea typeface="Roboto"/>
                <a:cs typeface="Roboto"/>
                <a:sym typeface="Roboto"/>
              </a:rPr>
              <a:t>Procedures*:</a:t>
            </a:r>
            <a:endParaRPr sz="1600" u="sng">
              <a:latin typeface="Roboto"/>
              <a:ea typeface="Roboto"/>
              <a:cs typeface="Roboto"/>
              <a:sym typeface="Roboto"/>
            </a:endParaRPr>
          </a:p>
          <a:p>
            <a:pPr marL="914400" marR="273827" lvl="0" indent="-304800" algn="l" rtl="0">
              <a:spcBef>
                <a:spcPts val="1000"/>
              </a:spcBef>
              <a:spcAft>
                <a:spcPts val="0"/>
              </a:spcAft>
              <a:buSzPts val="1200"/>
              <a:buFont typeface="Roboto"/>
              <a:buAutoNum type="arabicPeriod"/>
            </a:pPr>
            <a:r>
              <a:rPr lang="en" sz="1200">
                <a:latin typeface="Roboto"/>
                <a:ea typeface="Roboto"/>
                <a:cs typeface="Roboto"/>
                <a:sym typeface="Roboto"/>
              </a:rPr>
              <a:t>Attach two looped strings to a rigid pole or structure which have a distance equivalent to the length of the fuselage for the NELDA CSD Model</a:t>
            </a:r>
            <a:endParaRPr sz="1200">
              <a:latin typeface="Roboto"/>
              <a:ea typeface="Roboto"/>
              <a:cs typeface="Roboto"/>
              <a:sym typeface="Roboto"/>
            </a:endParaRPr>
          </a:p>
          <a:p>
            <a:pPr marL="914400" marR="273827" lvl="0" indent="-304800" algn="l" rtl="0">
              <a:spcBef>
                <a:spcPts val="1000"/>
              </a:spcBef>
              <a:spcAft>
                <a:spcPts val="0"/>
              </a:spcAft>
              <a:buSzPts val="1200"/>
              <a:buFont typeface="Roboto"/>
              <a:buAutoNum type="arabicPeriod"/>
            </a:pPr>
            <a:r>
              <a:rPr lang="en" sz="1200">
                <a:latin typeface="Roboto"/>
                <a:ea typeface="Roboto"/>
                <a:cs typeface="Roboto"/>
                <a:sym typeface="Roboto"/>
              </a:rPr>
              <a:t>Hang the first looped string to the push pin located at the desired center of gravity on the left side of the CSD fuselage</a:t>
            </a:r>
            <a:endParaRPr sz="1200">
              <a:latin typeface="Roboto"/>
              <a:ea typeface="Roboto"/>
              <a:cs typeface="Roboto"/>
              <a:sym typeface="Roboto"/>
            </a:endParaRPr>
          </a:p>
          <a:p>
            <a:pPr marL="914400" marR="273827" lvl="0" indent="-304800" algn="l" rtl="0">
              <a:spcBef>
                <a:spcPts val="1000"/>
              </a:spcBef>
              <a:spcAft>
                <a:spcPts val="0"/>
              </a:spcAft>
              <a:buSzPts val="1200"/>
              <a:buFont typeface="Roboto"/>
              <a:buAutoNum type="arabicPeriod"/>
            </a:pPr>
            <a:r>
              <a:rPr lang="en" sz="1200">
                <a:latin typeface="Roboto"/>
                <a:ea typeface="Roboto"/>
                <a:cs typeface="Roboto"/>
                <a:sym typeface="Roboto"/>
              </a:rPr>
              <a:t>Hang the second looped string to the push pin located at the desired center of gravity on the left side of the CSD fuselage</a:t>
            </a:r>
            <a:endParaRPr sz="1200">
              <a:latin typeface="Roboto"/>
              <a:ea typeface="Roboto"/>
              <a:cs typeface="Roboto"/>
              <a:sym typeface="Roboto"/>
            </a:endParaRPr>
          </a:p>
          <a:p>
            <a:pPr marL="914400" marR="273827" lvl="0" indent="-304800" algn="l" rtl="0">
              <a:spcBef>
                <a:spcPts val="1000"/>
              </a:spcBef>
              <a:spcAft>
                <a:spcPts val="1000"/>
              </a:spcAft>
              <a:buSzPts val="1200"/>
              <a:buFont typeface="Roboto"/>
              <a:buAutoNum type="arabicPeriod"/>
            </a:pPr>
            <a:r>
              <a:rPr lang="en" sz="1200">
                <a:latin typeface="Roboto"/>
                <a:ea typeface="Roboto"/>
                <a:cs typeface="Roboto"/>
                <a:sym typeface="Roboto"/>
              </a:rPr>
              <a:t>If needed, add small increments ballast weights near the nose of the aircraft or move the </a:t>
            </a:r>
            <a:r>
              <a:rPr lang="en" sz="1200">
                <a:solidFill>
                  <a:schemeClr val="lt1"/>
                </a:solidFill>
                <a:latin typeface="Roboto"/>
                <a:ea typeface="Roboto"/>
                <a:cs typeface="Roboto"/>
                <a:sym typeface="Roboto"/>
              </a:rPr>
              <a:t>ballast</a:t>
            </a:r>
            <a:r>
              <a:rPr lang="en" sz="1200">
                <a:solidFill>
                  <a:srgbClr val="FF0000"/>
                </a:solidFill>
                <a:latin typeface="Roboto"/>
                <a:ea typeface="Roboto"/>
                <a:cs typeface="Roboto"/>
                <a:sym typeface="Roboto"/>
              </a:rPr>
              <a:t> </a:t>
            </a:r>
            <a:r>
              <a:rPr lang="en" sz="1200">
                <a:solidFill>
                  <a:schemeClr val="lt1"/>
                </a:solidFill>
                <a:latin typeface="Roboto"/>
                <a:ea typeface="Roboto"/>
                <a:cs typeface="Roboto"/>
                <a:sym typeface="Roboto"/>
              </a:rPr>
              <a:t>behind the CG to correct erroneous static margin</a:t>
            </a:r>
            <a:endParaRPr sz="1200">
              <a:solidFill>
                <a:schemeClr val="lt1"/>
              </a:solidFill>
              <a:latin typeface="Roboto"/>
              <a:ea typeface="Roboto"/>
              <a:cs typeface="Roboto"/>
              <a:sym typeface="Roboto"/>
            </a:endParaRPr>
          </a:p>
        </p:txBody>
      </p:sp>
      <p:sp>
        <p:nvSpPr>
          <p:cNvPr id="771" name="Google Shape;771;p68"/>
          <p:cNvSpPr txBox="1"/>
          <p:nvPr/>
        </p:nvSpPr>
        <p:spPr>
          <a:xfrm>
            <a:off x="0" y="572700"/>
            <a:ext cx="9144000" cy="307800"/>
          </a:xfrm>
          <a:prstGeom prst="rect">
            <a:avLst/>
          </a:prstGeom>
          <a:solidFill>
            <a:srgbClr val="B4A7D6"/>
          </a:solidFill>
          <a:ln>
            <a:noFill/>
          </a:ln>
        </p:spPr>
        <p:txBody>
          <a:bodyPr spcFirstLastPara="1" wrap="square" lIns="91425" tIns="45700" rIns="0" bIns="45700" anchor="t" anchorCtr="0">
            <a:spAutoFit/>
          </a:bodyPr>
          <a:lstStyle/>
          <a:p>
            <a:pPr marL="628650" lvl="0" indent="-400050" algn="l" rtl="0">
              <a:lnSpc>
                <a:spcPct val="100000"/>
              </a:lnSpc>
              <a:spcBef>
                <a:spcPts val="0"/>
              </a:spcBef>
              <a:spcAft>
                <a:spcPts val="0"/>
              </a:spcAft>
              <a:buNone/>
            </a:pPr>
            <a:r>
              <a:rPr lang="en" sz="1200" b="1">
                <a:solidFill>
                  <a:srgbClr val="212121"/>
                </a:solidFill>
                <a:latin typeface="Roboto"/>
                <a:ea typeface="Roboto"/>
                <a:cs typeface="Roboto"/>
                <a:sym typeface="Roboto"/>
              </a:rPr>
              <a:t>DR 5.1.1: </a:t>
            </a:r>
            <a:r>
              <a:rPr lang="en">
                <a:solidFill>
                  <a:schemeClr val="lt1"/>
                </a:solidFill>
                <a:latin typeface="Roboto"/>
                <a:ea typeface="Roboto"/>
                <a:cs typeface="Roboto"/>
                <a:sym typeface="Roboto"/>
              </a:rPr>
              <a:t>A larger scaled model of the aircraft design shall be constructed on a 1/14th scale</a:t>
            </a:r>
            <a:endParaRPr sz="1200" b="1">
              <a:solidFill>
                <a:srgbClr val="212121"/>
              </a:solidFill>
              <a:latin typeface="Roboto"/>
              <a:ea typeface="Roboto"/>
              <a:cs typeface="Roboto"/>
              <a:sym typeface="Roboto"/>
            </a:endParaRPr>
          </a:p>
        </p:txBody>
      </p:sp>
      <p:sp>
        <p:nvSpPr>
          <p:cNvPr id="772" name="Google Shape;772;p68"/>
          <p:cNvSpPr/>
          <p:nvPr/>
        </p:nvSpPr>
        <p:spPr>
          <a:xfrm rot="5400000">
            <a:off x="6359419" y="1467198"/>
            <a:ext cx="603900" cy="2436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t>Ballast</a:t>
            </a:r>
            <a:endParaRPr sz="1000"/>
          </a:p>
        </p:txBody>
      </p:sp>
      <p:sp>
        <p:nvSpPr>
          <p:cNvPr id="773" name="Google Shape;773;p68"/>
          <p:cNvSpPr/>
          <p:nvPr/>
        </p:nvSpPr>
        <p:spPr>
          <a:xfrm rot="5400000">
            <a:off x="6359419" y="3219798"/>
            <a:ext cx="603900" cy="2436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100"/>
              <a:t>B</a:t>
            </a:r>
            <a:r>
              <a:rPr lang="en" sz="1000"/>
              <a:t>allast</a:t>
            </a:r>
            <a:endParaRPr sz="1000"/>
          </a:p>
        </p:txBody>
      </p:sp>
      <p:sp>
        <p:nvSpPr>
          <p:cNvPr id="774" name="Google Shape;774;p68"/>
          <p:cNvSpPr txBox="1"/>
          <p:nvPr/>
        </p:nvSpPr>
        <p:spPr>
          <a:xfrm>
            <a:off x="7885800" y="1890950"/>
            <a:ext cx="758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Roboto"/>
                <a:ea typeface="Roboto"/>
                <a:cs typeface="Roboto"/>
                <a:sym typeface="Roboto"/>
              </a:rPr>
              <a:t>T Pins</a:t>
            </a:r>
            <a:endParaRPr>
              <a:latin typeface="Roboto"/>
              <a:ea typeface="Roboto"/>
              <a:cs typeface="Roboto"/>
              <a:sym typeface="Roboto"/>
            </a:endParaRPr>
          </a:p>
        </p:txBody>
      </p:sp>
      <p:cxnSp>
        <p:nvCxnSpPr>
          <p:cNvPr id="775" name="Google Shape;775;p68"/>
          <p:cNvCxnSpPr>
            <a:stCxn id="774" idx="2"/>
            <a:endCxn id="776" idx="0"/>
          </p:cNvCxnSpPr>
          <p:nvPr/>
        </p:nvCxnSpPr>
        <p:spPr>
          <a:xfrm flipH="1">
            <a:off x="7600200" y="2291150"/>
            <a:ext cx="664800" cy="323400"/>
          </a:xfrm>
          <a:prstGeom prst="straightConnector1">
            <a:avLst/>
          </a:prstGeom>
          <a:noFill/>
          <a:ln w="9525" cap="flat" cmpd="sng">
            <a:solidFill>
              <a:schemeClr val="dk2"/>
            </a:solidFill>
            <a:prstDash val="solid"/>
            <a:round/>
            <a:headEnd type="none" w="med" len="med"/>
            <a:tailEnd type="triangle" w="med" len="med"/>
          </a:ln>
        </p:spPr>
      </p:cxnSp>
      <p:sp>
        <p:nvSpPr>
          <p:cNvPr id="777" name="Google Shape;777;p68"/>
          <p:cNvSpPr txBox="1"/>
          <p:nvPr/>
        </p:nvSpPr>
        <p:spPr>
          <a:xfrm>
            <a:off x="291000" y="4301338"/>
            <a:ext cx="399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Roboto"/>
                <a:ea typeface="Roboto"/>
                <a:cs typeface="Roboto"/>
                <a:sym typeface="Roboto"/>
              </a:rPr>
              <a:t>*Longitudinal CG Test performed </a:t>
            </a:r>
            <a:r>
              <a:rPr lang="en" sz="1200" b="1" u="sng">
                <a:latin typeface="Roboto"/>
                <a:ea typeface="Roboto"/>
                <a:cs typeface="Roboto"/>
                <a:sym typeface="Roboto"/>
              </a:rPr>
              <a:t>AFTER </a:t>
            </a:r>
            <a:r>
              <a:rPr lang="en" sz="1200">
                <a:latin typeface="Roboto"/>
                <a:ea typeface="Roboto"/>
                <a:cs typeface="Roboto"/>
                <a:sym typeface="Roboto"/>
              </a:rPr>
              <a:t>Lateral</a:t>
            </a:r>
            <a:endParaRPr sz="1200">
              <a:latin typeface="Roboto"/>
              <a:ea typeface="Roboto"/>
              <a:cs typeface="Roboto"/>
              <a:sym typeface="Roboto"/>
            </a:endParaRPr>
          </a:p>
        </p:txBody>
      </p:sp>
      <p:pic>
        <p:nvPicPr>
          <p:cNvPr id="778" name="Google Shape;778;p6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5921063" y="2277887"/>
            <a:ext cx="365099" cy="673524"/>
          </a:xfrm>
          <a:prstGeom prst="rect">
            <a:avLst/>
          </a:prstGeom>
          <a:noFill/>
          <a:ln>
            <a:noFill/>
          </a:ln>
        </p:spPr>
      </p:pic>
      <p:pic>
        <p:nvPicPr>
          <p:cNvPr id="776" name="Google Shape;776;p6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flipH="1">
            <a:off x="7080763" y="2277887"/>
            <a:ext cx="365099" cy="673524"/>
          </a:xfrm>
          <a:prstGeom prst="rect">
            <a:avLst/>
          </a:prstGeom>
          <a:noFill/>
          <a:ln>
            <a:noFill/>
          </a:ln>
        </p:spPr>
      </p:pic>
      <p:graphicFrame>
        <p:nvGraphicFramePr>
          <p:cNvPr id="779" name="Google Shape;779;p68"/>
          <p:cNvGraphicFramePr/>
          <p:nvPr/>
        </p:nvGraphicFramePr>
        <p:xfrm>
          <a:off x="0" y="4749900"/>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109675">
                  <a:extLst>
                    <a:ext uri="{9D8B030D-6E8A-4147-A177-3AD203B41FA5}">
                      <a16:colId xmlns:a16="http://schemas.microsoft.com/office/drawing/2014/main" val="20002"/>
                    </a:ext>
                  </a:extLst>
                </a:gridCol>
                <a:gridCol w="9940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OVERVIEW</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SCHEDULE</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TEST READINESS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BUDGET</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4" name="Google Shape;784;p69"/>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45</a:t>
            </a:fld>
            <a:endParaRPr/>
          </a:p>
        </p:txBody>
      </p:sp>
      <p:sp>
        <p:nvSpPr>
          <p:cNvPr id="785" name="Google Shape;785;p69"/>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[MFCT] L</a:t>
            </a:r>
            <a:r>
              <a:rPr lang="en" sz="2650"/>
              <a:t>ONGITUDINAL</a:t>
            </a:r>
            <a:r>
              <a:rPr lang="en" sz="3300"/>
              <a:t> CG T</a:t>
            </a:r>
            <a:r>
              <a:rPr lang="en" sz="2650"/>
              <a:t>EST</a:t>
            </a:r>
            <a:endParaRPr sz="2650"/>
          </a:p>
        </p:txBody>
      </p:sp>
      <p:sp>
        <p:nvSpPr>
          <p:cNvPr id="786" name="Google Shape;786;p69"/>
          <p:cNvSpPr txBox="1"/>
          <p:nvPr/>
        </p:nvSpPr>
        <p:spPr>
          <a:xfrm>
            <a:off x="0" y="572700"/>
            <a:ext cx="9144000" cy="307800"/>
          </a:xfrm>
          <a:prstGeom prst="rect">
            <a:avLst/>
          </a:prstGeom>
          <a:solidFill>
            <a:srgbClr val="B4A7D6"/>
          </a:solidFill>
          <a:ln>
            <a:noFill/>
          </a:ln>
        </p:spPr>
        <p:txBody>
          <a:bodyPr spcFirstLastPara="1" wrap="square" lIns="91425" tIns="45700" rIns="0" bIns="45700" anchor="t" anchorCtr="0">
            <a:spAutoFit/>
          </a:bodyPr>
          <a:lstStyle/>
          <a:p>
            <a:pPr marL="628650" lvl="0" indent="-400050" algn="l" rtl="0">
              <a:lnSpc>
                <a:spcPct val="100000"/>
              </a:lnSpc>
              <a:spcBef>
                <a:spcPts val="0"/>
              </a:spcBef>
              <a:spcAft>
                <a:spcPts val="0"/>
              </a:spcAft>
              <a:buNone/>
            </a:pPr>
            <a:r>
              <a:rPr lang="en" sz="1200" b="1">
                <a:solidFill>
                  <a:srgbClr val="212121"/>
                </a:solidFill>
                <a:latin typeface="Roboto"/>
                <a:ea typeface="Roboto"/>
                <a:cs typeface="Roboto"/>
                <a:sym typeface="Roboto"/>
              </a:rPr>
              <a:t>DR 5.1.1: </a:t>
            </a:r>
            <a:r>
              <a:rPr lang="en">
                <a:solidFill>
                  <a:schemeClr val="lt1"/>
                </a:solidFill>
                <a:latin typeface="Roboto"/>
                <a:ea typeface="Roboto"/>
                <a:cs typeface="Roboto"/>
                <a:sym typeface="Roboto"/>
              </a:rPr>
              <a:t>A larger scaled model of the aircraft design shall be constructed on a 1/14th scale</a:t>
            </a:r>
            <a:endParaRPr sz="1200" b="1">
              <a:solidFill>
                <a:srgbClr val="212121"/>
              </a:solidFill>
              <a:latin typeface="Roboto"/>
              <a:ea typeface="Roboto"/>
              <a:cs typeface="Roboto"/>
              <a:sym typeface="Roboto"/>
            </a:endParaRPr>
          </a:p>
        </p:txBody>
      </p:sp>
      <p:pic>
        <p:nvPicPr>
          <p:cNvPr id="787" name="Google Shape;787;p6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239513" y="2146200"/>
            <a:ext cx="4664976" cy="2297550"/>
          </a:xfrm>
          <a:prstGeom prst="rect">
            <a:avLst/>
          </a:prstGeom>
          <a:noFill/>
          <a:ln>
            <a:noFill/>
          </a:ln>
        </p:spPr>
      </p:pic>
      <p:pic>
        <p:nvPicPr>
          <p:cNvPr id="788" name="Google Shape;788;p69"/>
          <p:cNvPicPr preferRelativeResize="0"/>
          <p:nvPr/>
        </p:nvPicPr>
        <p:blipFill rotWithShape="1">
          <a:blip r:embed="rId4" cstate="screen">
            <a:alphaModFix/>
            <a:extLst>
              <a:ext uri="{28A0092B-C50C-407E-A947-70E740481C1C}">
                <a14:useLocalDpi xmlns:a14="http://schemas.microsoft.com/office/drawing/2010/main"/>
              </a:ext>
            </a:extLst>
          </a:blip>
          <a:srcRect t="34377" b="33843"/>
          <a:stretch/>
        </p:blipFill>
        <p:spPr>
          <a:xfrm>
            <a:off x="1195150" y="1124900"/>
            <a:ext cx="6753689" cy="1073100"/>
          </a:xfrm>
          <a:prstGeom prst="rect">
            <a:avLst/>
          </a:prstGeom>
          <a:noFill/>
          <a:ln>
            <a:noFill/>
          </a:ln>
        </p:spPr>
      </p:pic>
      <p:sp>
        <p:nvSpPr>
          <p:cNvPr id="789" name="Google Shape;789;p69"/>
          <p:cNvSpPr/>
          <p:nvPr/>
        </p:nvSpPr>
        <p:spPr>
          <a:xfrm>
            <a:off x="-310825" y="2181038"/>
            <a:ext cx="2597700" cy="947400"/>
          </a:xfrm>
          <a:prstGeom prst="rect">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69"/>
          <p:cNvSpPr/>
          <p:nvPr/>
        </p:nvSpPr>
        <p:spPr>
          <a:xfrm>
            <a:off x="7168275" y="2187588"/>
            <a:ext cx="2597700" cy="947400"/>
          </a:xfrm>
          <a:prstGeom prst="rect">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91" name="Google Shape;791;p69"/>
          <p:cNvCxnSpPr>
            <a:stCxn id="788" idx="0"/>
            <a:endCxn id="792" idx="2"/>
          </p:cNvCxnSpPr>
          <p:nvPr/>
        </p:nvCxnSpPr>
        <p:spPr>
          <a:xfrm>
            <a:off x="4571994" y="1124900"/>
            <a:ext cx="96900" cy="2379000"/>
          </a:xfrm>
          <a:prstGeom prst="straightConnector1">
            <a:avLst/>
          </a:prstGeom>
          <a:noFill/>
          <a:ln w="28575" cap="flat" cmpd="sng">
            <a:solidFill>
              <a:schemeClr val="accent1"/>
            </a:solidFill>
            <a:prstDash val="solid"/>
            <a:round/>
            <a:headEnd type="none" w="med" len="med"/>
            <a:tailEnd type="none" w="med" len="med"/>
          </a:ln>
        </p:spPr>
      </p:cxnSp>
      <p:cxnSp>
        <p:nvCxnSpPr>
          <p:cNvPr id="793" name="Google Shape;793;p69"/>
          <p:cNvCxnSpPr/>
          <p:nvPr/>
        </p:nvCxnSpPr>
        <p:spPr>
          <a:xfrm rot="10800000" flipH="1">
            <a:off x="4684650" y="1129850"/>
            <a:ext cx="97200" cy="2378100"/>
          </a:xfrm>
          <a:prstGeom prst="straightConnector1">
            <a:avLst/>
          </a:prstGeom>
          <a:noFill/>
          <a:ln w="28575" cap="flat" cmpd="sng">
            <a:solidFill>
              <a:schemeClr val="accent1"/>
            </a:solidFill>
            <a:prstDash val="solid"/>
            <a:round/>
            <a:headEnd type="none" w="med" len="med"/>
            <a:tailEnd type="none" w="med" len="med"/>
          </a:ln>
        </p:spPr>
      </p:cxnSp>
      <p:sp>
        <p:nvSpPr>
          <p:cNvPr id="794" name="Google Shape;794;p69"/>
          <p:cNvSpPr txBox="1"/>
          <p:nvPr/>
        </p:nvSpPr>
        <p:spPr>
          <a:xfrm>
            <a:off x="407050" y="2420025"/>
            <a:ext cx="1391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Table</a:t>
            </a:r>
            <a:endParaRPr>
              <a:latin typeface="Roboto"/>
              <a:ea typeface="Roboto"/>
              <a:cs typeface="Roboto"/>
              <a:sym typeface="Roboto"/>
            </a:endParaRPr>
          </a:p>
        </p:txBody>
      </p:sp>
      <p:sp>
        <p:nvSpPr>
          <p:cNvPr id="795" name="Google Shape;795;p69"/>
          <p:cNvSpPr txBox="1"/>
          <p:nvPr/>
        </p:nvSpPr>
        <p:spPr>
          <a:xfrm>
            <a:off x="7553125" y="2420025"/>
            <a:ext cx="1391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Table</a:t>
            </a:r>
            <a:endParaRPr>
              <a:latin typeface="Roboto"/>
              <a:ea typeface="Roboto"/>
              <a:cs typeface="Roboto"/>
              <a:sym typeface="Roboto"/>
            </a:endParaRPr>
          </a:p>
        </p:txBody>
      </p:sp>
      <p:sp>
        <p:nvSpPr>
          <p:cNvPr id="796" name="Google Shape;796;p69"/>
          <p:cNvSpPr txBox="1"/>
          <p:nvPr/>
        </p:nvSpPr>
        <p:spPr>
          <a:xfrm>
            <a:off x="2757750" y="2114300"/>
            <a:ext cx="1798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Roboto"/>
                <a:ea typeface="Roboto"/>
                <a:cs typeface="Roboto"/>
                <a:sym typeface="Roboto"/>
              </a:rPr>
              <a:t>Level Stick</a:t>
            </a:r>
            <a:endParaRPr>
              <a:latin typeface="Roboto"/>
              <a:ea typeface="Roboto"/>
              <a:cs typeface="Roboto"/>
              <a:sym typeface="Roboto"/>
            </a:endParaRPr>
          </a:p>
        </p:txBody>
      </p:sp>
      <p:sp>
        <p:nvSpPr>
          <p:cNvPr id="797" name="Google Shape;797;p69"/>
          <p:cNvSpPr txBox="1"/>
          <p:nvPr/>
        </p:nvSpPr>
        <p:spPr>
          <a:xfrm>
            <a:off x="5713350" y="3907575"/>
            <a:ext cx="2382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Approx. CG Location</a:t>
            </a:r>
            <a:endParaRPr>
              <a:latin typeface="Roboto"/>
              <a:ea typeface="Roboto"/>
              <a:cs typeface="Roboto"/>
              <a:sym typeface="Roboto"/>
            </a:endParaRPr>
          </a:p>
        </p:txBody>
      </p:sp>
      <p:cxnSp>
        <p:nvCxnSpPr>
          <p:cNvPr id="798" name="Google Shape;798;p69"/>
          <p:cNvCxnSpPr>
            <a:stCxn id="797" idx="1"/>
          </p:cNvCxnSpPr>
          <p:nvPr/>
        </p:nvCxnSpPr>
        <p:spPr>
          <a:xfrm rot="10800000">
            <a:off x="4847550" y="3544875"/>
            <a:ext cx="865800" cy="562800"/>
          </a:xfrm>
          <a:prstGeom prst="straightConnector1">
            <a:avLst/>
          </a:prstGeom>
          <a:noFill/>
          <a:ln w="9525" cap="flat" cmpd="sng">
            <a:solidFill>
              <a:schemeClr val="dk2"/>
            </a:solidFill>
            <a:prstDash val="solid"/>
            <a:round/>
            <a:headEnd type="none" w="med" len="med"/>
            <a:tailEnd type="triangle" w="med" len="med"/>
          </a:ln>
        </p:spPr>
      </p:cxnSp>
      <p:sp>
        <p:nvSpPr>
          <p:cNvPr id="799" name="Google Shape;799;p69"/>
          <p:cNvSpPr txBox="1"/>
          <p:nvPr/>
        </p:nvSpPr>
        <p:spPr>
          <a:xfrm rot="-1583">
            <a:off x="4765508" y="2454627"/>
            <a:ext cx="65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String</a:t>
            </a:r>
            <a:endParaRPr>
              <a:latin typeface="Roboto"/>
              <a:ea typeface="Roboto"/>
              <a:cs typeface="Roboto"/>
              <a:sym typeface="Roboto"/>
            </a:endParaRPr>
          </a:p>
        </p:txBody>
      </p:sp>
      <p:cxnSp>
        <p:nvCxnSpPr>
          <p:cNvPr id="800" name="Google Shape;800;p69"/>
          <p:cNvCxnSpPr>
            <a:stCxn id="792" idx="2"/>
          </p:cNvCxnSpPr>
          <p:nvPr/>
        </p:nvCxnSpPr>
        <p:spPr>
          <a:xfrm rot="10800000">
            <a:off x="1623150" y="3503976"/>
            <a:ext cx="3045600" cy="0"/>
          </a:xfrm>
          <a:prstGeom prst="straightConnector1">
            <a:avLst/>
          </a:prstGeom>
          <a:noFill/>
          <a:ln w="9525" cap="flat" cmpd="sng">
            <a:solidFill>
              <a:schemeClr val="dk2"/>
            </a:solidFill>
            <a:prstDash val="solid"/>
            <a:round/>
            <a:headEnd type="none" w="med" len="med"/>
            <a:tailEnd type="none" w="med" len="med"/>
          </a:ln>
        </p:spPr>
      </p:cxnSp>
      <p:cxnSp>
        <p:nvCxnSpPr>
          <p:cNvPr id="801" name="Google Shape;801;p69"/>
          <p:cNvCxnSpPr/>
          <p:nvPr/>
        </p:nvCxnSpPr>
        <p:spPr>
          <a:xfrm rot="10800000">
            <a:off x="1680200" y="2194650"/>
            <a:ext cx="0" cy="1291500"/>
          </a:xfrm>
          <a:prstGeom prst="straightConnector1">
            <a:avLst/>
          </a:prstGeom>
          <a:noFill/>
          <a:ln w="9525" cap="flat" cmpd="sng">
            <a:solidFill>
              <a:schemeClr val="dk2"/>
            </a:solidFill>
            <a:prstDash val="solid"/>
            <a:round/>
            <a:headEnd type="triangle" w="med" len="med"/>
            <a:tailEnd type="triangle" w="med" len="med"/>
          </a:ln>
        </p:spPr>
      </p:cxnSp>
      <p:sp>
        <p:nvSpPr>
          <p:cNvPr id="802" name="Google Shape;802;p69"/>
          <p:cNvSpPr txBox="1"/>
          <p:nvPr/>
        </p:nvSpPr>
        <p:spPr>
          <a:xfrm>
            <a:off x="1299050" y="3521800"/>
            <a:ext cx="7623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Roboto"/>
                <a:ea typeface="Roboto"/>
                <a:cs typeface="Roboto"/>
                <a:sym typeface="Roboto"/>
              </a:rPr>
              <a:t>&gt; 8”</a:t>
            </a:r>
            <a:endParaRPr>
              <a:latin typeface="Roboto"/>
              <a:ea typeface="Roboto"/>
              <a:cs typeface="Roboto"/>
              <a:sym typeface="Roboto"/>
            </a:endParaRPr>
          </a:p>
        </p:txBody>
      </p:sp>
      <p:sp>
        <p:nvSpPr>
          <p:cNvPr id="803" name="Google Shape;803;p69"/>
          <p:cNvSpPr txBox="1"/>
          <p:nvPr/>
        </p:nvSpPr>
        <p:spPr>
          <a:xfrm>
            <a:off x="34300" y="4229100"/>
            <a:ext cx="2205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 Not to scale</a:t>
            </a:r>
            <a:endParaRPr>
              <a:latin typeface="Roboto"/>
              <a:ea typeface="Roboto"/>
              <a:cs typeface="Roboto"/>
              <a:sym typeface="Roboto"/>
            </a:endParaRPr>
          </a:p>
        </p:txBody>
      </p:sp>
      <p:pic>
        <p:nvPicPr>
          <p:cNvPr id="792" name="Google Shape;792;p69"/>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4572000" y="3310476"/>
            <a:ext cx="193500" cy="193500"/>
          </a:xfrm>
          <a:prstGeom prst="rect">
            <a:avLst/>
          </a:prstGeom>
          <a:noFill/>
          <a:ln>
            <a:noFill/>
          </a:ln>
        </p:spPr>
      </p:pic>
      <p:graphicFrame>
        <p:nvGraphicFramePr>
          <p:cNvPr id="804" name="Google Shape;804;p69"/>
          <p:cNvGraphicFramePr/>
          <p:nvPr/>
        </p:nvGraphicFramePr>
        <p:xfrm>
          <a:off x="0" y="4749900"/>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109675">
                  <a:extLst>
                    <a:ext uri="{9D8B030D-6E8A-4147-A177-3AD203B41FA5}">
                      <a16:colId xmlns:a16="http://schemas.microsoft.com/office/drawing/2014/main" val="20002"/>
                    </a:ext>
                  </a:extLst>
                </a:gridCol>
                <a:gridCol w="9940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OVERVIEW</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SCHEDULE</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TEST READINESS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BUDGET</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08"/>
        <p:cNvGrpSpPr/>
        <p:nvPr/>
      </p:nvGrpSpPr>
      <p:grpSpPr>
        <a:xfrm>
          <a:off x="0" y="0"/>
          <a:ext cx="0" cy="0"/>
          <a:chOff x="0" y="0"/>
          <a:chExt cx="0" cy="0"/>
        </a:xfrm>
      </p:grpSpPr>
      <p:sp>
        <p:nvSpPr>
          <p:cNvPr id="809" name="Google Shape;809;p70"/>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46</a:t>
            </a:fld>
            <a:endParaRPr/>
          </a:p>
        </p:txBody>
      </p:sp>
      <p:sp>
        <p:nvSpPr>
          <p:cNvPr id="810" name="Google Shape;810;p70"/>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(SST) G</a:t>
            </a:r>
            <a:r>
              <a:rPr lang="en" sz="2650"/>
              <a:t>LIDER</a:t>
            </a:r>
            <a:r>
              <a:rPr lang="en" sz="3300"/>
              <a:t> T</a:t>
            </a:r>
            <a:r>
              <a:rPr lang="en" sz="2650"/>
              <a:t>ESTING</a:t>
            </a:r>
            <a:r>
              <a:rPr lang="en" sz="3300"/>
              <a:t> - 3D P</a:t>
            </a:r>
            <a:r>
              <a:rPr lang="en" sz="2650"/>
              <a:t>RINTED</a:t>
            </a:r>
            <a:r>
              <a:rPr lang="en" sz="3300"/>
              <a:t> M</a:t>
            </a:r>
            <a:r>
              <a:rPr lang="en" sz="2650"/>
              <a:t>ODEL</a:t>
            </a:r>
            <a:endParaRPr sz="2650"/>
          </a:p>
        </p:txBody>
      </p:sp>
      <p:sp>
        <p:nvSpPr>
          <p:cNvPr id="811" name="Google Shape;811;p70"/>
          <p:cNvSpPr txBox="1"/>
          <p:nvPr/>
        </p:nvSpPr>
        <p:spPr>
          <a:xfrm>
            <a:off x="0" y="880500"/>
            <a:ext cx="9144000" cy="12621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i="1" u="sng">
                <a:latin typeface="Roboto"/>
                <a:ea typeface="Roboto"/>
                <a:cs typeface="Roboto"/>
                <a:sym typeface="Roboto"/>
              </a:rPr>
              <a:t>Stretch Goal (Higher Level of Success)</a:t>
            </a:r>
            <a:endParaRPr i="1" u="sng">
              <a:latin typeface="Roboto"/>
              <a:ea typeface="Roboto"/>
              <a:cs typeface="Roboto"/>
              <a:sym typeface="Roboto"/>
            </a:endParaRPr>
          </a:p>
          <a:p>
            <a:pPr marL="914400" lvl="0" indent="-317500" algn="l" rtl="0">
              <a:spcBef>
                <a:spcPts val="0"/>
              </a:spcBef>
              <a:spcAft>
                <a:spcPts val="0"/>
              </a:spcAft>
              <a:buSzPts val="1400"/>
              <a:buFont typeface="Roboto"/>
              <a:buChar char="➢"/>
            </a:pPr>
            <a:r>
              <a:rPr lang="en">
                <a:latin typeface="Roboto"/>
                <a:ea typeface="Roboto"/>
                <a:cs typeface="Roboto"/>
                <a:sym typeface="Roboto"/>
              </a:rPr>
              <a:t>Generate 3D Printed Model pending results of Foam Prototype testing</a:t>
            </a:r>
            <a:endParaRPr>
              <a:latin typeface="Roboto"/>
              <a:ea typeface="Roboto"/>
              <a:cs typeface="Roboto"/>
              <a:sym typeface="Roboto"/>
            </a:endParaRPr>
          </a:p>
          <a:p>
            <a:pPr marL="1371600" lvl="1" indent="-317500" algn="l" rtl="0">
              <a:spcBef>
                <a:spcPts val="0"/>
              </a:spcBef>
              <a:spcAft>
                <a:spcPts val="0"/>
              </a:spcAft>
              <a:buSzPts val="1400"/>
              <a:buFont typeface="Roboto"/>
              <a:buChar char="○"/>
            </a:pPr>
            <a:r>
              <a:rPr lang="en">
                <a:latin typeface="Roboto"/>
                <a:ea typeface="Roboto"/>
                <a:cs typeface="Roboto"/>
                <a:sym typeface="Roboto"/>
              </a:rPr>
              <a:t>More precise geometry</a:t>
            </a:r>
            <a:endParaRPr>
              <a:latin typeface="Roboto"/>
              <a:ea typeface="Roboto"/>
              <a:cs typeface="Roboto"/>
              <a:sym typeface="Roboto"/>
            </a:endParaRPr>
          </a:p>
          <a:p>
            <a:pPr marL="1371600" lvl="1" indent="-317500" algn="l" rtl="0">
              <a:spcBef>
                <a:spcPts val="0"/>
              </a:spcBef>
              <a:spcAft>
                <a:spcPts val="0"/>
              </a:spcAft>
              <a:buSzPts val="1400"/>
              <a:buFont typeface="Roboto"/>
              <a:buChar char="○"/>
            </a:pPr>
            <a:r>
              <a:rPr lang="en">
                <a:latin typeface="Roboto"/>
                <a:ea typeface="Roboto"/>
                <a:cs typeface="Roboto"/>
                <a:sym typeface="Roboto"/>
              </a:rPr>
              <a:t>Stronger Assembly</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sp>
        <p:nvSpPr>
          <p:cNvPr id="812" name="Google Shape;812;p70"/>
          <p:cNvSpPr txBox="1"/>
          <p:nvPr/>
        </p:nvSpPr>
        <p:spPr>
          <a:xfrm>
            <a:off x="0" y="572700"/>
            <a:ext cx="9144000" cy="307800"/>
          </a:xfrm>
          <a:prstGeom prst="rect">
            <a:avLst/>
          </a:prstGeom>
          <a:solidFill>
            <a:srgbClr val="B4A7D6"/>
          </a:solidFill>
          <a:ln>
            <a:noFill/>
          </a:ln>
        </p:spPr>
        <p:txBody>
          <a:bodyPr spcFirstLastPara="1" wrap="square" lIns="91425" tIns="45700" rIns="0" bIns="45700" anchor="t" anchorCtr="0">
            <a:spAutoFit/>
          </a:bodyPr>
          <a:lstStyle/>
          <a:p>
            <a:pPr marL="628650" lvl="0" indent="-400050" algn="l" rtl="0">
              <a:lnSpc>
                <a:spcPct val="100000"/>
              </a:lnSpc>
              <a:spcBef>
                <a:spcPts val="0"/>
              </a:spcBef>
              <a:spcAft>
                <a:spcPts val="0"/>
              </a:spcAft>
              <a:buNone/>
            </a:pPr>
            <a:r>
              <a:rPr lang="en" sz="1200" b="1">
                <a:solidFill>
                  <a:srgbClr val="212121"/>
                </a:solidFill>
                <a:latin typeface="Roboto"/>
                <a:ea typeface="Roboto"/>
                <a:cs typeface="Roboto"/>
                <a:sym typeface="Roboto"/>
              </a:rPr>
              <a:t>DR 5.1.1: </a:t>
            </a:r>
            <a:r>
              <a:rPr lang="en">
                <a:solidFill>
                  <a:schemeClr val="lt1"/>
                </a:solidFill>
                <a:latin typeface="Roboto"/>
                <a:ea typeface="Roboto"/>
                <a:cs typeface="Roboto"/>
                <a:sym typeface="Roboto"/>
              </a:rPr>
              <a:t>A larger scaled model of the aircraft design shall be constructed on a 1/14th scale</a:t>
            </a:r>
            <a:endParaRPr sz="1200" b="1">
              <a:solidFill>
                <a:srgbClr val="212121"/>
              </a:solidFill>
              <a:latin typeface="Roboto"/>
              <a:ea typeface="Roboto"/>
              <a:cs typeface="Roboto"/>
              <a:sym typeface="Roboto"/>
            </a:endParaRPr>
          </a:p>
        </p:txBody>
      </p:sp>
      <p:graphicFrame>
        <p:nvGraphicFramePr>
          <p:cNvPr id="813" name="Google Shape;813;p70"/>
          <p:cNvGraphicFramePr/>
          <p:nvPr/>
        </p:nvGraphicFramePr>
        <p:xfrm>
          <a:off x="0" y="4749900"/>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109675">
                  <a:extLst>
                    <a:ext uri="{9D8B030D-6E8A-4147-A177-3AD203B41FA5}">
                      <a16:colId xmlns:a16="http://schemas.microsoft.com/office/drawing/2014/main" val="20002"/>
                    </a:ext>
                  </a:extLst>
                </a:gridCol>
                <a:gridCol w="9940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tblGrid>
              <a:tr h="320050">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3"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OVERVIEW</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4"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SCHEDULE</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5"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TEST READINESS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6"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BUDGET</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7"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pic>
        <p:nvPicPr>
          <p:cNvPr id="814" name="Google Shape;814;p70"/>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335576" y="1876225"/>
            <a:ext cx="4097476" cy="2385770"/>
          </a:xfrm>
          <a:prstGeom prst="rect">
            <a:avLst/>
          </a:prstGeom>
          <a:noFill/>
          <a:ln>
            <a:noFill/>
          </a:ln>
        </p:spPr>
      </p:pic>
      <p:grpSp>
        <p:nvGrpSpPr>
          <p:cNvPr id="815" name="Google Shape;815;p70"/>
          <p:cNvGrpSpPr/>
          <p:nvPr/>
        </p:nvGrpSpPr>
        <p:grpSpPr>
          <a:xfrm>
            <a:off x="4233701" y="2169775"/>
            <a:ext cx="4574723" cy="1636750"/>
            <a:chOff x="4372651" y="2169775"/>
            <a:chExt cx="4574723" cy="1636750"/>
          </a:xfrm>
        </p:grpSpPr>
        <p:pic>
          <p:nvPicPr>
            <p:cNvPr id="816" name="Google Shape;816;p70"/>
            <p:cNvPicPr preferRelativeResize="0"/>
            <p:nvPr/>
          </p:nvPicPr>
          <p:blipFill>
            <a:blip r:embed="rId9" cstate="screen">
              <a:alphaModFix/>
              <a:extLst>
                <a:ext uri="{28A0092B-C50C-407E-A947-70E740481C1C}">
                  <a14:useLocalDpi xmlns:a14="http://schemas.microsoft.com/office/drawing/2010/main"/>
                </a:ext>
              </a:extLst>
            </a:blip>
            <a:stretch>
              <a:fillRect/>
            </a:stretch>
          </p:blipFill>
          <p:spPr>
            <a:xfrm>
              <a:off x="7122098" y="2169775"/>
              <a:ext cx="1825276" cy="1636750"/>
            </a:xfrm>
            <a:prstGeom prst="rect">
              <a:avLst/>
            </a:prstGeom>
            <a:noFill/>
            <a:ln>
              <a:noFill/>
            </a:ln>
          </p:spPr>
        </p:pic>
        <p:pic>
          <p:nvPicPr>
            <p:cNvPr id="817" name="Google Shape;817;p70"/>
            <p:cNvPicPr preferRelativeResize="0"/>
            <p:nvPr/>
          </p:nvPicPr>
          <p:blipFill>
            <a:blip r:embed="rId10" cstate="screen">
              <a:alphaModFix/>
              <a:extLst>
                <a:ext uri="{28A0092B-C50C-407E-A947-70E740481C1C}">
                  <a14:useLocalDpi xmlns:a14="http://schemas.microsoft.com/office/drawing/2010/main"/>
                </a:ext>
              </a:extLst>
            </a:blip>
            <a:stretch>
              <a:fillRect/>
            </a:stretch>
          </p:blipFill>
          <p:spPr>
            <a:xfrm>
              <a:off x="5666850" y="2368599"/>
              <a:ext cx="1498224" cy="1239102"/>
            </a:xfrm>
            <a:prstGeom prst="rect">
              <a:avLst/>
            </a:prstGeom>
            <a:noFill/>
            <a:ln>
              <a:noFill/>
            </a:ln>
          </p:spPr>
        </p:pic>
        <p:pic>
          <p:nvPicPr>
            <p:cNvPr id="818" name="Google Shape;818;p70"/>
            <p:cNvPicPr preferRelativeResize="0"/>
            <p:nvPr/>
          </p:nvPicPr>
          <p:blipFill>
            <a:blip r:embed="rId11" cstate="screen">
              <a:alphaModFix/>
              <a:extLst>
                <a:ext uri="{28A0092B-C50C-407E-A947-70E740481C1C}">
                  <a14:useLocalDpi xmlns:a14="http://schemas.microsoft.com/office/drawing/2010/main"/>
                </a:ext>
              </a:extLst>
            </a:blip>
            <a:stretch>
              <a:fillRect/>
            </a:stretch>
          </p:blipFill>
          <p:spPr>
            <a:xfrm>
              <a:off x="4372651" y="2368600"/>
              <a:ext cx="1498225" cy="1111068"/>
            </a:xfrm>
            <a:prstGeom prst="rect">
              <a:avLst/>
            </a:prstGeom>
            <a:noFill/>
            <a:ln>
              <a:noFill/>
            </a:ln>
          </p:spPr>
        </p:pic>
      </p:grpSp>
      <p:graphicFrame>
        <p:nvGraphicFramePr>
          <p:cNvPr id="819" name="Google Shape;819;p70"/>
          <p:cNvGraphicFramePr/>
          <p:nvPr/>
        </p:nvGraphicFramePr>
        <p:xfrm>
          <a:off x="0" y="4749900"/>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109675">
                  <a:extLst>
                    <a:ext uri="{9D8B030D-6E8A-4147-A177-3AD203B41FA5}">
                      <a16:colId xmlns:a16="http://schemas.microsoft.com/office/drawing/2014/main" val="20002"/>
                    </a:ext>
                  </a:extLst>
                </a:gridCol>
                <a:gridCol w="9940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3"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OVERVIEW</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SCHEDULE</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TEST READINESS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BUDGET</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4" name="Google Shape;824;p71"/>
          <p:cNvSpPr/>
          <p:nvPr/>
        </p:nvSpPr>
        <p:spPr>
          <a:xfrm>
            <a:off x="0" y="2571750"/>
            <a:ext cx="9144000" cy="25719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1800" u="sng">
                <a:solidFill>
                  <a:schemeClr val="hlink"/>
                </a:solidFill>
                <a:latin typeface="Roboto"/>
                <a:ea typeface="Roboto"/>
                <a:cs typeface="Roboto"/>
                <a:sym typeface="Roboto"/>
                <a:hlinkClick r:id="rId3" action="ppaction://hlinksldjump"/>
              </a:rPr>
              <a:t>Budget</a:t>
            </a:r>
            <a:endParaRPr sz="1800">
              <a:solidFill>
                <a:schemeClr val="accent1"/>
              </a:solidFill>
              <a:latin typeface="Roboto"/>
              <a:ea typeface="Roboto"/>
              <a:cs typeface="Roboto"/>
              <a:sym typeface="Roboto"/>
            </a:endParaRPr>
          </a:p>
          <a:p>
            <a:pPr marL="0" lvl="0" indent="0" algn="ctr" rtl="0">
              <a:lnSpc>
                <a:spcPct val="150000"/>
              </a:lnSpc>
              <a:spcBef>
                <a:spcPts val="0"/>
              </a:spcBef>
              <a:spcAft>
                <a:spcPts val="0"/>
              </a:spcAft>
              <a:buNone/>
            </a:pPr>
            <a:r>
              <a:rPr lang="en" sz="1800" u="sng">
                <a:solidFill>
                  <a:schemeClr val="hlink"/>
                </a:solidFill>
                <a:latin typeface="Roboto"/>
                <a:ea typeface="Roboto"/>
                <a:cs typeface="Roboto"/>
                <a:sym typeface="Roboto"/>
                <a:hlinkClick r:id="rId4" action="ppaction://hlinksldjump"/>
              </a:rPr>
              <a:t>Budget Breakdown</a:t>
            </a:r>
            <a:endParaRPr sz="1800">
              <a:solidFill>
                <a:schemeClr val="accent1"/>
              </a:solidFill>
              <a:latin typeface="Roboto"/>
              <a:ea typeface="Roboto"/>
              <a:cs typeface="Roboto"/>
              <a:sym typeface="Roboto"/>
            </a:endParaRPr>
          </a:p>
          <a:p>
            <a:pPr marL="0" lvl="0" indent="0" algn="ctr" rtl="0">
              <a:lnSpc>
                <a:spcPct val="150000"/>
              </a:lnSpc>
              <a:spcBef>
                <a:spcPts val="0"/>
              </a:spcBef>
              <a:spcAft>
                <a:spcPts val="0"/>
              </a:spcAft>
              <a:buNone/>
            </a:pPr>
            <a:r>
              <a:rPr lang="en" sz="1800" u="sng">
                <a:solidFill>
                  <a:schemeClr val="hlink"/>
                </a:solidFill>
                <a:latin typeface="Roboto"/>
                <a:ea typeface="Roboto"/>
                <a:cs typeface="Roboto"/>
                <a:sym typeface="Roboto"/>
                <a:hlinkClick r:id="rId5" action="ppaction://hlinksldjump"/>
              </a:rPr>
              <a:t>Glider Budget</a:t>
            </a:r>
            <a:endParaRPr sz="1800">
              <a:solidFill>
                <a:schemeClr val="accent1"/>
              </a:solidFill>
              <a:latin typeface="Roboto"/>
              <a:ea typeface="Roboto"/>
              <a:cs typeface="Roboto"/>
              <a:sym typeface="Roboto"/>
            </a:endParaRPr>
          </a:p>
          <a:p>
            <a:pPr marL="0" lvl="0" indent="0" algn="ctr" rtl="0">
              <a:lnSpc>
                <a:spcPct val="150000"/>
              </a:lnSpc>
              <a:spcBef>
                <a:spcPts val="0"/>
              </a:spcBef>
              <a:spcAft>
                <a:spcPts val="0"/>
              </a:spcAft>
              <a:buNone/>
            </a:pPr>
            <a:r>
              <a:rPr lang="en" sz="1800" u="sng">
                <a:solidFill>
                  <a:schemeClr val="hlink"/>
                </a:solidFill>
                <a:latin typeface="Roboto"/>
                <a:ea typeface="Roboto"/>
                <a:cs typeface="Roboto"/>
                <a:sym typeface="Roboto"/>
                <a:hlinkClick r:id="rId6" action="ppaction://hlinksldjump"/>
              </a:rPr>
              <a:t>WTAV Budget</a:t>
            </a:r>
            <a:endParaRPr sz="1800">
              <a:solidFill>
                <a:schemeClr val="accent1"/>
              </a:solidFill>
              <a:latin typeface="Roboto"/>
              <a:ea typeface="Roboto"/>
              <a:cs typeface="Roboto"/>
              <a:sym typeface="Roboto"/>
            </a:endParaRPr>
          </a:p>
        </p:txBody>
      </p:sp>
      <p:sp>
        <p:nvSpPr>
          <p:cNvPr id="825" name="Google Shape;825;p71"/>
          <p:cNvSpPr txBox="1">
            <a:spLocks noGrp="1"/>
          </p:cNvSpPr>
          <p:nvPr>
            <p:ph type="title"/>
          </p:nvPr>
        </p:nvSpPr>
        <p:spPr>
          <a:xfrm>
            <a:off x="164975" y="787125"/>
            <a:ext cx="8737200" cy="1478700"/>
          </a:xfrm>
          <a:prstGeom prst="rect">
            <a:avLst/>
          </a:prstGeom>
          <a:solidFill>
            <a:schemeClr val="dk1"/>
          </a:solidFill>
        </p:spPr>
        <p:txBody>
          <a:bodyPr spcFirstLastPara="1" wrap="square" lIns="91425" tIns="91425" rIns="91425" bIns="91425" anchor="ctr" anchorCtr="0">
            <a:noAutofit/>
          </a:bodyPr>
          <a:lstStyle/>
          <a:p>
            <a:pPr marL="0" lvl="0" indent="0" algn="ctr" rtl="0">
              <a:spcBef>
                <a:spcPts val="0"/>
              </a:spcBef>
              <a:spcAft>
                <a:spcPts val="0"/>
              </a:spcAft>
              <a:buNone/>
            </a:pPr>
            <a:r>
              <a:rPr lang="en"/>
              <a:t>B</a:t>
            </a:r>
            <a:r>
              <a:rPr lang="en" sz="3600"/>
              <a:t>UDGET</a:t>
            </a:r>
            <a:endParaRPr sz="3600">
              <a:solidFill>
                <a:schemeClr val="lt1"/>
              </a:solidFill>
            </a:endParaRPr>
          </a:p>
          <a:p>
            <a:pPr marL="0" lvl="0" indent="0" algn="ctr" rtl="0">
              <a:spcBef>
                <a:spcPts val="0"/>
              </a:spcBef>
              <a:spcAft>
                <a:spcPts val="0"/>
              </a:spcAft>
              <a:buNone/>
            </a:pPr>
            <a:r>
              <a:rPr lang="en" sz="1800">
                <a:solidFill>
                  <a:schemeClr val="lt1"/>
                </a:solidFill>
                <a:latin typeface="Roboto"/>
                <a:ea typeface="Roboto"/>
                <a:cs typeface="Roboto"/>
                <a:sym typeface="Roboto"/>
              </a:rPr>
              <a:t>Presented by:</a:t>
            </a:r>
            <a:endParaRPr sz="1800">
              <a:solidFill>
                <a:schemeClr val="lt1"/>
              </a:solidFill>
              <a:latin typeface="Roboto"/>
              <a:ea typeface="Roboto"/>
              <a:cs typeface="Roboto"/>
              <a:sym typeface="Roboto"/>
            </a:endParaRPr>
          </a:p>
          <a:p>
            <a:pPr marL="0" lvl="0" indent="0" algn="ctr" rtl="0">
              <a:spcBef>
                <a:spcPts val="0"/>
              </a:spcBef>
              <a:spcAft>
                <a:spcPts val="0"/>
              </a:spcAft>
              <a:buNone/>
            </a:pPr>
            <a:r>
              <a:rPr lang="en" sz="1800">
                <a:latin typeface="Roboto"/>
                <a:ea typeface="Roboto"/>
                <a:cs typeface="Roboto"/>
                <a:sym typeface="Roboto"/>
              </a:rPr>
              <a:t>Julia Tucker</a:t>
            </a:r>
            <a:r>
              <a:rPr lang="en" sz="1800">
                <a:solidFill>
                  <a:schemeClr val="lt1"/>
                </a:solidFill>
                <a:latin typeface="Roboto"/>
                <a:ea typeface="Roboto"/>
                <a:cs typeface="Roboto"/>
                <a:sym typeface="Roboto"/>
              </a:rPr>
              <a:t>                         </a:t>
            </a:r>
            <a:r>
              <a:rPr lang="en" sz="1800">
                <a:latin typeface="Roboto"/>
                <a:ea typeface="Roboto"/>
                <a:cs typeface="Roboto"/>
                <a:sym typeface="Roboto"/>
              </a:rPr>
              <a:t>                      </a:t>
            </a:r>
            <a:endParaRPr sz="1800">
              <a:latin typeface="Roboto"/>
              <a:ea typeface="Roboto"/>
              <a:cs typeface="Roboto"/>
              <a:sym typeface="Roboto"/>
            </a:endParaRPr>
          </a:p>
        </p:txBody>
      </p:sp>
      <p:cxnSp>
        <p:nvCxnSpPr>
          <p:cNvPr id="826" name="Google Shape;826;p71"/>
          <p:cNvCxnSpPr/>
          <p:nvPr/>
        </p:nvCxnSpPr>
        <p:spPr>
          <a:xfrm>
            <a:off x="-2400" y="2571750"/>
            <a:ext cx="9148800" cy="0"/>
          </a:xfrm>
          <a:prstGeom prst="straightConnector1">
            <a:avLst/>
          </a:prstGeom>
          <a:noFill/>
          <a:ln w="38100" cap="flat" cmpd="sng">
            <a:solidFill>
              <a:schemeClr val="accent1"/>
            </a:solidFill>
            <a:prstDash val="solid"/>
            <a:round/>
            <a:headEnd type="none" w="med" len="med"/>
            <a:tailEnd type="none" w="med" len="med"/>
          </a:ln>
        </p:spPr>
      </p:cxnSp>
      <p:sp>
        <p:nvSpPr>
          <p:cNvPr id="827" name="Google Shape;827;p71"/>
          <p:cNvSpPr txBox="1">
            <a:spLocks noGrp="1"/>
          </p:cNvSpPr>
          <p:nvPr>
            <p:ph type="sldNum" idx="12"/>
          </p:nvPr>
        </p:nvSpPr>
        <p:spPr>
          <a:xfrm>
            <a:off x="87357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solidFill>
                  <a:schemeClr val="dk1"/>
                </a:solidFill>
              </a:rPr>
              <a:t>47</a:t>
            </a:fld>
            <a:endParaRPr>
              <a:solidFill>
                <a:schemeClr val="dk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Google Shape;832;p72"/>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48</a:t>
            </a:fld>
            <a:endParaRPr/>
          </a:p>
        </p:txBody>
      </p:sp>
      <p:sp>
        <p:nvSpPr>
          <p:cNvPr id="833" name="Google Shape;833;p72"/>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B</a:t>
            </a:r>
            <a:r>
              <a:rPr lang="en" sz="2650"/>
              <a:t>UDGET</a:t>
            </a:r>
            <a:endParaRPr sz="2650"/>
          </a:p>
        </p:txBody>
      </p:sp>
      <p:pic>
        <p:nvPicPr>
          <p:cNvPr id="834" name="Google Shape;834;p7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2400" y="1032900"/>
            <a:ext cx="8839198" cy="3455854"/>
          </a:xfrm>
          <a:prstGeom prst="rect">
            <a:avLst/>
          </a:prstGeom>
          <a:noFill/>
          <a:ln>
            <a:noFill/>
          </a:ln>
        </p:spPr>
      </p:pic>
      <p:graphicFrame>
        <p:nvGraphicFramePr>
          <p:cNvPr id="835" name="Google Shape;835;p72"/>
          <p:cNvGraphicFramePr/>
          <p:nvPr/>
        </p:nvGraphicFramePr>
        <p:xfrm>
          <a:off x="0" y="4749900"/>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109675">
                  <a:extLst>
                    <a:ext uri="{9D8B030D-6E8A-4147-A177-3AD203B41FA5}">
                      <a16:colId xmlns:a16="http://schemas.microsoft.com/office/drawing/2014/main" val="20002"/>
                    </a:ext>
                  </a:extLst>
                </a:gridCol>
                <a:gridCol w="9940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OVERVIEW</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SCHEDULE</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TEST READINESS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BUDGET</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73"/>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49</a:t>
            </a:fld>
            <a:endParaRPr/>
          </a:p>
        </p:txBody>
      </p:sp>
      <p:sp>
        <p:nvSpPr>
          <p:cNvPr id="841" name="Google Shape;841;p73"/>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B</a:t>
            </a:r>
            <a:r>
              <a:rPr lang="en" sz="2650"/>
              <a:t>UDGET </a:t>
            </a:r>
            <a:r>
              <a:rPr lang="en" sz="3300"/>
              <a:t>B</a:t>
            </a:r>
            <a:r>
              <a:rPr lang="en" sz="2650"/>
              <a:t>REAKDOWN </a:t>
            </a:r>
            <a:endParaRPr sz="2650" b="1"/>
          </a:p>
        </p:txBody>
      </p:sp>
      <p:graphicFrame>
        <p:nvGraphicFramePr>
          <p:cNvPr id="842" name="Google Shape;842;p73"/>
          <p:cNvGraphicFramePr/>
          <p:nvPr/>
        </p:nvGraphicFramePr>
        <p:xfrm>
          <a:off x="6121688" y="1087125"/>
          <a:ext cx="3000000" cy="3000000"/>
        </p:xfrm>
        <a:graphic>
          <a:graphicData uri="http://schemas.openxmlformats.org/drawingml/2006/table">
            <a:tbl>
              <a:tblPr>
                <a:noFill/>
                <a:tableStyleId>{6AB2BD99-D816-4124-A111-4A8E09C7968A}</a:tableStyleId>
              </a:tblPr>
              <a:tblGrid>
                <a:gridCol w="382850">
                  <a:extLst>
                    <a:ext uri="{9D8B030D-6E8A-4147-A177-3AD203B41FA5}">
                      <a16:colId xmlns:a16="http://schemas.microsoft.com/office/drawing/2014/main" val="20000"/>
                    </a:ext>
                  </a:extLst>
                </a:gridCol>
                <a:gridCol w="893975">
                  <a:extLst>
                    <a:ext uri="{9D8B030D-6E8A-4147-A177-3AD203B41FA5}">
                      <a16:colId xmlns:a16="http://schemas.microsoft.com/office/drawing/2014/main" val="20001"/>
                    </a:ext>
                  </a:extLst>
                </a:gridCol>
              </a:tblGrid>
              <a:tr h="297425">
                <a:tc>
                  <a:txBody>
                    <a:bodyPr/>
                    <a:lstStyle/>
                    <a:p>
                      <a:pPr marL="0" lvl="0" indent="0" algn="l" rtl="0">
                        <a:spcBef>
                          <a:spcPts val="0"/>
                        </a:spcBef>
                        <a:spcAft>
                          <a:spcPts val="0"/>
                        </a:spcAft>
                        <a:buNone/>
                      </a:pPr>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gradFill>
                      <a:gsLst>
                        <a:gs pos="0">
                          <a:srgbClr val="F5D0D0"/>
                        </a:gs>
                        <a:gs pos="100000">
                          <a:srgbClr val="D96868"/>
                        </a:gs>
                      </a:gsLst>
                      <a:path path="circle">
                        <a:fillToRect l="50000" t="50000" r="50000" b="50000"/>
                      </a:path>
                      <a:tileRect/>
                    </a:gradFill>
                  </a:tcPr>
                </a:tc>
                <a:tc>
                  <a:txBody>
                    <a:bodyPr/>
                    <a:lstStyle/>
                    <a:p>
                      <a:pPr marL="0" lvl="0" indent="0" algn="l" rtl="0">
                        <a:spcBef>
                          <a:spcPts val="0"/>
                        </a:spcBef>
                        <a:spcAft>
                          <a:spcPts val="0"/>
                        </a:spcAft>
                        <a:buNone/>
                      </a:pPr>
                      <a:r>
                        <a:rPr lang="en" sz="1100"/>
                        <a:t>Spent</a:t>
                      </a:r>
                      <a:endParaRPr sz="1100"/>
                    </a:p>
                  </a:txBody>
                  <a:tcPr marL="91425" marR="91425" marT="91425" marB="91425">
                    <a:lnL w="9525" cap="flat" cmpd="sng">
                      <a:solidFill>
                        <a:schemeClr val="lt2"/>
                      </a:solidFill>
                      <a:prstDash val="solid"/>
                      <a:round/>
                      <a:headEnd type="none" w="sm" len="sm"/>
                      <a:tailEnd type="none" w="sm" len="sm"/>
                    </a:lnL>
                  </a:tcPr>
                </a:tc>
                <a:extLst>
                  <a:ext uri="{0D108BD9-81ED-4DB2-BD59-A6C34878D82A}">
                    <a16:rowId xmlns:a16="http://schemas.microsoft.com/office/drawing/2014/main" val="10000"/>
                  </a:ext>
                </a:extLst>
              </a:tr>
              <a:tr h="322225">
                <a:tc>
                  <a:txBody>
                    <a:bodyPr/>
                    <a:lstStyle/>
                    <a:p>
                      <a:pPr marL="0" lvl="0" indent="0" algn="l" rtl="0">
                        <a:spcBef>
                          <a:spcPts val="0"/>
                        </a:spcBef>
                        <a:spcAft>
                          <a:spcPts val="0"/>
                        </a:spcAft>
                        <a:buNone/>
                      </a:pPr>
                      <a:endParaRPr/>
                    </a:p>
                  </a:txBody>
                  <a:tcPr marL="91425" marR="91425" marT="91425" marB="91425">
                    <a:lnT w="9525" cap="flat" cmpd="sng">
                      <a:solidFill>
                        <a:schemeClr val="lt2"/>
                      </a:solidFill>
                      <a:prstDash val="solid"/>
                      <a:round/>
                      <a:headEnd type="none" w="sm" len="sm"/>
                      <a:tailEnd type="none" w="sm" len="sm"/>
                    </a:lnT>
                    <a:gradFill>
                      <a:gsLst>
                        <a:gs pos="0">
                          <a:srgbClr val="FFF6DB"/>
                        </a:gs>
                        <a:gs pos="100000">
                          <a:srgbClr val="FAD25C"/>
                        </a:gs>
                      </a:gsLst>
                      <a:path path="circle">
                        <a:fillToRect l="50000" t="50000" r="50000" b="50000"/>
                      </a:path>
                      <a:tileRect/>
                    </a:gradFill>
                  </a:tcPr>
                </a:tc>
                <a:tc>
                  <a:txBody>
                    <a:bodyPr/>
                    <a:lstStyle/>
                    <a:p>
                      <a:pPr marL="0" lvl="0" indent="0" algn="l" rtl="0">
                        <a:spcBef>
                          <a:spcPts val="0"/>
                        </a:spcBef>
                        <a:spcAft>
                          <a:spcPts val="0"/>
                        </a:spcAft>
                        <a:buNone/>
                      </a:pPr>
                      <a:r>
                        <a:rPr lang="en" sz="1100"/>
                        <a:t>Planned</a:t>
                      </a:r>
                      <a:endParaRPr sz="1100"/>
                    </a:p>
                  </a:txBody>
                  <a:tcPr marL="91425" marR="91425" marT="91425" marB="91425"/>
                </a:tc>
                <a:extLst>
                  <a:ext uri="{0D108BD9-81ED-4DB2-BD59-A6C34878D82A}">
                    <a16:rowId xmlns:a16="http://schemas.microsoft.com/office/drawing/2014/main" val="10001"/>
                  </a:ext>
                </a:extLst>
              </a:tr>
              <a:tr h="297425">
                <a:tc>
                  <a:txBody>
                    <a:bodyPr/>
                    <a:lstStyle/>
                    <a:p>
                      <a:pPr marL="0" lvl="0" indent="0" algn="l" rtl="0">
                        <a:spcBef>
                          <a:spcPts val="0"/>
                        </a:spcBef>
                        <a:spcAft>
                          <a:spcPts val="0"/>
                        </a:spcAft>
                        <a:buNone/>
                      </a:pPr>
                      <a:endParaRPr/>
                    </a:p>
                  </a:txBody>
                  <a:tcPr marL="91425" marR="91425" marT="91425" marB="91425">
                    <a:gradFill>
                      <a:gsLst>
                        <a:gs pos="0">
                          <a:srgbClr val="DFE9FB"/>
                        </a:gs>
                        <a:gs pos="100000">
                          <a:srgbClr val="6E9BE7"/>
                        </a:gs>
                      </a:gsLst>
                      <a:path path="circle">
                        <a:fillToRect l="50000" t="50000" r="50000" b="50000"/>
                      </a:path>
                      <a:tileRect/>
                    </a:gradFill>
                  </a:tcPr>
                </a:tc>
                <a:tc>
                  <a:txBody>
                    <a:bodyPr/>
                    <a:lstStyle/>
                    <a:p>
                      <a:pPr marL="0" lvl="0" indent="0" algn="l" rtl="0">
                        <a:spcBef>
                          <a:spcPts val="0"/>
                        </a:spcBef>
                        <a:spcAft>
                          <a:spcPts val="0"/>
                        </a:spcAft>
                        <a:buNone/>
                      </a:pPr>
                      <a:r>
                        <a:rPr lang="en" sz="1100"/>
                        <a:t>Margin</a:t>
                      </a:r>
                      <a:endParaRPr sz="1100"/>
                    </a:p>
                  </a:txBody>
                  <a:tcPr marL="91425" marR="91425" marT="91425" marB="91425"/>
                </a:tc>
                <a:extLst>
                  <a:ext uri="{0D108BD9-81ED-4DB2-BD59-A6C34878D82A}">
                    <a16:rowId xmlns:a16="http://schemas.microsoft.com/office/drawing/2014/main" val="10002"/>
                  </a:ext>
                </a:extLst>
              </a:tr>
            </a:tbl>
          </a:graphicData>
        </a:graphic>
      </p:graphicFrame>
      <p:pic>
        <p:nvPicPr>
          <p:cNvPr id="843" name="Google Shape;843;p73"/>
          <p:cNvPicPr preferRelativeResize="0"/>
          <p:nvPr/>
        </p:nvPicPr>
        <p:blipFill rotWithShape="1">
          <a:blip r:embed="rId3" cstate="screen">
            <a:alphaModFix/>
            <a:extLst>
              <a:ext uri="{28A0092B-C50C-407E-A947-70E740481C1C}">
                <a14:useLocalDpi xmlns:a14="http://schemas.microsoft.com/office/drawing/2010/main"/>
              </a:ext>
            </a:extLst>
          </a:blip>
          <a:srcRect l="3742" t="4185" r="3165" b="2591"/>
          <a:stretch/>
        </p:blipFill>
        <p:spPr>
          <a:xfrm>
            <a:off x="1531086" y="1058075"/>
            <a:ext cx="4512237" cy="3256825"/>
          </a:xfrm>
          <a:prstGeom prst="rect">
            <a:avLst/>
          </a:prstGeom>
          <a:noFill/>
          <a:ln>
            <a:noFill/>
          </a:ln>
        </p:spPr>
      </p:pic>
      <p:graphicFrame>
        <p:nvGraphicFramePr>
          <p:cNvPr id="844" name="Google Shape;844;p73"/>
          <p:cNvGraphicFramePr/>
          <p:nvPr/>
        </p:nvGraphicFramePr>
        <p:xfrm>
          <a:off x="0" y="4749900"/>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109675">
                  <a:extLst>
                    <a:ext uri="{9D8B030D-6E8A-4147-A177-3AD203B41FA5}">
                      <a16:colId xmlns:a16="http://schemas.microsoft.com/office/drawing/2014/main" val="20002"/>
                    </a:ext>
                  </a:extLst>
                </a:gridCol>
                <a:gridCol w="9940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OVERVIEW</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SCHEDULE</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TEST READINESS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BUDGET</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pic>
        <p:nvPicPr>
          <p:cNvPr id="845" name="Google Shape;845;p73"/>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rot="-575134">
            <a:off x="2472545" y="2950226"/>
            <a:ext cx="78663" cy="11792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9"/>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CONOPS (P</a:t>
            </a:r>
            <a:r>
              <a:rPr lang="en" sz="2633"/>
              <a:t>ROJECT</a:t>
            </a:r>
            <a:r>
              <a:rPr lang="en" sz="3300"/>
              <a:t>)</a:t>
            </a:r>
            <a:endParaRPr sz="2650"/>
          </a:p>
        </p:txBody>
      </p:sp>
      <p:sp>
        <p:nvSpPr>
          <p:cNvPr id="135" name="Google Shape;135;p29"/>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5</a:t>
            </a:fld>
            <a:endParaRPr/>
          </a:p>
        </p:txBody>
      </p:sp>
      <p:pic>
        <p:nvPicPr>
          <p:cNvPr id="136" name="Google Shape;136;p2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891625" y="3196343"/>
            <a:ext cx="1360751" cy="1349507"/>
          </a:xfrm>
          <a:prstGeom prst="rect">
            <a:avLst/>
          </a:prstGeom>
          <a:noFill/>
          <a:ln w="9525" cap="flat" cmpd="sng">
            <a:solidFill>
              <a:schemeClr val="dk2"/>
            </a:solidFill>
            <a:prstDash val="solid"/>
            <a:round/>
            <a:headEnd type="none" w="sm" len="sm"/>
            <a:tailEnd type="none" w="sm" len="sm"/>
          </a:ln>
        </p:spPr>
      </p:pic>
      <p:cxnSp>
        <p:nvCxnSpPr>
          <p:cNvPr id="137" name="Google Shape;137;p29"/>
          <p:cNvCxnSpPr>
            <a:stCxn id="138" idx="2"/>
            <a:endCxn id="136" idx="3"/>
          </p:cNvCxnSpPr>
          <p:nvPr/>
        </p:nvCxnSpPr>
        <p:spPr>
          <a:xfrm rot="5400000">
            <a:off x="6128326" y="2845411"/>
            <a:ext cx="149700" cy="1901700"/>
          </a:xfrm>
          <a:prstGeom prst="bentConnector2">
            <a:avLst/>
          </a:prstGeom>
          <a:noFill/>
          <a:ln w="28575" cap="flat" cmpd="sng">
            <a:solidFill>
              <a:schemeClr val="dk2"/>
            </a:solidFill>
            <a:prstDash val="solid"/>
            <a:round/>
            <a:headEnd type="none" w="med" len="med"/>
            <a:tailEnd type="triangle" w="med" len="med"/>
          </a:ln>
        </p:spPr>
      </p:cxnSp>
      <p:cxnSp>
        <p:nvCxnSpPr>
          <p:cNvPr id="139" name="Google Shape;139;p29"/>
          <p:cNvCxnSpPr>
            <a:stCxn id="140" idx="2"/>
            <a:endCxn id="136" idx="1"/>
          </p:cNvCxnSpPr>
          <p:nvPr/>
        </p:nvCxnSpPr>
        <p:spPr>
          <a:xfrm rot="-5400000" flipH="1">
            <a:off x="2841837" y="2821376"/>
            <a:ext cx="198000" cy="1901700"/>
          </a:xfrm>
          <a:prstGeom prst="bentConnector2">
            <a:avLst/>
          </a:prstGeom>
          <a:noFill/>
          <a:ln w="28575" cap="flat" cmpd="sng">
            <a:solidFill>
              <a:schemeClr val="dk2"/>
            </a:solidFill>
            <a:prstDash val="solid"/>
            <a:round/>
            <a:headEnd type="none" w="med" len="med"/>
            <a:tailEnd type="triangle" w="med" len="med"/>
          </a:ln>
        </p:spPr>
      </p:cxnSp>
      <p:grpSp>
        <p:nvGrpSpPr>
          <p:cNvPr id="141" name="Google Shape;141;p29"/>
          <p:cNvGrpSpPr/>
          <p:nvPr/>
        </p:nvGrpSpPr>
        <p:grpSpPr>
          <a:xfrm>
            <a:off x="1033425" y="465325"/>
            <a:ext cx="7642365" cy="1646974"/>
            <a:chOff x="1059313" y="465325"/>
            <a:chExt cx="7642365" cy="1646974"/>
          </a:xfrm>
        </p:grpSpPr>
        <p:pic>
          <p:nvPicPr>
            <p:cNvPr id="142" name="Google Shape;142;p2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061987" y="465325"/>
              <a:ext cx="3020027" cy="1646974"/>
            </a:xfrm>
            <a:prstGeom prst="rect">
              <a:avLst/>
            </a:prstGeom>
            <a:noFill/>
            <a:ln>
              <a:noFill/>
            </a:ln>
          </p:spPr>
        </p:pic>
        <p:grpSp>
          <p:nvGrpSpPr>
            <p:cNvPr id="143" name="Google Shape;143;p29"/>
            <p:cNvGrpSpPr/>
            <p:nvPr/>
          </p:nvGrpSpPr>
          <p:grpSpPr>
            <a:xfrm>
              <a:off x="6530712" y="816100"/>
              <a:ext cx="2170965" cy="974525"/>
              <a:chOff x="7008160" y="816100"/>
              <a:chExt cx="2170965" cy="974525"/>
            </a:xfrm>
          </p:grpSpPr>
          <p:pic>
            <p:nvPicPr>
              <p:cNvPr id="144" name="Google Shape;144;p29"/>
              <p:cNvPicPr preferRelativeResize="0"/>
              <p:nvPr/>
            </p:nvPicPr>
            <p:blipFill rotWithShape="1">
              <a:blip r:embed="rId5" cstate="screen">
                <a:alphaModFix/>
                <a:extLst>
                  <a:ext uri="{28A0092B-C50C-407E-A947-70E740481C1C}">
                    <a14:useLocalDpi xmlns:a14="http://schemas.microsoft.com/office/drawing/2010/main"/>
                  </a:ext>
                </a:extLst>
              </a:blip>
              <a:srcRect l="13205" t="12505" r="12439" b="10202"/>
              <a:stretch/>
            </p:blipFill>
            <p:spPr>
              <a:xfrm>
                <a:off x="7008160" y="816100"/>
                <a:ext cx="1011775" cy="974525"/>
              </a:xfrm>
              <a:prstGeom prst="rect">
                <a:avLst/>
              </a:prstGeom>
              <a:noFill/>
              <a:ln w="19050" cap="flat" cmpd="sng">
                <a:solidFill>
                  <a:srgbClr val="000000"/>
                </a:solidFill>
                <a:prstDash val="solid"/>
                <a:round/>
                <a:headEnd type="none" w="sm" len="sm"/>
                <a:tailEnd type="none" w="sm" len="sm"/>
              </a:ln>
            </p:spPr>
          </p:pic>
          <p:sp>
            <p:nvSpPr>
              <p:cNvPr id="145" name="Google Shape;145;p29"/>
              <p:cNvSpPr txBox="1"/>
              <p:nvPr/>
            </p:nvSpPr>
            <p:spPr>
              <a:xfrm>
                <a:off x="8019925" y="933913"/>
                <a:ext cx="11592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Roboto"/>
                    <a:ea typeface="Roboto"/>
                    <a:cs typeface="Roboto"/>
                    <a:sym typeface="Roboto"/>
                  </a:rPr>
                  <a:t>MATLAB Performance Models</a:t>
                </a:r>
                <a:endParaRPr sz="1200">
                  <a:latin typeface="Roboto"/>
                  <a:ea typeface="Roboto"/>
                  <a:cs typeface="Roboto"/>
                  <a:sym typeface="Roboto"/>
                </a:endParaRPr>
              </a:p>
            </p:txBody>
          </p:sp>
        </p:grpSp>
        <p:cxnSp>
          <p:nvCxnSpPr>
            <p:cNvPr id="146" name="Google Shape;146;p29"/>
            <p:cNvCxnSpPr/>
            <p:nvPr/>
          </p:nvCxnSpPr>
          <p:spPr>
            <a:xfrm rot="10800000">
              <a:off x="6039313" y="1288812"/>
              <a:ext cx="491400" cy="0"/>
            </a:xfrm>
            <a:prstGeom prst="straightConnector1">
              <a:avLst/>
            </a:prstGeom>
            <a:noFill/>
            <a:ln w="28575" cap="flat" cmpd="sng">
              <a:solidFill>
                <a:schemeClr val="dk2"/>
              </a:solidFill>
              <a:prstDash val="solid"/>
              <a:round/>
              <a:headEnd type="none" w="med" len="med"/>
              <a:tailEnd type="triangle" w="med" len="med"/>
            </a:ln>
          </p:spPr>
        </p:cxnSp>
        <p:grpSp>
          <p:nvGrpSpPr>
            <p:cNvPr id="147" name="Google Shape;147;p29"/>
            <p:cNvGrpSpPr/>
            <p:nvPr/>
          </p:nvGrpSpPr>
          <p:grpSpPr>
            <a:xfrm>
              <a:off x="1059312" y="701425"/>
              <a:ext cx="2002651" cy="1132250"/>
              <a:chOff x="1059313" y="701425"/>
              <a:chExt cx="2002651" cy="1132250"/>
            </a:xfrm>
          </p:grpSpPr>
          <p:pic>
            <p:nvPicPr>
              <p:cNvPr id="148" name="Google Shape;148;p29"/>
              <p:cNvPicPr preferRelativeResize="0"/>
              <p:nvPr/>
            </p:nvPicPr>
            <p:blipFill rotWithShape="1">
              <a:blip r:embed="rId6" cstate="screen">
                <a:alphaModFix/>
                <a:extLst>
                  <a:ext uri="{28A0092B-C50C-407E-A947-70E740481C1C}">
                    <a14:useLocalDpi xmlns:a14="http://schemas.microsoft.com/office/drawing/2010/main"/>
                  </a:ext>
                </a:extLst>
              </a:blip>
              <a:srcRect l="12844" t="14558" r="13169" b="15852"/>
              <a:stretch/>
            </p:blipFill>
            <p:spPr>
              <a:xfrm>
                <a:off x="1059313" y="701425"/>
                <a:ext cx="1511250" cy="1132250"/>
              </a:xfrm>
              <a:prstGeom prst="rect">
                <a:avLst/>
              </a:prstGeom>
              <a:noFill/>
              <a:ln w="19050" cap="flat" cmpd="sng">
                <a:solidFill>
                  <a:srgbClr val="000000"/>
                </a:solidFill>
                <a:prstDash val="solid"/>
                <a:round/>
                <a:headEnd type="none" w="sm" len="sm"/>
                <a:tailEnd type="none" w="sm" len="sm"/>
              </a:ln>
            </p:spPr>
          </p:pic>
          <p:cxnSp>
            <p:nvCxnSpPr>
              <p:cNvPr id="149" name="Google Shape;149;p29"/>
              <p:cNvCxnSpPr/>
              <p:nvPr/>
            </p:nvCxnSpPr>
            <p:spPr>
              <a:xfrm>
                <a:off x="2570563" y="1288812"/>
                <a:ext cx="491400" cy="0"/>
              </a:xfrm>
              <a:prstGeom prst="straightConnector1">
                <a:avLst/>
              </a:prstGeom>
              <a:noFill/>
              <a:ln w="28575" cap="flat" cmpd="sng">
                <a:solidFill>
                  <a:schemeClr val="dk2"/>
                </a:solidFill>
                <a:prstDash val="solid"/>
                <a:round/>
                <a:headEnd type="none" w="med" len="med"/>
                <a:tailEnd type="triangle" w="med" len="med"/>
              </a:ln>
            </p:spPr>
          </p:cxnSp>
        </p:grpSp>
      </p:grpSp>
      <p:sp>
        <p:nvSpPr>
          <p:cNvPr id="150" name="Google Shape;150;p29"/>
          <p:cNvSpPr txBox="1"/>
          <p:nvPr/>
        </p:nvSpPr>
        <p:spPr>
          <a:xfrm>
            <a:off x="3654300" y="1749750"/>
            <a:ext cx="1835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 </a:t>
            </a:r>
            <a:endParaRPr>
              <a:latin typeface="Roboto"/>
              <a:ea typeface="Roboto"/>
              <a:cs typeface="Roboto"/>
              <a:sym typeface="Roboto"/>
            </a:endParaRPr>
          </a:p>
        </p:txBody>
      </p:sp>
      <p:cxnSp>
        <p:nvCxnSpPr>
          <p:cNvPr id="151" name="Google Shape;151;p29"/>
          <p:cNvCxnSpPr>
            <a:stCxn id="150" idx="2"/>
          </p:cNvCxnSpPr>
          <p:nvPr/>
        </p:nvCxnSpPr>
        <p:spPr>
          <a:xfrm rot="-5400000" flipH="1">
            <a:off x="4785600" y="1936350"/>
            <a:ext cx="688500" cy="1115700"/>
          </a:xfrm>
          <a:prstGeom prst="bentConnector2">
            <a:avLst/>
          </a:prstGeom>
          <a:noFill/>
          <a:ln w="28575" cap="flat" cmpd="sng">
            <a:solidFill>
              <a:schemeClr val="dk2"/>
            </a:solidFill>
            <a:prstDash val="solid"/>
            <a:round/>
            <a:headEnd type="none" w="med" len="med"/>
            <a:tailEnd type="triangle" w="med" len="med"/>
          </a:ln>
        </p:spPr>
      </p:cxnSp>
      <p:sp>
        <p:nvSpPr>
          <p:cNvPr id="152" name="Google Shape;152;p29"/>
          <p:cNvSpPr txBox="1"/>
          <p:nvPr/>
        </p:nvSpPr>
        <p:spPr>
          <a:xfrm>
            <a:off x="3654300" y="659850"/>
            <a:ext cx="1609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Full Scale Design</a:t>
            </a:r>
            <a:endParaRPr>
              <a:latin typeface="Roboto"/>
              <a:ea typeface="Roboto"/>
              <a:cs typeface="Roboto"/>
              <a:sym typeface="Roboto"/>
            </a:endParaRPr>
          </a:p>
        </p:txBody>
      </p:sp>
      <p:pic>
        <p:nvPicPr>
          <p:cNvPr id="138" name="Google Shape;138;p29"/>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5731141" y="2494749"/>
            <a:ext cx="2845769" cy="1226662"/>
          </a:xfrm>
          <a:prstGeom prst="rect">
            <a:avLst/>
          </a:prstGeom>
          <a:noFill/>
          <a:ln w="19050" cap="flat" cmpd="sng">
            <a:solidFill>
              <a:schemeClr val="dk2"/>
            </a:solidFill>
            <a:prstDash val="solid"/>
            <a:round/>
            <a:headEnd type="none" w="sm" len="sm"/>
            <a:tailEnd type="none" w="sm" len="sm"/>
          </a:ln>
        </p:spPr>
      </p:pic>
      <p:pic>
        <p:nvPicPr>
          <p:cNvPr id="153" name="Google Shape;153;p29"/>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6579471" y="2800858"/>
            <a:ext cx="175007" cy="95431"/>
          </a:xfrm>
          <a:prstGeom prst="rect">
            <a:avLst/>
          </a:prstGeom>
          <a:noFill/>
          <a:ln>
            <a:noFill/>
          </a:ln>
        </p:spPr>
      </p:pic>
      <p:sp>
        <p:nvSpPr>
          <p:cNvPr id="154" name="Google Shape;154;p29"/>
          <p:cNvSpPr txBox="1"/>
          <p:nvPr/>
        </p:nvSpPr>
        <p:spPr>
          <a:xfrm>
            <a:off x="5731125" y="3998450"/>
            <a:ext cx="2845800" cy="253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Roboto"/>
                <a:ea typeface="Roboto"/>
                <a:cs typeface="Roboto"/>
                <a:sym typeface="Roboto"/>
              </a:rPr>
              <a:t>Wind Tunnel Aerodynamic Validation (WTAV)</a:t>
            </a:r>
            <a:endParaRPr sz="1000">
              <a:latin typeface="Roboto"/>
              <a:ea typeface="Roboto"/>
              <a:cs typeface="Roboto"/>
              <a:sym typeface="Roboto"/>
            </a:endParaRPr>
          </a:p>
        </p:txBody>
      </p:sp>
      <p:pic>
        <p:nvPicPr>
          <p:cNvPr id="140" name="Google Shape;140;p29"/>
          <p:cNvPicPr preferRelativeResize="0"/>
          <p:nvPr/>
        </p:nvPicPr>
        <p:blipFill rotWithShape="1">
          <a:blip r:embed="rId9" cstate="screen">
            <a:alphaModFix/>
            <a:extLst>
              <a:ext uri="{28A0092B-C50C-407E-A947-70E740481C1C}">
                <a14:useLocalDpi xmlns:a14="http://schemas.microsoft.com/office/drawing/2010/main"/>
              </a:ext>
            </a:extLst>
          </a:blip>
          <a:srcRect b="-7100"/>
          <a:stretch/>
        </p:blipFill>
        <p:spPr>
          <a:xfrm>
            <a:off x="1158575" y="2800351"/>
            <a:ext cx="1662824" cy="872875"/>
          </a:xfrm>
          <a:prstGeom prst="rect">
            <a:avLst/>
          </a:prstGeom>
          <a:noFill/>
          <a:ln w="19050" cap="flat" cmpd="sng">
            <a:solidFill>
              <a:schemeClr val="dk2"/>
            </a:solidFill>
            <a:prstDash val="solid"/>
            <a:round/>
            <a:headEnd type="none" w="sm" len="sm"/>
            <a:tailEnd type="none" w="sm" len="sm"/>
          </a:ln>
        </p:spPr>
      </p:pic>
      <p:sp>
        <p:nvSpPr>
          <p:cNvPr id="155" name="Google Shape;155;p29"/>
          <p:cNvSpPr txBox="1"/>
          <p:nvPr/>
        </p:nvSpPr>
        <p:spPr>
          <a:xfrm>
            <a:off x="609775" y="4098000"/>
            <a:ext cx="2845800" cy="338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Roboto"/>
                <a:ea typeface="Roboto"/>
                <a:cs typeface="Roboto"/>
                <a:sym typeface="Roboto"/>
              </a:rPr>
              <a:t>Characteristic Stability Demonstration (CSD)</a:t>
            </a:r>
            <a:endParaRPr sz="1000">
              <a:latin typeface="Roboto"/>
              <a:ea typeface="Roboto"/>
              <a:cs typeface="Roboto"/>
              <a:sym typeface="Roboto"/>
            </a:endParaRPr>
          </a:p>
        </p:txBody>
      </p:sp>
      <p:sp>
        <p:nvSpPr>
          <p:cNvPr id="156" name="Google Shape;156;p29"/>
          <p:cNvSpPr txBox="1"/>
          <p:nvPr/>
        </p:nvSpPr>
        <p:spPr>
          <a:xfrm>
            <a:off x="1328425" y="3844525"/>
            <a:ext cx="14085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Roboto"/>
                <a:ea typeface="Roboto"/>
                <a:cs typeface="Roboto"/>
                <a:sym typeface="Roboto"/>
              </a:rPr>
              <a:t>Glider Models</a:t>
            </a:r>
            <a:endParaRPr sz="1200">
              <a:latin typeface="Roboto"/>
              <a:ea typeface="Roboto"/>
              <a:cs typeface="Roboto"/>
              <a:sym typeface="Roboto"/>
            </a:endParaRPr>
          </a:p>
        </p:txBody>
      </p:sp>
      <p:cxnSp>
        <p:nvCxnSpPr>
          <p:cNvPr id="157" name="Google Shape;157;p29"/>
          <p:cNvCxnSpPr/>
          <p:nvPr/>
        </p:nvCxnSpPr>
        <p:spPr>
          <a:xfrm>
            <a:off x="-366725" y="2240925"/>
            <a:ext cx="9756300" cy="0"/>
          </a:xfrm>
          <a:prstGeom prst="straightConnector1">
            <a:avLst/>
          </a:prstGeom>
          <a:noFill/>
          <a:ln w="19050" cap="flat" cmpd="sng">
            <a:solidFill>
              <a:schemeClr val="lt2"/>
            </a:solidFill>
            <a:prstDash val="lgDashDot"/>
            <a:round/>
            <a:headEnd type="none" w="med" len="med"/>
            <a:tailEnd type="none" w="med" len="med"/>
          </a:ln>
        </p:spPr>
      </p:cxnSp>
      <p:cxnSp>
        <p:nvCxnSpPr>
          <p:cNvPr id="158" name="Google Shape;158;p29"/>
          <p:cNvCxnSpPr/>
          <p:nvPr/>
        </p:nvCxnSpPr>
        <p:spPr>
          <a:xfrm rot="5400000">
            <a:off x="3669175" y="1936350"/>
            <a:ext cx="688500" cy="1115700"/>
          </a:xfrm>
          <a:prstGeom prst="bentConnector2">
            <a:avLst/>
          </a:prstGeom>
          <a:noFill/>
          <a:ln w="28575" cap="flat" cmpd="sng">
            <a:solidFill>
              <a:schemeClr val="dk2"/>
            </a:solidFill>
            <a:prstDash val="solid"/>
            <a:round/>
            <a:headEnd type="none" w="med" len="med"/>
            <a:tailEnd type="triangle" w="med" len="med"/>
          </a:ln>
        </p:spPr>
      </p:cxnSp>
      <p:sp>
        <p:nvSpPr>
          <p:cNvPr id="159" name="Google Shape;159;p29"/>
          <p:cNvSpPr txBox="1"/>
          <p:nvPr/>
        </p:nvSpPr>
        <p:spPr>
          <a:xfrm>
            <a:off x="57475" y="1944675"/>
            <a:ext cx="1536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i="1">
                <a:latin typeface="Roboto"/>
                <a:ea typeface="Roboto"/>
                <a:cs typeface="Roboto"/>
                <a:sym typeface="Roboto"/>
              </a:rPr>
              <a:t>1st Semester</a:t>
            </a:r>
            <a:endParaRPr sz="1000" i="1">
              <a:latin typeface="Roboto"/>
              <a:ea typeface="Roboto"/>
              <a:cs typeface="Roboto"/>
              <a:sym typeface="Roboto"/>
            </a:endParaRPr>
          </a:p>
        </p:txBody>
      </p:sp>
      <p:sp>
        <p:nvSpPr>
          <p:cNvPr id="160" name="Google Shape;160;p29"/>
          <p:cNvSpPr txBox="1"/>
          <p:nvPr/>
        </p:nvSpPr>
        <p:spPr>
          <a:xfrm>
            <a:off x="21350" y="2212350"/>
            <a:ext cx="15366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a:latin typeface="Roboto"/>
                <a:ea typeface="Roboto"/>
                <a:cs typeface="Roboto"/>
                <a:sym typeface="Roboto"/>
              </a:rPr>
              <a:t>2nd Semester</a:t>
            </a:r>
            <a:endParaRPr sz="1100" b="1">
              <a:latin typeface="Roboto"/>
              <a:ea typeface="Roboto"/>
              <a:cs typeface="Roboto"/>
              <a:sym typeface="Roboto"/>
            </a:endParaRPr>
          </a:p>
        </p:txBody>
      </p:sp>
      <p:sp>
        <p:nvSpPr>
          <p:cNvPr id="161" name="Google Shape;161;p29"/>
          <p:cNvSpPr txBox="1"/>
          <p:nvPr/>
        </p:nvSpPr>
        <p:spPr>
          <a:xfrm>
            <a:off x="3803700" y="4252250"/>
            <a:ext cx="1536600" cy="400200"/>
          </a:xfrm>
          <a:prstGeom prst="rect">
            <a:avLst/>
          </a:prstGeom>
          <a:solidFill>
            <a:srgbClr val="D9D2E9"/>
          </a:solidFill>
          <a:ln w="952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Roboto"/>
                <a:ea typeface="Roboto"/>
                <a:cs typeface="Roboto"/>
                <a:sym typeface="Roboto"/>
              </a:rPr>
              <a:t>Analysis for V&amp;V</a:t>
            </a:r>
            <a:endParaRPr>
              <a:latin typeface="Roboto"/>
              <a:ea typeface="Roboto"/>
              <a:cs typeface="Roboto"/>
              <a:sym typeface="Roboto"/>
            </a:endParaRPr>
          </a:p>
        </p:txBody>
      </p:sp>
      <p:graphicFrame>
        <p:nvGraphicFramePr>
          <p:cNvPr id="162" name="Google Shape;162;p29"/>
          <p:cNvGraphicFramePr/>
          <p:nvPr/>
        </p:nvGraphicFramePr>
        <p:xfrm>
          <a:off x="0" y="4749900"/>
          <a:ext cx="5259375" cy="32005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109675">
                  <a:extLst>
                    <a:ext uri="{9D8B030D-6E8A-4147-A177-3AD203B41FA5}">
                      <a16:colId xmlns:a16="http://schemas.microsoft.com/office/drawing/2014/main" val="20002"/>
                    </a:ext>
                  </a:extLst>
                </a:gridCol>
                <a:gridCol w="9940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OVERVIEW</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SCHEDULE</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2"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TEST READINESS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3"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BUDGET</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4"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p74"/>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50</a:t>
            </a:fld>
            <a:endParaRPr/>
          </a:p>
        </p:txBody>
      </p:sp>
      <p:sp>
        <p:nvSpPr>
          <p:cNvPr id="851" name="Google Shape;851;p74"/>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G</a:t>
            </a:r>
            <a:r>
              <a:rPr lang="en" sz="2650"/>
              <a:t>LIDER </a:t>
            </a:r>
            <a:r>
              <a:rPr lang="en" sz="3300"/>
              <a:t>B</a:t>
            </a:r>
            <a:r>
              <a:rPr lang="en" sz="2650"/>
              <a:t>UDGET</a:t>
            </a:r>
            <a:endParaRPr sz="2650" b="1"/>
          </a:p>
        </p:txBody>
      </p:sp>
      <p:sp>
        <p:nvSpPr>
          <p:cNvPr id="852" name="Google Shape;852;p74"/>
          <p:cNvSpPr txBox="1"/>
          <p:nvPr/>
        </p:nvSpPr>
        <p:spPr>
          <a:xfrm>
            <a:off x="466500" y="1149763"/>
            <a:ext cx="8054100" cy="12930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SzPts val="1800"/>
              <a:buFont typeface="Roboto"/>
              <a:buChar char="➢"/>
            </a:pPr>
            <a:r>
              <a:rPr lang="en" sz="1800">
                <a:latin typeface="Roboto"/>
                <a:ea typeface="Roboto"/>
                <a:cs typeface="Roboto"/>
                <a:sym typeface="Roboto"/>
              </a:rPr>
              <a:t>Risks: </a:t>
            </a:r>
            <a:endParaRPr sz="1800">
              <a:latin typeface="Roboto"/>
              <a:ea typeface="Roboto"/>
              <a:cs typeface="Roboto"/>
              <a:sym typeface="Roboto"/>
            </a:endParaRPr>
          </a:p>
          <a:p>
            <a:pPr marL="914400" lvl="1" indent="-342900" algn="l" rtl="0">
              <a:spcBef>
                <a:spcPts val="0"/>
              </a:spcBef>
              <a:spcAft>
                <a:spcPts val="0"/>
              </a:spcAft>
              <a:buSzPts val="1800"/>
              <a:buFont typeface="Roboto"/>
              <a:buChar char="○"/>
            </a:pPr>
            <a:r>
              <a:rPr lang="en" sz="1800">
                <a:latin typeface="Roboto"/>
                <a:ea typeface="Roboto"/>
                <a:cs typeface="Roboto"/>
                <a:sym typeface="Roboto"/>
              </a:rPr>
              <a:t>Glider will break in testing</a:t>
            </a:r>
            <a:endParaRPr sz="1800">
              <a:latin typeface="Roboto"/>
              <a:ea typeface="Roboto"/>
              <a:cs typeface="Roboto"/>
              <a:sym typeface="Roboto"/>
            </a:endParaRPr>
          </a:p>
          <a:p>
            <a:pPr marL="457200" lvl="0" indent="-342900" algn="l" rtl="0">
              <a:spcBef>
                <a:spcPts val="0"/>
              </a:spcBef>
              <a:spcAft>
                <a:spcPts val="0"/>
              </a:spcAft>
              <a:buSzPts val="1800"/>
              <a:buFont typeface="Roboto"/>
              <a:buChar char="➢"/>
            </a:pPr>
            <a:r>
              <a:rPr lang="en" sz="1800">
                <a:latin typeface="Roboto"/>
                <a:ea typeface="Roboto"/>
                <a:cs typeface="Roboto"/>
                <a:sym typeface="Roboto"/>
              </a:rPr>
              <a:t>Safety Margin: </a:t>
            </a:r>
            <a:endParaRPr sz="1800">
              <a:latin typeface="Roboto"/>
              <a:ea typeface="Roboto"/>
              <a:cs typeface="Roboto"/>
              <a:sym typeface="Roboto"/>
            </a:endParaRPr>
          </a:p>
          <a:p>
            <a:pPr marL="914400" lvl="1" indent="-342900" algn="l" rtl="0">
              <a:spcBef>
                <a:spcPts val="0"/>
              </a:spcBef>
              <a:spcAft>
                <a:spcPts val="0"/>
              </a:spcAft>
              <a:buSzPts val="1800"/>
              <a:buFont typeface="Roboto"/>
              <a:buChar char="○"/>
            </a:pPr>
            <a:r>
              <a:rPr lang="en" sz="1800">
                <a:latin typeface="Roboto"/>
                <a:ea typeface="Roboto"/>
                <a:cs typeface="Roboto"/>
                <a:sym typeface="Roboto"/>
              </a:rPr>
              <a:t>Purchased enough materials for three glider models</a:t>
            </a:r>
            <a:endParaRPr sz="1800">
              <a:latin typeface="Roboto"/>
              <a:ea typeface="Roboto"/>
              <a:cs typeface="Roboto"/>
              <a:sym typeface="Roboto"/>
            </a:endParaRPr>
          </a:p>
        </p:txBody>
      </p:sp>
      <p:pic>
        <p:nvPicPr>
          <p:cNvPr id="853" name="Google Shape;853;p7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2400" y="2848575"/>
            <a:ext cx="8839199" cy="1434175"/>
          </a:xfrm>
          <a:prstGeom prst="rect">
            <a:avLst/>
          </a:prstGeom>
          <a:noFill/>
          <a:ln>
            <a:noFill/>
          </a:ln>
        </p:spPr>
      </p:pic>
      <p:graphicFrame>
        <p:nvGraphicFramePr>
          <p:cNvPr id="854" name="Google Shape;854;p74"/>
          <p:cNvGraphicFramePr/>
          <p:nvPr/>
        </p:nvGraphicFramePr>
        <p:xfrm>
          <a:off x="0" y="4749900"/>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109675">
                  <a:extLst>
                    <a:ext uri="{9D8B030D-6E8A-4147-A177-3AD203B41FA5}">
                      <a16:colId xmlns:a16="http://schemas.microsoft.com/office/drawing/2014/main" val="20002"/>
                    </a:ext>
                  </a:extLst>
                </a:gridCol>
                <a:gridCol w="9940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OVERVIEW</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SCHEDULE</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TEST READINESS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BUDGET</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sp>
        <p:nvSpPr>
          <p:cNvPr id="859" name="Google Shape;859;p75"/>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51</a:t>
            </a:fld>
            <a:endParaRPr/>
          </a:p>
        </p:txBody>
      </p:sp>
      <p:sp>
        <p:nvSpPr>
          <p:cNvPr id="860" name="Google Shape;860;p75"/>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WTAV</a:t>
            </a:r>
            <a:r>
              <a:rPr lang="en" sz="2650"/>
              <a:t> </a:t>
            </a:r>
            <a:r>
              <a:rPr lang="en" sz="3300"/>
              <a:t>B</a:t>
            </a:r>
            <a:r>
              <a:rPr lang="en" sz="2650"/>
              <a:t>UDGET</a:t>
            </a:r>
            <a:endParaRPr sz="2650" b="1"/>
          </a:p>
        </p:txBody>
      </p:sp>
      <p:sp>
        <p:nvSpPr>
          <p:cNvPr id="861" name="Google Shape;861;p75"/>
          <p:cNvSpPr txBox="1"/>
          <p:nvPr/>
        </p:nvSpPr>
        <p:spPr>
          <a:xfrm>
            <a:off x="646050" y="1046900"/>
            <a:ext cx="7851900" cy="18471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SzPts val="1800"/>
              <a:buFont typeface="Roboto"/>
              <a:buChar char="➢"/>
            </a:pPr>
            <a:r>
              <a:rPr lang="en" sz="1800">
                <a:latin typeface="Roboto"/>
                <a:ea typeface="Roboto"/>
                <a:cs typeface="Roboto"/>
                <a:sym typeface="Roboto"/>
              </a:rPr>
              <a:t>Risks:</a:t>
            </a:r>
            <a:endParaRPr sz="1800">
              <a:latin typeface="Roboto"/>
              <a:ea typeface="Roboto"/>
              <a:cs typeface="Roboto"/>
              <a:sym typeface="Roboto"/>
            </a:endParaRPr>
          </a:p>
          <a:p>
            <a:pPr marL="914400" lvl="1" indent="-342900" algn="l" rtl="0">
              <a:spcBef>
                <a:spcPts val="0"/>
              </a:spcBef>
              <a:spcAft>
                <a:spcPts val="0"/>
              </a:spcAft>
              <a:buSzPts val="1800"/>
              <a:buFont typeface="Roboto"/>
              <a:buChar char="○"/>
            </a:pPr>
            <a:r>
              <a:rPr lang="en" sz="1800">
                <a:latin typeface="Roboto"/>
                <a:ea typeface="Roboto"/>
                <a:cs typeface="Roboto"/>
                <a:sym typeface="Roboto"/>
              </a:rPr>
              <a:t>WTAV models will break in car-top testing</a:t>
            </a:r>
            <a:endParaRPr sz="1800">
              <a:latin typeface="Roboto"/>
              <a:ea typeface="Roboto"/>
              <a:cs typeface="Roboto"/>
              <a:sym typeface="Roboto"/>
            </a:endParaRPr>
          </a:p>
          <a:p>
            <a:pPr marL="914400" lvl="1" indent="-342900" algn="l" rtl="0">
              <a:spcBef>
                <a:spcPts val="0"/>
              </a:spcBef>
              <a:spcAft>
                <a:spcPts val="0"/>
              </a:spcAft>
              <a:buSzPts val="1800"/>
              <a:buFont typeface="Roboto"/>
              <a:buChar char="○"/>
            </a:pPr>
            <a:r>
              <a:rPr lang="en" sz="1800">
                <a:latin typeface="Roboto"/>
                <a:ea typeface="Roboto"/>
                <a:cs typeface="Roboto"/>
                <a:sym typeface="Roboto"/>
              </a:rPr>
              <a:t>WTAV models will break in wind tunnel testing</a:t>
            </a:r>
            <a:endParaRPr sz="1800">
              <a:latin typeface="Roboto"/>
              <a:ea typeface="Roboto"/>
              <a:cs typeface="Roboto"/>
              <a:sym typeface="Roboto"/>
            </a:endParaRPr>
          </a:p>
          <a:p>
            <a:pPr marL="457200" lvl="0" indent="-342900" algn="l" rtl="0">
              <a:spcBef>
                <a:spcPts val="0"/>
              </a:spcBef>
              <a:spcAft>
                <a:spcPts val="0"/>
              </a:spcAft>
              <a:buSzPts val="1800"/>
              <a:buFont typeface="Roboto"/>
              <a:buChar char="➢"/>
            </a:pPr>
            <a:r>
              <a:rPr lang="en" sz="1800">
                <a:latin typeface="Roboto"/>
                <a:ea typeface="Roboto"/>
                <a:cs typeface="Roboto"/>
                <a:sym typeface="Roboto"/>
              </a:rPr>
              <a:t>Safety Margin:</a:t>
            </a:r>
            <a:endParaRPr sz="1800">
              <a:latin typeface="Roboto"/>
              <a:ea typeface="Roboto"/>
              <a:cs typeface="Roboto"/>
              <a:sym typeface="Roboto"/>
            </a:endParaRPr>
          </a:p>
          <a:p>
            <a:pPr marL="914400" lvl="1" indent="-342900" algn="l" rtl="0">
              <a:spcBef>
                <a:spcPts val="0"/>
              </a:spcBef>
              <a:spcAft>
                <a:spcPts val="0"/>
              </a:spcAft>
              <a:buSzPts val="1800"/>
              <a:buFont typeface="Roboto"/>
              <a:buChar char="○"/>
            </a:pPr>
            <a:r>
              <a:rPr lang="en" sz="1800">
                <a:latin typeface="Roboto"/>
                <a:ea typeface="Roboto"/>
                <a:cs typeface="Roboto"/>
                <a:sym typeface="Roboto"/>
              </a:rPr>
              <a:t>Abundant materials for further iterations</a:t>
            </a:r>
            <a:endParaRPr sz="1800">
              <a:latin typeface="Roboto"/>
              <a:ea typeface="Roboto"/>
              <a:cs typeface="Roboto"/>
              <a:sym typeface="Roboto"/>
            </a:endParaRPr>
          </a:p>
          <a:p>
            <a:pPr marL="914400" lvl="1" indent="-342900" algn="l" rtl="0">
              <a:spcBef>
                <a:spcPts val="0"/>
              </a:spcBef>
              <a:spcAft>
                <a:spcPts val="0"/>
              </a:spcAft>
              <a:buSzPts val="1800"/>
              <a:buFont typeface="Roboto"/>
              <a:buChar char="○"/>
            </a:pPr>
            <a:r>
              <a:rPr lang="en" sz="1800">
                <a:latin typeface="Roboto"/>
                <a:ea typeface="Roboto"/>
                <a:cs typeface="Roboto"/>
                <a:sym typeface="Roboto"/>
              </a:rPr>
              <a:t>Abundant budget for further printing</a:t>
            </a:r>
            <a:endParaRPr sz="1800">
              <a:latin typeface="Roboto"/>
              <a:ea typeface="Roboto"/>
              <a:cs typeface="Roboto"/>
              <a:sym typeface="Roboto"/>
            </a:endParaRPr>
          </a:p>
        </p:txBody>
      </p:sp>
      <p:pic>
        <p:nvPicPr>
          <p:cNvPr id="862" name="Google Shape;862;p7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53900" y="3060400"/>
            <a:ext cx="8436184" cy="1367276"/>
          </a:xfrm>
          <a:prstGeom prst="rect">
            <a:avLst/>
          </a:prstGeom>
          <a:noFill/>
          <a:ln>
            <a:noFill/>
          </a:ln>
        </p:spPr>
      </p:pic>
      <p:graphicFrame>
        <p:nvGraphicFramePr>
          <p:cNvPr id="863" name="Google Shape;863;p75"/>
          <p:cNvGraphicFramePr/>
          <p:nvPr/>
        </p:nvGraphicFramePr>
        <p:xfrm>
          <a:off x="0" y="4749900"/>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109675">
                  <a:extLst>
                    <a:ext uri="{9D8B030D-6E8A-4147-A177-3AD203B41FA5}">
                      <a16:colId xmlns:a16="http://schemas.microsoft.com/office/drawing/2014/main" val="20002"/>
                    </a:ext>
                  </a:extLst>
                </a:gridCol>
                <a:gridCol w="9940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OVERVIEW</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SCHEDULE</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TEST READINESS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BUDGET</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sp>
        <p:nvSpPr>
          <p:cNvPr id="868" name="Google Shape;868;p76"/>
          <p:cNvSpPr txBox="1">
            <a:spLocks noGrp="1"/>
          </p:cNvSpPr>
          <p:nvPr>
            <p:ph type="sldNum" idx="12"/>
          </p:nvPr>
        </p:nvSpPr>
        <p:spPr>
          <a:xfrm>
            <a:off x="87357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solidFill>
                  <a:schemeClr val="dk1"/>
                </a:solidFill>
              </a:rPr>
              <a:t>52</a:t>
            </a:fld>
            <a:endParaRPr>
              <a:solidFill>
                <a:schemeClr val="dk1"/>
              </a:solidFill>
            </a:endParaRPr>
          </a:p>
        </p:txBody>
      </p:sp>
      <p:sp>
        <p:nvSpPr>
          <p:cNvPr id="869" name="Google Shape;869;p76"/>
          <p:cNvSpPr txBox="1"/>
          <p:nvPr/>
        </p:nvSpPr>
        <p:spPr>
          <a:xfrm>
            <a:off x="0" y="0"/>
            <a:ext cx="8520600" cy="572700"/>
          </a:xfrm>
          <a:prstGeom prst="rect">
            <a:avLst/>
          </a:prstGeom>
          <a:noFill/>
          <a:ln>
            <a:noFill/>
          </a:ln>
        </p:spPr>
        <p:txBody>
          <a:bodyPr spcFirstLastPara="1" wrap="square" lIns="91425" tIns="91425" rIns="91425" bIns="91425" anchor="ctr" anchorCtr="0">
            <a:normAutofit fontScale="92500" lnSpcReduction="20000"/>
          </a:bodyPr>
          <a:lstStyle/>
          <a:p>
            <a:pPr marL="228600" lvl="0" indent="0" algn="l" rtl="0">
              <a:spcBef>
                <a:spcPts val="0"/>
              </a:spcBef>
              <a:spcAft>
                <a:spcPts val="0"/>
              </a:spcAft>
              <a:buNone/>
            </a:pPr>
            <a:r>
              <a:rPr lang="en" sz="3300">
                <a:solidFill>
                  <a:srgbClr val="212121"/>
                </a:solidFill>
                <a:latin typeface="Maven Pro"/>
                <a:ea typeface="Maven Pro"/>
                <a:cs typeface="Maven Pro"/>
                <a:sym typeface="Maven Pro"/>
              </a:rPr>
              <a:t>A</a:t>
            </a:r>
            <a:r>
              <a:rPr lang="en" sz="2650">
                <a:solidFill>
                  <a:srgbClr val="212121"/>
                </a:solidFill>
                <a:latin typeface="Maven Pro"/>
                <a:ea typeface="Maven Pro"/>
                <a:cs typeface="Maven Pro"/>
                <a:sym typeface="Maven Pro"/>
              </a:rPr>
              <a:t>CKNOWLEDGEMENTS</a:t>
            </a:r>
            <a:endParaRPr sz="2650">
              <a:solidFill>
                <a:srgbClr val="212121"/>
              </a:solidFill>
              <a:latin typeface="Maven Pro"/>
              <a:ea typeface="Maven Pro"/>
              <a:cs typeface="Maven Pro"/>
              <a:sym typeface="Maven Pro"/>
            </a:endParaRPr>
          </a:p>
        </p:txBody>
      </p:sp>
      <p:sp>
        <p:nvSpPr>
          <p:cNvPr id="870" name="Google Shape;870;p76"/>
          <p:cNvSpPr txBo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p>
            <a:pPr marL="685800" lvl="0" indent="-330200" algn="l" rtl="0">
              <a:lnSpc>
                <a:spcPct val="115000"/>
              </a:lnSpc>
              <a:spcBef>
                <a:spcPts val="0"/>
              </a:spcBef>
              <a:spcAft>
                <a:spcPts val="0"/>
              </a:spcAft>
              <a:buClr>
                <a:srgbClr val="212121"/>
              </a:buClr>
              <a:buSzPts val="1600"/>
              <a:buFont typeface="Roboto"/>
              <a:buChar char="➢"/>
            </a:pPr>
            <a:r>
              <a:rPr lang="en" sz="1600">
                <a:solidFill>
                  <a:srgbClr val="212121"/>
                </a:solidFill>
                <a:latin typeface="Roboto"/>
                <a:ea typeface="Roboto"/>
                <a:cs typeface="Roboto"/>
                <a:sym typeface="Roboto"/>
              </a:rPr>
              <a:t>Dr. Jelliffe Jackson</a:t>
            </a:r>
            <a:endParaRPr sz="1600">
              <a:solidFill>
                <a:srgbClr val="212121"/>
              </a:solidFill>
              <a:latin typeface="Roboto"/>
              <a:ea typeface="Roboto"/>
              <a:cs typeface="Roboto"/>
              <a:sym typeface="Roboto"/>
            </a:endParaRPr>
          </a:p>
          <a:p>
            <a:pPr marL="685800" lvl="0" indent="-330200" algn="l" rtl="0">
              <a:lnSpc>
                <a:spcPct val="115000"/>
              </a:lnSpc>
              <a:spcBef>
                <a:spcPts val="0"/>
              </a:spcBef>
              <a:spcAft>
                <a:spcPts val="0"/>
              </a:spcAft>
              <a:buClr>
                <a:srgbClr val="212121"/>
              </a:buClr>
              <a:buSzPts val="1600"/>
              <a:buFont typeface="Roboto"/>
              <a:buChar char="➢"/>
            </a:pPr>
            <a:r>
              <a:rPr lang="en" sz="1600">
                <a:solidFill>
                  <a:srgbClr val="212121"/>
                </a:solidFill>
                <a:latin typeface="Roboto"/>
                <a:ea typeface="Roboto"/>
                <a:cs typeface="Roboto"/>
                <a:sym typeface="Roboto"/>
              </a:rPr>
              <a:t>Dr. Kathryn Wingate</a:t>
            </a:r>
            <a:endParaRPr sz="1600">
              <a:solidFill>
                <a:srgbClr val="212121"/>
              </a:solidFill>
              <a:latin typeface="Roboto"/>
              <a:ea typeface="Roboto"/>
              <a:cs typeface="Roboto"/>
              <a:sym typeface="Roboto"/>
            </a:endParaRPr>
          </a:p>
          <a:p>
            <a:pPr marL="685800" lvl="0" indent="-330200" algn="l" rtl="0">
              <a:lnSpc>
                <a:spcPct val="115000"/>
              </a:lnSpc>
              <a:spcBef>
                <a:spcPts val="0"/>
              </a:spcBef>
              <a:spcAft>
                <a:spcPts val="0"/>
              </a:spcAft>
              <a:buClr>
                <a:srgbClr val="212121"/>
              </a:buClr>
              <a:buSzPts val="1600"/>
              <a:buFont typeface="Roboto"/>
              <a:buChar char="➢"/>
            </a:pPr>
            <a:r>
              <a:rPr lang="en" sz="1600">
                <a:solidFill>
                  <a:srgbClr val="212121"/>
                </a:solidFill>
                <a:latin typeface="Roboto"/>
                <a:ea typeface="Roboto"/>
                <a:cs typeface="Roboto"/>
                <a:sym typeface="Roboto"/>
              </a:rPr>
              <a:t>Dr. Brian Argrow</a:t>
            </a:r>
            <a:endParaRPr sz="1600">
              <a:solidFill>
                <a:srgbClr val="212121"/>
              </a:solidFill>
              <a:latin typeface="Roboto"/>
              <a:ea typeface="Roboto"/>
              <a:cs typeface="Roboto"/>
              <a:sym typeface="Roboto"/>
            </a:endParaRPr>
          </a:p>
          <a:p>
            <a:pPr marL="685800" lvl="0" indent="-330200" algn="l" rtl="0">
              <a:lnSpc>
                <a:spcPct val="115000"/>
              </a:lnSpc>
              <a:spcBef>
                <a:spcPts val="0"/>
              </a:spcBef>
              <a:spcAft>
                <a:spcPts val="0"/>
              </a:spcAft>
              <a:buClr>
                <a:srgbClr val="212121"/>
              </a:buClr>
              <a:buSzPts val="1600"/>
              <a:buFont typeface="Roboto"/>
              <a:buChar char="➢"/>
            </a:pPr>
            <a:r>
              <a:rPr lang="en" sz="1600">
                <a:solidFill>
                  <a:srgbClr val="212121"/>
                </a:solidFill>
                <a:latin typeface="Roboto"/>
                <a:ea typeface="Roboto"/>
                <a:cs typeface="Roboto"/>
                <a:sym typeface="Roboto"/>
              </a:rPr>
              <a:t>Dr. Donna Gerren</a:t>
            </a:r>
            <a:endParaRPr sz="1600">
              <a:solidFill>
                <a:srgbClr val="212121"/>
              </a:solidFill>
              <a:latin typeface="Roboto"/>
              <a:ea typeface="Roboto"/>
              <a:cs typeface="Roboto"/>
              <a:sym typeface="Roboto"/>
            </a:endParaRPr>
          </a:p>
          <a:p>
            <a:pPr marL="685800" lvl="0" indent="-330200" algn="l" rtl="0">
              <a:lnSpc>
                <a:spcPct val="115000"/>
              </a:lnSpc>
              <a:spcBef>
                <a:spcPts val="0"/>
              </a:spcBef>
              <a:spcAft>
                <a:spcPts val="0"/>
              </a:spcAft>
              <a:buClr>
                <a:srgbClr val="212121"/>
              </a:buClr>
              <a:buSzPts val="1600"/>
              <a:buFont typeface="Roboto"/>
              <a:buChar char="➢"/>
            </a:pPr>
            <a:r>
              <a:rPr lang="en" sz="1600">
                <a:solidFill>
                  <a:srgbClr val="212121"/>
                </a:solidFill>
                <a:latin typeface="Roboto"/>
                <a:ea typeface="Roboto"/>
                <a:cs typeface="Roboto"/>
                <a:sym typeface="Roboto"/>
              </a:rPr>
              <a:t>Dr. John Farnsworth</a:t>
            </a:r>
            <a:endParaRPr sz="1600">
              <a:solidFill>
                <a:srgbClr val="212121"/>
              </a:solidFill>
              <a:latin typeface="Roboto"/>
              <a:ea typeface="Roboto"/>
              <a:cs typeface="Roboto"/>
              <a:sym typeface="Roboto"/>
            </a:endParaRPr>
          </a:p>
          <a:p>
            <a:pPr marL="685800" lvl="0" indent="-330200" algn="l" rtl="0">
              <a:lnSpc>
                <a:spcPct val="115000"/>
              </a:lnSpc>
              <a:spcBef>
                <a:spcPts val="0"/>
              </a:spcBef>
              <a:spcAft>
                <a:spcPts val="0"/>
              </a:spcAft>
              <a:buClr>
                <a:srgbClr val="212121"/>
              </a:buClr>
              <a:buSzPts val="1600"/>
              <a:buFont typeface="Roboto"/>
              <a:buChar char="➢"/>
            </a:pPr>
            <a:r>
              <a:rPr lang="en" sz="1600">
                <a:solidFill>
                  <a:srgbClr val="212121"/>
                </a:solidFill>
                <a:latin typeface="Roboto"/>
                <a:ea typeface="Roboto"/>
                <a:cs typeface="Roboto"/>
                <a:sym typeface="Roboto"/>
              </a:rPr>
              <a:t>Professor John Mah</a:t>
            </a:r>
            <a:endParaRPr sz="1600">
              <a:solidFill>
                <a:srgbClr val="212121"/>
              </a:solidFill>
              <a:latin typeface="Roboto"/>
              <a:ea typeface="Roboto"/>
              <a:cs typeface="Roboto"/>
              <a:sym typeface="Roboto"/>
            </a:endParaRPr>
          </a:p>
          <a:p>
            <a:pPr marL="685800" lvl="0" indent="-330200" algn="l" rtl="0">
              <a:lnSpc>
                <a:spcPct val="115000"/>
              </a:lnSpc>
              <a:spcBef>
                <a:spcPts val="0"/>
              </a:spcBef>
              <a:spcAft>
                <a:spcPts val="0"/>
              </a:spcAft>
              <a:buClr>
                <a:srgbClr val="212121"/>
              </a:buClr>
              <a:buSzPts val="1600"/>
              <a:buFont typeface="Roboto"/>
              <a:buChar char="➢"/>
            </a:pPr>
            <a:r>
              <a:rPr lang="en" sz="1600">
                <a:solidFill>
                  <a:srgbClr val="212121"/>
                </a:solidFill>
                <a:latin typeface="Roboto"/>
                <a:ea typeface="Roboto"/>
                <a:cs typeface="Roboto"/>
                <a:sym typeface="Roboto"/>
              </a:rPr>
              <a:t>Matt Rhode</a:t>
            </a:r>
            <a:endParaRPr sz="1600">
              <a:solidFill>
                <a:srgbClr val="212121"/>
              </a:solidFill>
              <a:latin typeface="Roboto"/>
              <a:ea typeface="Roboto"/>
              <a:cs typeface="Roboto"/>
              <a:sym typeface="Roboto"/>
            </a:endParaRPr>
          </a:p>
          <a:p>
            <a:pPr marL="685800" lvl="0" indent="-330200" algn="l" rtl="0">
              <a:lnSpc>
                <a:spcPct val="115000"/>
              </a:lnSpc>
              <a:spcBef>
                <a:spcPts val="0"/>
              </a:spcBef>
              <a:spcAft>
                <a:spcPts val="0"/>
              </a:spcAft>
              <a:buClr>
                <a:srgbClr val="212121"/>
              </a:buClr>
              <a:buSzPts val="1600"/>
              <a:buFont typeface="Roboto"/>
              <a:buChar char="➢"/>
            </a:pPr>
            <a:r>
              <a:rPr lang="en" sz="1600">
                <a:solidFill>
                  <a:srgbClr val="212121"/>
                </a:solidFill>
                <a:latin typeface="Roboto"/>
                <a:ea typeface="Roboto"/>
                <a:cs typeface="Roboto"/>
                <a:sym typeface="Roboto"/>
              </a:rPr>
              <a:t>Katie-Rae Williamson</a:t>
            </a:r>
            <a:endParaRPr sz="1600">
              <a:solidFill>
                <a:srgbClr val="212121"/>
              </a:solidFill>
              <a:latin typeface="Roboto"/>
              <a:ea typeface="Roboto"/>
              <a:cs typeface="Roboto"/>
              <a:sym typeface="Roboto"/>
            </a:endParaRPr>
          </a:p>
        </p:txBody>
      </p:sp>
      <p:sp>
        <p:nvSpPr>
          <p:cNvPr id="871" name="Google Shape;871;p76"/>
          <p:cNvSpPr txBox="1"/>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p>
            <a:pPr marL="685800" lvl="0" indent="-330200" algn="l" rtl="0">
              <a:lnSpc>
                <a:spcPct val="115000"/>
              </a:lnSpc>
              <a:spcBef>
                <a:spcPts val="0"/>
              </a:spcBef>
              <a:spcAft>
                <a:spcPts val="0"/>
              </a:spcAft>
              <a:buClr>
                <a:srgbClr val="212121"/>
              </a:buClr>
              <a:buSzPts val="1600"/>
              <a:buFont typeface="Roboto"/>
              <a:buChar char="➢"/>
            </a:pPr>
            <a:r>
              <a:rPr lang="en" sz="1600">
                <a:solidFill>
                  <a:srgbClr val="212121"/>
                </a:solidFill>
                <a:latin typeface="Roboto"/>
                <a:ea typeface="Roboto"/>
                <a:cs typeface="Roboto"/>
                <a:sym typeface="Roboto"/>
              </a:rPr>
              <a:t>Project Advisory Board</a:t>
            </a:r>
            <a:endParaRPr sz="1600">
              <a:solidFill>
                <a:srgbClr val="212121"/>
              </a:solidFill>
              <a:latin typeface="Roboto"/>
              <a:ea typeface="Roboto"/>
              <a:cs typeface="Roboto"/>
              <a:sym typeface="Roboto"/>
            </a:endParaRPr>
          </a:p>
          <a:p>
            <a:pPr marL="685800" lvl="0" indent="-330200" algn="l" rtl="0">
              <a:lnSpc>
                <a:spcPct val="115000"/>
              </a:lnSpc>
              <a:spcBef>
                <a:spcPts val="0"/>
              </a:spcBef>
              <a:spcAft>
                <a:spcPts val="0"/>
              </a:spcAft>
              <a:buClr>
                <a:srgbClr val="212121"/>
              </a:buClr>
              <a:buSzPts val="1600"/>
              <a:buFont typeface="Roboto"/>
              <a:buChar char="➢"/>
            </a:pPr>
            <a:r>
              <a:rPr lang="en" sz="1600">
                <a:solidFill>
                  <a:srgbClr val="212121"/>
                </a:solidFill>
                <a:latin typeface="Roboto"/>
                <a:ea typeface="Roboto"/>
                <a:cs typeface="Roboto"/>
                <a:sym typeface="Roboto"/>
              </a:rPr>
              <a:t>Colin Claytor</a:t>
            </a:r>
            <a:endParaRPr sz="1600">
              <a:solidFill>
                <a:srgbClr val="212121"/>
              </a:solidFill>
              <a:latin typeface="Roboto"/>
              <a:ea typeface="Roboto"/>
              <a:cs typeface="Roboto"/>
              <a:sym typeface="Roboto"/>
            </a:endParaRPr>
          </a:p>
          <a:p>
            <a:pPr marL="685800" lvl="0" indent="-330200" algn="l" rtl="0">
              <a:lnSpc>
                <a:spcPct val="115000"/>
              </a:lnSpc>
              <a:spcBef>
                <a:spcPts val="0"/>
              </a:spcBef>
              <a:spcAft>
                <a:spcPts val="0"/>
              </a:spcAft>
              <a:buClr>
                <a:srgbClr val="212121"/>
              </a:buClr>
              <a:buSzPts val="1600"/>
              <a:buFont typeface="Roboto"/>
              <a:buChar char="➢"/>
            </a:pPr>
            <a:r>
              <a:rPr lang="en" sz="1600">
                <a:solidFill>
                  <a:srgbClr val="212121"/>
                </a:solidFill>
                <a:latin typeface="Roboto"/>
                <a:ea typeface="Roboto"/>
                <a:cs typeface="Roboto"/>
                <a:sym typeface="Roboto"/>
              </a:rPr>
              <a:t>Emma Markovich</a:t>
            </a:r>
            <a:endParaRPr sz="1600">
              <a:solidFill>
                <a:srgbClr val="212121"/>
              </a:solidFill>
              <a:latin typeface="Roboto"/>
              <a:ea typeface="Roboto"/>
              <a:cs typeface="Roboto"/>
              <a:sym typeface="Roboto"/>
            </a:endParaRPr>
          </a:p>
          <a:p>
            <a:pPr marL="685800" lvl="0" indent="-330200" algn="l" rtl="0">
              <a:lnSpc>
                <a:spcPct val="115000"/>
              </a:lnSpc>
              <a:spcBef>
                <a:spcPts val="0"/>
              </a:spcBef>
              <a:spcAft>
                <a:spcPts val="0"/>
              </a:spcAft>
              <a:buClr>
                <a:srgbClr val="212121"/>
              </a:buClr>
              <a:buSzPts val="1600"/>
              <a:buFont typeface="Roboto"/>
              <a:buChar char="➢"/>
            </a:pPr>
            <a:r>
              <a:rPr lang="en" sz="1600">
                <a:solidFill>
                  <a:srgbClr val="212121"/>
                </a:solidFill>
                <a:latin typeface="Roboto"/>
                <a:ea typeface="Roboto"/>
                <a:cs typeface="Roboto"/>
                <a:sym typeface="Roboto"/>
              </a:rPr>
              <a:t>Richard Schaden</a:t>
            </a:r>
            <a:endParaRPr sz="1600">
              <a:solidFill>
                <a:srgbClr val="212121"/>
              </a:solidFill>
              <a:latin typeface="Roboto"/>
              <a:ea typeface="Roboto"/>
              <a:cs typeface="Roboto"/>
              <a:sym typeface="Roboto"/>
            </a:endParaRPr>
          </a:p>
          <a:p>
            <a:pPr marL="685800" lvl="0" indent="-330200" algn="l" rtl="0">
              <a:lnSpc>
                <a:spcPct val="115000"/>
              </a:lnSpc>
              <a:spcBef>
                <a:spcPts val="0"/>
              </a:spcBef>
              <a:spcAft>
                <a:spcPts val="0"/>
              </a:spcAft>
              <a:buClr>
                <a:srgbClr val="212121"/>
              </a:buClr>
              <a:buSzPts val="1600"/>
              <a:buFont typeface="Roboto"/>
              <a:buChar char="➢"/>
            </a:pPr>
            <a:r>
              <a:rPr lang="en" sz="1600">
                <a:solidFill>
                  <a:srgbClr val="212121"/>
                </a:solidFill>
                <a:latin typeface="Roboto"/>
                <a:ea typeface="Roboto"/>
                <a:cs typeface="Roboto"/>
                <a:sym typeface="Roboto"/>
              </a:rPr>
              <a:t>Bobby Hodgkinson</a:t>
            </a:r>
            <a:endParaRPr sz="1600">
              <a:solidFill>
                <a:srgbClr val="212121"/>
              </a:solidFill>
              <a:latin typeface="Roboto"/>
              <a:ea typeface="Roboto"/>
              <a:cs typeface="Roboto"/>
              <a:sym typeface="Roboto"/>
            </a:endParaRPr>
          </a:p>
          <a:p>
            <a:pPr marL="685800" lvl="0" indent="-330200" algn="l" rtl="0">
              <a:lnSpc>
                <a:spcPct val="115000"/>
              </a:lnSpc>
              <a:spcBef>
                <a:spcPts val="0"/>
              </a:spcBef>
              <a:spcAft>
                <a:spcPts val="0"/>
              </a:spcAft>
              <a:buClr>
                <a:srgbClr val="212121"/>
              </a:buClr>
              <a:buSzPts val="1600"/>
              <a:buFont typeface="Roboto"/>
              <a:buChar char="➢"/>
            </a:pPr>
            <a:r>
              <a:rPr lang="en" sz="1600">
                <a:solidFill>
                  <a:srgbClr val="212121"/>
                </a:solidFill>
                <a:latin typeface="Roboto"/>
                <a:ea typeface="Roboto"/>
                <a:cs typeface="Roboto"/>
                <a:sym typeface="Roboto"/>
              </a:rPr>
              <a:t>Josh Mellin</a:t>
            </a:r>
            <a:endParaRPr sz="1600">
              <a:solidFill>
                <a:srgbClr val="212121"/>
              </a:solidFill>
              <a:latin typeface="Roboto"/>
              <a:ea typeface="Roboto"/>
              <a:cs typeface="Roboto"/>
              <a:sym typeface="Roboto"/>
            </a:endParaRPr>
          </a:p>
          <a:p>
            <a:pPr marL="685800" lvl="0" indent="-330200" algn="l" rtl="0">
              <a:lnSpc>
                <a:spcPct val="115000"/>
              </a:lnSpc>
              <a:spcBef>
                <a:spcPts val="0"/>
              </a:spcBef>
              <a:spcAft>
                <a:spcPts val="0"/>
              </a:spcAft>
              <a:buClr>
                <a:srgbClr val="212121"/>
              </a:buClr>
              <a:buSzPts val="1600"/>
              <a:buFont typeface="Roboto"/>
              <a:buChar char="➢"/>
            </a:pPr>
            <a:r>
              <a:rPr lang="en" sz="1600">
                <a:solidFill>
                  <a:srgbClr val="212121"/>
                </a:solidFill>
                <a:latin typeface="Roboto"/>
                <a:ea typeface="Roboto"/>
                <a:cs typeface="Roboto"/>
                <a:sym typeface="Roboto"/>
              </a:rPr>
              <a:t>Trudy Schwartz</a:t>
            </a:r>
            <a:endParaRPr sz="1600">
              <a:solidFill>
                <a:srgbClr val="212121"/>
              </a:solidFill>
              <a:latin typeface="Roboto"/>
              <a:ea typeface="Roboto"/>
              <a:cs typeface="Roboto"/>
              <a:sym typeface="Roboto"/>
            </a:endParaRPr>
          </a:p>
          <a:p>
            <a:pPr marL="685800" lvl="0" indent="-330200" algn="l" rtl="0">
              <a:lnSpc>
                <a:spcPct val="115000"/>
              </a:lnSpc>
              <a:spcBef>
                <a:spcPts val="0"/>
              </a:spcBef>
              <a:spcAft>
                <a:spcPts val="0"/>
              </a:spcAft>
              <a:buClr>
                <a:srgbClr val="212121"/>
              </a:buClr>
              <a:buSzPts val="1600"/>
              <a:buFont typeface="Roboto"/>
              <a:buChar char="➢"/>
            </a:pPr>
            <a:r>
              <a:rPr lang="en" sz="1600">
                <a:solidFill>
                  <a:srgbClr val="212121"/>
                </a:solidFill>
                <a:latin typeface="Roboto"/>
                <a:ea typeface="Roboto"/>
                <a:cs typeface="Roboto"/>
                <a:sym typeface="Roboto"/>
              </a:rPr>
              <a:t>Michael Rhodes</a:t>
            </a:r>
            <a:endParaRPr sz="1600">
              <a:solidFill>
                <a:srgbClr val="212121"/>
              </a:solidFill>
              <a:latin typeface="Roboto"/>
              <a:ea typeface="Roboto"/>
              <a:cs typeface="Roboto"/>
              <a:sym typeface="Roboto"/>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Google Shape;876;p77"/>
          <p:cNvSpPr txBox="1">
            <a:spLocks noGrp="1"/>
          </p:cNvSpPr>
          <p:nvPr>
            <p:ph type="sldNum" idx="12"/>
          </p:nvPr>
        </p:nvSpPr>
        <p:spPr>
          <a:xfrm>
            <a:off x="87357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solidFill>
                  <a:schemeClr val="dk1"/>
                </a:solidFill>
              </a:rPr>
              <a:t>53</a:t>
            </a:fld>
            <a:endParaRPr>
              <a:solidFill>
                <a:schemeClr val="dk1"/>
              </a:solidFill>
            </a:endParaRPr>
          </a:p>
        </p:txBody>
      </p:sp>
      <p:sp>
        <p:nvSpPr>
          <p:cNvPr id="877" name="Google Shape;877;p77"/>
          <p:cNvSpPr txBox="1"/>
          <p:nvPr/>
        </p:nvSpPr>
        <p:spPr>
          <a:xfrm>
            <a:off x="0" y="0"/>
            <a:ext cx="9144000" cy="535500"/>
          </a:xfrm>
          <a:prstGeom prst="rect">
            <a:avLst/>
          </a:prstGeom>
          <a:noFill/>
          <a:ln>
            <a:noFill/>
          </a:ln>
        </p:spPr>
        <p:txBody>
          <a:bodyPr spcFirstLastPara="1" wrap="square" lIns="91425" tIns="91425" rIns="91425" bIns="91425" anchor="ctr" anchorCtr="0">
            <a:noAutofit/>
          </a:bodyPr>
          <a:lstStyle/>
          <a:p>
            <a:pPr marL="228600" lvl="0" indent="0" algn="l" rtl="0">
              <a:spcBef>
                <a:spcPts val="0"/>
              </a:spcBef>
              <a:spcAft>
                <a:spcPts val="0"/>
              </a:spcAft>
              <a:buNone/>
            </a:pPr>
            <a:r>
              <a:rPr lang="en" sz="2988">
                <a:solidFill>
                  <a:srgbClr val="212121"/>
                </a:solidFill>
                <a:latin typeface="Maven Pro"/>
                <a:ea typeface="Maven Pro"/>
                <a:cs typeface="Maven Pro"/>
                <a:sym typeface="Maven Pro"/>
              </a:rPr>
              <a:t>R</a:t>
            </a:r>
            <a:r>
              <a:rPr lang="en" sz="2388">
                <a:solidFill>
                  <a:srgbClr val="212121"/>
                </a:solidFill>
                <a:latin typeface="Maven Pro"/>
                <a:ea typeface="Maven Pro"/>
                <a:cs typeface="Maven Pro"/>
                <a:sym typeface="Maven Pro"/>
              </a:rPr>
              <a:t>EFERENCES</a:t>
            </a:r>
            <a:endParaRPr sz="2388">
              <a:solidFill>
                <a:srgbClr val="212121"/>
              </a:solidFill>
              <a:latin typeface="Maven Pro"/>
              <a:ea typeface="Maven Pro"/>
              <a:cs typeface="Maven Pro"/>
              <a:sym typeface="Maven Pro"/>
            </a:endParaRPr>
          </a:p>
        </p:txBody>
      </p:sp>
      <p:sp>
        <p:nvSpPr>
          <p:cNvPr id="878" name="Google Shape;878;p77"/>
          <p:cNvSpPr txBox="1"/>
          <p:nvPr/>
        </p:nvSpPr>
        <p:spPr>
          <a:xfrm>
            <a:off x="240550" y="707500"/>
            <a:ext cx="85677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u="sng"/>
              <a:t>Center of Gravity Tests</a:t>
            </a:r>
            <a:endParaRPr sz="1200" u="sng"/>
          </a:p>
          <a:p>
            <a:pPr marL="457200" lvl="0" indent="-285750" algn="l" rtl="0">
              <a:spcBef>
                <a:spcPts val="0"/>
              </a:spcBef>
              <a:spcAft>
                <a:spcPts val="0"/>
              </a:spcAft>
              <a:buSzPts val="900"/>
              <a:buFont typeface="Roboto"/>
              <a:buChar char="●"/>
            </a:pPr>
            <a:r>
              <a:rPr lang="en" sz="1000" u="sng">
                <a:solidFill>
                  <a:srgbClr val="2200CC"/>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https://www.scienceworld.ca/resource/finding-centre-gravity/</a:t>
            </a:r>
            <a:endParaRPr sz="1000"/>
          </a:p>
          <a:p>
            <a:pPr marL="457200" lvl="0" indent="-285750" algn="l" rtl="0">
              <a:spcBef>
                <a:spcPts val="0"/>
              </a:spcBef>
              <a:spcAft>
                <a:spcPts val="0"/>
              </a:spcAft>
              <a:buSzPts val="900"/>
              <a:buFont typeface="Roboto"/>
              <a:buChar char="●"/>
            </a:pPr>
            <a:r>
              <a:rPr lang="en" sz="1000" u="sng">
                <a:solidFill>
                  <a:srgbClr val="2200CC"/>
                </a:solidFi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https://www.rc-airplane-world.com/balancing-rc-airplanes.html</a:t>
            </a:r>
            <a:endParaRPr sz="1000"/>
          </a:p>
          <a:p>
            <a:pPr marL="457200" lvl="0" indent="0" algn="l" rtl="0">
              <a:spcBef>
                <a:spcPts val="0"/>
              </a:spcBef>
              <a:spcAft>
                <a:spcPts val="0"/>
              </a:spcAft>
              <a:buNone/>
            </a:pPr>
            <a:endParaRPr sz="1000">
              <a:latin typeface="Roboto"/>
              <a:ea typeface="Roboto"/>
              <a:cs typeface="Roboto"/>
              <a:sym typeface="Roboto"/>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883" name="Google Shape;883;p78"/>
          <p:cNvSpPr txBox="1">
            <a:spLocks noGrp="1"/>
          </p:cNvSpPr>
          <p:nvPr>
            <p:ph type="title"/>
          </p:nvPr>
        </p:nvSpPr>
        <p:spPr>
          <a:xfrm>
            <a:off x="203400" y="717750"/>
            <a:ext cx="8737200" cy="850500"/>
          </a:xfrm>
          <a:prstGeom prst="rect">
            <a:avLst/>
          </a:prstGeom>
          <a:solidFill>
            <a:schemeClr val="dk1"/>
          </a:solidFill>
        </p:spPr>
        <p:txBody>
          <a:bodyPr spcFirstLastPara="1" wrap="square" lIns="91425" tIns="91425" rIns="91425" bIns="91425" anchor="ctr" anchorCtr="0">
            <a:noAutofit/>
          </a:bodyPr>
          <a:lstStyle/>
          <a:p>
            <a:pPr marL="0" lvl="0" indent="0" algn="ctr" rtl="0">
              <a:spcBef>
                <a:spcPts val="0"/>
              </a:spcBef>
              <a:spcAft>
                <a:spcPts val="0"/>
              </a:spcAft>
              <a:buNone/>
            </a:pPr>
            <a:r>
              <a:rPr lang="en"/>
              <a:t>B</a:t>
            </a:r>
            <a:r>
              <a:rPr lang="en" sz="3600"/>
              <a:t>ACK </a:t>
            </a:r>
            <a:r>
              <a:rPr lang="en"/>
              <a:t>U</a:t>
            </a:r>
            <a:r>
              <a:rPr lang="en" sz="3600"/>
              <a:t>P </a:t>
            </a:r>
            <a:r>
              <a:rPr lang="en"/>
              <a:t>S</a:t>
            </a:r>
            <a:r>
              <a:rPr lang="en" sz="3600"/>
              <a:t>LIDES</a:t>
            </a:r>
            <a:r>
              <a:rPr lang="en" sz="1800">
                <a:solidFill>
                  <a:schemeClr val="lt1"/>
                </a:solidFill>
                <a:latin typeface="Roboto"/>
                <a:ea typeface="Roboto"/>
                <a:cs typeface="Roboto"/>
                <a:sym typeface="Roboto"/>
              </a:rPr>
              <a:t>                     </a:t>
            </a:r>
            <a:r>
              <a:rPr lang="en" sz="1800">
                <a:latin typeface="Roboto"/>
                <a:ea typeface="Roboto"/>
                <a:cs typeface="Roboto"/>
                <a:sym typeface="Roboto"/>
              </a:rPr>
              <a:t>                      </a:t>
            </a:r>
            <a:endParaRPr sz="1800">
              <a:latin typeface="Roboto"/>
              <a:ea typeface="Roboto"/>
              <a:cs typeface="Roboto"/>
              <a:sym typeface="Roboto"/>
            </a:endParaRPr>
          </a:p>
        </p:txBody>
      </p:sp>
      <p:sp>
        <p:nvSpPr>
          <p:cNvPr id="884" name="Google Shape;884;p78"/>
          <p:cNvSpPr txBox="1">
            <a:spLocks noGrp="1"/>
          </p:cNvSpPr>
          <p:nvPr>
            <p:ph type="sldNum" idx="12"/>
          </p:nvPr>
        </p:nvSpPr>
        <p:spPr>
          <a:xfrm>
            <a:off x="87357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solidFill>
                  <a:schemeClr val="dk1"/>
                </a:solidFill>
              </a:rPr>
              <a:t>54</a:t>
            </a:fld>
            <a:endParaRPr>
              <a:solidFill>
                <a:schemeClr val="dk1"/>
              </a:solidFill>
            </a:endParaRPr>
          </a:p>
        </p:txBody>
      </p:sp>
      <p:sp>
        <p:nvSpPr>
          <p:cNvPr id="885" name="Google Shape;885;p78"/>
          <p:cNvSpPr/>
          <p:nvPr/>
        </p:nvSpPr>
        <p:spPr>
          <a:xfrm>
            <a:off x="0" y="1562100"/>
            <a:ext cx="9144000" cy="3581700"/>
          </a:xfrm>
          <a:prstGeom prst="rect">
            <a:avLst/>
          </a:prstGeom>
          <a:solidFill>
            <a:srgbClr val="212121"/>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86" name="Google Shape;886;p78"/>
          <p:cNvCxnSpPr/>
          <p:nvPr/>
        </p:nvCxnSpPr>
        <p:spPr>
          <a:xfrm>
            <a:off x="-2400" y="1568250"/>
            <a:ext cx="9148800" cy="0"/>
          </a:xfrm>
          <a:prstGeom prst="straightConnector1">
            <a:avLst/>
          </a:prstGeom>
          <a:noFill/>
          <a:ln w="38100" cap="flat" cmpd="sng">
            <a:solidFill>
              <a:schemeClr val="accent1"/>
            </a:solidFill>
            <a:prstDash val="solid"/>
            <a:round/>
            <a:headEnd type="none" w="med" len="med"/>
            <a:tailEnd type="none" w="med" len="med"/>
          </a:ln>
        </p:spPr>
      </p:cxnSp>
      <p:graphicFrame>
        <p:nvGraphicFramePr>
          <p:cNvPr id="887" name="Google Shape;887;p78"/>
          <p:cNvGraphicFramePr/>
          <p:nvPr/>
        </p:nvGraphicFramePr>
        <p:xfrm>
          <a:off x="952500" y="1809750"/>
          <a:ext cx="3000000" cy="3000000"/>
        </p:xfrm>
        <a:graphic>
          <a:graphicData uri="http://schemas.openxmlformats.org/drawingml/2006/table">
            <a:tbl>
              <a:tblPr>
                <a:noFill/>
                <a:tableStyleId>{6AB2BD99-D816-4124-A111-4A8E09C7968A}</a:tableStyleId>
              </a:tblPr>
              <a:tblGrid>
                <a:gridCol w="1206500">
                  <a:extLst>
                    <a:ext uri="{9D8B030D-6E8A-4147-A177-3AD203B41FA5}">
                      <a16:colId xmlns:a16="http://schemas.microsoft.com/office/drawing/2014/main" val="20000"/>
                    </a:ext>
                  </a:extLst>
                </a:gridCol>
                <a:gridCol w="1206500">
                  <a:extLst>
                    <a:ext uri="{9D8B030D-6E8A-4147-A177-3AD203B41FA5}">
                      <a16:colId xmlns:a16="http://schemas.microsoft.com/office/drawing/2014/main" val="20001"/>
                    </a:ext>
                  </a:extLst>
                </a:gridCol>
                <a:gridCol w="1206500">
                  <a:extLst>
                    <a:ext uri="{9D8B030D-6E8A-4147-A177-3AD203B41FA5}">
                      <a16:colId xmlns:a16="http://schemas.microsoft.com/office/drawing/2014/main" val="20002"/>
                    </a:ext>
                  </a:extLst>
                </a:gridCol>
                <a:gridCol w="1206500">
                  <a:extLst>
                    <a:ext uri="{9D8B030D-6E8A-4147-A177-3AD203B41FA5}">
                      <a16:colId xmlns:a16="http://schemas.microsoft.com/office/drawing/2014/main" val="20003"/>
                    </a:ext>
                  </a:extLst>
                </a:gridCol>
                <a:gridCol w="1206500">
                  <a:extLst>
                    <a:ext uri="{9D8B030D-6E8A-4147-A177-3AD203B41FA5}">
                      <a16:colId xmlns:a16="http://schemas.microsoft.com/office/drawing/2014/main" val="20004"/>
                    </a:ext>
                  </a:extLst>
                </a:gridCol>
                <a:gridCol w="1206500">
                  <a:extLst>
                    <a:ext uri="{9D8B030D-6E8A-4147-A177-3AD203B41FA5}">
                      <a16:colId xmlns:a16="http://schemas.microsoft.com/office/drawing/2014/main" val="20005"/>
                    </a:ext>
                  </a:extLst>
                </a:gridCol>
              </a:tblGrid>
              <a:tr h="709850">
                <a:tc>
                  <a:txBody>
                    <a:bodyPr/>
                    <a:lstStyle/>
                    <a:p>
                      <a:pPr marL="0" lvl="0" indent="0" algn="ctr" rtl="0">
                        <a:spcBef>
                          <a:spcPts val="0"/>
                        </a:spcBef>
                        <a:spcAft>
                          <a:spcPts val="0"/>
                        </a:spcAft>
                        <a:buNone/>
                      </a:pPr>
                      <a:r>
                        <a:rPr lang="en" u="sng">
                          <a:solidFill>
                            <a:schemeClr val="hlink"/>
                          </a:solidFill>
                          <a:latin typeface="Roboto"/>
                          <a:ea typeface="Roboto"/>
                          <a:cs typeface="Roboto"/>
                          <a:sym typeface="Roboto"/>
                          <a:hlinkClick r:id="rId3" action="ppaction://hlinksldjump"/>
                        </a:rPr>
                        <a:t>WBS</a:t>
                      </a:r>
                      <a:endParaRPr>
                        <a:solidFill>
                          <a:schemeClr val="dk1"/>
                        </a:solidFill>
                        <a:latin typeface="Roboto"/>
                        <a:ea typeface="Roboto"/>
                        <a:cs typeface="Roboto"/>
                        <a:sym typeface="Roboto"/>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a:solidFill>
                          <a:schemeClr val="dk1"/>
                        </a:solidFill>
                        <a:latin typeface="Roboto"/>
                        <a:ea typeface="Roboto"/>
                        <a:cs typeface="Roboto"/>
                        <a:sym typeface="Roboto"/>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a:solidFill>
                          <a:schemeClr val="dk1"/>
                        </a:solidFill>
                        <a:latin typeface="Roboto"/>
                        <a:ea typeface="Roboto"/>
                        <a:cs typeface="Roboto"/>
                        <a:sym typeface="Roboto"/>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u="sng">
                          <a:solidFill>
                            <a:schemeClr val="hlink"/>
                          </a:solidFill>
                          <a:latin typeface="Roboto"/>
                          <a:ea typeface="Roboto"/>
                          <a:cs typeface="Roboto"/>
                          <a:sym typeface="Roboto"/>
                          <a:hlinkClick r:id="rId4" action="ppaction://hlinksldjump"/>
                        </a:rPr>
                        <a:t>Glider</a:t>
                      </a:r>
                      <a:endParaRPr>
                        <a:solidFill>
                          <a:schemeClr val="dk1"/>
                        </a:solidFill>
                        <a:latin typeface="Roboto"/>
                        <a:ea typeface="Roboto"/>
                        <a:cs typeface="Roboto"/>
                        <a:sym typeface="Roboto"/>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a:solidFill>
                          <a:schemeClr val="dk1"/>
                        </a:solidFill>
                        <a:latin typeface="Roboto"/>
                        <a:ea typeface="Roboto"/>
                        <a:cs typeface="Roboto"/>
                        <a:sym typeface="Roboto"/>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u="sng">
                          <a:solidFill>
                            <a:schemeClr val="hlink"/>
                          </a:solidFill>
                          <a:latin typeface="Roboto"/>
                          <a:ea typeface="Roboto"/>
                          <a:cs typeface="Roboto"/>
                          <a:sym typeface="Roboto"/>
                          <a:hlinkClick r:id="rId5" action="ppaction://hlinksldjump"/>
                        </a:rPr>
                        <a:t>Static Margin</a:t>
                      </a:r>
                      <a:endParaRPr>
                        <a:solidFill>
                          <a:schemeClr val="dk1"/>
                        </a:solidFill>
                        <a:latin typeface="Roboto"/>
                        <a:ea typeface="Roboto"/>
                        <a:cs typeface="Roboto"/>
                        <a:sym typeface="Roboto"/>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709850">
                <a:tc>
                  <a:txBody>
                    <a:bodyPr/>
                    <a:lstStyle/>
                    <a:p>
                      <a:pPr marL="0" lvl="0" indent="0" algn="ctr" rtl="0">
                        <a:spcBef>
                          <a:spcPts val="0"/>
                        </a:spcBef>
                        <a:spcAft>
                          <a:spcPts val="0"/>
                        </a:spcAft>
                        <a:buNone/>
                      </a:pPr>
                      <a:r>
                        <a:rPr lang="en" u="sng">
                          <a:solidFill>
                            <a:schemeClr val="hlink"/>
                          </a:solidFill>
                          <a:latin typeface="Roboto"/>
                          <a:ea typeface="Roboto"/>
                          <a:cs typeface="Roboto"/>
                          <a:sym typeface="Roboto"/>
                          <a:hlinkClick r:id="rId6" action="ppaction://hlinksldjump"/>
                        </a:rPr>
                        <a:t>Gantt</a:t>
                      </a:r>
                      <a:endParaRPr>
                        <a:solidFill>
                          <a:schemeClr val="dk1"/>
                        </a:solidFill>
                        <a:latin typeface="Roboto"/>
                        <a:ea typeface="Roboto"/>
                        <a:cs typeface="Roboto"/>
                        <a:sym typeface="Roboto"/>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a:solidFill>
                          <a:schemeClr val="dk1"/>
                        </a:solidFill>
                        <a:latin typeface="Roboto"/>
                        <a:ea typeface="Roboto"/>
                        <a:cs typeface="Roboto"/>
                        <a:sym typeface="Roboto"/>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a:solidFill>
                          <a:schemeClr val="dk1"/>
                        </a:solidFill>
                        <a:latin typeface="Roboto"/>
                        <a:ea typeface="Roboto"/>
                        <a:cs typeface="Roboto"/>
                        <a:sym typeface="Roboto"/>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u="sng">
                          <a:solidFill>
                            <a:schemeClr val="hlink"/>
                          </a:solidFill>
                          <a:latin typeface="Roboto"/>
                          <a:ea typeface="Roboto"/>
                          <a:cs typeface="Roboto"/>
                          <a:sym typeface="Roboto"/>
                          <a:hlinkClick r:id="" action="ppaction://hlinkshowjump?jump=nextslide"/>
                        </a:rPr>
                        <a:t>Onboard Sensors</a:t>
                      </a:r>
                      <a:endParaRPr>
                        <a:solidFill>
                          <a:schemeClr val="dk1"/>
                        </a:solidFill>
                        <a:latin typeface="Roboto"/>
                        <a:ea typeface="Roboto"/>
                        <a:cs typeface="Roboto"/>
                        <a:sym typeface="Roboto"/>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a:solidFill>
                          <a:schemeClr val="dk1"/>
                        </a:solidFill>
                        <a:latin typeface="Roboto"/>
                        <a:ea typeface="Roboto"/>
                        <a:cs typeface="Roboto"/>
                        <a:sym typeface="Roboto"/>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a:solidFill>
                          <a:schemeClr val="dk1"/>
                        </a:solidFill>
                        <a:latin typeface="Roboto"/>
                        <a:ea typeface="Roboto"/>
                        <a:cs typeface="Roboto"/>
                        <a:sym typeface="Roboto"/>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709850">
                <a:tc>
                  <a:txBody>
                    <a:bodyPr/>
                    <a:lstStyle/>
                    <a:p>
                      <a:pPr marL="0" lvl="0" indent="0" algn="l" rtl="0">
                        <a:spcBef>
                          <a:spcPts val="0"/>
                        </a:spcBef>
                        <a:spcAft>
                          <a:spcPts val="0"/>
                        </a:spcAft>
                        <a:buNone/>
                      </a:pPr>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a:solidFill>
                          <a:schemeClr val="dk1"/>
                        </a:solidFill>
                        <a:latin typeface="Roboto"/>
                        <a:ea typeface="Roboto"/>
                        <a:cs typeface="Roboto"/>
                        <a:sym typeface="Roboto"/>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a:solidFill>
                          <a:schemeClr val="dk1"/>
                        </a:solidFill>
                        <a:latin typeface="Roboto"/>
                        <a:ea typeface="Roboto"/>
                        <a:cs typeface="Roboto"/>
                        <a:sym typeface="Roboto"/>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a:solidFill>
                          <a:schemeClr val="dk1"/>
                        </a:solidFill>
                        <a:latin typeface="Roboto"/>
                        <a:ea typeface="Roboto"/>
                        <a:cs typeface="Roboto"/>
                        <a:sym typeface="Roboto"/>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a:solidFill>
                          <a:schemeClr val="dk1"/>
                        </a:solidFill>
                        <a:latin typeface="Roboto"/>
                        <a:ea typeface="Roboto"/>
                        <a:cs typeface="Roboto"/>
                        <a:sym typeface="Roboto"/>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a:solidFill>
                          <a:schemeClr val="dk1"/>
                        </a:solidFill>
                        <a:latin typeface="Roboto"/>
                        <a:ea typeface="Roboto"/>
                        <a:cs typeface="Roboto"/>
                        <a:sym typeface="Roboto"/>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709850">
                <a:tc>
                  <a:txBody>
                    <a:bodyPr/>
                    <a:lstStyle/>
                    <a:p>
                      <a:pPr marL="0" lvl="0" indent="0" algn="l" rtl="0">
                        <a:spcBef>
                          <a:spcPts val="0"/>
                        </a:spcBef>
                        <a:spcAft>
                          <a:spcPts val="0"/>
                        </a:spcAft>
                        <a:buNone/>
                      </a:pPr>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a:solidFill>
                          <a:schemeClr val="dk1"/>
                        </a:solidFill>
                        <a:latin typeface="Roboto"/>
                        <a:ea typeface="Roboto"/>
                        <a:cs typeface="Roboto"/>
                        <a:sym typeface="Roboto"/>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a:solidFill>
                          <a:schemeClr val="dk1"/>
                        </a:solidFill>
                        <a:latin typeface="Roboto"/>
                        <a:ea typeface="Roboto"/>
                        <a:cs typeface="Roboto"/>
                        <a:sym typeface="Roboto"/>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a:solidFill>
                          <a:schemeClr val="dk1"/>
                        </a:solidFill>
                        <a:latin typeface="Roboto"/>
                        <a:ea typeface="Roboto"/>
                        <a:cs typeface="Roboto"/>
                        <a:sym typeface="Roboto"/>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a:solidFill>
                          <a:schemeClr val="dk1"/>
                        </a:solidFill>
                        <a:latin typeface="Roboto"/>
                        <a:ea typeface="Roboto"/>
                        <a:cs typeface="Roboto"/>
                        <a:sym typeface="Roboto"/>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u="sng">
                          <a:solidFill>
                            <a:schemeClr val="hlink"/>
                          </a:solidFill>
                          <a:latin typeface="Roboto"/>
                          <a:ea typeface="Roboto"/>
                          <a:cs typeface="Roboto"/>
                          <a:sym typeface="Roboto"/>
                          <a:hlinkClick r:id="rId7" action="ppaction://hlinksldjump"/>
                        </a:rPr>
                        <a:t>Stability</a:t>
                      </a:r>
                      <a:endParaRPr>
                        <a:solidFill>
                          <a:schemeClr val="accent1"/>
                        </a:solidFill>
                        <a:latin typeface="Roboto"/>
                        <a:ea typeface="Roboto"/>
                        <a:cs typeface="Roboto"/>
                        <a:sym typeface="Roboto"/>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graphicFrame>
        <p:nvGraphicFramePr>
          <p:cNvPr id="888" name="Google Shape;888;p78"/>
          <p:cNvGraphicFramePr/>
          <p:nvPr/>
        </p:nvGraphicFramePr>
        <p:xfrm>
          <a:off x="0" y="4749900"/>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109675">
                  <a:extLst>
                    <a:ext uri="{9D8B030D-6E8A-4147-A177-3AD203B41FA5}">
                      <a16:colId xmlns:a16="http://schemas.microsoft.com/office/drawing/2014/main" val="20002"/>
                    </a:ext>
                  </a:extLst>
                </a:gridCol>
                <a:gridCol w="9940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OVERVIEW</a:t>
                      </a:r>
                      <a:endParaRPr sz="9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SCHEDULE</a:t>
                      </a:r>
                      <a:endParaRPr sz="9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TEST READINESS</a:t>
                      </a:r>
                      <a:endParaRPr sz="9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BUDGET</a:t>
                      </a:r>
                      <a:endParaRPr sz="9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2"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92"/>
        <p:cNvGrpSpPr/>
        <p:nvPr/>
      </p:nvGrpSpPr>
      <p:grpSpPr>
        <a:xfrm>
          <a:off x="0" y="0"/>
          <a:ext cx="0" cy="0"/>
          <a:chOff x="0" y="0"/>
          <a:chExt cx="0" cy="0"/>
        </a:xfrm>
      </p:grpSpPr>
      <p:sp>
        <p:nvSpPr>
          <p:cNvPr id="893" name="Google Shape;893;p79"/>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55</a:t>
            </a:fld>
            <a:endParaRPr/>
          </a:p>
        </p:txBody>
      </p:sp>
      <p:sp>
        <p:nvSpPr>
          <p:cNvPr id="894" name="Google Shape;894;p79"/>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(SST) G</a:t>
            </a:r>
            <a:r>
              <a:rPr lang="en" sz="2650"/>
              <a:t>LIDER</a:t>
            </a:r>
            <a:r>
              <a:rPr lang="en" sz="3300"/>
              <a:t> T</a:t>
            </a:r>
            <a:r>
              <a:rPr lang="en" sz="2650"/>
              <a:t>ESTING</a:t>
            </a:r>
            <a:r>
              <a:rPr lang="en" sz="3300"/>
              <a:t> - O</a:t>
            </a:r>
            <a:r>
              <a:rPr lang="en" sz="2650"/>
              <a:t>NBOARD</a:t>
            </a:r>
            <a:r>
              <a:rPr lang="en" sz="3300"/>
              <a:t> S</a:t>
            </a:r>
            <a:r>
              <a:rPr lang="en" sz="2650"/>
              <a:t>ENSORS</a:t>
            </a:r>
            <a:r>
              <a:rPr lang="en" sz="3300"/>
              <a:t>?</a:t>
            </a:r>
            <a:endParaRPr sz="2633"/>
          </a:p>
        </p:txBody>
      </p:sp>
      <p:sp>
        <p:nvSpPr>
          <p:cNvPr id="895" name="Google Shape;895;p79"/>
          <p:cNvSpPr txBox="1"/>
          <p:nvPr/>
        </p:nvSpPr>
        <p:spPr>
          <a:xfrm>
            <a:off x="0" y="880500"/>
            <a:ext cx="5479800" cy="38481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endParaRPr sz="1700" i="1" u="sng">
              <a:latin typeface="Roboto"/>
              <a:ea typeface="Roboto"/>
              <a:cs typeface="Roboto"/>
              <a:sym typeface="Roboto"/>
            </a:endParaRPr>
          </a:p>
          <a:p>
            <a:pPr marL="457200" lvl="0" indent="0" algn="l" rtl="0">
              <a:spcBef>
                <a:spcPts val="0"/>
              </a:spcBef>
              <a:spcAft>
                <a:spcPts val="0"/>
              </a:spcAft>
              <a:buNone/>
            </a:pPr>
            <a:r>
              <a:rPr lang="en" sz="1700" i="1" u="sng">
                <a:latin typeface="Roboto"/>
                <a:ea typeface="Roboto"/>
                <a:cs typeface="Roboto"/>
                <a:sym typeface="Roboto"/>
              </a:rPr>
              <a:t>Stretch Goal (Higher Level of Success)</a:t>
            </a:r>
            <a:endParaRPr sz="1700" i="1" u="sng">
              <a:latin typeface="Roboto"/>
              <a:ea typeface="Roboto"/>
              <a:cs typeface="Roboto"/>
              <a:sym typeface="Roboto"/>
            </a:endParaRPr>
          </a:p>
          <a:p>
            <a:pPr marL="914400" lvl="0" indent="-336550" algn="l" rtl="0">
              <a:spcBef>
                <a:spcPts val="0"/>
              </a:spcBef>
              <a:spcAft>
                <a:spcPts val="0"/>
              </a:spcAft>
              <a:buSzPts val="1700"/>
              <a:buFont typeface="Roboto"/>
              <a:buChar char="➢"/>
            </a:pPr>
            <a:r>
              <a:rPr lang="en" sz="1700">
                <a:latin typeface="Roboto"/>
                <a:ea typeface="Roboto"/>
                <a:cs typeface="Roboto"/>
                <a:sym typeface="Roboto"/>
              </a:rPr>
              <a:t>Implement onboard sensors and electronics</a:t>
            </a:r>
            <a:endParaRPr sz="1700">
              <a:latin typeface="Roboto"/>
              <a:ea typeface="Roboto"/>
              <a:cs typeface="Roboto"/>
              <a:sym typeface="Roboto"/>
            </a:endParaRPr>
          </a:p>
          <a:p>
            <a:pPr marL="1371600" lvl="1" indent="-336550" algn="l" rtl="0">
              <a:spcBef>
                <a:spcPts val="0"/>
              </a:spcBef>
              <a:spcAft>
                <a:spcPts val="0"/>
              </a:spcAft>
              <a:buSzPts val="1700"/>
              <a:buFont typeface="Roboto"/>
              <a:buChar char="○"/>
            </a:pPr>
            <a:r>
              <a:rPr lang="en" sz="1700">
                <a:latin typeface="Roboto"/>
                <a:ea typeface="Roboto"/>
                <a:cs typeface="Roboto"/>
                <a:sym typeface="Roboto"/>
              </a:rPr>
              <a:t>Obtain more precise position, velocity, time data</a:t>
            </a:r>
            <a:endParaRPr sz="1700">
              <a:latin typeface="Roboto"/>
              <a:ea typeface="Roboto"/>
              <a:cs typeface="Roboto"/>
              <a:sym typeface="Roboto"/>
            </a:endParaRPr>
          </a:p>
          <a:p>
            <a:pPr marL="914400" lvl="0" indent="-336550" algn="l" rtl="0">
              <a:spcBef>
                <a:spcPts val="0"/>
              </a:spcBef>
              <a:spcAft>
                <a:spcPts val="0"/>
              </a:spcAft>
              <a:buSzPts val="1700"/>
              <a:buFont typeface="Roboto"/>
              <a:buChar char="➢"/>
            </a:pPr>
            <a:r>
              <a:rPr lang="en" sz="1700">
                <a:latin typeface="Roboto"/>
                <a:ea typeface="Roboto"/>
                <a:cs typeface="Roboto"/>
                <a:sym typeface="Roboto"/>
              </a:rPr>
              <a:t>Accelerometers, Pickhawk, ArduPilot</a:t>
            </a:r>
            <a:endParaRPr sz="1700">
              <a:latin typeface="Roboto"/>
              <a:ea typeface="Roboto"/>
              <a:cs typeface="Roboto"/>
              <a:sym typeface="Roboto"/>
            </a:endParaRPr>
          </a:p>
          <a:p>
            <a:pPr marL="1371600" lvl="1" indent="-336550" algn="l" rtl="0">
              <a:spcBef>
                <a:spcPts val="0"/>
              </a:spcBef>
              <a:spcAft>
                <a:spcPts val="0"/>
              </a:spcAft>
              <a:buSzPts val="1700"/>
              <a:buFont typeface="Roboto"/>
              <a:buChar char="○"/>
            </a:pPr>
            <a:r>
              <a:rPr lang="en" sz="1700">
                <a:latin typeface="Roboto"/>
                <a:ea typeface="Roboto"/>
                <a:cs typeface="Roboto"/>
                <a:sym typeface="Roboto"/>
              </a:rPr>
              <a:t>ArduPilot Software is very plug and play</a:t>
            </a:r>
            <a:endParaRPr sz="1700">
              <a:latin typeface="Roboto"/>
              <a:ea typeface="Roboto"/>
              <a:cs typeface="Roboto"/>
              <a:sym typeface="Roboto"/>
            </a:endParaRPr>
          </a:p>
          <a:p>
            <a:pPr marL="914400" lvl="0" indent="-336550" algn="l" rtl="0">
              <a:spcBef>
                <a:spcPts val="0"/>
              </a:spcBef>
              <a:spcAft>
                <a:spcPts val="0"/>
              </a:spcAft>
              <a:buSzPts val="1700"/>
              <a:buFont typeface="Roboto"/>
              <a:buChar char="➢"/>
            </a:pPr>
            <a:r>
              <a:rPr lang="en" sz="1700">
                <a:latin typeface="Roboto"/>
                <a:ea typeface="Roboto"/>
                <a:cs typeface="Roboto"/>
                <a:sym typeface="Roboto"/>
              </a:rPr>
              <a:t>Accelerometers can be obtained from AES Department </a:t>
            </a:r>
            <a:endParaRPr sz="1700">
              <a:latin typeface="Roboto"/>
              <a:ea typeface="Roboto"/>
              <a:cs typeface="Roboto"/>
              <a:sym typeface="Roboto"/>
            </a:endParaRPr>
          </a:p>
          <a:p>
            <a:pPr marL="1371600" lvl="1" indent="-336550" algn="l" rtl="0">
              <a:spcBef>
                <a:spcPts val="0"/>
              </a:spcBef>
              <a:spcAft>
                <a:spcPts val="0"/>
              </a:spcAft>
              <a:buSzPts val="1700"/>
              <a:buFont typeface="Roboto"/>
              <a:buChar char="○"/>
            </a:pPr>
            <a:r>
              <a:rPr lang="en" sz="1700">
                <a:latin typeface="Roboto"/>
                <a:ea typeface="Roboto"/>
                <a:cs typeface="Roboto"/>
                <a:sym typeface="Roboto"/>
              </a:rPr>
              <a:t>(no further financial risk)</a:t>
            </a:r>
            <a:endParaRPr sz="1700">
              <a:latin typeface="Roboto"/>
              <a:ea typeface="Roboto"/>
              <a:cs typeface="Roboto"/>
              <a:sym typeface="Roboto"/>
            </a:endParaRPr>
          </a:p>
          <a:p>
            <a:pPr marL="914400" lvl="0" indent="-336550" algn="l" rtl="0">
              <a:spcBef>
                <a:spcPts val="0"/>
              </a:spcBef>
              <a:spcAft>
                <a:spcPts val="0"/>
              </a:spcAft>
              <a:buSzPts val="1700"/>
              <a:buFont typeface="Roboto"/>
              <a:buChar char="➢"/>
            </a:pPr>
            <a:r>
              <a:rPr lang="en" sz="1700">
                <a:latin typeface="Roboto"/>
                <a:ea typeface="Roboto"/>
                <a:cs typeface="Roboto"/>
                <a:sym typeface="Roboto"/>
              </a:rPr>
              <a:t>As of TRR, not fully prepared to complete this test, would have to be incorporated if everything else goes right</a:t>
            </a:r>
            <a:endParaRPr sz="1700">
              <a:latin typeface="Roboto"/>
              <a:ea typeface="Roboto"/>
              <a:cs typeface="Roboto"/>
              <a:sym typeface="Roboto"/>
            </a:endParaRPr>
          </a:p>
          <a:p>
            <a:pPr marL="0" lvl="0" indent="0" algn="l" rtl="0">
              <a:spcBef>
                <a:spcPts val="0"/>
              </a:spcBef>
              <a:spcAft>
                <a:spcPts val="0"/>
              </a:spcAft>
              <a:buNone/>
            </a:pPr>
            <a:endParaRPr sz="1700">
              <a:latin typeface="Roboto"/>
              <a:ea typeface="Roboto"/>
              <a:cs typeface="Roboto"/>
              <a:sym typeface="Roboto"/>
            </a:endParaRPr>
          </a:p>
        </p:txBody>
      </p:sp>
      <p:sp>
        <p:nvSpPr>
          <p:cNvPr id="896" name="Google Shape;896;p79"/>
          <p:cNvSpPr txBox="1"/>
          <p:nvPr/>
        </p:nvSpPr>
        <p:spPr>
          <a:xfrm>
            <a:off x="0" y="572700"/>
            <a:ext cx="9144000" cy="307800"/>
          </a:xfrm>
          <a:prstGeom prst="rect">
            <a:avLst/>
          </a:prstGeom>
          <a:solidFill>
            <a:srgbClr val="B4A7D6"/>
          </a:solidFill>
          <a:ln>
            <a:noFill/>
          </a:ln>
        </p:spPr>
        <p:txBody>
          <a:bodyPr spcFirstLastPara="1" wrap="square" lIns="91425" tIns="45700" rIns="0" bIns="45700" anchor="t" anchorCtr="0">
            <a:spAutoFit/>
          </a:bodyPr>
          <a:lstStyle/>
          <a:p>
            <a:pPr marL="628650" lvl="0" indent="-400050" algn="l" rtl="0">
              <a:lnSpc>
                <a:spcPct val="100000"/>
              </a:lnSpc>
              <a:spcBef>
                <a:spcPts val="0"/>
              </a:spcBef>
              <a:spcAft>
                <a:spcPts val="0"/>
              </a:spcAft>
              <a:buNone/>
            </a:pPr>
            <a:r>
              <a:rPr lang="en" sz="1200" b="1">
                <a:solidFill>
                  <a:srgbClr val="212121"/>
                </a:solidFill>
                <a:latin typeface="Roboto"/>
                <a:ea typeface="Roboto"/>
                <a:cs typeface="Roboto"/>
                <a:sym typeface="Roboto"/>
              </a:rPr>
              <a:t>DR 5.1.1: </a:t>
            </a:r>
            <a:r>
              <a:rPr lang="en">
                <a:solidFill>
                  <a:schemeClr val="lt1"/>
                </a:solidFill>
                <a:latin typeface="Roboto"/>
                <a:ea typeface="Roboto"/>
                <a:cs typeface="Roboto"/>
                <a:sym typeface="Roboto"/>
              </a:rPr>
              <a:t>A larger scaled model of the aircraft design shall be constructed on a 1/14th scale</a:t>
            </a:r>
            <a:endParaRPr sz="1200" b="1">
              <a:solidFill>
                <a:srgbClr val="212121"/>
              </a:solidFill>
              <a:latin typeface="Roboto"/>
              <a:ea typeface="Roboto"/>
              <a:cs typeface="Roboto"/>
              <a:sym typeface="Roboto"/>
            </a:endParaRPr>
          </a:p>
        </p:txBody>
      </p:sp>
      <p:pic>
        <p:nvPicPr>
          <p:cNvPr id="897" name="Google Shape;897;p7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122977" y="880500"/>
            <a:ext cx="2397625" cy="1706125"/>
          </a:xfrm>
          <a:prstGeom prst="rect">
            <a:avLst/>
          </a:prstGeom>
          <a:noFill/>
          <a:ln>
            <a:noFill/>
          </a:ln>
        </p:spPr>
      </p:pic>
      <p:pic>
        <p:nvPicPr>
          <p:cNvPr id="898" name="Google Shape;898;p79"/>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237850" y="2703900"/>
            <a:ext cx="2095475" cy="2134800"/>
          </a:xfrm>
          <a:prstGeom prst="rect">
            <a:avLst/>
          </a:prstGeom>
          <a:noFill/>
          <a:ln>
            <a:noFill/>
          </a:ln>
        </p:spPr>
      </p:pic>
      <p:graphicFrame>
        <p:nvGraphicFramePr>
          <p:cNvPr id="899" name="Google Shape;899;p79"/>
          <p:cNvGraphicFramePr/>
          <p:nvPr/>
        </p:nvGraphicFramePr>
        <p:xfrm>
          <a:off x="0" y="4749900"/>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109675">
                  <a:extLst>
                    <a:ext uri="{9D8B030D-6E8A-4147-A177-3AD203B41FA5}">
                      <a16:colId xmlns:a16="http://schemas.microsoft.com/office/drawing/2014/main" val="20002"/>
                    </a:ext>
                  </a:extLst>
                </a:gridCol>
                <a:gridCol w="9940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tblGrid>
              <a:tr h="320050">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5"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OVERVIEW</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6"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SCHEDULE</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7"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TEST READINESS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8"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BUDGET</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9"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sp>
        <p:nvSpPr>
          <p:cNvPr id="904" name="Google Shape;904;p80"/>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P</a:t>
            </a:r>
            <a:r>
              <a:rPr lang="en" sz="2650"/>
              <a:t>ROJECT</a:t>
            </a:r>
            <a:r>
              <a:rPr lang="en" sz="3300"/>
              <a:t> S</a:t>
            </a:r>
            <a:r>
              <a:rPr lang="en" sz="2650"/>
              <a:t>CHEDULE</a:t>
            </a:r>
            <a:r>
              <a:rPr lang="en" sz="3300"/>
              <a:t> - GANTT</a:t>
            </a:r>
            <a:r>
              <a:rPr lang="en" sz="3000"/>
              <a:t> </a:t>
            </a:r>
            <a:endParaRPr sz="2650"/>
          </a:p>
        </p:txBody>
      </p:sp>
      <p:sp>
        <p:nvSpPr>
          <p:cNvPr id="905" name="Google Shape;905;p80"/>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56</a:t>
            </a:fld>
            <a:endParaRPr/>
          </a:p>
        </p:txBody>
      </p:sp>
      <p:pic>
        <p:nvPicPr>
          <p:cNvPr id="906" name="Google Shape;906;p8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2400" y="725100"/>
            <a:ext cx="8801556" cy="3859276"/>
          </a:xfrm>
          <a:prstGeom prst="rect">
            <a:avLst/>
          </a:prstGeom>
          <a:noFill/>
          <a:ln>
            <a:noFill/>
          </a:ln>
        </p:spPr>
      </p:pic>
      <p:graphicFrame>
        <p:nvGraphicFramePr>
          <p:cNvPr id="907" name="Google Shape;907;p80"/>
          <p:cNvGraphicFramePr/>
          <p:nvPr/>
        </p:nvGraphicFramePr>
        <p:xfrm>
          <a:off x="0" y="4749900"/>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109675">
                  <a:extLst>
                    <a:ext uri="{9D8B030D-6E8A-4147-A177-3AD203B41FA5}">
                      <a16:colId xmlns:a16="http://schemas.microsoft.com/office/drawing/2014/main" val="20002"/>
                    </a:ext>
                  </a:extLst>
                </a:gridCol>
                <a:gridCol w="9940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tblGrid>
              <a:tr h="320050">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4"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OVERVIEW</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5"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SCHEDULE</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6"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TEST READINESS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7"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BUDGET</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8"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sp>
        <p:nvSpPr>
          <p:cNvPr id="912" name="Google Shape;912;p81"/>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P</a:t>
            </a:r>
            <a:r>
              <a:rPr lang="en" sz="2650"/>
              <a:t>ROJECT</a:t>
            </a:r>
            <a:r>
              <a:rPr lang="en" sz="3300"/>
              <a:t> S</a:t>
            </a:r>
            <a:r>
              <a:rPr lang="en" sz="2650"/>
              <a:t>CHEDULE</a:t>
            </a:r>
            <a:r>
              <a:rPr lang="en" sz="3300"/>
              <a:t> - S</a:t>
            </a:r>
            <a:r>
              <a:rPr lang="en" sz="2650"/>
              <a:t>PRING</a:t>
            </a:r>
            <a:r>
              <a:rPr lang="en" sz="3300"/>
              <a:t> WBS</a:t>
            </a:r>
            <a:r>
              <a:rPr lang="en" sz="3000"/>
              <a:t> </a:t>
            </a:r>
            <a:endParaRPr sz="2650"/>
          </a:p>
        </p:txBody>
      </p:sp>
      <p:sp>
        <p:nvSpPr>
          <p:cNvPr id="913" name="Google Shape;913;p81"/>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57</a:t>
            </a:fld>
            <a:endParaRPr/>
          </a:p>
        </p:txBody>
      </p:sp>
      <p:graphicFrame>
        <p:nvGraphicFramePr>
          <p:cNvPr id="914" name="Google Shape;914;p81"/>
          <p:cNvGraphicFramePr/>
          <p:nvPr/>
        </p:nvGraphicFramePr>
        <p:xfrm>
          <a:off x="0" y="4749900"/>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109675">
                  <a:extLst>
                    <a:ext uri="{9D8B030D-6E8A-4147-A177-3AD203B41FA5}">
                      <a16:colId xmlns:a16="http://schemas.microsoft.com/office/drawing/2014/main" val="20002"/>
                    </a:ext>
                  </a:extLst>
                </a:gridCol>
                <a:gridCol w="9940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tblGrid>
              <a:tr h="320050">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3"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OVERVIEW</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4"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SCHEDULE</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5"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TEST READINESS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6"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BUDGET</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7"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pic>
        <p:nvPicPr>
          <p:cNvPr id="915" name="Google Shape;915;p81"/>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490450" y="611025"/>
            <a:ext cx="8163098" cy="4062674"/>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920" name="Google Shape;920;p82"/>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58</a:t>
            </a:fld>
            <a:endParaRPr/>
          </a:p>
        </p:txBody>
      </p:sp>
      <p:sp>
        <p:nvSpPr>
          <p:cNvPr id="921" name="Google Shape;921;p82"/>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(SST) G</a:t>
            </a:r>
            <a:r>
              <a:rPr lang="en" sz="2650"/>
              <a:t>LIDER</a:t>
            </a:r>
            <a:r>
              <a:rPr lang="en" sz="3300"/>
              <a:t> T</a:t>
            </a:r>
            <a:r>
              <a:rPr lang="en" sz="2650"/>
              <a:t>ESTING </a:t>
            </a:r>
            <a:r>
              <a:rPr lang="en" sz="3300"/>
              <a:t>P</a:t>
            </a:r>
            <a:r>
              <a:rPr lang="en" sz="2650"/>
              <a:t>ROCEDURES </a:t>
            </a:r>
            <a:endParaRPr sz="2650"/>
          </a:p>
        </p:txBody>
      </p:sp>
      <p:pic>
        <p:nvPicPr>
          <p:cNvPr id="922" name="Google Shape;922;p82"/>
          <p:cNvPicPr preferRelativeResize="0"/>
          <p:nvPr/>
        </p:nvPicPr>
        <p:blipFill>
          <a:blip r:embed="rId3">
            <a:alphaModFix/>
          </a:blip>
          <a:stretch>
            <a:fillRect/>
          </a:stretch>
        </p:blipFill>
        <p:spPr>
          <a:xfrm>
            <a:off x="4977383" y="1065300"/>
            <a:ext cx="3034268" cy="3457338"/>
          </a:xfrm>
          <a:prstGeom prst="rect">
            <a:avLst/>
          </a:prstGeom>
          <a:noFill/>
          <a:ln>
            <a:noFill/>
          </a:ln>
        </p:spPr>
      </p:pic>
      <p:pic>
        <p:nvPicPr>
          <p:cNvPr id="923" name="Google Shape;923;p82"/>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429190" y="1065300"/>
            <a:ext cx="2823398" cy="3618974"/>
          </a:xfrm>
          <a:prstGeom prst="rect">
            <a:avLst/>
          </a:prstGeom>
          <a:noFill/>
          <a:ln>
            <a:noFill/>
          </a:ln>
        </p:spPr>
      </p:pic>
      <p:sp>
        <p:nvSpPr>
          <p:cNvPr id="924" name="Google Shape;924;p82"/>
          <p:cNvSpPr txBox="1"/>
          <p:nvPr/>
        </p:nvSpPr>
        <p:spPr>
          <a:xfrm>
            <a:off x="0" y="572700"/>
            <a:ext cx="9144000" cy="492600"/>
          </a:xfrm>
          <a:prstGeom prst="rect">
            <a:avLst/>
          </a:prstGeom>
          <a:solidFill>
            <a:srgbClr val="B4A7D6"/>
          </a:solidFill>
          <a:ln>
            <a:noFill/>
          </a:ln>
        </p:spPr>
        <p:txBody>
          <a:bodyPr spcFirstLastPara="1" wrap="square" lIns="91425" tIns="45700" rIns="0" bIns="45700" anchor="t" anchorCtr="0">
            <a:spAutoFit/>
          </a:bodyPr>
          <a:lstStyle/>
          <a:p>
            <a:pPr marL="628650" lvl="0" indent="-400050" algn="l" rtl="0">
              <a:lnSpc>
                <a:spcPct val="100000"/>
              </a:lnSpc>
              <a:spcBef>
                <a:spcPts val="0"/>
              </a:spcBef>
              <a:spcAft>
                <a:spcPts val="0"/>
              </a:spcAft>
              <a:buNone/>
            </a:pPr>
            <a:r>
              <a:rPr lang="en" sz="1200" b="1">
                <a:solidFill>
                  <a:srgbClr val="212121"/>
                </a:solidFill>
                <a:latin typeface="Roboto"/>
                <a:ea typeface="Roboto"/>
                <a:cs typeface="Roboto"/>
                <a:sym typeface="Roboto"/>
              </a:rPr>
              <a:t>FR 5.0:</a:t>
            </a:r>
            <a:r>
              <a:rPr lang="en" b="1">
                <a:solidFill>
                  <a:schemeClr val="lt1"/>
                </a:solidFill>
                <a:latin typeface="Roboto"/>
                <a:ea typeface="Roboto"/>
                <a:cs typeface="Roboto"/>
                <a:sym typeface="Roboto"/>
              </a:rPr>
              <a:t> </a:t>
            </a:r>
            <a:r>
              <a:rPr lang="en" sz="1200">
                <a:solidFill>
                  <a:schemeClr val="lt1"/>
                </a:solidFill>
                <a:latin typeface="Roboto"/>
                <a:ea typeface="Roboto"/>
                <a:cs typeface="Roboto"/>
                <a:sym typeface="Roboto"/>
              </a:rPr>
              <a:t>A  non-powered,  larger  scale  glider  model  of  the  airframe  design  will  be constructed for the purpose of stability</a:t>
            </a:r>
            <a:endParaRPr sz="1200">
              <a:solidFill>
                <a:schemeClr val="lt1"/>
              </a:solidFill>
              <a:latin typeface="Roboto"/>
              <a:ea typeface="Roboto"/>
              <a:cs typeface="Roboto"/>
              <a:sym typeface="Roboto"/>
            </a:endParaRPr>
          </a:p>
          <a:p>
            <a:pPr marL="1085850" lvl="0" indent="-400050" algn="l" rtl="0">
              <a:lnSpc>
                <a:spcPct val="100000"/>
              </a:lnSpc>
              <a:spcBef>
                <a:spcPts val="0"/>
              </a:spcBef>
              <a:spcAft>
                <a:spcPts val="0"/>
              </a:spcAft>
              <a:buNone/>
            </a:pPr>
            <a:r>
              <a:rPr lang="en" sz="1200">
                <a:solidFill>
                  <a:schemeClr val="lt1"/>
                </a:solidFill>
                <a:latin typeface="Roboto"/>
                <a:ea typeface="Roboto"/>
                <a:cs typeface="Roboto"/>
                <a:sym typeface="Roboto"/>
              </a:rPr>
              <a:t>  analysis and verification</a:t>
            </a:r>
            <a:endParaRPr sz="1200" b="1">
              <a:solidFill>
                <a:srgbClr val="212121"/>
              </a:solidFill>
              <a:latin typeface="Roboto"/>
              <a:ea typeface="Roboto"/>
              <a:cs typeface="Roboto"/>
              <a:sym typeface="Roboto"/>
            </a:endParaRPr>
          </a:p>
        </p:txBody>
      </p:sp>
      <p:graphicFrame>
        <p:nvGraphicFramePr>
          <p:cNvPr id="925" name="Google Shape;925;p82"/>
          <p:cNvGraphicFramePr/>
          <p:nvPr/>
        </p:nvGraphicFramePr>
        <p:xfrm>
          <a:off x="0" y="4749900"/>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109675">
                  <a:extLst>
                    <a:ext uri="{9D8B030D-6E8A-4147-A177-3AD203B41FA5}">
                      <a16:colId xmlns:a16="http://schemas.microsoft.com/office/drawing/2014/main" val="20002"/>
                    </a:ext>
                  </a:extLst>
                </a:gridCol>
                <a:gridCol w="9940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tblGrid>
              <a:tr h="320050">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5"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OVERVIEW</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6"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SCHEDULE</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7"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TEST READINESS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8"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BUDGET</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9"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pic>
        <p:nvPicPr>
          <p:cNvPr id="930" name="Google Shape;930;p8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76225" y="880213"/>
            <a:ext cx="4510775" cy="3383075"/>
          </a:xfrm>
          <a:prstGeom prst="rect">
            <a:avLst/>
          </a:prstGeom>
          <a:noFill/>
          <a:ln>
            <a:noFill/>
          </a:ln>
        </p:spPr>
      </p:pic>
      <p:pic>
        <p:nvPicPr>
          <p:cNvPr id="931" name="Google Shape;931;p83"/>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447799" y="880225"/>
            <a:ext cx="4510750" cy="3383050"/>
          </a:xfrm>
          <a:prstGeom prst="rect">
            <a:avLst/>
          </a:prstGeom>
          <a:noFill/>
          <a:ln>
            <a:noFill/>
          </a:ln>
        </p:spPr>
      </p:pic>
      <p:sp>
        <p:nvSpPr>
          <p:cNvPr id="932" name="Google Shape;932;p83"/>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Glider Structures - Deflection</a:t>
            </a:r>
            <a:endParaRPr sz="2650"/>
          </a:p>
        </p:txBody>
      </p:sp>
      <p:graphicFrame>
        <p:nvGraphicFramePr>
          <p:cNvPr id="933" name="Google Shape;933;p83"/>
          <p:cNvGraphicFramePr/>
          <p:nvPr/>
        </p:nvGraphicFramePr>
        <p:xfrm>
          <a:off x="0" y="4749900"/>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109675">
                  <a:extLst>
                    <a:ext uri="{9D8B030D-6E8A-4147-A177-3AD203B41FA5}">
                      <a16:colId xmlns:a16="http://schemas.microsoft.com/office/drawing/2014/main" val="20002"/>
                    </a:ext>
                  </a:extLst>
                </a:gridCol>
                <a:gridCol w="9940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tblGrid>
              <a:tr h="320050">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5"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OVERVIEW</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6"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SCHEDULE</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7"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TEST READINESS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8"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BUDGET</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9"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30"/>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6</a:t>
            </a:fld>
            <a:endParaRPr/>
          </a:p>
        </p:txBody>
      </p:sp>
      <p:sp>
        <p:nvSpPr>
          <p:cNvPr id="168" name="Google Shape;168;p30"/>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F</a:t>
            </a:r>
            <a:r>
              <a:rPr lang="en" sz="2633"/>
              <a:t>UNCTIONAL </a:t>
            </a:r>
            <a:r>
              <a:rPr lang="en" sz="3300"/>
              <a:t>B</a:t>
            </a:r>
            <a:r>
              <a:rPr lang="en" sz="2633"/>
              <a:t>LOCK </a:t>
            </a:r>
            <a:r>
              <a:rPr lang="en" sz="3300"/>
              <a:t>D</a:t>
            </a:r>
            <a:r>
              <a:rPr lang="en" sz="2633"/>
              <a:t>IAGRAM</a:t>
            </a:r>
            <a:endParaRPr sz="2633"/>
          </a:p>
        </p:txBody>
      </p:sp>
      <p:grpSp>
        <p:nvGrpSpPr>
          <p:cNvPr id="169" name="Google Shape;169;p30"/>
          <p:cNvGrpSpPr/>
          <p:nvPr/>
        </p:nvGrpSpPr>
        <p:grpSpPr>
          <a:xfrm>
            <a:off x="332294" y="607450"/>
            <a:ext cx="8479413" cy="3928601"/>
            <a:chOff x="137981" y="607450"/>
            <a:chExt cx="8479413" cy="3928601"/>
          </a:xfrm>
        </p:grpSpPr>
        <p:pic>
          <p:nvPicPr>
            <p:cNvPr id="170" name="Google Shape;170;p3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37981" y="607450"/>
              <a:ext cx="7109248" cy="3928601"/>
            </a:xfrm>
            <a:prstGeom prst="rect">
              <a:avLst/>
            </a:prstGeom>
            <a:noFill/>
            <a:ln>
              <a:noFill/>
            </a:ln>
          </p:spPr>
        </p:pic>
        <p:cxnSp>
          <p:nvCxnSpPr>
            <p:cNvPr id="171" name="Google Shape;171;p30"/>
            <p:cNvCxnSpPr/>
            <p:nvPr/>
          </p:nvCxnSpPr>
          <p:spPr>
            <a:xfrm>
              <a:off x="7055969" y="3979600"/>
              <a:ext cx="300600" cy="0"/>
            </a:xfrm>
            <a:prstGeom prst="straightConnector1">
              <a:avLst/>
            </a:prstGeom>
            <a:noFill/>
            <a:ln w="19050" cap="flat" cmpd="sng">
              <a:solidFill>
                <a:srgbClr val="303030"/>
              </a:solidFill>
              <a:prstDash val="solid"/>
              <a:round/>
              <a:headEnd type="none" w="med" len="med"/>
              <a:tailEnd type="triangle" w="med" len="med"/>
            </a:ln>
          </p:spPr>
        </p:cxnSp>
        <p:sp>
          <p:nvSpPr>
            <p:cNvPr id="172" name="Google Shape;172;p30"/>
            <p:cNvSpPr/>
            <p:nvPr/>
          </p:nvSpPr>
          <p:spPr>
            <a:xfrm>
              <a:off x="7353494" y="3403825"/>
              <a:ext cx="1263900" cy="722400"/>
            </a:xfrm>
            <a:prstGeom prst="flowChartAlternateProcess">
              <a:avLst/>
            </a:prstGeom>
            <a:solidFill>
              <a:srgbClr val="FFFFFF"/>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Roboto"/>
                  <a:ea typeface="Roboto"/>
                  <a:cs typeface="Roboto"/>
                  <a:sym typeface="Roboto"/>
                </a:rPr>
                <a:t>T E S T I N G/</a:t>
              </a:r>
              <a:endParaRPr sz="1000">
                <a:latin typeface="Roboto"/>
                <a:ea typeface="Roboto"/>
                <a:cs typeface="Roboto"/>
                <a:sym typeface="Roboto"/>
              </a:endParaRPr>
            </a:p>
            <a:p>
              <a:pPr marL="0" lvl="0" indent="0" algn="ctr" rtl="0">
                <a:spcBef>
                  <a:spcPts val="0"/>
                </a:spcBef>
                <a:spcAft>
                  <a:spcPts val="0"/>
                </a:spcAft>
                <a:buNone/>
              </a:pPr>
              <a:r>
                <a:rPr lang="en" sz="1000">
                  <a:latin typeface="Roboto"/>
                  <a:ea typeface="Roboto"/>
                  <a:cs typeface="Roboto"/>
                  <a:sym typeface="Roboto"/>
                </a:rPr>
                <a:t>V A L I D A T I O N</a:t>
              </a:r>
              <a:r>
                <a:rPr lang="en" sz="900">
                  <a:latin typeface="Roboto"/>
                  <a:ea typeface="Roboto"/>
                  <a:cs typeface="Roboto"/>
                  <a:sym typeface="Roboto"/>
                </a:rPr>
                <a:t> </a:t>
              </a:r>
              <a:endParaRPr sz="900">
                <a:latin typeface="Roboto"/>
                <a:ea typeface="Roboto"/>
                <a:cs typeface="Roboto"/>
                <a:sym typeface="Roboto"/>
              </a:endParaRPr>
            </a:p>
          </p:txBody>
        </p:sp>
        <p:cxnSp>
          <p:nvCxnSpPr>
            <p:cNvPr id="173" name="Google Shape;173;p30"/>
            <p:cNvCxnSpPr/>
            <p:nvPr/>
          </p:nvCxnSpPr>
          <p:spPr>
            <a:xfrm rot="10800000">
              <a:off x="7055944" y="3541450"/>
              <a:ext cx="291000" cy="0"/>
            </a:xfrm>
            <a:prstGeom prst="straightConnector1">
              <a:avLst/>
            </a:prstGeom>
            <a:noFill/>
            <a:ln w="19050" cap="flat" cmpd="sng">
              <a:solidFill>
                <a:srgbClr val="303030"/>
              </a:solidFill>
              <a:prstDash val="solid"/>
              <a:round/>
              <a:headEnd type="none" w="med" len="med"/>
              <a:tailEnd type="triangle" w="med" len="med"/>
            </a:ln>
          </p:spPr>
        </p:cxnSp>
      </p:grpSp>
      <p:graphicFrame>
        <p:nvGraphicFramePr>
          <p:cNvPr id="174" name="Google Shape;174;p30"/>
          <p:cNvGraphicFramePr/>
          <p:nvPr/>
        </p:nvGraphicFramePr>
        <p:xfrm>
          <a:off x="0" y="4749900"/>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109675">
                  <a:extLst>
                    <a:ext uri="{9D8B030D-6E8A-4147-A177-3AD203B41FA5}">
                      <a16:colId xmlns:a16="http://schemas.microsoft.com/office/drawing/2014/main" val="20002"/>
                    </a:ext>
                  </a:extLst>
                </a:gridCol>
                <a:gridCol w="9940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OVERVIEW</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SCHEDULE</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TEST READINESS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BUDGET</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37"/>
        <p:cNvGrpSpPr/>
        <p:nvPr/>
      </p:nvGrpSpPr>
      <p:grpSpPr>
        <a:xfrm>
          <a:off x="0" y="0"/>
          <a:ext cx="0" cy="0"/>
          <a:chOff x="0" y="0"/>
          <a:chExt cx="0" cy="0"/>
        </a:xfrm>
      </p:grpSpPr>
      <p:sp>
        <p:nvSpPr>
          <p:cNvPr id="938" name="Google Shape;938;p84"/>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60</a:t>
            </a:fld>
            <a:endParaRPr/>
          </a:p>
        </p:txBody>
      </p:sp>
      <p:sp>
        <p:nvSpPr>
          <p:cNvPr id="939" name="Google Shape;939;p84"/>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(MFCT) G</a:t>
            </a:r>
            <a:r>
              <a:rPr lang="en" sz="2650"/>
              <a:t>LIDER</a:t>
            </a:r>
            <a:r>
              <a:rPr lang="en" sz="3300"/>
              <a:t> T</a:t>
            </a:r>
            <a:r>
              <a:rPr lang="en" sz="2650"/>
              <a:t>EST</a:t>
            </a:r>
            <a:r>
              <a:rPr lang="en" sz="3300"/>
              <a:t> - S</a:t>
            </a:r>
            <a:r>
              <a:rPr lang="en" sz="2650"/>
              <a:t>CALING</a:t>
            </a:r>
            <a:endParaRPr sz="2650"/>
          </a:p>
        </p:txBody>
      </p:sp>
      <p:pic>
        <p:nvPicPr>
          <p:cNvPr id="940" name="Google Shape;940;p8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472902" y="622025"/>
            <a:ext cx="4198185" cy="3899438"/>
          </a:xfrm>
          <a:prstGeom prst="rect">
            <a:avLst/>
          </a:prstGeom>
          <a:noFill/>
          <a:ln>
            <a:noFill/>
          </a:ln>
        </p:spPr>
      </p:pic>
      <p:graphicFrame>
        <p:nvGraphicFramePr>
          <p:cNvPr id="941" name="Google Shape;941;p84"/>
          <p:cNvGraphicFramePr/>
          <p:nvPr/>
        </p:nvGraphicFramePr>
        <p:xfrm>
          <a:off x="0" y="4749900"/>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109675">
                  <a:extLst>
                    <a:ext uri="{9D8B030D-6E8A-4147-A177-3AD203B41FA5}">
                      <a16:colId xmlns:a16="http://schemas.microsoft.com/office/drawing/2014/main" val="20002"/>
                    </a:ext>
                  </a:extLst>
                </a:gridCol>
                <a:gridCol w="9940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tblGrid>
              <a:tr h="320050">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4"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OVERVIEW</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5"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SCHEDULE</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6"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TEST READINESS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7"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BUDGET</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8"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pic>
        <p:nvPicPr>
          <p:cNvPr id="946" name="Google Shape;946;p8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63425" y="879075"/>
            <a:ext cx="4513799" cy="3385349"/>
          </a:xfrm>
          <a:prstGeom prst="rect">
            <a:avLst/>
          </a:prstGeom>
          <a:noFill/>
          <a:ln>
            <a:noFill/>
          </a:ln>
        </p:spPr>
      </p:pic>
      <p:pic>
        <p:nvPicPr>
          <p:cNvPr id="947" name="Google Shape;947;p85"/>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521875" y="879075"/>
            <a:ext cx="4513799" cy="3385349"/>
          </a:xfrm>
          <a:prstGeom prst="rect">
            <a:avLst/>
          </a:prstGeom>
          <a:noFill/>
          <a:ln>
            <a:noFill/>
          </a:ln>
        </p:spPr>
      </p:pic>
      <p:sp>
        <p:nvSpPr>
          <p:cNvPr id="948" name="Google Shape;948;p85"/>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Glider Structures - Spar</a:t>
            </a:r>
            <a:endParaRPr sz="2650"/>
          </a:p>
        </p:txBody>
      </p:sp>
      <p:graphicFrame>
        <p:nvGraphicFramePr>
          <p:cNvPr id="949" name="Google Shape;949;p85"/>
          <p:cNvGraphicFramePr/>
          <p:nvPr/>
        </p:nvGraphicFramePr>
        <p:xfrm>
          <a:off x="0" y="4749900"/>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109675">
                  <a:extLst>
                    <a:ext uri="{9D8B030D-6E8A-4147-A177-3AD203B41FA5}">
                      <a16:colId xmlns:a16="http://schemas.microsoft.com/office/drawing/2014/main" val="20002"/>
                    </a:ext>
                  </a:extLst>
                </a:gridCol>
                <a:gridCol w="9940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tblGrid>
              <a:tr h="320050">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5"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OVERVIEW</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6"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SCHEDULE</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7"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TEST READINESS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8"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BUDGET</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9"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53"/>
        <p:cNvGrpSpPr/>
        <p:nvPr/>
      </p:nvGrpSpPr>
      <p:grpSpPr>
        <a:xfrm>
          <a:off x="0" y="0"/>
          <a:ext cx="0" cy="0"/>
          <a:chOff x="0" y="0"/>
          <a:chExt cx="0" cy="0"/>
        </a:xfrm>
      </p:grpSpPr>
      <p:sp>
        <p:nvSpPr>
          <p:cNvPr id="954" name="Google Shape;954;p86"/>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62</a:t>
            </a:fld>
            <a:endParaRPr/>
          </a:p>
        </p:txBody>
      </p:sp>
      <p:sp>
        <p:nvSpPr>
          <p:cNvPr id="955" name="Google Shape;955;p86"/>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C</a:t>
            </a:r>
            <a:r>
              <a:rPr lang="en" sz="2650"/>
              <a:t>ESSNA</a:t>
            </a:r>
            <a:r>
              <a:rPr lang="en" sz="3300"/>
              <a:t> 206 3D S</a:t>
            </a:r>
            <a:r>
              <a:rPr lang="en" sz="2650"/>
              <a:t>CANNING</a:t>
            </a:r>
            <a:endParaRPr sz="2650"/>
          </a:p>
        </p:txBody>
      </p:sp>
      <p:graphicFrame>
        <p:nvGraphicFramePr>
          <p:cNvPr id="956" name="Google Shape;956;p86"/>
          <p:cNvGraphicFramePr/>
          <p:nvPr/>
        </p:nvGraphicFramePr>
        <p:xfrm>
          <a:off x="0" y="4749900"/>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109675">
                  <a:extLst>
                    <a:ext uri="{9D8B030D-6E8A-4147-A177-3AD203B41FA5}">
                      <a16:colId xmlns:a16="http://schemas.microsoft.com/office/drawing/2014/main" val="20002"/>
                    </a:ext>
                  </a:extLst>
                </a:gridCol>
                <a:gridCol w="9940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tblGrid>
              <a:tr h="320050">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3"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OVERVIEW</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4"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SCHEDULE</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5"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TEST READINESS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6"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BUDGET</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7"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60"/>
        <p:cNvGrpSpPr/>
        <p:nvPr/>
      </p:nvGrpSpPr>
      <p:grpSpPr>
        <a:xfrm>
          <a:off x="0" y="0"/>
          <a:ext cx="0" cy="0"/>
          <a:chOff x="0" y="0"/>
          <a:chExt cx="0" cy="0"/>
        </a:xfrm>
      </p:grpSpPr>
      <p:sp>
        <p:nvSpPr>
          <p:cNvPr id="961" name="Google Shape;961;p87"/>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63</a:t>
            </a:fld>
            <a:endParaRPr/>
          </a:p>
        </p:txBody>
      </p:sp>
      <p:sp>
        <p:nvSpPr>
          <p:cNvPr id="962" name="Google Shape;962;p87"/>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F</a:t>
            </a:r>
            <a:r>
              <a:rPr lang="en" sz="2650"/>
              <a:t>ULL</a:t>
            </a:r>
            <a:r>
              <a:rPr lang="en" sz="3300"/>
              <a:t> S</a:t>
            </a:r>
            <a:r>
              <a:rPr lang="en" sz="2650"/>
              <a:t>CALE</a:t>
            </a:r>
            <a:r>
              <a:rPr lang="en" sz="3300"/>
              <a:t> A</a:t>
            </a:r>
            <a:r>
              <a:rPr lang="en" sz="2650"/>
              <a:t>IRCRAFT</a:t>
            </a:r>
            <a:r>
              <a:rPr lang="en" sz="3300"/>
              <a:t> S</a:t>
            </a:r>
            <a:r>
              <a:rPr lang="en" sz="2650"/>
              <a:t>ECTION</a:t>
            </a:r>
            <a:r>
              <a:rPr lang="en" sz="3300"/>
              <a:t> V</a:t>
            </a:r>
            <a:r>
              <a:rPr lang="en" sz="2650"/>
              <a:t>IEW</a:t>
            </a:r>
            <a:endParaRPr sz="2650"/>
          </a:p>
        </p:txBody>
      </p:sp>
      <p:grpSp>
        <p:nvGrpSpPr>
          <p:cNvPr id="963" name="Google Shape;963;p87"/>
          <p:cNvGrpSpPr/>
          <p:nvPr/>
        </p:nvGrpSpPr>
        <p:grpSpPr>
          <a:xfrm>
            <a:off x="152400" y="838200"/>
            <a:ext cx="8839204" cy="3243425"/>
            <a:chOff x="152400" y="0"/>
            <a:chExt cx="8839204" cy="3243425"/>
          </a:xfrm>
        </p:grpSpPr>
        <p:pic>
          <p:nvPicPr>
            <p:cNvPr id="964" name="Google Shape;964;p8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2400" y="152400"/>
              <a:ext cx="8839204" cy="2645719"/>
            </a:xfrm>
            <a:prstGeom prst="rect">
              <a:avLst/>
            </a:prstGeom>
            <a:noFill/>
            <a:ln>
              <a:noFill/>
            </a:ln>
          </p:spPr>
        </p:pic>
        <p:sp>
          <p:nvSpPr>
            <p:cNvPr id="965" name="Google Shape;965;p87"/>
            <p:cNvSpPr/>
            <p:nvPr/>
          </p:nvSpPr>
          <p:spPr>
            <a:xfrm>
              <a:off x="6355850" y="2287175"/>
              <a:ext cx="1183200" cy="3651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Roboto"/>
                  <a:ea typeface="Roboto"/>
                  <a:cs typeface="Roboto"/>
                  <a:sym typeface="Roboto"/>
                </a:rPr>
                <a:t>B</a:t>
              </a:r>
              <a:r>
                <a:rPr lang="en" sz="1000">
                  <a:latin typeface="Roboto"/>
                  <a:ea typeface="Roboto"/>
                  <a:cs typeface="Roboto"/>
                  <a:sym typeface="Roboto"/>
                </a:rPr>
                <a:t>ATTERY</a:t>
              </a:r>
              <a:r>
                <a:rPr lang="en">
                  <a:latin typeface="Roboto"/>
                  <a:ea typeface="Roboto"/>
                  <a:cs typeface="Roboto"/>
                  <a:sym typeface="Roboto"/>
                </a:rPr>
                <a:t> #2</a:t>
              </a:r>
              <a:endParaRPr>
                <a:latin typeface="Roboto"/>
                <a:ea typeface="Roboto"/>
                <a:cs typeface="Roboto"/>
                <a:sym typeface="Roboto"/>
              </a:endParaRPr>
            </a:p>
          </p:txBody>
        </p:sp>
        <p:sp>
          <p:nvSpPr>
            <p:cNvPr id="966" name="Google Shape;966;p87"/>
            <p:cNvSpPr/>
            <p:nvPr/>
          </p:nvSpPr>
          <p:spPr>
            <a:xfrm>
              <a:off x="1526825" y="2287175"/>
              <a:ext cx="1255800" cy="3651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Roboto"/>
                  <a:ea typeface="Roboto"/>
                  <a:cs typeface="Roboto"/>
                  <a:sym typeface="Roboto"/>
                </a:rPr>
                <a:t>B</a:t>
              </a:r>
              <a:r>
                <a:rPr lang="en" sz="1000">
                  <a:latin typeface="Roboto"/>
                  <a:ea typeface="Roboto"/>
                  <a:cs typeface="Roboto"/>
                  <a:sym typeface="Roboto"/>
                </a:rPr>
                <a:t>ATTERY</a:t>
              </a:r>
              <a:r>
                <a:rPr lang="en">
                  <a:latin typeface="Roboto"/>
                  <a:ea typeface="Roboto"/>
                  <a:cs typeface="Roboto"/>
                  <a:sym typeface="Roboto"/>
                </a:rPr>
                <a:t> #1</a:t>
              </a:r>
              <a:endParaRPr>
                <a:latin typeface="Roboto"/>
                <a:ea typeface="Roboto"/>
                <a:cs typeface="Roboto"/>
                <a:sym typeface="Roboto"/>
              </a:endParaRPr>
            </a:p>
          </p:txBody>
        </p:sp>
        <p:sp>
          <p:nvSpPr>
            <p:cNvPr id="967" name="Google Shape;967;p87"/>
            <p:cNvSpPr/>
            <p:nvPr/>
          </p:nvSpPr>
          <p:spPr>
            <a:xfrm>
              <a:off x="7252275" y="592650"/>
              <a:ext cx="977100" cy="3651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Roboto"/>
                  <a:ea typeface="Roboto"/>
                  <a:cs typeface="Roboto"/>
                  <a:sym typeface="Roboto"/>
                </a:rPr>
                <a:t>M</a:t>
              </a:r>
              <a:r>
                <a:rPr lang="en" sz="1000">
                  <a:latin typeface="Roboto"/>
                  <a:ea typeface="Roboto"/>
                  <a:cs typeface="Roboto"/>
                  <a:sym typeface="Roboto"/>
                </a:rPr>
                <a:t>OTOR</a:t>
              </a:r>
              <a:endParaRPr sz="1000">
                <a:latin typeface="Roboto"/>
                <a:ea typeface="Roboto"/>
                <a:cs typeface="Roboto"/>
                <a:sym typeface="Roboto"/>
              </a:endParaRPr>
            </a:p>
          </p:txBody>
        </p:sp>
        <p:cxnSp>
          <p:nvCxnSpPr>
            <p:cNvPr id="968" name="Google Shape;968;p87"/>
            <p:cNvCxnSpPr>
              <a:stCxn id="967" idx="2"/>
            </p:cNvCxnSpPr>
            <p:nvPr/>
          </p:nvCxnSpPr>
          <p:spPr>
            <a:xfrm>
              <a:off x="7740825" y="957750"/>
              <a:ext cx="0" cy="459600"/>
            </a:xfrm>
            <a:prstGeom prst="straightConnector1">
              <a:avLst/>
            </a:prstGeom>
            <a:noFill/>
            <a:ln w="19050" cap="flat" cmpd="sng">
              <a:solidFill>
                <a:srgbClr val="000000"/>
              </a:solidFill>
              <a:prstDash val="solid"/>
              <a:round/>
              <a:headEnd type="none" w="med" len="med"/>
              <a:tailEnd type="diamond" w="med" len="med"/>
            </a:ln>
          </p:spPr>
        </p:cxnSp>
        <p:sp>
          <p:nvSpPr>
            <p:cNvPr id="969" name="Google Shape;969;p87"/>
            <p:cNvSpPr/>
            <p:nvPr/>
          </p:nvSpPr>
          <p:spPr>
            <a:xfrm>
              <a:off x="2103275" y="227550"/>
              <a:ext cx="977100" cy="3651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Roboto"/>
                  <a:ea typeface="Roboto"/>
                  <a:cs typeface="Roboto"/>
                  <a:sym typeface="Roboto"/>
                </a:rPr>
                <a:t>A</a:t>
              </a:r>
              <a:r>
                <a:rPr lang="en" sz="1000">
                  <a:latin typeface="Roboto"/>
                  <a:ea typeface="Roboto"/>
                  <a:cs typeface="Roboto"/>
                  <a:sym typeface="Roboto"/>
                </a:rPr>
                <a:t>VIONICS</a:t>
              </a:r>
              <a:r>
                <a:rPr lang="en">
                  <a:latin typeface="Roboto"/>
                  <a:ea typeface="Roboto"/>
                  <a:cs typeface="Roboto"/>
                  <a:sym typeface="Roboto"/>
                </a:rPr>
                <a:t> P</a:t>
              </a:r>
              <a:r>
                <a:rPr lang="en" sz="1000">
                  <a:latin typeface="Roboto"/>
                  <a:ea typeface="Roboto"/>
                  <a:cs typeface="Roboto"/>
                  <a:sym typeface="Roboto"/>
                </a:rPr>
                <a:t>ACKAGE</a:t>
              </a:r>
              <a:endParaRPr sz="1000">
                <a:latin typeface="Roboto"/>
                <a:ea typeface="Roboto"/>
                <a:cs typeface="Roboto"/>
                <a:sym typeface="Roboto"/>
              </a:endParaRPr>
            </a:p>
          </p:txBody>
        </p:sp>
        <p:cxnSp>
          <p:nvCxnSpPr>
            <p:cNvPr id="970" name="Google Shape;970;p87"/>
            <p:cNvCxnSpPr/>
            <p:nvPr/>
          </p:nvCxnSpPr>
          <p:spPr>
            <a:xfrm>
              <a:off x="324000" y="1711175"/>
              <a:ext cx="0" cy="1517100"/>
            </a:xfrm>
            <a:prstGeom prst="straightConnector1">
              <a:avLst/>
            </a:prstGeom>
            <a:noFill/>
            <a:ln w="9525" cap="flat" cmpd="sng">
              <a:solidFill>
                <a:srgbClr val="595959"/>
              </a:solidFill>
              <a:prstDash val="solid"/>
              <a:round/>
              <a:headEnd type="none" w="med" len="med"/>
              <a:tailEnd type="none" w="med" len="med"/>
            </a:ln>
          </p:spPr>
        </p:cxnSp>
        <p:cxnSp>
          <p:nvCxnSpPr>
            <p:cNvPr id="971" name="Google Shape;971;p87"/>
            <p:cNvCxnSpPr/>
            <p:nvPr/>
          </p:nvCxnSpPr>
          <p:spPr>
            <a:xfrm>
              <a:off x="962175" y="1711175"/>
              <a:ext cx="0" cy="1517100"/>
            </a:xfrm>
            <a:prstGeom prst="straightConnector1">
              <a:avLst/>
            </a:prstGeom>
            <a:noFill/>
            <a:ln w="9525" cap="flat" cmpd="sng">
              <a:solidFill>
                <a:srgbClr val="595959"/>
              </a:solidFill>
              <a:prstDash val="solid"/>
              <a:round/>
              <a:headEnd type="none" w="med" len="med"/>
              <a:tailEnd type="none" w="med" len="med"/>
            </a:ln>
          </p:spPr>
        </p:cxnSp>
        <p:cxnSp>
          <p:nvCxnSpPr>
            <p:cNvPr id="972" name="Google Shape;972;p87"/>
            <p:cNvCxnSpPr/>
            <p:nvPr/>
          </p:nvCxnSpPr>
          <p:spPr>
            <a:xfrm>
              <a:off x="1462225" y="1711175"/>
              <a:ext cx="0" cy="1517100"/>
            </a:xfrm>
            <a:prstGeom prst="straightConnector1">
              <a:avLst/>
            </a:prstGeom>
            <a:noFill/>
            <a:ln w="9525" cap="flat" cmpd="sng">
              <a:solidFill>
                <a:srgbClr val="595959"/>
              </a:solidFill>
              <a:prstDash val="solid"/>
              <a:round/>
              <a:headEnd type="none" w="med" len="med"/>
              <a:tailEnd type="none" w="med" len="med"/>
            </a:ln>
          </p:spPr>
        </p:cxnSp>
        <p:cxnSp>
          <p:nvCxnSpPr>
            <p:cNvPr id="973" name="Google Shape;973;p87"/>
            <p:cNvCxnSpPr/>
            <p:nvPr/>
          </p:nvCxnSpPr>
          <p:spPr>
            <a:xfrm>
              <a:off x="5781825" y="1711175"/>
              <a:ext cx="0" cy="1517100"/>
            </a:xfrm>
            <a:prstGeom prst="straightConnector1">
              <a:avLst/>
            </a:prstGeom>
            <a:noFill/>
            <a:ln w="9525" cap="flat" cmpd="sng">
              <a:solidFill>
                <a:srgbClr val="595959"/>
              </a:solidFill>
              <a:prstDash val="solid"/>
              <a:round/>
              <a:headEnd type="none" w="med" len="med"/>
              <a:tailEnd type="none" w="med" len="med"/>
            </a:ln>
          </p:spPr>
        </p:cxnSp>
        <p:cxnSp>
          <p:nvCxnSpPr>
            <p:cNvPr id="974" name="Google Shape;974;p87"/>
            <p:cNvCxnSpPr/>
            <p:nvPr/>
          </p:nvCxnSpPr>
          <p:spPr>
            <a:xfrm>
              <a:off x="2705225" y="1711175"/>
              <a:ext cx="0" cy="1517100"/>
            </a:xfrm>
            <a:prstGeom prst="straightConnector1">
              <a:avLst/>
            </a:prstGeom>
            <a:noFill/>
            <a:ln w="9525" cap="flat" cmpd="sng">
              <a:solidFill>
                <a:srgbClr val="595959"/>
              </a:solidFill>
              <a:prstDash val="solid"/>
              <a:round/>
              <a:headEnd type="none" w="med" len="med"/>
              <a:tailEnd type="none" w="med" len="med"/>
            </a:ln>
          </p:spPr>
        </p:cxnSp>
        <p:cxnSp>
          <p:nvCxnSpPr>
            <p:cNvPr id="975" name="Google Shape;975;p87"/>
            <p:cNvCxnSpPr/>
            <p:nvPr/>
          </p:nvCxnSpPr>
          <p:spPr>
            <a:xfrm>
              <a:off x="3167175" y="1711175"/>
              <a:ext cx="0" cy="1517100"/>
            </a:xfrm>
            <a:prstGeom prst="straightConnector1">
              <a:avLst/>
            </a:prstGeom>
            <a:noFill/>
            <a:ln w="9525" cap="flat" cmpd="sng">
              <a:solidFill>
                <a:srgbClr val="595959"/>
              </a:solidFill>
              <a:prstDash val="solid"/>
              <a:round/>
              <a:headEnd type="none" w="med" len="med"/>
              <a:tailEnd type="none" w="med" len="med"/>
            </a:ln>
          </p:spPr>
        </p:cxnSp>
        <p:cxnSp>
          <p:nvCxnSpPr>
            <p:cNvPr id="976" name="Google Shape;976;p87"/>
            <p:cNvCxnSpPr/>
            <p:nvPr/>
          </p:nvCxnSpPr>
          <p:spPr>
            <a:xfrm>
              <a:off x="3686175" y="1890725"/>
              <a:ext cx="0" cy="1352700"/>
            </a:xfrm>
            <a:prstGeom prst="straightConnector1">
              <a:avLst/>
            </a:prstGeom>
            <a:noFill/>
            <a:ln w="9525" cap="flat" cmpd="sng">
              <a:solidFill>
                <a:srgbClr val="595959"/>
              </a:solidFill>
              <a:prstDash val="solid"/>
              <a:round/>
              <a:headEnd type="none" w="med" len="med"/>
              <a:tailEnd type="none" w="med" len="med"/>
            </a:ln>
          </p:spPr>
        </p:cxnSp>
        <p:cxnSp>
          <p:nvCxnSpPr>
            <p:cNvPr id="977" name="Google Shape;977;p87"/>
            <p:cNvCxnSpPr/>
            <p:nvPr/>
          </p:nvCxnSpPr>
          <p:spPr>
            <a:xfrm>
              <a:off x="4397188" y="1888800"/>
              <a:ext cx="0" cy="1344900"/>
            </a:xfrm>
            <a:prstGeom prst="straightConnector1">
              <a:avLst/>
            </a:prstGeom>
            <a:noFill/>
            <a:ln w="9525" cap="flat" cmpd="sng">
              <a:solidFill>
                <a:srgbClr val="595959"/>
              </a:solidFill>
              <a:prstDash val="solid"/>
              <a:round/>
              <a:headEnd type="none" w="med" len="med"/>
              <a:tailEnd type="none" w="med" len="med"/>
            </a:ln>
          </p:spPr>
        </p:cxnSp>
        <p:cxnSp>
          <p:nvCxnSpPr>
            <p:cNvPr id="978" name="Google Shape;978;p87"/>
            <p:cNvCxnSpPr/>
            <p:nvPr/>
          </p:nvCxnSpPr>
          <p:spPr>
            <a:xfrm>
              <a:off x="4905500" y="1711175"/>
              <a:ext cx="0" cy="1517100"/>
            </a:xfrm>
            <a:prstGeom prst="straightConnector1">
              <a:avLst/>
            </a:prstGeom>
            <a:noFill/>
            <a:ln w="9525" cap="flat" cmpd="sng">
              <a:solidFill>
                <a:srgbClr val="595959"/>
              </a:solidFill>
              <a:prstDash val="solid"/>
              <a:round/>
              <a:headEnd type="none" w="med" len="med"/>
              <a:tailEnd type="none" w="med" len="med"/>
            </a:ln>
          </p:spPr>
        </p:cxnSp>
        <p:cxnSp>
          <p:nvCxnSpPr>
            <p:cNvPr id="979" name="Google Shape;979;p87"/>
            <p:cNvCxnSpPr/>
            <p:nvPr/>
          </p:nvCxnSpPr>
          <p:spPr>
            <a:xfrm>
              <a:off x="7343925" y="1711175"/>
              <a:ext cx="0" cy="1517100"/>
            </a:xfrm>
            <a:prstGeom prst="straightConnector1">
              <a:avLst/>
            </a:prstGeom>
            <a:noFill/>
            <a:ln w="9525" cap="flat" cmpd="sng">
              <a:solidFill>
                <a:srgbClr val="595959"/>
              </a:solidFill>
              <a:prstDash val="solid"/>
              <a:round/>
              <a:headEnd type="none" w="med" len="med"/>
              <a:tailEnd type="none" w="med" len="med"/>
            </a:ln>
          </p:spPr>
        </p:cxnSp>
        <p:cxnSp>
          <p:nvCxnSpPr>
            <p:cNvPr id="980" name="Google Shape;980;p87"/>
            <p:cNvCxnSpPr/>
            <p:nvPr/>
          </p:nvCxnSpPr>
          <p:spPr>
            <a:xfrm rot="10800000">
              <a:off x="328700" y="2862275"/>
              <a:ext cx="638100" cy="0"/>
            </a:xfrm>
            <a:prstGeom prst="straightConnector1">
              <a:avLst/>
            </a:prstGeom>
            <a:noFill/>
            <a:ln w="9525" cap="flat" cmpd="sng">
              <a:solidFill>
                <a:srgbClr val="595959"/>
              </a:solidFill>
              <a:prstDash val="solid"/>
              <a:round/>
              <a:headEnd type="triangle" w="med" len="med"/>
              <a:tailEnd type="triangle" w="med" len="med"/>
            </a:ln>
          </p:spPr>
        </p:cxnSp>
        <p:cxnSp>
          <p:nvCxnSpPr>
            <p:cNvPr id="981" name="Google Shape;981;p87"/>
            <p:cNvCxnSpPr/>
            <p:nvPr/>
          </p:nvCxnSpPr>
          <p:spPr>
            <a:xfrm rot="10800000">
              <a:off x="962250" y="2862275"/>
              <a:ext cx="504600" cy="0"/>
            </a:xfrm>
            <a:prstGeom prst="straightConnector1">
              <a:avLst/>
            </a:prstGeom>
            <a:noFill/>
            <a:ln w="9525" cap="flat" cmpd="sng">
              <a:solidFill>
                <a:srgbClr val="595959"/>
              </a:solidFill>
              <a:prstDash val="solid"/>
              <a:round/>
              <a:headEnd type="triangle" w="med" len="med"/>
              <a:tailEnd type="triangle" w="med" len="med"/>
            </a:ln>
          </p:spPr>
        </p:cxnSp>
        <p:cxnSp>
          <p:nvCxnSpPr>
            <p:cNvPr id="982" name="Google Shape;982;p87"/>
            <p:cNvCxnSpPr/>
            <p:nvPr/>
          </p:nvCxnSpPr>
          <p:spPr>
            <a:xfrm rot="10800000">
              <a:off x="1466975" y="2862275"/>
              <a:ext cx="1242900" cy="0"/>
            </a:xfrm>
            <a:prstGeom prst="straightConnector1">
              <a:avLst/>
            </a:prstGeom>
            <a:noFill/>
            <a:ln w="9525" cap="flat" cmpd="sng">
              <a:solidFill>
                <a:srgbClr val="595959"/>
              </a:solidFill>
              <a:prstDash val="solid"/>
              <a:round/>
              <a:headEnd type="triangle" w="med" len="med"/>
              <a:tailEnd type="triangle" w="med" len="med"/>
            </a:ln>
          </p:spPr>
        </p:cxnSp>
        <p:cxnSp>
          <p:nvCxnSpPr>
            <p:cNvPr id="983" name="Google Shape;983;p87"/>
            <p:cNvCxnSpPr/>
            <p:nvPr/>
          </p:nvCxnSpPr>
          <p:spPr>
            <a:xfrm rot="10800000">
              <a:off x="2705325" y="2862275"/>
              <a:ext cx="466500" cy="0"/>
            </a:xfrm>
            <a:prstGeom prst="straightConnector1">
              <a:avLst/>
            </a:prstGeom>
            <a:noFill/>
            <a:ln w="9525" cap="flat" cmpd="sng">
              <a:solidFill>
                <a:srgbClr val="595959"/>
              </a:solidFill>
              <a:prstDash val="solid"/>
              <a:round/>
              <a:headEnd type="triangle" w="med" len="med"/>
              <a:tailEnd type="triangle" w="med" len="med"/>
            </a:ln>
          </p:spPr>
        </p:cxnSp>
        <p:cxnSp>
          <p:nvCxnSpPr>
            <p:cNvPr id="984" name="Google Shape;984;p87"/>
            <p:cNvCxnSpPr/>
            <p:nvPr/>
          </p:nvCxnSpPr>
          <p:spPr>
            <a:xfrm rot="10800000">
              <a:off x="3167150" y="2862275"/>
              <a:ext cx="523800" cy="0"/>
            </a:xfrm>
            <a:prstGeom prst="straightConnector1">
              <a:avLst/>
            </a:prstGeom>
            <a:noFill/>
            <a:ln w="9525" cap="flat" cmpd="sng">
              <a:solidFill>
                <a:srgbClr val="595959"/>
              </a:solidFill>
              <a:prstDash val="solid"/>
              <a:round/>
              <a:headEnd type="triangle" w="med" len="med"/>
              <a:tailEnd type="triangle" w="med" len="med"/>
            </a:ln>
          </p:spPr>
        </p:cxnSp>
        <p:cxnSp>
          <p:nvCxnSpPr>
            <p:cNvPr id="985" name="Google Shape;985;p87"/>
            <p:cNvCxnSpPr/>
            <p:nvPr/>
          </p:nvCxnSpPr>
          <p:spPr>
            <a:xfrm rot="10800000">
              <a:off x="3691050" y="2862275"/>
              <a:ext cx="709500" cy="0"/>
            </a:xfrm>
            <a:prstGeom prst="straightConnector1">
              <a:avLst/>
            </a:prstGeom>
            <a:noFill/>
            <a:ln w="9525" cap="flat" cmpd="sng">
              <a:solidFill>
                <a:srgbClr val="595959"/>
              </a:solidFill>
              <a:prstDash val="solid"/>
              <a:round/>
              <a:headEnd type="triangle" w="med" len="med"/>
              <a:tailEnd type="triangle" w="med" len="med"/>
            </a:ln>
          </p:spPr>
        </p:cxnSp>
        <p:cxnSp>
          <p:nvCxnSpPr>
            <p:cNvPr id="986" name="Google Shape;986;p87"/>
            <p:cNvCxnSpPr/>
            <p:nvPr/>
          </p:nvCxnSpPr>
          <p:spPr>
            <a:xfrm rot="10800000">
              <a:off x="4400900" y="2862275"/>
              <a:ext cx="504600" cy="0"/>
            </a:xfrm>
            <a:prstGeom prst="straightConnector1">
              <a:avLst/>
            </a:prstGeom>
            <a:noFill/>
            <a:ln w="9525" cap="flat" cmpd="sng">
              <a:solidFill>
                <a:srgbClr val="595959"/>
              </a:solidFill>
              <a:prstDash val="solid"/>
              <a:round/>
              <a:headEnd type="triangle" w="med" len="med"/>
              <a:tailEnd type="triangle" w="med" len="med"/>
            </a:ln>
          </p:spPr>
        </p:cxnSp>
        <p:cxnSp>
          <p:nvCxnSpPr>
            <p:cNvPr id="987" name="Google Shape;987;p87"/>
            <p:cNvCxnSpPr/>
            <p:nvPr/>
          </p:nvCxnSpPr>
          <p:spPr>
            <a:xfrm rot="10800000">
              <a:off x="4905350" y="2862275"/>
              <a:ext cx="881100" cy="0"/>
            </a:xfrm>
            <a:prstGeom prst="straightConnector1">
              <a:avLst/>
            </a:prstGeom>
            <a:noFill/>
            <a:ln w="9525" cap="flat" cmpd="sng">
              <a:solidFill>
                <a:srgbClr val="595959"/>
              </a:solidFill>
              <a:prstDash val="solid"/>
              <a:round/>
              <a:headEnd type="triangle" w="med" len="med"/>
              <a:tailEnd type="triangle" w="med" len="med"/>
            </a:ln>
          </p:spPr>
        </p:cxnSp>
        <p:cxnSp>
          <p:nvCxnSpPr>
            <p:cNvPr id="988" name="Google Shape;988;p87"/>
            <p:cNvCxnSpPr/>
            <p:nvPr/>
          </p:nvCxnSpPr>
          <p:spPr>
            <a:xfrm rot="10800000">
              <a:off x="5781950" y="2862275"/>
              <a:ext cx="1566600" cy="0"/>
            </a:xfrm>
            <a:prstGeom prst="straightConnector1">
              <a:avLst/>
            </a:prstGeom>
            <a:noFill/>
            <a:ln w="9525" cap="flat" cmpd="sng">
              <a:solidFill>
                <a:srgbClr val="595959"/>
              </a:solidFill>
              <a:prstDash val="solid"/>
              <a:round/>
              <a:headEnd type="triangle" w="med" len="med"/>
              <a:tailEnd type="triangle" w="med" len="med"/>
            </a:ln>
          </p:spPr>
        </p:cxnSp>
        <p:cxnSp>
          <p:nvCxnSpPr>
            <p:cNvPr id="989" name="Google Shape;989;p87"/>
            <p:cNvCxnSpPr/>
            <p:nvPr/>
          </p:nvCxnSpPr>
          <p:spPr>
            <a:xfrm rot="10800000">
              <a:off x="324000" y="452550"/>
              <a:ext cx="0" cy="1281000"/>
            </a:xfrm>
            <a:prstGeom prst="straightConnector1">
              <a:avLst/>
            </a:prstGeom>
            <a:noFill/>
            <a:ln w="9525" cap="flat" cmpd="sng">
              <a:solidFill>
                <a:srgbClr val="595959"/>
              </a:solidFill>
              <a:prstDash val="solid"/>
              <a:round/>
              <a:headEnd type="none" w="med" len="med"/>
              <a:tailEnd type="none" w="med" len="med"/>
            </a:ln>
          </p:spPr>
        </p:cxnSp>
        <p:cxnSp>
          <p:nvCxnSpPr>
            <p:cNvPr id="990" name="Google Shape;990;p87"/>
            <p:cNvCxnSpPr/>
            <p:nvPr/>
          </p:nvCxnSpPr>
          <p:spPr>
            <a:xfrm rot="10800000">
              <a:off x="1526825" y="452550"/>
              <a:ext cx="0" cy="1281000"/>
            </a:xfrm>
            <a:prstGeom prst="straightConnector1">
              <a:avLst/>
            </a:prstGeom>
            <a:noFill/>
            <a:ln w="9525" cap="flat" cmpd="sng">
              <a:solidFill>
                <a:srgbClr val="595959"/>
              </a:solidFill>
              <a:prstDash val="solid"/>
              <a:round/>
              <a:headEnd type="none" w="med" len="med"/>
              <a:tailEnd type="none" w="med" len="med"/>
            </a:ln>
          </p:spPr>
        </p:cxnSp>
        <p:cxnSp>
          <p:nvCxnSpPr>
            <p:cNvPr id="991" name="Google Shape;991;p87"/>
            <p:cNvCxnSpPr/>
            <p:nvPr/>
          </p:nvCxnSpPr>
          <p:spPr>
            <a:xfrm rot="10800000">
              <a:off x="323925" y="614400"/>
              <a:ext cx="1209600" cy="0"/>
            </a:xfrm>
            <a:prstGeom prst="straightConnector1">
              <a:avLst/>
            </a:prstGeom>
            <a:noFill/>
            <a:ln w="9525" cap="flat" cmpd="sng">
              <a:solidFill>
                <a:srgbClr val="595959"/>
              </a:solidFill>
              <a:prstDash val="solid"/>
              <a:round/>
              <a:headEnd type="triangle" w="med" len="med"/>
              <a:tailEnd type="triangle" w="med" len="med"/>
            </a:ln>
          </p:spPr>
        </p:cxnSp>
        <p:sp>
          <p:nvSpPr>
            <p:cNvPr id="992" name="Google Shape;992;p87"/>
            <p:cNvSpPr txBox="1"/>
            <p:nvPr/>
          </p:nvSpPr>
          <p:spPr>
            <a:xfrm>
              <a:off x="971500" y="2862275"/>
              <a:ext cx="5046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t>20.8”</a:t>
              </a:r>
              <a:endParaRPr sz="1000"/>
            </a:p>
          </p:txBody>
        </p:sp>
        <p:sp>
          <p:nvSpPr>
            <p:cNvPr id="993" name="Google Shape;993;p87"/>
            <p:cNvSpPr/>
            <p:nvPr/>
          </p:nvSpPr>
          <p:spPr>
            <a:xfrm>
              <a:off x="966800" y="1647825"/>
              <a:ext cx="504600" cy="199200"/>
            </a:xfrm>
            <a:prstGeom prst="roundRect">
              <a:avLst>
                <a:gd name="adj" fmla="val 16667"/>
              </a:avLst>
            </a:prstGeom>
            <a:solidFill>
              <a:srgbClr val="9900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87"/>
            <p:cNvSpPr/>
            <p:nvPr/>
          </p:nvSpPr>
          <p:spPr>
            <a:xfrm>
              <a:off x="5784525" y="1357325"/>
              <a:ext cx="504600" cy="622800"/>
            </a:xfrm>
            <a:prstGeom prst="roundRect">
              <a:avLst>
                <a:gd name="adj" fmla="val 16667"/>
              </a:avLst>
            </a:prstGeom>
            <a:solidFill>
              <a:srgbClr val="9900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87"/>
            <p:cNvSpPr/>
            <p:nvPr/>
          </p:nvSpPr>
          <p:spPr>
            <a:xfrm>
              <a:off x="1524950" y="1452575"/>
              <a:ext cx="290400" cy="287100"/>
            </a:xfrm>
            <a:prstGeom prst="snip1Rect">
              <a:avLst>
                <a:gd name="adj" fmla="val 50000"/>
              </a:avLst>
            </a:prstGeom>
            <a:solidFill>
              <a:schemeClr val="accen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96" name="Google Shape;996;p87"/>
            <p:cNvCxnSpPr>
              <a:stCxn id="966" idx="1"/>
            </p:cNvCxnSpPr>
            <p:nvPr/>
          </p:nvCxnSpPr>
          <p:spPr>
            <a:xfrm rot="10800000">
              <a:off x="1105925" y="1739525"/>
              <a:ext cx="420900" cy="730200"/>
            </a:xfrm>
            <a:prstGeom prst="bentConnector2">
              <a:avLst/>
            </a:prstGeom>
            <a:noFill/>
            <a:ln w="19050" cap="flat" cmpd="sng">
              <a:solidFill>
                <a:srgbClr val="000000"/>
              </a:solidFill>
              <a:prstDash val="solid"/>
              <a:round/>
              <a:headEnd type="none" w="med" len="med"/>
              <a:tailEnd type="diamond" w="med" len="med"/>
            </a:ln>
          </p:spPr>
        </p:cxnSp>
        <p:cxnSp>
          <p:nvCxnSpPr>
            <p:cNvPr id="997" name="Google Shape;997;p87"/>
            <p:cNvCxnSpPr/>
            <p:nvPr/>
          </p:nvCxnSpPr>
          <p:spPr>
            <a:xfrm rot="5400000">
              <a:off x="1338000" y="780750"/>
              <a:ext cx="1161900" cy="473700"/>
            </a:xfrm>
            <a:prstGeom prst="bentConnector3">
              <a:avLst>
                <a:gd name="adj1" fmla="val 0"/>
              </a:avLst>
            </a:prstGeom>
            <a:noFill/>
            <a:ln w="19050" cap="flat" cmpd="sng">
              <a:solidFill>
                <a:srgbClr val="000000"/>
              </a:solidFill>
              <a:prstDash val="solid"/>
              <a:round/>
              <a:headEnd type="none" w="med" len="med"/>
              <a:tailEnd type="diamond" w="med" len="med"/>
            </a:ln>
          </p:spPr>
        </p:cxnSp>
        <p:cxnSp>
          <p:nvCxnSpPr>
            <p:cNvPr id="998" name="Google Shape;998;p87"/>
            <p:cNvCxnSpPr>
              <a:stCxn id="965" idx="1"/>
            </p:cNvCxnSpPr>
            <p:nvPr/>
          </p:nvCxnSpPr>
          <p:spPr>
            <a:xfrm rot="10800000">
              <a:off x="5926250" y="1846925"/>
              <a:ext cx="429600" cy="622800"/>
            </a:xfrm>
            <a:prstGeom prst="bentConnector2">
              <a:avLst/>
            </a:prstGeom>
            <a:noFill/>
            <a:ln w="19050" cap="flat" cmpd="sng">
              <a:solidFill>
                <a:srgbClr val="000000"/>
              </a:solidFill>
              <a:prstDash val="solid"/>
              <a:round/>
              <a:headEnd type="none" w="med" len="med"/>
              <a:tailEnd type="diamond" w="med" len="med"/>
            </a:ln>
          </p:spPr>
        </p:cxnSp>
        <p:sp>
          <p:nvSpPr>
            <p:cNvPr id="999" name="Google Shape;999;p87"/>
            <p:cNvSpPr/>
            <p:nvPr/>
          </p:nvSpPr>
          <p:spPr>
            <a:xfrm>
              <a:off x="2203125" y="1825963"/>
              <a:ext cx="504600" cy="252300"/>
            </a:xfrm>
            <a:prstGeom prst="rect">
              <a:avLst/>
            </a:prstGeom>
            <a:solidFill>
              <a:schemeClr val="accen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87"/>
            <p:cNvSpPr/>
            <p:nvPr/>
          </p:nvSpPr>
          <p:spPr>
            <a:xfrm>
              <a:off x="3174375" y="1825963"/>
              <a:ext cx="504600" cy="252300"/>
            </a:xfrm>
            <a:prstGeom prst="rect">
              <a:avLst/>
            </a:prstGeom>
            <a:solidFill>
              <a:schemeClr val="accen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87"/>
            <p:cNvSpPr/>
            <p:nvPr/>
          </p:nvSpPr>
          <p:spPr>
            <a:xfrm>
              <a:off x="4400900" y="1825963"/>
              <a:ext cx="504600" cy="252300"/>
            </a:xfrm>
            <a:prstGeom prst="rect">
              <a:avLst/>
            </a:prstGeom>
            <a:solidFill>
              <a:schemeClr val="accen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02" name="Google Shape;1002;p87"/>
            <p:cNvCxnSpPr/>
            <p:nvPr/>
          </p:nvCxnSpPr>
          <p:spPr>
            <a:xfrm rot="10800000" flipH="1">
              <a:off x="2685100" y="1247925"/>
              <a:ext cx="99900" cy="590400"/>
            </a:xfrm>
            <a:prstGeom prst="straightConnector1">
              <a:avLst/>
            </a:prstGeom>
            <a:noFill/>
            <a:ln w="38100" cap="flat" cmpd="sng">
              <a:solidFill>
                <a:srgbClr val="000000"/>
              </a:solidFill>
              <a:prstDash val="solid"/>
              <a:round/>
              <a:headEnd type="none" w="med" len="med"/>
              <a:tailEnd type="none" w="med" len="med"/>
            </a:ln>
          </p:spPr>
        </p:cxnSp>
        <p:cxnSp>
          <p:nvCxnSpPr>
            <p:cNvPr id="1003" name="Google Shape;1003;p87"/>
            <p:cNvCxnSpPr/>
            <p:nvPr/>
          </p:nvCxnSpPr>
          <p:spPr>
            <a:xfrm rot="10800000" flipH="1">
              <a:off x="4905350" y="1247925"/>
              <a:ext cx="99900" cy="590400"/>
            </a:xfrm>
            <a:prstGeom prst="straightConnector1">
              <a:avLst/>
            </a:prstGeom>
            <a:noFill/>
            <a:ln w="38100" cap="flat" cmpd="sng">
              <a:solidFill>
                <a:srgbClr val="000000"/>
              </a:solidFill>
              <a:prstDash val="solid"/>
              <a:round/>
              <a:headEnd type="none" w="med" len="med"/>
              <a:tailEnd type="none" w="med" len="med"/>
            </a:ln>
          </p:spPr>
        </p:cxnSp>
        <p:cxnSp>
          <p:nvCxnSpPr>
            <p:cNvPr id="1004" name="Google Shape;1004;p87"/>
            <p:cNvCxnSpPr/>
            <p:nvPr/>
          </p:nvCxnSpPr>
          <p:spPr>
            <a:xfrm rot="10800000">
              <a:off x="3081375" y="1251225"/>
              <a:ext cx="93000" cy="583800"/>
            </a:xfrm>
            <a:prstGeom prst="straightConnector1">
              <a:avLst/>
            </a:prstGeom>
            <a:noFill/>
            <a:ln w="38100" cap="flat" cmpd="sng">
              <a:solidFill>
                <a:srgbClr val="000000"/>
              </a:solidFill>
              <a:prstDash val="solid"/>
              <a:round/>
              <a:headEnd type="none" w="med" len="med"/>
              <a:tailEnd type="none" w="med" len="med"/>
            </a:ln>
          </p:spPr>
        </p:cxnSp>
        <p:sp>
          <p:nvSpPr>
            <p:cNvPr id="1005" name="Google Shape;1005;p87"/>
            <p:cNvSpPr txBox="1"/>
            <p:nvPr/>
          </p:nvSpPr>
          <p:spPr>
            <a:xfrm>
              <a:off x="1838413" y="2861175"/>
              <a:ext cx="5046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t>30.0”</a:t>
              </a:r>
              <a:endParaRPr sz="1000"/>
            </a:p>
          </p:txBody>
        </p:sp>
        <p:sp>
          <p:nvSpPr>
            <p:cNvPr id="1006" name="Google Shape;1006;p87"/>
            <p:cNvSpPr txBox="1"/>
            <p:nvPr/>
          </p:nvSpPr>
          <p:spPr>
            <a:xfrm>
              <a:off x="2684350" y="2861175"/>
              <a:ext cx="5046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t>19.0”</a:t>
              </a:r>
              <a:endParaRPr sz="1000"/>
            </a:p>
          </p:txBody>
        </p:sp>
        <p:sp>
          <p:nvSpPr>
            <p:cNvPr id="1007" name="Google Shape;1007;p87"/>
            <p:cNvSpPr txBox="1"/>
            <p:nvPr/>
          </p:nvSpPr>
          <p:spPr>
            <a:xfrm>
              <a:off x="3176750" y="2889575"/>
              <a:ext cx="5046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t>20.0”</a:t>
              </a:r>
              <a:endParaRPr sz="1000"/>
            </a:p>
          </p:txBody>
        </p:sp>
        <p:sp>
          <p:nvSpPr>
            <p:cNvPr id="1008" name="Google Shape;1008;p87"/>
            <p:cNvSpPr txBox="1"/>
            <p:nvPr/>
          </p:nvSpPr>
          <p:spPr>
            <a:xfrm>
              <a:off x="3786975" y="2861175"/>
              <a:ext cx="5046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t>29.7”</a:t>
              </a:r>
              <a:endParaRPr sz="1000"/>
            </a:p>
          </p:txBody>
        </p:sp>
        <p:sp>
          <p:nvSpPr>
            <p:cNvPr id="1009" name="Google Shape;1009;p87"/>
            <p:cNvSpPr txBox="1"/>
            <p:nvPr/>
          </p:nvSpPr>
          <p:spPr>
            <a:xfrm>
              <a:off x="4397200" y="2889575"/>
              <a:ext cx="5046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t>20.0”</a:t>
              </a:r>
              <a:endParaRPr sz="1000"/>
            </a:p>
          </p:txBody>
        </p:sp>
        <p:sp>
          <p:nvSpPr>
            <p:cNvPr id="1010" name="Google Shape;1010;p87"/>
            <p:cNvSpPr txBox="1"/>
            <p:nvPr/>
          </p:nvSpPr>
          <p:spPr>
            <a:xfrm>
              <a:off x="5089513" y="2889575"/>
              <a:ext cx="5046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t>35.3”</a:t>
              </a:r>
              <a:endParaRPr sz="1000"/>
            </a:p>
          </p:txBody>
        </p:sp>
        <p:cxnSp>
          <p:nvCxnSpPr>
            <p:cNvPr id="1011" name="Google Shape;1011;p87"/>
            <p:cNvCxnSpPr/>
            <p:nvPr/>
          </p:nvCxnSpPr>
          <p:spPr>
            <a:xfrm>
              <a:off x="5781813" y="227550"/>
              <a:ext cx="0" cy="1344900"/>
            </a:xfrm>
            <a:prstGeom prst="straightConnector1">
              <a:avLst/>
            </a:prstGeom>
            <a:noFill/>
            <a:ln w="9525" cap="flat" cmpd="sng">
              <a:solidFill>
                <a:srgbClr val="595959"/>
              </a:solidFill>
              <a:prstDash val="solid"/>
              <a:round/>
              <a:headEnd type="none" w="med" len="med"/>
              <a:tailEnd type="none" w="med" len="med"/>
            </a:ln>
          </p:spPr>
        </p:cxnSp>
        <p:cxnSp>
          <p:nvCxnSpPr>
            <p:cNvPr id="1012" name="Google Shape;1012;p87"/>
            <p:cNvCxnSpPr/>
            <p:nvPr/>
          </p:nvCxnSpPr>
          <p:spPr>
            <a:xfrm>
              <a:off x="6290975" y="227550"/>
              <a:ext cx="0" cy="1517100"/>
            </a:xfrm>
            <a:prstGeom prst="straightConnector1">
              <a:avLst/>
            </a:prstGeom>
            <a:noFill/>
            <a:ln w="9525" cap="flat" cmpd="sng">
              <a:solidFill>
                <a:srgbClr val="595959"/>
              </a:solidFill>
              <a:prstDash val="solid"/>
              <a:round/>
              <a:headEnd type="none" w="med" len="med"/>
              <a:tailEnd type="none" w="med" len="med"/>
            </a:ln>
          </p:spPr>
        </p:cxnSp>
        <p:cxnSp>
          <p:nvCxnSpPr>
            <p:cNvPr id="1013" name="Google Shape;1013;p87"/>
            <p:cNvCxnSpPr/>
            <p:nvPr/>
          </p:nvCxnSpPr>
          <p:spPr>
            <a:xfrm rot="10800000">
              <a:off x="5784525" y="288050"/>
              <a:ext cx="504600" cy="0"/>
            </a:xfrm>
            <a:prstGeom prst="straightConnector1">
              <a:avLst/>
            </a:prstGeom>
            <a:noFill/>
            <a:ln w="9525" cap="flat" cmpd="sng">
              <a:solidFill>
                <a:srgbClr val="595959"/>
              </a:solidFill>
              <a:prstDash val="solid"/>
              <a:round/>
              <a:headEnd type="triangle" w="med" len="med"/>
              <a:tailEnd type="triangle" w="med" len="med"/>
            </a:ln>
          </p:spPr>
        </p:cxnSp>
        <p:sp>
          <p:nvSpPr>
            <p:cNvPr id="1014" name="Google Shape;1014;p87"/>
            <p:cNvSpPr txBox="1"/>
            <p:nvPr/>
          </p:nvSpPr>
          <p:spPr>
            <a:xfrm>
              <a:off x="5781813" y="0"/>
              <a:ext cx="5046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t>20.1”</a:t>
              </a:r>
              <a:endParaRPr sz="1000"/>
            </a:p>
          </p:txBody>
        </p:sp>
        <p:sp>
          <p:nvSpPr>
            <p:cNvPr id="1015" name="Google Shape;1015;p87"/>
            <p:cNvSpPr txBox="1"/>
            <p:nvPr/>
          </p:nvSpPr>
          <p:spPr>
            <a:xfrm>
              <a:off x="6310563" y="2862275"/>
              <a:ext cx="5046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t>43.4”</a:t>
              </a:r>
              <a:endParaRPr sz="1000"/>
            </a:p>
          </p:txBody>
        </p:sp>
        <p:sp>
          <p:nvSpPr>
            <p:cNvPr id="1016" name="Google Shape;1016;p87"/>
            <p:cNvSpPr txBox="1"/>
            <p:nvPr/>
          </p:nvSpPr>
          <p:spPr>
            <a:xfrm>
              <a:off x="673113" y="316950"/>
              <a:ext cx="5046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t>48”</a:t>
              </a:r>
              <a:endParaRPr sz="1000"/>
            </a:p>
          </p:txBody>
        </p:sp>
        <p:sp>
          <p:nvSpPr>
            <p:cNvPr id="1017" name="Google Shape;1017;p87"/>
            <p:cNvSpPr txBox="1"/>
            <p:nvPr/>
          </p:nvSpPr>
          <p:spPr>
            <a:xfrm>
              <a:off x="395450" y="2861175"/>
              <a:ext cx="5046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t>25.7”</a:t>
              </a:r>
              <a:endParaRPr sz="1000"/>
            </a:p>
          </p:txBody>
        </p:sp>
      </p:grpSp>
      <p:graphicFrame>
        <p:nvGraphicFramePr>
          <p:cNvPr id="1018" name="Google Shape;1018;p87"/>
          <p:cNvGraphicFramePr/>
          <p:nvPr/>
        </p:nvGraphicFramePr>
        <p:xfrm>
          <a:off x="0" y="4749900"/>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109675">
                  <a:extLst>
                    <a:ext uri="{9D8B030D-6E8A-4147-A177-3AD203B41FA5}">
                      <a16:colId xmlns:a16="http://schemas.microsoft.com/office/drawing/2014/main" val="20002"/>
                    </a:ext>
                  </a:extLst>
                </a:gridCol>
                <a:gridCol w="9940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tblGrid>
              <a:tr h="320050">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4"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OVERVIEW</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5"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SCHEDULE</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6"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TEST READINESS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7"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BUDGET</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8"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22"/>
        <p:cNvGrpSpPr/>
        <p:nvPr/>
      </p:nvGrpSpPr>
      <p:grpSpPr>
        <a:xfrm>
          <a:off x="0" y="0"/>
          <a:ext cx="0" cy="0"/>
          <a:chOff x="0" y="0"/>
          <a:chExt cx="0" cy="0"/>
        </a:xfrm>
      </p:grpSpPr>
      <p:sp>
        <p:nvSpPr>
          <p:cNvPr id="1023" name="Google Shape;1023;p88"/>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64</a:t>
            </a:fld>
            <a:endParaRPr/>
          </a:p>
        </p:txBody>
      </p:sp>
      <p:sp>
        <p:nvSpPr>
          <p:cNvPr id="1024" name="Google Shape;1024;p88"/>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F</a:t>
            </a:r>
            <a:r>
              <a:rPr lang="en" sz="2650"/>
              <a:t>ULL</a:t>
            </a:r>
            <a:r>
              <a:rPr lang="en" sz="3300"/>
              <a:t> S</a:t>
            </a:r>
            <a:r>
              <a:rPr lang="en" sz="2650"/>
              <a:t>CALE</a:t>
            </a:r>
            <a:r>
              <a:rPr lang="en" sz="3300"/>
              <a:t> A</a:t>
            </a:r>
            <a:r>
              <a:rPr lang="en" sz="2650"/>
              <a:t>IRCRAFT</a:t>
            </a:r>
            <a:r>
              <a:rPr lang="en" sz="3300"/>
              <a:t> F</a:t>
            </a:r>
            <a:r>
              <a:rPr lang="en" sz="2650"/>
              <a:t>LOOR</a:t>
            </a:r>
            <a:r>
              <a:rPr lang="en" sz="3300"/>
              <a:t> P</a:t>
            </a:r>
            <a:r>
              <a:rPr lang="en" sz="2650"/>
              <a:t>LAN</a:t>
            </a:r>
            <a:endParaRPr sz="2650"/>
          </a:p>
        </p:txBody>
      </p:sp>
      <p:grpSp>
        <p:nvGrpSpPr>
          <p:cNvPr id="1025" name="Google Shape;1025;p88"/>
          <p:cNvGrpSpPr/>
          <p:nvPr/>
        </p:nvGrpSpPr>
        <p:grpSpPr>
          <a:xfrm>
            <a:off x="152400" y="914400"/>
            <a:ext cx="8839425" cy="2619450"/>
            <a:chOff x="152400" y="152400"/>
            <a:chExt cx="8839425" cy="2619450"/>
          </a:xfrm>
        </p:grpSpPr>
        <p:pic>
          <p:nvPicPr>
            <p:cNvPr id="1026" name="Google Shape;1026;p8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2400" y="152400"/>
              <a:ext cx="8839204" cy="1911996"/>
            </a:xfrm>
            <a:prstGeom prst="rect">
              <a:avLst/>
            </a:prstGeom>
            <a:noFill/>
            <a:ln>
              <a:noFill/>
            </a:ln>
          </p:spPr>
        </p:pic>
        <p:sp>
          <p:nvSpPr>
            <p:cNvPr id="1027" name="Google Shape;1027;p88"/>
            <p:cNvSpPr/>
            <p:nvPr/>
          </p:nvSpPr>
          <p:spPr>
            <a:xfrm>
              <a:off x="2426700" y="590600"/>
              <a:ext cx="526200" cy="526200"/>
            </a:xfrm>
            <a:prstGeom prst="rect">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88"/>
            <p:cNvSpPr/>
            <p:nvPr/>
          </p:nvSpPr>
          <p:spPr>
            <a:xfrm>
              <a:off x="2426700" y="1116800"/>
              <a:ext cx="526200" cy="526200"/>
            </a:xfrm>
            <a:prstGeom prst="rect">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88"/>
            <p:cNvSpPr/>
            <p:nvPr/>
          </p:nvSpPr>
          <p:spPr>
            <a:xfrm>
              <a:off x="3493150" y="590600"/>
              <a:ext cx="526200" cy="526200"/>
            </a:xfrm>
            <a:prstGeom prst="rect">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88"/>
            <p:cNvSpPr/>
            <p:nvPr/>
          </p:nvSpPr>
          <p:spPr>
            <a:xfrm>
              <a:off x="3493150" y="1116800"/>
              <a:ext cx="526200" cy="526200"/>
            </a:xfrm>
            <a:prstGeom prst="rect">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88"/>
            <p:cNvSpPr/>
            <p:nvPr/>
          </p:nvSpPr>
          <p:spPr>
            <a:xfrm>
              <a:off x="4859800" y="590600"/>
              <a:ext cx="526200" cy="526200"/>
            </a:xfrm>
            <a:prstGeom prst="rect">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88"/>
            <p:cNvSpPr/>
            <p:nvPr/>
          </p:nvSpPr>
          <p:spPr>
            <a:xfrm>
              <a:off x="4859800" y="1116800"/>
              <a:ext cx="526200" cy="526200"/>
            </a:xfrm>
            <a:prstGeom prst="rect">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88"/>
            <p:cNvSpPr/>
            <p:nvPr/>
          </p:nvSpPr>
          <p:spPr>
            <a:xfrm>
              <a:off x="7047225" y="1906175"/>
              <a:ext cx="1183200" cy="365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Roboto"/>
                  <a:ea typeface="Roboto"/>
                  <a:cs typeface="Roboto"/>
                  <a:sym typeface="Roboto"/>
                </a:rPr>
                <a:t>B</a:t>
              </a:r>
              <a:r>
                <a:rPr lang="en" sz="1000">
                  <a:latin typeface="Roboto"/>
                  <a:ea typeface="Roboto"/>
                  <a:cs typeface="Roboto"/>
                  <a:sym typeface="Roboto"/>
                </a:rPr>
                <a:t>ATTERY</a:t>
              </a:r>
              <a:r>
                <a:rPr lang="en">
                  <a:latin typeface="Roboto"/>
                  <a:ea typeface="Roboto"/>
                  <a:cs typeface="Roboto"/>
                  <a:sym typeface="Roboto"/>
                </a:rPr>
                <a:t> #2</a:t>
              </a:r>
              <a:endParaRPr>
                <a:latin typeface="Roboto"/>
                <a:ea typeface="Roboto"/>
                <a:cs typeface="Roboto"/>
                <a:sym typeface="Roboto"/>
              </a:endParaRPr>
            </a:p>
          </p:txBody>
        </p:sp>
        <p:sp>
          <p:nvSpPr>
            <p:cNvPr id="1034" name="Google Shape;1034;p88"/>
            <p:cNvSpPr/>
            <p:nvPr/>
          </p:nvSpPr>
          <p:spPr>
            <a:xfrm>
              <a:off x="1831625" y="1906175"/>
              <a:ext cx="1255800" cy="365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Roboto"/>
                  <a:ea typeface="Roboto"/>
                  <a:cs typeface="Roboto"/>
                  <a:sym typeface="Roboto"/>
                </a:rPr>
                <a:t>B</a:t>
              </a:r>
              <a:r>
                <a:rPr lang="en" sz="1000">
                  <a:latin typeface="Roboto"/>
                  <a:ea typeface="Roboto"/>
                  <a:cs typeface="Roboto"/>
                  <a:sym typeface="Roboto"/>
                </a:rPr>
                <a:t>ATTERY</a:t>
              </a:r>
              <a:r>
                <a:rPr lang="en">
                  <a:latin typeface="Roboto"/>
                  <a:ea typeface="Roboto"/>
                  <a:cs typeface="Roboto"/>
                  <a:sym typeface="Roboto"/>
                </a:rPr>
                <a:t> #1</a:t>
              </a:r>
              <a:endParaRPr>
                <a:latin typeface="Roboto"/>
                <a:ea typeface="Roboto"/>
                <a:cs typeface="Roboto"/>
                <a:sym typeface="Roboto"/>
              </a:endParaRPr>
            </a:p>
          </p:txBody>
        </p:sp>
        <p:sp>
          <p:nvSpPr>
            <p:cNvPr id="1035" name="Google Shape;1035;p88"/>
            <p:cNvSpPr/>
            <p:nvPr/>
          </p:nvSpPr>
          <p:spPr>
            <a:xfrm>
              <a:off x="1084550" y="773125"/>
              <a:ext cx="547500" cy="687300"/>
            </a:xfrm>
            <a:prstGeom prst="roundRect">
              <a:avLst>
                <a:gd name="adj" fmla="val 16667"/>
              </a:avLst>
            </a:prstGeom>
            <a:solidFill>
              <a:srgbClr val="9900FF"/>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36" name="Google Shape;1036;p88"/>
            <p:cNvCxnSpPr>
              <a:stCxn id="1034" idx="1"/>
            </p:cNvCxnSpPr>
            <p:nvPr/>
          </p:nvCxnSpPr>
          <p:spPr>
            <a:xfrm rot="10800000">
              <a:off x="1331525" y="1105925"/>
              <a:ext cx="500100" cy="982800"/>
            </a:xfrm>
            <a:prstGeom prst="bentConnector2">
              <a:avLst/>
            </a:prstGeom>
            <a:noFill/>
            <a:ln w="19050" cap="flat" cmpd="sng">
              <a:solidFill>
                <a:schemeClr val="lt1"/>
              </a:solidFill>
              <a:prstDash val="solid"/>
              <a:round/>
              <a:headEnd type="none" w="med" len="med"/>
              <a:tailEnd type="diamond" w="med" len="med"/>
            </a:ln>
          </p:spPr>
        </p:cxnSp>
        <p:sp>
          <p:nvSpPr>
            <p:cNvPr id="1037" name="Google Shape;1037;p88"/>
            <p:cNvSpPr/>
            <p:nvPr/>
          </p:nvSpPr>
          <p:spPr>
            <a:xfrm>
              <a:off x="6346150" y="869775"/>
              <a:ext cx="526200" cy="440400"/>
            </a:xfrm>
            <a:prstGeom prst="roundRect">
              <a:avLst>
                <a:gd name="adj" fmla="val 16667"/>
              </a:avLst>
            </a:prstGeom>
            <a:solidFill>
              <a:srgbClr val="9900FF"/>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38" name="Google Shape;1038;p88"/>
            <p:cNvCxnSpPr>
              <a:stCxn id="1033" idx="1"/>
            </p:cNvCxnSpPr>
            <p:nvPr/>
          </p:nvCxnSpPr>
          <p:spPr>
            <a:xfrm rot="10800000">
              <a:off x="6604125" y="1100525"/>
              <a:ext cx="443100" cy="988200"/>
            </a:xfrm>
            <a:prstGeom prst="bentConnector2">
              <a:avLst/>
            </a:prstGeom>
            <a:noFill/>
            <a:ln w="19050" cap="flat" cmpd="sng">
              <a:solidFill>
                <a:schemeClr val="lt1"/>
              </a:solidFill>
              <a:prstDash val="solid"/>
              <a:round/>
              <a:headEnd type="none" w="med" len="med"/>
              <a:tailEnd type="diamond" w="med" len="med"/>
            </a:ln>
          </p:spPr>
        </p:cxnSp>
        <p:sp>
          <p:nvSpPr>
            <p:cNvPr id="1039" name="Google Shape;1039;p88"/>
            <p:cNvSpPr txBox="1"/>
            <p:nvPr/>
          </p:nvSpPr>
          <p:spPr>
            <a:xfrm>
              <a:off x="257700" y="397300"/>
              <a:ext cx="67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N</a:t>
              </a:r>
              <a:r>
                <a:rPr lang="en" sz="1000">
                  <a:latin typeface="Roboto"/>
                  <a:ea typeface="Roboto"/>
                  <a:cs typeface="Roboto"/>
                  <a:sym typeface="Roboto"/>
                </a:rPr>
                <a:t>OSE</a:t>
              </a:r>
              <a:endParaRPr sz="1000">
                <a:latin typeface="Roboto"/>
                <a:ea typeface="Roboto"/>
                <a:cs typeface="Roboto"/>
                <a:sym typeface="Roboto"/>
              </a:endParaRPr>
            </a:p>
          </p:txBody>
        </p:sp>
        <p:sp>
          <p:nvSpPr>
            <p:cNvPr id="1040" name="Google Shape;1040;p88"/>
            <p:cNvSpPr txBox="1"/>
            <p:nvPr/>
          </p:nvSpPr>
          <p:spPr>
            <a:xfrm>
              <a:off x="8315325" y="412175"/>
              <a:ext cx="67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T</a:t>
              </a:r>
              <a:r>
                <a:rPr lang="en" sz="1000">
                  <a:latin typeface="Roboto"/>
                  <a:ea typeface="Roboto"/>
                  <a:cs typeface="Roboto"/>
                  <a:sym typeface="Roboto"/>
                </a:rPr>
                <a:t>AIL</a:t>
              </a:r>
              <a:endParaRPr sz="1000">
                <a:latin typeface="Roboto"/>
                <a:ea typeface="Roboto"/>
                <a:cs typeface="Roboto"/>
                <a:sym typeface="Roboto"/>
              </a:endParaRPr>
            </a:p>
          </p:txBody>
        </p:sp>
        <p:sp>
          <p:nvSpPr>
            <p:cNvPr id="1041" name="Google Shape;1041;p88"/>
            <p:cNvSpPr txBox="1"/>
            <p:nvPr/>
          </p:nvSpPr>
          <p:spPr>
            <a:xfrm>
              <a:off x="5072450" y="2371650"/>
              <a:ext cx="8763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Roboto"/>
                  <a:ea typeface="Roboto"/>
                  <a:cs typeface="Roboto"/>
                  <a:sym typeface="Roboto"/>
                </a:rPr>
                <a:t>F</a:t>
              </a:r>
              <a:r>
                <a:rPr lang="en" sz="1000">
                  <a:latin typeface="Roboto"/>
                  <a:ea typeface="Roboto"/>
                  <a:cs typeface="Roboto"/>
                  <a:sym typeface="Roboto"/>
                </a:rPr>
                <a:t>IREWALL</a:t>
              </a:r>
              <a:endParaRPr sz="1000">
                <a:latin typeface="Roboto"/>
                <a:ea typeface="Roboto"/>
                <a:cs typeface="Roboto"/>
                <a:sym typeface="Roboto"/>
              </a:endParaRPr>
            </a:p>
          </p:txBody>
        </p:sp>
        <p:cxnSp>
          <p:nvCxnSpPr>
            <p:cNvPr id="1042" name="Google Shape;1042;p88"/>
            <p:cNvCxnSpPr>
              <a:stCxn id="1041" idx="0"/>
            </p:cNvCxnSpPr>
            <p:nvPr/>
          </p:nvCxnSpPr>
          <p:spPr>
            <a:xfrm rot="10800000">
              <a:off x="5510600" y="1900650"/>
              <a:ext cx="0" cy="471000"/>
            </a:xfrm>
            <a:prstGeom prst="straightConnector1">
              <a:avLst/>
            </a:prstGeom>
            <a:noFill/>
            <a:ln w="19050" cap="flat" cmpd="sng">
              <a:solidFill>
                <a:schemeClr val="lt1"/>
              </a:solidFill>
              <a:prstDash val="solid"/>
              <a:round/>
              <a:headEnd type="none" w="med" len="med"/>
              <a:tailEnd type="triangle" w="med" len="med"/>
            </a:ln>
          </p:spPr>
        </p:cxnSp>
      </p:grpSp>
      <p:graphicFrame>
        <p:nvGraphicFramePr>
          <p:cNvPr id="1043" name="Google Shape;1043;p88"/>
          <p:cNvGraphicFramePr/>
          <p:nvPr/>
        </p:nvGraphicFramePr>
        <p:xfrm>
          <a:off x="0" y="4749900"/>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109675">
                  <a:extLst>
                    <a:ext uri="{9D8B030D-6E8A-4147-A177-3AD203B41FA5}">
                      <a16:colId xmlns:a16="http://schemas.microsoft.com/office/drawing/2014/main" val="20002"/>
                    </a:ext>
                  </a:extLst>
                </a:gridCol>
                <a:gridCol w="9940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tblGrid>
              <a:tr h="320050">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4"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OVERVIEW</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5"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SCHEDULE</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6"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TEST READINESS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7"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BUDGET</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8"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47"/>
        <p:cNvGrpSpPr/>
        <p:nvPr/>
      </p:nvGrpSpPr>
      <p:grpSpPr>
        <a:xfrm>
          <a:off x="0" y="0"/>
          <a:ext cx="0" cy="0"/>
          <a:chOff x="0" y="0"/>
          <a:chExt cx="0" cy="0"/>
        </a:xfrm>
      </p:grpSpPr>
      <p:sp>
        <p:nvSpPr>
          <p:cNvPr id="1048" name="Google Shape;1048;p89"/>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65</a:t>
            </a:fld>
            <a:endParaRPr/>
          </a:p>
        </p:txBody>
      </p:sp>
      <p:sp>
        <p:nvSpPr>
          <p:cNvPr id="1049" name="Google Shape;1049;p89"/>
          <p:cNvSpPr txBox="1">
            <a:spLocks noGrp="1"/>
          </p:cNvSpPr>
          <p:nvPr>
            <p:ph type="title"/>
          </p:nvPr>
        </p:nvSpPr>
        <p:spPr>
          <a:xfrm>
            <a:off x="0" y="0"/>
            <a:ext cx="91440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F</a:t>
            </a:r>
            <a:r>
              <a:rPr lang="en" sz="2650"/>
              <a:t>ULL</a:t>
            </a:r>
            <a:r>
              <a:rPr lang="en" sz="3300"/>
              <a:t> S</a:t>
            </a:r>
            <a:r>
              <a:rPr lang="en" sz="2650"/>
              <a:t>CALE</a:t>
            </a:r>
            <a:r>
              <a:rPr lang="en" sz="3300"/>
              <a:t> A</a:t>
            </a:r>
            <a:r>
              <a:rPr lang="en" sz="2650"/>
              <a:t>IRCRAFT</a:t>
            </a:r>
            <a:r>
              <a:rPr lang="en" sz="3300"/>
              <a:t> I</a:t>
            </a:r>
            <a:r>
              <a:rPr lang="en" sz="2650"/>
              <a:t>NTERIOR</a:t>
            </a:r>
            <a:r>
              <a:rPr lang="en" sz="3300"/>
              <a:t> L</a:t>
            </a:r>
            <a:r>
              <a:rPr lang="en" sz="2650"/>
              <a:t>AYOUT</a:t>
            </a:r>
            <a:endParaRPr sz="2650"/>
          </a:p>
        </p:txBody>
      </p:sp>
      <p:pic>
        <p:nvPicPr>
          <p:cNvPr id="1050" name="Google Shape;1050;p89"/>
          <p:cNvPicPr preferRelativeResize="0"/>
          <p:nvPr/>
        </p:nvPicPr>
        <p:blipFill>
          <a:blip r:embed="rId3">
            <a:alphaModFix/>
          </a:blip>
          <a:stretch>
            <a:fillRect/>
          </a:stretch>
        </p:blipFill>
        <p:spPr>
          <a:xfrm>
            <a:off x="1914738" y="642113"/>
            <a:ext cx="5314516" cy="3859275"/>
          </a:xfrm>
          <a:prstGeom prst="rect">
            <a:avLst/>
          </a:prstGeom>
          <a:noFill/>
          <a:ln>
            <a:noFill/>
          </a:ln>
        </p:spPr>
      </p:pic>
      <p:graphicFrame>
        <p:nvGraphicFramePr>
          <p:cNvPr id="1051" name="Google Shape;1051;p89"/>
          <p:cNvGraphicFramePr/>
          <p:nvPr/>
        </p:nvGraphicFramePr>
        <p:xfrm>
          <a:off x="0" y="4749900"/>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109675">
                  <a:extLst>
                    <a:ext uri="{9D8B030D-6E8A-4147-A177-3AD203B41FA5}">
                      <a16:colId xmlns:a16="http://schemas.microsoft.com/office/drawing/2014/main" val="20002"/>
                    </a:ext>
                  </a:extLst>
                </a:gridCol>
                <a:gridCol w="9940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tblGrid>
              <a:tr h="320050">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4"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OVERVIEW</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5"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SCHEDULE</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6"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TEST READINESS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7"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BUDGET</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8"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pic>
        <p:nvPicPr>
          <p:cNvPr id="1056" name="Google Shape;1056;p9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07375" y="645375"/>
            <a:ext cx="9073823" cy="4031826"/>
          </a:xfrm>
          <a:prstGeom prst="rect">
            <a:avLst/>
          </a:prstGeom>
          <a:noFill/>
          <a:ln>
            <a:noFill/>
          </a:ln>
        </p:spPr>
      </p:pic>
      <p:sp>
        <p:nvSpPr>
          <p:cNvPr id="1057" name="Google Shape;1057;p90"/>
          <p:cNvSpPr txBox="1"/>
          <p:nvPr/>
        </p:nvSpPr>
        <p:spPr>
          <a:xfrm>
            <a:off x="0" y="0"/>
            <a:ext cx="8520600" cy="572700"/>
          </a:xfrm>
          <a:prstGeom prst="rect">
            <a:avLst/>
          </a:prstGeom>
          <a:noFill/>
          <a:ln>
            <a:noFill/>
          </a:ln>
        </p:spPr>
        <p:txBody>
          <a:bodyPr spcFirstLastPara="1" wrap="square" lIns="91425" tIns="91425" rIns="91425" bIns="91425" anchor="ctr" anchorCtr="0">
            <a:normAutofit fontScale="92500" lnSpcReduction="20000"/>
          </a:bodyPr>
          <a:lstStyle/>
          <a:p>
            <a:pPr marL="228600" lvl="0" indent="0" algn="l" rtl="0">
              <a:spcBef>
                <a:spcPts val="0"/>
              </a:spcBef>
              <a:spcAft>
                <a:spcPts val="0"/>
              </a:spcAft>
              <a:buNone/>
            </a:pPr>
            <a:r>
              <a:rPr lang="en" sz="3300">
                <a:solidFill>
                  <a:srgbClr val="212121"/>
                </a:solidFill>
                <a:latin typeface="Maven Pro"/>
                <a:ea typeface="Maven Pro"/>
                <a:cs typeface="Maven Pro"/>
                <a:sym typeface="Maven Pro"/>
              </a:rPr>
              <a:t>B</a:t>
            </a:r>
            <a:r>
              <a:rPr lang="en" sz="2633">
                <a:solidFill>
                  <a:srgbClr val="212121"/>
                </a:solidFill>
                <a:latin typeface="Maven Pro"/>
                <a:ea typeface="Maven Pro"/>
                <a:cs typeface="Maven Pro"/>
                <a:sym typeface="Maven Pro"/>
              </a:rPr>
              <a:t>ASELINE </a:t>
            </a:r>
            <a:r>
              <a:rPr lang="en" sz="3300">
                <a:solidFill>
                  <a:srgbClr val="212121"/>
                </a:solidFill>
                <a:latin typeface="Maven Pro"/>
                <a:ea typeface="Maven Pro"/>
                <a:cs typeface="Maven Pro"/>
                <a:sym typeface="Maven Pro"/>
              </a:rPr>
              <a:t>D</a:t>
            </a:r>
            <a:r>
              <a:rPr lang="en" sz="2633">
                <a:solidFill>
                  <a:srgbClr val="212121"/>
                </a:solidFill>
                <a:latin typeface="Maven Pro"/>
                <a:ea typeface="Maven Pro"/>
                <a:cs typeface="Maven Pro"/>
                <a:sym typeface="Maven Pro"/>
              </a:rPr>
              <a:t>ESIGN</a:t>
            </a:r>
            <a:r>
              <a:rPr lang="en" sz="3300">
                <a:solidFill>
                  <a:srgbClr val="212121"/>
                </a:solidFill>
                <a:latin typeface="Maven Pro"/>
                <a:ea typeface="Maven Pro"/>
                <a:cs typeface="Maven Pro"/>
                <a:sym typeface="Maven Pro"/>
              </a:rPr>
              <a:t>: CG</a:t>
            </a:r>
            <a:endParaRPr sz="3300">
              <a:solidFill>
                <a:srgbClr val="212121"/>
              </a:solidFill>
              <a:latin typeface="Maven Pro"/>
              <a:ea typeface="Maven Pro"/>
              <a:cs typeface="Maven Pro"/>
              <a:sym typeface="Maven Pro"/>
            </a:endParaRPr>
          </a:p>
        </p:txBody>
      </p:sp>
      <p:graphicFrame>
        <p:nvGraphicFramePr>
          <p:cNvPr id="1058" name="Google Shape;1058;p90"/>
          <p:cNvGraphicFramePr/>
          <p:nvPr/>
        </p:nvGraphicFramePr>
        <p:xfrm>
          <a:off x="0" y="4749900"/>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109675">
                  <a:extLst>
                    <a:ext uri="{9D8B030D-6E8A-4147-A177-3AD203B41FA5}">
                      <a16:colId xmlns:a16="http://schemas.microsoft.com/office/drawing/2014/main" val="20002"/>
                    </a:ext>
                  </a:extLst>
                </a:gridCol>
                <a:gridCol w="9940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tblGrid>
              <a:tr h="320050">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4"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OVERVIEW</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5"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SCHEDULE</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6"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TEST READINESS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7"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BUDGET</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8"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062"/>
        <p:cNvGrpSpPr/>
        <p:nvPr/>
      </p:nvGrpSpPr>
      <p:grpSpPr>
        <a:xfrm>
          <a:off x="0" y="0"/>
          <a:ext cx="0" cy="0"/>
          <a:chOff x="0" y="0"/>
          <a:chExt cx="0" cy="0"/>
        </a:xfrm>
      </p:grpSpPr>
      <p:sp>
        <p:nvSpPr>
          <p:cNvPr id="1063" name="Google Shape;1063;p91"/>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67</a:t>
            </a:fld>
            <a:endParaRPr/>
          </a:p>
        </p:txBody>
      </p:sp>
      <p:sp>
        <p:nvSpPr>
          <p:cNvPr id="1064" name="Google Shape;1064;p91"/>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S</a:t>
            </a:r>
            <a:r>
              <a:rPr lang="en" sz="2650"/>
              <a:t>CALED</a:t>
            </a:r>
            <a:r>
              <a:rPr lang="en" sz="3300"/>
              <a:t> C</a:t>
            </a:r>
            <a:r>
              <a:rPr lang="en" sz="2650"/>
              <a:t>OMPONENT </a:t>
            </a:r>
            <a:r>
              <a:rPr lang="en" sz="3300"/>
              <a:t>W</a:t>
            </a:r>
            <a:r>
              <a:rPr lang="en" sz="2650"/>
              <a:t>EIGHTS - AAA</a:t>
            </a:r>
            <a:endParaRPr sz="2650"/>
          </a:p>
        </p:txBody>
      </p:sp>
      <p:graphicFrame>
        <p:nvGraphicFramePr>
          <p:cNvPr id="1065" name="Google Shape;1065;p91"/>
          <p:cNvGraphicFramePr/>
          <p:nvPr/>
        </p:nvGraphicFramePr>
        <p:xfrm>
          <a:off x="295188" y="560238"/>
          <a:ext cx="3000000" cy="3000000"/>
        </p:xfrm>
        <a:graphic>
          <a:graphicData uri="http://schemas.openxmlformats.org/drawingml/2006/table">
            <a:tbl>
              <a:tblPr>
                <a:noFill/>
                <a:tableStyleId>{6AB2BD99-D816-4124-A111-4A8E09C7968A}</a:tableStyleId>
              </a:tblPr>
              <a:tblGrid>
                <a:gridCol w="2014325">
                  <a:extLst>
                    <a:ext uri="{9D8B030D-6E8A-4147-A177-3AD203B41FA5}">
                      <a16:colId xmlns:a16="http://schemas.microsoft.com/office/drawing/2014/main" val="20000"/>
                    </a:ext>
                  </a:extLst>
                </a:gridCol>
                <a:gridCol w="2014325">
                  <a:extLst>
                    <a:ext uri="{9D8B030D-6E8A-4147-A177-3AD203B41FA5}">
                      <a16:colId xmlns:a16="http://schemas.microsoft.com/office/drawing/2014/main" val="20001"/>
                    </a:ext>
                  </a:extLst>
                </a:gridCol>
                <a:gridCol w="2014325">
                  <a:extLst>
                    <a:ext uri="{9D8B030D-6E8A-4147-A177-3AD203B41FA5}">
                      <a16:colId xmlns:a16="http://schemas.microsoft.com/office/drawing/2014/main" val="20002"/>
                    </a:ext>
                  </a:extLst>
                </a:gridCol>
                <a:gridCol w="2014325">
                  <a:extLst>
                    <a:ext uri="{9D8B030D-6E8A-4147-A177-3AD203B41FA5}">
                      <a16:colId xmlns:a16="http://schemas.microsoft.com/office/drawing/2014/main" val="20003"/>
                    </a:ext>
                  </a:extLst>
                </a:gridCol>
              </a:tblGrid>
              <a:tr h="232275">
                <a:tc>
                  <a:txBody>
                    <a:bodyPr/>
                    <a:lstStyle/>
                    <a:p>
                      <a:pPr marL="0" lvl="0" indent="0" algn="ctr" rtl="0">
                        <a:spcBef>
                          <a:spcPts val="0"/>
                        </a:spcBef>
                        <a:spcAft>
                          <a:spcPts val="0"/>
                        </a:spcAft>
                        <a:buNone/>
                      </a:pPr>
                      <a:r>
                        <a:rPr lang="en" sz="1000" b="1">
                          <a:latin typeface="Roboto"/>
                          <a:ea typeface="Roboto"/>
                          <a:cs typeface="Roboto"/>
                          <a:sym typeface="Roboto"/>
                        </a:rPr>
                        <a:t>Element</a:t>
                      </a:r>
                      <a:endParaRPr sz="1000" b="1">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1000" b="1">
                          <a:latin typeface="Roboto"/>
                          <a:ea typeface="Roboto"/>
                          <a:cs typeface="Roboto"/>
                          <a:sym typeface="Roboto"/>
                        </a:rPr>
                        <a:t>Weight Factor</a:t>
                      </a:r>
                      <a:endParaRPr sz="1000" b="1">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n" sz="1000" b="1">
                          <a:latin typeface="Roboto"/>
                          <a:ea typeface="Roboto"/>
                          <a:cs typeface="Roboto"/>
                          <a:sym typeface="Roboto"/>
                        </a:rPr>
                        <a:t>Full Scale Weight (lbs)</a:t>
                      </a:r>
                      <a:endParaRPr sz="1000" b="1">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n" sz="1000" b="1">
                          <a:latin typeface="Roboto"/>
                          <a:ea typeface="Roboto"/>
                          <a:cs typeface="Roboto"/>
                          <a:sym typeface="Roboto"/>
                        </a:rPr>
                        <a:t>CSD Weight (lbs)</a:t>
                      </a:r>
                      <a:endParaRPr sz="1000" b="1">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250350">
                <a:tc>
                  <a:txBody>
                    <a:bodyPr/>
                    <a:lstStyle/>
                    <a:p>
                      <a:pPr marL="0" lvl="0" indent="0" algn="ctr" rtl="0">
                        <a:spcBef>
                          <a:spcPts val="0"/>
                        </a:spcBef>
                        <a:spcAft>
                          <a:spcPts val="0"/>
                        </a:spcAft>
                        <a:buNone/>
                      </a:pPr>
                      <a:r>
                        <a:rPr lang="en" sz="1000">
                          <a:latin typeface="Roboto"/>
                          <a:ea typeface="Roboto"/>
                          <a:cs typeface="Roboto"/>
                          <a:sym typeface="Roboto"/>
                        </a:rPr>
                        <a:t>Wings</a:t>
                      </a:r>
                      <a:endParaRPr sz="1000">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000">
                          <a:latin typeface="Roboto"/>
                          <a:ea typeface="Roboto"/>
                          <a:cs typeface="Roboto"/>
                          <a:sym typeface="Roboto"/>
                        </a:rPr>
                        <a:t>0.1093</a:t>
                      </a:r>
                      <a:endParaRPr sz="1000">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9D2E9"/>
                    </a:solidFill>
                  </a:tcPr>
                </a:tc>
                <a:tc>
                  <a:txBody>
                    <a:bodyPr/>
                    <a:lstStyle/>
                    <a:p>
                      <a:pPr marL="0" lvl="0" indent="0" algn="ctr" rtl="0">
                        <a:spcBef>
                          <a:spcPts val="0"/>
                        </a:spcBef>
                        <a:spcAft>
                          <a:spcPts val="0"/>
                        </a:spcAft>
                        <a:buNone/>
                      </a:pPr>
                      <a:r>
                        <a:rPr lang="en" sz="1000">
                          <a:latin typeface="Roboto"/>
                          <a:ea typeface="Roboto"/>
                          <a:cs typeface="Roboto"/>
                          <a:sym typeface="Roboto"/>
                        </a:rPr>
                        <a:t>447.3</a:t>
                      </a:r>
                      <a:endParaRPr sz="1000">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9D2E9"/>
                    </a:solidFill>
                  </a:tcPr>
                </a:tc>
                <a:tc>
                  <a:txBody>
                    <a:bodyPr/>
                    <a:lstStyle/>
                    <a:p>
                      <a:pPr marL="0" lvl="0" indent="0" algn="ctr" rtl="0">
                        <a:spcBef>
                          <a:spcPts val="0"/>
                        </a:spcBef>
                        <a:spcAft>
                          <a:spcPts val="0"/>
                        </a:spcAft>
                        <a:buNone/>
                      </a:pPr>
                      <a:r>
                        <a:rPr lang="en" sz="1000">
                          <a:latin typeface="Roboto"/>
                          <a:ea typeface="Roboto"/>
                          <a:cs typeface="Roboto"/>
                          <a:sym typeface="Roboto"/>
                        </a:rPr>
                        <a:t>0.163</a:t>
                      </a:r>
                      <a:endParaRPr sz="1000">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1"/>
                  </a:ext>
                </a:extLst>
              </a:tr>
              <a:tr h="259375">
                <a:tc>
                  <a:txBody>
                    <a:bodyPr/>
                    <a:lstStyle/>
                    <a:p>
                      <a:pPr marL="0" lvl="0" indent="0" algn="ctr" rtl="0">
                        <a:spcBef>
                          <a:spcPts val="0"/>
                        </a:spcBef>
                        <a:spcAft>
                          <a:spcPts val="0"/>
                        </a:spcAft>
                        <a:buNone/>
                      </a:pPr>
                      <a:r>
                        <a:rPr lang="en" sz="1000">
                          <a:latin typeface="Roboto"/>
                          <a:ea typeface="Roboto"/>
                          <a:cs typeface="Roboto"/>
                          <a:sym typeface="Roboto"/>
                        </a:rPr>
                        <a:t>Fuselage</a:t>
                      </a:r>
                      <a:endParaRPr sz="1000">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000">
                          <a:latin typeface="Roboto"/>
                          <a:ea typeface="Roboto"/>
                          <a:cs typeface="Roboto"/>
                          <a:sym typeface="Roboto"/>
                        </a:rPr>
                        <a:t>0.1457</a:t>
                      </a:r>
                      <a:endParaRPr sz="1000">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9D2E9"/>
                    </a:solidFill>
                  </a:tcPr>
                </a:tc>
                <a:tc>
                  <a:txBody>
                    <a:bodyPr/>
                    <a:lstStyle/>
                    <a:p>
                      <a:pPr marL="0" lvl="0" indent="0" algn="ctr" rtl="0">
                        <a:spcBef>
                          <a:spcPts val="0"/>
                        </a:spcBef>
                        <a:spcAft>
                          <a:spcPts val="0"/>
                        </a:spcAft>
                        <a:buNone/>
                      </a:pPr>
                      <a:r>
                        <a:rPr lang="en" sz="1000">
                          <a:latin typeface="Roboto"/>
                          <a:ea typeface="Roboto"/>
                          <a:cs typeface="Roboto"/>
                          <a:sym typeface="Roboto"/>
                        </a:rPr>
                        <a:t>596.6 </a:t>
                      </a:r>
                      <a:endParaRPr sz="1000">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9D2E9"/>
                    </a:solidFill>
                  </a:tcPr>
                </a:tc>
                <a:tc>
                  <a:txBody>
                    <a:bodyPr/>
                    <a:lstStyle/>
                    <a:p>
                      <a:pPr marL="0" lvl="0" indent="0" algn="ctr" rtl="0">
                        <a:spcBef>
                          <a:spcPts val="0"/>
                        </a:spcBef>
                        <a:spcAft>
                          <a:spcPts val="0"/>
                        </a:spcAft>
                        <a:buNone/>
                      </a:pPr>
                      <a:r>
                        <a:rPr lang="en" sz="1000">
                          <a:latin typeface="Roboto"/>
                          <a:ea typeface="Roboto"/>
                          <a:cs typeface="Roboto"/>
                          <a:sym typeface="Roboto"/>
                        </a:rPr>
                        <a:t>0.217</a:t>
                      </a:r>
                      <a:endParaRPr sz="1000">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2"/>
                  </a:ext>
                </a:extLst>
              </a:tr>
              <a:tr h="0">
                <a:tc>
                  <a:txBody>
                    <a:bodyPr/>
                    <a:lstStyle/>
                    <a:p>
                      <a:pPr marL="0" lvl="0" indent="0" algn="ctr" rtl="0">
                        <a:spcBef>
                          <a:spcPts val="0"/>
                        </a:spcBef>
                        <a:spcAft>
                          <a:spcPts val="0"/>
                        </a:spcAft>
                        <a:buNone/>
                      </a:pPr>
                      <a:r>
                        <a:rPr lang="en" sz="1000">
                          <a:latin typeface="Roboto"/>
                          <a:ea typeface="Roboto"/>
                          <a:cs typeface="Roboto"/>
                          <a:sym typeface="Roboto"/>
                        </a:rPr>
                        <a:t>Canard</a:t>
                      </a:r>
                      <a:endParaRPr sz="1000">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000">
                          <a:latin typeface="Roboto"/>
                          <a:ea typeface="Roboto"/>
                          <a:cs typeface="Roboto"/>
                          <a:sym typeface="Roboto"/>
                        </a:rPr>
                        <a:t>0.0165</a:t>
                      </a:r>
                      <a:endParaRPr sz="1000">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9D2E9"/>
                    </a:solidFill>
                  </a:tcPr>
                </a:tc>
                <a:tc>
                  <a:txBody>
                    <a:bodyPr/>
                    <a:lstStyle/>
                    <a:p>
                      <a:pPr marL="0" lvl="0" indent="0" algn="ctr" rtl="0">
                        <a:spcBef>
                          <a:spcPts val="0"/>
                        </a:spcBef>
                        <a:spcAft>
                          <a:spcPts val="0"/>
                        </a:spcAft>
                        <a:buNone/>
                      </a:pPr>
                      <a:r>
                        <a:rPr lang="en" sz="1000">
                          <a:latin typeface="Roboto"/>
                          <a:ea typeface="Roboto"/>
                          <a:cs typeface="Roboto"/>
                          <a:sym typeface="Roboto"/>
                        </a:rPr>
                        <a:t>67.5</a:t>
                      </a:r>
                      <a:endParaRPr sz="1000">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9D2E9"/>
                    </a:solidFill>
                  </a:tcPr>
                </a:tc>
                <a:tc>
                  <a:txBody>
                    <a:bodyPr/>
                    <a:lstStyle/>
                    <a:p>
                      <a:pPr marL="0" lvl="0" indent="0" algn="ctr" rtl="0">
                        <a:spcBef>
                          <a:spcPts val="0"/>
                        </a:spcBef>
                        <a:spcAft>
                          <a:spcPts val="0"/>
                        </a:spcAft>
                        <a:buNone/>
                      </a:pPr>
                      <a:r>
                        <a:rPr lang="en" sz="1000">
                          <a:latin typeface="Roboto"/>
                          <a:ea typeface="Roboto"/>
                          <a:cs typeface="Roboto"/>
                          <a:sym typeface="Roboto"/>
                        </a:rPr>
                        <a:t>0.025</a:t>
                      </a:r>
                      <a:endParaRPr sz="1000">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3"/>
                  </a:ext>
                </a:extLst>
              </a:tr>
              <a:tr h="0">
                <a:tc>
                  <a:txBody>
                    <a:bodyPr/>
                    <a:lstStyle/>
                    <a:p>
                      <a:pPr marL="0" lvl="0" indent="0" algn="ctr" rtl="0">
                        <a:spcBef>
                          <a:spcPts val="0"/>
                        </a:spcBef>
                        <a:spcAft>
                          <a:spcPts val="0"/>
                        </a:spcAft>
                        <a:buNone/>
                      </a:pPr>
                      <a:r>
                        <a:rPr lang="en" sz="1000">
                          <a:latin typeface="Roboto"/>
                          <a:ea typeface="Roboto"/>
                          <a:cs typeface="Roboto"/>
                          <a:sym typeface="Roboto"/>
                        </a:rPr>
                        <a:t>Vertical Tail</a:t>
                      </a:r>
                      <a:endParaRPr sz="1000">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000">
                          <a:latin typeface="Roboto"/>
                          <a:ea typeface="Roboto"/>
                          <a:cs typeface="Roboto"/>
                          <a:sym typeface="Roboto"/>
                        </a:rPr>
                        <a:t>0.0125</a:t>
                      </a:r>
                      <a:endParaRPr sz="1000">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9D2E9"/>
                    </a:solidFill>
                  </a:tcPr>
                </a:tc>
                <a:tc>
                  <a:txBody>
                    <a:bodyPr/>
                    <a:lstStyle/>
                    <a:p>
                      <a:pPr marL="0" lvl="0" indent="0" algn="ctr" rtl="0">
                        <a:spcBef>
                          <a:spcPts val="0"/>
                        </a:spcBef>
                        <a:spcAft>
                          <a:spcPts val="0"/>
                        </a:spcAft>
                        <a:buNone/>
                      </a:pPr>
                      <a:r>
                        <a:rPr lang="en" sz="1000">
                          <a:latin typeface="Roboto"/>
                          <a:ea typeface="Roboto"/>
                          <a:cs typeface="Roboto"/>
                          <a:sym typeface="Roboto"/>
                        </a:rPr>
                        <a:t>51.1</a:t>
                      </a:r>
                      <a:endParaRPr sz="1000">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9D2E9"/>
                    </a:solidFill>
                  </a:tcPr>
                </a:tc>
                <a:tc>
                  <a:txBody>
                    <a:bodyPr/>
                    <a:lstStyle/>
                    <a:p>
                      <a:pPr marL="0" lvl="0" indent="0" algn="ctr" rtl="0">
                        <a:spcBef>
                          <a:spcPts val="0"/>
                        </a:spcBef>
                        <a:spcAft>
                          <a:spcPts val="0"/>
                        </a:spcAft>
                        <a:buNone/>
                      </a:pPr>
                      <a:r>
                        <a:rPr lang="en" sz="1000">
                          <a:latin typeface="Roboto"/>
                          <a:ea typeface="Roboto"/>
                          <a:cs typeface="Roboto"/>
                          <a:sym typeface="Roboto"/>
                        </a:rPr>
                        <a:t>0.019</a:t>
                      </a:r>
                      <a:endParaRPr sz="1000">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4"/>
                  </a:ext>
                </a:extLst>
              </a:tr>
              <a:tr h="0">
                <a:tc>
                  <a:txBody>
                    <a:bodyPr/>
                    <a:lstStyle/>
                    <a:p>
                      <a:pPr marL="0" lvl="0" indent="0" algn="ctr" rtl="0">
                        <a:spcBef>
                          <a:spcPts val="0"/>
                        </a:spcBef>
                        <a:spcAft>
                          <a:spcPts val="0"/>
                        </a:spcAft>
                        <a:buNone/>
                      </a:pPr>
                      <a:r>
                        <a:rPr lang="en" sz="1000">
                          <a:latin typeface="Roboto"/>
                          <a:ea typeface="Roboto"/>
                          <a:cs typeface="Roboto"/>
                          <a:sym typeface="Roboto"/>
                        </a:rPr>
                        <a:t>Fixed Equipment </a:t>
                      </a:r>
                      <a:endParaRPr sz="1000">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000">
                          <a:latin typeface="Roboto"/>
                          <a:ea typeface="Roboto"/>
                          <a:cs typeface="Roboto"/>
                          <a:sym typeface="Roboto"/>
                        </a:rPr>
                        <a:t>0.0506</a:t>
                      </a:r>
                      <a:endParaRPr sz="1000">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9D2E9"/>
                    </a:solidFill>
                  </a:tcPr>
                </a:tc>
                <a:tc>
                  <a:txBody>
                    <a:bodyPr/>
                    <a:lstStyle/>
                    <a:p>
                      <a:pPr marL="0" lvl="0" indent="0" algn="ctr" rtl="0">
                        <a:spcBef>
                          <a:spcPts val="0"/>
                        </a:spcBef>
                        <a:spcAft>
                          <a:spcPts val="0"/>
                        </a:spcAft>
                        <a:buNone/>
                      </a:pPr>
                      <a:r>
                        <a:rPr lang="en" sz="1000">
                          <a:latin typeface="Roboto"/>
                          <a:ea typeface="Roboto"/>
                          <a:cs typeface="Roboto"/>
                          <a:sym typeface="Roboto"/>
                        </a:rPr>
                        <a:t>207.0</a:t>
                      </a:r>
                      <a:endParaRPr sz="1000">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9D2E9"/>
                    </a:solidFill>
                  </a:tcPr>
                </a:tc>
                <a:tc>
                  <a:txBody>
                    <a:bodyPr/>
                    <a:lstStyle/>
                    <a:p>
                      <a:pPr marL="0" lvl="0" indent="0" algn="ctr" rtl="0">
                        <a:spcBef>
                          <a:spcPts val="0"/>
                        </a:spcBef>
                        <a:spcAft>
                          <a:spcPts val="0"/>
                        </a:spcAft>
                        <a:buNone/>
                      </a:pPr>
                      <a:r>
                        <a:rPr lang="en" sz="1000">
                          <a:latin typeface="Roboto"/>
                          <a:ea typeface="Roboto"/>
                          <a:cs typeface="Roboto"/>
                          <a:sym typeface="Roboto"/>
                        </a:rPr>
                        <a:t>0.075</a:t>
                      </a:r>
                      <a:endParaRPr sz="1000">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5"/>
                  </a:ext>
                </a:extLst>
              </a:tr>
              <a:tr h="0">
                <a:tc>
                  <a:txBody>
                    <a:bodyPr/>
                    <a:lstStyle/>
                    <a:p>
                      <a:pPr marL="0" lvl="0" indent="0" algn="ctr" rtl="0">
                        <a:spcBef>
                          <a:spcPts val="0"/>
                        </a:spcBef>
                        <a:spcAft>
                          <a:spcPts val="0"/>
                        </a:spcAft>
                        <a:buNone/>
                      </a:pPr>
                      <a:r>
                        <a:rPr lang="en" sz="1000">
                          <a:latin typeface="Roboto"/>
                          <a:ea typeface="Roboto"/>
                          <a:cs typeface="Roboto"/>
                          <a:sym typeface="Roboto"/>
                        </a:rPr>
                        <a:t>Passengers</a:t>
                      </a:r>
                      <a:endParaRPr sz="1000">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000">
                          <a:latin typeface="Roboto"/>
                          <a:ea typeface="Roboto"/>
                          <a:cs typeface="Roboto"/>
                          <a:sym typeface="Roboto"/>
                        </a:rPr>
                        <a:t>0.2786</a:t>
                      </a:r>
                      <a:endParaRPr sz="1000">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9D2E9"/>
                    </a:solidFill>
                  </a:tcPr>
                </a:tc>
                <a:tc>
                  <a:txBody>
                    <a:bodyPr/>
                    <a:lstStyle/>
                    <a:p>
                      <a:pPr marL="0" lvl="0" indent="0" algn="ctr" rtl="0">
                        <a:spcBef>
                          <a:spcPts val="0"/>
                        </a:spcBef>
                        <a:spcAft>
                          <a:spcPts val="0"/>
                        </a:spcAft>
                        <a:buNone/>
                      </a:pPr>
                      <a:r>
                        <a:rPr lang="en" sz="1000">
                          <a:latin typeface="Roboto"/>
                          <a:ea typeface="Roboto"/>
                          <a:cs typeface="Roboto"/>
                          <a:sym typeface="Roboto"/>
                        </a:rPr>
                        <a:t>1,140.0</a:t>
                      </a:r>
                      <a:endParaRPr sz="1000">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9D2E9"/>
                    </a:solidFill>
                  </a:tcPr>
                </a:tc>
                <a:tc>
                  <a:txBody>
                    <a:bodyPr/>
                    <a:lstStyle/>
                    <a:p>
                      <a:pPr marL="0" lvl="0" indent="0" algn="ctr" rtl="0">
                        <a:spcBef>
                          <a:spcPts val="0"/>
                        </a:spcBef>
                        <a:spcAft>
                          <a:spcPts val="0"/>
                        </a:spcAft>
                        <a:buNone/>
                      </a:pPr>
                      <a:r>
                        <a:rPr lang="en" sz="1000">
                          <a:latin typeface="Roboto"/>
                          <a:ea typeface="Roboto"/>
                          <a:cs typeface="Roboto"/>
                          <a:sym typeface="Roboto"/>
                        </a:rPr>
                        <a:t>0.416</a:t>
                      </a:r>
                      <a:endParaRPr sz="1000">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6"/>
                  </a:ext>
                </a:extLst>
              </a:tr>
              <a:tr h="232250">
                <a:tc>
                  <a:txBody>
                    <a:bodyPr/>
                    <a:lstStyle/>
                    <a:p>
                      <a:pPr marL="0" lvl="0" indent="0" algn="ctr" rtl="0">
                        <a:spcBef>
                          <a:spcPts val="0"/>
                        </a:spcBef>
                        <a:spcAft>
                          <a:spcPts val="0"/>
                        </a:spcAft>
                        <a:buNone/>
                      </a:pPr>
                      <a:r>
                        <a:rPr lang="en" sz="1000">
                          <a:latin typeface="Roboto"/>
                          <a:ea typeface="Roboto"/>
                          <a:cs typeface="Roboto"/>
                          <a:sym typeface="Roboto"/>
                        </a:rPr>
                        <a:t>Landing Gear</a:t>
                      </a:r>
                      <a:endParaRPr sz="1000">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000">
                          <a:latin typeface="Roboto"/>
                          <a:ea typeface="Roboto"/>
                          <a:cs typeface="Roboto"/>
                          <a:sym typeface="Roboto"/>
                        </a:rPr>
                        <a:t>0.0543</a:t>
                      </a:r>
                      <a:endParaRPr sz="1000">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9D2E9"/>
                    </a:solidFill>
                  </a:tcPr>
                </a:tc>
                <a:tc>
                  <a:txBody>
                    <a:bodyPr/>
                    <a:lstStyle/>
                    <a:p>
                      <a:pPr marL="0" lvl="0" indent="0" algn="ctr" rtl="0">
                        <a:spcBef>
                          <a:spcPts val="0"/>
                        </a:spcBef>
                        <a:spcAft>
                          <a:spcPts val="0"/>
                        </a:spcAft>
                        <a:buNone/>
                      </a:pPr>
                      <a:r>
                        <a:rPr lang="en" sz="1000">
                          <a:latin typeface="Roboto"/>
                          <a:ea typeface="Roboto"/>
                          <a:cs typeface="Roboto"/>
                          <a:sym typeface="Roboto"/>
                        </a:rPr>
                        <a:t>222.3</a:t>
                      </a:r>
                      <a:endParaRPr sz="1000">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9D2E9"/>
                    </a:solidFill>
                  </a:tcPr>
                </a:tc>
                <a:tc>
                  <a:txBody>
                    <a:bodyPr/>
                    <a:lstStyle/>
                    <a:p>
                      <a:pPr marL="0" lvl="0" indent="0" algn="ctr" rtl="0">
                        <a:spcBef>
                          <a:spcPts val="0"/>
                        </a:spcBef>
                        <a:spcAft>
                          <a:spcPts val="0"/>
                        </a:spcAft>
                        <a:buNone/>
                      </a:pPr>
                      <a:r>
                        <a:rPr lang="en" sz="1000">
                          <a:latin typeface="Roboto"/>
                          <a:ea typeface="Roboto"/>
                          <a:cs typeface="Roboto"/>
                          <a:sym typeface="Roboto"/>
                        </a:rPr>
                        <a:t>0.081</a:t>
                      </a:r>
                      <a:endParaRPr sz="1000">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7"/>
                  </a:ext>
                </a:extLst>
              </a:tr>
              <a:tr h="0">
                <a:tc>
                  <a:txBody>
                    <a:bodyPr/>
                    <a:lstStyle/>
                    <a:p>
                      <a:pPr marL="0" lvl="0" indent="0" algn="ctr" rtl="0">
                        <a:spcBef>
                          <a:spcPts val="0"/>
                        </a:spcBef>
                        <a:spcAft>
                          <a:spcPts val="0"/>
                        </a:spcAft>
                        <a:buNone/>
                      </a:pPr>
                      <a:r>
                        <a:rPr lang="en" sz="1000">
                          <a:latin typeface="Roboto"/>
                          <a:ea typeface="Roboto"/>
                          <a:cs typeface="Roboto"/>
                          <a:sym typeface="Roboto"/>
                        </a:rPr>
                        <a:t>Power Plant</a:t>
                      </a:r>
                      <a:endParaRPr sz="1000">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000">
                          <a:latin typeface="Roboto"/>
                          <a:ea typeface="Roboto"/>
                          <a:cs typeface="Roboto"/>
                          <a:sym typeface="Roboto"/>
                        </a:rPr>
                        <a:t>0.0600</a:t>
                      </a:r>
                      <a:endParaRPr sz="1000">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9D2E9"/>
                    </a:solidFill>
                  </a:tcPr>
                </a:tc>
                <a:tc>
                  <a:txBody>
                    <a:bodyPr/>
                    <a:lstStyle/>
                    <a:p>
                      <a:pPr marL="0" lvl="0" indent="0" algn="ctr" rtl="0">
                        <a:spcBef>
                          <a:spcPts val="0"/>
                        </a:spcBef>
                        <a:spcAft>
                          <a:spcPts val="0"/>
                        </a:spcAft>
                        <a:buNone/>
                      </a:pPr>
                      <a:r>
                        <a:rPr lang="en" sz="1000">
                          <a:latin typeface="Roboto"/>
                          <a:ea typeface="Roboto"/>
                          <a:cs typeface="Roboto"/>
                          <a:sym typeface="Roboto"/>
                        </a:rPr>
                        <a:t>245.8</a:t>
                      </a:r>
                      <a:endParaRPr sz="1000">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9D2E9"/>
                    </a:solidFill>
                  </a:tcPr>
                </a:tc>
                <a:tc>
                  <a:txBody>
                    <a:bodyPr/>
                    <a:lstStyle/>
                    <a:p>
                      <a:pPr marL="0" lvl="0" indent="0" algn="ctr" rtl="0">
                        <a:spcBef>
                          <a:spcPts val="0"/>
                        </a:spcBef>
                        <a:spcAft>
                          <a:spcPts val="0"/>
                        </a:spcAft>
                        <a:buNone/>
                      </a:pPr>
                      <a:r>
                        <a:rPr lang="en" sz="1000">
                          <a:latin typeface="Roboto"/>
                          <a:ea typeface="Roboto"/>
                          <a:cs typeface="Roboto"/>
                          <a:sym typeface="Roboto"/>
                        </a:rPr>
                        <a:t>0.090</a:t>
                      </a:r>
                      <a:endParaRPr sz="1000">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8"/>
                  </a:ext>
                </a:extLst>
              </a:tr>
              <a:tr h="232275">
                <a:tc>
                  <a:txBody>
                    <a:bodyPr/>
                    <a:lstStyle/>
                    <a:p>
                      <a:pPr marL="0" lvl="0" indent="0" algn="ctr" rtl="0">
                        <a:spcBef>
                          <a:spcPts val="0"/>
                        </a:spcBef>
                        <a:spcAft>
                          <a:spcPts val="0"/>
                        </a:spcAft>
                        <a:buNone/>
                      </a:pPr>
                      <a:r>
                        <a:rPr lang="en" sz="1000">
                          <a:latin typeface="Roboto"/>
                          <a:ea typeface="Roboto"/>
                          <a:cs typeface="Roboto"/>
                          <a:sym typeface="Roboto"/>
                        </a:rPr>
                        <a:t>Propeller</a:t>
                      </a:r>
                      <a:endParaRPr sz="1000">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000">
                          <a:latin typeface="Roboto"/>
                          <a:ea typeface="Roboto"/>
                          <a:cs typeface="Roboto"/>
                          <a:sym typeface="Roboto"/>
                        </a:rPr>
                        <a:t>0.0409</a:t>
                      </a:r>
                      <a:endParaRPr sz="1000">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9D2E9"/>
                    </a:solidFill>
                  </a:tcPr>
                </a:tc>
                <a:tc>
                  <a:txBody>
                    <a:bodyPr/>
                    <a:lstStyle/>
                    <a:p>
                      <a:pPr marL="0" lvl="0" indent="0" algn="ctr" rtl="0">
                        <a:spcBef>
                          <a:spcPts val="0"/>
                        </a:spcBef>
                        <a:spcAft>
                          <a:spcPts val="0"/>
                        </a:spcAft>
                        <a:buNone/>
                      </a:pPr>
                      <a:r>
                        <a:rPr lang="en" sz="1000">
                          <a:latin typeface="Roboto"/>
                          <a:ea typeface="Roboto"/>
                          <a:cs typeface="Roboto"/>
                          <a:sym typeface="Roboto"/>
                        </a:rPr>
                        <a:t>167.4</a:t>
                      </a:r>
                      <a:endParaRPr sz="1000">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9D2E9"/>
                    </a:solidFill>
                  </a:tcPr>
                </a:tc>
                <a:tc>
                  <a:txBody>
                    <a:bodyPr/>
                    <a:lstStyle/>
                    <a:p>
                      <a:pPr marL="0" lvl="0" indent="0" algn="ctr" rtl="0">
                        <a:spcBef>
                          <a:spcPts val="0"/>
                        </a:spcBef>
                        <a:spcAft>
                          <a:spcPts val="0"/>
                        </a:spcAft>
                        <a:buNone/>
                      </a:pPr>
                      <a:r>
                        <a:rPr lang="en" sz="1000">
                          <a:latin typeface="Roboto"/>
                          <a:ea typeface="Roboto"/>
                          <a:cs typeface="Roboto"/>
                          <a:sym typeface="Roboto"/>
                        </a:rPr>
                        <a:t>0.061</a:t>
                      </a:r>
                      <a:endParaRPr sz="1000">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9"/>
                  </a:ext>
                </a:extLst>
              </a:tr>
              <a:tr h="0">
                <a:tc>
                  <a:txBody>
                    <a:bodyPr/>
                    <a:lstStyle/>
                    <a:p>
                      <a:pPr marL="0" lvl="0" indent="0" algn="ctr" rtl="0">
                        <a:spcBef>
                          <a:spcPts val="0"/>
                        </a:spcBef>
                        <a:spcAft>
                          <a:spcPts val="0"/>
                        </a:spcAft>
                        <a:buNone/>
                      </a:pPr>
                      <a:r>
                        <a:rPr lang="en" sz="1000">
                          <a:latin typeface="Roboto"/>
                          <a:ea typeface="Roboto"/>
                          <a:cs typeface="Roboto"/>
                          <a:sym typeface="Roboto"/>
                        </a:rPr>
                        <a:t>Batteries</a:t>
                      </a:r>
                      <a:endParaRPr sz="1000">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000">
                          <a:latin typeface="Roboto"/>
                          <a:ea typeface="Roboto"/>
                          <a:cs typeface="Roboto"/>
                          <a:sym typeface="Roboto"/>
                        </a:rPr>
                        <a:t>0.2318</a:t>
                      </a:r>
                      <a:endParaRPr sz="1000">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D9D2E9"/>
                    </a:solidFill>
                  </a:tcPr>
                </a:tc>
                <a:tc>
                  <a:txBody>
                    <a:bodyPr/>
                    <a:lstStyle/>
                    <a:p>
                      <a:pPr marL="0" lvl="0" indent="0" algn="ctr" rtl="0">
                        <a:spcBef>
                          <a:spcPts val="0"/>
                        </a:spcBef>
                        <a:spcAft>
                          <a:spcPts val="0"/>
                        </a:spcAft>
                        <a:buNone/>
                      </a:pPr>
                      <a:r>
                        <a:rPr lang="en" sz="1000">
                          <a:latin typeface="Roboto"/>
                          <a:ea typeface="Roboto"/>
                          <a:cs typeface="Roboto"/>
                          <a:sym typeface="Roboto"/>
                        </a:rPr>
                        <a:t>949.0</a:t>
                      </a:r>
                      <a:endParaRPr sz="1000">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D9D2E9"/>
                    </a:solidFill>
                  </a:tcPr>
                </a:tc>
                <a:tc>
                  <a:txBody>
                    <a:bodyPr/>
                    <a:lstStyle/>
                    <a:p>
                      <a:pPr marL="0" lvl="0" indent="0" algn="ctr" rtl="0">
                        <a:spcBef>
                          <a:spcPts val="0"/>
                        </a:spcBef>
                        <a:spcAft>
                          <a:spcPts val="0"/>
                        </a:spcAft>
                        <a:buNone/>
                      </a:pPr>
                      <a:r>
                        <a:rPr lang="en" sz="1000">
                          <a:latin typeface="Roboto"/>
                          <a:ea typeface="Roboto"/>
                          <a:cs typeface="Roboto"/>
                          <a:sym typeface="Roboto"/>
                        </a:rPr>
                        <a:t>0.346</a:t>
                      </a:r>
                      <a:endParaRPr sz="1000">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10"/>
                  </a:ext>
                </a:extLst>
              </a:tr>
              <a:tr h="0">
                <a:tc>
                  <a:txBody>
                    <a:bodyPr/>
                    <a:lstStyle/>
                    <a:p>
                      <a:pPr marL="0" lvl="0" indent="0" algn="ctr" rtl="0">
                        <a:spcBef>
                          <a:spcPts val="0"/>
                        </a:spcBef>
                        <a:spcAft>
                          <a:spcPts val="0"/>
                        </a:spcAft>
                        <a:buNone/>
                      </a:pPr>
                      <a:r>
                        <a:rPr lang="en" sz="1000" b="1">
                          <a:latin typeface="Roboto"/>
                          <a:ea typeface="Roboto"/>
                          <a:cs typeface="Roboto"/>
                          <a:sym typeface="Roboto"/>
                        </a:rPr>
                        <a:t>Totals</a:t>
                      </a:r>
                      <a:endParaRPr sz="1000" b="1">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000" b="1">
                          <a:latin typeface="Roboto"/>
                          <a:ea typeface="Roboto"/>
                          <a:cs typeface="Roboto"/>
                          <a:sym typeface="Roboto"/>
                        </a:rPr>
                        <a:t>1.000 </a:t>
                      </a:r>
                      <a:endParaRPr sz="1000" b="1">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9D2E9"/>
                    </a:solidFill>
                  </a:tcPr>
                </a:tc>
                <a:tc>
                  <a:txBody>
                    <a:bodyPr/>
                    <a:lstStyle/>
                    <a:p>
                      <a:pPr marL="0" lvl="0" indent="0" algn="ctr" rtl="0">
                        <a:spcBef>
                          <a:spcPts val="0"/>
                        </a:spcBef>
                        <a:spcAft>
                          <a:spcPts val="0"/>
                        </a:spcAft>
                        <a:buNone/>
                      </a:pPr>
                      <a:r>
                        <a:rPr lang="en" sz="1000" b="1">
                          <a:latin typeface="Roboto"/>
                          <a:ea typeface="Roboto"/>
                          <a:cs typeface="Roboto"/>
                          <a:sym typeface="Roboto"/>
                        </a:rPr>
                        <a:t>4,094 lbs</a:t>
                      </a:r>
                      <a:endParaRPr sz="1000" b="1">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9D2E9"/>
                    </a:solidFill>
                  </a:tcPr>
                </a:tc>
                <a:tc>
                  <a:txBody>
                    <a:bodyPr/>
                    <a:lstStyle/>
                    <a:p>
                      <a:pPr marL="0" lvl="0" indent="0" algn="ctr" rtl="0">
                        <a:spcBef>
                          <a:spcPts val="0"/>
                        </a:spcBef>
                        <a:spcAft>
                          <a:spcPts val="0"/>
                        </a:spcAft>
                        <a:buNone/>
                      </a:pPr>
                      <a:r>
                        <a:rPr lang="en" sz="1000" b="1">
                          <a:latin typeface="Roboto"/>
                          <a:ea typeface="Roboto"/>
                          <a:cs typeface="Roboto"/>
                          <a:sym typeface="Roboto"/>
                        </a:rPr>
                        <a:t>1.492 lbs</a:t>
                      </a:r>
                      <a:endParaRPr sz="1000" b="1">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11"/>
                  </a:ext>
                </a:extLst>
              </a:tr>
            </a:tbl>
          </a:graphicData>
        </a:graphic>
      </p:graphicFrame>
      <p:graphicFrame>
        <p:nvGraphicFramePr>
          <p:cNvPr id="1066" name="Google Shape;1066;p91"/>
          <p:cNvGraphicFramePr/>
          <p:nvPr/>
        </p:nvGraphicFramePr>
        <p:xfrm>
          <a:off x="0" y="4749900"/>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109675">
                  <a:extLst>
                    <a:ext uri="{9D8B030D-6E8A-4147-A177-3AD203B41FA5}">
                      <a16:colId xmlns:a16="http://schemas.microsoft.com/office/drawing/2014/main" val="20002"/>
                    </a:ext>
                  </a:extLst>
                </a:gridCol>
                <a:gridCol w="9940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tblGrid>
              <a:tr h="320050">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3"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OVERVIEW</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4"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SCHEDULE</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5"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TEST READINESS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6"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BUDGET</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7"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70"/>
        <p:cNvGrpSpPr/>
        <p:nvPr/>
      </p:nvGrpSpPr>
      <p:grpSpPr>
        <a:xfrm>
          <a:off x="0" y="0"/>
          <a:ext cx="0" cy="0"/>
          <a:chOff x="0" y="0"/>
          <a:chExt cx="0" cy="0"/>
        </a:xfrm>
      </p:grpSpPr>
      <p:sp>
        <p:nvSpPr>
          <p:cNvPr id="1071" name="Google Shape;1071;p92"/>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68</a:t>
            </a:fld>
            <a:endParaRPr/>
          </a:p>
        </p:txBody>
      </p:sp>
      <p:sp>
        <p:nvSpPr>
          <p:cNvPr id="1072" name="Google Shape;1072;p92"/>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[MFCT] F</a:t>
            </a:r>
            <a:r>
              <a:rPr lang="en" sz="2650"/>
              <a:t>OAM</a:t>
            </a:r>
            <a:r>
              <a:rPr lang="en" sz="3300"/>
              <a:t> G</a:t>
            </a:r>
            <a:r>
              <a:rPr lang="en" sz="2650"/>
              <a:t>LIDER</a:t>
            </a:r>
            <a:r>
              <a:rPr lang="en" sz="3300"/>
              <a:t> W</a:t>
            </a:r>
            <a:r>
              <a:rPr lang="en" sz="2650"/>
              <a:t>EIGHT</a:t>
            </a:r>
            <a:r>
              <a:rPr lang="en" sz="3300"/>
              <a:t> B</a:t>
            </a:r>
            <a:r>
              <a:rPr lang="en" sz="2650"/>
              <a:t>UDGET</a:t>
            </a:r>
            <a:endParaRPr sz="2650"/>
          </a:p>
        </p:txBody>
      </p:sp>
      <p:graphicFrame>
        <p:nvGraphicFramePr>
          <p:cNvPr id="1073" name="Google Shape;1073;p92"/>
          <p:cNvGraphicFramePr/>
          <p:nvPr/>
        </p:nvGraphicFramePr>
        <p:xfrm>
          <a:off x="952500" y="590700"/>
          <a:ext cx="3000000" cy="3000000"/>
        </p:xfrm>
        <a:graphic>
          <a:graphicData uri="http://schemas.openxmlformats.org/drawingml/2006/table">
            <a:tbl>
              <a:tblPr>
                <a:noFill/>
                <a:tableStyleId>{6AB2BD99-D816-4124-A111-4A8E09C7968A}</a:tableStyleId>
              </a:tblPr>
              <a:tblGrid>
                <a:gridCol w="2413000">
                  <a:extLst>
                    <a:ext uri="{9D8B030D-6E8A-4147-A177-3AD203B41FA5}">
                      <a16:colId xmlns:a16="http://schemas.microsoft.com/office/drawing/2014/main" val="20000"/>
                    </a:ext>
                  </a:extLst>
                </a:gridCol>
                <a:gridCol w="2413000">
                  <a:extLst>
                    <a:ext uri="{9D8B030D-6E8A-4147-A177-3AD203B41FA5}">
                      <a16:colId xmlns:a16="http://schemas.microsoft.com/office/drawing/2014/main" val="20001"/>
                    </a:ext>
                  </a:extLst>
                </a:gridCol>
                <a:gridCol w="2413000">
                  <a:extLst>
                    <a:ext uri="{9D8B030D-6E8A-4147-A177-3AD203B41FA5}">
                      <a16:colId xmlns:a16="http://schemas.microsoft.com/office/drawing/2014/main" val="20002"/>
                    </a:ext>
                  </a:extLst>
                </a:gridCol>
              </a:tblGrid>
              <a:tr h="381000">
                <a:tc>
                  <a:txBody>
                    <a:bodyPr/>
                    <a:lstStyle/>
                    <a:p>
                      <a:pPr marL="0" lvl="0" indent="0" algn="l" rtl="0">
                        <a:spcBef>
                          <a:spcPts val="0"/>
                        </a:spcBef>
                        <a:spcAft>
                          <a:spcPts val="0"/>
                        </a:spcAft>
                        <a:buNone/>
                      </a:pPr>
                      <a:r>
                        <a:rPr lang="en"/>
                        <a:t>Component</a:t>
                      </a:r>
                      <a:endParaRPr/>
                    </a:p>
                  </a:txBody>
                  <a:tcPr marL="91425" marR="91425" marT="91425" marB="91425"/>
                </a:tc>
                <a:tc>
                  <a:txBody>
                    <a:bodyPr/>
                    <a:lstStyle/>
                    <a:p>
                      <a:pPr marL="0" lvl="0" indent="0" algn="l" rtl="0">
                        <a:spcBef>
                          <a:spcPts val="0"/>
                        </a:spcBef>
                        <a:spcAft>
                          <a:spcPts val="0"/>
                        </a:spcAft>
                        <a:buNone/>
                      </a:pPr>
                      <a:r>
                        <a:rPr lang="en"/>
                        <a:t>Weight [lbs]</a:t>
                      </a:r>
                      <a:endParaRPr/>
                    </a:p>
                  </a:txBody>
                  <a:tcPr marL="91425" marR="91425" marT="91425" marB="91425"/>
                </a:tc>
                <a:tc>
                  <a:txBody>
                    <a:bodyPr/>
                    <a:lstStyle/>
                    <a:p>
                      <a:pPr marL="0" lvl="0" indent="0" algn="l" rtl="0">
                        <a:spcBef>
                          <a:spcPts val="0"/>
                        </a:spcBef>
                        <a:spcAft>
                          <a:spcPts val="0"/>
                        </a:spcAft>
                        <a:buNone/>
                      </a:pPr>
                      <a:r>
                        <a:rPr lang="en"/>
                        <a:t>CG Location (X, Y, Z) [in]</a:t>
                      </a:r>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a:t>Fuselage</a:t>
                      </a:r>
                      <a:endParaRPr/>
                    </a:p>
                  </a:txBody>
                  <a:tcPr marL="91425" marR="91425" marT="91425" marB="91425"/>
                </a:tc>
                <a:tc>
                  <a:txBody>
                    <a:bodyPr/>
                    <a:lstStyle/>
                    <a:p>
                      <a:pPr marL="0" lvl="0" indent="0" algn="l" rtl="0">
                        <a:spcBef>
                          <a:spcPts val="0"/>
                        </a:spcBef>
                        <a:spcAft>
                          <a:spcPts val="0"/>
                        </a:spcAft>
                        <a:buNone/>
                      </a:pPr>
                      <a:r>
                        <a:rPr lang="en"/>
                        <a:t>0.258 </a:t>
                      </a:r>
                      <a:endParaRPr/>
                    </a:p>
                  </a:txBody>
                  <a:tcPr marL="91425" marR="91425" marT="91425" marB="91425"/>
                </a:tc>
                <a:tc>
                  <a:txBody>
                    <a:bodyPr/>
                    <a:lstStyle/>
                    <a:p>
                      <a:pPr marL="0" lvl="0" indent="0" algn="l" rtl="0">
                        <a:spcBef>
                          <a:spcPts val="0"/>
                        </a:spcBef>
                        <a:spcAft>
                          <a:spcPts val="0"/>
                        </a:spcAft>
                        <a:buNone/>
                      </a:pPr>
                      <a:r>
                        <a:rPr lang="en"/>
                        <a:t>(10.971, 0, 1.873)</a:t>
                      </a:r>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a:t>Foam Wing (x2)</a:t>
                      </a:r>
                      <a:endParaRPr/>
                    </a:p>
                  </a:txBody>
                  <a:tcPr marL="91425" marR="91425" marT="91425" marB="91425"/>
                </a:tc>
                <a:tc>
                  <a:txBody>
                    <a:bodyPr/>
                    <a:lstStyle/>
                    <a:p>
                      <a:pPr marL="0" lvl="0" indent="0" algn="l" rtl="0">
                        <a:spcBef>
                          <a:spcPts val="0"/>
                        </a:spcBef>
                        <a:spcAft>
                          <a:spcPts val="0"/>
                        </a:spcAft>
                        <a:buNone/>
                      </a:pPr>
                      <a:r>
                        <a:rPr lang="en"/>
                        <a:t>0.033 </a:t>
                      </a:r>
                      <a:endParaRPr/>
                    </a:p>
                  </a:txBody>
                  <a:tcPr marL="91425" marR="91425" marT="91425" marB="91425"/>
                </a:tc>
                <a:tc>
                  <a:txBody>
                    <a:bodyPr/>
                    <a:lstStyle/>
                    <a:p>
                      <a:pPr marL="0" lvl="0" indent="0" algn="l" rtl="0">
                        <a:spcBef>
                          <a:spcPts val="0"/>
                        </a:spcBef>
                        <a:spcAft>
                          <a:spcPts val="0"/>
                        </a:spcAft>
                        <a:buNone/>
                      </a:pPr>
                      <a:r>
                        <a:rPr lang="en"/>
                        <a:t>(15.589, 0, 2.305)</a:t>
                      </a:r>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a:t>Wing Spar</a:t>
                      </a:r>
                      <a:endParaRPr/>
                    </a:p>
                  </a:txBody>
                  <a:tcPr marL="91425" marR="91425" marT="91425" marB="91425"/>
                </a:tc>
                <a:tc>
                  <a:txBody>
                    <a:bodyPr/>
                    <a:lstStyle/>
                    <a:p>
                      <a:pPr marL="0" lvl="0" indent="0" algn="l" rtl="0">
                        <a:spcBef>
                          <a:spcPts val="0"/>
                        </a:spcBef>
                        <a:spcAft>
                          <a:spcPts val="0"/>
                        </a:spcAft>
                        <a:buNone/>
                      </a:pPr>
                      <a:r>
                        <a:rPr lang="en"/>
                        <a:t>0.080</a:t>
                      </a:r>
                      <a:endParaRPr/>
                    </a:p>
                  </a:txBody>
                  <a:tcPr marL="91425" marR="91425" marT="91425" marB="91425"/>
                </a:tc>
                <a:tc>
                  <a:txBody>
                    <a:bodyPr/>
                    <a:lstStyle/>
                    <a:p>
                      <a:pPr marL="0" lvl="0" indent="0" algn="l" rtl="0">
                        <a:spcBef>
                          <a:spcPts val="0"/>
                        </a:spcBef>
                        <a:spcAft>
                          <a:spcPts val="0"/>
                        </a:spcAft>
                        <a:buNone/>
                      </a:pPr>
                      <a:r>
                        <a:rPr lang="en"/>
                        <a:t>(14.949, 0, 2.243)</a:t>
                      </a:r>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a:t>Winglet (x2)</a:t>
                      </a:r>
                      <a:endParaRPr/>
                    </a:p>
                  </a:txBody>
                  <a:tcPr marL="91425" marR="91425" marT="91425" marB="91425"/>
                </a:tc>
                <a:tc>
                  <a:txBody>
                    <a:bodyPr/>
                    <a:lstStyle/>
                    <a:p>
                      <a:pPr marL="0" lvl="0" indent="0" algn="l" rtl="0">
                        <a:spcBef>
                          <a:spcPts val="0"/>
                        </a:spcBef>
                        <a:spcAft>
                          <a:spcPts val="0"/>
                        </a:spcAft>
                        <a:buNone/>
                      </a:pPr>
                      <a:r>
                        <a:rPr lang="en"/>
                        <a:t>0.055</a:t>
                      </a:r>
                      <a:endParaRPr/>
                    </a:p>
                  </a:txBody>
                  <a:tcPr marL="91425" marR="91425" marT="91425" marB="91425"/>
                </a:tc>
                <a:tc>
                  <a:txBody>
                    <a:bodyPr/>
                    <a:lstStyle/>
                    <a:p>
                      <a:pPr marL="0" lvl="0" indent="0" algn="l" rtl="0">
                        <a:spcBef>
                          <a:spcPts val="0"/>
                        </a:spcBef>
                        <a:spcAft>
                          <a:spcPts val="0"/>
                        </a:spcAft>
                        <a:buNone/>
                      </a:pPr>
                      <a:r>
                        <a:rPr lang="en"/>
                        <a:t>(15.558, 0, 2.700)</a:t>
                      </a:r>
                      <a:endParaRPr/>
                    </a:p>
                  </a:txBody>
                  <a:tcPr marL="91425" marR="91425" marT="91425" marB="91425"/>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a:t>Foam Canard (x2)</a:t>
                      </a:r>
                      <a:endParaRPr/>
                    </a:p>
                  </a:txBody>
                  <a:tcPr marL="91425" marR="91425" marT="91425" marB="91425"/>
                </a:tc>
                <a:tc>
                  <a:txBody>
                    <a:bodyPr/>
                    <a:lstStyle/>
                    <a:p>
                      <a:pPr marL="0" lvl="0" indent="0" algn="l" rtl="0">
                        <a:spcBef>
                          <a:spcPts val="0"/>
                        </a:spcBef>
                        <a:spcAft>
                          <a:spcPts val="0"/>
                        </a:spcAft>
                        <a:buNone/>
                      </a:pPr>
                      <a:r>
                        <a:rPr lang="en"/>
                        <a:t>0.007</a:t>
                      </a:r>
                      <a:endParaRPr/>
                    </a:p>
                  </a:txBody>
                  <a:tcPr marL="91425" marR="91425" marT="91425" marB="91425"/>
                </a:tc>
                <a:tc>
                  <a:txBody>
                    <a:bodyPr/>
                    <a:lstStyle/>
                    <a:p>
                      <a:pPr marL="0" lvl="0" indent="0" algn="l" rtl="0">
                        <a:spcBef>
                          <a:spcPts val="0"/>
                        </a:spcBef>
                        <a:spcAft>
                          <a:spcPts val="0"/>
                        </a:spcAft>
                        <a:buNone/>
                      </a:pPr>
                      <a:r>
                        <a:rPr lang="en"/>
                        <a:t>(6.130, 0, 0.168)</a:t>
                      </a:r>
                      <a:endParaRPr/>
                    </a:p>
                  </a:txBody>
                  <a:tcPr marL="91425" marR="91425" marT="91425" marB="91425"/>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r>
                        <a:rPr lang="en"/>
                        <a:t>Foam Tail</a:t>
                      </a:r>
                      <a:endParaRPr/>
                    </a:p>
                  </a:txBody>
                  <a:tcPr marL="91425" marR="91425" marT="91425" marB="91425"/>
                </a:tc>
                <a:tc>
                  <a:txBody>
                    <a:bodyPr/>
                    <a:lstStyle/>
                    <a:p>
                      <a:pPr marL="0" lvl="0" indent="0" algn="l" rtl="0">
                        <a:spcBef>
                          <a:spcPts val="0"/>
                        </a:spcBef>
                        <a:spcAft>
                          <a:spcPts val="0"/>
                        </a:spcAft>
                        <a:buNone/>
                      </a:pPr>
                      <a:r>
                        <a:rPr lang="en"/>
                        <a:t>0.008</a:t>
                      </a:r>
                      <a:endParaRPr/>
                    </a:p>
                  </a:txBody>
                  <a:tcPr marL="91425" marR="91425" marT="91425" marB="91425"/>
                </a:tc>
                <a:tc>
                  <a:txBody>
                    <a:bodyPr/>
                    <a:lstStyle/>
                    <a:p>
                      <a:pPr marL="0" lvl="0" indent="0" algn="l" rtl="0">
                        <a:spcBef>
                          <a:spcPts val="0"/>
                        </a:spcBef>
                        <a:spcAft>
                          <a:spcPts val="0"/>
                        </a:spcAft>
                        <a:buNone/>
                      </a:pPr>
                      <a:r>
                        <a:rPr lang="en"/>
                        <a:t>(20.925, 0, 6.099)</a:t>
                      </a:r>
                      <a:endParaRPr/>
                    </a:p>
                  </a:txBody>
                  <a:tcPr marL="91425" marR="91425" marT="91425" marB="91425"/>
                </a:tc>
                <a:extLst>
                  <a:ext uri="{0D108BD9-81ED-4DB2-BD59-A6C34878D82A}">
                    <a16:rowId xmlns:a16="http://schemas.microsoft.com/office/drawing/2014/main" val="10006"/>
                  </a:ext>
                </a:extLst>
              </a:tr>
              <a:tr h="381000">
                <a:tc>
                  <a:txBody>
                    <a:bodyPr/>
                    <a:lstStyle/>
                    <a:p>
                      <a:pPr marL="0" lvl="0" indent="0" algn="l" rtl="0">
                        <a:spcBef>
                          <a:spcPts val="0"/>
                        </a:spcBef>
                        <a:spcAft>
                          <a:spcPts val="0"/>
                        </a:spcAft>
                        <a:buNone/>
                      </a:pPr>
                      <a:r>
                        <a:rPr lang="en"/>
                        <a:t>Gear</a:t>
                      </a:r>
                      <a:endParaRPr/>
                    </a:p>
                  </a:txBody>
                  <a:tcPr marL="91425" marR="91425" marT="91425" marB="91425"/>
                </a:tc>
                <a:tc>
                  <a:txBody>
                    <a:bodyPr/>
                    <a:lstStyle/>
                    <a:p>
                      <a:pPr marL="0" lvl="0" indent="0" algn="l" rtl="0">
                        <a:spcBef>
                          <a:spcPts val="0"/>
                        </a:spcBef>
                        <a:spcAft>
                          <a:spcPts val="0"/>
                        </a:spcAft>
                        <a:buNone/>
                      </a:pPr>
                      <a:r>
                        <a:rPr lang="en"/>
                        <a:t>0.372</a:t>
                      </a:r>
                      <a:endParaRPr/>
                    </a:p>
                  </a:txBody>
                  <a:tcPr marL="91425" marR="91425" marT="91425" marB="91425"/>
                </a:tc>
                <a:tc>
                  <a:txBody>
                    <a:bodyPr/>
                    <a:lstStyle/>
                    <a:p>
                      <a:pPr marL="0" lvl="0" indent="0" algn="l" rtl="0">
                        <a:spcBef>
                          <a:spcPts val="0"/>
                        </a:spcBef>
                        <a:spcAft>
                          <a:spcPts val="0"/>
                        </a:spcAft>
                        <a:buNone/>
                      </a:pPr>
                      <a:r>
                        <a:rPr lang="en"/>
                        <a:t>(12.536, 0, -0.830)</a:t>
                      </a:r>
                      <a:endParaRPr/>
                    </a:p>
                  </a:txBody>
                  <a:tcPr marL="91425" marR="91425" marT="91425" marB="91425"/>
                </a:tc>
                <a:extLst>
                  <a:ext uri="{0D108BD9-81ED-4DB2-BD59-A6C34878D82A}">
                    <a16:rowId xmlns:a16="http://schemas.microsoft.com/office/drawing/2014/main" val="10007"/>
                  </a:ext>
                </a:extLst>
              </a:tr>
              <a:tr h="381000">
                <a:tc>
                  <a:txBody>
                    <a:bodyPr/>
                    <a:lstStyle/>
                    <a:p>
                      <a:pPr marL="0" lvl="0" indent="0" algn="l" rtl="0">
                        <a:spcBef>
                          <a:spcPts val="0"/>
                        </a:spcBef>
                        <a:spcAft>
                          <a:spcPts val="0"/>
                        </a:spcAft>
                        <a:buNone/>
                      </a:pPr>
                      <a:r>
                        <a:rPr lang="en"/>
                        <a:t>Ballast</a:t>
                      </a: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8"/>
                  </a:ext>
                </a:extLst>
              </a:tr>
              <a:tr h="381000">
                <a:tc>
                  <a:txBody>
                    <a:bodyPr/>
                    <a:lstStyle/>
                    <a:p>
                      <a:pPr marL="0" lvl="0" indent="0" algn="l" rtl="0">
                        <a:spcBef>
                          <a:spcPts val="0"/>
                        </a:spcBef>
                        <a:spcAft>
                          <a:spcPts val="0"/>
                        </a:spcAft>
                        <a:buNone/>
                      </a:pPr>
                      <a:r>
                        <a:rPr lang="en"/>
                        <a:t>Total</a:t>
                      </a:r>
                      <a:endParaRPr/>
                    </a:p>
                  </a:txBody>
                  <a:tcPr marL="91425" marR="91425" marT="91425" marB="91425"/>
                </a:tc>
                <a:tc>
                  <a:txBody>
                    <a:bodyPr/>
                    <a:lstStyle/>
                    <a:p>
                      <a:pPr marL="0" lvl="0" indent="0" algn="l" rtl="0">
                        <a:spcBef>
                          <a:spcPts val="0"/>
                        </a:spcBef>
                        <a:spcAft>
                          <a:spcPts val="0"/>
                        </a:spcAft>
                        <a:buNone/>
                      </a:pPr>
                      <a:r>
                        <a:rPr lang="en" b="1"/>
                        <a:t>1.5</a:t>
                      </a:r>
                      <a:endParaRPr b="1"/>
                    </a:p>
                  </a:txBody>
                  <a:tcPr marL="91425" marR="91425" marT="91425" marB="91425"/>
                </a:tc>
                <a:tc>
                  <a:txBody>
                    <a:bodyPr/>
                    <a:lstStyle/>
                    <a:p>
                      <a:pPr marL="0" lvl="0" indent="0" algn="l" rtl="0">
                        <a:spcBef>
                          <a:spcPts val="0"/>
                        </a:spcBef>
                        <a:spcAft>
                          <a:spcPts val="0"/>
                        </a:spcAft>
                        <a:buNone/>
                      </a:pPr>
                      <a:r>
                        <a:rPr lang="en" b="1"/>
                        <a:t>(12.686, 0, 1.603)</a:t>
                      </a:r>
                      <a:endParaRPr b="1"/>
                    </a:p>
                  </a:txBody>
                  <a:tcPr marL="91425" marR="91425" marT="91425" marB="91425"/>
                </a:tc>
                <a:extLst>
                  <a:ext uri="{0D108BD9-81ED-4DB2-BD59-A6C34878D82A}">
                    <a16:rowId xmlns:a16="http://schemas.microsoft.com/office/drawing/2014/main" val="10009"/>
                  </a:ext>
                </a:extLst>
              </a:tr>
            </a:tbl>
          </a:graphicData>
        </a:graphic>
      </p:graphicFrame>
      <p:graphicFrame>
        <p:nvGraphicFramePr>
          <p:cNvPr id="1074" name="Google Shape;1074;p92"/>
          <p:cNvGraphicFramePr/>
          <p:nvPr/>
        </p:nvGraphicFramePr>
        <p:xfrm>
          <a:off x="0" y="4749900"/>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109675">
                  <a:extLst>
                    <a:ext uri="{9D8B030D-6E8A-4147-A177-3AD203B41FA5}">
                      <a16:colId xmlns:a16="http://schemas.microsoft.com/office/drawing/2014/main" val="20002"/>
                    </a:ext>
                  </a:extLst>
                </a:gridCol>
                <a:gridCol w="9940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tblGrid>
              <a:tr h="320050">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3"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OVERVIEW</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4"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SCHEDULE</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5"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TEST READINESS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6"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BUDGET</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7"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078"/>
        <p:cNvGrpSpPr/>
        <p:nvPr/>
      </p:nvGrpSpPr>
      <p:grpSpPr>
        <a:xfrm>
          <a:off x="0" y="0"/>
          <a:ext cx="0" cy="0"/>
          <a:chOff x="0" y="0"/>
          <a:chExt cx="0" cy="0"/>
        </a:xfrm>
      </p:grpSpPr>
      <p:graphicFrame>
        <p:nvGraphicFramePr>
          <p:cNvPr id="1079" name="Google Shape;1079;p93"/>
          <p:cNvGraphicFramePr/>
          <p:nvPr/>
        </p:nvGraphicFramePr>
        <p:xfrm>
          <a:off x="2880188" y="2019875"/>
          <a:ext cx="3000000" cy="3000000"/>
        </p:xfrm>
        <a:graphic>
          <a:graphicData uri="http://schemas.openxmlformats.org/drawingml/2006/table">
            <a:tbl>
              <a:tblPr>
                <a:noFill/>
                <a:tableStyleId>{6AB2BD99-D816-4124-A111-4A8E09C7968A}</a:tableStyleId>
              </a:tblPr>
              <a:tblGrid>
                <a:gridCol w="1127875">
                  <a:extLst>
                    <a:ext uri="{9D8B030D-6E8A-4147-A177-3AD203B41FA5}">
                      <a16:colId xmlns:a16="http://schemas.microsoft.com/office/drawing/2014/main" val="20000"/>
                    </a:ext>
                  </a:extLst>
                </a:gridCol>
                <a:gridCol w="1127875">
                  <a:extLst>
                    <a:ext uri="{9D8B030D-6E8A-4147-A177-3AD203B41FA5}">
                      <a16:colId xmlns:a16="http://schemas.microsoft.com/office/drawing/2014/main" val="20001"/>
                    </a:ext>
                  </a:extLst>
                </a:gridCol>
                <a:gridCol w="1127875">
                  <a:extLst>
                    <a:ext uri="{9D8B030D-6E8A-4147-A177-3AD203B41FA5}">
                      <a16:colId xmlns:a16="http://schemas.microsoft.com/office/drawing/2014/main" val="20002"/>
                    </a:ext>
                  </a:extLst>
                </a:gridCol>
              </a:tblGrid>
              <a:tr h="291725">
                <a:tc>
                  <a:txBody>
                    <a:bodyPr/>
                    <a:lstStyle/>
                    <a:p>
                      <a:pPr marL="0" lvl="0" indent="0" algn="ctr" rtl="0">
                        <a:spcBef>
                          <a:spcPts val="0"/>
                        </a:spcBef>
                        <a:spcAft>
                          <a:spcPts val="0"/>
                        </a:spcAft>
                        <a:buNone/>
                      </a:pPr>
                      <a:r>
                        <a:rPr lang="en"/>
                        <a:t>CG Location</a:t>
                      </a:r>
                      <a:endParaRPr/>
                    </a:p>
                  </a:txBody>
                  <a:tcPr marL="91425" marR="91425" marT="91425" marB="91425"/>
                </a:tc>
                <a:tc>
                  <a:txBody>
                    <a:bodyPr/>
                    <a:lstStyle/>
                    <a:p>
                      <a:pPr marL="0" lvl="0" indent="0" algn="ctr" rtl="0">
                        <a:spcBef>
                          <a:spcPts val="0"/>
                        </a:spcBef>
                        <a:spcAft>
                          <a:spcPts val="0"/>
                        </a:spcAft>
                        <a:buNone/>
                      </a:pPr>
                      <a:r>
                        <a:rPr lang="en"/>
                        <a:t>Full Scale</a:t>
                      </a:r>
                      <a:endParaRPr/>
                    </a:p>
                  </a:txBody>
                  <a:tcPr marL="91425" marR="91425" marT="91425" marB="91425"/>
                </a:tc>
                <a:tc>
                  <a:txBody>
                    <a:bodyPr/>
                    <a:lstStyle/>
                    <a:p>
                      <a:pPr marL="0" lvl="0" indent="0" algn="ctr" rtl="0">
                        <a:spcBef>
                          <a:spcPts val="0"/>
                        </a:spcBef>
                        <a:spcAft>
                          <a:spcPts val="0"/>
                        </a:spcAft>
                        <a:buNone/>
                      </a:pPr>
                      <a:r>
                        <a:rPr lang="en"/>
                        <a:t>CSD</a:t>
                      </a:r>
                      <a:endParaRPr/>
                    </a:p>
                  </a:txBody>
                  <a:tcPr marL="91425" marR="91425" marT="91425" marB="91425"/>
                </a:tc>
                <a:extLst>
                  <a:ext uri="{0D108BD9-81ED-4DB2-BD59-A6C34878D82A}">
                    <a16:rowId xmlns:a16="http://schemas.microsoft.com/office/drawing/2014/main" val="10000"/>
                  </a:ext>
                </a:extLst>
              </a:tr>
              <a:tr h="291725">
                <a:tc>
                  <a:txBody>
                    <a:bodyPr/>
                    <a:lstStyle/>
                    <a:p>
                      <a:pPr marL="0" lvl="0" indent="0" algn="ctr" rtl="0">
                        <a:spcBef>
                          <a:spcPts val="0"/>
                        </a:spcBef>
                        <a:spcAft>
                          <a:spcPts val="0"/>
                        </a:spcAft>
                        <a:buNone/>
                      </a:pPr>
                      <a:r>
                        <a:rPr lang="en"/>
                        <a:t>X</a:t>
                      </a:r>
                      <a:endParaRPr/>
                    </a:p>
                  </a:txBody>
                  <a:tcPr marL="91425" marR="91425" marT="91425" marB="91425"/>
                </a:tc>
                <a:tc>
                  <a:txBody>
                    <a:bodyPr/>
                    <a:lstStyle/>
                    <a:p>
                      <a:pPr marL="0" lvl="0" indent="0" algn="ctr" rtl="0">
                        <a:spcBef>
                          <a:spcPts val="0"/>
                        </a:spcBef>
                        <a:spcAft>
                          <a:spcPts val="0"/>
                        </a:spcAft>
                        <a:buNone/>
                      </a:pPr>
                      <a:r>
                        <a:rPr lang="en"/>
                        <a:t>177.6 in</a:t>
                      </a:r>
                      <a:endParaRPr/>
                    </a:p>
                  </a:txBody>
                  <a:tcPr marL="91425" marR="91425" marT="91425" marB="91425"/>
                </a:tc>
                <a:tc>
                  <a:txBody>
                    <a:bodyPr/>
                    <a:lstStyle/>
                    <a:p>
                      <a:pPr marL="0" lvl="0" indent="0" algn="ctr" rtl="0">
                        <a:spcBef>
                          <a:spcPts val="0"/>
                        </a:spcBef>
                        <a:spcAft>
                          <a:spcPts val="0"/>
                        </a:spcAft>
                        <a:buNone/>
                      </a:pPr>
                      <a:r>
                        <a:rPr lang="en"/>
                        <a:t>12.686 in</a:t>
                      </a:r>
                      <a:endParaRPr/>
                    </a:p>
                  </a:txBody>
                  <a:tcPr marL="91425" marR="91425" marT="91425" marB="91425"/>
                </a:tc>
                <a:extLst>
                  <a:ext uri="{0D108BD9-81ED-4DB2-BD59-A6C34878D82A}">
                    <a16:rowId xmlns:a16="http://schemas.microsoft.com/office/drawing/2014/main" val="10001"/>
                  </a:ext>
                </a:extLst>
              </a:tr>
              <a:tr h="291725">
                <a:tc>
                  <a:txBody>
                    <a:bodyPr/>
                    <a:lstStyle/>
                    <a:p>
                      <a:pPr marL="0" lvl="0" indent="0" algn="ctr" rtl="0">
                        <a:spcBef>
                          <a:spcPts val="0"/>
                        </a:spcBef>
                        <a:spcAft>
                          <a:spcPts val="0"/>
                        </a:spcAft>
                        <a:buNone/>
                      </a:pPr>
                      <a:r>
                        <a:rPr lang="en"/>
                        <a:t>Y</a:t>
                      </a:r>
                      <a:endParaRPr/>
                    </a:p>
                  </a:txBody>
                  <a:tcPr marL="91425" marR="91425" marT="91425" marB="91425"/>
                </a:tc>
                <a:tc>
                  <a:txBody>
                    <a:bodyPr/>
                    <a:lstStyle/>
                    <a:p>
                      <a:pPr marL="0" lvl="0" indent="0" algn="ctr" rtl="0">
                        <a:spcBef>
                          <a:spcPts val="0"/>
                        </a:spcBef>
                        <a:spcAft>
                          <a:spcPts val="0"/>
                        </a:spcAft>
                        <a:buNone/>
                      </a:pPr>
                      <a:r>
                        <a:rPr lang="en"/>
                        <a:t>0 in</a:t>
                      </a:r>
                      <a:endParaRPr/>
                    </a:p>
                  </a:txBody>
                  <a:tcPr marL="91425" marR="91425" marT="91425" marB="91425"/>
                </a:tc>
                <a:tc>
                  <a:txBody>
                    <a:bodyPr/>
                    <a:lstStyle/>
                    <a:p>
                      <a:pPr marL="0" lvl="0" indent="0" algn="ctr" rtl="0">
                        <a:spcBef>
                          <a:spcPts val="0"/>
                        </a:spcBef>
                        <a:spcAft>
                          <a:spcPts val="0"/>
                        </a:spcAft>
                        <a:buNone/>
                      </a:pPr>
                      <a:r>
                        <a:rPr lang="en"/>
                        <a:t>0 in</a:t>
                      </a:r>
                      <a:endParaRPr/>
                    </a:p>
                  </a:txBody>
                  <a:tcPr marL="91425" marR="91425" marT="91425" marB="91425"/>
                </a:tc>
                <a:extLst>
                  <a:ext uri="{0D108BD9-81ED-4DB2-BD59-A6C34878D82A}">
                    <a16:rowId xmlns:a16="http://schemas.microsoft.com/office/drawing/2014/main" val="10002"/>
                  </a:ext>
                </a:extLst>
              </a:tr>
              <a:tr h="291725">
                <a:tc>
                  <a:txBody>
                    <a:bodyPr/>
                    <a:lstStyle/>
                    <a:p>
                      <a:pPr marL="0" lvl="0" indent="0" algn="ctr" rtl="0">
                        <a:spcBef>
                          <a:spcPts val="0"/>
                        </a:spcBef>
                        <a:spcAft>
                          <a:spcPts val="0"/>
                        </a:spcAft>
                        <a:buNone/>
                      </a:pPr>
                      <a:r>
                        <a:rPr lang="en"/>
                        <a:t>Z</a:t>
                      </a:r>
                      <a:endParaRPr/>
                    </a:p>
                  </a:txBody>
                  <a:tcPr marL="91425" marR="91425" marT="91425" marB="91425"/>
                </a:tc>
                <a:tc>
                  <a:txBody>
                    <a:bodyPr/>
                    <a:lstStyle/>
                    <a:p>
                      <a:pPr marL="0" lvl="0" indent="0" algn="ctr" rtl="0">
                        <a:spcBef>
                          <a:spcPts val="0"/>
                        </a:spcBef>
                        <a:spcAft>
                          <a:spcPts val="0"/>
                        </a:spcAft>
                        <a:buNone/>
                      </a:pPr>
                      <a:r>
                        <a:rPr lang="en"/>
                        <a:t>22.44 in</a:t>
                      </a:r>
                      <a:endParaRPr/>
                    </a:p>
                  </a:txBody>
                  <a:tcPr marL="91425" marR="91425" marT="91425" marB="91425"/>
                </a:tc>
                <a:tc>
                  <a:txBody>
                    <a:bodyPr/>
                    <a:lstStyle/>
                    <a:p>
                      <a:pPr marL="0" lvl="0" indent="0" algn="ctr" rtl="0">
                        <a:spcBef>
                          <a:spcPts val="0"/>
                        </a:spcBef>
                        <a:spcAft>
                          <a:spcPts val="0"/>
                        </a:spcAft>
                        <a:buNone/>
                      </a:pPr>
                      <a:r>
                        <a:rPr lang="en"/>
                        <a:t>1.603 in</a:t>
                      </a:r>
                      <a:endParaRPr/>
                    </a:p>
                  </a:txBody>
                  <a:tcPr marL="91425" marR="91425" marT="91425" marB="91425"/>
                </a:tc>
                <a:extLst>
                  <a:ext uri="{0D108BD9-81ED-4DB2-BD59-A6C34878D82A}">
                    <a16:rowId xmlns:a16="http://schemas.microsoft.com/office/drawing/2014/main" val="10003"/>
                  </a:ext>
                </a:extLst>
              </a:tr>
            </a:tbl>
          </a:graphicData>
        </a:graphic>
      </p:graphicFrame>
      <p:sp>
        <p:nvSpPr>
          <p:cNvPr id="1080" name="Google Shape;1080;p93"/>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[MFCT] F</a:t>
            </a:r>
            <a:r>
              <a:rPr lang="en" sz="2650"/>
              <a:t>OAM</a:t>
            </a:r>
            <a:r>
              <a:rPr lang="en" sz="3300"/>
              <a:t> G</a:t>
            </a:r>
            <a:r>
              <a:rPr lang="en" sz="2650"/>
              <a:t>LIDER</a:t>
            </a:r>
            <a:r>
              <a:rPr lang="en" sz="3300"/>
              <a:t> A</a:t>
            </a:r>
            <a:r>
              <a:rPr lang="en" sz="2650"/>
              <a:t>SSEMBLY</a:t>
            </a:r>
            <a:r>
              <a:rPr lang="en" sz="3300"/>
              <a:t> CG</a:t>
            </a:r>
            <a:endParaRPr sz="2650"/>
          </a:p>
        </p:txBody>
      </p:sp>
      <p:sp>
        <p:nvSpPr>
          <p:cNvPr id="1081" name="Google Shape;1081;p93"/>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69</a:t>
            </a:fld>
            <a:endParaRPr/>
          </a:p>
        </p:txBody>
      </p:sp>
      <p:graphicFrame>
        <p:nvGraphicFramePr>
          <p:cNvPr id="1082" name="Google Shape;1082;p93"/>
          <p:cNvGraphicFramePr/>
          <p:nvPr/>
        </p:nvGraphicFramePr>
        <p:xfrm>
          <a:off x="0" y="4749900"/>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109675">
                  <a:extLst>
                    <a:ext uri="{9D8B030D-6E8A-4147-A177-3AD203B41FA5}">
                      <a16:colId xmlns:a16="http://schemas.microsoft.com/office/drawing/2014/main" val="20002"/>
                    </a:ext>
                  </a:extLst>
                </a:gridCol>
                <a:gridCol w="9940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tblGrid>
              <a:tr h="320050">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3"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OVERVIEW</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4"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SCHEDULE</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5"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TEST READINESS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6"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BUDGET</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7"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3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897968" y="572700"/>
            <a:ext cx="7526758" cy="4177200"/>
          </a:xfrm>
          <a:prstGeom prst="rect">
            <a:avLst/>
          </a:prstGeom>
          <a:noFill/>
          <a:ln>
            <a:noFill/>
          </a:ln>
        </p:spPr>
      </p:pic>
      <p:sp>
        <p:nvSpPr>
          <p:cNvPr id="180" name="Google Shape;180;p31"/>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7</a:t>
            </a:fld>
            <a:endParaRPr/>
          </a:p>
        </p:txBody>
      </p:sp>
      <p:sp>
        <p:nvSpPr>
          <p:cNvPr id="181" name="Google Shape;181;p31"/>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B</a:t>
            </a:r>
            <a:r>
              <a:rPr lang="en" sz="2633"/>
              <a:t>ASELINE </a:t>
            </a:r>
            <a:r>
              <a:rPr lang="en" sz="3300"/>
              <a:t>D</a:t>
            </a:r>
            <a:r>
              <a:rPr lang="en" sz="2633"/>
              <a:t>ESIGN</a:t>
            </a:r>
            <a:endParaRPr sz="2633"/>
          </a:p>
        </p:txBody>
      </p:sp>
      <p:sp>
        <p:nvSpPr>
          <p:cNvPr id="182" name="Google Shape;182;p31"/>
          <p:cNvSpPr txBox="1"/>
          <p:nvPr/>
        </p:nvSpPr>
        <p:spPr>
          <a:xfrm>
            <a:off x="7243850" y="2727150"/>
            <a:ext cx="15612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AFT, MID- MOUNTED WING</a:t>
            </a:r>
            <a:endParaRPr>
              <a:latin typeface="Roboto"/>
              <a:ea typeface="Roboto"/>
              <a:cs typeface="Roboto"/>
              <a:sym typeface="Roboto"/>
            </a:endParaRPr>
          </a:p>
        </p:txBody>
      </p:sp>
      <p:sp>
        <p:nvSpPr>
          <p:cNvPr id="183" name="Google Shape;183;p31"/>
          <p:cNvSpPr txBox="1"/>
          <p:nvPr/>
        </p:nvSpPr>
        <p:spPr>
          <a:xfrm>
            <a:off x="6615950" y="2101850"/>
            <a:ext cx="2046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AFT PROP (4 BLADES)</a:t>
            </a:r>
            <a:endParaRPr>
              <a:latin typeface="Roboto"/>
              <a:ea typeface="Roboto"/>
              <a:cs typeface="Roboto"/>
              <a:sym typeface="Roboto"/>
            </a:endParaRPr>
          </a:p>
        </p:txBody>
      </p:sp>
      <p:cxnSp>
        <p:nvCxnSpPr>
          <p:cNvPr id="184" name="Google Shape;184;p31"/>
          <p:cNvCxnSpPr>
            <a:stCxn id="183" idx="1"/>
          </p:cNvCxnSpPr>
          <p:nvPr/>
        </p:nvCxnSpPr>
        <p:spPr>
          <a:xfrm rot="10800000">
            <a:off x="5972450" y="2301950"/>
            <a:ext cx="643500" cy="0"/>
          </a:xfrm>
          <a:prstGeom prst="straightConnector1">
            <a:avLst/>
          </a:prstGeom>
          <a:noFill/>
          <a:ln w="19050" cap="flat" cmpd="sng">
            <a:solidFill>
              <a:schemeClr val="dk2"/>
            </a:solidFill>
            <a:prstDash val="solid"/>
            <a:round/>
            <a:headEnd type="none" w="med" len="med"/>
            <a:tailEnd type="triangle" w="med" len="med"/>
          </a:ln>
        </p:spPr>
      </p:cxnSp>
      <p:sp>
        <p:nvSpPr>
          <p:cNvPr id="185" name="Google Shape;185;p31"/>
          <p:cNvSpPr txBox="1"/>
          <p:nvPr/>
        </p:nvSpPr>
        <p:spPr>
          <a:xfrm>
            <a:off x="6463550" y="1187450"/>
            <a:ext cx="2046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VERTICAL STABILIZER </a:t>
            </a:r>
            <a:endParaRPr>
              <a:latin typeface="Roboto"/>
              <a:ea typeface="Roboto"/>
              <a:cs typeface="Roboto"/>
              <a:sym typeface="Roboto"/>
            </a:endParaRPr>
          </a:p>
        </p:txBody>
      </p:sp>
      <p:cxnSp>
        <p:nvCxnSpPr>
          <p:cNvPr id="186" name="Google Shape;186;p31"/>
          <p:cNvCxnSpPr>
            <a:stCxn id="185" idx="1"/>
          </p:cNvCxnSpPr>
          <p:nvPr/>
        </p:nvCxnSpPr>
        <p:spPr>
          <a:xfrm rot="10800000">
            <a:off x="5820050" y="1387550"/>
            <a:ext cx="643500" cy="0"/>
          </a:xfrm>
          <a:prstGeom prst="straightConnector1">
            <a:avLst/>
          </a:prstGeom>
          <a:noFill/>
          <a:ln w="19050" cap="flat" cmpd="sng">
            <a:solidFill>
              <a:schemeClr val="dk2"/>
            </a:solidFill>
            <a:prstDash val="solid"/>
            <a:round/>
            <a:headEnd type="none" w="med" len="med"/>
            <a:tailEnd type="triangle" w="med" len="med"/>
          </a:ln>
        </p:spPr>
      </p:cxnSp>
      <p:sp>
        <p:nvSpPr>
          <p:cNvPr id="187" name="Google Shape;187;p31"/>
          <p:cNvSpPr txBox="1"/>
          <p:nvPr/>
        </p:nvSpPr>
        <p:spPr>
          <a:xfrm>
            <a:off x="5071550" y="4031200"/>
            <a:ext cx="2445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TRICYCLE LANDING GEAR</a:t>
            </a:r>
            <a:endParaRPr>
              <a:latin typeface="Roboto"/>
              <a:ea typeface="Roboto"/>
              <a:cs typeface="Roboto"/>
              <a:sym typeface="Roboto"/>
            </a:endParaRPr>
          </a:p>
        </p:txBody>
      </p:sp>
      <p:sp>
        <p:nvSpPr>
          <p:cNvPr id="188" name="Google Shape;188;p31"/>
          <p:cNvSpPr txBox="1"/>
          <p:nvPr/>
        </p:nvSpPr>
        <p:spPr>
          <a:xfrm>
            <a:off x="1872125" y="2942550"/>
            <a:ext cx="931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CANARD</a:t>
            </a:r>
            <a:endParaRPr>
              <a:latin typeface="Roboto"/>
              <a:ea typeface="Roboto"/>
              <a:cs typeface="Roboto"/>
              <a:sym typeface="Roboto"/>
            </a:endParaRPr>
          </a:p>
        </p:txBody>
      </p:sp>
      <p:sp>
        <p:nvSpPr>
          <p:cNvPr id="189" name="Google Shape;189;p31"/>
          <p:cNvSpPr txBox="1"/>
          <p:nvPr/>
        </p:nvSpPr>
        <p:spPr>
          <a:xfrm>
            <a:off x="271825" y="1387550"/>
            <a:ext cx="1107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WINGLETS</a:t>
            </a:r>
            <a:endParaRPr>
              <a:latin typeface="Roboto"/>
              <a:ea typeface="Roboto"/>
              <a:cs typeface="Roboto"/>
              <a:sym typeface="Roboto"/>
            </a:endParaRPr>
          </a:p>
        </p:txBody>
      </p:sp>
      <p:graphicFrame>
        <p:nvGraphicFramePr>
          <p:cNvPr id="190" name="Google Shape;190;p31"/>
          <p:cNvGraphicFramePr/>
          <p:nvPr/>
        </p:nvGraphicFramePr>
        <p:xfrm>
          <a:off x="0" y="4749900"/>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109675">
                  <a:extLst>
                    <a:ext uri="{9D8B030D-6E8A-4147-A177-3AD203B41FA5}">
                      <a16:colId xmlns:a16="http://schemas.microsoft.com/office/drawing/2014/main" val="20002"/>
                    </a:ext>
                  </a:extLst>
                </a:gridCol>
                <a:gridCol w="9940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OVERVIEW</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SCHEDULE</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TEST READINESS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BUDGET</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86"/>
        <p:cNvGrpSpPr/>
        <p:nvPr/>
      </p:nvGrpSpPr>
      <p:grpSpPr>
        <a:xfrm>
          <a:off x="0" y="0"/>
          <a:ext cx="0" cy="0"/>
          <a:chOff x="0" y="0"/>
          <a:chExt cx="0" cy="0"/>
        </a:xfrm>
      </p:grpSpPr>
      <p:pic>
        <p:nvPicPr>
          <p:cNvPr id="1087" name="Google Shape;1087;p9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787425" y="955550"/>
            <a:ext cx="2839748" cy="900750"/>
          </a:xfrm>
          <a:prstGeom prst="rect">
            <a:avLst/>
          </a:prstGeom>
          <a:noFill/>
          <a:ln>
            <a:noFill/>
          </a:ln>
        </p:spPr>
      </p:pic>
      <p:sp>
        <p:nvSpPr>
          <p:cNvPr id="1088" name="Google Shape;1088;p94"/>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70</a:t>
            </a:fld>
            <a:endParaRPr/>
          </a:p>
        </p:txBody>
      </p:sp>
      <p:sp>
        <p:nvSpPr>
          <p:cNvPr id="1089" name="Google Shape;1089;p94"/>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CSD M</a:t>
            </a:r>
            <a:r>
              <a:rPr lang="en" sz="2650"/>
              <a:t>ANUFACTURING</a:t>
            </a:r>
            <a:r>
              <a:rPr lang="en" sz="3300"/>
              <a:t> P</a:t>
            </a:r>
            <a:r>
              <a:rPr lang="en" sz="2650"/>
              <a:t>RECISION</a:t>
            </a:r>
            <a:r>
              <a:rPr lang="en" sz="3300"/>
              <a:t> A</a:t>
            </a:r>
            <a:r>
              <a:rPr lang="en" sz="2650"/>
              <a:t>NALYSIS</a:t>
            </a:r>
            <a:endParaRPr sz="2650"/>
          </a:p>
        </p:txBody>
      </p:sp>
      <p:graphicFrame>
        <p:nvGraphicFramePr>
          <p:cNvPr id="1090" name="Google Shape;1090;p94"/>
          <p:cNvGraphicFramePr/>
          <p:nvPr/>
        </p:nvGraphicFramePr>
        <p:xfrm>
          <a:off x="283225" y="505063"/>
          <a:ext cx="3000000" cy="3000000"/>
        </p:xfrm>
        <a:graphic>
          <a:graphicData uri="http://schemas.openxmlformats.org/drawingml/2006/table">
            <a:tbl>
              <a:tblPr>
                <a:noFill/>
                <a:tableStyleId>{6AB2BD99-D816-4124-A111-4A8E09C7968A}</a:tableStyleId>
              </a:tblPr>
              <a:tblGrid>
                <a:gridCol w="1566650">
                  <a:extLst>
                    <a:ext uri="{9D8B030D-6E8A-4147-A177-3AD203B41FA5}">
                      <a16:colId xmlns:a16="http://schemas.microsoft.com/office/drawing/2014/main" val="20000"/>
                    </a:ext>
                  </a:extLst>
                </a:gridCol>
                <a:gridCol w="1348125">
                  <a:extLst>
                    <a:ext uri="{9D8B030D-6E8A-4147-A177-3AD203B41FA5}">
                      <a16:colId xmlns:a16="http://schemas.microsoft.com/office/drawing/2014/main" val="20001"/>
                    </a:ext>
                  </a:extLst>
                </a:gridCol>
                <a:gridCol w="890225">
                  <a:extLst>
                    <a:ext uri="{9D8B030D-6E8A-4147-A177-3AD203B41FA5}">
                      <a16:colId xmlns:a16="http://schemas.microsoft.com/office/drawing/2014/main" val="20002"/>
                    </a:ext>
                  </a:extLst>
                </a:gridCol>
                <a:gridCol w="1171150">
                  <a:extLst>
                    <a:ext uri="{9D8B030D-6E8A-4147-A177-3AD203B41FA5}">
                      <a16:colId xmlns:a16="http://schemas.microsoft.com/office/drawing/2014/main" val="20003"/>
                    </a:ext>
                  </a:extLst>
                </a:gridCol>
              </a:tblGrid>
              <a:tr h="319275">
                <a:tc>
                  <a:txBody>
                    <a:bodyPr/>
                    <a:lstStyle/>
                    <a:p>
                      <a:pPr marL="0" lvl="0" indent="0" algn="l" rtl="0">
                        <a:spcBef>
                          <a:spcPts val="0"/>
                        </a:spcBef>
                        <a:spcAft>
                          <a:spcPts val="0"/>
                        </a:spcAft>
                        <a:buNone/>
                      </a:pPr>
                      <a:r>
                        <a:rPr lang="en" sz="600"/>
                        <a:t>Key Characteristics</a:t>
                      </a:r>
                      <a:endParaRPr sz="600"/>
                    </a:p>
                  </a:txBody>
                  <a:tcPr marL="91425" marR="91425" marT="91425" marB="91425"/>
                </a:tc>
                <a:tc>
                  <a:txBody>
                    <a:bodyPr/>
                    <a:lstStyle/>
                    <a:p>
                      <a:pPr marL="0" lvl="0" indent="0" algn="l" rtl="0">
                        <a:spcBef>
                          <a:spcPts val="0"/>
                        </a:spcBef>
                        <a:spcAft>
                          <a:spcPts val="0"/>
                        </a:spcAft>
                        <a:buNone/>
                      </a:pPr>
                      <a:r>
                        <a:rPr lang="en" sz="700"/>
                        <a:t>Full Scale Value</a:t>
                      </a:r>
                      <a:endParaRPr sz="700"/>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700"/>
                        <a:t>Target Value</a:t>
                      </a:r>
                      <a:endParaRPr sz="700"/>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700"/>
                        <a:t>Allowed Margin</a:t>
                      </a:r>
                      <a:endParaRPr sz="700"/>
                    </a:p>
                  </a:txBody>
                  <a:tcPr marL="91425" marR="91425" marT="91425" marB="91425"/>
                </a:tc>
                <a:extLst>
                  <a:ext uri="{0D108BD9-81ED-4DB2-BD59-A6C34878D82A}">
                    <a16:rowId xmlns:a16="http://schemas.microsoft.com/office/drawing/2014/main" val="10000"/>
                  </a:ext>
                </a:extLst>
              </a:tr>
              <a:tr h="332150">
                <a:tc>
                  <a:txBody>
                    <a:bodyPr/>
                    <a:lstStyle/>
                    <a:p>
                      <a:pPr marL="0" lvl="0" indent="0" algn="l" rtl="0">
                        <a:spcBef>
                          <a:spcPts val="0"/>
                        </a:spcBef>
                        <a:spcAft>
                          <a:spcPts val="0"/>
                        </a:spcAft>
                        <a:buNone/>
                      </a:pPr>
                      <a:r>
                        <a:rPr lang="en" sz="700"/>
                        <a:t>Wing Span</a:t>
                      </a:r>
                      <a:endParaRPr sz="700"/>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 sz="700"/>
                        <a:t>47.38 ft = 568.56 in</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700"/>
                        <a:t>40.6114 in</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700"/>
                        <a:t>+/- 0.01 in</a:t>
                      </a:r>
                      <a:endParaRPr sz="700"/>
                    </a:p>
                  </a:txBody>
                  <a:tcPr marL="91425" marR="91425" marT="91425" marB="91425">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01"/>
                  </a:ext>
                </a:extLst>
              </a:tr>
              <a:tr h="352050">
                <a:tc>
                  <a:txBody>
                    <a:bodyPr/>
                    <a:lstStyle/>
                    <a:p>
                      <a:pPr marL="0" lvl="0" indent="0" algn="l" rtl="0">
                        <a:spcBef>
                          <a:spcPts val="0"/>
                        </a:spcBef>
                        <a:spcAft>
                          <a:spcPts val="0"/>
                        </a:spcAft>
                        <a:buNone/>
                      </a:pPr>
                      <a:r>
                        <a:rPr lang="en" sz="700"/>
                        <a:t>Wing Root Chord</a:t>
                      </a:r>
                      <a:endParaRPr sz="700"/>
                    </a:p>
                  </a:txBody>
                  <a:tcPr marL="91425" marR="91425" marT="91425" marB="91425"/>
                </a:tc>
                <a:tc>
                  <a:txBody>
                    <a:bodyPr/>
                    <a:lstStyle/>
                    <a:p>
                      <a:pPr marL="0" lvl="0" indent="0" algn="l" rtl="0">
                        <a:spcBef>
                          <a:spcPts val="0"/>
                        </a:spcBef>
                        <a:spcAft>
                          <a:spcPts val="0"/>
                        </a:spcAft>
                        <a:buNone/>
                      </a:pPr>
                      <a:r>
                        <a:rPr lang="en" sz="700"/>
                        <a:t>5.26 ft = 63.12 in</a:t>
                      </a:r>
                      <a:endParaRPr sz="700"/>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 sz="700"/>
                        <a:t>4.5086 in</a:t>
                      </a:r>
                      <a:endParaRPr sz="700"/>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 sz="700"/>
                        <a:t>+/- 0.01 in</a:t>
                      </a:r>
                      <a:endParaRPr sz="700"/>
                    </a:p>
                  </a:txBody>
                  <a:tcPr marL="91425" marR="91425" marT="91425" marB="91425"/>
                </a:tc>
                <a:extLst>
                  <a:ext uri="{0D108BD9-81ED-4DB2-BD59-A6C34878D82A}">
                    <a16:rowId xmlns:a16="http://schemas.microsoft.com/office/drawing/2014/main" val="10002"/>
                  </a:ext>
                </a:extLst>
              </a:tr>
              <a:tr h="332150">
                <a:tc>
                  <a:txBody>
                    <a:bodyPr/>
                    <a:lstStyle/>
                    <a:p>
                      <a:pPr marL="0" lvl="0" indent="0" algn="l" rtl="0">
                        <a:spcBef>
                          <a:spcPts val="0"/>
                        </a:spcBef>
                        <a:spcAft>
                          <a:spcPts val="0"/>
                        </a:spcAft>
                        <a:buNone/>
                      </a:pPr>
                      <a:r>
                        <a:rPr lang="en" sz="700"/>
                        <a:t>Wing Tip Chord</a:t>
                      </a:r>
                      <a:endParaRPr sz="700"/>
                    </a:p>
                  </a:txBody>
                  <a:tcPr marL="91425" marR="91425" marT="91425" marB="91425"/>
                </a:tc>
                <a:tc>
                  <a:txBody>
                    <a:bodyPr/>
                    <a:lstStyle/>
                    <a:p>
                      <a:pPr marL="0" lvl="0" indent="0" algn="l" rtl="0">
                        <a:spcBef>
                          <a:spcPts val="0"/>
                        </a:spcBef>
                        <a:spcAft>
                          <a:spcPts val="0"/>
                        </a:spcAft>
                        <a:buNone/>
                      </a:pPr>
                      <a:r>
                        <a:rPr lang="en" sz="700"/>
                        <a:t>2.63 ft = 31.56 in</a:t>
                      </a:r>
                      <a:endParaRPr sz="700"/>
                    </a:p>
                  </a:txBody>
                  <a:tcPr marL="91425" marR="91425" marT="91425" marB="91425"/>
                </a:tc>
                <a:tc>
                  <a:txBody>
                    <a:bodyPr/>
                    <a:lstStyle/>
                    <a:p>
                      <a:pPr marL="0" lvl="0" indent="0" algn="l" rtl="0">
                        <a:spcBef>
                          <a:spcPts val="0"/>
                        </a:spcBef>
                        <a:spcAft>
                          <a:spcPts val="0"/>
                        </a:spcAft>
                        <a:buNone/>
                      </a:pPr>
                      <a:r>
                        <a:rPr lang="en" sz="700"/>
                        <a:t>2.2543 in</a:t>
                      </a:r>
                      <a:endParaRPr sz="700"/>
                    </a:p>
                  </a:txBody>
                  <a:tcPr marL="91425" marR="91425" marT="91425" marB="91425"/>
                </a:tc>
                <a:tc>
                  <a:txBody>
                    <a:bodyPr/>
                    <a:lstStyle/>
                    <a:p>
                      <a:pPr marL="0" lvl="0" indent="0" algn="l" rtl="0">
                        <a:spcBef>
                          <a:spcPts val="0"/>
                        </a:spcBef>
                        <a:spcAft>
                          <a:spcPts val="0"/>
                        </a:spcAft>
                        <a:buNone/>
                      </a:pPr>
                      <a:r>
                        <a:rPr lang="en" sz="700"/>
                        <a:t>+/- 0.01 in</a:t>
                      </a:r>
                      <a:endParaRPr sz="700"/>
                    </a:p>
                  </a:txBody>
                  <a:tcPr marL="91425" marR="91425" marT="91425" marB="91425"/>
                </a:tc>
                <a:extLst>
                  <a:ext uri="{0D108BD9-81ED-4DB2-BD59-A6C34878D82A}">
                    <a16:rowId xmlns:a16="http://schemas.microsoft.com/office/drawing/2014/main" val="10003"/>
                  </a:ext>
                </a:extLst>
              </a:tr>
              <a:tr h="0">
                <a:tc>
                  <a:txBody>
                    <a:bodyPr/>
                    <a:lstStyle/>
                    <a:p>
                      <a:pPr marL="0" lvl="0" indent="0" algn="l" rtl="0">
                        <a:spcBef>
                          <a:spcPts val="0"/>
                        </a:spcBef>
                        <a:spcAft>
                          <a:spcPts val="0"/>
                        </a:spcAft>
                        <a:buNone/>
                      </a:pPr>
                      <a:r>
                        <a:rPr lang="en" sz="700"/>
                        <a:t>Canard Span</a:t>
                      </a:r>
                      <a:endParaRPr sz="700"/>
                    </a:p>
                  </a:txBody>
                  <a:tcPr marL="91425" marR="91425" marT="91425" marB="91425"/>
                </a:tc>
                <a:tc>
                  <a:txBody>
                    <a:bodyPr/>
                    <a:lstStyle/>
                    <a:p>
                      <a:pPr marL="0" lvl="0" indent="0" algn="l" rtl="0">
                        <a:spcBef>
                          <a:spcPts val="0"/>
                        </a:spcBef>
                        <a:spcAft>
                          <a:spcPts val="0"/>
                        </a:spcAft>
                        <a:buNone/>
                      </a:pPr>
                      <a:r>
                        <a:rPr lang="en" sz="700"/>
                        <a:t>6.43 ft = 77.16 in </a:t>
                      </a:r>
                      <a:endParaRPr sz="700"/>
                    </a:p>
                  </a:txBody>
                  <a:tcPr marL="91425" marR="91425" marT="91425" marB="91425"/>
                </a:tc>
                <a:tc>
                  <a:txBody>
                    <a:bodyPr/>
                    <a:lstStyle/>
                    <a:p>
                      <a:pPr marL="0" lvl="0" indent="0" algn="l" rtl="0">
                        <a:spcBef>
                          <a:spcPts val="0"/>
                        </a:spcBef>
                        <a:spcAft>
                          <a:spcPts val="0"/>
                        </a:spcAft>
                        <a:buNone/>
                      </a:pPr>
                      <a:r>
                        <a:rPr lang="en" sz="700"/>
                        <a:t>5.5114 in</a:t>
                      </a:r>
                      <a:endParaRPr sz="700"/>
                    </a:p>
                  </a:txBody>
                  <a:tcPr marL="91425" marR="91425" marT="91425" marB="91425"/>
                </a:tc>
                <a:tc>
                  <a:txBody>
                    <a:bodyPr/>
                    <a:lstStyle/>
                    <a:p>
                      <a:pPr marL="0" lvl="0" indent="0" algn="l" rtl="0">
                        <a:spcBef>
                          <a:spcPts val="0"/>
                        </a:spcBef>
                        <a:spcAft>
                          <a:spcPts val="0"/>
                        </a:spcAft>
                        <a:buNone/>
                      </a:pPr>
                      <a:r>
                        <a:rPr lang="en" sz="700"/>
                        <a:t>+/- 0.01 in</a:t>
                      </a:r>
                      <a:endParaRPr sz="700"/>
                    </a:p>
                  </a:txBody>
                  <a:tcPr marL="91425" marR="91425" marT="91425" marB="91425"/>
                </a:tc>
                <a:extLst>
                  <a:ext uri="{0D108BD9-81ED-4DB2-BD59-A6C34878D82A}">
                    <a16:rowId xmlns:a16="http://schemas.microsoft.com/office/drawing/2014/main" val="10004"/>
                  </a:ext>
                </a:extLst>
              </a:tr>
              <a:tr h="332150">
                <a:tc>
                  <a:txBody>
                    <a:bodyPr/>
                    <a:lstStyle/>
                    <a:p>
                      <a:pPr marL="0" lvl="0" indent="0" algn="l" rtl="0">
                        <a:spcBef>
                          <a:spcPts val="0"/>
                        </a:spcBef>
                        <a:spcAft>
                          <a:spcPts val="0"/>
                        </a:spcAft>
                        <a:buNone/>
                      </a:pPr>
                      <a:r>
                        <a:rPr lang="en" sz="700"/>
                        <a:t>Canard Root Chord</a:t>
                      </a:r>
                      <a:endParaRPr sz="700"/>
                    </a:p>
                  </a:txBody>
                  <a:tcPr marL="91425" marR="91425" marT="91425" marB="91425"/>
                </a:tc>
                <a:tc>
                  <a:txBody>
                    <a:bodyPr/>
                    <a:lstStyle/>
                    <a:p>
                      <a:pPr marL="0" lvl="0" indent="0" algn="l" rtl="0">
                        <a:spcBef>
                          <a:spcPts val="0"/>
                        </a:spcBef>
                        <a:spcAft>
                          <a:spcPts val="0"/>
                        </a:spcAft>
                        <a:buNone/>
                      </a:pPr>
                      <a:r>
                        <a:rPr lang="en" sz="700"/>
                        <a:t>3.34 ft = 40.08 in</a:t>
                      </a:r>
                      <a:endParaRPr sz="700"/>
                    </a:p>
                  </a:txBody>
                  <a:tcPr marL="91425" marR="91425" marT="91425" marB="91425"/>
                </a:tc>
                <a:tc>
                  <a:txBody>
                    <a:bodyPr/>
                    <a:lstStyle/>
                    <a:p>
                      <a:pPr marL="0" lvl="0" indent="0" algn="l" rtl="0">
                        <a:spcBef>
                          <a:spcPts val="0"/>
                        </a:spcBef>
                        <a:spcAft>
                          <a:spcPts val="0"/>
                        </a:spcAft>
                        <a:buNone/>
                      </a:pPr>
                      <a:r>
                        <a:rPr lang="en" sz="700"/>
                        <a:t>2.8629 in</a:t>
                      </a:r>
                      <a:endParaRPr sz="700"/>
                    </a:p>
                  </a:txBody>
                  <a:tcPr marL="91425" marR="91425" marT="91425" marB="91425"/>
                </a:tc>
                <a:tc>
                  <a:txBody>
                    <a:bodyPr/>
                    <a:lstStyle/>
                    <a:p>
                      <a:pPr marL="0" lvl="0" indent="0" algn="l" rtl="0">
                        <a:spcBef>
                          <a:spcPts val="0"/>
                        </a:spcBef>
                        <a:spcAft>
                          <a:spcPts val="0"/>
                        </a:spcAft>
                        <a:buNone/>
                      </a:pPr>
                      <a:r>
                        <a:rPr lang="en" sz="700"/>
                        <a:t>+/- 0.01 in</a:t>
                      </a:r>
                      <a:endParaRPr sz="700"/>
                    </a:p>
                  </a:txBody>
                  <a:tcPr marL="91425" marR="91425" marT="91425" marB="91425"/>
                </a:tc>
                <a:extLst>
                  <a:ext uri="{0D108BD9-81ED-4DB2-BD59-A6C34878D82A}">
                    <a16:rowId xmlns:a16="http://schemas.microsoft.com/office/drawing/2014/main" val="10005"/>
                  </a:ext>
                </a:extLst>
              </a:tr>
              <a:tr h="332150">
                <a:tc>
                  <a:txBody>
                    <a:bodyPr/>
                    <a:lstStyle/>
                    <a:p>
                      <a:pPr marL="0" lvl="0" indent="0" algn="l" rtl="0">
                        <a:spcBef>
                          <a:spcPts val="0"/>
                        </a:spcBef>
                        <a:spcAft>
                          <a:spcPts val="0"/>
                        </a:spcAft>
                        <a:buNone/>
                      </a:pPr>
                      <a:r>
                        <a:rPr lang="en" sz="700"/>
                        <a:t>Canard Tip Chord</a:t>
                      </a:r>
                      <a:endParaRPr sz="700"/>
                    </a:p>
                  </a:txBody>
                  <a:tcPr marL="91425" marR="91425" marT="91425" marB="91425"/>
                </a:tc>
                <a:tc>
                  <a:txBody>
                    <a:bodyPr/>
                    <a:lstStyle/>
                    <a:p>
                      <a:pPr marL="0" lvl="0" indent="0" algn="l" rtl="0">
                        <a:spcBef>
                          <a:spcPts val="0"/>
                        </a:spcBef>
                        <a:spcAft>
                          <a:spcPts val="0"/>
                        </a:spcAft>
                        <a:buNone/>
                      </a:pPr>
                      <a:r>
                        <a:rPr lang="en" sz="700"/>
                        <a:t>3 ft = 36 in</a:t>
                      </a:r>
                      <a:endParaRPr sz="700"/>
                    </a:p>
                  </a:txBody>
                  <a:tcPr marL="91425" marR="91425" marT="91425" marB="91425"/>
                </a:tc>
                <a:tc>
                  <a:txBody>
                    <a:bodyPr/>
                    <a:lstStyle/>
                    <a:p>
                      <a:pPr marL="0" lvl="0" indent="0" algn="l" rtl="0">
                        <a:spcBef>
                          <a:spcPts val="0"/>
                        </a:spcBef>
                        <a:spcAft>
                          <a:spcPts val="0"/>
                        </a:spcAft>
                        <a:buNone/>
                      </a:pPr>
                      <a:r>
                        <a:rPr lang="en" sz="700"/>
                        <a:t>2.5714 in</a:t>
                      </a:r>
                      <a:endParaRPr sz="700"/>
                    </a:p>
                  </a:txBody>
                  <a:tcPr marL="91425" marR="91425" marT="91425" marB="91425"/>
                </a:tc>
                <a:tc>
                  <a:txBody>
                    <a:bodyPr/>
                    <a:lstStyle/>
                    <a:p>
                      <a:pPr marL="0" lvl="0" indent="0" algn="l" rtl="0">
                        <a:spcBef>
                          <a:spcPts val="0"/>
                        </a:spcBef>
                        <a:spcAft>
                          <a:spcPts val="0"/>
                        </a:spcAft>
                        <a:buNone/>
                      </a:pPr>
                      <a:r>
                        <a:rPr lang="en" sz="700"/>
                        <a:t>+/- 0.01 in</a:t>
                      </a:r>
                      <a:endParaRPr sz="700"/>
                    </a:p>
                  </a:txBody>
                  <a:tcPr marL="91425" marR="91425" marT="91425" marB="91425"/>
                </a:tc>
                <a:extLst>
                  <a:ext uri="{0D108BD9-81ED-4DB2-BD59-A6C34878D82A}">
                    <a16:rowId xmlns:a16="http://schemas.microsoft.com/office/drawing/2014/main" val="10006"/>
                  </a:ext>
                </a:extLst>
              </a:tr>
              <a:tr h="332150">
                <a:tc>
                  <a:txBody>
                    <a:bodyPr/>
                    <a:lstStyle/>
                    <a:p>
                      <a:pPr marL="0" lvl="0" indent="0" algn="l" rtl="0">
                        <a:spcBef>
                          <a:spcPts val="0"/>
                        </a:spcBef>
                        <a:spcAft>
                          <a:spcPts val="0"/>
                        </a:spcAft>
                        <a:buNone/>
                      </a:pPr>
                      <a:r>
                        <a:rPr lang="en" sz="700"/>
                        <a:t>Fuselage Diameter</a:t>
                      </a:r>
                      <a:endParaRPr sz="700"/>
                    </a:p>
                  </a:txBody>
                  <a:tcPr marL="91425" marR="91425" marT="91425" marB="91425"/>
                </a:tc>
                <a:tc>
                  <a:txBody>
                    <a:bodyPr/>
                    <a:lstStyle/>
                    <a:p>
                      <a:pPr marL="0" lvl="0" indent="0" algn="l" rtl="0">
                        <a:spcBef>
                          <a:spcPts val="0"/>
                        </a:spcBef>
                        <a:spcAft>
                          <a:spcPts val="0"/>
                        </a:spcAft>
                        <a:buNone/>
                      </a:pPr>
                      <a:r>
                        <a:rPr lang="en" sz="700"/>
                        <a:t>5 ft = 60 in</a:t>
                      </a:r>
                      <a:endParaRPr sz="700"/>
                    </a:p>
                  </a:txBody>
                  <a:tcPr marL="91425" marR="91425" marT="91425" marB="91425"/>
                </a:tc>
                <a:tc>
                  <a:txBody>
                    <a:bodyPr/>
                    <a:lstStyle/>
                    <a:p>
                      <a:pPr marL="0" lvl="0" indent="0" algn="l" rtl="0">
                        <a:spcBef>
                          <a:spcPts val="0"/>
                        </a:spcBef>
                        <a:spcAft>
                          <a:spcPts val="0"/>
                        </a:spcAft>
                        <a:buNone/>
                      </a:pPr>
                      <a:r>
                        <a:rPr lang="en" sz="700"/>
                        <a:t>4.2857 in</a:t>
                      </a:r>
                      <a:endParaRPr sz="700"/>
                    </a:p>
                  </a:txBody>
                  <a:tcPr marL="91425" marR="91425" marT="91425" marB="91425"/>
                </a:tc>
                <a:tc>
                  <a:txBody>
                    <a:bodyPr/>
                    <a:lstStyle/>
                    <a:p>
                      <a:pPr marL="0" lvl="0" indent="0" algn="l" rtl="0">
                        <a:spcBef>
                          <a:spcPts val="0"/>
                        </a:spcBef>
                        <a:spcAft>
                          <a:spcPts val="0"/>
                        </a:spcAft>
                        <a:buNone/>
                      </a:pPr>
                      <a:r>
                        <a:rPr lang="en" sz="700"/>
                        <a:t>+/- 0.01 in</a:t>
                      </a:r>
                      <a:endParaRPr sz="700"/>
                    </a:p>
                  </a:txBody>
                  <a:tcPr marL="91425" marR="91425" marT="91425" marB="91425"/>
                </a:tc>
                <a:extLst>
                  <a:ext uri="{0D108BD9-81ED-4DB2-BD59-A6C34878D82A}">
                    <a16:rowId xmlns:a16="http://schemas.microsoft.com/office/drawing/2014/main" val="10007"/>
                  </a:ext>
                </a:extLst>
              </a:tr>
              <a:tr h="332150">
                <a:tc>
                  <a:txBody>
                    <a:bodyPr/>
                    <a:lstStyle/>
                    <a:p>
                      <a:pPr marL="0" lvl="0" indent="0" algn="l" rtl="0">
                        <a:spcBef>
                          <a:spcPts val="0"/>
                        </a:spcBef>
                        <a:spcAft>
                          <a:spcPts val="0"/>
                        </a:spcAft>
                        <a:buNone/>
                      </a:pPr>
                      <a:r>
                        <a:rPr lang="en" sz="700"/>
                        <a:t>Fuselage Length</a:t>
                      </a:r>
                      <a:endParaRPr sz="700"/>
                    </a:p>
                  </a:txBody>
                  <a:tcPr marL="91425" marR="91425" marT="91425" marB="91425"/>
                </a:tc>
                <a:tc>
                  <a:txBody>
                    <a:bodyPr/>
                    <a:lstStyle/>
                    <a:p>
                      <a:pPr marL="0" lvl="0" indent="0" algn="l" rtl="0">
                        <a:spcBef>
                          <a:spcPts val="0"/>
                        </a:spcBef>
                        <a:spcAft>
                          <a:spcPts val="0"/>
                        </a:spcAft>
                        <a:buNone/>
                      </a:pPr>
                      <a:r>
                        <a:rPr lang="en" sz="700"/>
                        <a:t>26.5 ft = 318 in</a:t>
                      </a:r>
                      <a:endParaRPr sz="700"/>
                    </a:p>
                  </a:txBody>
                  <a:tcPr marL="91425" marR="91425" marT="91425" marB="91425"/>
                </a:tc>
                <a:tc>
                  <a:txBody>
                    <a:bodyPr/>
                    <a:lstStyle/>
                    <a:p>
                      <a:pPr marL="0" lvl="0" indent="0" algn="l" rtl="0">
                        <a:spcBef>
                          <a:spcPts val="0"/>
                        </a:spcBef>
                        <a:spcAft>
                          <a:spcPts val="0"/>
                        </a:spcAft>
                        <a:buNone/>
                      </a:pPr>
                      <a:r>
                        <a:rPr lang="en" sz="700"/>
                        <a:t>22.7143 in</a:t>
                      </a:r>
                      <a:endParaRPr sz="700"/>
                    </a:p>
                  </a:txBody>
                  <a:tcPr marL="91425" marR="91425" marT="91425" marB="91425"/>
                </a:tc>
                <a:tc>
                  <a:txBody>
                    <a:bodyPr/>
                    <a:lstStyle/>
                    <a:p>
                      <a:pPr marL="0" lvl="0" indent="0" algn="l" rtl="0">
                        <a:spcBef>
                          <a:spcPts val="0"/>
                        </a:spcBef>
                        <a:spcAft>
                          <a:spcPts val="0"/>
                        </a:spcAft>
                        <a:buNone/>
                      </a:pPr>
                      <a:r>
                        <a:rPr lang="en" sz="700"/>
                        <a:t>+/- 0.01 in</a:t>
                      </a:r>
                      <a:endParaRPr sz="700"/>
                    </a:p>
                  </a:txBody>
                  <a:tcPr marL="91425" marR="91425" marT="91425" marB="91425"/>
                </a:tc>
                <a:extLst>
                  <a:ext uri="{0D108BD9-81ED-4DB2-BD59-A6C34878D82A}">
                    <a16:rowId xmlns:a16="http://schemas.microsoft.com/office/drawing/2014/main" val="10008"/>
                  </a:ext>
                </a:extLst>
              </a:tr>
              <a:tr h="332150">
                <a:tc>
                  <a:txBody>
                    <a:bodyPr/>
                    <a:lstStyle/>
                    <a:p>
                      <a:pPr marL="0" lvl="0" indent="0" algn="l" rtl="0">
                        <a:spcBef>
                          <a:spcPts val="0"/>
                        </a:spcBef>
                        <a:spcAft>
                          <a:spcPts val="0"/>
                        </a:spcAft>
                        <a:buNone/>
                      </a:pPr>
                      <a:r>
                        <a:rPr lang="en" sz="700"/>
                        <a:t>Vertical Tail Root Chord</a:t>
                      </a:r>
                      <a:endParaRPr sz="700"/>
                    </a:p>
                  </a:txBody>
                  <a:tcPr marL="91425" marR="91425" marT="91425" marB="91425"/>
                </a:tc>
                <a:tc>
                  <a:txBody>
                    <a:bodyPr/>
                    <a:lstStyle/>
                    <a:p>
                      <a:pPr marL="0" lvl="0" indent="0" algn="l" rtl="0">
                        <a:spcBef>
                          <a:spcPts val="0"/>
                        </a:spcBef>
                        <a:spcAft>
                          <a:spcPts val="0"/>
                        </a:spcAft>
                        <a:buNone/>
                      </a:pPr>
                      <a:r>
                        <a:rPr lang="en" sz="700"/>
                        <a:t>5.78 ft = 69.36 in</a:t>
                      </a:r>
                      <a:endParaRPr sz="700"/>
                    </a:p>
                  </a:txBody>
                  <a:tcPr marL="91425" marR="91425" marT="91425" marB="91425"/>
                </a:tc>
                <a:tc>
                  <a:txBody>
                    <a:bodyPr/>
                    <a:lstStyle/>
                    <a:p>
                      <a:pPr marL="0" lvl="0" indent="0" algn="l" rtl="0">
                        <a:spcBef>
                          <a:spcPts val="0"/>
                        </a:spcBef>
                        <a:spcAft>
                          <a:spcPts val="0"/>
                        </a:spcAft>
                        <a:buNone/>
                      </a:pPr>
                      <a:r>
                        <a:rPr lang="en" sz="700"/>
                        <a:t>4.9543 in</a:t>
                      </a:r>
                      <a:endParaRPr sz="700"/>
                    </a:p>
                  </a:txBody>
                  <a:tcPr marL="91425" marR="91425" marT="91425" marB="91425"/>
                </a:tc>
                <a:tc>
                  <a:txBody>
                    <a:bodyPr/>
                    <a:lstStyle/>
                    <a:p>
                      <a:pPr marL="0" lvl="0" indent="0" algn="l" rtl="0">
                        <a:spcBef>
                          <a:spcPts val="0"/>
                        </a:spcBef>
                        <a:spcAft>
                          <a:spcPts val="0"/>
                        </a:spcAft>
                        <a:buNone/>
                      </a:pPr>
                      <a:r>
                        <a:rPr lang="en" sz="700"/>
                        <a:t>+/- 0.01 in</a:t>
                      </a:r>
                      <a:endParaRPr sz="700"/>
                    </a:p>
                  </a:txBody>
                  <a:tcPr marL="91425" marR="91425" marT="91425" marB="91425"/>
                </a:tc>
                <a:extLst>
                  <a:ext uri="{0D108BD9-81ED-4DB2-BD59-A6C34878D82A}">
                    <a16:rowId xmlns:a16="http://schemas.microsoft.com/office/drawing/2014/main" val="10009"/>
                  </a:ext>
                </a:extLst>
              </a:tr>
              <a:tr h="332150">
                <a:tc>
                  <a:txBody>
                    <a:bodyPr/>
                    <a:lstStyle/>
                    <a:p>
                      <a:pPr marL="0" lvl="0" indent="0" algn="l" rtl="0">
                        <a:spcBef>
                          <a:spcPts val="0"/>
                        </a:spcBef>
                        <a:spcAft>
                          <a:spcPts val="0"/>
                        </a:spcAft>
                        <a:buNone/>
                      </a:pPr>
                      <a:r>
                        <a:rPr lang="en" sz="700"/>
                        <a:t>Vertical Tail Tip Chord</a:t>
                      </a:r>
                      <a:endParaRPr sz="700"/>
                    </a:p>
                  </a:txBody>
                  <a:tcPr marL="91425" marR="91425" marT="91425" marB="91425"/>
                </a:tc>
                <a:tc>
                  <a:txBody>
                    <a:bodyPr/>
                    <a:lstStyle/>
                    <a:p>
                      <a:pPr marL="0" lvl="0" indent="0" algn="l" rtl="0">
                        <a:spcBef>
                          <a:spcPts val="0"/>
                        </a:spcBef>
                        <a:spcAft>
                          <a:spcPts val="0"/>
                        </a:spcAft>
                        <a:buNone/>
                      </a:pPr>
                      <a:r>
                        <a:rPr lang="en" sz="700"/>
                        <a:t>4.05 ft = 48.6 in</a:t>
                      </a:r>
                      <a:endParaRPr sz="700"/>
                    </a:p>
                  </a:txBody>
                  <a:tcPr marL="91425" marR="91425" marT="91425" marB="91425"/>
                </a:tc>
                <a:tc>
                  <a:txBody>
                    <a:bodyPr/>
                    <a:lstStyle/>
                    <a:p>
                      <a:pPr marL="0" lvl="0" indent="0" algn="l" rtl="0">
                        <a:spcBef>
                          <a:spcPts val="0"/>
                        </a:spcBef>
                        <a:spcAft>
                          <a:spcPts val="0"/>
                        </a:spcAft>
                        <a:buNone/>
                      </a:pPr>
                      <a:r>
                        <a:rPr lang="en" sz="700"/>
                        <a:t>3.4714 in</a:t>
                      </a:r>
                      <a:endParaRPr sz="700"/>
                    </a:p>
                  </a:txBody>
                  <a:tcPr marL="91425" marR="91425" marT="91425" marB="91425"/>
                </a:tc>
                <a:tc>
                  <a:txBody>
                    <a:bodyPr/>
                    <a:lstStyle/>
                    <a:p>
                      <a:pPr marL="0" lvl="0" indent="0" algn="l" rtl="0">
                        <a:spcBef>
                          <a:spcPts val="0"/>
                        </a:spcBef>
                        <a:spcAft>
                          <a:spcPts val="0"/>
                        </a:spcAft>
                        <a:buNone/>
                      </a:pPr>
                      <a:r>
                        <a:rPr lang="en" sz="700"/>
                        <a:t>+/- 0.01 in</a:t>
                      </a:r>
                      <a:endParaRPr sz="700"/>
                    </a:p>
                  </a:txBody>
                  <a:tcPr marL="91425" marR="91425" marT="91425" marB="91425"/>
                </a:tc>
                <a:extLst>
                  <a:ext uri="{0D108BD9-81ED-4DB2-BD59-A6C34878D82A}">
                    <a16:rowId xmlns:a16="http://schemas.microsoft.com/office/drawing/2014/main" val="10010"/>
                  </a:ext>
                </a:extLst>
              </a:tr>
              <a:tr h="0">
                <a:tc>
                  <a:txBody>
                    <a:bodyPr/>
                    <a:lstStyle/>
                    <a:p>
                      <a:pPr marL="0" lvl="0" indent="0" algn="l" rtl="0">
                        <a:spcBef>
                          <a:spcPts val="0"/>
                        </a:spcBef>
                        <a:spcAft>
                          <a:spcPts val="0"/>
                        </a:spcAft>
                        <a:buNone/>
                      </a:pPr>
                      <a:r>
                        <a:rPr lang="en" sz="700"/>
                        <a:t>Vertical Tail Span</a:t>
                      </a:r>
                      <a:endParaRPr sz="700"/>
                    </a:p>
                  </a:txBody>
                  <a:tcPr marL="91425" marR="91425" marT="91425" marB="91425"/>
                </a:tc>
                <a:tc>
                  <a:txBody>
                    <a:bodyPr/>
                    <a:lstStyle/>
                    <a:p>
                      <a:pPr marL="0" lvl="0" indent="0" algn="l" rtl="0">
                        <a:spcBef>
                          <a:spcPts val="0"/>
                        </a:spcBef>
                        <a:spcAft>
                          <a:spcPts val="0"/>
                        </a:spcAft>
                        <a:buNone/>
                      </a:pPr>
                      <a:r>
                        <a:rPr lang="en" sz="700"/>
                        <a:t>7.37 ft = 88.44 in</a:t>
                      </a:r>
                      <a:endParaRPr sz="700"/>
                    </a:p>
                  </a:txBody>
                  <a:tcPr marL="91425" marR="91425" marT="91425" marB="91425"/>
                </a:tc>
                <a:tc>
                  <a:txBody>
                    <a:bodyPr/>
                    <a:lstStyle/>
                    <a:p>
                      <a:pPr marL="0" lvl="0" indent="0" algn="l" rtl="0">
                        <a:spcBef>
                          <a:spcPts val="0"/>
                        </a:spcBef>
                        <a:spcAft>
                          <a:spcPts val="0"/>
                        </a:spcAft>
                        <a:buNone/>
                      </a:pPr>
                      <a:r>
                        <a:rPr lang="en" sz="700"/>
                        <a:t>6.3171 in</a:t>
                      </a:r>
                      <a:endParaRPr sz="700"/>
                    </a:p>
                  </a:txBody>
                  <a:tcPr marL="91425" marR="91425" marT="91425" marB="91425"/>
                </a:tc>
                <a:tc>
                  <a:txBody>
                    <a:bodyPr/>
                    <a:lstStyle/>
                    <a:p>
                      <a:pPr marL="0" lvl="0" indent="0" algn="l" rtl="0">
                        <a:spcBef>
                          <a:spcPts val="0"/>
                        </a:spcBef>
                        <a:spcAft>
                          <a:spcPts val="0"/>
                        </a:spcAft>
                        <a:buNone/>
                      </a:pPr>
                      <a:r>
                        <a:rPr lang="en" sz="700"/>
                        <a:t>+/- 0.01 in</a:t>
                      </a:r>
                      <a:endParaRPr sz="700"/>
                    </a:p>
                  </a:txBody>
                  <a:tcPr marL="91425" marR="91425" marT="91425" marB="91425"/>
                </a:tc>
                <a:extLst>
                  <a:ext uri="{0D108BD9-81ED-4DB2-BD59-A6C34878D82A}">
                    <a16:rowId xmlns:a16="http://schemas.microsoft.com/office/drawing/2014/main" val="10011"/>
                  </a:ext>
                </a:extLst>
              </a:tr>
              <a:tr h="0">
                <a:tc>
                  <a:txBody>
                    <a:bodyPr/>
                    <a:lstStyle/>
                    <a:p>
                      <a:pPr marL="0" lvl="0" indent="0" algn="l" rtl="0">
                        <a:spcBef>
                          <a:spcPts val="0"/>
                        </a:spcBef>
                        <a:spcAft>
                          <a:spcPts val="0"/>
                        </a:spcAft>
                        <a:buNone/>
                      </a:pPr>
                      <a:r>
                        <a:rPr lang="en" sz="700"/>
                        <a:t>Landing Gear</a:t>
                      </a:r>
                      <a:endParaRPr sz="700"/>
                    </a:p>
                  </a:txBody>
                  <a:tcPr marL="91425" marR="91425" marT="91425" marB="91425"/>
                </a:tc>
                <a:tc>
                  <a:txBody>
                    <a:bodyPr/>
                    <a:lstStyle/>
                    <a:p>
                      <a:pPr marL="0" lvl="0" indent="0" algn="l" rtl="0">
                        <a:spcBef>
                          <a:spcPts val="0"/>
                        </a:spcBef>
                        <a:spcAft>
                          <a:spcPts val="0"/>
                        </a:spcAft>
                        <a:buNone/>
                      </a:pPr>
                      <a:r>
                        <a:rPr lang="en" sz="700"/>
                        <a:t>3.590 ft = 43.077 in</a:t>
                      </a:r>
                      <a:endParaRPr sz="700"/>
                    </a:p>
                  </a:txBody>
                  <a:tcPr marL="91425" marR="91425" marT="91425" marB="91425"/>
                </a:tc>
                <a:tc>
                  <a:txBody>
                    <a:bodyPr/>
                    <a:lstStyle/>
                    <a:p>
                      <a:pPr marL="0" lvl="0" indent="0" algn="l" rtl="0">
                        <a:spcBef>
                          <a:spcPts val="0"/>
                        </a:spcBef>
                        <a:spcAft>
                          <a:spcPts val="0"/>
                        </a:spcAft>
                        <a:buNone/>
                      </a:pPr>
                      <a:r>
                        <a:rPr lang="en" sz="700"/>
                        <a:t>3.0769 in</a:t>
                      </a:r>
                      <a:endParaRPr sz="700"/>
                    </a:p>
                  </a:txBody>
                  <a:tcPr marL="91425" marR="91425" marT="91425" marB="91425"/>
                </a:tc>
                <a:tc>
                  <a:txBody>
                    <a:bodyPr/>
                    <a:lstStyle/>
                    <a:p>
                      <a:pPr marL="0" lvl="0" indent="0" algn="l" rtl="0">
                        <a:spcBef>
                          <a:spcPts val="0"/>
                        </a:spcBef>
                        <a:spcAft>
                          <a:spcPts val="0"/>
                        </a:spcAft>
                        <a:buNone/>
                      </a:pPr>
                      <a:r>
                        <a:rPr lang="en" sz="700"/>
                        <a:t>+/- 0.01 in</a:t>
                      </a:r>
                      <a:endParaRPr sz="700"/>
                    </a:p>
                  </a:txBody>
                  <a:tcPr marL="91425" marR="91425" marT="91425" marB="91425"/>
                </a:tc>
                <a:extLst>
                  <a:ext uri="{0D108BD9-81ED-4DB2-BD59-A6C34878D82A}">
                    <a16:rowId xmlns:a16="http://schemas.microsoft.com/office/drawing/2014/main" val="10012"/>
                  </a:ext>
                </a:extLst>
              </a:tr>
            </a:tbl>
          </a:graphicData>
        </a:graphic>
      </p:graphicFrame>
      <p:pic>
        <p:nvPicPr>
          <p:cNvPr id="1091" name="Google Shape;1091;p94"/>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486812" y="2239149"/>
            <a:ext cx="3440977" cy="1562424"/>
          </a:xfrm>
          <a:prstGeom prst="rect">
            <a:avLst/>
          </a:prstGeom>
          <a:noFill/>
          <a:ln>
            <a:noFill/>
          </a:ln>
        </p:spPr>
      </p:pic>
      <p:graphicFrame>
        <p:nvGraphicFramePr>
          <p:cNvPr id="1092" name="Google Shape;1092;p94"/>
          <p:cNvGraphicFramePr/>
          <p:nvPr/>
        </p:nvGraphicFramePr>
        <p:xfrm>
          <a:off x="0" y="4749900"/>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109675">
                  <a:extLst>
                    <a:ext uri="{9D8B030D-6E8A-4147-A177-3AD203B41FA5}">
                      <a16:colId xmlns:a16="http://schemas.microsoft.com/office/drawing/2014/main" val="20002"/>
                    </a:ext>
                  </a:extLst>
                </a:gridCol>
                <a:gridCol w="9940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tblGrid>
              <a:tr h="320050">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5"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OVERVIEW</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6"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SCHEDULE</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7"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TEST READINESS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8"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BUDGET</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9"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96"/>
        <p:cNvGrpSpPr/>
        <p:nvPr/>
      </p:nvGrpSpPr>
      <p:grpSpPr>
        <a:xfrm>
          <a:off x="0" y="0"/>
          <a:ext cx="0" cy="0"/>
          <a:chOff x="0" y="0"/>
          <a:chExt cx="0" cy="0"/>
        </a:xfrm>
      </p:grpSpPr>
      <p:pic>
        <p:nvPicPr>
          <p:cNvPr id="1097" name="Google Shape;1097;p9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rot="-3763326">
            <a:off x="4733108" y="1574046"/>
            <a:ext cx="5282759" cy="1675658"/>
          </a:xfrm>
          <a:prstGeom prst="rect">
            <a:avLst/>
          </a:prstGeom>
          <a:noFill/>
          <a:ln>
            <a:noFill/>
          </a:ln>
        </p:spPr>
      </p:pic>
      <p:sp>
        <p:nvSpPr>
          <p:cNvPr id="1098" name="Google Shape;1098;p95"/>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71</a:t>
            </a:fld>
            <a:endParaRPr/>
          </a:p>
        </p:txBody>
      </p:sp>
      <p:sp>
        <p:nvSpPr>
          <p:cNvPr id="1099" name="Google Shape;1099;p95"/>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CSD M</a:t>
            </a:r>
            <a:r>
              <a:rPr lang="en" sz="2650"/>
              <a:t>ANUFACTURING</a:t>
            </a:r>
            <a:r>
              <a:rPr lang="en" sz="3300"/>
              <a:t> A</a:t>
            </a:r>
            <a:r>
              <a:rPr lang="en" sz="2650"/>
              <a:t>SSEMBLY </a:t>
            </a:r>
            <a:r>
              <a:rPr lang="en" sz="3300"/>
              <a:t>P</a:t>
            </a:r>
            <a:r>
              <a:rPr lang="en" sz="2650"/>
              <a:t>ROCEDURE </a:t>
            </a:r>
            <a:endParaRPr sz="2650"/>
          </a:p>
        </p:txBody>
      </p:sp>
      <p:sp>
        <p:nvSpPr>
          <p:cNvPr id="1100" name="Google Shape;1100;p95"/>
          <p:cNvSpPr txBox="1"/>
          <p:nvPr/>
        </p:nvSpPr>
        <p:spPr>
          <a:xfrm>
            <a:off x="628775" y="731900"/>
            <a:ext cx="4846200" cy="37248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Roboto"/>
              <a:buAutoNum type="arabicPeriod"/>
            </a:pPr>
            <a:r>
              <a:rPr lang="en">
                <a:latin typeface="Roboto"/>
                <a:ea typeface="Roboto"/>
                <a:cs typeface="Roboto"/>
                <a:sym typeface="Roboto"/>
              </a:rPr>
              <a:t>Fuselage Joining</a:t>
            </a:r>
            <a:endParaRPr>
              <a:latin typeface="Roboto"/>
              <a:ea typeface="Roboto"/>
              <a:cs typeface="Roboto"/>
              <a:sym typeface="Roboto"/>
            </a:endParaRPr>
          </a:p>
          <a:p>
            <a:pPr marL="914400" lvl="1" indent="-292100" algn="l" rtl="0">
              <a:spcBef>
                <a:spcPts val="0"/>
              </a:spcBef>
              <a:spcAft>
                <a:spcPts val="0"/>
              </a:spcAft>
              <a:buSzPts val="1000"/>
              <a:buFont typeface="Roboto"/>
              <a:buAutoNum type="alphaLcPeriod"/>
            </a:pPr>
            <a:r>
              <a:rPr lang="en" sz="1000">
                <a:latin typeface="Roboto"/>
                <a:ea typeface="Roboto"/>
                <a:cs typeface="Roboto"/>
                <a:sym typeface="Roboto"/>
              </a:rPr>
              <a:t>Utilizing a foamboard adhesive or general epoxy, glue the left and right fuselage components together. </a:t>
            </a:r>
            <a:endParaRPr sz="1000">
              <a:latin typeface="Roboto"/>
              <a:ea typeface="Roboto"/>
              <a:cs typeface="Roboto"/>
              <a:sym typeface="Roboto"/>
            </a:endParaRPr>
          </a:p>
          <a:p>
            <a:pPr marL="914400" lvl="1" indent="-292100" algn="l" rtl="0">
              <a:spcBef>
                <a:spcPts val="0"/>
              </a:spcBef>
              <a:spcAft>
                <a:spcPts val="0"/>
              </a:spcAft>
              <a:buSzPts val="1000"/>
              <a:buFont typeface="Roboto"/>
              <a:buAutoNum type="alphaLcPeriod"/>
            </a:pPr>
            <a:r>
              <a:rPr lang="en" sz="1000">
                <a:latin typeface="Roboto"/>
                <a:ea typeface="Roboto"/>
                <a:cs typeface="Roboto"/>
                <a:sym typeface="Roboto"/>
              </a:rPr>
              <a:t>Use sign extrusions for alignment, clamp and let dry for 24 hours.</a:t>
            </a:r>
            <a:endParaRPr sz="1000">
              <a:latin typeface="Roboto"/>
              <a:ea typeface="Roboto"/>
              <a:cs typeface="Roboto"/>
              <a:sym typeface="Roboto"/>
            </a:endParaRPr>
          </a:p>
          <a:p>
            <a:pPr marL="457200" lvl="0" indent="-317500" algn="l" rtl="0">
              <a:spcBef>
                <a:spcPts val="0"/>
              </a:spcBef>
              <a:spcAft>
                <a:spcPts val="0"/>
              </a:spcAft>
              <a:buSzPts val="1400"/>
              <a:buFont typeface="Roboto"/>
              <a:buAutoNum type="arabicPeriod"/>
            </a:pPr>
            <a:r>
              <a:rPr lang="en">
                <a:latin typeface="Roboto"/>
                <a:ea typeface="Roboto"/>
                <a:cs typeface="Roboto"/>
                <a:sym typeface="Roboto"/>
              </a:rPr>
              <a:t>Wing/Canard Joining and attachment</a:t>
            </a:r>
            <a:endParaRPr>
              <a:latin typeface="Roboto"/>
              <a:ea typeface="Roboto"/>
              <a:cs typeface="Roboto"/>
              <a:sym typeface="Roboto"/>
            </a:endParaRPr>
          </a:p>
          <a:p>
            <a:pPr marL="914400" lvl="1" indent="-292100" algn="l" rtl="0">
              <a:spcBef>
                <a:spcPts val="0"/>
              </a:spcBef>
              <a:spcAft>
                <a:spcPts val="0"/>
              </a:spcAft>
              <a:buSzPts val="1000"/>
              <a:buFont typeface="Roboto"/>
              <a:buAutoNum type="alphaLcPeriod"/>
            </a:pPr>
            <a:r>
              <a:rPr lang="en" sz="1000">
                <a:latin typeface="Roboto"/>
                <a:ea typeface="Roboto"/>
                <a:cs typeface="Roboto"/>
                <a:sym typeface="Roboto"/>
              </a:rPr>
              <a:t>Join the left, right wing and spar together with an epoxy adhesive, let dry for 24 hours</a:t>
            </a:r>
            <a:endParaRPr sz="1000">
              <a:latin typeface="Roboto"/>
              <a:ea typeface="Roboto"/>
              <a:cs typeface="Roboto"/>
              <a:sym typeface="Roboto"/>
            </a:endParaRPr>
          </a:p>
          <a:p>
            <a:pPr marL="914400" lvl="1" indent="-292100" algn="l" rtl="0">
              <a:spcBef>
                <a:spcPts val="0"/>
              </a:spcBef>
              <a:spcAft>
                <a:spcPts val="0"/>
              </a:spcAft>
              <a:buSzPts val="1000"/>
              <a:buFont typeface="Roboto"/>
              <a:buAutoNum type="alphaLcPeriod"/>
            </a:pPr>
            <a:r>
              <a:rPr lang="en" sz="1000">
                <a:latin typeface="Roboto"/>
                <a:ea typeface="Roboto"/>
                <a:cs typeface="Roboto"/>
                <a:sym typeface="Roboto"/>
              </a:rPr>
              <a:t>Insert wing into fuselage, pin into place, glue and let dry for 24 hours. </a:t>
            </a:r>
            <a:endParaRPr sz="1000">
              <a:latin typeface="Roboto"/>
              <a:ea typeface="Roboto"/>
              <a:cs typeface="Roboto"/>
              <a:sym typeface="Roboto"/>
            </a:endParaRPr>
          </a:p>
          <a:p>
            <a:pPr marL="914400" lvl="1" indent="-292100" algn="l" rtl="0">
              <a:spcBef>
                <a:spcPts val="0"/>
              </a:spcBef>
              <a:spcAft>
                <a:spcPts val="0"/>
              </a:spcAft>
              <a:buSzPts val="1000"/>
              <a:buFont typeface="Roboto"/>
              <a:buAutoNum type="alphaLcPeriod"/>
            </a:pPr>
            <a:r>
              <a:rPr lang="en" sz="1000">
                <a:latin typeface="Roboto"/>
                <a:ea typeface="Roboto"/>
                <a:cs typeface="Roboto"/>
                <a:sym typeface="Roboto"/>
              </a:rPr>
              <a:t>Repeat steps 2.a &amp; 2.b for the Canard</a:t>
            </a:r>
            <a:endParaRPr sz="1000">
              <a:latin typeface="Roboto"/>
              <a:ea typeface="Roboto"/>
              <a:cs typeface="Roboto"/>
              <a:sym typeface="Roboto"/>
            </a:endParaRPr>
          </a:p>
          <a:p>
            <a:pPr marL="457200" lvl="0" indent="-317500" algn="l" rtl="0">
              <a:spcBef>
                <a:spcPts val="0"/>
              </a:spcBef>
              <a:spcAft>
                <a:spcPts val="0"/>
              </a:spcAft>
              <a:buSzPts val="1400"/>
              <a:buFont typeface="Roboto"/>
              <a:buAutoNum type="arabicPeriod"/>
            </a:pPr>
            <a:r>
              <a:rPr lang="en">
                <a:latin typeface="Roboto"/>
                <a:ea typeface="Roboto"/>
                <a:cs typeface="Roboto"/>
                <a:sym typeface="Roboto"/>
              </a:rPr>
              <a:t>Landing gear attachment</a:t>
            </a:r>
            <a:endParaRPr>
              <a:latin typeface="Roboto"/>
              <a:ea typeface="Roboto"/>
              <a:cs typeface="Roboto"/>
              <a:sym typeface="Roboto"/>
            </a:endParaRPr>
          </a:p>
          <a:p>
            <a:pPr marL="914400" lvl="1" indent="-292100" algn="l" rtl="0">
              <a:spcBef>
                <a:spcPts val="0"/>
              </a:spcBef>
              <a:spcAft>
                <a:spcPts val="0"/>
              </a:spcAft>
              <a:buSzPts val="1000"/>
              <a:buFont typeface="Roboto"/>
              <a:buAutoNum type="alphaLcPeriod"/>
            </a:pPr>
            <a:r>
              <a:rPr lang="en" sz="1000">
                <a:latin typeface="Roboto"/>
                <a:ea typeface="Roboto"/>
                <a:cs typeface="Roboto"/>
                <a:sym typeface="Roboto"/>
              </a:rPr>
              <a:t>Using a loctite polyurethane adhesive, fill the landing gear channel with a bead of glue, insert the 3D printed part, clamp and let dry for 4 hours.</a:t>
            </a:r>
            <a:endParaRPr sz="1000">
              <a:latin typeface="Roboto"/>
              <a:ea typeface="Roboto"/>
              <a:cs typeface="Roboto"/>
              <a:sym typeface="Roboto"/>
            </a:endParaRPr>
          </a:p>
          <a:p>
            <a:pPr marL="457200" lvl="0" indent="-317500" algn="l" rtl="0">
              <a:spcBef>
                <a:spcPts val="0"/>
              </a:spcBef>
              <a:spcAft>
                <a:spcPts val="0"/>
              </a:spcAft>
              <a:buSzPts val="1400"/>
              <a:buFont typeface="Roboto"/>
              <a:buAutoNum type="arabicPeriod"/>
            </a:pPr>
            <a:r>
              <a:rPr lang="en">
                <a:latin typeface="Roboto"/>
                <a:ea typeface="Roboto"/>
                <a:cs typeface="Roboto"/>
                <a:sym typeface="Roboto"/>
              </a:rPr>
              <a:t>Vertical tail attachment </a:t>
            </a:r>
            <a:endParaRPr>
              <a:latin typeface="Roboto"/>
              <a:ea typeface="Roboto"/>
              <a:cs typeface="Roboto"/>
              <a:sym typeface="Roboto"/>
            </a:endParaRPr>
          </a:p>
          <a:p>
            <a:pPr marL="914400" lvl="1" indent="-292100" algn="l" rtl="0">
              <a:spcBef>
                <a:spcPts val="0"/>
              </a:spcBef>
              <a:spcAft>
                <a:spcPts val="0"/>
              </a:spcAft>
              <a:buSzPts val="1000"/>
              <a:buFont typeface="Roboto"/>
              <a:buAutoNum type="alphaLcPeriod"/>
            </a:pPr>
            <a:r>
              <a:rPr lang="en" sz="1000">
                <a:latin typeface="Roboto"/>
                <a:ea typeface="Roboto"/>
                <a:cs typeface="Roboto"/>
                <a:sym typeface="Roboto"/>
              </a:rPr>
              <a:t>Insert vertical tail into fuselage slot, pin into place, glue and let dry for 24 hours</a:t>
            </a:r>
            <a:endParaRPr sz="1000">
              <a:latin typeface="Roboto"/>
              <a:ea typeface="Roboto"/>
              <a:cs typeface="Roboto"/>
              <a:sym typeface="Roboto"/>
            </a:endParaRPr>
          </a:p>
          <a:p>
            <a:pPr marL="457200" lvl="0" indent="-317500" algn="l" rtl="0">
              <a:spcBef>
                <a:spcPts val="0"/>
              </a:spcBef>
              <a:spcAft>
                <a:spcPts val="0"/>
              </a:spcAft>
              <a:buSzPts val="1400"/>
              <a:buFont typeface="Roboto"/>
              <a:buAutoNum type="arabicPeriod"/>
            </a:pPr>
            <a:r>
              <a:rPr lang="en">
                <a:latin typeface="Roboto"/>
                <a:ea typeface="Roboto"/>
                <a:cs typeface="Roboto"/>
                <a:sym typeface="Roboto"/>
              </a:rPr>
              <a:t>Winglet attachment</a:t>
            </a:r>
            <a:endParaRPr>
              <a:latin typeface="Roboto"/>
              <a:ea typeface="Roboto"/>
              <a:cs typeface="Roboto"/>
              <a:sym typeface="Roboto"/>
            </a:endParaRPr>
          </a:p>
          <a:p>
            <a:pPr marL="914400" lvl="1" indent="-292100" algn="l" rtl="0">
              <a:spcBef>
                <a:spcPts val="0"/>
              </a:spcBef>
              <a:spcAft>
                <a:spcPts val="0"/>
              </a:spcAft>
              <a:buSzPts val="1000"/>
              <a:buFont typeface="Roboto"/>
              <a:buAutoNum type="alphaLcPeriod"/>
            </a:pPr>
            <a:r>
              <a:rPr lang="en" sz="1000">
                <a:latin typeface="Roboto"/>
                <a:ea typeface="Roboto"/>
                <a:cs typeface="Roboto"/>
                <a:sym typeface="Roboto"/>
              </a:rPr>
              <a:t>Finally, using the loctite adhesive, glue the tip chord profile face and insert each winglet, gold in place for 5 minutes then let dry for 4 hours</a:t>
            </a:r>
            <a:endParaRPr sz="1000">
              <a:latin typeface="Roboto"/>
              <a:ea typeface="Roboto"/>
              <a:cs typeface="Roboto"/>
              <a:sym typeface="Roboto"/>
            </a:endParaRPr>
          </a:p>
        </p:txBody>
      </p:sp>
      <p:graphicFrame>
        <p:nvGraphicFramePr>
          <p:cNvPr id="1101" name="Google Shape;1101;p95"/>
          <p:cNvGraphicFramePr/>
          <p:nvPr/>
        </p:nvGraphicFramePr>
        <p:xfrm>
          <a:off x="0" y="4749900"/>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109675">
                  <a:extLst>
                    <a:ext uri="{9D8B030D-6E8A-4147-A177-3AD203B41FA5}">
                      <a16:colId xmlns:a16="http://schemas.microsoft.com/office/drawing/2014/main" val="20002"/>
                    </a:ext>
                  </a:extLst>
                </a:gridCol>
                <a:gridCol w="9940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tblGrid>
              <a:tr h="320050">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4"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OVERVIEW</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5"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SCHEDULE</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6"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TEST READINESS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7"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BUDGET</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8"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1106" name="Google Shape;1106;p96"/>
          <p:cNvSpPr txBox="1">
            <a:spLocks noGrp="1"/>
          </p:cNvSpPr>
          <p:nvPr>
            <p:ph type="title"/>
          </p:nvPr>
        </p:nvSpPr>
        <p:spPr>
          <a:xfrm>
            <a:off x="-19330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Sub Test to Center of Gravity Tests</a:t>
            </a:r>
            <a:endParaRPr sz="2650"/>
          </a:p>
        </p:txBody>
      </p:sp>
      <p:sp>
        <p:nvSpPr>
          <p:cNvPr id="1107" name="Google Shape;1107;p96"/>
          <p:cNvSpPr txBox="1"/>
          <p:nvPr/>
        </p:nvSpPr>
        <p:spPr>
          <a:xfrm>
            <a:off x="-261325" y="685300"/>
            <a:ext cx="5115600" cy="41763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1600" u="sng">
                <a:latin typeface="Roboto"/>
                <a:ea typeface="Roboto"/>
                <a:cs typeface="Roboto"/>
                <a:sym typeface="Roboto"/>
              </a:rPr>
              <a:t>Procedures:</a:t>
            </a:r>
            <a:endParaRPr sz="1600" u="sng">
              <a:latin typeface="Roboto"/>
              <a:ea typeface="Roboto"/>
              <a:cs typeface="Roboto"/>
              <a:sym typeface="Roboto"/>
            </a:endParaRPr>
          </a:p>
          <a:p>
            <a:pPr marL="914400" marR="159527" lvl="0" indent="-317500" algn="l" rtl="0">
              <a:spcBef>
                <a:spcPts val="1000"/>
              </a:spcBef>
              <a:spcAft>
                <a:spcPts val="0"/>
              </a:spcAft>
              <a:buSzPts val="1400"/>
              <a:buFont typeface="Roboto"/>
              <a:buAutoNum type="arabicPeriod"/>
            </a:pPr>
            <a:r>
              <a:rPr lang="en">
                <a:latin typeface="Roboto"/>
                <a:ea typeface="Roboto"/>
                <a:cs typeface="Roboto"/>
                <a:sym typeface="Roboto"/>
              </a:rPr>
              <a:t>Cut out a block of foam with a weight of 1.5 lbs. Determine the center of gravity of this foam block. Mark the CG on each side of the block.</a:t>
            </a:r>
            <a:endParaRPr>
              <a:latin typeface="Roboto"/>
              <a:ea typeface="Roboto"/>
              <a:cs typeface="Roboto"/>
              <a:sym typeface="Roboto"/>
            </a:endParaRPr>
          </a:p>
          <a:p>
            <a:pPr marL="914400" marR="159527" lvl="0" indent="-317500" algn="l" rtl="0">
              <a:spcBef>
                <a:spcPts val="1000"/>
              </a:spcBef>
              <a:spcAft>
                <a:spcPts val="0"/>
              </a:spcAft>
              <a:buSzPts val="1400"/>
              <a:buFont typeface="Roboto"/>
              <a:buAutoNum type="arabicPeriod"/>
            </a:pPr>
            <a:r>
              <a:rPr lang="en">
                <a:latin typeface="Roboto"/>
                <a:ea typeface="Roboto"/>
                <a:cs typeface="Roboto"/>
                <a:sym typeface="Roboto"/>
              </a:rPr>
              <a:t>Insert a push pin straight into one side of the block at the location of the CG. Insert the other push pin into the foam block on the side parallel to the face with the push pin in it.</a:t>
            </a:r>
            <a:endParaRPr>
              <a:latin typeface="Roboto"/>
              <a:ea typeface="Roboto"/>
              <a:cs typeface="Roboto"/>
              <a:sym typeface="Roboto"/>
            </a:endParaRPr>
          </a:p>
          <a:p>
            <a:pPr marL="914400" marR="159527" lvl="0" indent="-317500" algn="l" rtl="0">
              <a:spcBef>
                <a:spcPts val="1000"/>
              </a:spcBef>
              <a:spcAft>
                <a:spcPts val="0"/>
              </a:spcAft>
              <a:buSzPts val="1400"/>
              <a:buFont typeface="Roboto"/>
              <a:buAutoNum type="arabicPeriod"/>
            </a:pPr>
            <a:r>
              <a:rPr lang="en">
                <a:latin typeface="Roboto"/>
                <a:ea typeface="Roboto"/>
                <a:cs typeface="Roboto"/>
                <a:sym typeface="Roboto"/>
              </a:rPr>
              <a:t>Tie the two ends of the fishing wire that has a length of approximately 40” in order to make a looped string.</a:t>
            </a:r>
            <a:endParaRPr>
              <a:latin typeface="Roboto"/>
              <a:ea typeface="Roboto"/>
              <a:cs typeface="Roboto"/>
              <a:sym typeface="Roboto"/>
            </a:endParaRPr>
          </a:p>
          <a:p>
            <a:pPr marL="914400" marR="159527" lvl="0" indent="-317500" algn="l" rtl="0">
              <a:spcBef>
                <a:spcPts val="1000"/>
              </a:spcBef>
              <a:spcAft>
                <a:spcPts val="1000"/>
              </a:spcAft>
              <a:buSzPts val="1400"/>
              <a:buFont typeface="Roboto"/>
              <a:buAutoNum type="arabicPeriod"/>
            </a:pPr>
            <a:r>
              <a:rPr lang="en">
                <a:latin typeface="Roboto"/>
                <a:ea typeface="Roboto"/>
                <a:cs typeface="Roboto"/>
                <a:sym typeface="Roboto"/>
              </a:rPr>
              <a:t>Attach one end of the looped string to one of the push pins, wrap the string over the leveler on the tables, place the block underneath the leveler, and connect the other end of the wool string to the push pin on the other side. </a:t>
            </a:r>
            <a:endParaRPr>
              <a:latin typeface="Roboto"/>
              <a:ea typeface="Roboto"/>
              <a:cs typeface="Roboto"/>
              <a:sym typeface="Roboto"/>
            </a:endParaRPr>
          </a:p>
        </p:txBody>
      </p:sp>
      <p:graphicFrame>
        <p:nvGraphicFramePr>
          <p:cNvPr id="1108" name="Google Shape;1108;p96"/>
          <p:cNvGraphicFramePr/>
          <p:nvPr/>
        </p:nvGraphicFramePr>
        <p:xfrm>
          <a:off x="0" y="4749900"/>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109675">
                  <a:extLst>
                    <a:ext uri="{9D8B030D-6E8A-4147-A177-3AD203B41FA5}">
                      <a16:colId xmlns:a16="http://schemas.microsoft.com/office/drawing/2014/main" val="20002"/>
                    </a:ext>
                  </a:extLst>
                </a:gridCol>
                <a:gridCol w="9940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tblGrid>
              <a:tr h="320050">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3"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OVERVIEW</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4"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SCHEDULE</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5"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TEST READINESS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6"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BUDGET</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7"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pic>
        <p:nvPicPr>
          <p:cNvPr id="1109" name="Google Shape;1109;p96"/>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7891500" y="685288"/>
            <a:ext cx="1046004" cy="3029750"/>
          </a:xfrm>
          <a:prstGeom prst="rect">
            <a:avLst/>
          </a:prstGeom>
          <a:noFill/>
          <a:ln>
            <a:noFill/>
          </a:ln>
        </p:spPr>
      </p:pic>
      <p:pic>
        <p:nvPicPr>
          <p:cNvPr id="1110" name="Google Shape;1110;p96"/>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rot="-5400000">
            <a:off x="4904138" y="278737"/>
            <a:ext cx="1961676" cy="2549601"/>
          </a:xfrm>
          <a:prstGeom prst="rect">
            <a:avLst/>
          </a:prstGeom>
          <a:noFill/>
          <a:ln>
            <a:noFill/>
          </a:ln>
        </p:spPr>
      </p:pic>
      <p:pic>
        <p:nvPicPr>
          <p:cNvPr id="1111" name="Google Shape;1111;p96"/>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5465450" y="3064400"/>
            <a:ext cx="2050525" cy="152767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15"/>
        <p:cNvGrpSpPr/>
        <p:nvPr/>
      </p:nvGrpSpPr>
      <p:grpSpPr>
        <a:xfrm>
          <a:off x="0" y="0"/>
          <a:ext cx="0" cy="0"/>
          <a:chOff x="0" y="0"/>
          <a:chExt cx="0" cy="0"/>
        </a:xfrm>
      </p:grpSpPr>
      <p:pic>
        <p:nvPicPr>
          <p:cNvPr id="1116" name="Google Shape;1116;p9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931100" y="1188938"/>
            <a:ext cx="2813300" cy="3492174"/>
          </a:xfrm>
          <a:prstGeom prst="rect">
            <a:avLst/>
          </a:prstGeom>
          <a:noFill/>
          <a:ln>
            <a:noFill/>
          </a:ln>
        </p:spPr>
      </p:pic>
      <p:pic>
        <p:nvPicPr>
          <p:cNvPr id="1117" name="Google Shape;1117;p97"/>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549981" y="1175100"/>
            <a:ext cx="3739508" cy="1965375"/>
          </a:xfrm>
          <a:prstGeom prst="rect">
            <a:avLst/>
          </a:prstGeom>
          <a:noFill/>
          <a:ln>
            <a:noFill/>
          </a:ln>
        </p:spPr>
      </p:pic>
      <p:pic>
        <p:nvPicPr>
          <p:cNvPr id="1118" name="Google Shape;1118;p97"/>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4572000" y="3140474"/>
            <a:ext cx="3577475" cy="1578875"/>
          </a:xfrm>
          <a:prstGeom prst="rect">
            <a:avLst/>
          </a:prstGeom>
          <a:noFill/>
          <a:ln>
            <a:noFill/>
          </a:ln>
        </p:spPr>
      </p:pic>
      <p:sp>
        <p:nvSpPr>
          <p:cNvPr id="1119" name="Google Shape;1119;p97"/>
          <p:cNvSpPr txBox="1">
            <a:spLocks noGrp="1"/>
          </p:cNvSpPr>
          <p:nvPr>
            <p:ph type="title"/>
          </p:nvPr>
        </p:nvSpPr>
        <p:spPr>
          <a:xfrm>
            <a:off x="0" y="0"/>
            <a:ext cx="78921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(SST) W</a:t>
            </a:r>
            <a:r>
              <a:rPr lang="en" sz="2650"/>
              <a:t>IND</a:t>
            </a:r>
            <a:r>
              <a:rPr lang="en" sz="3300"/>
              <a:t> T</a:t>
            </a:r>
            <a:r>
              <a:rPr lang="en" sz="2650"/>
              <a:t>UNNEL</a:t>
            </a:r>
            <a:r>
              <a:rPr lang="en" sz="3300"/>
              <a:t> T</a:t>
            </a:r>
            <a:r>
              <a:rPr lang="en" sz="2650"/>
              <a:t>ESTING</a:t>
            </a:r>
            <a:r>
              <a:rPr lang="en" sz="3300"/>
              <a:t> - P</a:t>
            </a:r>
            <a:r>
              <a:rPr lang="en" sz="2650"/>
              <a:t>ROCEDURE</a:t>
            </a:r>
            <a:endParaRPr sz="2650"/>
          </a:p>
        </p:txBody>
      </p:sp>
      <p:sp>
        <p:nvSpPr>
          <p:cNvPr id="1120" name="Google Shape;1120;p97"/>
          <p:cNvSpPr txBox="1"/>
          <p:nvPr/>
        </p:nvSpPr>
        <p:spPr>
          <a:xfrm>
            <a:off x="0" y="671575"/>
            <a:ext cx="9144000" cy="461700"/>
          </a:xfrm>
          <a:prstGeom prst="rect">
            <a:avLst/>
          </a:prstGeom>
          <a:solidFill>
            <a:srgbClr val="B4A7D6"/>
          </a:solidFill>
          <a:ln>
            <a:noFill/>
          </a:ln>
        </p:spPr>
        <p:txBody>
          <a:bodyPr spcFirstLastPara="1" wrap="square" lIns="91425" tIns="45700" rIns="0" bIns="45700" anchor="t" anchorCtr="0">
            <a:spAutoFit/>
          </a:bodyPr>
          <a:lstStyle/>
          <a:p>
            <a:pPr marL="628650" marR="371680" lvl="0" indent="-400050" algn="l" rtl="0">
              <a:lnSpc>
                <a:spcPct val="100000"/>
              </a:lnSpc>
              <a:spcBef>
                <a:spcPts val="0"/>
              </a:spcBef>
              <a:spcAft>
                <a:spcPts val="0"/>
              </a:spcAft>
              <a:buNone/>
            </a:pPr>
            <a:r>
              <a:rPr lang="en" sz="1200" b="1">
                <a:solidFill>
                  <a:srgbClr val="212121"/>
                </a:solidFill>
                <a:latin typeface="Roboto"/>
                <a:ea typeface="Roboto"/>
                <a:cs typeface="Roboto"/>
                <a:sym typeface="Roboto"/>
              </a:rPr>
              <a:t>FR 4.0: </a:t>
            </a:r>
            <a:r>
              <a:rPr lang="en" sz="1200">
                <a:solidFill>
                  <a:schemeClr val="lt1"/>
                </a:solidFill>
                <a:latin typeface="Roboto"/>
                <a:ea typeface="Roboto"/>
                <a:cs typeface="Roboto"/>
                <a:sym typeface="Roboto"/>
              </a:rPr>
              <a:t>A non-powered, scale model of the airframe design will be constructed for the purpose of practical wind tunnel   </a:t>
            </a:r>
            <a:endParaRPr sz="1200">
              <a:solidFill>
                <a:schemeClr val="lt1"/>
              </a:solidFill>
              <a:latin typeface="Roboto"/>
              <a:ea typeface="Roboto"/>
              <a:cs typeface="Roboto"/>
              <a:sym typeface="Roboto"/>
            </a:endParaRPr>
          </a:p>
          <a:p>
            <a:pPr marL="1085850" marR="371680" lvl="0" indent="-400050" algn="l" rtl="0">
              <a:lnSpc>
                <a:spcPct val="100000"/>
              </a:lnSpc>
              <a:spcBef>
                <a:spcPts val="0"/>
              </a:spcBef>
              <a:spcAft>
                <a:spcPts val="0"/>
              </a:spcAft>
              <a:buNone/>
            </a:pPr>
            <a:r>
              <a:rPr lang="en" sz="1200">
                <a:solidFill>
                  <a:schemeClr val="lt1"/>
                </a:solidFill>
                <a:latin typeface="Roboto"/>
                <a:ea typeface="Roboto"/>
                <a:cs typeface="Roboto"/>
                <a:sym typeface="Roboto"/>
              </a:rPr>
              <a:t>  analysis in the PILOT Lab Wind Tunnel</a:t>
            </a:r>
            <a:endParaRPr sz="1200" b="1">
              <a:solidFill>
                <a:schemeClr val="lt1"/>
              </a:solidFill>
              <a:latin typeface="Roboto"/>
              <a:ea typeface="Roboto"/>
              <a:cs typeface="Roboto"/>
              <a:sym typeface="Roboto"/>
            </a:endParaRPr>
          </a:p>
        </p:txBody>
      </p:sp>
      <p:sp>
        <p:nvSpPr>
          <p:cNvPr id="1121" name="Google Shape;1121;p97"/>
          <p:cNvSpPr/>
          <p:nvPr/>
        </p:nvSpPr>
        <p:spPr>
          <a:xfrm>
            <a:off x="4484825" y="1976000"/>
            <a:ext cx="244200" cy="2016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97"/>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73</a:t>
            </a:fld>
            <a:endParaRPr/>
          </a:p>
        </p:txBody>
      </p:sp>
      <p:graphicFrame>
        <p:nvGraphicFramePr>
          <p:cNvPr id="1123" name="Google Shape;1123;p97"/>
          <p:cNvGraphicFramePr/>
          <p:nvPr/>
        </p:nvGraphicFramePr>
        <p:xfrm>
          <a:off x="0" y="4749900"/>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109675">
                  <a:extLst>
                    <a:ext uri="{9D8B030D-6E8A-4147-A177-3AD203B41FA5}">
                      <a16:colId xmlns:a16="http://schemas.microsoft.com/office/drawing/2014/main" val="20002"/>
                    </a:ext>
                  </a:extLst>
                </a:gridCol>
                <a:gridCol w="9940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tblGrid>
              <a:tr h="320050">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6"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OVERVIEW</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7"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SCHEDULE</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8"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TEST READINESS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9"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BUDGET</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10"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27"/>
        <p:cNvGrpSpPr/>
        <p:nvPr/>
      </p:nvGrpSpPr>
      <p:grpSpPr>
        <a:xfrm>
          <a:off x="0" y="0"/>
          <a:ext cx="0" cy="0"/>
          <a:chOff x="0" y="0"/>
          <a:chExt cx="0" cy="0"/>
        </a:xfrm>
      </p:grpSpPr>
      <p:sp>
        <p:nvSpPr>
          <p:cNvPr id="1128" name="Google Shape;1128;p98"/>
          <p:cNvSpPr txBox="1">
            <a:spLocks noGrp="1"/>
          </p:cNvSpPr>
          <p:nvPr>
            <p:ph type="title"/>
          </p:nvPr>
        </p:nvSpPr>
        <p:spPr>
          <a:xfrm>
            <a:off x="0" y="0"/>
            <a:ext cx="78921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WTAV Cessna 206 Sting Adapter</a:t>
            </a:r>
            <a:endParaRPr sz="2650"/>
          </a:p>
        </p:txBody>
      </p:sp>
      <p:sp>
        <p:nvSpPr>
          <p:cNvPr id="1129" name="Google Shape;1129;p98"/>
          <p:cNvSpPr/>
          <p:nvPr/>
        </p:nvSpPr>
        <p:spPr>
          <a:xfrm>
            <a:off x="4484825" y="1976000"/>
            <a:ext cx="244200" cy="2016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98"/>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74</a:t>
            </a:fld>
            <a:endParaRPr/>
          </a:p>
        </p:txBody>
      </p:sp>
      <p:graphicFrame>
        <p:nvGraphicFramePr>
          <p:cNvPr id="1131" name="Google Shape;1131;p98"/>
          <p:cNvGraphicFramePr/>
          <p:nvPr/>
        </p:nvGraphicFramePr>
        <p:xfrm>
          <a:off x="0" y="4749900"/>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109675">
                  <a:extLst>
                    <a:ext uri="{9D8B030D-6E8A-4147-A177-3AD203B41FA5}">
                      <a16:colId xmlns:a16="http://schemas.microsoft.com/office/drawing/2014/main" val="20002"/>
                    </a:ext>
                  </a:extLst>
                </a:gridCol>
                <a:gridCol w="9940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tblGrid>
              <a:tr h="320050">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3"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OVERVIEW</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4"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SCHEDULE</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5"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TEST READINESS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6"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BUDGET</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7"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pic>
        <p:nvPicPr>
          <p:cNvPr id="1132" name="Google Shape;1132;p98"/>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rot="-10799998">
            <a:off x="798626" y="1114901"/>
            <a:ext cx="4763024" cy="2439798"/>
          </a:xfrm>
          <a:prstGeom prst="rect">
            <a:avLst/>
          </a:prstGeom>
          <a:noFill/>
          <a:ln>
            <a:noFill/>
          </a:ln>
        </p:spPr>
      </p:pic>
      <p:pic>
        <p:nvPicPr>
          <p:cNvPr id="1133" name="Google Shape;1133;p98"/>
          <p:cNvPicPr preferRelativeResize="0"/>
          <p:nvPr/>
        </p:nvPicPr>
        <p:blipFill>
          <a:blip r:embed="rId9" cstate="screen">
            <a:alphaModFix/>
            <a:extLst>
              <a:ext uri="{28A0092B-C50C-407E-A947-70E740481C1C}">
                <a14:useLocalDpi xmlns:a14="http://schemas.microsoft.com/office/drawing/2010/main"/>
              </a:ext>
            </a:extLst>
          </a:blip>
          <a:stretch>
            <a:fillRect/>
          </a:stretch>
        </p:blipFill>
        <p:spPr>
          <a:xfrm>
            <a:off x="4729025" y="2727425"/>
            <a:ext cx="3540326" cy="158602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137"/>
        <p:cNvGrpSpPr/>
        <p:nvPr/>
      </p:nvGrpSpPr>
      <p:grpSpPr>
        <a:xfrm>
          <a:off x="0" y="0"/>
          <a:ext cx="0" cy="0"/>
          <a:chOff x="0" y="0"/>
          <a:chExt cx="0" cy="0"/>
        </a:xfrm>
      </p:grpSpPr>
      <p:sp>
        <p:nvSpPr>
          <p:cNvPr id="1138" name="Google Shape;1138;p99"/>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None/>
            </a:pPr>
            <a:r>
              <a:rPr lang="en" sz="2950"/>
              <a:t>T</a:t>
            </a:r>
            <a:r>
              <a:rPr lang="en" sz="2400"/>
              <a:t>ESTING</a:t>
            </a:r>
            <a:r>
              <a:rPr lang="en" sz="2950"/>
              <a:t> L</a:t>
            </a:r>
            <a:r>
              <a:rPr lang="en" sz="2400"/>
              <a:t>IMITATIONS</a:t>
            </a:r>
            <a:endParaRPr sz="2400"/>
          </a:p>
        </p:txBody>
      </p:sp>
      <p:sp>
        <p:nvSpPr>
          <p:cNvPr id="1139" name="Google Shape;1139;p99"/>
          <p:cNvSpPr txBox="1">
            <a:spLocks noGrp="1"/>
          </p:cNvSpPr>
          <p:nvPr>
            <p:ph type="body" idx="1"/>
          </p:nvPr>
        </p:nvSpPr>
        <p:spPr>
          <a:xfrm>
            <a:off x="0" y="708650"/>
            <a:ext cx="9144000" cy="4434900"/>
          </a:xfrm>
          <a:prstGeom prst="rect">
            <a:avLst/>
          </a:prstGeom>
        </p:spPr>
        <p:txBody>
          <a:bodyPr spcFirstLastPara="1" wrap="square" lIns="91425" tIns="91425" rIns="91425" bIns="91425" anchor="t" anchorCtr="0">
            <a:normAutofit/>
          </a:bodyPr>
          <a:lstStyle/>
          <a:p>
            <a:pPr marL="914400" marR="268688" lvl="0" indent="-336550" algn="l" rtl="0">
              <a:lnSpc>
                <a:spcPct val="150000"/>
              </a:lnSpc>
              <a:spcBef>
                <a:spcPts val="0"/>
              </a:spcBef>
              <a:spcAft>
                <a:spcPts val="0"/>
              </a:spcAft>
              <a:buSzPts val="1700"/>
              <a:buChar char="➢"/>
            </a:pPr>
            <a:r>
              <a:rPr lang="en" sz="1700"/>
              <a:t>Wind Tunnel Testing: Scope and access both limited</a:t>
            </a:r>
            <a:endParaRPr sz="1700"/>
          </a:p>
          <a:p>
            <a:pPr marL="1257300" marR="268688" lvl="1" indent="-317500" algn="l" rtl="0">
              <a:lnSpc>
                <a:spcPct val="150000"/>
              </a:lnSpc>
              <a:spcBef>
                <a:spcPts val="1000"/>
              </a:spcBef>
              <a:spcAft>
                <a:spcPts val="0"/>
              </a:spcAft>
              <a:buSzPts val="1400"/>
              <a:buChar char="○"/>
            </a:pPr>
            <a:r>
              <a:rPr lang="en"/>
              <a:t>3ft x 3 ft unavailable for use and lacks instrumentation for our models</a:t>
            </a:r>
            <a:endParaRPr/>
          </a:p>
          <a:p>
            <a:pPr marL="1257300" marR="268688" lvl="1" indent="-317500" algn="l" rtl="0">
              <a:lnSpc>
                <a:spcPct val="150000"/>
              </a:lnSpc>
              <a:spcBef>
                <a:spcPts val="1000"/>
              </a:spcBef>
              <a:spcAft>
                <a:spcPts val="0"/>
              </a:spcAft>
              <a:buSzPts val="1400"/>
              <a:buChar char="○"/>
            </a:pPr>
            <a:r>
              <a:rPr lang="en"/>
              <a:t>Reynold’s Numbers dissimilar, so relying on comparative testing</a:t>
            </a:r>
            <a:endParaRPr/>
          </a:p>
          <a:p>
            <a:pPr marL="1257300" marR="268688" lvl="1" indent="-317500" algn="l" rtl="0">
              <a:lnSpc>
                <a:spcPct val="150000"/>
              </a:lnSpc>
              <a:spcBef>
                <a:spcPts val="1000"/>
              </a:spcBef>
              <a:spcAft>
                <a:spcPts val="0"/>
              </a:spcAft>
              <a:buSzPts val="1400"/>
              <a:buChar char="○"/>
            </a:pPr>
            <a:r>
              <a:rPr lang="en" b="1"/>
              <a:t>Specific Customer Requirement</a:t>
            </a:r>
            <a:endParaRPr/>
          </a:p>
          <a:p>
            <a:pPr marL="914400" marR="268688" lvl="0" indent="-336550" algn="l" rtl="0">
              <a:lnSpc>
                <a:spcPct val="150000"/>
              </a:lnSpc>
              <a:spcBef>
                <a:spcPts val="1000"/>
              </a:spcBef>
              <a:spcAft>
                <a:spcPts val="0"/>
              </a:spcAft>
              <a:buSzPts val="1700"/>
              <a:buChar char="➢"/>
            </a:pPr>
            <a:r>
              <a:rPr lang="en" sz="1700"/>
              <a:t>Powertrain considerations are not the focus of the project </a:t>
            </a:r>
            <a:endParaRPr sz="1700"/>
          </a:p>
          <a:p>
            <a:pPr marL="1257300" marR="268688" lvl="1" indent="-317500" algn="l" rtl="0">
              <a:lnSpc>
                <a:spcPct val="150000"/>
              </a:lnSpc>
              <a:spcBef>
                <a:spcPts val="1000"/>
              </a:spcBef>
              <a:spcAft>
                <a:spcPts val="0"/>
              </a:spcAft>
              <a:buSzPts val="1400"/>
              <a:buChar char="○"/>
            </a:pPr>
            <a:r>
              <a:rPr lang="en"/>
              <a:t>Aerodynamic models rely on black-box assumptions for the powertrain</a:t>
            </a:r>
            <a:endParaRPr/>
          </a:p>
          <a:p>
            <a:pPr marL="1257300" marR="268688" lvl="1" indent="-311150" algn="l" rtl="0">
              <a:lnSpc>
                <a:spcPct val="150000"/>
              </a:lnSpc>
              <a:spcBef>
                <a:spcPts val="1000"/>
              </a:spcBef>
              <a:spcAft>
                <a:spcPts val="0"/>
              </a:spcAft>
              <a:buSzPts val="1300"/>
              <a:buChar char="○"/>
            </a:pPr>
            <a:r>
              <a:rPr lang="en"/>
              <a:t>Not feasible to run thermal tests (batteries),  pow</a:t>
            </a:r>
            <a:r>
              <a:rPr lang="en" sz="1300"/>
              <a:t>ertrain,  or full-scale tests (structures)</a:t>
            </a:r>
            <a:endParaRPr sz="1300"/>
          </a:p>
          <a:p>
            <a:pPr marL="914400" marR="268688" lvl="0" indent="-336550" algn="l" rtl="0">
              <a:lnSpc>
                <a:spcPct val="150000"/>
              </a:lnSpc>
              <a:spcBef>
                <a:spcPts val="1000"/>
              </a:spcBef>
              <a:spcAft>
                <a:spcPts val="1000"/>
              </a:spcAft>
              <a:buSzPts val="1700"/>
              <a:buChar char="➢"/>
            </a:pPr>
            <a:r>
              <a:rPr lang="en" sz="1700"/>
              <a:t>Powered models are out-of-scope</a:t>
            </a:r>
            <a:endParaRPr sz="1700"/>
          </a:p>
        </p:txBody>
      </p:sp>
      <p:sp>
        <p:nvSpPr>
          <p:cNvPr id="1140" name="Google Shape;1140;p99"/>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75</a:t>
            </a:fld>
            <a:endParaRPr/>
          </a:p>
        </p:txBody>
      </p:sp>
      <p:graphicFrame>
        <p:nvGraphicFramePr>
          <p:cNvPr id="1141" name="Google Shape;1141;p99"/>
          <p:cNvGraphicFramePr/>
          <p:nvPr/>
        </p:nvGraphicFramePr>
        <p:xfrm>
          <a:off x="0" y="4749900"/>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109675">
                  <a:extLst>
                    <a:ext uri="{9D8B030D-6E8A-4147-A177-3AD203B41FA5}">
                      <a16:colId xmlns:a16="http://schemas.microsoft.com/office/drawing/2014/main" val="20002"/>
                    </a:ext>
                  </a:extLst>
                </a:gridCol>
                <a:gridCol w="9940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tblGrid>
              <a:tr h="320050">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3"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OVERVIEW</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4"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SCHEDULE</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5"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TEST READINESS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6"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BUDGET</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7"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145"/>
        <p:cNvGrpSpPr/>
        <p:nvPr/>
      </p:nvGrpSpPr>
      <p:grpSpPr>
        <a:xfrm>
          <a:off x="0" y="0"/>
          <a:ext cx="0" cy="0"/>
          <a:chOff x="0" y="0"/>
          <a:chExt cx="0" cy="0"/>
        </a:xfrm>
      </p:grpSpPr>
      <p:pic>
        <p:nvPicPr>
          <p:cNvPr id="1146" name="Google Shape;1146;p100"/>
          <p:cNvPicPr preferRelativeResize="0"/>
          <p:nvPr/>
        </p:nvPicPr>
        <p:blipFill>
          <a:blip r:embed="rId3">
            <a:alphaModFix/>
          </a:blip>
          <a:stretch>
            <a:fillRect/>
          </a:stretch>
        </p:blipFill>
        <p:spPr>
          <a:xfrm>
            <a:off x="603948" y="743900"/>
            <a:ext cx="8121802" cy="3741250"/>
          </a:xfrm>
          <a:prstGeom prst="rect">
            <a:avLst/>
          </a:prstGeom>
          <a:noFill/>
          <a:ln>
            <a:noFill/>
          </a:ln>
        </p:spPr>
      </p:pic>
      <p:pic>
        <p:nvPicPr>
          <p:cNvPr id="1147" name="Google Shape;1147;p10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229250" y="1758025"/>
            <a:ext cx="1504049" cy="1074925"/>
          </a:xfrm>
          <a:prstGeom prst="rect">
            <a:avLst/>
          </a:prstGeom>
          <a:noFill/>
          <a:ln>
            <a:noFill/>
          </a:ln>
        </p:spPr>
      </p:pic>
      <p:sp>
        <p:nvSpPr>
          <p:cNvPr id="1148" name="Google Shape;1148;p100"/>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P</a:t>
            </a:r>
            <a:r>
              <a:rPr lang="en" sz="2650"/>
              <a:t>ROJECT</a:t>
            </a:r>
            <a:r>
              <a:rPr lang="en" sz="3300"/>
              <a:t> S</a:t>
            </a:r>
            <a:r>
              <a:rPr lang="en" sz="2650"/>
              <a:t>CHEDULE</a:t>
            </a:r>
            <a:r>
              <a:rPr lang="en" sz="3300"/>
              <a:t> - GANTT</a:t>
            </a:r>
            <a:r>
              <a:rPr lang="en" sz="3000"/>
              <a:t> </a:t>
            </a:r>
            <a:endParaRPr sz="2650"/>
          </a:p>
        </p:txBody>
      </p:sp>
      <p:sp>
        <p:nvSpPr>
          <p:cNvPr id="1149" name="Google Shape;1149;p100"/>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76</a:t>
            </a:fld>
            <a:endParaRPr/>
          </a:p>
        </p:txBody>
      </p:sp>
      <p:pic>
        <p:nvPicPr>
          <p:cNvPr id="1150" name="Google Shape;1150;p100"/>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2372525" y="2137516"/>
            <a:ext cx="5812849" cy="1796655"/>
          </a:xfrm>
          <a:prstGeom prst="rect">
            <a:avLst/>
          </a:prstGeom>
          <a:noFill/>
          <a:ln>
            <a:noFill/>
          </a:ln>
        </p:spPr>
      </p:pic>
      <p:sp>
        <p:nvSpPr>
          <p:cNvPr id="1151" name="Google Shape;1151;p100"/>
          <p:cNvSpPr txBox="1"/>
          <p:nvPr/>
        </p:nvSpPr>
        <p:spPr>
          <a:xfrm>
            <a:off x="3960350" y="743900"/>
            <a:ext cx="200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Dont delete anything</a:t>
            </a:r>
            <a:endParaRPr>
              <a:latin typeface="Roboto"/>
              <a:ea typeface="Roboto"/>
              <a:cs typeface="Roboto"/>
              <a:sym typeface="Roboto"/>
            </a:endParaRPr>
          </a:p>
        </p:txBody>
      </p:sp>
      <p:graphicFrame>
        <p:nvGraphicFramePr>
          <p:cNvPr id="1152" name="Google Shape;1152;p100"/>
          <p:cNvGraphicFramePr/>
          <p:nvPr/>
        </p:nvGraphicFramePr>
        <p:xfrm>
          <a:off x="0" y="4749900"/>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109675">
                  <a:extLst>
                    <a:ext uri="{9D8B030D-6E8A-4147-A177-3AD203B41FA5}">
                      <a16:colId xmlns:a16="http://schemas.microsoft.com/office/drawing/2014/main" val="20002"/>
                    </a:ext>
                  </a:extLst>
                </a:gridCol>
                <a:gridCol w="9940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tblGrid>
              <a:tr h="320050">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6"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OVERVIEW</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7"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SCHEDULE</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8"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TEST READINESS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9"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BUDGET</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10"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pic>
        <p:nvPicPr>
          <p:cNvPr id="1153" name="Google Shape;1153;p100"/>
          <p:cNvPicPr preferRelativeResize="0"/>
          <p:nvPr/>
        </p:nvPicPr>
        <p:blipFill>
          <a:blip r:embed="rId11">
            <a:alphaModFix/>
          </a:blip>
          <a:stretch>
            <a:fillRect/>
          </a:stretch>
        </p:blipFill>
        <p:spPr>
          <a:xfrm>
            <a:off x="113175" y="648826"/>
            <a:ext cx="8620125" cy="3899475"/>
          </a:xfrm>
          <a:prstGeom prst="rect">
            <a:avLst/>
          </a:prstGeom>
          <a:noFill/>
          <a:ln>
            <a:noFill/>
          </a:ln>
        </p:spPr>
      </p:pic>
      <p:pic>
        <p:nvPicPr>
          <p:cNvPr id="1154" name="Google Shape;1154;p100"/>
          <p:cNvPicPr preferRelativeResize="0"/>
          <p:nvPr/>
        </p:nvPicPr>
        <p:blipFill>
          <a:blip r:embed="rId12" cstate="screen">
            <a:alphaModFix/>
            <a:extLst>
              <a:ext uri="{28A0092B-C50C-407E-A947-70E740481C1C}">
                <a14:useLocalDpi xmlns:a14="http://schemas.microsoft.com/office/drawing/2010/main"/>
              </a:ext>
            </a:extLst>
          </a:blip>
          <a:stretch>
            <a:fillRect/>
          </a:stretch>
        </p:blipFill>
        <p:spPr>
          <a:xfrm>
            <a:off x="6977424" y="1495862"/>
            <a:ext cx="1748325" cy="159925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Shape 1158"/>
        <p:cNvGrpSpPr/>
        <p:nvPr/>
      </p:nvGrpSpPr>
      <p:grpSpPr>
        <a:xfrm>
          <a:off x="0" y="0"/>
          <a:ext cx="0" cy="0"/>
          <a:chOff x="0" y="0"/>
          <a:chExt cx="0" cy="0"/>
        </a:xfrm>
      </p:grpSpPr>
      <p:sp>
        <p:nvSpPr>
          <p:cNvPr id="1159" name="Google Shape;1159;p101"/>
          <p:cNvSpPr/>
          <p:nvPr/>
        </p:nvSpPr>
        <p:spPr>
          <a:xfrm>
            <a:off x="378375" y="3637577"/>
            <a:ext cx="1992300" cy="10428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01"/>
          <p:cNvSpPr/>
          <p:nvPr/>
        </p:nvSpPr>
        <p:spPr>
          <a:xfrm>
            <a:off x="374138" y="2648563"/>
            <a:ext cx="1213500" cy="8568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01"/>
          <p:cNvSpPr/>
          <p:nvPr/>
        </p:nvSpPr>
        <p:spPr>
          <a:xfrm>
            <a:off x="2907613" y="3404475"/>
            <a:ext cx="1635600" cy="12759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62" name="Google Shape;1162;p10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493286" y="2735863"/>
            <a:ext cx="1165801" cy="635423"/>
          </a:xfrm>
          <a:prstGeom prst="rect">
            <a:avLst/>
          </a:prstGeom>
          <a:noFill/>
          <a:ln>
            <a:noFill/>
          </a:ln>
        </p:spPr>
      </p:pic>
      <p:pic>
        <p:nvPicPr>
          <p:cNvPr id="1163" name="Google Shape;1163;p101"/>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585245" y="1884438"/>
            <a:ext cx="1204402" cy="667513"/>
          </a:xfrm>
          <a:prstGeom prst="rect">
            <a:avLst/>
          </a:prstGeom>
          <a:noFill/>
          <a:ln>
            <a:noFill/>
          </a:ln>
        </p:spPr>
      </p:pic>
      <p:pic>
        <p:nvPicPr>
          <p:cNvPr id="1164" name="Google Shape;1164;p101"/>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616892" y="2041025"/>
            <a:ext cx="699252" cy="326068"/>
          </a:xfrm>
          <a:prstGeom prst="rect">
            <a:avLst/>
          </a:prstGeom>
          <a:noFill/>
          <a:ln>
            <a:noFill/>
          </a:ln>
        </p:spPr>
      </p:pic>
      <p:sp>
        <p:nvSpPr>
          <p:cNvPr id="1165" name="Google Shape;1165;p101"/>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77</a:t>
            </a:fld>
            <a:endParaRPr/>
          </a:p>
        </p:txBody>
      </p:sp>
      <p:sp>
        <p:nvSpPr>
          <p:cNvPr id="1166" name="Google Shape;1166;p101"/>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(SST) W</a:t>
            </a:r>
            <a:r>
              <a:rPr lang="en" sz="2650"/>
              <a:t>IND</a:t>
            </a:r>
            <a:r>
              <a:rPr lang="en" sz="3300"/>
              <a:t> T</a:t>
            </a:r>
            <a:r>
              <a:rPr lang="en" sz="2650"/>
              <a:t>UNNEL</a:t>
            </a:r>
            <a:r>
              <a:rPr lang="en" sz="3300"/>
              <a:t> T</a:t>
            </a:r>
            <a:r>
              <a:rPr lang="en" sz="2650"/>
              <a:t>ESTING</a:t>
            </a:r>
            <a:endParaRPr sz="2650"/>
          </a:p>
        </p:txBody>
      </p:sp>
      <p:sp>
        <p:nvSpPr>
          <p:cNvPr id="1167" name="Google Shape;1167;p101"/>
          <p:cNvSpPr txBox="1"/>
          <p:nvPr/>
        </p:nvSpPr>
        <p:spPr>
          <a:xfrm>
            <a:off x="0" y="671575"/>
            <a:ext cx="9144000" cy="461700"/>
          </a:xfrm>
          <a:prstGeom prst="rect">
            <a:avLst/>
          </a:prstGeom>
          <a:solidFill>
            <a:srgbClr val="B4A7D6"/>
          </a:solidFill>
          <a:ln>
            <a:noFill/>
          </a:ln>
        </p:spPr>
        <p:txBody>
          <a:bodyPr spcFirstLastPara="1" wrap="square" lIns="91425" tIns="45700" rIns="0" bIns="45700" anchor="t" anchorCtr="0">
            <a:spAutoFit/>
          </a:bodyPr>
          <a:lstStyle/>
          <a:p>
            <a:pPr marL="628650" marR="371680" lvl="0" indent="-400050" algn="l" rtl="0">
              <a:lnSpc>
                <a:spcPct val="100000"/>
              </a:lnSpc>
              <a:spcBef>
                <a:spcPts val="0"/>
              </a:spcBef>
              <a:spcAft>
                <a:spcPts val="0"/>
              </a:spcAft>
              <a:buNone/>
            </a:pPr>
            <a:r>
              <a:rPr lang="en" sz="1200" b="1">
                <a:solidFill>
                  <a:srgbClr val="212121"/>
                </a:solidFill>
                <a:latin typeface="Roboto"/>
                <a:ea typeface="Roboto"/>
                <a:cs typeface="Roboto"/>
                <a:sym typeface="Roboto"/>
              </a:rPr>
              <a:t>FR 4.0: </a:t>
            </a:r>
            <a:r>
              <a:rPr lang="en" sz="1200">
                <a:solidFill>
                  <a:schemeClr val="lt1"/>
                </a:solidFill>
                <a:latin typeface="Roboto"/>
                <a:ea typeface="Roboto"/>
                <a:cs typeface="Roboto"/>
                <a:sym typeface="Roboto"/>
              </a:rPr>
              <a:t>A non-powered, scale model of the airframe design will be constructed for the purpose of practical wind tunnel   </a:t>
            </a:r>
            <a:endParaRPr sz="1200">
              <a:solidFill>
                <a:schemeClr val="lt1"/>
              </a:solidFill>
              <a:latin typeface="Roboto"/>
              <a:ea typeface="Roboto"/>
              <a:cs typeface="Roboto"/>
              <a:sym typeface="Roboto"/>
            </a:endParaRPr>
          </a:p>
          <a:p>
            <a:pPr marL="1085850" marR="371680" lvl="0" indent="-400050" algn="l" rtl="0">
              <a:lnSpc>
                <a:spcPct val="100000"/>
              </a:lnSpc>
              <a:spcBef>
                <a:spcPts val="0"/>
              </a:spcBef>
              <a:spcAft>
                <a:spcPts val="0"/>
              </a:spcAft>
              <a:buNone/>
            </a:pPr>
            <a:r>
              <a:rPr lang="en" sz="1200">
                <a:solidFill>
                  <a:schemeClr val="lt1"/>
                </a:solidFill>
                <a:latin typeface="Roboto"/>
                <a:ea typeface="Roboto"/>
                <a:cs typeface="Roboto"/>
                <a:sym typeface="Roboto"/>
              </a:rPr>
              <a:t>  analysis in the PILOT Lab Wind Tunnel</a:t>
            </a:r>
            <a:endParaRPr sz="1200" b="1">
              <a:solidFill>
                <a:schemeClr val="lt1"/>
              </a:solidFill>
              <a:latin typeface="Roboto"/>
              <a:ea typeface="Roboto"/>
              <a:cs typeface="Roboto"/>
              <a:sym typeface="Roboto"/>
            </a:endParaRPr>
          </a:p>
        </p:txBody>
      </p:sp>
      <p:grpSp>
        <p:nvGrpSpPr>
          <p:cNvPr id="1168" name="Google Shape;1168;p101"/>
          <p:cNvGrpSpPr/>
          <p:nvPr/>
        </p:nvGrpSpPr>
        <p:grpSpPr>
          <a:xfrm>
            <a:off x="1904714" y="1964004"/>
            <a:ext cx="3209380" cy="1394591"/>
            <a:chOff x="5687224" y="2112298"/>
            <a:chExt cx="3020025" cy="1301775"/>
          </a:xfrm>
        </p:grpSpPr>
        <p:pic>
          <p:nvPicPr>
            <p:cNvPr id="1169" name="Google Shape;1169;p101"/>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5687224" y="2112298"/>
              <a:ext cx="3020025" cy="1301775"/>
            </a:xfrm>
            <a:prstGeom prst="rect">
              <a:avLst/>
            </a:prstGeom>
            <a:noFill/>
            <a:ln>
              <a:noFill/>
            </a:ln>
          </p:spPr>
        </p:pic>
        <p:pic>
          <p:nvPicPr>
            <p:cNvPr id="1170" name="Google Shape;1170;p101"/>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6587500" y="2437150"/>
              <a:ext cx="185723" cy="101275"/>
            </a:xfrm>
            <a:prstGeom prst="rect">
              <a:avLst/>
            </a:prstGeom>
            <a:noFill/>
            <a:ln>
              <a:noFill/>
            </a:ln>
          </p:spPr>
        </p:pic>
      </p:grpSp>
      <p:sp>
        <p:nvSpPr>
          <p:cNvPr id="1171" name="Google Shape;1171;p101"/>
          <p:cNvSpPr/>
          <p:nvPr/>
        </p:nvSpPr>
        <p:spPr>
          <a:xfrm>
            <a:off x="1141733" y="2346725"/>
            <a:ext cx="262200" cy="483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01"/>
          <p:cNvSpPr/>
          <p:nvPr/>
        </p:nvSpPr>
        <p:spPr>
          <a:xfrm>
            <a:off x="1264399" y="2204794"/>
            <a:ext cx="42300" cy="190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01"/>
          <p:cNvSpPr/>
          <p:nvPr/>
        </p:nvSpPr>
        <p:spPr>
          <a:xfrm>
            <a:off x="1141733" y="2204928"/>
            <a:ext cx="156300" cy="483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01"/>
          <p:cNvSpPr/>
          <p:nvPr/>
        </p:nvSpPr>
        <p:spPr>
          <a:xfrm rot="-8582323">
            <a:off x="528126" y="2085576"/>
            <a:ext cx="376200" cy="318949"/>
          </a:xfrm>
          <a:prstGeom prst="arc">
            <a:avLst>
              <a:gd name="adj1" fmla="val 16200000"/>
              <a:gd name="adj2" fmla="val 0"/>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101"/>
          <p:cNvSpPr/>
          <p:nvPr/>
        </p:nvSpPr>
        <p:spPr>
          <a:xfrm rot="1782514">
            <a:off x="541883" y="2099191"/>
            <a:ext cx="58718" cy="50015"/>
          </a:xfrm>
          <a:prstGeom prst="triangle">
            <a:avLst>
              <a:gd name="adj" fmla="val 50000"/>
            </a:avLst>
          </a:prstGeom>
          <a:solidFill>
            <a:schemeClr val="lt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01"/>
          <p:cNvSpPr/>
          <p:nvPr/>
        </p:nvSpPr>
        <p:spPr>
          <a:xfrm rot="8100000">
            <a:off x="581732" y="2345219"/>
            <a:ext cx="57276" cy="51356"/>
          </a:xfrm>
          <a:prstGeom prst="triangle">
            <a:avLst>
              <a:gd name="adj" fmla="val 50000"/>
            </a:avLst>
          </a:prstGeom>
          <a:solidFill>
            <a:schemeClr val="lt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01"/>
          <p:cNvSpPr txBox="1"/>
          <p:nvPr/>
        </p:nvSpPr>
        <p:spPr>
          <a:xfrm>
            <a:off x="188250" y="1599400"/>
            <a:ext cx="1915500" cy="369300"/>
          </a:xfrm>
          <a:prstGeom prst="rect">
            <a:avLst/>
          </a:prstGeom>
          <a:noFill/>
          <a:ln>
            <a:noFill/>
          </a:ln>
        </p:spPr>
        <p:txBody>
          <a:bodyPr spcFirstLastPara="1" wrap="square" lIns="91425" tIns="91425" rIns="91425" bIns="91425" anchor="t" anchorCtr="0">
            <a:spAutoFit/>
          </a:bodyPr>
          <a:lstStyle/>
          <a:p>
            <a:pPr marL="0" marR="352445" lvl="0" indent="0" algn="ctr" rtl="0">
              <a:spcBef>
                <a:spcPts val="0"/>
              </a:spcBef>
              <a:spcAft>
                <a:spcPts val="0"/>
              </a:spcAft>
              <a:buNone/>
            </a:pPr>
            <a:r>
              <a:rPr lang="en" sz="1200" u="sng">
                <a:latin typeface="Roboto"/>
                <a:ea typeface="Roboto"/>
                <a:cs typeface="Roboto"/>
                <a:sym typeface="Roboto"/>
              </a:rPr>
              <a:t>AoA Test Range</a:t>
            </a:r>
            <a:endParaRPr sz="1200">
              <a:latin typeface="Roboto"/>
              <a:ea typeface="Roboto"/>
              <a:cs typeface="Roboto"/>
              <a:sym typeface="Roboto"/>
            </a:endParaRPr>
          </a:p>
        </p:txBody>
      </p:sp>
      <p:sp>
        <p:nvSpPr>
          <p:cNvPr id="1178" name="Google Shape;1178;p101"/>
          <p:cNvSpPr txBox="1"/>
          <p:nvPr/>
        </p:nvSpPr>
        <p:spPr>
          <a:xfrm>
            <a:off x="348475" y="1863925"/>
            <a:ext cx="809700" cy="307800"/>
          </a:xfrm>
          <a:prstGeom prst="rect">
            <a:avLst/>
          </a:prstGeom>
          <a:noFill/>
          <a:ln>
            <a:noFill/>
          </a:ln>
        </p:spPr>
        <p:txBody>
          <a:bodyPr spcFirstLastPara="1" wrap="square" lIns="91425" tIns="91425" rIns="91425" bIns="91425" anchor="t" anchorCtr="0">
            <a:spAutoFit/>
          </a:bodyPr>
          <a:lstStyle/>
          <a:p>
            <a:pPr marL="0" marR="352445" lvl="0" indent="0" algn="l" rtl="0">
              <a:spcBef>
                <a:spcPts val="0"/>
              </a:spcBef>
              <a:spcAft>
                <a:spcPts val="0"/>
              </a:spcAft>
              <a:buNone/>
            </a:pPr>
            <a:r>
              <a:rPr lang="en" sz="800">
                <a:latin typeface="Roboto"/>
                <a:ea typeface="Roboto"/>
                <a:cs typeface="Roboto"/>
                <a:sym typeface="Roboto"/>
              </a:rPr>
              <a:t>+5°</a:t>
            </a:r>
            <a:endParaRPr sz="800">
              <a:latin typeface="Roboto"/>
              <a:ea typeface="Roboto"/>
              <a:cs typeface="Roboto"/>
              <a:sym typeface="Roboto"/>
            </a:endParaRPr>
          </a:p>
        </p:txBody>
      </p:sp>
      <p:sp>
        <p:nvSpPr>
          <p:cNvPr id="1179" name="Google Shape;1179;p101"/>
          <p:cNvSpPr txBox="1"/>
          <p:nvPr/>
        </p:nvSpPr>
        <p:spPr>
          <a:xfrm>
            <a:off x="401200" y="2302325"/>
            <a:ext cx="809700" cy="307800"/>
          </a:xfrm>
          <a:prstGeom prst="rect">
            <a:avLst/>
          </a:prstGeom>
          <a:noFill/>
          <a:ln>
            <a:noFill/>
          </a:ln>
        </p:spPr>
        <p:txBody>
          <a:bodyPr spcFirstLastPara="1" wrap="square" lIns="91425" tIns="91425" rIns="91425" bIns="91425" anchor="t" anchorCtr="0">
            <a:spAutoFit/>
          </a:bodyPr>
          <a:lstStyle/>
          <a:p>
            <a:pPr marL="0" marR="352445" lvl="0" indent="0" algn="l" rtl="0">
              <a:spcBef>
                <a:spcPts val="0"/>
              </a:spcBef>
              <a:spcAft>
                <a:spcPts val="0"/>
              </a:spcAft>
              <a:buNone/>
            </a:pPr>
            <a:r>
              <a:rPr lang="en" sz="800">
                <a:latin typeface="Roboto"/>
                <a:ea typeface="Roboto"/>
                <a:cs typeface="Roboto"/>
                <a:sym typeface="Roboto"/>
              </a:rPr>
              <a:t>-5°</a:t>
            </a:r>
            <a:endParaRPr sz="800">
              <a:latin typeface="Roboto"/>
              <a:ea typeface="Roboto"/>
              <a:cs typeface="Roboto"/>
              <a:sym typeface="Roboto"/>
            </a:endParaRPr>
          </a:p>
        </p:txBody>
      </p:sp>
      <p:sp>
        <p:nvSpPr>
          <p:cNvPr id="1180" name="Google Shape;1180;p101"/>
          <p:cNvSpPr/>
          <p:nvPr/>
        </p:nvSpPr>
        <p:spPr>
          <a:xfrm>
            <a:off x="358950" y="1683038"/>
            <a:ext cx="1213500" cy="8568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1181" name="Google Shape;1181;p101"/>
          <p:cNvGraphicFramePr/>
          <p:nvPr/>
        </p:nvGraphicFramePr>
        <p:xfrm>
          <a:off x="4851900" y="3704588"/>
          <a:ext cx="3000000" cy="3000000"/>
        </p:xfrm>
        <a:graphic>
          <a:graphicData uri="http://schemas.openxmlformats.org/drawingml/2006/table">
            <a:tbl>
              <a:tblPr>
                <a:noFill/>
                <a:tableStyleId>{6AB2BD99-D816-4124-A111-4A8E09C7968A}</a:tableStyleId>
              </a:tblPr>
              <a:tblGrid>
                <a:gridCol w="846925">
                  <a:extLst>
                    <a:ext uri="{9D8B030D-6E8A-4147-A177-3AD203B41FA5}">
                      <a16:colId xmlns:a16="http://schemas.microsoft.com/office/drawing/2014/main" val="20000"/>
                    </a:ext>
                  </a:extLst>
                </a:gridCol>
                <a:gridCol w="846925">
                  <a:extLst>
                    <a:ext uri="{9D8B030D-6E8A-4147-A177-3AD203B41FA5}">
                      <a16:colId xmlns:a16="http://schemas.microsoft.com/office/drawing/2014/main" val="20001"/>
                    </a:ext>
                  </a:extLst>
                </a:gridCol>
                <a:gridCol w="846925">
                  <a:extLst>
                    <a:ext uri="{9D8B030D-6E8A-4147-A177-3AD203B41FA5}">
                      <a16:colId xmlns:a16="http://schemas.microsoft.com/office/drawing/2014/main" val="20002"/>
                    </a:ext>
                  </a:extLst>
                </a:gridCol>
                <a:gridCol w="846925">
                  <a:extLst>
                    <a:ext uri="{9D8B030D-6E8A-4147-A177-3AD203B41FA5}">
                      <a16:colId xmlns:a16="http://schemas.microsoft.com/office/drawing/2014/main" val="20003"/>
                    </a:ext>
                  </a:extLst>
                </a:gridCol>
              </a:tblGrid>
              <a:tr h="399075">
                <a:tc>
                  <a:txBody>
                    <a:bodyPr/>
                    <a:lstStyle/>
                    <a:p>
                      <a:pPr marL="0" lvl="0" indent="0" algn="ctr" rtl="0">
                        <a:spcBef>
                          <a:spcPts val="0"/>
                        </a:spcBef>
                        <a:spcAft>
                          <a:spcPts val="0"/>
                        </a:spcAft>
                        <a:buNone/>
                      </a:pPr>
                      <a:r>
                        <a:rPr lang="en" sz="1500" b="1"/>
                        <a:t>L/D</a:t>
                      </a:r>
                      <a:endParaRPr sz="1500" b="1"/>
                    </a:p>
                  </a:txBody>
                  <a:tcPr marL="91425" marR="91425" marT="91425" marB="91425"/>
                </a:tc>
                <a:tc>
                  <a:txBody>
                    <a:bodyPr/>
                    <a:lstStyle/>
                    <a:p>
                      <a:pPr marL="0" lvl="0" indent="0" algn="ctr" rtl="0">
                        <a:spcBef>
                          <a:spcPts val="0"/>
                        </a:spcBef>
                        <a:spcAft>
                          <a:spcPts val="0"/>
                        </a:spcAft>
                        <a:buNone/>
                      </a:pPr>
                      <a:r>
                        <a:rPr lang="en" sz="1500"/>
                        <a:t>C206</a:t>
                      </a:r>
                      <a:endParaRPr sz="1500"/>
                    </a:p>
                  </a:txBody>
                  <a:tcPr marL="91425" marR="91425" marT="91425" marB="91425"/>
                </a:tc>
                <a:tc>
                  <a:txBody>
                    <a:bodyPr/>
                    <a:lstStyle/>
                    <a:p>
                      <a:pPr marL="0" lvl="0" indent="0" algn="ctr" rtl="0">
                        <a:spcBef>
                          <a:spcPts val="0"/>
                        </a:spcBef>
                        <a:spcAft>
                          <a:spcPts val="0"/>
                        </a:spcAft>
                        <a:buNone/>
                      </a:pPr>
                      <a:r>
                        <a:rPr lang="en" sz="1500"/>
                        <a:t>NELDA</a:t>
                      </a:r>
                      <a:endParaRPr sz="1500"/>
                    </a:p>
                  </a:txBody>
                  <a:tcPr marL="91425" marR="91425" marT="91425" marB="91425"/>
                </a:tc>
                <a:tc>
                  <a:txBody>
                    <a:bodyPr/>
                    <a:lstStyle/>
                    <a:p>
                      <a:pPr marL="0" lvl="0" indent="0" algn="ctr" rtl="0">
                        <a:spcBef>
                          <a:spcPts val="0"/>
                        </a:spcBef>
                        <a:spcAft>
                          <a:spcPts val="0"/>
                        </a:spcAft>
                        <a:buNone/>
                      </a:pPr>
                      <a:r>
                        <a:rPr lang="en" sz="1500"/>
                        <a:t>% Diff</a:t>
                      </a:r>
                      <a:endParaRPr sz="1500"/>
                    </a:p>
                  </a:txBody>
                  <a:tcPr marL="91425" marR="91425" marT="91425" marB="91425"/>
                </a:tc>
                <a:extLst>
                  <a:ext uri="{0D108BD9-81ED-4DB2-BD59-A6C34878D82A}">
                    <a16:rowId xmlns:a16="http://schemas.microsoft.com/office/drawing/2014/main" val="10000"/>
                  </a:ext>
                </a:extLst>
              </a:tr>
              <a:tr h="518125">
                <a:tc>
                  <a:txBody>
                    <a:bodyPr/>
                    <a:lstStyle/>
                    <a:p>
                      <a:pPr marL="0" lvl="0" indent="0" algn="l" rtl="0">
                        <a:spcBef>
                          <a:spcPts val="0"/>
                        </a:spcBef>
                        <a:spcAft>
                          <a:spcPts val="0"/>
                        </a:spcAft>
                        <a:buNone/>
                      </a:pPr>
                      <a:r>
                        <a:rPr lang="en" sz="1100" u="sng">
                          <a:solidFill>
                            <a:schemeClr val="lt1"/>
                          </a:solidFill>
                        </a:rPr>
                        <a:t>WT Model</a:t>
                      </a:r>
                      <a:endParaRPr sz="1100" u="sng">
                        <a:solidFill>
                          <a:schemeClr val="lt1"/>
                        </a:solidFill>
                      </a:endParaRPr>
                    </a:p>
                  </a:txBody>
                  <a:tcPr marL="91425" marR="91425" marT="91425" marB="91425" anchor="ctr"/>
                </a:tc>
                <a:tc>
                  <a:txBody>
                    <a:bodyPr/>
                    <a:lstStyle/>
                    <a:p>
                      <a:pPr marL="0" lvl="0" indent="0" algn="ctr" rtl="0">
                        <a:spcBef>
                          <a:spcPts val="0"/>
                        </a:spcBef>
                        <a:spcAft>
                          <a:spcPts val="0"/>
                        </a:spcAft>
                        <a:buNone/>
                      </a:pPr>
                      <a:r>
                        <a:rPr lang="en" sz="800">
                          <a:solidFill>
                            <a:schemeClr val="lt1"/>
                          </a:solidFill>
                        </a:rPr>
                        <a:t>unpredictable</a:t>
                      </a:r>
                      <a:endParaRPr sz="1100">
                        <a:solidFill>
                          <a:schemeClr val="lt1"/>
                        </a:solidFill>
                      </a:endParaRPr>
                    </a:p>
                  </a:txBody>
                  <a:tcPr marL="91425" marR="91425" marT="91425" marB="91425" anchor="ctr"/>
                </a:tc>
                <a:tc>
                  <a:txBody>
                    <a:bodyPr/>
                    <a:lstStyle/>
                    <a:p>
                      <a:pPr marL="0" lvl="0" indent="0" algn="ctr" rtl="0">
                        <a:spcBef>
                          <a:spcPts val="0"/>
                        </a:spcBef>
                        <a:spcAft>
                          <a:spcPts val="0"/>
                        </a:spcAft>
                        <a:buNone/>
                      </a:pPr>
                      <a:r>
                        <a:rPr lang="en" sz="800">
                          <a:solidFill>
                            <a:schemeClr val="lt1"/>
                          </a:solidFill>
                        </a:rPr>
                        <a:t>unpredictable</a:t>
                      </a:r>
                      <a:endParaRPr sz="800">
                        <a:solidFill>
                          <a:schemeClr val="lt1"/>
                        </a:solidFill>
                      </a:endParaRPr>
                    </a:p>
                  </a:txBody>
                  <a:tcPr marL="91425" marR="91425" marT="91425" marB="91425" anchor="ctr"/>
                </a:tc>
                <a:tc>
                  <a:txBody>
                    <a:bodyPr/>
                    <a:lstStyle/>
                    <a:p>
                      <a:pPr marL="0" lvl="0" indent="0" algn="ctr" rtl="0">
                        <a:spcBef>
                          <a:spcPts val="0"/>
                        </a:spcBef>
                        <a:spcAft>
                          <a:spcPts val="0"/>
                        </a:spcAft>
                        <a:buNone/>
                      </a:pPr>
                      <a:r>
                        <a:rPr lang="en" sz="1000">
                          <a:solidFill>
                            <a:schemeClr val="lt1"/>
                          </a:solidFill>
                        </a:rPr>
                        <a:t>Levels of Success</a:t>
                      </a:r>
                      <a:endParaRPr sz="1000">
                        <a:solidFill>
                          <a:schemeClr val="lt1"/>
                        </a:solidFill>
                      </a:endParaRPr>
                    </a:p>
                  </a:txBody>
                  <a:tcPr marL="91425" marR="91425" marT="91425" marB="91425" anchor="ctr"/>
                </a:tc>
                <a:extLst>
                  <a:ext uri="{0D108BD9-81ED-4DB2-BD59-A6C34878D82A}">
                    <a16:rowId xmlns:a16="http://schemas.microsoft.com/office/drawing/2014/main" val="10001"/>
                  </a:ext>
                </a:extLst>
              </a:tr>
            </a:tbl>
          </a:graphicData>
        </a:graphic>
      </p:graphicFrame>
      <p:sp>
        <p:nvSpPr>
          <p:cNvPr id="1182" name="Google Shape;1182;p101"/>
          <p:cNvSpPr txBox="1"/>
          <p:nvPr/>
        </p:nvSpPr>
        <p:spPr>
          <a:xfrm>
            <a:off x="7300450" y="1927513"/>
            <a:ext cx="1824300" cy="152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u="sng">
                <a:latin typeface="Roboto"/>
                <a:ea typeface="Roboto"/>
                <a:cs typeface="Roboto"/>
                <a:sym typeface="Roboto"/>
              </a:rPr>
              <a:t>Lift-to-Drag % Similarity</a:t>
            </a:r>
            <a:endParaRPr sz="1200" u="sng">
              <a:latin typeface="Roboto"/>
              <a:ea typeface="Roboto"/>
              <a:cs typeface="Roboto"/>
              <a:sym typeface="Roboto"/>
            </a:endParaRPr>
          </a:p>
          <a:p>
            <a:pPr marL="228600" lvl="0" indent="0" algn="l" rtl="0">
              <a:spcBef>
                <a:spcPts val="1000"/>
              </a:spcBef>
              <a:spcAft>
                <a:spcPts val="0"/>
              </a:spcAft>
              <a:buNone/>
            </a:pPr>
            <a:r>
              <a:rPr lang="en" sz="1300">
                <a:solidFill>
                  <a:srgbClr val="FF0000"/>
                </a:solidFill>
                <a:latin typeface="Roboto"/>
                <a:ea typeface="Roboto"/>
                <a:cs typeface="Roboto"/>
                <a:sym typeface="Roboto"/>
              </a:rPr>
              <a:t>L1. Unreadable</a:t>
            </a:r>
            <a:endParaRPr sz="1300">
              <a:solidFill>
                <a:srgbClr val="FF0000"/>
              </a:solidFill>
              <a:latin typeface="Roboto"/>
              <a:ea typeface="Roboto"/>
              <a:cs typeface="Roboto"/>
              <a:sym typeface="Roboto"/>
            </a:endParaRPr>
          </a:p>
          <a:p>
            <a:pPr marL="228600" lvl="0" indent="0" algn="l" rtl="0">
              <a:spcBef>
                <a:spcPts val="0"/>
              </a:spcBef>
              <a:spcAft>
                <a:spcPts val="0"/>
              </a:spcAft>
              <a:buNone/>
            </a:pPr>
            <a:r>
              <a:rPr lang="en" sz="1300">
                <a:solidFill>
                  <a:srgbClr val="FF9900"/>
                </a:solidFill>
                <a:latin typeface="Roboto"/>
                <a:ea typeface="Roboto"/>
                <a:cs typeface="Roboto"/>
                <a:sym typeface="Roboto"/>
              </a:rPr>
              <a:t>L2. &gt; 25% margin</a:t>
            </a:r>
            <a:endParaRPr sz="1300">
              <a:solidFill>
                <a:srgbClr val="FF9900"/>
              </a:solidFill>
              <a:latin typeface="Roboto"/>
              <a:ea typeface="Roboto"/>
              <a:cs typeface="Roboto"/>
              <a:sym typeface="Roboto"/>
            </a:endParaRPr>
          </a:p>
          <a:p>
            <a:pPr marL="228600" lvl="0" indent="0" algn="l" rtl="0">
              <a:spcBef>
                <a:spcPts val="0"/>
              </a:spcBef>
              <a:spcAft>
                <a:spcPts val="0"/>
              </a:spcAft>
              <a:buNone/>
            </a:pPr>
            <a:r>
              <a:rPr lang="en" sz="1300">
                <a:solidFill>
                  <a:srgbClr val="6AA84F"/>
                </a:solidFill>
                <a:latin typeface="Roboto"/>
                <a:ea typeface="Roboto"/>
                <a:cs typeface="Roboto"/>
                <a:sym typeface="Roboto"/>
              </a:rPr>
              <a:t>L3. ±15%</a:t>
            </a:r>
            <a:endParaRPr sz="1300">
              <a:solidFill>
                <a:srgbClr val="6AA84F"/>
              </a:solidFill>
              <a:latin typeface="Roboto"/>
              <a:ea typeface="Roboto"/>
              <a:cs typeface="Roboto"/>
              <a:sym typeface="Roboto"/>
            </a:endParaRPr>
          </a:p>
          <a:p>
            <a:pPr marL="228600" lvl="0" indent="0" algn="l" rtl="0">
              <a:spcBef>
                <a:spcPts val="0"/>
              </a:spcBef>
              <a:spcAft>
                <a:spcPts val="0"/>
              </a:spcAft>
              <a:buNone/>
            </a:pPr>
            <a:r>
              <a:rPr lang="en" sz="1300" b="1">
                <a:solidFill>
                  <a:srgbClr val="38761D"/>
                </a:solidFill>
                <a:latin typeface="Roboto"/>
                <a:ea typeface="Roboto"/>
                <a:cs typeface="Roboto"/>
                <a:sym typeface="Roboto"/>
              </a:rPr>
              <a:t>L4. ± 10%</a:t>
            </a:r>
            <a:endParaRPr sz="1300" b="1">
              <a:solidFill>
                <a:srgbClr val="38761D"/>
              </a:solidFill>
              <a:latin typeface="Roboto"/>
              <a:ea typeface="Roboto"/>
              <a:cs typeface="Roboto"/>
              <a:sym typeface="Roboto"/>
            </a:endParaRPr>
          </a:p>
          <a:p>
            <a:pPr marL="0" lvl="0" indent="0" algn="l" rtl="0">
              <a:spcBef>
                <a:spcPts val="0"/>
              </a:spcBef>
              <a:spcAft>
                <a:spcPts val="0"/>
              </a:spcAft>
              <a:buNone/>
            </a:pPr>
            <a:endParaRPr sz="1500">
              <a:solidFill>
                <a:srgbClr val="6AA84F"/>
              </a:solidFill>
              <a:latin typeface="Roboto"/>
              <a:ea typeface="Roboto"/>
              <a:cs typeface="Roboto"/>
              <a:sym typeface="Roboto"/>
            </a:endParaRPr>
          </a:p>
        </p:txBody>
      </p:sp>
      <p:sp>
        <p:nvSpPr>
          <p:cNvPr id="1183" name="Google Shape;1183;p101"/>
          <p:cNvSpPr/>
          <p:nvPr/>
        </p:nvSpPr>
        <p:spPr>
          <a:xfrm>
            <a:off x="6736838" y="2139916"/>
            <a:ext cx="422100" cy="988800"/>
          </a:xfrm>
          <a:prstGeom prst="curvedLeftArrow">
            <a:avLst>
              <a:gd name="adj1" fmla="val 25000"/>
              <a:gd name="adj2" fmla="val 50000"/>
              <a:gd name="adj3" fmla="val 25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01"/>
          <p:cNvSpPr/>
          <p:nvPr/>
        </p:nvSpPr>
        <p:spPr>
          <a:xfrm rot="10800000">
            <a:off x="5173400" y="2184405"/>
            <a:ext cx="389700" cy="944400"/>
          </a:xfrm>
          <a:prstGeom prst="curvedLeftArrow">
            <a:avLst>
              <a:gd name="adj1" fmla="val 25000"/>
              <a:gd name="adj2" fmla="val 50000"/>
              <a:gd name="adj3" fmla="val 25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01"/>
          <p:cNvSpPr txBox="1"/>
          <p:nvPr/>
        </p:nvSpPr>
        <p:spPr>
          <a:xfrm>
            <a:off x="5173400" y="2496925"/>
            <a:ext cx="1992300" cy="323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en" sz="900" i="1">
                <a:solidFill>
                  <a:schemeClr val="lt1"/>
                </a:solidFill>
                <a:latin typeface="Roboto"/>
                <a:ea typeface="Roboto"/>
                <a:cs typeface="Roboto"/>
                <a:sym typeface="Roboto"/>
              </a:rPr>
              <a:t>Model Scale: 1⁄65</a:t>
            </a:r>
            <a:endParaRPr sz="900" i="1">
              <a:solidFill>
                <a:schemeClr val="lt1"/>
              </a:solidFill>
              <a:latin typeface="Roboto"/>
              <a:ea typeface="Roboto"/>
              <a:cs typeface="Roboto"/>
              <a:sym typeface="Roboto"/>
            </a:endParaRPr>
          </a:p>
        </p:txBody>
      </p:sp>
      <p:cxnSp>
        <p:nvCxnSpPr>
          <p:cNvPr id="1186" name="Google Shape;1186;p101"/>
          <p:cNvCxnSpPr/>
          <p:nvPr/>
        </p:nvCxnSpPr>
        <p:spPr>
          <a:xfrm>
            <a:off x="8675250" y="3179450"/>
            <a:ext cx="12900" cy="1194900"/>
          </a:xfrm>
          <a:prstGeom prst="straightConnector1">
            <a:avLst/>
          </a:prstGeom>
          <a:noFill/>
          <a:ln w="19050" cap="flat" cmpd="sng">
            <a:solidFill>
              <a:srgbClr val="4285F4"/>
            </a:solidFill>
            <a:prstDash val="solid"/>
            <a:round/>
            <a:headEnd type="triangle" w="med" len="med"/>
            <a:tailEnd type="none" w="med" len="med"/>
          </a:ln>
        </p:spPr>
      </p:cxnSp>
      <p:sp>
        <p:nvSpPr>
          <p:cNvPr id="1187" name="Google Shape;1187;p101"/>
          <p:cNvSpPr/>
          <p:nvPr/>
        </p:nvSpPr>
        <p:spPr>
          <a:xfrm>
            <a:off x="7535025" y="4203850"/>
            <a:ext cx="597600" cy="369300"/>
          </a:xfrm>
          <a:prstGeom prst="rect">
            <a:avLst/>
          </a:prstGeom>
          <a:noFill/>
          <a:ln w="19050" cap="flat" cmpd="sng">
            <a:solidFill>
              <a:srgbClr val="4285F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88" name="Google Shape;1188;p101"/>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631277" y="2923357"/>
            <a:ext cx="699249" cy="541356"/>
          </a:xfrm>
          <a:prstGeom prst="rect">
            <a:avLst/>
          </a:prstGeom>
          <a:noFill/>
          <a:ln>
            <a:noFill/>
          </a:ln>
        </p:spPr>
      </p:pic>
      <p:sp>
        <p:nvSpPr>
          <p:cNvPr id="1189" name="Google Shape;1189;p101"/>
          <p:cNvSpPr txBox="1"/>
          <p:nvPr/>
        </p:nvSpPr>
        <p:spPr>
          <a:xfrm>
            <a:off x="-456325" y="1120025"/>
            <a:ext cx="9144000" cy="4311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1600" u="sng">
                <a:latin typeface="Roboto"/>
                <a:ea typeface="Roboto"/>
                <a:cs typeface="Roboto"/>
                <a:sym typeface="Roboto"/>
              </a:rPr>
              <a:t>Rationale/Motivation:</a:t>
            </a:r>
            <a:endParaRPr sz="1600" u="sng">
              <a:latin typeface="Roboto"/>
              <a:ea typeface="Roboto"/>
              <a:cs typeface="Roboto"/>
              <a:sym typeface="Roboto"/>
            </a:endParaRPr>
          </a:p>
        </p:txBody>
      </p:sp>
      <p:sp>
        <p:nvSpPr>
          <p:cNvPr id="1190" name="Google Shape;1190;p101"/>
          <p:cNvSpPr txBox="1"/>
          <p:nvPr/>
        </p:nvSpPr>
        <p:spPr>
          <a:xfrm>
            <a:off x="1471025" y="1155025"/>
            <a:ext cx="9144000" cy="615600"/>
          </a:xfrm>
          <a:prstGeom prst="rect">
            <a:avLst/>
          </a:prstGeom>
          <a:noFill/>
          <a:ln>
            <a:noFill/>
          </a:ln>
        </p:spPr>
        <p:txBody>
          <a:bodyPr spcFirstLastPara="1" wrap="square" lIns="91425" tIns="91425" rIns="91425" bIns="91425" anchor="t" anchorCtr="0">
            <a:spAutoFit/>
          </a:bodyPr>
          <a:lstStyle/>
          <a:p>
            <a:pPr marL="914400" lvl="0" indent="-317500" algn="l" rtl="0">
              <a:spcBef>
                <a:spcPts val="0"/>
              </a:spcBef>
              <a:spcAft>
                <a:spcPts val="0"/>
              </a:spcAft>
              <a:buSzPts val="1400"/>
              <a:buFont typeface="Roboto"/>
              <a:buAutoNum type="arabicPeriod"/>
            </a:pPr>
            <a:r>
              <a:rPr lang="en">
                <a:latin typeface="Roboto"/>
                <a:ea typeface="Roboto"/>
                <a:cs typeface="Roboto"/>
                <a:sym typeface="Roboto"/>
              </a:rPr>
              <a:t>Demonstrate drag reduction in NELDA model compared to a Cessna 206 model </a:t>
            </a:r>
            <a:endParaRPr>
              <a:latin typeface="Roboto"/>
              <a:ea typeface="Roboto"/>
              <a:cs typeface="Roboto"/>
              <a:sym typeface="Roboto"/>
            </a:endParaRPr>
          </a:p>
          <a:p>
            <a:pPr marL="914400" lvl="0" indent="-317500" algn="l" rtl="0">
              <a:spcBef>
                <a:spcPts val="0"/>
              </a:spcBef>
              <a:spcAft>
                <a:spcPts val="0"/>
              </a:spcAft>
              <a:buSzPts val="1400"/>
              <a:buFont typeface="Roboto"/>
              <a:buAutoNum type="arabicPeriod"/>
            </a:pPr>
            <a:r>
              <a:rPr lang="en" b="1">
                <a:latin typeface="Roboto"/>
                <a:ea typeface="Roboto"/>
                <a:cs typeface="Roboto"/>
                <a:sym typeface="Roboto"/>
              </a:rPr>
              <a:t>Satisfy customer requirement</a:t>
            </a:r>
            <a:endParaRPr b="1">
              <a:latin typeface="Roboto"/>
              <a:ea typeface="Roboto"/>
              <a:cs typeface="Roboto"/>
              <a:sym typeface="Roboto"/>
            </a:endParaRPr>
          </a:p>
        </p:txBody>
      </p:sp>
      <p:sp>
        <p:nvSpPr>
          <p:cNvPr id="1191" name="Google Shape;1191;p101"/>
          <p:cNvSpPr txBox="1"/>
          <p:nvPr/>
        </p:nvSpPr>
        <p:spPr>
          <a:xfrm>
            <a:off x="188250" y="2586450"/>
            <a:ext cx="1915500" cy="369300"/>
          </a:xfrm>
          <a:prstGeom prst="rect">
            <a:avLst/>
          </a:prstGeom>
          <a:noFill/>
          <a:ln>
            <a:noFill/>
          </a:ln>
        </p:spPr>
        <p:txBody>
          <a:bodyPr spcFirstLastPara="1" wrap="square" lIns="91425" tIns="91425" rIns="91425" bIns="91425" anchor="t" anchorCtr="0">
            <a:spAutoFit/>
          </a:bodyPr>
          <a:lstStyle/>
          <a:p>
            <a:pPr marL="0" marR="352445" lvl="0" indent="0" algn="ctr" rtl="0">
              <a:spcBef>
                <a:spcPts val="0"/>
              </a:spcBef>
              <a:spcAft>
                <a:spcPts val="0"/>
              </a:spcAft>
              <a:buNone/>
            </a:pPr>
            <a:r>
              <a:rPr lang="en" sz="1200" u="sng">
                <a:latin typeface="Roboto"/>
                <a:ea typeface="Roboto"/>
                <a:cs typeface="Roboto"/>
                <a:sym typeface="Roboto"/>
              </a:rPr>
              <a:t>Sting ⅜ EWT</a:t>
            </a:r>
            <a:endParaRPr sz="1200">
              <a:latin typeface="Roboto"/>
              <a:ea typeface="Roboto"/>
              <a:cs typeface="Roboto"/>
              <a:sym typeface="Roboto"/>
            </a:endParaRPr>
          </a:p>
        </p:txBody>
      </p:sp>
      <p:sp>
        <p:nvSpPr>
          <p:cNvPr id="1192" name="Google Shape;1192;p101"/>
          <p:cNvSpPr txBox="1"/>
          <p:nvPr/>
        </p:nvSpPr>
        <p:spPr>
          <a:xfrm>
            <a:off x="3028125" y="3492100"/>
            <a:ext cx="1682100" cy="646500"/>
          </a:xfrm>
          <a:prstGeom prst="rect">
            <a:avLst/>
          </a:prstGeom>
          <a:noFill/>
          <a:ln>
            <a:noFill/>
          </a:ln>
        </p:spPr>
        <p:txBody>
          <a:bodyPr spcFirstLastPara="1" wrap="square" lIns="91425" tIns="91425" rIns="91425" bIns="91425" anchor="t" anchorCtr="0">
            <a:spAutoFit/>
          </a:bodyPr>
          <a:lstStyle/>
          <a:p>
            <a:pPr marL="0" marR="352445" lvl="0" indent="0" algn="l" rtl="0">
              <a:spcBef>
                <a:spcPts val="0"/>
              </a:spcBef>
              <a:spcAft>
                <a:spcPts val="0"/>
              </a:spcAft>
              <a:buNone/>
            </a:pPr>
            <a:r>
              <a:rPr lang="en" sz="1000" b="1">
                <a:latin typeface="Roboto"/>
                <a:ea typeface="Roboto"/>
                <a:cs typeface="Roboto"/>
                <a:sym typeface="Roboto"/>
              </a:rPr>
              <a:t>Aerodynamic Forces</a:t>
            </a:r>
            <a:endParaRPr sz="1000">
              <a:latin typeface="Roboto"/>
              <a:ea typeface="Roboto"/>
              <a:cs typeface="Roboto"/>
              <a:sym typeface="Roboto"/>
            </a:endParaRPr>
          </a:p>
          <a:p>
            <a:pPr marL="0" marR="352445" lvl="0" indent="0" algn="l" rtl="0">
              <a:spcBef>
                <a:spcPts val="0"/>
              </a:spcBef>
              <a:spcAft>
                <a:spcPts val="0"/>
              </a:spcAft>
              <a:buNone/>
            </a:pPr>
            <a:r>
              <a:rPr lang="en" sz="1000">
                <a:latin typeface="Roboto"/>
                <a:ea typeface="Roboto"/>
                <a:cs typeface="Roboto"/>
                <a:sym typeface="Roboto"/>
              </a:rPr>
              <a:t>Lift - Normal [± 0.1N]</a:t>
            </a:r>
            <a:endParaRPr sz="1000">
              <a:latin typeface="Roboto"/>
              <a:ea typeface="Roboto"/>
              <a:cs typeface="Roboto"/>
              <a:sym typeface="Roboto"/>
            </a:endParaRPr>
          </a:p>
          <a:p>
            <a:pPr marL="0" marR="352445" lvl="0" indent="0" algn="l" rtl="0">
              <a:spcBef>
                <a:spcPts val="0"/>
              </a:spcBef>
              <a:spcAft>
                <a:spcPts val="0"/>
              </a:spcAft>
              <a:buNone/>
            </a:pPr>
            <a:r>
              <a:rPr lang="en" sz="1000">
                <a:latin typeface="Roboto"/>
                <a:ea typeface="Roboto"/>
                <a:cs typeface="Roboto"/>
                <a:sym typeface="Roboto"/>
              </a:rPr>
              <a:t>Drag - Axial [± 0.1 N]</a:t>
            </a:r>
            <a:endParaRPr sz="1000"/>
          </a:p>
        </p:txBody>
      </p:sp>
      <p:sp>
        <p:nvSpPr>
          <p:cNvPr id="1193" name="Google Shape;1193;p101"/>
          <p:cNvSpPr txBox="1"/>
          <p:nvPr/>
        </p:nvSpPr>
        <p:spPr>
          <a:xfrm>
            <a:off x="2936388" y="3326750"/>
            <a:ext cx="1915500" cy="369300"/>
          </a:xfrm>
          <a:prstGeom prst="rect">
            <a:avLst/>
          </a:prstGeom>
          <a:noFill/>
          <a:ln>
            <a:noFill/>
          </a:ln>
        </p:spPr>
        <p:txBody>
          <a:bodyPr spcFirstLastPara="1" wrap="square" lIns="91425" tIns="91425" rIns="91425" bIns="91425" anchor="t" anchorCtr="0">
            <a:spAutoFit/>
          </a:bodyPr>
          <a:lstStyle/>
          <a:p>
            <a:pPr marL="0" marR="352445" lvl="0" indent="0" algn="ctr" rtl="0">
              <a:spcBef>
                <a:spcPts val="0"/>
              </a:spcBef>
              <a:spcAft>
                <a:spcPts val="0"/>
              </a:spcAft>
              <a:buNone/>
            </a:pPr>
            <a:r>
              <a:rPr lang="en" sz="1200" u="sng">
                <a:latin typeface="Roboto"/>
                <a:ea typeface="Roboto"/>
                <a:cs typeface="Roboto"/>
                <a:sym typeface="Roboto"/>
              </a:rPr>
              <a:t>Desired Data</a:t>
            </a:r>
            <a:endParaRPr sz="1200">
              <a:latin typeface="Roboto"/>
              <a:ea typeface="Roboto"/>
              <a:cs typeface="Roboto"/>
              <a:sym typeface="Roboto"/>
            </a:endParaRPr>
          </a:p>
        </p:txBody>
      </p:sp>
      <p:cxnSp>
        <p:nvCxnSpPr>
          <p:cNvPr id="1194" name="Google Shape;1194;p101"/>
          <p:cNvCxnSpPr/>
          <p:nvPr/>
        </p:nvCxnSpPr>
        <p:spPr>
          <a:xfrm>
            <a:off x="3504975" y="2600450"/>
            <a:ext cx="7200" cy="798600"/>
          </a:xfrm>
          <a:prstGeom prst="straightConnector1">
            <a:avLst/>
          </a:prstGeom>
          <a:noFill/>
          <a:ln w="9525" cap="flat" cmpd="sng">
            <a:solidFill>
              <a:schemeClr val="dk2"/>
            </a:solidFill>
            <a:prstDash val="solid"/>
            <a:round/>
            <a:headEnd type="none" w="med" len="med"/>
            <a:tailEnd type="oval" w="med" len="med"/>
          </a:ln>
        </p:spPr>
      </p:cxnSp>
      <p:cxnSp>
        <p:nvCxnSpPr>
          <p:cNvPr id="1195" name="Google Shape;1195;p101"/>
          <p:cNvCxnSpPr>
            <a:stCxn id="1170" idx="1"/>
            <a:endCxn id="1180" idx="3"/>
          </p:cNvCxnSpPr>
          <p:nvPr/>
        </p:nvCxnSpPr>
        <p:spPr>
          <a:xfrm rot="10800000">
            <a:off x="1572337" y="2111567"/>
            <a:ext cx="1289100" cy="254700"/>
          </a:xfrm>
          <a:prstGeom prst="straightConnector1">
            <a:avLst/>
          </a:prstGeom>
          <a:noFill/>
          <a:ln w="9525" cap="flat" cmpd="sng">
            <a:solidFill>
              <a:schemeClr val="dk2"/>
            </a:solidFill>
            <a:prstDash val="solid"/>
            <a:round/>
            <a:headEnd type="none" w="med" len="med"/>
            <a:tailEnd type="oval" w="med" len="med"/>
          </a:ln>
        </p:spPr>
      </p:cxnSp>
      <p:cxnSp>
        <p:nvCxnSpPr>
          <p:cNvPr id="1196" name="Google Shape;1196;p101"/>
          <p:cNvCxnSpPr>
            <a:endCxn id="1160" idx="3"/>
          </p:cNvCxnSpPr>
          <p:nvPr/>
        </p:nvCxnSpPr>
        <p:spPr>
          <a:xfrm flipH="1">
            <a:off x="1587638" y="2456263"/>
            <a:ext cx="1514400" cy="620700"/>
          </a:xfrm>
          <a:prstGeom prst="straightConnector1">
            <a:avLst/>
          </a:prstGeom>
          <a:noFill/>
          <a:ln w="9525" cap="flat" cmpd="sng">
            <a:solidFill>
              <a:schemeClr val="dk2"/>
            </a:solidFill>
            <a:prstDash val="solid"/>
            <a:round/>
            <a:headEnd type="none" w="med" len="med"/>
            <a:tailEnd type="oval" w="med" len="med"/>
          </a:ln>
        </p:spPr>
      </p:cxnSp>
      <p:sp>
        <p:nvSpPr>
          <p:cNvPr id="1197" name="Google Shape;1197;p101"/>
          <p:cNvSpPr txBox="1"/>
          <p:nvPr/>
        </p:nvSpPr>
        <p:spPr>
          <a:xfrm>
            <a:off x="231650" y="3534250"/>
            <a:ext cx="2262600" cy="631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u="sng">
                <a:latin typeface="Roboto"/>
                <a:ea typeface="Roboto"/>
                <a:cs typeface="Roboto"/>
                <a:sym typeface="Roboto"/>
              </a:rPr>
              <a:t>Input</a:t>
            </a:r>
            <a:endParaRPr sz="1200" u="sng">
              <a:latin typeface="Roboto"/>
              <a:ea typeface="Roboto"/>
              <a:cs typeface="Roboto"/>
              <a:sym typeface="Roboto"/>
            </a:endParaRPr>
          </a:p>
          <a:p>
            <a:pPr marL="0" lvl="0" indent="0" algn="ctr" rtl="0">
              <a:spcBef>
                <a:spcPts val="0"/>
              </a:spcBef>
              <a:spcAft>
                <a:spcPts val="0"/>
              </a:spcAft>
              <a:buNone/>
            </a:pPr>
            <a:r>
              <a:rPr lang="en" sz="800">
                <a:latin typeface="Roboto"/>
                <a:ea typeface="Roboto"/>
                <a:cs typeface="Roboto"/>
                <a:sym typeface="Roboto"/>
              </a:rPr>
              <a:t>Airflow Speed Voltage </a:t>
            </a:r>
            <a:endParaRPr sz="800">
              <a:latin typeface="Roboto"/>
              <a:ea typeface="Roboto"/>
              <a:cs typeface="Roboto"/>
              <a:sym typeface="Roboto"/>
            </a:endParaRPr>
          </a:p>
          <a:p>
            <a:pPr marL="0" lvl="0" indent="0" algn="ctr" rtl="0">
              <a:spcBef>
                <a:spcPts val="0"/>
              </a:spcBef>
              <a:spcAft>
                <a:spcPts val="0"/>
              </a:spcAft>
              <a:buNone/>
            </a:pPr>
            <a:r>
              <a:rPr lang="en" sz="800">
                <a:latin typeface="Roboto"/>
                <a:ea typeface="Roboto"/>
                <a:cs typeface="Roboto"/>
                <a:sym typeface="Roboto"/>
              </a:rPr>
              <a:t>(Max = 10 Volts)</a:t>
            </a:r>
            <a:r>
              <a:rPr lang="en" sz="900">
                <a:latin typeface="Roboto"/>
                <a:ea typeface="Roboto"/>
                <a:cs typeface="Roboto"/>
                <a:sym typeface="Roboto"/>
              </a:rPr>
              <a:t> </a:t>
            </a:r>
            <a:endParaRPr sz="900">
              <a:latin typeface="Roboto"/>
              <a:ea typeface="Roboto"/>
              <a:cs typeface="Roboto"/>
              <a:sym typeface="Roboto"/>
            </a:endParaRPr>
          </a:p>
        </p:txBody>
      </p:sp>
      <p:cxnSp>
        <p:nvCxnSpPr>
          <p:cNvPr id="1198" name="Google Shape;1198;p101"/>
          <p:cNvCxnSpPr/>
          <p:nvPr/>
        </p:nvCxnSpPr>
        <p:spPr>
          <a:xfrm rot="10800000" flipH="1">
            <a:off x="2374325" y="2960925"/>
            <a:ext cx="749100" cy="678300"/>
          </a:xfrm>
          <a:prstGeom prst="straightConnector1">
            <a:avLst/>
          </a:prstGeom>
          <a:noFill/>
          <a:ln w="9525" cap="flat" cmpd="sng">
            <a:solidFill>
              <a:schemeClr val="dk2"/>
            </a:solidFill>
            <a:prstDash val="solid"/>
            <a:round/>
            <a:headEnd type="none" w="med" len="med"/>
            <a:tailEnd type="triangle" w="med" len="med"/>
          </a:ln>
        </p:spPr>
      </p:cxnSp>
      <p:pic>
        <p:nvPicPr>
          <p:cNvPr id="1199" name="Google Shape;1199;p101"/>
          <p:cNvPicPr preferRelativeResize="0"/>
          <p:nvPr/>
        </p:nvPicPr>
        <p:blipFill>
          <a:blip r:embed="rId9" cstate="screen">
            <a:alphaModFix/>
            <a:extLst>
              <a:ext uri="{28A0092B-C50C-407E-A947-70E740481C1C}">
                <a14:useLocalDpi xmlns:a14="http://schemas.microsoft.com/office/drawing/2010/main"/>
              </a:ext>
            </a:extLst>
          </a:blip>
          <a:stretch>
            <a:fillRect/>
          </a:stretch>
        </p:blipFill>
        <p:spPr>
          <a:xfrm>
            <a:off x="407325" y="4093762"/>
            <a:ext cx="1915500" cy="554888"/>
          </a:xfrm>
          <a:prstGeom prst="rect">
            <a:avLst/>
          </a:prstGeom>
          <a:noFill/>
          <a:ln>
            <a:noFill/>
          </a:ln>
        </p:spPr>
      </p:pic>
      <p:pic>
        <p:nvPicPr>
          <p:cNvPr id="1200" name="Google Shape;1200;p101"/>
          <p:cNvPicPr preferRelativeResize="0"/>
          <p:nvPr/>
        </p:nvPicPr>
        <p:blipFill>
          <a:blip r:embed="rId10" cstate="screen">
            <a:alphaModFix/>
            <a:extLst>
              <a:ext uri="{28A0092B-C50C-407E-A947-70E740481C1C}">
                <a14:useLocalDpi xmlns:a14="http://schemas.microsoft.com/office/drawing/2010/main"/>
              </a:ext>
            </a:extLst>
          </a:blip>
          <a:stretch>
            <a:fillRect/>
          </a:stretch>
        </p:blipFill>
        <p:spPr>
          <a:xfrm>
            <a:off x="2963477" y="4053650"/>
            <a:ext cx="1514399" cy="562808"/>
          </a:xfrm>
          <a:prstGeom prst="rect">
            <a:avLst/>
          </a:prstGeom>
          <a:noFill/>
          <a:ln>
            <a:noFill/>
          </a:ln>
        </p:spPr>
      </p:pic>
      <p:sp>
        <p:nvSpPr>
          <p:cNvPr id="1201" name="Google Shape;1201;p101"/>
          <p:cNvSpPr txBox="1"/>
          <p:nvPr/>
        </p:nvSpPr>
        <p:spPr>
          <a:xfrm>
            <a:off x="3158338" y="2211250"/>
            <a:ext cx="1514400" cy="2925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en" sz="700" b="1" i="1">
                <a:solidFill>
                  <a:schemeClr val="lt1"/>
                </a:solidFill>
                <a:latin typeface="Roboto"/>
                <a:ea typeface="Roboto"/>
                <a:cs typeface="Roboto"/>
                <a:sym typeface="Roboto"/>
              </a:rPr>
              <a:t>Aerolab Educational Wind Tunnel</a:t>
            </a:r>
            <a:endParaRPr sz="700" b="1" i="1">
              <a:solidFill>
                <a:schemeClr val="lt1"/>
              </a:solidFill>
              <a:latin typeface="Roboto"/>
              <a:ea typeface="Roboto"/>
              <a:cs typeface="Roboto"/>
              <a:sym typeface="Roboto"/>
            </a:endParaRPr>
          </a:p>
        </p:txBody>
      </p:sp>
      <p:cxnSp>
        <p:nvCxnSpPr>
          <p:cNvPr id="1202" name="Google Shape;1202;p101"/>
          <p:cNvCxnSpPr/>
          <p:nvPr/>
        </p:nvCxnSpPr>
        <p:spPr>
          <a:xfrm flipH="1">
            <a:off x="8132550" y="4364950"/>
            <a:ext cx="551100" cy="3900"/>
          </a:xfrm>
          <a:prstGeom prst="straightConnector1">
            <a:avLst/>
          </a:prstGeom>
          <a:noFill/>
          <a:ln w="19050" cap="flat" cmpd="sng">
            <a:solidFill>
              <a:srgbClr val="4285F4"/>
            </a:solidFill>
            <a:prstDash val="solid"/>
            <a:round/>
            <a:headEnd type="none" w="med" len="med"/>
            <a:tailEnd type="none" w="med" len="med"/>
          </a:ln>
        </p:spPr>
      </p:cxnSp>
      <p:sp>
        <p:nvSpPr>
          <p:cNvPr id="1203" name="Google Shape;1203;p101"/>
          <p:cNvSpPr txBox="1"/>
          <p:nvPr/>
        </p:nvSpPr>
        <p:spPr>
          <a:xfrm>
            <a:off x="4851800" y="3399225"/>
            <a:ext cx="3387600" cy="369300"/>
          </a:xfrm>
          <a:prstGeom prst="rect">
            <a:avLst/>
          </a:prstGeom>
          <a:noFill/>
          <a:ln>
            <a:noFill/>
          </a:ln>
        </p:spPr>
        <p:txBody>
          <a:bodyPr spcFirstLastPara="1" wrap="square" lIns="91425" tIns="91425" rIns="91425" bIns="91425" anchor="t" anchorCtr="0">
            <a:spAutoFit/>
          </a:bodyPr>
          <a:lstStyle/>
          <a:p>
            <a:pPr marL="0" marR="352445" lvl="0" indent="0" algn="ctr" rtl="0">
              <a:spcBef>
                <a:spcPts val="0"/>
              </a:spcBef>
              <a:spcAft>
                <a:spcPts val="0"/>
              </a:spcAft>
              <a:buNone/>
            </a:pPr>
            <a:r>
              <a:rPr lang="en" sz="1200" u="sng">
                <a:latin typeface="Roboto"/>
                <a:ea typeface="Roboto"/>
                <a:cs typeface="Roboto"/>
                <a:sym typeface="Roboto"/>
              </a:rPr>
              <a:t>Expected Results</a:t>
            </a:r>
            <a:endParaRPr sz="1200">
              <a:latin typeface="Roboto"/>
              <a:ea typeface="Roboto"/>
              <a:cs typeface="Roboto"/>
              <a:sym typeface="Roboto"/>
            </a:endParaRPr>
          </a:p>
        </p:txBody>
      </p:sp>
      <p:sp>
        <p:nvSpPr>
          <p:cNvPr id="1204" name="Google Shape;1204;p101"/>
          <p:cNvSpPr txBox="1"/>
          <p:nvPr/>
        </p:nvSpPr>
        <p:spPr>
          <a:xfrm>
            <a:off x="3018175" y="1699050"/>
            <a:ext cx="1867200" cy="431100"/>
          </a:xfrm>
          <a:prstGeom prst="rect">
            <a:avLst/>
          </a:prstGeom>
          <a:noFill/>
          <a:ln>
            <a:noFill/>
          </a:ln>
        </p:spPr>
        <p:txBody>
          <a:bodyPr spcFirstLastPara="1" wrap="square" lIns="91425" tIns="91425" rIns="91425" bIns="91425" anchor="t" anchorCtr="0">
            <a:spAutoFit/>
          </a:bodyPr>
          <a:lstStyle/>
          <a:p>
            <a:pPr marL="0" marR="352445" lvl="0" indent="0" algn="ctr" rtl="0">
              <a:spcBef>
                <a:spcPts val="0"/>
              </a:spcBef>
              <a:spcAft>
                <a:spcPts val="0"/>
              </a:spcAft>
              <a:buNone/>
            </a:pPr>
            <a:r>
              <a:rPr lang="en" sz="800" u="sng">
                <a:latin typeface="Roboto"/>
                <a:ea typeface="Roboto"/>
                <a:cs typeface="Roboto"/>
                <a:sym typeface="Roboto"/>
              </a:rPr>
              <a:t>Test Section Dimensions</a:t>
            </a:r>
            <a:endParaRPr sz="800" u="sng">
              <a:latin typeface="Roboto"/>
              <a:ea typeface="Roboto"/>
              <a:cs typeface="Roboto"/>
              <a:sym typeface="Roboto"/>
            </a:endParaRPr>
          </a:p>
          <a:p>
            <a:pPr marL="0" marR="352445" lvl="0" indent="0" algn="ctr" rtl="0">
              <a:spcBef>
                <a:spcPts val="0"/>
              </a:spcBef>
              <a:spcAft>
                <a:spcPts val="0"/>
              </a:spcAft>
              <a:buNone/>
            </a:pPr>
            <a:r>
              <a:rPr lang="en" sz="800">
                <a:latin typeface="Roboto"/>
                <a:ea typeface="Roboto"/>
                <a:cs typeface="Roboto"/>
                <a:sym typeface="Roboto"/>
              </a:rPr>
              <a:t> 12” x 12” x 24”</a:t>
            </a:r>
            <a:endParaRPr sz="800">
              <a:latin typeface="Roboto"/>
              <a:ea typeface="Roboto"/>
              <a:cs typeface="Roboto"/>
              <a:sym typeface="Roboto"/>
            </a:endParaRPr>
          </a:p>
        </p:txBody>
      </p:sp>
      <p:sp>
        <p:nvSpPr>
          <p:cNvPr id="1205" name="Google Shape;1205;p101"/>
          <p:cNvSpPr/>
          <p:nvPr/>
        </p:nvSpPr>
        <p:spPr>
          <a:xfrm>
            <a:off x="3158350" y="1765700"/>
            <a:ext cx="1258200" cy="3078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06" name="Google Shape;1206;p101"/>
          <p:cNvCxnSpPr>
            <a:stCxn id="1205" idx="2"/>
          </p:cNvCxnSpPr>
          <p:nvPr/>
        </p:nvCxnSpPr>
        <p:spPr>
          <a:xfrm flipH="1">
            <a:off x="3031450" y="2073500"/>
            <a:ext cx="756000" cy="185400"/>
          </a:xfrm>
          <a:prstGeom prst="straightConnector1">
            <a:avLst/>
          </a:prstGeom>
          <a:noFill/>
          <a:ln w="9525" cap="flat" cmpd="sng">
            <a:solidFill>
              <a:schemeClr val="dk2"/>
            </a:solidFill>
            <a:prstDash val="solid"/>
            <a:round/>
            <a:headEnd type="oval" w="med" len="med"/>
            <a:tailEnd type="none" w="med" len="med"/>
          </a:ln>
        </p:spPr>
      </p:cxnSp>
      <p:graphicFrame>
        <p:nvGraphicFramePr>
          <p:cNvPr id="1207" name="Google Shape;1207;p101"/>
          <p:cNvGraphicFramePr/>
          <p:nvPr/>
        </p:nvGraphicFramePr>
        <p:xfrm>
          <a:off x="0" y="4749900"/>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109675">
                  <a:extLst>
                    <a:ext uri="{9D8B030D-6E8A-4147-A177-3AD203B41FA5}">
                      <a16:colId xmlns:a16="http://schemas.microsoft.com/office/drawing/2014/main" val="20002"/>
                    </a:ext>
                  </a:extLst>
                </a:gridCol>
                <a:gridCol w="9940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tblGrid>
              <a:tr h="320050">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11"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OVERVIEW</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12"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SCHEDULE</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13"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TEST READINESS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14"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BUDGET</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u="sng">
                          <a:solidFill>
                            <a:schemeClr val="lt1"/>
                          </a:solidFill>
                          <a:latin typeface="Roboto"/>
                          <a:ea typeface="Roboto"/>
                          <a:cs typeface="Roboto"/>
                          <a:sym typeface="Roboto"/>
                          <a:hlinkClick r:id="rId15"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
        <p:nvSpPr>
          <p:cNvPr id="1208" name="Google Shape;1208;p101"/>
          <p:cNvSpPr/>
          <p:nvPr/>
        </p:nvSpPr>
        <p:spPr>
          <a:xfrm>
            <a:off x="7300450" y="1968700"/>
            <a:ext cx="1762200" cy="1176300"/>
          </a:xfrm>
          <a:prstGeom prst="rect">
            <a:avLst/>
          </a:prstGeom>
          <a:noFill/>
          <a:ln w="19050" cap="flat" cmpd="sng">
            <a:solidFill>
              <a:srgbClr val="4285F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212"/>
        <p:cNvGrpSpPr/>
        <p:nvPr/>
      </p:nvGrpSpPr>
      <p:grpSpPr>
        <a:xfrm>
          <a:off x="0" y="0"/>
          <a:ext cx="0" cy="0"/>
          <a:chOff x="0" y="0"/>
          <a:chExt cx="0" cy="0"/>
        </a:xfrm>
      </p:grpSpPr>
      <p:sp>
        <p:nvSpPr>
          <p:cNvPr id="1213" name="Google Shape;1213;p102"/>
          <p:cNvSpPr txBox="1">
            <a:spLocks noGrp="1"/>
          </p:cNvSpPr>
          <p:nvPr>
            <p:ph type="title"/>
          </p:nvPr>
        </p:nvSpPr>
        <p:spPr>
          <a:xfrm>
            <a:off x="320325" y="1961550"/>
            <a:ext cx="8512200" cy="972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3277"/>
              <a:t>Dynamic Stability</a:t>
            </a:r>
            <a:endParaRPr sz="2600"/>
          </a:p>
        </p:txBody>
      </p:sp>
      <p:sp>
        <p:nvSpPr>
          <p:cNvPr id="1214" name="Google Shape;1214;p102"/>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78</a:t>
            </a:fld>
            <a:endParaRPr/>
          </a:p>
        </p:txBody>
      </p:sp>
      <p:graphicFrame>
        <p:nvGraphicFramePr>
          <p:cNvPr id="1215" name="Google Shape;1215;p102"/>
          <p:cNvGraphicFramePr/>
          <p:nvPr/>
        </p:nvGraphicFramePr>
        <p:xfrm>
          <a:off x="0" y="4736775"/>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219"/>
        <p:cNvGrpSpPr/>
        <p:nvPr/>
      </p:nvGrpSpPr>
      <p:grpSpPr>
        <a:xfrm>
          <a:off x="0" y="0"/>
          <a:ext cx="0" cy="0"/>
          <a:chOff x="0" y="0"/>
          <a:chExt cx="0" cy="0"/>
        </a:xfrm>
      </p:grpSpPr>
      <p:sp>
        <p:nvSpPr>
          <p:cNvPr id="1220" name="Google Shape;1220;p103"/>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None/>
            </a:pPr>
            <a:r>
              <a:rPr lang="en" sz="2950"/>
              <a:t>D</a:t>
            </a:r>
            <a:r>
              <a:rPr lang="en" sz="2350"/>
              <a:t>YNAMIC</a:t>
            </a:r>
            <a:r>
              <a:rPr lang="en" sz="2950"/>
              <a:t> S</a:t>
            </a:r>
            <a:r>
              <a:rPr lang="en" sz="2350"/>
              <a:t>TABILITY</a:t>
            </a:r>
            <a:endParaRPr sz="2350"/>
          </a:p>
        </p:txBody>
      </p:sp>
      <p:sp>
        <p:nvSpPr>
          <p:cNvPr id="1221" name="Google Shape;1221;p103"/>
          <p:cNvSpPr txBox="1"/>
          <p:nvPr/>
        </p:nvSpPr>
        <p:spPr>
          <a:xfrm>
            <a:off x="4803850" y="3682625"/>
            <a:ext cx="30231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Roboto"/>
                <a:ea typeface="Roboto"/>
                <a:cs typeface="Roboto"/>
                <a:sym typeface="Roboto"/>
              </a:rPr>
              <a:t>Show predicted longitudinal response times and matrices from our dynamic stability code.</a:t>
            </a:r>
            <a:endParaRPr>
              <a:solidFill>
                <a:schemeClr val="dk1"/>
              </a:solidFill>
              <a:latin typeface="Roboto"/>
              <a:ea typeface="Roboto"/>
              <a:cs typeface="Roboto"/>
              <a:sym typeface="Roboto"/>
            </a:endParaRPr>
          </a:p>
        </p:txBody>
      </p:sp>
      <p:sp>
        <p:nvSpPr>
          <p:cNvPr id="1222" name="Google Shape;1222;p103"/>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79</a:t>
            </a:fld>
            <a:endParaRPr/>
          </a:p>
        </p:txBody>
      </p:sp>
      <p:pic>
        <p:nvPicPr>
          <p:cNvPr id="1223" name="Google Shape;1223;p10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1089051"/>
            <a:ext cx="4790733" cy="3593075"/>
          </a:xfrm>
          <a:prstGeom prst="rect">
            <a:avLst/>
          </a:prstGeom>
          <a:noFill/>
          <a:ln>
            <a:noFill/>
          </a:ln>
        </p:spPr>
      </p:pic>
      <p:pic>
        <p:nvPicPr>
          <p:cNvPr id="1224" name="Google Shape;1224;p103"/>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280325" y="1034400"/>
            <a:ext cx="4790724" cy="3593037"/>
          </a:xfrm>
          <a:prstGeom prst="rect">
            <a:avLst/>
          </a:prstGeom>
          <a:noFill/>
          <a:ln>
            <a:noFill/>
          </a:ln>
        </p:spPr>
      </p:pic>
      <p:graphicFrame>
        <p:nvGraphicFramePr>
          <p:cNvPr id="1225" name="Google Shape;1225;p103"/>
          <p:cNvGraphicFramePr/>
          <p:nvPr/>
        </p:nvGraphicFramePr>
        <p:xfrm>
          <a:off x="0" y="4736775"/>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2"/>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8</a:t>
            </a:fld>
            <a:endParaRPr/>
          </a:p>
        </p:txBody>
      </p:sp>
      <p:sp>
        <p:nvSpPr>
          <p:cNvPr id="196" name="Google Shape;196;p32"/>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B</a:t>
            </a:r>
            <a:r>
              <a:rPr lang="en" sz="2633"/>
              <a:t>ASELINE </a:t>
            </a:r>
            <a:r>
              <a:rPr lang="en" sz="3300"/>
              <a:t>D</a:t>
            </a:r>
            <a:r>
              <a:rPr lang="en" sz="2633"/>
              <a:t>ESIGN</a:t>
            </a:r>
            <a:endParaRPr sz="2633"/>
          </a:p>
        </p:txBody>
      </p:sp>
      <p:sp>
        <p:nvSpPr>
          <p:cNvPr id="197" name="Google Shape;197;p32"/>
          <p:cNvSpPr txBox="1"/>
          <p:nvPr/>
        </p:nvSpPr>
        <p:spPr>
          <a:xfrm>
            <a:off x="5507075" y="3348625"/>
            <a:ext cx="30033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Roboto"/>
                <a:ea typeface="Roboto"/>
                <a:cs typeface="Roboto"/>
                <a:sym typeface="Roboto"/>
              </a:rPr>
              <a:t>Table of major baseline specs on following page , when time allows this will be a full scale drw of complete model</a:t>
            </a:r>
            <a:endParaRPr>
              <a:solidFill>
                <a:schemeClr val="dk1"/>
              </a:solidFill>
              <a:latin typeface="Roboto"/>
              <a:ea typeface="Roboto"/>
              <a:cs typeface="Roboto"/>
              <a:sym typeface="Roboto"/>
            </a:endParaRPr>
          </a:p>
        </p:txBody>
      </p:sp>
      <p:pic>
        <p:nvPicPr>
          <p:cNvPr id="198" name="Google Shape;198;p3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492575" y="566797"/>
            <a:ext cx="6158851" cy="4009907"/>
          </a:xfrm>
          <a:prstGeom prst="rect">
            <a:avLst/>
          </a:prstGeom>
          <a:noFill/>
          <a:ln>
            <a:noFill/>
          </a:ln>
        </p:spPr>
      </p:pic>
      <p:graphicFrame>
        <p:nvGraphicFramePr>
          <p:cNvPr id="199" name="Google Shape;199;p32"/>
          <p:cNvGraphicFramePr/>
          <p:nvPr/>
        </p:nvGraphicFramePr>
        <p:xfrm>
          <a:off x="0" y="4749900"/>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109675">
                  <a:extLst>
                    <a:ext uri="{9D8B030D-6E8A-4147-A177-3AD203B41FA5}">
                      <a16:colId xmlns:a16="http://schemas.microsoft.com/office/drawing/2014/main" val="20002"/>
                    </a:ext>
                  </a:extLst>
                </a:gridCol>
                <a:gridCol w="9940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OVERVIEW</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SCHEDULE</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TEST READINESS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BUDGET</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229"/>
        <p:cNvGrpSpPr/>
        <p:nvPr/>
      </p:nvGrpSpPr>
      <p:grpSpPr>
        <a:xfrm>
          <a:off x="0" y="0"/>
          <a:ext cx="0" cy="0"/>
          <a:chOff x="0" y="0"/>
          <a:chExt cx="0" cy="0"/>
        </a:xfrm>
      </p:grpSpPr>
      <p:sp>
        <p:nvSpPr>
          <p:cNvPr id="1230" name="Google Shape;1230;p104"/>
          <p:cNvSpPr txBox="1"/>
          <p:nvPr/>
        </p:nvSpPr>
        <p:spPr>
          <a:xfrm>
            <a:off x="4803850" y="3682625"/>
            <a:ext cx="30231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Roboto"/>
                <a:ea typeface="Roboto"/>
                <a:cs typeface="Roboto"/>
                <a:sym typeface="Roboto"/>
              </a:rPr>
              <a:t>Show predicted longitudinal response times and matrices from our dynamic stability code.</a:t>
            </a:r>
            <a:endParaRPr>
              <a:solidFill>
                <a:schemeClr val="dk1"/>
              </a:solidFill>
              <a:latin typeface="Roboto"/>
              <a:ea typeface="Roboto"/>
              <a:cs typeface="Roboto"/>
              <a:sym typeface="Roboto"/>
            </a:endParaRPr>
          </a:p>
        </p:txBody>
      </p:sp>
      <p:sp>
        <p:nvSpPr>
          <p:cNvPr id="1231" name="Google Shape;1231;p104"/>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80</a:t>
            </a:fld>
            <a:endParaRPr/>
          </a:p>
        </p:txBody>
      </p:sp>
      <p:pic>
        <p:nvPicPr>
          <p:cNvPr id="1232" name="Google Shape;1232;p10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572000" y="1204206"/>
            <a:ext cx="4572000" cy="3429000"/>
          </a:xfrm>
          <a:prstGeom prst="rect">
            <a:avLst/>
          </a:prstGeom>
          <a:noFill/>
          <a:ln>
            <a:noFill/>
          </a:ln>
        </p:spPr>
      </p:pic>
      <p:pic>
        <p:nvPicPr>
          <p:cNvPr id="1233" name="Google Shape;1233;p104"/>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0" y="1204206"/>
            <a:ext cx="4572000" cy="3429000"/>
          </a:xfrm>
          <a:prstGeom prst="rect">
            <a:avLst/>
          </a:prstGeom>
          <a:noFill/>
          <a:ln>
            <a:noFill/>
          </a:ln>
        </p:spPr>
      </p:pic>
      <p:graphicFrame>
        <p:nvGraphicFramePr>
          <p:cNvPr id="1234" name="Google Shape;1234;p104"/>
          <p:cNvGraphicFramePr/>
          <p:nvPr/>
        </p:nvGraphicFramePr>
        <p:xfrm>
          <a:off x="0" y="4736775"/>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
        <p:nvSpPr>
          <p:cNvPr id="1235" name="Google Shape;1235;p104"/>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None/>
            </a:pPr>
            <a:r>
              <a:rPr lang="en" sz="2950"/>
              <a:t>D</a:t>
            </a:r>
            <a:r>
              <a:rPr lang="en" sz="2350"/>
              <a:t>YNAMIC</a:t>
            </a:r>
            <a:r>
              <a:rPr lang="en" sz="2950"/>
              <a:t> S</a:t>
            </a:r>
            <a:r>
              <a:rPr lang="en" sz="2350"/>
              <a:t>TABILITY</a:t>
            </a:r>
            <a:endParaRPr sz="235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40" name="Google Shape;1240;p105"/>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None/>
            </a:pPr>
            <a:r>
              <a:rPr lang="en" sz="2950"/>
              <a:t>D</a:t>
            </a:r>
            <a:r>
              <a:rPr lang="en" sz="2350"/>
              <a:t>YNAMIC</a:t>
            </a:r>
            <a:r>
              <a:rPr lang="en" sz="2950"/>
              <a:t> S</a:t>
            </a:r>
            <a:r>
              <a:rPr lang="en" sz="2350"/>
              <a:t>TABILITY</a:t>
            </a:r>
            <a:endParaRPr sz="2350"/>
          </a:p>
        </p:txBody>
      </p:sp>
      <p:sp>
        <p:nvSpPr>
          <p:cNvPr id="1241" name="Google Shape;1241;p105"/>
          <p:cNvSpPr txBox="1"/>
          <p:nvPr/>
        </p:nvSpPr>
        <p:spPr>
          <a:xfrm>
            <a:off x="4803850" y="3682625"/>
            <a:ext cx="30231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Roboto"/>
                <a:ea typeface="Roboto"/>
                <a:cs typeface="Roboto"/>
                <a:sym typeface="Roboto"/>
              </a:rPr>
              <a:t>Show predicted longitudinal response times and matrices from our dynamic stability code.</a:t>
            </a:r>
            <a:endParaRPr>
              <a:solidFill>
                <a:schemeClr val="dk1"/>
              </a:solidFill>
              <a:latin typeface="Roboto"/>
              <a:ea typeface="Roboto"/>
              <a:cs typeface="Roboto"/>
              <a:sym typeface="Roboto"/>
            </a:endParaRPr>
          </a:p>
        </p:txBody>
      </p:sp>
      <p:sp>
        <p:nvSpPr>
          <p:cNvPr id="1242" name="Google Shape;1242;p105"/>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81</a:t>
            </a:fld>
            <a:endParaRPr/>
          </a:p>
        </p:txBody>
      </p:sp>
      <p:pic>
        <p:nvPicPr>
          <p:cNvPr id="1243" name="Google Shape;1243;p10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565779" y="1139585"/>
            <a:ext cx="4581472" cy="3436087"/>
          </a:xfrm>
          <a:prstGeom prst="rect">
            <a:avLst/>
          </a:prstGeom>
          <a:noFill/>
          <a:ln>
            <a:noFill/>
          </a:ln>
        </p:spPr>
      </p:pic>
      <p:pic>
        <p:nvPicPr>
          <p:cNvPr id="1244" name="Google Shape;1244;p105"/>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250" y="1139598"/>
            <a:ext cx="4581472" cy="3436077"/>
          </a:xfrm>
          <a:prstGeom prst="rect">
            <a:avLst/>
          </a:prstGeom>
          <a:noFill/>
          <a:ln>
            <a:noFill/>
          </a:ln>
        </p:spPr>
      </p:pic>
      <p:graphicFrame>
        <p:nvGraphicFramePr>
          <p:cNvPr id="1245" name="Google Shape;1245;p105"/>
          <p:cNvGraphicFramePr/>
          <p:nvPr/>
        </p:nvGraphicFramePr>
        <p:xfrm>
          <a:off x="0" y="4736775"/>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249"/>
        <p:cNvGrpSpPr/>
        <p:nvPr/>
      </p:nvGrpSpPr>
      <p:grpSpPr>
        <a:xfrm>
          <a:off x="0" y="0"/>
          <a:ext cx="0" cy="0"/>
          <a:chOff x="0" y="0"/>
          <a:chExt cx="0" cy="0"/>
        </a:xfrm>
      </p:grpSpPr>
      <p:sp>
        <p:nvSpPr>
          <p:cNvPr id="1250" name="Google Shape;1250;p106"/>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None/>
            </a:pPr>
            <a:r>
              <a:rPr lang="en" sz="2950"/>
              <a:t>D</a:t>
            </a:r>
            <a:r>
              <a:rPr lang="en" sz="2350"/>
              <a:t>YNAMIC</a:t>
            </a:r>
            <a:r>
              <a:rPr lang="en" sz="2950"/>
              <a:t> S</a:t>
            </a:r>
            <a:r>
              <a:rPr lang="en" sz="2350"/>
              <a:t>TABILITY</a:t>
            </a:r>
            <a:endParaRPr sz="2350"/>
          </a:p>
        </p:txBody>
      </p:sp>
      <p:sp>
        <p:nvSpPr>
          <p:cNvPr id="1251" name="Google Shape;1251;p106"/>
          <p:cNvSpPr txBox="1"/>
          <p:nvPr/>
        </p:nvSpPr>
        <p:spPr>
          <a:xfrm>
            <a:off x="4803850" y="3682625"/>
            <a:ext cx="30231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Roboto"/>
                <a:ea typeface="Roboto"/>
                <a:cs typeface="Roboto"/>
                <a:sym typeface="Roboto"/>
              </a:rPr>
              <a:t>Show predicted longitudinal response times and matrices from our dynamic stability code.</a:t>
            </a:r>
            <a:endParaRPr>
              <a:solidFill>
                <a:schemeClr val="dk1"/>
              </a:solidFill>
              <a:latin typeface="Roboto"/>
              <a:ea typeface="Roboto"/>
              <a:cs typeface="Roboto"/>
              <a:sym typeface="Roboto"/>
            </a:endParaRPr>
          </a:p>
        </p:txBody>
      </p:sp>
      <p:sp>
        <p:nvSpPr>
          <p:cNvPr id="1252" name="Google Shape;1252;p106"/>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82</a:t>
            </a:fld>
            <a:endParaRPr/>
          </a:p>
        </p:txBody>
      </p:sp>
      <p:pic>
        <p:nvPicPr>
          <p:cNvPr id="1253" name="Google Shape;1253;p10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1198438"/>
            <a:ext cx="4499051" cy="3374288"/>
          </a:xfrm>
          <a:prstGeom prst="rect">
            <a:avLst/>
          </a:prstGeom>
          <a:noFill/>
          <a:ln>
            <a:noFill/>
          </a:ln>
        </p:spPr>
      </p:pic>
      <p:pic>
        <p:nvPicPr>
          <p:cNvPr id="1254" name="Google Shape;1254;p106"/>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644955" y="1198438"/>
            <a:ext cx="4499051" cy="3374305"/>
          </a:xfrm>
          <a:prstGeom prst="rect">
            <a:avLst/>
          </a:prstGeom>
          <a:noFill/>
          <a:ln>
            <a:noFill/>
          </a:ln>
        </p:spPr>
      </p:pic>
      <p:graphicFrame>
        <p:nvGraphicFramePr>
          <p:cNvPr id="1255" name="Google Shape;1255;p106"/>
          <p:cNvGraphicFramePr/>
          <p:nvPr/>
        </p:nvGraphicFramePr>
        <p:xfrm>
          <a:off x="0" y="4736775"/>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259"/>
        <p:cNvGrpSpPr/>
        <p:nvPr/>
      </p:nvGrpSpPr>
      <p:grpSpPr>
        <a:xfrm>
          <a:off x="0" y="0"/>
          <a:ext cx="0" cy="0"/>
          <a:chOff x="0" y="0"/>
          <a:chExt cx="0" cy="0"/>
        </a:xfrm>
      </p:grpSpPr>
      <p:sp>
        <p:nvSpPr>
          <p:cNvPr id="1260" name="Google Shape;1260;p107"/>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None/>
            </a:pPr>
            <a:r>
              <a:rPr lang="en" sz="2950"/>
              <a:t>D</a:t>
            </a:r>
            <a:r>
              <a:rPr lang="en" sz="2350"/>
              <a:t>YNAMIC</a:t>
            </a:r>
            <a:r>
              <a:rPr lang="en" sz="2950"/>
              <a:t> S</a:t>
            </a:r>
            <a:r>
              <a:rPr lang="en" sz="2350"/>
              <a:t>TABILITY</a:t>
            </a:r>
            <a:endParaRPr sz="2350"/>
          </a:p>
        </p:txBody>
      </p:sp>
      <p:sp>
        <p:nvSpPr>
          <p:cNvPr id="1261" name="Google Shape;1261;p107"/>
          <p:cNvSpPr txBox="1"/>
          <p:nvPr/>
        </p:nvSpPr>
        <p:spPr>
          <a:xfrm>
            <a:off x="4803850" y="3682625"/>
            <a:ext cx="30231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Roboto"/>
                <a:ea typeface="Roboto"/>
                <a:cs typeface="Roboto"/>
                <a:sym typeface="Roboto"/>
              </a:rPr>
              <a:t>Show predicted longitudinal response times and matrices from our dynamic stability code.</a:t>
            </a:r>
            <a:endParaRPr>
              <a:solidFill>
                <a:schemeClr val="dk1"/>
              </a:solidFill>
              <a:latin typeface="Roboto"/>
              <a:ea typeface="Roboto"/>
              <a:cs typeface="Roboto"/>
              <a:sym typeface="Roboto"/>
            </a:endParaRPr>
          </a:p>
        </p:txBody>
      </p:sp>
      <p:sp>
        <p:nvSpPr>
          <p:cNvPr id="1262" name="Google Shape;1262;p107"/>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83</a:t>
            </a:fld>
            <a:endParaRPr/>
          </a:p>
        </p:txBody>
      </p:sp>
      <p:pic>
        <p:nvPicPr>
          <p:cNvPr id="1263" name="Google Shape;1263;p10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035346" y="925800"/>
            <a:ext cx="5073309" cy="3804975"/>
          </a:xfrm>
          <a:prstGeom prst="rect">
            <a:avLst/>
          </a:prstGeom>
          <a:noFill/>
          <a:ln>
            <a:noFill/>
          </a:ln>
        </p:spPr>
      </p:pic>
      <p:graphicFrame>
        <p:nvGraphicFramePr>
          <p:cNvPr id="1264" name="Google Shape;1264;p107"/>
          <p:cNvGraphicFramePr/>
          <p:nvPr/>
        </p:nvGraphicFramePr>
        <p:xfrm>
          <a:off x="0" y="4736775"/>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268"/>
        <p:cNvGrpSpPr/>
        <p:nvPr/>
      </p:nvGrpSpPr>
      <p:grpSpPr>
        <a:xfrm>
          <a:off x="0" y="0"/>
          <a:ext cx="0" cy="0"/>
          <a:chOff x="0" y="0"/>
          <a:chExt cx="0" cy="0"/>
        </a:xfrm>
      </p:grpSpPr>
      <p:sp>
        <p:nvSpPr>
          <p:cNvPr id="1269" name="Google Shape;1269;p108"/>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84</a:t>
            </a:fld>
            <a:endParaRPr/>
          </a:p>
        </p:txBody>
      </p:sp>
      <p:pic>
        <p:nvPicPr>
          <p:cNvPr id="1270" name="Google Shape;1270;p10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842663" y="642775"/>
            <a:ext cx="5458667" cy="4094000"/>
          </a:xfrm>
          <a:prstGeom prst="rect">
            <a:avLst/>
          </a:prstGeom>
          <a:noFill/>
          <a:ln>
            <a:noFill/>
          </a:ln>
        </p:spPr>
      </p:pic>
      <p:graphicFrame>
        <p:nvGraphicFramePr>
          <p:cNvPr id="1271" name="Google Shape;1271;p108"/>
          <p:cNvGraphicFramePr/>
          <p:nvPr/>
        </p:nvGraphicFramePr>
        <p:xfrm>
          <a:off x="0" y="4736775"/>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
        <p:nvSpPr>
          <p:cNvPr id="1272" name="Google Shape;1272;p108"/>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None/>
            </a:pPr>
            <a:r>
              <a:rPr lang="en" sz="2950"/>
              <a:t>D</a:t>
            </a:r>
            <a:r>
              <a:rPr lang="en" sz="2350"/>
              <a:t>YNAMIC</a:t>
            </a:r>
            <a:r>
              <a:rPr lang="en" sz="2950"/>
              <a:t> S</a:t>
            </a:r>
            <a:r>
              <a:rPr lang="en" sz="2350"/>
              <a:t>TABILITY</a:t>
            </a:r>
            <a:endParaRPr sz="235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276"/>
        <p:cNvGrpSpPr/>
        <p:nvPr/>
      </p:nvGrpSpPr>
      <p:grpSpPr>
        <a:xfrm>
          <a:off x="0" y="0"/>
          <a:ext cx="0" cy="0"/>
          <a:chOff x="0" y="0"/>
          <a:chExt cx="0" cy="0"/>
        </a:xfrm>
      </p:grpSpPr>
      <p:sp>
        <p:nvSpPr>
          <p:cNvPr id="1277" name="Google Shape;1277;p109"/>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85</a:t>
            </a:fld>
            <a:endParaRPr/>
          </a:p>
        </p:txBody>
      </p:sp>
      <p:pic>
        <p:nvPicPr>
          <p:cNvPr id="1278" name="Google Shape;1278;p10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842676" y="642775"/>
            <a:ext cx="5458648" cy="4094000"/>
          </a:xfrm>
          <a:prstGeom prst="rect">
            <a:avLst/>
          </a:prstGeom>
          <a:noFill/>
          <a:ln>
            <a:noFill/>
          </a:ln>
        </p:spPr>
      </p:pic>
      <p:graphicFrame>
        <p:nvGraphicFramePr>
          <p:cNvPr id="1279" name="Google Shape;1279;p109"/>
          <p:cNvGraphicFramePr/>
          <p:nvPr/>
        </p:nvGraphicFramePr>
        <p:xfrm>
          <a:off x="0" y="4736775"/>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
        <p:nvSpPr>
          <p:cNvPr id="1280" name="Google Shape;1280;p109"/>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None/>
            </a:pPr>
            <a:r>
              <a:rPr lang="en" sz="2950"/>
              <a:t>D</a:t>
            </a:r>
            <a:r>
              <a:rPr lang="en" sz="2350"/>
              <a:t>YNAMIC</a:t>
            </a:r>
            <a:r>
              <a:rPr lang="en" sz="2950"/>
              <a:t> S</a:t>
            </a:r>
            <a:r>
              <a:rPr lang="en" sz="2350"/>
              <a:t>TABILITY</a:t>
            </a:r>
            <a:endParaRPr sz="235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sp>
        <p:nvSpPr>
          <p:cNvPr id="1285" name="Google Shape;1285;p110"/>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86</a:t>
            </a:fld>
            <a:endParaRPr/>
          </a:p>
        </p:txBody>
      </p:sp>
      <p:pic>
        <p:nvPicPr>
          <p:cNvPr id="1286" name="Google Shape;1286;p11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842650" y="642775"/>
            <a:ext cx="5458676" cy="4094000"/>
          </a:xfrm>
          <a:prstGeom prst="rect">
            <a:avLst/>
          </a:prstGeom>
          <a:noFill/>
          <a:ln>
            <a:noFill/>
          </a:ln>
        </p:spPr>
      </p:pic>
      <p:graphicFrame>
        <p:nvGraphicFramePr>
          <p:cNvPr id="1287" name="Google Shape;1287;p110"/>
          <p:cNvGraphicFramePr/>
          <p:nvPr/>
        </p:nvGraphicFramePr>
        <p:xfrm>
          <a:off x="0" y="4736775"/>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
        <p:nvSpPr>
          <p:cNvPr id="1288" name="Google Shape;1288;p110"/>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None/>
            </a:pPr>
            <a:r>
              <a:rPr lang="en" sz="2950"/>
              <a:t>D</a:t>
            </a:r>
            <a:r>
              <a:rPr lang="en" sz="2350"/>
              <a:t>YNAMIC</a:t>
            </a:r>
            <a:r>
              <a:rPr lang="en" sz="2950"/>
              <a:t> S</a:t>
            </a:r>
            <a:r>
              <a:rPr lang="en" sz="2350"/>
              <a:t>TABILITY</a:t>
            </a:r>
            <a:endParaRPr sz="235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292"/>
        <p:cNvGrpSpPr/>
        <p:nvPr/>
      </p:nvGrpSpPr>
      <p:grpSpPr>
        <a:xfrm>
          <a:off x="0" y="0"/>
          <a:ext cx="0" cy="0"/>
          <a:chOff x="0" y="0"/>
          <a:chExt cx="0" cy="0"/>
        </a:xfrm>
      </p:grpSpPr>
      <p:sp>
        <p:nvSpPr>
          <p:cNvPr id="1293" name="Google Shape;1293;p111"/>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87</a:t>
            </a:fld>
            <a:endParaRPr/>
          </a:p>
        </p:txBody>
      </p:sp>
      <p:pic>
        <p:nvPicPr>
          <p:cNvPr id="1294" name="Google Shape;1294;p11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842650" y="642775"/>
            <a:ext cx="5458676" cy="4094000"/>
          </a:xfrm>
          <a:prstGeom prst="rect">
            <a:avLst/>
          </a:prstGeom>
          <a:noFill/>
          <a:ln>
            <a:noFill/>
          </a:ln>
        </p:spPr>
      </p:pic>
      <p:graphicFrame>
        <p:nvGraphicFramePr>
          <p:cNvPr id="1295" name="Google Shape;1295;p111"/>
          <p:cNvGraphicFramePr/>
          <p:nvPr/>
        </p:nvGraphicFramePr>
        <p:xfrm>
          <a:off x="0" y="4736775"/>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
        <p:nvSpPr>
          <p:cNvPr id="1296" name="Google Shape;1296;p111"/>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None/>
            </a:pPr>
            <a:r>
              <a:rPr lang="en" sz="2950"/>
              <a:t>D</a:t>
            </a:r>
            <a:r>
              <a:rPr lang="en" sz="2350"/>
              <a:t>YNAMIC</a:t>
            </a:r>
            <a:r>
              <a:rPr lang="en" sz="2950"/>
              <a:t> S</a:t>
            </a:r>
            <a:r>
              <a:rPr lang="en" sz="2350"/>
              <a:t>TABILITY</a:t>
            </a:r>
            <a:endParaRPr sz="235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300"/>
        <p:cNvGrpSpPr/>
        <p:nvPr/>
      </p:nvGrpSpPr>
      <p:grpSpPr>
        <a:xfrm>
          <a:off x="0" y="0"/>
          <a:ext cx="0" cy="0"/>
          <a:chOff x="0" y="0"/>
          <a:chExt cx="0" cy="0"/>
        </a:xfrm>
      </p:grpSpPr>
      <p:sp>
        <p:nvSpPr>
          <p:cNvPr id="1301" name="Google Shape;1301;p112"/>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88</a:t>
            </a:fld>
            <a:endParaRPr/>
          </a:p>
        </p:txBody>
      </p:sp>
      <p:pic>
        <p:nvPicPr>
          <p:cNvPr id="1302" name="Google Shape;1302;p11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842663" y="642775"/>
            <a:ext cx="5458676" cy="4094000"/>
          </a:xfrm>
          <a:prstGeom prst="rect">
            <a:avLst/>
          </a:prstGeom>
          <a:noFill/>
          <a:ln>
            <a:noFill/>
          </a:ln>
        </p:spPr>
      </p:pic>
      <p:graphicFrame>
        <p:nvGraphicFramePr>
          <p:cNvPr id="1303" name="Google Shape;1303;p112"/>
          <p:cNvGraphicFramePr/>
          <p:nvPr/>
        </p:nvGraphicFramePr>
        <p:xfrm>
          <a:off x="0" y="4736775"/>
          <a:ext cx="8415000" cy="32005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
        <p:nvSpPr>
          <p:cNvPr id="1304" name="Google Shape;1304;p112"/>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None/>
            </a:pPr>
            <a:r>
              <a:rPr lang="en" sz="2950"/>
              <a:t>D</a:t>
            </a:r>
            <a:r>
              <a:rPr lang="en" sz="2350"/>
              <a:t>YNAMIC</a:t>
            </a:r>
            <a:r>
              <a:rPr lang="en" sz="2950"/>
              <a:t> S</a:t>
            </a:r>
            <a:r>
              <a:rPr lang="en" sz="2350"/>
              <a:t>TABILITY</a:t>
            </a:r>
            <a:endParaRPr sz="235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3"/>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9</a:t>
            </a:fld>
            <a:endParaRPr/>
          </a:p>
        </p:txBody>
      </p:sp>
      <p:sp>
        <p:nvSpPr>
          <p:cNvPr id="205" name="Google Shape;205;p33"/>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C</a:t>
            </a:r>
            <a:r>
              <a:rPr lang="en" sz="2633"/>
              <a:t>RITICAL </a:t>
            </a:r>
            <a:r>
              <a:rPr lang="en" sz="3300"/>
              <a:t>P</a:t>
            </a:r>
            <a:r>
              <a:rPr lang="en" sz="2633"/>
              <a:t>ROJECT </a:t>
            </a:r>
            <a:r>
              <a:rPr lang="en" sz="3300"/>
              <a:t>E</a:t>
            </a:r>
            <a:r>
              <a:rPr lang="en" sz="2633"/>
              <a:t>LEMENTS</a:t>
            </a:r>
            <a:endParaRPr sz="2633"/>
          </a:p>
        </p:txBody>
      </p:sp>
      <p:graphicFrame>
        <p:nvGraphicFramePr>
          <p:cNvPr id="206" name="Google Shape;206;p33"/>
          <p:cNvGraphicFramePr/>
          <p:nvPr/>
        </p:nvGraphicFramePr>
        <p:xfrm>
          <a:off x="96563" y="631975"/>
          <a:ext cx="3000000" cy="3000000"/>
        </p:xfrm>
        <a:graphic>
          <a:graphicData uri="http://schemas.openxmlformats.org/drawingml/2006/table">
            <a:tbl>
              <a:tblPr>
                <a:noFill/>
                <a:tableStyleId>{6AB2BD99-D816-4124-A111-4A8E09C7968A}</a:tableStyleId>
              </a:tblPr>
              <a:tblGrid>
                <a:gridCol w="1665400">
                  <a:extLst>
                    <a:ext uri="{9D8B030D-6E8A-4147-A177-3AD203B41FA5}">
                      <a16:colId xmlns:a16="http://schemas.microsoft.com/office/drawing/2014/main" val="20000"/>
                    </a:ext>
                  </a:extLst>
                </a:gridCol>
                <a:gridCol w="5370225">
                  <a:extLst>
                    <a:ext uri="{9D8B030D-6E8A-4147-A177-3AD203B41FA5}">
                      <a16:colId xmlns:a16="http://schemas.microsoft.com/office/drawing/2014/main" val="20001"/>
                    </a:ext>
                  </a:extLst>
                </a:gridCol>
                <a:gridCol w="1830150">
                  <a:extLst>
                    <a:ext uri="{9D8B030D-6E8A-4147-A177-3AD203B41FA5}">
                      <a16:colId xmlns:a16="http://schemas.microsoft.com/office/drawing/2014/main" val="20002"/>
                    </a:ext>
                  </a:extLst>
                </a:gridCol>
              </a:tblGrid>
              <a:tr h="417325">
                <a:tc>
                  <a:txBody>
                    <a:bodyPr/>
                    <a:lstStyle/>
                    <a:p>
                      <a:pPr marL="0" lvl="0" indent="0" algn="ctr" rtl="0">
                        <a:spcBef>
                          <a:spcPts val="0"/>
                        </a:spcBef>
                        <a:spcAft>
                          <a:spcPts val="0"/>
                        </a:spcAft>
                        <a:buNone/>
                      </a:pPr>
                      <a:r>
                        <a:rPr lang="en" b="1">
                          <a:solidFill>
                            <a:srgbClr val="212121"/>
                          </a:solidFill>
                          <a:latin typeface="Roboto"/>
                          <a:ea typeface="Roboto"/>
                          <a:cs typeface="Roboto"/>
                          <a:sym typeface="Roboto"/>
                        </a:rPr>
                        <a:t>Element</a:t>
                      </a:r>
                      <a:endParaRPr b="1">
                        <a:solidFill>
                          <a:srgbClr val="212121"/>
                        </a:solidFill>
                        <a:latin typeface="Roboto"/>
                        <a:ea typeface="Roboto"/>
                        <a:cs typeface="Roboto"/>
                        <a:sym typeface="Roboto"/>
                      </a:endParaRPr>
                    </a:p>
                  </a:txBody>
                  <a:tcPr marL="91425" marR="91425" marT="91425" marB="91425" anchor="ctr">
                    <a:lnL w="9525" cap="flat" cmpd="sng">
                      <a:solidFill>
                        <a:srgbClr val="212121"/>
                      </a:solidFill>
                      <a:prstDash val="solid"/>
                      <a:round/>
                      <a:headEnd type="none" w="sm" len="sm"/>
                      <a:tailEnd type="none" w="sm" len="sm"/>
                    </a:lnL>
                    <a:lnR w="9525" cap="flat" cmpd="sng">
                      <a:solidFill>
                        <a:srgbClr val="212121"/>
                      </a:solidFill>
                      <a:prstDash val="solid"/>
                      <a:round/>
                      <a:headEnd type="none" w="sm" len="sm"/>
                      <a:tailEnd type="none" w="sm" len="sm"/>
                    </a:lnR>
                    <a:lnT w="9525" cap="flat" cmpd="sng">
                      <a:solidFill>
                        <a:srgbClr val="212121"/>
                      </a:solidFill>
                      <a:prstDash val="solid"/>
                      <a:round/>
                      <a:headEnd type="none" w="sm" len="sm"/>
                      <a:tailEnd type="none" w="sm" len="sm"/>
                    </a:lnT>
                    <a:lnB w="9525" cap="flat" cmpd="sng">
                      <a:solidFill>
                        <a:srgbClr val="212121"/>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b="1">
                          <a:solidFill>
                            <a:srgbClr val="212121"/>
                          </a:solidFill>
                          <a:latin typeface="Roboto"/>
                          <a:ea typeface="Roboto"/>
                          <a:cs typeface="Roboto"/>
                          <a:sym typeface="Roboto"/>
                        </a:rPr>
                        <a:t>Description</a:t>
                      </a:r>
                      <a:endParaRPr b="1">
                        <a:solidFill>
                          <a:srgbClr val="212121"/>
                        </a:solidFill>
                        <a:latin typeface="Roboto"/>
                        <a:ea typeface="Roboto"/>
                        <a:cs typeface="Roboto"/>
                        <a:sym typeface="Roboto"/>
                      </a:endParaRPr>
                    </a:p>
                  </a:txBody>
                  <a:tcPr marL="91425" marR="91425" marT="91425" marB="91425" anchor="ctr">
                    <a:lnL w="9525" cap="flat" cmpd="sng">
                      <a:solidFill>
                        <a:srgbClr val="212121"/>
                      </a:solidFill>
                      <a:prstDash val="solid"/>
                      <a:round/>
                      <a:headEnd type="none" w="sm" len="sm"/>
                      <a:tailEnd type="none" w="sm" len="sm"/>
                    </a:lnL>
                    <a:lnR w="9525" cap="flat" cmpd="sng">
                      <a:solidFill>
                        <a:srgbClr val="212121"/>
                      </a:solidFill>
                      <a:prstDash val="solid"/>
                      <a:round/>
                      <a:headEnd type="none" w="sm" len="sm"/>
                      <a:tailEnd type="none" w="sm" len="sm"/>
                    </a:lnR>
                    <a:lnT w="9525" cap="flat" cmpd="sng">
                      <a:solidFill>
                        <a:srgbClr val="212121"/>
                      </a:solidFill>
                      <a:prstDash val="solid"/>
                      <a:round/>
                      <a:headEnd type="none" w="sm" len="sm"/>
                      <a:tailEnd type="none" w="sm" len="sm"/>
                    </a:lnT>
                    <a:lnB w="9525" cap="flat" cmpd="sng">
                      <a:solidFill>
                        <a:srgbClr val="212121"/>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n" b="1">
                          <a:solidFill>
                            <a:srgbClr val="212121"/>
                          </a:solidFill>
                          <a:latin typeface="Roboto"/>
                          <a:ea typeface="Roboto"/>
                          <a:cs typeface="Roboto"/>
                          <a:sym typeface="Roboto"/>
                        </a:rPr>
                        <a:t>Functional Req</a:t>
                      </a:r>
                      <a:endParaRPr b="1">
                        <a:solidFill>
                          <a:srgbClr val="212121"/>
                        </a:solidFill>
                        <a:latin typeface="Roboto"/>
                        <a:ea typeface="Roboto"/>
                        <a:cs typeface="Roboto"/>
                        <a:sym typeface="Roboto"/>
                      </a:endParaRPr>
                    </a:p>
                  </a:txBody>
                  <a:tcPr marL="91425" marR="91425" marT="91425" marB="91425" anchor="ctr">
                    <a:lnL w="9525" cap="flat" cmpd="sng">
                      <a:solidFill>
                        <a:srgbClr val="212121"/>
                      </a:solidFill>
                      <a:prstDash val="solid"/>
                      <a:round/>
                      <a:headEnd type="none" w="sm" len="sm"/>
                      <a:tailEnd type="none" w="sm" len="sm"/>
                    </a:lnL>
                    <a:lnR w="9525" cap="flat" cmpd="sng">
                      <a:solidFill>
                        <a:srgbClr val="212121"/>
                      </a:solidFill>
                      <a:prstDash val="solid"/>
                      <a:round/>
                      <a:headEnd type="none" w="sm" len="sm"/>
                      <a:tailEnd type="none" w="sm" len="sm"/>
                    </a:lnR>
                    <a:lnT w="9525" cap="flat" cmpd="sng">
                      <a:solidFill>
                        <a:srgbClr val="212121"/>
                      </a:solidFill>
                      <a:prstDash val="solid"/>
                      <a:round/>
                      <a:headEnd type="none" w="sm" len="sm"/>
                      <a:tailEnd type="none" w="sm" len="sm"/>
                    </a:lnT>
                    <a:lnB w="9525" cap="flat" cmpd="sng">
                      <a:solidFill>
                        <a:srgbClr val="212121"/>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625025">
                <a:tc>
                  <a:txBody>
                    <a:bodyPr/>
                    <a:lstStyle/>
                    <a:p>
                      <a:pPr marL="0" lvl="0" indent="0" algn="l" rtl="0">
                        <a:spcBef>
                          <a:spcPts val="0"/>
                        </a:spcBef>
                        <a:spcAft>
                          <a:spcPts val="0"/>
                        </a:spcAft>
                        <a:buNone/>
                      </a:pPr>
                      <a:r>
                        <a:rPr lang="en" sz="1200">
                          <a:solidFill>
                            <a:schemeClr val="lt1"/>
                          </a:solidFill>
                          <a:latin typeface="Roboto"/>
                          <a:ea typeface="Roboto"/>
                          <a:cs typeface="Roboto"/>
                          <a:sym typeface="Roboto"/>
                        </a:rPr>
                        <a:t>Electrical Powertrain System (</a:t>
                      </a:r>
                      <a:r>
                        <a:rPr lang="en" sz="1200" b="1">
                          <a:solidFill>
                            <a:schemeClr val="lt1"/>
                          </a:solidFill>
                          <a:latin typeface="Roboto"/>
                          <a:ea typeface="Roboto"/>
                          <a:cs typeface="Roboto"/>
                          <a:sym typeface="Roboto"/>
                        </a:rPr>
                        <a:t>EPS</a:t>
                      </a:r>
                      <a:r>
                        <a:rPr lang="en" sz="1200">
                          <a:solidFill>
                            <a:schemeClr val="lt1"/>
                          </a:solidFill>
                          <a:latin typeface="Roboto"/>
                          <a:ea typeface="Roboto"/>
                          <a:cs typeface="Roboto"/>
                          <a:sym typeface="Roboto"/>
                        </a:rPr>
                        <a:t>)</a:t>
                      </a:r>
                      <a:endParaRPr sz="1200">
                        <a:solidFill>
                          <a:schemeClr val="lt1"/>
                        </a:solidFill>
                        <a:latin typeface="Roboto"/>
                        <a:ea typeface="Roboto"/>
                        <a:cs typeface="Roboto"/>
                        <a:sym typeface="Roboto"/>
                      </a:endParaRPr>
                    </a:p>
                  </a:txBody>
                  <a:tcPr marL="91425" marR="91425" marT="91425" marB="91425" anchor="ctr">
                    <a:lnL w="9525" cap="flat" cmpd="sng">
                      <a:solidFill>
                        <a:srgbClr val="212121">
                          <a:alpha val="0"/>
                        </a:srgbClr>
                      </a:solidFill>
                      <a:prstDash val="solid"/>
                      <a:round/>
                      <a:headEnd type="none" w="sm" len="sm"/>
                      <a:tailEnd type="none" w="sm" len="sm"/>
                    </a:lnL>
                    <a:lnR w="9525" cap="flat" cmpd="sng">
                      <a:solidFill>
                        <a:srgbClr val="212121"/>
                      </a:solidFill>
                      <a:prstDash val="solid"/>
                      <a:round/>
                      <a:headEnd type="none" w="sm" len="sm"/>
                      <a:tailEnd type="none" w="sm" len="sm"/>
                    </a:lnR>
                    <a:lnT w="9525" cap="flat" cmpd="sng">
                      <a:solidFill>
                        <a:srgbClr val="212121"/>
                      </a:solidFill>
                      <a:prstDash val="solid"/>
                      <a:round/>
                      <a:headEnd type="none" w="sm" len="sm"/>
                      <a:tailEnd type="none" w="sm" len="sm"/>
                    </a:lnT>
                    <a:lnB w="9525" cap="flat" cmpd="sng">
                      <a:solidFill>
                        <a:schemeClr val="lt1"/>
                      </a:solidFill>
                      <a:prstDash val="solid"/>
                      <a:round/>
                      <a:headEnd type="none" w="sm" len="sm"/>
                      <a:tailEnd type="none" w="sm" len="sm"/>
                    </a:lnB>
                    <a:solidFill>
                      <a:srgbClr val="D0E0E3"/>
                    </a:solidFill>
                  </a:tcPr>
                </a:tc>
                <a:tc>
                  <a:txBody>
                    <a:bodyPr/>
                    <a:lstStyle/>
                    <a:p>
                      <a:pPr marL="0" lvl="0" indent="0" algn="l" rtl="0">
                        <a:spcBef>
                          <a:spcPts val="0"/>
                        </a:spcBef>
                        <a:spcAft>
                          <a:spcPts val="0"/>
                        </a:spcAft>
                        <a:buNone/>
                      </a:pPr>
                      <a:r>
                        <a:rPr lang="en" sz="1200">
                          <a:solidFill>
                            <a:schemeClr val="lt1"/>
                          </a:solidFill>
                          <a:latin typeface="Roboto"/>
                          <a:ea typeface="Roboto"/>
                          <a:cs typeface="Roboto"/>
                          <a:sym typeface="Roboto"/>
                        </a:rPr>
                        <a:t>All performance parameters of the electrical powertrain system (batteries, motor, avionics) are demonstrably feasible within ~</a:t>
                      </a:r>
                      <a:r>
                        <a:rPr lang="en" sz="1200" b="1">
                          <a:solidFill>
                            <a:schemeClr val="lt1"/>
                          </a:solidFill>
                          <a:latin typeface="Roboto"/>
                          <a:ea typeface="Roboto"/>
                          <a:cs typeface="Roboto"/>
                          <a:sym typeface="Roboto"/>
                        </a:rPr>
                        <a:t>5</a:t>
                      </a:r>
                      <a:r>
                        <a:rPr lang="en" sz="1200">
                          <a:solidFill>
                            <a:schemeClr val="lt1"/>
                          </a:solidFill>
                          <a:latin typeface="Roboto"/>
                          <a:ea typeface="Roboto"/>
                          <a:cs typeface="Roboto"/>
                          <a:sym typeface="Roboto"/>
                        </a:rPr>
                        <a:t> years.</a:t>
                      </a:r>
                      <a:endParaRPr sz="1200" b="1">
                        <a:solidFill>
                          <a:schemeClr val="lt1"/>
                        </a:solidFill>
                        <a:latin typeface="Roboto"/>
                        <a:ea typeface="Roboto"/>
                        <a:cs typeface="Roboto"/>
                        <a:sym typeface="Roboto"/>
                      </a:endParaRPr>
                    </a:p>
                  </a:txBody>
                  <a:tcPr marL="91425" marR="91425" marT="91425" marB="91425" anchor="ctr">
                    <a:lnL w="9525" cap="flat" cmpd="sng">
                      <a:solidFill>
                        <a:srgbClr val="212121"/>
                      </a:solidFill>
                      <a:prstDash val="solid"/>
                      <a:round/>
                      <a:headEnd type="none" w="sm" len="sm"/>
                      <a:tailEnd type="none" w="sm" len="sm"/>
                    </a:lnL>
                    <a:lnR w="9525" cap="flat" cmpd="sng">
                      <a:solidFill>
                        <a:srgbClr val="212121"/>
                      </a:solidFill>
                      <a:prstDash val="solid"/>
                      <a:round/>
                      <a:headEnd type="none" w="sm" len="sm"/>
                      <a:tailEnd type="none" w="sm" len="sm"/>
                    </a:lnR>
                    <a:lnT w="9525" cap="flat" cmpd="sng">
                      <a:solidFill>
                        <a:srgbClr val="212121"/>
                      </a:solidFill>
                      <a:prstDash val="solid"/>
                      <a:round/>
                      <a:headEnd type="none" w="sm" len="sm"/>
                      <a:tailEnd type="none" w="sm" len="sm"/>
                    </a:lnT>
                    <a:lnB w="9525" cap="flat" cmpd="sng">
                      <a:solidFill>
                        <a:schemeClr val="lt1"/>
                      </a:solidFill>
                      <a:prstDash val="solid"/>
                      <a:round/>
                      <a:headEnd type="none" w="sm" len="sm"/>
                      <a:tailEnd type="none" w="sm" len="sm"/>
                    </a:lnB>
                    <a:solidFill>
                      <a:srgbClr val="D9D2E9"/>
                    </a:solidFill>
                  </a:tcPr>
                </a:tc>
                <a:tc>
                  <a:txBody>
                    <a:bodyPr/>
                    <a:lstStyle/>
                    <a:p>
                      <a:pPr marL="0" lvl="0" indent="0" algn="l" rtl="0">
                        <a:spcBef>
                          <a:spcPts val="0"/>
                        </a:spcBef>
                        <a:spcAft>
                          <a:spcPts val="0"/>
                        </a:spcAft>
                        <a:buNone/>
                      </a:pPr>
                      <a:r>
                        <a:rPr lang="en" sz="1200">
                          <a:solidFill>
                            <a:schemeClr val="lt1"/>
                          </a:solidFill>
                          <a:latin typeface="Roboto"/>
                          <a:ea typeface="Roboto"/>
                          <a:cs typeface="Roboto"/>
                          <a:sym typeface="Roboto"/>
                        </a:rPr>
                        <a:t>FR1 - Classification</a:t>
                      </a:r>
                      <a:endParaRPr sz="1200">
                        <a:solidFill>
                          <a:schemeClr val="lt1"/>
                        </a:solidFill>
                        <a:latin typeface="Roboto"/>
                        <a:ea typeface="Roboto"/>
                        <a:cs typeface="Roboto"/>
                        <a:sym typeface="Roboto"/>
                      </a:endParaRPr>
                    </a:p>
                  </a:txBody>
                  <a:tcPr marL="91425" marR="91425" marT="91425" marB="91425" anchor="ctr">
                    <a:lnL w="9525" cap="flat" cmpd="sng">
                      <a:solidFill>
                        <a:srgbClr val="212121"/>
                      </a:solidFill>
                      <a:prstDash val="solid"/>
                      <a:round/>
                      <a:headEnd type="none" w="sm" len="sm"/>
                      <a:tailEnd type="none" w="sm" len="sm"/>
                    </a:lnL>
                    <a:lnR w="9525" cap="flat" cmpd="sng">
                      <a:solidFill>
                        <a:srgbClr val="212121">
                          <a:alpha val="0"/>
                        </a:srgbClr>
                      </a:solidFill>
                      <a:prstDash val="solid"/>
                      <a:round/>
                      <a:headEnd type="none" w="sm" len="sm"/>
                      <a:tailEnd type="none" w="sm" len="sm"/>
                    </a:lnR>
                    <a:lnT w="9525" cap="flat" cmpd="sng">
                      <a:solidFill>
                        <a:srgbClr val="212121"/>
                      </a:solidFill>
                      <a:prstDash val="solid"/>
                      <a:round/>
                      <a:headEnd type="none" w="sm" len="sm"/>
                      <a:tailEnd type="none" w="sm" len="sm"/>
                    </a:lnT>
                    <a:lnB w="9525" cap="flat" cmpd="sng">
                      <a:solidFill>
                        <a:schemeClr val="lt1"/>
                      </a:solidFill>
                      <a:prstDash val="solid"/>
                      <a:round/>
                      <a:headEnd type="none" w="sm" len="sm"/>
                      <a:tailEnd type="none" w="sm" len="sm"/>
                    </a:lnB>
                    <a:solidFill>
                      <a:srgbClr val="D9D2E9"/>
                    </a:solidFill>
                  </a:tcPr>
                </a:tc>
                <a:extLst>
                  <a:ext uri="{0D108BD9-81ED-4DB2-BD59-A6C34878D82A}">
                    <a16:rowId xmlns:a16="http://schemas.microsoft.com/office/drawing/2014/main" val="10001"/>
                  </a:ext>
                </a:extLst>
              </a:tr>
              <a:tr h="733450">
                <a:tc>
                  <a:txBody>
                    <a:bodyPr/>
                    <a:lstStyle/>
                    <a:p>
                      <a:pPr marL="0" lvl="0" indent="0" algn="l" rtl="0">
                        <a:spcBef>
                          <a:spcPts val="0"/>
                        </a:spcBef>
                        <a:spcAft>
                          <a:spcPts val="0"/>
                        </a:spcAft>
                        <a:buNone/>
                      </a:pPr>
                      <a:r>
                        <a:rPr lang="en" sz="1200">
                          <a:latin typeface="Roboto"/>
                          <a:ea typeface="Roboto"/>
                          <a:cs typeface="Roboto"/>
                          <a:sym typeface="Roboto"/>
                        </a:rPr>
                        <a:t>Airframe Design (</a:t>
                      </a:r>
                      <a:r>
                        <a:rPr lang="en" sz="1200" b="1">
                          <a:latin typeface="Roboto"/>
                          <a:ea typeface="Roboto"/>
                          <a:cs typeface="Roboto"/>
                          <a:sym typeface="Roboto"/>
                        </a:rPr>
                        <a:t>AIRD</a:t>
                      </a:r>
                      <a:r>
                        <a:rPr lang="en" sz="1200">
                          <a:latin typeface="Roboto"/>
                          <a:ea typeface="Roboto"/>
                          <a:cs typeface="Roboto"/>
                          <a:sym typeface="Roboto"/>
                        </a:rPr>
                        <a:t>)</a:t>
                      </a:r>
                      <a:endParaRPr sz="1200">
                        <a:latin typeface="Roboto"/>
                        <a:ea typeface="Roboto"/>
                        <a:cs typeface="Roboto"/>
                        <a:sym typeface="Roboto"/>
                      </a:endParaRPr>
                    </a:p>
                  </a:txBody>
                  <a:tcPr marL="91425" marR="91425" marT="91425" marB="91425" anchor="ctr">
                    <a:lnL w="9525" cap="flat" cmpd="sng">
                      <a:solidFill>
                        <a:schemeClr val="lt1">
                          <a:alpha val="0"/>
                        </a:schemeClr>
                      </a:solidFill>
                      <a:prstDash val="solid"/>
                      <a:round/>
                      <a:headEnd type="none" w="sm" len="sm"/>
                      <a:tailEnd type="none" w="sm" len="sm"/>
                    </a:lnL>
                    <a:lnR w="9525" cap="flat" cmpd="sng">
                      <a:solidFill>
                        <a:srgbClr val="21212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212121"/>
                      </a:solidFill>
                      <a:prstDash val="solid"/>
                      <a:round/>
                      <a:headEnd type="none" w="sm" len="sm"/>
                      <a:tailEnd type="none" w="sm" len="sm"/>
                    </a:lnB>
                    <a:solidFill>
                      <a:srgbClr val="D0E0E3"/>
                    </a:solidFill>
                  </a:tcPr>
                </a:tc>
                <a:tc>
                  <a:txBody>
                    <a:bodyPr/>
                    <a:lstStyle/>
                    <a:p>
                      <a:pPr marL="0" lvl="0" indent="0" algn="l" rtl="0">
                        <a:spcBef>
                          <a:spcPts val="0"/>
                        </a:spcBef>
                        <a:spcAft>
                          <a:spcPts val="0"/>
                        </a:spcAft>
                        <a:buNone/>
                      </a:pPr>
                      <a:r>
                        <a:rPr lang="en" sz="1200">
                          <a:latin typeface="Roboto"/>
                          <a:ea typeface="Roboto"/>
                          <a:cs typeface="Roboto"/>
                          <a:sym typeface="Roboto"/>
                        </a:rPr>
                        <a:t>Aerodynamically efficient; </a:t>
                      </a:r>
                      <a:r>
                        <a:rPr lang="en" sz="1200" b="1">
                          <a:latin typeface="Roboto"/>
                          <a:ea typeface="Roboto"/>
                          <a:cs typeface="Roboto"/>
                          <a:sym typeface="Roboto"/>
                        </a:rPr>
                        <a:t>6</a:t>
                      </a:r>
                      <a:r>
                        <a:rPr lang="en" sz="1200">
                          <a:latin typeface="Roboto"/>
                          <a:ea typeface="Roboto"/>
                          <a:cs typeface="Roboto"/>
                          <a:sym typeface="Roboto"/>
                        </a:rPr>
                        <a:t> passengers; </a:t>
                      </a:r>
                      <a:r>
                        <a:rPr lang="en" sz="1200" b="1">
                          <a:latin typeface="Roboto"/>
                          <a:ea typeface="Roboto"/>
                          <a:cs typeface="Roboto"/>
                          <a:sym typeface="Roboto"/>
                        </a:rPr>
                        <a:t>150 </a:t>
                      </a:r>
                      <a:r>
                        <a:rPr lang="en" sz="1200">
                          <a:latin typeface="Roboto"/>
                          <a:ea typeface="Roboto"/>
                          <a:cs typeface="Roboto"/>
                          <a:sym typeface="Roboto"/>
                        </a:rPr>
                        <a:t>kias cruise; </a:t>
                      </a:r>
                      <a:r>
                        <a:rPr lang="en" sz="1200" b="1">
                          <a:latin typeface="Roboto"/>
                          <a:ea typeface="Roboto"/>
                          <a:cs typeface="Roboto"/>
                          <a:sym typeface="Roboto"/>
                        </a:rPr>
                        <a:t>fully electric, </a:t>
                      </a:r>
                      <a:r>
                        <a:rPr lang="en" sz="1200">
                          <a:solidFill>
                            <a:schemeClr val="lt1"/>
                          </a:solidFill>
                          <a:latin typeface="Roboto"/>
                          <a:ea typeface="Roboto"/>
                          <a:cs typeface="Roboto"/>
                          <a:sym typeface="Roboto"/>
                        </a:rPr>
                        <a:t>performance enables </a:t>
                      </a:r>
                      <a:r>
                        <a:rPr lang="en" sz="1200" b="1">
                          <a:solidFill>
                            <a:schemeClr val="lt1"/>
                          </a:solidFill>
                          <a:latin typeface="Roboto"/>
                          <a:ea typeface="Roboto"/>
                          <a:cs typeface="Roboto"/>
                          <a:sym typeface="Roboto"/>
                        </a:rPr>
                        <a:t>2 hr endurance, 150 nautical mile range.</a:t>
                      </a:r>
                      <a:endParaRPr sz="1200" b="1">
                        <a:latin typeface="Roboto"/>
                        <a:ea typeface="Roboto"/>
                        <a:cs typeface="Roboto"/>
                        <a:sym typeface="Roboto"/>
                      </a:endParaRPr>
                    </a:p>
                  </a:txBody>
                  <a:tcPr marL="91425" marR="91425" marT="91425" marB="91425" anchor="ctr">
                    <a:lnL w="9525" cap="flat" cmpd="sng">
                      <a:solidFill>
                        <a:srgbClr val="212121"/>
                      </a:solidFill>
                      <a:prstDash val="solid"/>
                      <a:round/>
                      <a:headEnd type="none" w="sm" len="sm"/>
                      <a:tailEnd type="none" w="sm" len="sm"/>
                    </a:lnL>
                    <a:lnR w="9525" cap="flat" cmpd="sng">
                      <a:solidFill>
                        <a:srgbClr val="21212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212121"/>
                      </a:solidFill>
                      <a:prstDash val="solid"/>
                      <a:round/>
                      <a:headEnd type="none" w="sm" len="sm"/>
                      <a:tailEnd type="none" w="sm" len="sm"/>
                    </a:lnB>
                    <a:solidFill>
                      <a:srgbClr val="D9D2E9"/>
                    </a:solidFill>
                  </a:tcPr>
                </a:tc>
                <a:tc>
                  <a:txBody>
                    <a:bodyPr/>
                    <a:lstStyle/>
                    <a:p>
                      <a:pPr marL="0" lvl="0" indent="0" algn="l" rtl="0">
                        <a:spcBef>
                          <a:spcPts val="0"/>
                        </a:spcBef>
                        <a:spcAft>
                          <a:spcPts val="0"/>
                        </a:spcAft>
                        <a:buNone/>
                      </a:pPr>
                      <a:r>
                        <a:rPr lang="en" sz="1200">
                          <a:latin typeface="Roboto"/>
                          <a:ea typeface="Roboto"/>
                          <a:cs typeface="Roboto"/>
                          <a:sym typeface="Roboto"/>
                        </a:rPr>
                        <a:t>FR1 - Classification</a:t>
                      </a:r>
                      <a:endParaRPr sz="1200">
                        <a:latin typeface="Roboto"/>
                        <a:ea typeface="Roboto"/>
                        <a:cs typeface="Roboto"/>
                        <a:sym typeface="Roboto"/>
                      </a:endParaRPr>
                    </a:p>
                    <a:p>
                      <a:pPr marL="0" lvl="0" indent="0" algn="l" rtl="0">
                        <a:spcBef>
                          <a:spcPts val="0"/>
                        </a:spcBef>
                        <a:spcAft>
                          <a:spcPts val="0"/>
                        </a:spcAft>
                        <a:buNone/>
                      </a:pPr>
                      <a:r>
                        <a:rPr lang="en" sz="1200">
                          <a:latin typeface="Roboto"/>
                          <a:ea typeface="Roboto"/>
                          <a:cs typeface="Roboto"/>
                          <a:sym typeface="Roboto"/>
                        </a:rPr>
                        <a:t>FR2 - Crew</a:t>
                      </a:r>
                      <a:endParaRPr sz="1200">
                        <a:latin typeface="Roboto"/>
                        <a:ea typeface="Roboto"/>
                        <a:cs typeface="Roboto"/>
                        <a:sym typeface="Roboto"/>
                      </a:endParaRPr>
                    </a:p>
                    <a:p>
                      <a:pPr marL="0" lvl="0" indent="0" algn="l" rtl="0">
                        <a:spcBef>
                          <a:spcPts val="0"/>
                        </a:spcBef>
                        <a:spcAft>
                          <a:spcPts val="0"/>
                        </a:spcAft>
                        <a:buNone/>
                      </a:pPr>
                      <a:r>
                        <a:rPr lang="en" sz="1200">
                          <a:latin typeface="Roboto"/>
                          <a:ea typeface="Roboto"/>
                          <a:cs typeface="Roboto"/>
                          <a:sym typeface="Roboto"/>
                        </a:rPr>
                        <a:t>FR3 - Performance</a:t>
                      </a:r>
                      <a:endParaRPr sz="1200">
                        <a:latin typeface="Roboto"/>
                        <a:ea typeface="Roboto"/>
                        <a:cs typeface="Roboto"/>
                        <a:sym typeface="Roboto"/>
                      </a:endParaRPr>
                    </a:p>
                  </a:txBody>
                  <a:tcPr marL="91425" marR="91425" marT="91425" marB="91425" anchor="ctr">
                    <a:lnL w="9525" cap="flat" cmpd="sng">
                      <a:solidFill>
                        <a:srgbClr val="212121"/>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212121"/>
                      </a:solidFill>
                      <a:prstDash val="solid"/>
                      <a:round/>
                      <a:headEnd type="none" w="sm" len="sm"/>
                      <a:tailEnd type="none" w="sm" len="sm"/>
                    </a:lnB>
                    <a:solidFill>
                      <a:srgbClr val="D9D2E9"/>
                    </a:solidFill>
                  </a:tcPr>
                </a:tc>
                <a:extLst>
                  <a:ext uri="{0D108BD9-81ED-4DB2-BD59-A6C34878D82A}">
                    <a16:rowId xmlns:a16="http://schemas.microsoft.com/office/drawing/2014/main" val="10002"/>
                  </a:ext>
                </a:extLst>
              </a:tr>
              <a:tr h="733450">
                <a:tc>
                  <a:txBody>
                    <a:bodyPr/>
                    <a:lstStyle/>
                    <a:p>
                      <a:pPr marL="0" lvl="0" indent="0" algn="l" rtl="0">
                        <a:spcBef>
                          <a:spcPts val="0"/>
                        </a:spcBef>
                        <a:spcAft>
                          <a:spcPts val="0"/>
                        </a:spcAft>
                        <a:buNone/>
                      </a:pPr>
                      <a:r>
                        <a:rPr lang="en" sz="1200">
                          <a:latin typeface="Roboto"/>
                          <a:ea typeface="Roboto"/>
                          <a:cs typeface="Roboto"/>
                          <a:sym typeface="Roboto"/>
                        </a:rPr>
                        <a:t>Computational Simulation + Stability Models (</a:t>
                      </a:r>
                      <a:r>
                        <a:rPr lang="en" sz="1200" b="1">
                          <a:latin typeface="Roboto"/>
                          <a:ea typeface="Roboto"/>
                          <a:cs typeface="Roboto"/>
                          <a:sym typeface="Roboto"/>
                        </a:rPr>
                        <a:t>CSM</a:t>
                      </a:r>
                      <a:r>
                        <a:rPr lang="en" sz="1200">
                          <a:latin typeface="Roboto"/>
                          <a:ea typeface="Roboto"/>
                          <a:cs typeface="Roboto"/>
                          <a:sym typeface="Roboto"/>
                        </a:rPr>
                        <a:t>)</a:t>
                      </a:r>
                      <a:endParaRPr sz="1200">
                        <a:latin typeface="Roboto"/>
                        <a:ea typeface="Roboto"/>
                        <a:cs typeface="Roboto"/>
                        <a:sym typeface="Roboto"/>
                      </a:endParaRPr>
                    </a:p>
                  </a:txBody>
                  <a:tcPr marL="91425" marR="91425" marT="91425" marB="91425" anchor="ctr">
                    <a:lnL w="9525" cap="flat" cmpd="sng">
                      <a:solidFill>
                        <a:schemeClr val="lt1">
                          <a:alpha val="0"/>
                        </a:schemeClr>
                      </a:solidFill>
                      <a:prstDash val="solid"/>
                      <a:round/>
                      <a:headEnd type="none" w="sm" len="sm"/>
                      <a:tailEnd type="none" w="sm" len="sm"/>
                    </a:lnL>
                    <a:lnR w="9525" cap="flat" cmpd="sng">
                      <a:solidFill>
                        <a:srgbClr val="212121"/>
                      </a:solidFill>
                      <a:prstDash val="solid"/>
                      <a:round/>
                      <a:headEnd type="none" w="sm" len="sm"/>
                      <a:tailEnd type="none" w="sm" len="sm"/>
                    </a:lnR>
                    <a:lnT w="9525" cap="flat" cmpd="sng">
                      <a:solidFill>
                        <a:srgbClr val="212121"/>
                      </a:solidFill>
                      <a:prstDash val="solid"/>
                      <a:round/>
                      <a:headEnd type="none" w="sm" len="sm"/>
                      <a:tailEnd type="none" w="sm" len="sm"/>
                    </a:lnT>
                    <a:lnB w="28575" cap="flat" cmpd="sng">
                      <a:solidFill>
                        <a:srgbClr val="FF0000"/>
                      </a:solidFill>
                      <a:prstDash val="solid"/>
                      <a:round/>
                      <a:headEnd type="none" w="sm" len="sm"/>
                      <a:tailEnd type="none" w="sm" len="sm"/>
                    </a:lnB>
                    <a:solidFill>
                      <a:srgbClr val="D0E0E3"/>
                    </a:solidFill>
                  </a:tcPr>
                </a:tc>
                <a:tc>
                  <a:txBody>
                    <a:bodyPr/>
                    <a:lstStyle/>
                    <a:p>
                      <a:pPr marL="0" lvl="0" indent="0" algn="l" rtl="0">
                        <a:spcBef>
                          <a:spcPts val="0"/>
                        </a:spcBef>
                        <a:spcAft>
                          <a:spcPts val="0"/>
                        </a:spcAft>
                        <a:buNone/>
                      </a:pPr>
                      <a:r>
                        <a:rPr lang="en" sz="1200">
                          <a:latin typeface="Roboto"/>
                          <a:ea typeface="Roboto"/>
                          <a:cs typeface="Roboto"/>
                          <a:sym typeface="Roboto"/>
                        </a:rPr>
                        <a:t>MATLAB, AAA, and dynamic stability models will serve as a guide for analysis, prediction, verification, and design/model iteration.  </a:t>
                      </a:r>
                      <a:endParaRPr sz="1200">
                        <a:latin typeface="Roboto"/>
                        <a:ea typeface="Roboto"/>
                        <a:cs typeface="Roboto"/>
                        <a:sym typeface="Roboto"/>
                      </a:endParaRPr>
                    </a:p>
                  </a:txBody>
                  <a:tcPr marL="91425" marR="91425" marT="91425" marB="91425" anchor="ctr">
                    <a:lnL w="9525" cap="flat" cmpd="sng">
                      <a:solidFill>
                        <a:srgbClr val="212121"/>
                      </a:solidFill>
                      <a:prstDash val="solid"/>
                      <a:round/>
                      <a:headEnd type="none" w="sm" len="sm"/>
                      <a:tailEnd type="none" w="sm" len="sm"/>
                    </a:lnL>
                    <a:lnR w="9525" cap="flat" cmpd="sng">
                      <a:solidFill>
                        <a:srgbClr val="212121"/>
                      </a:solidFill>
                      <a:prstDash val="solid"/>
                      <a:round/>
                      <a:headEnd type="none" w="sm" len="sm"/>
                      <a:tailEnd type="none" w="sm" len="sm"/>
                    </a:lnR>
                    <a:lnT w="9525" cap="flat" cmpd="sng">
                      <a:solidFill>
                        <a:srgbClr val="212121"/>
                      </a:solidFill>
                      <a:prstDash val="solid"/>
                      <a:round/>
                      <a:headEnd type="none" w="sm" len="sm"/>
                      <a:tailEnd type="none" w="sm" len="sm"/>
                    </a:lnT>
                    <a:lnB w="28575" cap="flat" cmpd="sng">
                      <a:solidFill>
                        <a:srgbClr val="FF0000"/>
                      </a:solidFill>
                      <a:prstDash val="solid"/>
                      <a:round/>
                      <a:headEnd type="none" w="sm" len="sm"/>
                      <a:tailEnd type="none" w="sm" len="sm"/>
                    </a:lnB>
                    <a:solidFill>
                      <a:srgbClr val="D9D2E9"/>
                    </a:solidFill>
                  </a:tcPr>
                </a:tc>
                <a:tc>
                  <a:txBody>
                    <a:bodyPr/>
                    <a:lstStyle/>
                    <a:p>
                      <a:pPr marL="0" lvl="0" indent="0" algn="l" rtl="0">
                        <a:spcBef>
                          <a:spcPts val="0"/>
                        </a:spcBef>
                        <a:spcAft>
                          <a:spcPts val="0"/>
                        </a:spcAft>
                        <a:buNone/>
                      </a:pPr>
                      <a:r>
                        <a:rPr lang="en" sz="1200">
                          <a:latin typeface="Roboto"/>
                          <a:ea typeface="Roboto"/>
                          <a:cs typeface="Roboto"/>
                          <a:sym typeface="Roboto"/>
                        </a:rPr>
                        <a:t>FR3 - Performance</a:t>
                      </a:r>
                      <a:endParaRPr sz="1200">
                        <a:latin typeface="Roboto"/>
                        <a:ea typeface="Roboto"/>
                        <a:cs typeface="Roboto"/>
                        <a:sym typeface="Roboto"/>
                      </a:endParaRPr>
                    </a:p>
                    <a:p>
                      <a:pPr marL="0" lvl="0" indent="0" algn="l" rtl="0">
                        <a:spcBef>
                          <a:spcPts val="0"/>
                        </a:spcBef>
                        <a:spcAft>
                          <a:spcPts val="0"/>
                        </a:spcAft>
                        <a:buNone/>
                      </a:pPr>
                      <a:r>
                        <a:rPr lang="en" sz="1200">
                          <a:latin typeface="Roboto"/>
                          <a:ea typeface="Roboto"/>
                          <a:cs typeface="Roboto"/>
                          <a:sym typeface="Roboto"/>
                        </a:rPr>
                        <a:t>FR6 - Stability</a:t>
                      </a:r>
                      <a:endParaRPr sz="1200">
                        <a:latin typeface="Roboto"/>
                        <a:ea typeface="Roboto"/>
                        <a:cs typeface="Roboto"/>
                        <a:sym typeface="Roboto"/>
                      </a:endParaRPr>
                    </a:p>
                  </a:txBody>
                  <a:tcPr marL="91425" marR="91425" marT="91425" marB="91425" anchor="ctr">
                    <a:lnL w="9525" cap="flat" cmpd="sng">
                      <a:solidFill>
                        <a:srgbClr val="212121"/>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rgbClr val="212121"/>
                      </a:solidFill>
                      <a:prstDash val="solid"/>
                      <a:round/>
                      <a:headEnd type="none" w="sm" len="sm"/>
                      <a:tailEnd type="none" w="sm" len="sm"/>
                    </a:lnT>
                    <a:lnB w="28575" cap="flat" cmpd="sng">
                      <a:solidFill>
                        <a:srgbClr val="FF0000"/>
                      </a:solidFill>
                      <a:prstDash val="solid"/>
                      <a:round/>
                      <a:headEnd type="none" w="sm" len="sm"/>
                      <a:tailEnd type="none" w="sm" len="sm"/>
                    </a:lnB>
                    <a:solidFill>
                      <a:srgbClr val="D9D2E9"/>
                    </a:solidFill>
                  </a:tcPr>
                </a:tc>
                <a:extLst>
                  <a:ext uri="{0D108BD9-81ED-4DB2-BD59-A6C34878D82A}">
                    <a16:rowId xmlns:a16="http://schemas.microsoft.com/office/drawing/2014/main" val="10003"/>
                  </a:ext>
                </a:extLst>
              </a:tr>
              <a:tr h="625025">
                <a:tc>
                  <a:txBody>
                    <a:bodyPr/>
                    <a:lstStyle/>
                    <a:p>
                      <a:pPr marL="0" lvl="0" indent="0" algn="l" rtl="0">
                        <a:spcBef>
                          <a:spcPts val="0"/>
                        </a:spcBef>
                        <a:spcAft>
                          <a:spcPts val="0"/>
                        </a:spcAft>
                        <a:buNone/>
                      </a:pPr>
                      <a:r>
                        <a:rPr lang="en" sz="1200">
                          <a:latin typeface="Roboto"/>
                          <a:ea typeface="Roboto"/>
                          <a:cs typeface="Roboto"/>
                          <a:sym typeface="Roboto"/>
                        </a:rPr>
                        <a:t>Small Scale Testing (</a:t>
                      </a:r>
                      <a:r>
                        <a:rPr lang="en" sz="1200" b="1">
                          <a:latin typeface="Roboto"/>
                          <a:ea typeface="Roboto"/>
                          <a:cs typeface="Roboto"/>
                          <a:sym typeface="Roboto"/>
                        </a:rPr>
                        <a:t>SST</a:t>
                      </a:r>
                      <a:r>
                        <a:rPr lang="en" sz="1200">
                          <a:latin typeface="Roboto"/>
                          <a:ea typeface="Roboto"/>
                          <a:cs typeface="Roboto"/>
                          <a:sym typeface="Roboto"/>
                        </a:rPr>
                        <a:t>)</a:t>
                      </a:r>
                      <a:endParaRPr sz="1200">
                        <a:latin typeface="Roboto"/>
                        <a:ea typeface="Roboto"/>
                        <a:cs typeface="Roboto"/>
                        <a:sym typeface="Roboto"/>
                      </a:endParaRPr>
                    </a:p>
                  </a:txBody>
                  <a:tcPr marL="91425" marR="91425" marT="91425" marB="91425" anchor="ctr">
                    <a:lnL w="28575" cap="flat" cmpd="sng">
                      <a:solidFill>
                        <a:srgbClr val="FF0000"/>
                      </a:solidFill>
                      <a:prstDash val="solid"/>
                      <a:round/>
                      <a:headEnd type="none" w="sm" len="sm"/>
                      <a:tailEnd type="none" w="sm" len="sm"/>
                    </a:lnL>
                    <a:lnR w="9525" cap="flat" cmpd="sng">
                      <a:solidFill>
                        <a:srgbClr val="212121"/>
                      </a:solidFill>
                      <a:prstDash val="solid"/>
                      <a:round/>
                      <a:headEnd type="none" w="sm" len="sm"/>
                      <a:tailEnd type="none" w="sm" len="sm"/>
                    </a:lnR>
                    <a:lnT w="28575" cap="flat" cmpd="sng">
                      <a:solidFill>
                        <a:srgbClr val="FF0000"/>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l" rtl="0">
                        <a:spcBef>
                          <a:spcPts val="0"/>
                        </a:spcBef>
                        <a:spcAft>
                          <a:spcPts val="0"/>
                        </a:spcAft>
                        <a:buNone/>
                      </a:pPr>
                      <a:r>
                        <a:rPr lang="en" sz="1200">
                          <a:solidFill>
                            <a:srgbClr val="212121"/>
                          </a:solidFill>
                          <a:latin typeface="Roboto"/>
                          <a:ea typeface="Roboto"/>
                          <a:cs typeface="Roboto"/>
                          <a:sym typeface="Roboto"/>
                        </a:rPr>
                        <a:t>Wind Tunnel Aerodynamic Validation (</a:t>
                      </a:r>
                      <a:r>
                        <a:rPr lang="en" sz="1200">
                          <a:latin typeface="Roboto"/>
                          <a:ea typeface="Roboto"/>
                          <a:cs typeface="Roboto"/>
                          <a:sym typeface="Roboto"/>
                        </a:rPr>
                        <a:t>WTAV): comparative data collection, and Characteristic Stability Demonstration (CSD): stability visualization</a:t>
                      </a:r>
                      <a:endParaRPr sz="1200">
                        <a:latin typeface="Roboto"/>
                        <a:ea typeface="Roboto"/>
                        <a:cs typeface="Roboto"/>
                        <a:sym typeface="Roboto"/>
                      </a:endParaRPr>
                    </a:p>
                  </a:txBody>
                  <a:tcPr marL="91425" marR="91425" marT="91425" marB="91425" anchor="ctr">
                    <a:lnL w="9525" cap="flat" cmpd="sng">
                      <a:solidFill>
                        <a:srgbClr val="212121"/>
                      </a:solidFill>
                      <a:prstDash val="solid"/>
                      <a:round/>
                      <a:headEnd type="none" w="sm" len="sm"/>
                      <a:tailEnd type="none" w="sm" len="sm"/>
                    </a:lnL>
                    <a:lnR w="9525" cap="flat" cmpd="sng">
                      <a:solidFill>
                        <a:srgbClr val="212121"/>
                      </a:solidFill>
                      <a:prstDash val="solid"/>
                      <a:round/>
                      <a:headEnd type="none" w="sm" len="sm"/>
                      <a:tailEnd type="none" w="sm" len="sm"/>
                    </a:lnR>
                    <a:lnT w="28575" cap="flat" cmpd="sng">
                      <a:solidFill>
                        <a:srgbClr val="FF0000"/>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l" rtl="0">
                        <a:spcBef>
                          <a:spcPts val="0"/>
                        </a:spcBef>
                        <a:spcAft>
                          <a:spcPts val="0"/>
                        </a:spcAft>
                        <a:buNone/>
                      </a:pPr>
                      <a:r>
                        <a:rPr lang="en" sz="1200">
                          <a:solidFill>
                            <a:srgbClr val="212121"/>
                          </a:solidFill>
                          <a:latin typeface="Roboto"/>
                          <a:ea typeface="Roboto"/>
                          <a:cs typeface="Roboto"/>
                          <a:sym typeface="Roboto"/>
                        </a:rPr>
                        <a:t>FR4 - WTAV (Wind Tun.)</a:t>
                      </a:r>
                      <a:endParaRPr sz="1200">
                        <a:solidFill>
                          <a:srgbClr val="212121"/>
                        </a:solidFill>
                        <a:latin typeface="Roboto"/>
                        <a:ea typeface="Roboto"/>
                        <a:cs typeface="Roboto"/>
                        <a:sym typeface="Roboto"/>
                      </a:endParaRPr>
                    </a:p>
                    <a:p>
                      <a:pPr marL="0" lvl="0" indent="0" algn="l" rtl="0">
                        <a:spcBef>
                          <a:spcPts val="0"/>
                        </a:spcBef>
                        <a:spcAft>
                          <a:spcPts val="0"/>
                        </a:spcAft>
                        <a:buNone/>
                      </a:pPr>
                      <a:r>
                        <a:rPr lang="en" sz="1200">
                          <a:solidFill>
                            <a:srgbClr val="212121"/>
                          </a:solidFill>
                          <a:latin typeface="Roboto"/>
                          <a:ea typeface="Roboto"/>
                          <a:cs typeface="Roboto"/>
                          <a:sym typeface="Roboto"/>
                        </a:rPr>
                        <a:t>FR5 - CSD (Glider)</a:t>
                      </a:r>
                      <a:endParaRPr sz="1200">
                        <a:solidFill>
                          <a:srgbClr val="212121"/>
                        </a:solidFill>
                        <a:latin typeface="Roboto"/>
                        <a:ea typeface="Roboto"/>
                        <a:cs typeface="Roboto"/>
                        <a:sym typeface="Roboto"/>
                      </a:endParaRPr>
                    </a:p>
                  </a:txBody>
                  <a:tcPr marL="91425" marR="91425" marT="91425" marB="91425" anchor="ctr">
                    <a:lnL w="9525" cap="flat" cmpd="sng">
                      <a:solidFill>
                        <a:srgbClr val="212121"/>
                      </a:solidFill>
                      <a:prstDash val="solid"/>
                      <a:round/>
                      <a:headEnd type="none" w="sm" len="sm"/>
                      <a:tailEnd type="none" w="sm" len="sm"/>
                    </a:lnL>
                    <a:lnR w="28575" cap="flat" cmpd="sng">
                      <a:solidFill>
                        <a:srgbClr val="FF0000"/>
                      </a:solidFill>
                      <a:prstDash val="solid"/>
                      <a:round/>
                      <a:headEnd type="none" w="sm" len="sm"/>
                      <a:tailEnd type="none" w="sm" len="sm"/>
                    </a:lnR>
                    <a:lnT w="28575" cap="flat" cmpd="sng">
                      <a:solidFill>
                        <a:srgbClr val="FF0000"/>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4"/>
                  </a:ext>
                </a:extLst>
              </a:tr>
              <a:tr h="550075">
                <a:tc>
                  <a:txBody>
                    <a:bodyPr/>
                    <a:lstStyle/>
                    <a:p>
                      <a:pPr marL="0" lvl="0" indent="0" algn="l" rtl="0">
                        <a:spcBef>
                          <a:spcPts val="0"/>
                        </a:spcBef>
                        <a:spcAft>
                          <a:spcPts val="0"/>
                        </a:spcAft>
                        <a:buNone/>
                      </a:pPr>
                      <a:r>
                        <a:rPr lang="en" sz="1200">
                          <a:latin typeface="Roboto"/>
                          <a:ea typeface="Roboto"/>
                          <a:cs typeface="Roboto"/>
                          <a:sym typeface="Roboto"/>
                        </a:rPr>
                        <a:t>Manufacturing (</a:t>
                      </a:r>
                      <a:r>
                        <a:rPr lang="en" sz="1200" b="1">
                          <a:latin typeface="Roboto"/>
                          <a:ea typeface="Roboto"/>
                          <a:cs typeface="Roboto"/>
                          <a:sym typeface="Roboto"/>
                        </a:rPr>
                        <a:t>MFCT</a:t>
                      </a:r>
                      <a:r>
                        <a:rPr lang="en" sz="1200">
                          <a:latin typeface="Roboto"/>
                          <a:ea typeface="Roboto"/>
                          <a:cs typeface="Roboto"/>
                          <a:sym typeface="Roboto"/>
                        </a:rPr>
                        <a:t>)</a:t>
                      </a:r>
                      <a:endParaRPr sz="1200">
                        <a:latin typeface="Roboto"/>
                        <a:ea typeface="Roboto"/>
                        <a:cs typeface="Roboto"/>
                        <a:sym typeface="Roboto"/>
                      </a:endParaRPr>
                    </a:p>
                  </a:txBody>
                  <a:tcPr marL="91425" marR="91425" marT="91425" marB="91425" anchor="ctr">
                    <a:lnL w="28575" cap="flat" cmpd="sng">
                      <a:solidFill>
                        <a:srgbClr val="FF0000"/>
                      </a:solidFill>
                      <a:prstDash val="solid"/>
                      <a:round/>
                      <a:headEnd type="none" w="sm" len="sm"/>
                      <a:tailEnd type="none" w="sm" len="sm"/>
                    </a:lnL>
                    <a:lnR w="9525" cap="flat" cmpd="sng">
                      <a:solidFill>
                        <a:srgbClr val="21212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212121"/>
                      </a:solidFill>
                      <a:prstDash val="solid"/>
                      <a:round/>
                      <a:headEnd type="none" w="sm" len="sm"/>
                      <a:tailEnd type="none" w="sm" len="sm"/>
                    </a:lnB>
                    <a:solidFill>
                      <a:srgbClr val="A2C4C9"/>
                    </a:solidFill>
                  </a:tcPr>
                </a:tc>
                <a:tc>
                  <a:txBody>
                    <a:bodyPr/>
                    <a:lstStyle/>
                    <a:p>
                      <a:pPr marL="0" lvl="0" indent="0" algn="l" rtl="0">
                        <a:spcBef>
                          <a:spcPts val="0"/>
                        </a:spcBef>
                        <a:spcAft>
                          <a:spcPts val="0"/>
                        </a:spcAft>
                        <a:buNone/>
                      </a:pPr>
                      <a:r>
                        <a:rPr lang="en" sz="1200">
                          <a:latin typeface="Roboto"/>
                          <a:ea typeface="Roboto"/>
                          <a:cs typeface="Roboto"/>
                          <a:sym typeface="Roboto"/>
                        </a:rPr>
                        <a:t>Scale models will need to be constructed for the WTAV and CSD tests</a:t>
                      </a:r>
                      <a:endParaRPr sz="1200">
                        <a:latin typeface="Roboto"/>
                        <a:ea typeface="Roboto"/>
                        <a:cs typeface="Roboto"/>
                        <a:sym typeface="Roboto"/>
                      </a:endParaRPr>
                    </a:p>
                  </a:txBody>
                  <a:tcPr marL="91425" marR="91425" marT="91425" marB="91425" anchor="ctr">
                    <a:lnL w="9525" cap="flat" cmpd="sng">
                      <a:solidFill>
                        <a:srgbClr val="212121"/>
                      </a:solidFill>
                      <a:prstDash val="solid"/>
                      <a:round/>
                      <a:headEnd type="none" w="sm" len="sm"/>
                      <a:tailEnd type="none" w="sm" len="sm"/>
                    </a:lnL>
                    <a:lnR w="9525" cap="flat" cmpd="sng">
                      <a:solidFill>
                        <a:srgbClr val="21212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212121"/>
                      </a:solidFill>
                      <a:prstDash val="solid"/>
                      <a:round/>
                      <a:headEnd type="none" w="sm" len="sm"/>
                      <a:tailEnd type="none" w="sm" len="sm"/>
                    </a:lnB>
                    <a:solidFill>
                      <a:srgbClr val="B4A7D6"/>
                    </a:solidFill>
                  </a:tcPr>
                </a:tc>
                <a:tc>
                  <a:txBody>
                    <a:bodyPr/>
                    <a:lstStyle/>
                    <a:p>
                      <a:pPr marL="0" lvl="0" indent="0" algn="l" rtl="0">
                        <a:spcBef>
                          <a:spcPts val="0"/>
                        </a:spcBef>
                        <a:spcAft>
                          <a:spcPts val="0"/>
                        </a:spcAft>
                        <a:buNone/>
                      </a:pPr>
                      <a:r>
                        <a:rPr lang="en" sz="1200">
                          <a:solidFill>
                            <a:schemeClr val="lt1"/>
                          </a:solidFill>
                          <a:latin typeface="Roboto"/>
                          <a:ea typeface="Roboto"/>
                          <a:cs typeface="Roboto"/>
                          <a:sym typeface="Roboto"/>
                        </a:rPr>
                        <a:t>FR4 - WTAV (Wind Tun.)</a:t>
                      </a:r>
                      <a:endParaRPr sz="1200">
                        <a:solidFill>
                          <a:schemeClr val="lt1"/>
                        </a:solidFill>
                        <a:latin typeface="Roboto"/>
                        <a:ea typeface="Roboto"/>
                        <a:cs typeface="Roboto"/>
                        <a:sym typeface="Roboto"/>
                      </a:endParaRPr>
                    </a:p>
                    <a:p>
                      <a:pPr marL="0" lvl="0" indent="0" algn="l" rtl="0">
                        <a:spcBef>
                          <a:spcPts val="0"/>
                        </a:spcBef>
                        <a:spcAft>
                          <a:spcPts val="0"/>
                        </a:spcAft>
                        <a:buNone/>
                      </a:pPr>
                      <a:r>
                        <a:rPr lang="en" sz="1200">
                          <a:solidFill>
                            <a:schemeClr val="lt1"/>
                          </a:solidFill>
                          <a:latin typeface="Roboto"/>
                          <a:ea typeface="Roboto"/>
                          <a:cs typeface="Roboto"/>
                          <a:sym typeface="Roboto"/>
                        </a:rPr>
                        <a:t>FR5 - CSD (Glider)</a:t>
                      </a:r>
                      <a:endParaRPr sz="1200">
                        <a:latin typeface="Roboto"/>
                        <a:ea typeface="Roboto"/>
                        <a:cs typeface="Roboto"/>
                        <a:sym typeface="Roboto"/>
                      </a:endParaRPr>
                    </a:p>
                  </a:txBody>
                  <a:tcPr marL="91425" marR="91425" marT="91425" marB="91425" anchor="ctr">
                    <a:lnL w="9525" cap="flat" cmpd="sng">
                      <a:solidFill>
                        <a:srgbClr val="212121"/>
                      </a:solidFill>
                      <a:prstDash val="solid"/>
                      <a:round/>
                      <a:headEnd type="none" w="sm" len="sm"/>
                      <a:tailEnd type="none" w="sm" len="sm"/>
                    </a:lnL>
                    <a:lnR w="28575" cap="flat" cmpd="sng">
                      <a:solidFill>
                        <a:srgbClr val="FF0000"/>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212121"/>
                      </a:solidFill>
                      <a:prstDash val="solid"/>
                      <a:round/>
                      <a:headEnd type="none" w="sm" len="sm"/>
                      <a:tailEnd type="none" w="sm" len="sm"/>
                    </a:lnB>
                    <a:solidFill>
                      <a:srgbClr val="B4A7D6"/>
                    </a:solidFill>
                  </a:tcPr>
                </a:tc>
                <a:extLst>
                  <a:ext uri="{0D108BD9-81ED-4DB2-BD59-A6C34878D82A}">
                    <a16:rowId xmlns:a16="http://schemas.microsoft.com/office/drawing/2014/main" val="10005"/>
                  </a:ext>
                </a:extLst>
              </a:tr>
              <a:tr h="366700">
                <a:tc>
                  <a:txBody>
                    <a:bodyPr/>
                    <a:lstStyle/>
                    <a:p>
                      <a:pPr marL="0" lvl="0" indent="0" algn="l" rtl="0">
                        <a:spcBef>
                          <a:spcPts val="0"/>
                        </a:spcBef>
                        <a:spcAft>
                          <a:spcPts val="0"/>
                        </a:spcAft>
                        <a:buNone/>
                      </a:pPr>
                      <a:r>
                        <a:rPr lang="en" sz="1200">
                          <a:latin typeface="Roboto"/>
                          <a:ea typeface="Roboto"/>
                          <a:cs typeface="Roboto"/>
                          <a:sym typeface="Roboto"/>
                        </a:rPr>
                        <a:t>Budget (</a:t>
                      </a:r>
                      <a:r>
                        <a:rPr lang="en" sz="1200" b="1">
                          <a:latin typeface="Roboto"/>
                          <a:ea typeface="Roboto"/>
                          <a:cs typeface="Roboto"/>
                          <a:sym typeface="Roboto"/>
                        </a:rPr>
                        <a:t>BUD</a:t>
                      </a:r>
                      <a:r>
                        <a:rPr lang="en" sz="1200">
                          <a:latin typeface="Roboto"/>
                          <a:ea typeface="Roboto"/>
                          <a:cs typeface="Roboto"/>
                          <a:sym typeface="Roboto"/>
                        </a:rPr>
                        <a:t>)</a:t>
                      </a:r>
                      <a:endParaRPr sz="1200">
                        <a:latin typeface="Roboto"/>
                        <a:ea typeface="Roboto"/>
                        <a:cs typeface="Roboto"/>
                        <a:sym typeface="Roboto"/>
                      </a:endParaRPr>
                    </a:p>
                  </a:txBody>
                  <a:tcPr marL="91425" marR="91425" marT="91425" marB="91425" anchor="ctr">
                    <a:lnL w="28575" cap="flat" cmpd="sng">
                      <a:solidFill>
                        <a:srgbClr val="FF0000"/>
                      </a:solidFill>
                      <a:prstDash val="solid"/>
                      <a:round/>
                      <a:headEnd type="none" w="sm" len="sm"/>
                      <a:tailEnd type="none" w="sm" len="sm"/>
                    </a:lnL>
                    <a:lnR w="9525" cap="flat" cmpd="sng">
                      <a:solidFill>
                        <a:srgbClr val="212121"/>
                      </a:solidFill>
                      <a:prstDash val="solid"/>
                      <a:round/>
                      <a:headEnd type="none" w="sm" len="sm"/>
                      <a:tailEnd type="none" w="sm" len="sm"/>
                    </a:lnR>
                    <a:lnT w="9525" cap="flat" cmpd="sng">
                      <a:solidFill>
                        <a:srgbClr val="212121"/>
                      </a:solidFill>
                      <a:prstDash val="solid"/>
                      <a:round/>
                      <a:headEnd type="none" w="sm" len="sm"/>
                      <a:tailEnd type="none" w="sm" len="sm"/>
                    </a:lnT>
                    <a:lnB w="28575" cap="flat" cmpd="sng">
                      <a:solidFill>
                        <a:srgbClr val="FF0000"/>
                      </a:solidFill>
                      <a:prstDash val="solid"/>
                      <a:round/>
                      <a:headEnd type="none" w="sm" len="sm"/>
                      <a:tailEnd type="none" w="sm" len="sm"/>
                    </a:lnB>
                    <a:solidFill>
                      <a:srgbClr val="A2C4C9"/>
                    </a:solidFill>
                  </a:tcPr>
                </a:tc>
                <a:tc>
                  <a:txBody>
                    <a:bodyPr/>
                    <a:lstStyle/>
                    <a:p>
                      <a:pPr marL="0" lvl="0" indent="0" algn="l" rtl="0">
                        <a:spcBef>
                          <a:spcPts val="0"/>
                        </a:spcBef>
                        <a:spcAft>
                          <a:spcPts val="0"/>
                        </a:spcAft>
                        <a:buNone/>
                      </a:pPr>
                      <a:r>
                        <a:rPr lang="en" sz="1200">
                          <a:latin typeface="Roboto"/>
                          <a:ea typeface="Roboto"/>
                          <a:cs typeface="Roboto"/>
                          <a:sym typeface="Roboto"/>
                        </a:rPr>
                        <a:t>Course funding limitation has a limit of $5,000; will drive SST model quality</a:t>
                      </a:r>
                      <a:endParaRPr sz="1200">
                        <a:latin typeface="Roboto"/>
                        <a:ea typeface="Roboto"/>
                        <a:cs typeface="Roboto"/>
                        <a:sym typeface="Roboto"/>
                      </a:endParaRPr>
                    </a:p>
                  </a:txBody>
                  <a:tcPr marL="91425" marR="91425" marT="91425" marB="91425" anchor="ctr">
                    <a:lnL w="9525" cap="flat" cmpd="sng">
                      <a:solidFill>
                        <a:srgbClr val="212121"/>
                      </a:solidFill>
                      <a:prstDash val="solid"/>
                      <a:round/>
                      <a:headEnd type="none" w="sm" len="sm"/>
                      <a:tailEnd type="none" w="sm" len="sm"/>
                    </a:lnL>
                    <a:lnR w="9525" cap="flat" cmpd="sng">
                      <a:solidFill>
                        <a:srgbClr val="212121"/>
                      </a:solidFill>
                      <a:prstDash val="solid"/>
                      <a:round/>
                      <a:headEnd type="none" w="sm" len="sm"/>
                      <a:tailEnd type="none" w="sm" len="sm"/>
                    </a:lnR>
                    <a:lnT w="9525" cap="flat" cmpd="sng">
                      <a:solidFill>
                        <a:srgbClr val="212121"/>
                      </a:solidFill>
                      <a:prstDash val="solid"/>
                      <a:round/>
                      <a:headEnd type="none" w="sm" len="sm"/>
                      <a:tailEnd type="none" w="sm" len="sm"/>
                    </a:lnT>
                    <a:lnB w="28575" cap="flat" cmpd="sng">
                      <a:solidFill>
                        <a:srgbClr val="FF0000"/>
                      </a:solidFill>
                      <a:prstDash val="solid"/>
                      <a:round/>
                      <a:headEnd type="none" w="sm" len="sm"/>
                      <a:tailEnd type="none" w="sm" len="sm"/>
                    </a:lnB>
                    <a:solidFill>
                      <a:srgbClr val="B4A7D6"/>
                    </a:solidFill>
                  </a:tcPr>
                </a:tc>
                <a:tc>
                  <a:txBody>
                    <a:bodyPr/>
                    <a:lstStyle/>
                    <a:p>
                      <a:pPr marL="0" lvl="0" indent="0" algn="l" rtl="0">
                        <a:spcBef>
                          <a:spcPts val="0"/>
                        </a:spcBef>
                        <a:spcAft>
                          <a:spcPts val="0"/>
                        </a:spcAft>
                        <a:buNone/>
                      </a:pPr>
                      <a:r>
                        <a:rPr lang="en" sz="1200">
                          <a:latin typeface="Roboto"/>
                          <a:ea typeface="Roboto"/>
                          <a:cs typeface="Roboto"/>
                          <a:sym typeface="Roboto"/>
                        </a:rPr>
                        <a:t>Course</a:t>
                      </a:r>
                      <a:endParaRPr sz="1200">
                        <a:latin typeface="Roboto"/>
                        <a:ea typeface="Roboto"/>
                        <a:cs typeface="Roboto"/>
                        <a:sym typeface="Roboto"/>
                      </a:endParaRPr>
                    </a:p>
                  </a:txBody>
                  <a:tcPr marL="91425" marR="91425" marT="91425" marB="91425" anchor="ctr">
                    <a:lnL w="9525" cap="flat" cmpd="sng">
                      <a:solidFill>
                        <a:srgbClr val="212121"/>
                      </a:solidFill>
                      <a:prstDash val="solid"/>
                      <a:round/>
                      <a:headEnd type="none" w="sm" len="sm"/>
                      <a:tailEnd type="none" w="sm" len="sm"/>
                    </a:lnL>
                    <a:lnR w="28575" cap="flat" cmpd="sng">
                      <a:solidFill>
                        <a:srgbClr val="FF0000"/>
                      </a:solidFill>
                      <a:prstDash val="solid"/>
                      <a:round/>
                      <a:headEnd type="none" w="sm" len="sm"/>
                      <a:tailEnd type="none" w="sm" len="sm"/>
                    </a:lnR>
                    <a:lnT w="9525" cap="flat" cmpd="sng">
                      <a:solidFill>
                        <a:srgbClr val="212121"/>
                      </a:solidFill>
                      <a:prstDash val="solid"/>
                      <a:round/>
                      <a:headEnd type="none" w="sm" len="sm"/>
                      <a:tailEnd type="none" w="sm" len="sm"/>
                    </a:lnT>
                    <a:lnB w="28575" cap="flat" cmpd="sng">
                      <a:solidFill>
                        <a:srgbClr val="FF0000"/>
                      </a:solidFill>
                      <a:prstDash val="solid"/>
                      <a:round/>
                      <a:headEnd type="none" w="sm" len="sm"/>
                      <a:tailEnd type="none" w="sm" len="sm"/>
                    </a:lnB>
                    <a:solidFill>
                      <a:srgbClr val="B4A7D6"/>
                    </a:solidFill>
                  </a:tcPr>
                </a:tc>
                <a:extLst>
                  <a:ext uri="{0D108BD9-81ED-4DB2-BD59-A6C34878D82A}">
                    <a16:rowId xmlns:a16="http://schemas.microsoft.com/office/drawing/2014/main" val="10006"/>
                  </a:ext>
                </a:extLst>
              </a:tr>
            </a:tbl>
          </a:graphicData>
        </a:graphic>
      </p:graphicFrame>
      <p:graphicFrame>
        <p:nvGraphicFramePr>
          <p:cNvPr id="207" name="Google Shape;207;p33"/>
          <p:cNvGraphicFramePr/>
          <p:nvPr/>
        </p:nvGraphicFramePr>
        <p:xfrm>
          <a:off x="0" y="4749900"/>
          <a:ext cx="3000000" cy="3000000"/>
        </p:xfrm>
        <a:graphic>
          <a:graphicData uri="http://schemas.openxmlformats.org/drawingml/2006/table">
            <a:tbl>
              <a:tblPr>
                <a:noFill/>
                <a:tableStyleId>{6AB2BD99-D816-4124-A111-4A8E09C7968A}</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109675">
                  <a:extLst>
                    <a:ext uri="{9D8B030D-6E8A-4147-A177-3AD203B41FA5}">
                      <a16:colId xmlns:a16="http://schemas.microsoft.com/office/drawing/2014/main" val="20002"/>
                    </a:ext>
                  </a:extLst>
                </a:gridCol>
                <a:gridCol w="9940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3"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OVERVIEW</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SCHEDULE</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TEST READINESS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BUDGET</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dern Dark">
  <a:themeElements>
    <a:clrScheme name="Simple Dark">
      <a:dk1>
        <a:srgbClr val="FFFFFF"/>
      </a:dk1>
      <a:lt1>
        <a:srgbClr val="212121"/>
      </a:lt1>
      <a:dk2>
        <a:srgbClr val="303030"/>
      </a:dk2>
      <a:lt2>
        <a:srgbClr val="ADADAD"/>
      </a:lt2>
      <a:accent1>
        <a:srgbClr val="00C6B4"/>
      </a:accent1>
      <a:accent2>
        <a:srgbClr val="EEEEEE"/>
      </a:accent2>
      <a:accent3>
        <a:srgbClr val="9783D3"/>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6681</Words>
  <Application>Microsoft Office PowerPoint</Application>
  <PresentationFormat>On-screen Show (16:9)</PresentationFormat>
  <Paragraphs>1707</Paragraphs>
  <Slides>88</Slides>
  <Notes>88</Notes>
  <HiddenSlides>1</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88</vt:i4>
      </vt:variant>
    </vt:vector>
  </HeadingPairs>
  <TitlesOfParts>
    <vt:vector size="93" baseType="lpstr">
      <vt:lpstr>Roboto</vt:lpstr>
      <vt:lpstr>Arial</vt:lpstr>
      <vt:lpstr>Maven Pro</vt:lpstr>
      <vt:lpstr>Simple Light</vt:lpstr>
      <vt:lpstr>Modern Dark</vt:lpstr>
      <vt:lpstr>PowerPoint Presentation</vt:lpstr>
      <vt:lpstr>OVERVIEW Presented by: Emerson Beinhauer, Finn Bailis                                                </vt:lpstr>
      <vt:lpstr>PROJECT PURPOSE &amp; OBJECTIVES</vt:lpstr>
      <vt:lpstr>CONOPS (MISSION PROFILE)</vt:lpstr>
      <vt:lpstr>CONOPS (PROJECT)</vt:lpstr>
      <vt:lpstr>FUNCTIONAL BLOCK DIAGRAM</vt:lpstr>
      <vt:lpstr>BASELINE DESIGN</vt:lpstr>
      <vt:lpstr>BASELINE DESIGN</vt:lpstr>
      <vt:lpstr>CRITICAL PROJECT ELEMENTS</vt:lpstr>
      <vt:lpstr>LEVELS OF SUCCESS - TESTING</vt:lpstr>
      <vt:lpstr>LEVELS OF SUCCESS - MANUFACTURING</vt:lpstr>
      <vt:lpstr>PROJECT UPDATES</vt:lpstr>
      <vt:lpstr>PROJECT UPDATES (CONT.)</vt:lpstr>
      <vt:lpstr>SCHEDULE Presented by: Jacob Pendergast                                               </vt:lpstr>
      <vt:lpstr>PROJECT SCHEDULE - GANTT </vt:lpstr>
      <vt:lpstr>PROJECT SCHEDULE - WT Models</vt:lpstr>
      <vt:lpstr>PROJECT SCHEDULE - GLIDER MODELS </vt:lpstr>
      <vt:lpstr>SCHEDULING: RISK OFF-RAMPS</vt:lpstr>
      <vt:lpstr>TEST READINESS Presented by: xxx                                               </vt:lpstr>
      <vt:lpstr>TESTING LIMITATIONS</vt:lpstr>
      <vt:lpstr>TESTING LIMITATIONS</vt:lpstr>
      <vt:lpstr>TESTING OVERVIEW</vt:lpstr>
      <vt:lpstr>(SST) WIND TUNNEL TESTING</vt:lpstr>
      <vt:lpstr>(SST) WIND TUNNEL TESTING</vt:lpstr>
      <vt:lpstr>(SST) WIND TUNNEL TESTING - FBD</vt:lpstr>
      <vt:lpstr>(SST) WIND TUNNEL TESTING - PROCEDURE</vt:lpstr>
      <vt:lpstr>(SST) WIND TUNNEL TESTING - SENSOR</vt:lpstr>
      <vt:lpstr>(SST) PRELOADING VERIFICATION TEST</vt:lpstr>
      <vt:lpstr>(SST) PRELOADING VERIFICATION TEST</vt:lpstr>
      <vt:lpstr>(SST) PRELOADING VERIFICATION TEST - RESULTS</vt:lpstr>
      <vt:lpstr>(SST) PRELOADING VERIFICATION TEST - RISKS / SAFETY</vt:lpstr>
      <vt:lpstr>(MFCT) CAR TOP SAFETY TEST</vt:lpstr>
      <vt:lpstr>(MFCT) CAR TOP SAFETY TEST</vt:lpstr>
      <vt:lpstr>(SST) GLIDER TESTING</vt:lpstr>
      <vt:lpstr>(SST) GLIDER TESTING</vt:lpstr>
      <vt:lpstr>(SST) GLIDER TESTING </vt:lpstr>
      <vt:lpstr>(SST) GLIDER TESTING - LOGGERPRO</vt:lpstr>
      <vt:lpstr>(SST) GLIDER TESTING - SAFETY</vt:lpstr>
      <vt:lpstr>(MFCT) GLIDER TESTING - SCALING</vt:lpstr>
      <vt:lpstr>[MFCT] CG TESTING</vt:lpstr>
      <vt:lpstr>[MFCT] CG TESTING - EXPECTED RESULTS</vt:lpstr>
      <vt:lpstr>[MFCT] LATERAL CG TEST</vt:lpstr>
      <vt:lpstr>[MFCT] LATERAL CG TEST</vt:lpstr>
      <vt:lpstr>[MFCT] LONGITUDINAL CG TEST</vt:lpstr>
      <vt:lpstr>[MFCT] LONGITUDINAL CG TEST</vt:lpstr>
      <vt:lpstr>(SST) GLIDER TESTING - 3D PRINTED MODEL</vt:lpstr>
      <vt:lpstr>BUDGET Presented by: Julia Tucker                                               </vt:lpstr>
      <vt:lpstr>BUDGET</vt:lpstr>
      <vt:lpstr>BUDGET BREAKDOWN </vt:lpstr>
      <vt:lpstr>GLIDER BUDGET</vt:lpstr>
      <vt:lpstr>WTAV BUDGET</vt:lpstr>
      <vt:lpstr>PowerPoint Presentation</vt:lpstr>
      <vt:lpstr>PowerPoint Presentation</vt:lpstr>
      <vt:lpstr>BACK UP SLIDES                                           </vt:lpstr>
      <vt:lpstr>(SST) GLIDER TESTING - ONBOARD SENSORS?</vt:lpstr>
      <vt:lpstr>PROJECT SCHEDULE - GANTT </vt:lpstr>
      <vt:lpstr>PROJECT SCHEDULE - SPRING WBS </vt:lpstr>
      <vt:lpstr>(SST) GLIDER TESTING PROCEDURES </vt:lpstr>
      <vt:lpstr>Glider Structures - Deflection</vt:lpstr>
      <vt:lpstr>(MFCT) GLIDER TEST - SCALING</vt:lpstr>
      <vt:lpstr>Glider Structures - Spar</vt:lpstr>
      <vt:lpstr>CESSNA 206 3D SCANNING</vt:lpstr>
      <vt:lpstr>FULL SCALE AIRCRAFT SECTION VIEW</vt:lpstr>
      <vt:lpstr>FULL SCALE AIRCRAFT FLOOR PLAN</vt:lpstr>
      <vt:lpstr>FULL SCALE AIRCRAFT INTERIOR LAYOUT</vt:lpstr>
      <vt:lpstr>PowerPoint Presentation</vt:lpstr>
      <vt:lpstr>SCALED COMPONENT WEIGHTS - AAA</vt:lpstr>
      <vt:lpstr>[MFCT] FOAM GLIDER WEIGHT BUDGET</vt:lpstr>
      <vt:lpstr>[MFCT] FOAM GLIDER ASSEMBLY CG</vt:lpstr>
      <vt:lpstr>CSD MANUFACTURING PRECISION ANALYSIS</vt:lpstr>
      <vt:lpstr>CSD MANUFACTURING ASSEMBLY PROCEDURE </vt:lpstr>
      <vt:lpstr>Sub Test to Center of Gravity Tests</vt:lpstr>
      <vt:lpstr>(SST) WIND TUNNEL TESTING - PROCEDURE</vt:lpstr>
      <vt:lpstr>WTAV Cessna 206 Sting Adapter</vt:lpstr>
      <vt:lpstr>TESTING LIMITATIONS</vt:lpstr>
      <vt:lpstr>PROJECT SCHEDULE - GANTT </vt:lpstr>
      <vt:lpstr>(SST) WIND TUNNEL TESTING</vt:lpstr>
      <vt:lpstr>Dynamic Stability</vt:lpstr>
      <vt:lpstr>DYNAMIC STABILITY</vt:lpstr>
      <vt:lpstr>DYNAMIC STABILITY</vt:lpstr>
      <vt:lpstr>DYNAMIC STABILITY</vt:lpstr>
      <vt:lpstr>DYNAMIC STABILITY</vt:lpstr>
      <vt:lpstr>DYNAMIC STABILITY</vt:lpstr>
      <vt:lpstr>DYNAMIC STABILITY</vt:lpstr>
      <vt:lpstr>DYNAMIC STABILITY</vt:lpstr>
      <vt:lpstr>DYNAMIC STABILITY</vt:lpstr>
      <vt:lpstr>DYNAMIC STABILITY</vt:lpstr>
      <vt:lpstr>DYNAMIC STABILITY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Jeff Zehnder</cp:lastModifiedBy>
  <cp:revision>2</cp:revision>
  <dcterms:modified xsi:type="dcterms:W3CDTF">2022-02-25T23:11:23Z</dcterms:modified>
</cp:coreProperties>
</file>