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Lst>
  <p:sldSz cx="9144000" cy="5143500" type="screen16x9"/>
  <p:notesSz cx="6858000" cy="9144000"/>
  <p:embeddedFontLst>
    <p:embeddedFont>
      <p:font typeface="Maven Pro" panose="020B0604020202020204" charset="0"/>
      <p:regular r:id="rId208"/>
      <p:bold r:id="rId209"/>
    </p:embeddedFont>
    <p:embeddedFont>
      <p:font typeface="Roboto" panose="02000000000000000000" pitchFamily="2" charset="0"/>
      <p:regular r:id="rId210"/>
      <p:bold r:id="rId211"/>
      <p:italic r:id="rId212"/>
      <p:boldItalic r:id="rId2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885C67-BAED-4242-9F9D-A6562A0CA75B}">
  <a:tblStyle styleId="{83885C67-BAED-4242-9F9D-A6562A0CA75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theme" Target="theme/theme1.xml"/><Relationship Id="rId211" Type="http://schemas.openxmlformats.org/officeDocument/2006/relationships/font" Target="fonts/font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font" Target="fonts/font5.fntdata"/><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font" Target="fonts/font2.fntdata"/><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font" Target="fonts/font3.fntdata"/><Relationship Id="rId215"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2d2551edf_12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02d2551edf_12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0050f8047a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0050f8047a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NATE - CAD with </a:t>
            </a:r>
            <a:r>
              <a:rPr lang="en" sz="2000"/>
              <a:t>Dimensions</a:t>
            </a:r>
            <a:endParaRPr sz="2000"/>
          </a:p>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102d2551edf_14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102d2551edf_14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02d2551edf_14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02d2551edf_14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10281217b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10281217b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104761046e1_5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104761046e1_5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102b9481cf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102b9481cf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10281217bed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10281217bed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10281217be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10281217be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102b9481c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102b9481c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02b9481cf3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102b9481cf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104761046e1_5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104761046e1_5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02cccbb79e_2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02cccbb79e_2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NATE - CAD with </a:t>
            </a:r>
            <a:r>
              <a:rPr lang="en" sz="2000"/>
              <a:t>Dimensions</a:t>
            </a:r>
            <a:endParaRPr sz="2000"/>
          </a:p>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102b9481cf3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102b9481cf3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104761046e1_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104761046e1_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104a203715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104a203715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104761046e1_5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6" name="Google Shape;1266;g104761046e1_5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10281217bed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10281217bed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10281217bed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10281217bed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10281217bed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10281217bed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10281217bed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10281217bed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104761046e1_5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104761046e1_5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04761046e1_5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04761046e1_5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02cccbb79e_2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02cccbb79e_2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NATE - CAD with </a:t>
            </a:r>
            <a:r>
              <a:rPr lang="en" sz="2000"/>
              <a:t>Dimensions</a:t>
            </a:r>
            <a:endParaRPr sz="2000"/>
          </a:p>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104761046e1_5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104761046e1_5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104761046e1_5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9" name="Google Shape;1329;g104761046e1_5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104761046e1_5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104761046e1_5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104761046e1_5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104761046e1_5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104761046e1_5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2" name="Google Shape;1352;g104761046e1_5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10281217bed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10281217bed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104761046e1_5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104761046e1_5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10281217bed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10281217bed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10281217bed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10281217bed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104761046e1_5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104761046e1_5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01cd6a9092_8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01cd6a9092_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10281217bed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10281217bed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104761046e1_5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8" name="Google Shape;1408;g104761046e1_5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104761046e1_5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104761046e1_5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104761046e1_5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 name="Google Shape;1424;g104761046e1_5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104761046e1_5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104761046e1_5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104761046e1_5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9" name="Google Shape;1439;g104761046e1_5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104761046e1_5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7" name="Google Shape;1447;g104761046e1_5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104761046e1_5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5" name="Google Shape;1455;g104761046e1_5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104761046e1_5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104761046e1_5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104761046e1_5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104761046e1_5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fbb531d2ad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fbb531d2a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 need 2 slides here?</a:t>
            </a:r>
            <a:endParaRPr/>
          </a:p>
          <a:p>
            <a:pPr marL="0" lvl="0" indent="0" algn="l" rtl="0">
              <a:spcBef>
                <a:spcPts val="0"/>
              </a:spcBef>
              <a:spcAft>
                <a:spcPts val="0"/>
              </a:spcAft>
              <a:buNone/>
            </a:pPr>
            <a:r>
              <a:rPr lang="en"/>
              <a:t>Cdo</a:t>
            </a:r>
            <a:endParaRPr/>
          </a:p>
          <a:p>
            <a:pPr marL="0" lvl="0" indent="0" algn="l" rtl="0">
              <a:spcBef>
                <a:spcPts val="0"/>
              </a:spcBef>
              <a:spcAft>
                <a:spcPts val="0"/>
              </a:spcAft>
              <a:buNone/>
            </a:pPr>
            <a:r>
              <a:rPr lang="en"/>
              <a:t>Induced Drag</a:t>
            </a:r>
            <a:endParaRPr/>
          </a:p>
          <a:p>
            <a:pPr marL="0" lvl="0" indent="0" algn="l" rtl="0">
              <a:spcBef>
                <a:spcPts val="0"/>
              </a:spcBef>
              <a:spcAft>
                <a:spcPts val="0"/>
              </a:spcAft>
              <a:buNone/>
            </a:pPr>
            <a:r>
              <a:rPr lang="en"/>
              <a:t>E</a:t>
            </a:r>
            <a:endParaRPr/>
          </a:p>
          <a:p>
            <a:pPr marL="0" lvl="0" indent="0" algn="l" rtl="0">
              <a:spcBef>
                <a:spcPts val="0"/>
              </a:spcBef>
              <a:spcAft>
                <a:spcPts val="0"/>
              </a:spcAft>
              <a:buNone/>
            </a:pPr>
            <a:r>
              <a:rPr lang="en"/>
              <a:t>Skin friction</a:t>
            </a:r>
            <a:endParaRPr/>
          </a:p>
          <a:p>
            <a:pPr marL="0" lvl="0" indent="0" algn="l" rtl="0">
              <a:spcBef>
                <a:spcPts val="0"/>
              </a:spcBef>
              <a:spcAft>
                <a:spcPts val="0"/>
              </a:spcAft>
              <a:buNone/>
            </a:pPr>
            <a:endParaRPr/>
          </a:p>
          <a:p>
            <a:pPr marL="0" lvl="0" indent="0" algn="l" rtl="0">
              <a:spcBef>
                <a:spcPts val="0"/>
              </a:spcBef>
              <a:spcAft>
                <a:spcPts val="0"/>
              </a:spcAft>
              <a:buNone/>
            </a:pPr>
            <a:r>
              <a:rPr lang="en"/>
              <a:t>Can take out the fuselage row</a:t>
            </a:r>
            <a:endParaRPr/>
          </a:p>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104761046e1_5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104761046e1_5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104761046e1_5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104761046e1_5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104761046e1_5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104761046e1_5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104761046e1_5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2" name="Google Shape;1502;g104761046e1_5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104761046e1_5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104761046e1_5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104761046e1_5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8" name="Google Shape;1518;g104761046e1_5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104761046e1_5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104761046e1_5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g104761046e1_5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 name="Google Shape;1534;g104761046e1_5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104761046e1_5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104761046e1_5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04761046e1_5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04761046e1_5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045aeecad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045aeecad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104761046e1_5_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104761046e1_5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104761046e1_5_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104761046e1_5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104761046e1_5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4" name="Google Shape;1574;g104761046e1_5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104761046e1_5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104761046e1_5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104761046e1_5_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0" name="Google Shape;1590;g104761046e1_5_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104a203715c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104a203715c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104a203715c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6" name="Google Shape;1606;g104a203715c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104a203715c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104a203715c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104a203715c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104a203715c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104a203715c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104a203715c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fcafe50414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fcafe50414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104a203715c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104a203715c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104a203715c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104a203715c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104a203715c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4" name="Google Shape;1654;g104a203715c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g104a203715c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2" name="Google Shape;1662;g104a203715c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g104a203715c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0" name="Google Shape;1670;g104a203715c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104a203715c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104a203715c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104a203715c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104a203715c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104a203715c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4" name="Google Shape;1694;g104a203715c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g104a203715c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2" name="Google Shape;1702;g104a203715c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
        <p:cNvGrpSpPr/>
        <p:nvPr/>
      </p:nvGrpSpPr>
      <p:grpSpPr>
        <a:xfrm>
          <a:off x="0" y="0"/>
          <a:ext cx="0" cy="0"/>
          <a:chOff x="0" y="0"/>
          <a:chExt cx="0" cy="0"/>
        </a:xfrm>
      </p:grpSpPr>
      <p:sp>
        <p:nvSpPr>
          <p:cNvPr id="1709" name="Google Shape;1709;g104a203715c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0" name="Google Shape;1710;g104a203715c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0050f8047a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0050f8047a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104a203715c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104a203715c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g104a203715c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6" name="Google Shape;1726;g104a203715c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104a203715c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104a203715c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104a203715c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104a203715c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g104a203715c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0" name="Google Shape;1750;g104a203715c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g104a203715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8" name="Google Shape;1758;g104a203715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104a203715c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6" name="Google Shape;1766;g104a203715c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g104a203715c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4" name="Google Shape;1774;g104a203715c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0"/>
        <p:cNvGrpSpPr/>
        <p:nvPr/>
      </p:nvGrpSpPr>
      <p:grpSpPr>
        <a:xfrm>
          <a:off x="0" y="0"/>
          <a:ext cx="0" cy="0"/>
          <a:chOff x="0" y="0"/>
          <a:chExt cx="0" cy="0"/>
        </a:xfrm>
      </p:grpSpPr>
      <p:sp>
        <p:nvSpPr>
          <p:cNvPr id="1781" name="Google Shape;1781;g104a203715c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2" name="Google Shape;1782;g104a203715c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102d2551edf_18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0" name="Google Shape;1790;g102d2551edf_18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fcafe50414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fcafe50414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g102d2551edf_18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7" name="Google Shape;1797;g102d2551edf_18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g102d2551edf_18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7" name="Google Shape;1807;g102d2551edf_18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g102d2551edf_18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6" name="Google Shape;1816;g102d2551edf_18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g102d2551edf_18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5" name="Google Shape;1825;g102d2551edf_18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g102d2551edf_18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3" name="Google Shape;1833;g102d2551edf_18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g102d2551edf_18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2" name="Google Shape;1842;g102d2551edf_18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g102d2551edf_18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1" name="Google Shape;1851;g102d2551edf_18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10281217bed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10281217bed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6"/>
        <p:cNvGrpSpPr/>
        <p:nvPr/>
      </p:nvGrpSpPr>
      <p:grpSpPr>
        <a:xfrm>
          <a:off x="0" y="0"/>
          <a:ext cx="0" cy="0"/>
          <a:chOff x="0" y="0"/>
          <a:chExt cx="0" cy="0"/>
        </a:xfrm>
      </p:grpSpPr>
      <p:sp>
        <p:nvSpPr>
          <p:cNvPr id="1867" name="Google Shape;1867;g10281217bed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8" name="Google Shape;1868;g10281217bed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g102d2551edf_3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 name="Google Shape;1876;g102d2551edf_3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NATE - be BRIEF - dimensions fulfill FAA requirements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013f1efe5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013f1efe5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g10281217bed_7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0" name="Google Shape;1890;g10281217bed_7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
        <p:cNvGrpSpPr/>
        <p:nvPr/>
      </p:nvGrpSpPr>
      <p:grpSpPr>
        <a:xfrm>
          <a:off x="0" y="0"/>
          <a:ext cx="0" cy="0"/>
          <a:chOff x="0" y="0"/>
          <a:chExt cx="0" cy="0"/>
        </a:xfrm>
      </p:grpSpPr>
      <p:sp>
        <p:nvSpPr>
          <p:cNvPr id="1899" name="Google Shape;1899;g10281217bed_7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0" name="Google Shape;1900;g10281217bed_7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g1037a074a5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0" name="Google Shape;1910;g1037a074a5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1037a074a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1037a074a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8"/>
        <p:cNvGrpSpPr/>
        <p:nvPr/>
      </p:nvGrpSpPr>
      <p:grpSpPr>
        <a:xfrm>
          <a:off x="0" y="0"/>
          <a:ext cx="0" cy="0"/>
          <a:chOff x="0" y="0"/>
          <a:chExt cx="0" cy="0"/>
        </a:xfrm>
      </p:grpSpPr>
      <p:sp>
        <p:nvSpPr>
          <p:cNvPr id="1929" name="Google Shape;1929;g102d2551edf_3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0" name="Google Shape;1930;g102d2551edf_3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NATE - be BRIEF again - dimensions shown fulfill FAA requirements</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g102d2551edf_29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9" name="Google Shape;1939;g102d2551edf_29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NATE - be BRIEF again - dimensions shown fulfill FAA requirements</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5"/>
        <p:cNvGrpSpPr/>
        <p:nvPr/>
      </p:nvGrpSpPr>
      <p:grpSpPr>
        <a:xfrm>
          <a:off x="0" y="0"/>
          <a:ext cx="0" cy="0"/>
          <a:chOff x="0" y="0"/>
          <a:chExt cx="0" cy="0"/>
        </a:xfrm>
      </p:grpSpPr>
      <p:sp>
        <p:nvSpPr>
          <p:cNvPr id="1946" name="Google Shape;1946;g102d2551edf_29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7" name="Google Shape;1947;g102d2551edf_29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NATE - be BRIEF again - dimensions shown fulfill FAA requirements</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3"/>
        <p:cNvGrpSpPr/>
        <p:nvPr/>
      </p:nvGrpSpPr>
      <p:grpSpPr>
        <a:xfrm>
          <a:off x="0" y="0"/>
          <a:ext cx="0" cy="0"/>
          <a:chOff x="0" y="0"/>
          <a:chExt cx="0" cy="0"/>
        </a:xfrm>
      </p:grpSpPr>
      <p:sp>
        <p:nvSpPr>
          <p:cNvPr id="1954" name="Google Shape;1954;g102d2551edf_9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5" name="Google Shape;1955;g102d2551edf_9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102d2551edf_9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102d2551edf_9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9"/>
        <p:cNvGrpSpPr/>
        <p:nvPr/>
      </p:nvGrpSpPr>
      <p:grpSpPr>
        <a:xfrm>
          <a:off x="0" y="0"/>
          <a:ext cx="0" cy="0"/>
          <a:chOff x="0" y="0"/>
          <a:chExt cx="0" cy="0"/>
        </a:xfrm>
      </p:grpSpPr>
      <p:sp>
        <p:nvSpPr>
          <p:cNvPr id="1970" name="Google Shape;1970;g102d2551edf_9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1" name="Google Shape;1971;g102d2551edf_9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fcafe5041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fcafe5041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can always change this -- but we do need to decide for sure at some point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013f1efe51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013f1efe51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 - post PDR we knew weight, power req, wing area, tell where story left off and how we got to our designs in CDR *JAKE - I need to insert that other weighting plot from Hupperte equations showing rough weight, then looking at similar aircraft to do trade studies on where we need more / less weight for individual sections and what we want to optimize</a:t>
            </a: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g102d2551edf_9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0" name="Google Shape;1980;g102d2551edf_9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102d2551edf_2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102d2551edf_2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102d2551edf_29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102d2551edf_29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102d2551edf_9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102d2551edf_9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4"/>
        <p:cNvGrpSpPr/>
        <p:nvPr/>
      </p:nvGrpSpPr>
      <p:grpSpPr>
        <a:xfrm>
          <a:off x="0" y="0"/>
          <a:ext cx="0" cy="0"/>
          <a:chOff x="0" y="0"/>
          <a:chExt cx="0" cy="0"/>
        </a:xfrm>
      </p:grpSpPr>
      <p:sp>
        <p:nvSpPr>
          <p:cNvPr id="2015" name="Google Shape;2015;g102d2551edf_9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6" name="Google Shape;2016;g102d2551edf_9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
        <p:cNvGrpSpPr/>
        <p:nvPr/>
      </p:nvGrpSpPr>
      <p:grpSpPr>
        <a:xfrm>
          <a:off x="0" y="0"/>
          <a:ext cx="0" cy="0"/>
          <a:chOff x="0" y="0"/>
          <a:chExt cx="0" cy="0"/>
        </a:xfrm>
      </p:grpSpPr>
      <p:sp>
        <p:nvSpPr>
          <p:cNvPr id="2024" name="Google Shape;2024;g102d2551edf_29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5" name="Google Shape;2025;g102d2551edf_29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fbc52d82a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fbc52d82a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fbe9bb1275_6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fbe9bb1275_6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02d2551edf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02d2551edf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01750af875_3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01750af875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0281217bed_3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0281217bed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 - more time on this slide than the previous, make sure to compare Range results!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01750af875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01750af875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What full scale airspeed does our test correspond to?</a:t>
            </a:r>
            <a:endParaRPr sz="1400">
              <a:solidFill>
                <a:schemeClr val="dk1"/>
              </a:solidFill>
              <a:latin typeface="Roboto"/>
              <a:ea typeface="Roboto"/>
              <a:cs typeface="Roboto"/>
              <a:sym typeface="Roboto"/>
            </a:endParaRPr>
          </a:p>
          <a:p>
            <a:pPr marL="9144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Cessna: 2.39 ft/s</a:t>
            </a:r>
            <a:endParaRPr sz="1400">
              <a:solidFill>
                <a:schemeClr val="dk1"/>
              </a:solidFill>
              <a:latin typeface="Roboto"/>
              <a:ea typeface="Roboto"/>
              <a:cs typeface="Roboto"/>
              <a:sym typeface="Roboto"/>
            </a:endParaRPr>
          </a:p>
          <a:p>
            <a:pPr marL="9144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NELDA: 2.39 ft/s</a:t>
            </a:r>
            <a:endParaRPr sz="1400">
              <a:solidFill>
                <a:schemeClr val="dk1"/>
              </a:solidFill>
              <a:latin typeface="Roboto"/>
              <a:ea typeface="Roboto"/>
              <a:cs typeface="Roboto"/>
              <a:sym typeface="Robo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01750af875_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01750af875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WHY WE’RE GOING WITH THROWING GLIDER INSTEAD OF BUNGEE TEST: IMPOSSIBLE REYNOLDS NUMBER, ADDED RISK, ADDED COMPLEXITY, INCREASED VARIATION WILL LEAD TO POSSIBLE INSTABILITY</a:t>
            </a: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13f1efe51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13f1efe51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900">
                <a:solidFill>
                  <a:schemeClr val="dk1"/>
                </a:solidFill>
              </a:rPr>
              <a:t>S</a:t>
            </a:r>
            <a:r>
              <a:rPr lang="en" sz="1600">
                <a:solidFill>
                  <a:schemeClr val="dk1"/>
                </a:solidFill>
              </a:rPr>
              <a:t>TATIC </a:t>
            </a:r>
            <a:r>
              <a:rPr lang="en" sz="1900">
                <a:solidFill>
                  <a:schemeClr val="dk1"/>
                </a:solidFill>
              </a:rPr>
              <a:t>S</a:t>
            </a:r>
            <a:r>
              <a:rPr lang="en" sz="1600">
                <a:solidFill>
                  <a:schemeClr val="dk1"/>
                </a:solidFill>
              </a:rPr>
              <a:t>TABILITY</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Static Margin positive: 10.54 percent</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Cm_alpha negative</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Cl_beta negative</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Cn_beta postivie</a:t>
            </a: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fbe9bb1275_4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fbe9bb1275_4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Split slides gen response/ind modes OR lon/lat depending on Rl/Sr</a:t>
            </a:r>
            <a:endParaRPr sz="1600">
              <a:solidFill>
                <a:schemeClr val="dk1"/>
              </a:solidFill>
            </a:endParaRPr>
          </a:p>
          <a:p>
            <a:pPr marL="0" lvl="0" indent="0" algn="l" rtl="0">
              <a:spcBef>
                <a:spcPts val="0"/>
              </a:spcBef>
              <a:spcAft>
                <a:spcPts val="0"/>
              </a:spcAft>
              <a:buNone/>
            </a:pPr>
            <a:r>
              <a:rPr lang="en" sz="1600">
                <a:solidFill>
                  <a:schemeClr val="dk1"/>
                </a:solidFill>
              </a:rPr>
              <a:t>A</a:t>
            </a:r>
            <a:endParaRPr sz="1600">
              <a:solidFill>
                <a:schemeClr val="dk1"/>
              </a:solidFill>
            </a:endParaRPr>
          </a:p>
          <a:p>
            <a:pPr marL="0" lvl="0" indent="0" algn="l" rtl="0">
              <a:spcBef>
                <a:spcPts val="0"/>
              </a:spcBef>
              <a:spcAft>
                <a:spcPts val="0"/>
              </a:spcAft>
              <a:buNone/>
            </a:pPr>
            <a:r>
              <a:rPr lang="en" sz="1600">
                <a:solidFill>
                  <a:schemeClr val="dk1"/>
                </a:solidFill>
              </a:rPr>
              <a:t>1: lon/lat GR, description of modes and motion of plane</a:t>
            </a:r>
            <a:endParaRPr sz="1600">
              <a:solidFill>
                <a:schemeClr val="dk1"/>
              </a:solidFill>
            </a:endParaRPr>
          </a:p>
          <a:p>
            <a:pPr marL="0" lvl="0" indent="0" algn="l" rtl="0">
              <a:spcBef>
                <a:spcPts val="0"/>
              </a:spcBef>
              <a:spcAft>
                <a:spcPts val="0"/>
              </a:spcAft>
              <a:buNone/>
            </a:pPr>
            <a:r>
              <a:rPr lang="en" sz="1600">
                <a:solidFill>
                  <a:schemeClr val="dk1"/>
                </a:solidFill>
              </a:rPr>
              <a:t>2: selected modes (probably sp,ph,dr) w/ damp/ts, more in depth descriptions</a:t>
            </a:r>
            <a:endParaRPr sz="1600">
              <a:solidFill>
                <a:schemeClr val="dk1"/>
              </a:solidFill>
            </a:endParaRPr>
          </a:p>
          <a:p>
            <a:pPr marL="0" lvl="0" indent="0" algn="l" rtl="0">
              <a:spcBef>
                <a:spcPts val="0"/>
              </a:spcBef>
              <a:spcAft>
                <a:spcPts val="0"/>
              </a:spcAft>
              <a:buNone/>
            </a:pPr>
            <a:r>
              <a:rPr lang="en" sz="1600">
                <a:solidFill>
                  <a:schemeClr val="dk1"/>
                </a:solidFill>
              </a:rPr>
              <a:t>B</a:t>
            </a:r>
            <a:endParaRPr sz="1600">
              <a:solidFill>
                <a:schemeClr val="dk1"/>
              </a:solidFill>
            </a:endParaRPr>
          </a:p>
          <a:p>
            <a:pPr marL="0" lvl="0" indent="0" algn="l" rtl="0">
              <a:spcBef>
                <a:spcPts val="0"/>
              </a:spcBef>
              <a:spcAft>
                <a:spcPts val="0"/>
              </a:spcAft>
              <a:buNone/>
            </a:pPr>
            <a:r>
              <a:rPr lang="en" sz="1600">
                <a:solidFill>
                  <a:schemeClr val="dk1"/>
                </a:solidFill>
              </a:rPr>
              <a:t>1: lon modes, damp/ts for each, longer description of modes</a:t>
            </a:r>
            <a:endParaRPr sz="1600">
              <a:solidFill>
                <a:schemeClr val="dk1"/>
              </a:solidFill>
            </a:endParaRPr>
          </a:p>
          <a:p>
            <a:pPr marL="0" lvl="0" indent="0" algn="l" rtl="0">
              <a:spcBef>
                <a:spcPts val="0"/>
              </a:spcBef>
              <a:spcAft>
                <a:spcPts val="0"/>
              </a:spcAft>
              <a:buNone/>
            </a:pPr>
            <a:r>
              <a:rPr lang="en" sz="1600">
                <a:solidFill>
                  <a:schemeClr val="dk1"/>
                </a:solidFill>
              </a:rPr>
              <a:t>2: lat modes, damp/ts for each</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fcafe5041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fcafe5041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04761046e1_4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04761046e1_4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Split slides gen response/ind modes OR lon/lat depending on Rl/Sr</a:t>
            </a: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02d2551edf_14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02d2551edf_1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Split slides gen response/ind modes OR lon/lat depending on Rl/Sr</a:t>
            </a: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02d2551edf_14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02d2551edf_14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Split slides gen response/ind modes OR lon/lat depending on Rl/Sr</a:t>
            </a: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02d2551edf_14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02d2551edf_1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Split slides gen response/ind modes OR lon/lat depending on Rl/Sr</a:t>
            </a: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02d2551edf_14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02d2551edf_14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Split slides gen response/ind modes OR lon/lat depending on Rl/Sr</a:t>
            </a: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01784ffe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01784ffe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selected design requirements demonstrate that the critical DR’s satisfied along with dozens of others allow us to fulfill these FR’s</a:t>
            </a:r>
            <a:endParaRPr/>
          </a:p>
          <a:p>
            <a:pPr marL="0" lvl="0" indent="0" algn="l" rtl="0">
              <a:spcBef>
                <a:spcPts val="0"/>
              </a:spcBef>
              <a:spcAft>
                <a:spcPts val="0"/>
              </a:spcAft>
              <a:buNone/>
            </a:pPr>
            <a:endParaRPr/>
          </a:p>
          <a:p>
            <a:pPr marL="0" lvl="0" indent="0" algn="l" rtl="0">
              <a:spcBef>
                <a:spcPts val="0"/>
              </a:spcBef>
              <a:spcAft>
                <a:spcPts val="0"/>
              </a:spcAft>
              <a:buNone/>
            </a:pPr>
            <a:r>
              <a:rPr lang="en"/>
              <a:t>The emphasis here needs to be that we can design our models and test based off of our design requirements - not necessarily that the data provided by these tests will be good.</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fcafe50414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fcafe50414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013f1efe5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013f1efe5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Julia - cannot take longer than 30 seconds here. Summarize instead of just reading from the slide - stability, WT testing, manufacturing, testing</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fbe9bb1275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fbe9bb1275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Julia - summarize - the PAB can read - no need to just read straight from the slide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fbe9bb1275_7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fbe9bb1275_7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Julia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0050f8047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0050f8047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hour endurance and 75 nautical mile range should be discussed here since they were mission specs</a:t>
            </a:r>
            <a:endParaRPr/>
          </a:p>
          <a:p>
            <a:pPr marL="0" lvl="0" indent="0" algn="l" rtl="0">
              <a:spcBef>
                <a:spcPts val="0"/>
              </a:spcBef>
              <a:spcAft>
                <a:spcPts val="0"/>
              </a:spcAft>
              <a:buNone/>
            </a:pPr>
            <a:endParaRPr/>
          </a:p>
          <a:p>
            <a:pPr marL="0" lvl="0" indent="0" algn="l" rtl="0">
              <a:spcBef>
                <a:spcPts val="0"/>
              </a:spcBef>
              <a:spcAft>
                <a:spcPts val="0"/>
              </a:spcAft>
              <a:buNone/>
            </a:pPr>
            <a:r>
              <a:rPr lang="en"/>
              <a:t>It's no surprise that air travel is a very popular form of transportation which continues to grow over the years. Unfortunately though air travel is one of the more environmentally damaging activities as it is responsible for various amounts of carbon dioxide and greenhouse gas emissions which contribute to things like global warming. For this reason transportation industries have been looking at different alternatives for gas for quite some time and this is no different for the aviation industry. The desire for a zero emissions aircraft would be valuable and alot of research has gone into solutions for both large scale commercial operations as well as small scale trainers. There is a bit of a niche market where the design space has been left a bit unexplored in the mid size general aviation industry which is where our project comes into play.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fbe9bb1275_7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fbe9bb1275_7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Julia</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fbe9bb1275_7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fbe9bb1275_7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Julia</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fbe9bb1275_7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fbe9bb1275_7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Julia</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013f1efe5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013f1efe51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Julia</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fcafe50414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fcafe50414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Describe how the design will be verified against predictive models through characterization testing.</a:t>
            </a:r>
            <a:endParaRPr/>
          </a:p>
          <a:p>
            <a:pPr marL="0" lvl="0" indent="0" algn="l" rtl="0">
              <a:spcBef>
                <a:spcPts val="0"/>
              </a:spcBef>
              <a:spcAft>
                <a:spcPts val="0"/>
              </a:spcAft>
              <a:buClr>
                <a:schemeClr val="dk1"/>
              </a:buClr>
              <a:buSzPts val="1100"/>
              <a:buFont typeface="Arial"/>
              <a:buNone/>
            </a:pPr>
            <a:r>
              <a:rPr lang="en"/>
              <a:t>Use diagrams to convey the test set up, the facilities and equipment needed, and how the test works.</a:t>
            </a:r>
            <a:endParaRPr/>
          </a:p>
          <a:p>
            <a:pPr marL="0" lvl="0" indent="0" algn="l" rtl="0">
              <a:spcBef>
                <a:spcPts val="0"/>
              </a:spcBef>
              <a:spcAft>
                <a:spcPts val="0"/>
              </a:spcAft>
              <a:buClr>
                <a:schemeClr val="dk1"/>
              </a:buClr>
              <a:buSzPts val="1100"/>
              <a:buFont typeface="Arial"/>
              <a:buNone/>
            </a:pPr>
            <a:r>
              <a:rPr lang="en"/>
              <a:t>Describe the measurements to be made, and key measurement issues (resolution, sampling rate, etc.)</a:t>
            </a:r>
            <a:endParaRPr/>
          </a:p>
          <a:p>
            <a:pPr marL="0" lvl="0" indent="0" algn="l" rtl="0">
              <a:spcBef>
                <a:spcPts val="0"/>
              </a:spcBef>
              <a:spcAft>
                <a:spcPts val="0"/>
              </a:spcAft>
              <a:buClr>
                <a:schemeClr val="dk1"/>
              </a:buClr>
              <a:buSzPts val="1100"/>
              <a:buFont typeface="Arial"/>
              <a:buNone/>
            </a:pPr>
            <a:r>
              <a:rPr lang="en"/>
              <a:t>Show how the selected sensors, instruments, data acquisition, test fixtures, etc. provide the required</a:t>
            </a:r>
            <a:endParaRPr/>
          </a:p>
          <a:p>
            <a:pPr marL="0" lvl="0" indent="0" algn="l" rtl="0">
              <a:spcBef>
                <a:spcPts val="0"/>
              </a:spcBef>
              <a:spcAft>
                <a:spcPts val="0"/>
              </a:spcAft>
              <a:buClr>
                <a:schemeClr val="dk1"/>
              </a:buClr>
              <a:buSzPts val="1100"/>
              <a:buFont typeface="Arial"/>
              <a:buNone/>
            </a:pPr>
            <a:r>
              <a:rPr lang="en"/>
              <a:t>capabilities.</a:t>
            </a:r>
            <a:endParaRPr/>
          </a:p>
          <a:p>
            <a:pPr marL="0" lvl="0" indent="0" algn="l" rtl="0">
              <a:spcBef>
                <a:spcPts val="0"/>
              </a:spcBef>
              <a:spcAft>
                <a:spcPts val="0"/>
              </a:spcAft>
              <a:buClr>
                <a:schemeClr val="dk1"/>
              </a:buClr>
              <a:buSzPts val="1100"/>
              <a:buFont typeface="Arial"/>
              <a:buNone/>
            </a:pPr>
            <a:r>
              <a:rPr lang="en"/>
              <a:t>Describe how the design will be validated against functional requirements and overall project success</a:t>
            </a:r>
            <a:endParaRPr/>
          </a:p>
          <a:p>
            <a:pPr marL="0" lvl="0" indent="0" algn="l" rtl="0">
              <a:spcBef>
                <a:spcPts val="0"/>
              </a:spcBef>
              <a:spcAft>
                <a:spcPts val="0"/>
              </a:spcAft>
              <a:buClr>
                <a:schemeClr val="dk1"/>
              </a:buClr>
              <a:buSzPts val="1100"/>
              <a:buFont typeface="Arial"/>
              <a:buNone/>
            </a:pPr>
            <a:r>
              <a:rPr lang="en"/>
              <a:t>criteria.</a:t>
            </a:r>
            <a:endParaRPr/>
          </a:p>
          <a:p>
            <a:pPr marL="0" lvl="0" indent="0" algn="l" rtl="0">
              <a:spcBef>
                <a:spcPts val="0"/>
              </a:spcBef>
              <a:spcAft>
                <a:spcPts val="0"/>
              </a:spcAft>
              <a:buClr>
                <a:schemeClr val="dk1"/>
              </a:buClr>
              <a:buSzPts val="1100"/>
              <a:buFont typeface="Arial"/>
              <a:buNone/>
            </a:pPr>
            <a:r>
              <a:rPr lang="en"/>
              <a:t>Model development is appropriate, experiments to verify the design and validate model are clearly</a:t>
            </a:r>
            <a:endParaRPr/>
          </a:p>
          <a:p>
            <a:pPr marL="0" lvl="0" indent="0" algn="l" rtl="0">
              <a:spcBef>
                <a:spcPts val="0"/>
              </a:spcBef>
              <a:spcAft>
                <a:spcPts val="0"/>
              </a:spcAft>
              <a:buClr>
                <a:schemeClr val="dk1"/>
              </a:buClr>
              <a:buSzPts val="1100"/>
              <a:buFont typeface="Arial"/>
              <a:buNone/>
            </a:pPr>
            <a:r>
              <a:rPr lang="en"/>
              <a:t>described, and characterization test objectives and methods are well-defined (17-20 pts)</a:t>
            </a:r>
            <a:endParaRPr/>
          </a:p>
          <a:p>
            <a:pPr marL="0" lvl="0" indent="0" algn="l" rtl="0">
              <a:spcBef>
                <a:spcPts val="0"/>
              </a:spcBef>
              <a:spcAft>
                <a:spcPts val="0"/>
              </a:spcAft>
              <a:buClr>
                <a:schemeClr val="dk1"/>
              </a:buClr>
              <a:buSzPts val="1100"/>
              <a:buFont typeface="Arial"/>
              <a:buNone/>
            </a:pPr>
            <a:r>
              <a:rPr lang="en"/>
              <a:t>Some key modeling aspects are missing or poorly developed, or some tests are poorly motivated</a:t>
            </a:r>
            <a:endParaRPr/>
          </a:p>
          <a:p>
            <a:pPr marL="0" lvl="0" indent="0" algn="l" rtl="0">
              <a:spcBef>
                <a:spcPts val="0"/>
              </a:spcBef>
              <a:spcAft>
                <a:spcPts val="0"/>
              </a:spcAft>
              <a:buClr>
                <a:schemeClr val="dk1"/>
              </a:buClr>
              <a:buSzPts val="1100"/>
              <a:buFont typeface="Arial"/>
              <a:buNone/>
            </a:pPr>
            <a:r>
              <a:rPr lang="en"/>
              <a:t>or defined (say which) (14-17 pts)</a:t>
            </a:r>
            <a:endParaRPr/>
          </a:p>
          <a:p>
            <a:pPr marL="0" lvl="0" indent="0" algn="l" rtl="0">
              <a:spcBef>
                <a:spcPts val="0"/>
              </a:spcBef>
              <a:spcAft>
                <a:spcPts val="0"/>
              </a:spcAft>
              <a:buClr>
                <a:schemeClr val="dk1"/>
              </a:buClr>
              <a:buSzPts val="1100"/>
              <a:buFont typeface="Arial"/>
              <a:buNone/>
            </a:pPr>
            <a:r>
              <a:rPr lang="en"/>
              <a:t>Many verification and validation aspects are missing or ill-conceived (say which) (10-14 pts)</a:t>
            </a:r>
            <a:endParaRPr/>
          </a:p>
          <a:p>
            <a:pPr marL="0" lvl="0" indent="0" algn="l" rtl="0">
              <a:spcBef>
                <a:spcPts val="0"/>
              </a:spcBef>
              <a:spcAft>
                <a:spcPts val="0"/>
              </a:spcAft>
              <a:buClr>
                <a:schemeClr val="dk1"/>
              </a:buClr>
              <a:buSzPts val="1100"/>
              <a:buFont typeface="Arial"/>
              <a:buNone/>
            </a:pPr>
            <a:r>
              <a:rPr lang="en"/>
              <a:t>Verification and validation plans are inadequate for a successful project (0-10 pts)</a:t>
            </a:r>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01750af875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01750af875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02d2551edf_2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102d2551edf_2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01750af875_2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101750af875_2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1047ea0bc82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1047ea0bc82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Roboto"/>
                <a:ea typeface="Roboto"/>
                <a:cs typeface="Roboto"/>
                <a:sym typeface="Roboto"/>
              </a:rPr>
              <a:t>Expected Wind Tunnel Forces:</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Based on previous data (Boeing 787)</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endParaRPr sz="1400">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01cd6a909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101cd6a909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Roboto"/>
                <a:ea typeface="Roboto"/>
                <a:cs typeface="Roboto"/>
                <a:sym typeface="Roboto"/>
              </a:rPr>
              <a:t>Sensor Resolution and Calibration:</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Resolution graph</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Calibration Graphs (Normal and Axial Forces) + Ask Trudy for Regression Lines</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Include Sting ⅜ EWT Resolution and Range Chart</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0050f8047a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0050f8047a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To summarize this our mission statement is as follows.</a:t>
            </a:r>
            <a:r>
              <a:rPr lang="en">
                <a:solidFill>
                  <a:schemeClr val="dk1"/>
                </a:solidFill>
                <a:latin typeface="Roboto"/>
                <a:ea typeface="Roboto"/>
                <a:cs typeface="Roboto"/>
                <a:sym typeface="Roboto"/>
              </a:rPr>
              <a:t>No Emission, Low Drag Airframe (NELDA), will provide the customer, Richard Schaden, a clean-sheet airframe design concept for a general aviation airplane, which includes drawings, scale models, and a feasibility analysis. The design will emphasize fully-electric powertrain considerations and aerodynamic efficiency.</a:t>
            </a:r>
            <a:endParaRPr>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01cd6a9092_1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101cd6a9092_1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Need at least 500 grams</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Pre-Loading STING EWT:</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Methods?</a:t>
            </a:r>
            <a:endParaRPr sz="1400">
              <a:solidFill>
                <a:schemeClr val="dk1"/>
              </a:solidFill>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String</a:t>
            </a:r>
            <a:endParaRPr sz="1400">
              <a:solidFill>
                <a:schemeClr val="dk1"/>
              </a:solidFill>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Spring? </a:t>
            </a:r>
            <a:endParaRPr sz="1400">
              <a:solidFill>
                <a:schemeClr val="dk1"/>
              </a:solidFill>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Other?</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Show figure with fishing wire drawing</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fcafe50414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fcafe50414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01cd6a9092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01cd6a9092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01750af875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101750af875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102cccbb79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102cccbb79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101750af875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101750af87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01750af875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101750af875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Julia</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1047ea0bc8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1047ea0bc8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101750af875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101750af875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102d2551edf_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102d2551edf_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fc2cfa22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fc2cfa22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b/c we cant close the loop with a full aircraft design we need to demonstrate the design can achieve the customers requested mission profile through well established heritage models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102d2551edf_6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102d2551edf_6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01750af875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101750af875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102cccbb79e_2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102cccbb79e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Short summary Emerson - first semester models / sizing / requirements drive our design, then second semester we use two different models to help V&amp;V our initial design</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101750af875_5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101750af875_5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Tomaz</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01750af875_5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01750af875_5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102d2551edf_3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102d2551edf_3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101750af87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01750af875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1cd6a909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1cd6a909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1039ab4da23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1039ab4da23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Char char="●"/>
            </a:pPr>
            <a:r>
              <a:rPr lang="en">
                <a:solidFill>
                  <a:srgbClr val="212829"/>
                </a:solidFill>
                <a:highlight>
                  <a:srgbClr val="FFFFFF"/>
                </a:highlight>
              </a:rPr>
              <a:t>Aerodynamic Forces</a:t>
            </a:r>
            <a:endParaRPr>
              <a:solidFill>
                <a:srgbClr val="212829"/>
              </a:solidFill>
              <a:highlight>
                <a:srgbClr val="FFFFFF"/>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Lift will be obtained by extracting the Normal force measured by one of the three sensors discussed in the following slide. </a:t>
            </a:r>
            <a:endParaRPr>
              <a:solidFill>
                <a:srgbClr val="212829"/>
              </a:solidFill>
              <a:highlight>
                <a:srgbClr val="FFFFFF"/>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This force will be calculated at the Cp, CG, and AC of the model with simple corrections </a:t>
            </a:r>
            <a:endParaRPr>
              <a:solidFill>
                <a:srgbClr val="212829"/>
              </a:solidFill>
              <a:highlight>
                <a:srgbClr val="FFFFFF"/>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rgbClr val="FFFFFF"/>
                </a:highlight>
              </a:rPr>
              <a:t>Drag will be obtained by </a:t>
            </a:r>
            <a:r>
              <a:rPr lang="en">
                <a:solidFill>
                  <a:srgbClr val="212829"/>
                </a:solidFill>
                <a:highlight>
                  <a:schemeClr val="lt1"/>
                </a:highlight>
              </a:rPr>
              <a:t>extracting the Axial force measured by one of the three sensors discussed in the following slide.</a:t>
            </a:r>
            <a:endParaRPr>
              <a:solidFill>
                <a:srgbClr val="212829"/>
              </a:solidFill>
              <a:highlight>
                <a:schemeClr val="lt1"/>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Test subject shall not exceed a wingspan of 80% of the test section</a:t>
            </a:r>
            <a:endParaRPr>
              <a:solidFill>
                <a:srgbClr val="212829"/>
              </a:solidFill>
              <a:highlight>
                <a:schemeClr val="lt1"/>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Moments will be obtained by extracting them directly from one of the three sensors discussed in the following slide</a:t>
            </a:r>
            <a:endParaRPr>
              <a:solidFill>
                <a:srgbClr val="212829"/>
              </a:solidFill>
              <a:highlight>
                <a:schemeClr val="lt1"/>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Pitching moment will help characterize longitudinal stability (only as supplemental data)</a:t>
            </a:r>
            <a:endParaRPr>
              <a:solidFill>
                <a:srgbClr val="212829"/>
              </a:solidFill>
              <a:highlight>
                <a:schemeClr val="lt1"/>
              </a:highlight>
            </a:endParaRPr>
          </a:p>
          <a:p>
            <a:pPr marL="1828800" lvl="3"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Will be able to tell of aircraft model is stable and/or trimmable</a:t>
            </a:r>
            <a:endParaRPr>
              <a:solidFill>
                <a:srgbClr val="212829"/>
              </a:solidFill>
              <a:highlight>
                <a:schemeClr val="lt1"/>
              </a:highlight>
            </a:endParaRPr>
          </a:p>
          <a:p>
            <a:pPr marL="457200" lvl="0"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Post Processing</a:t>
            </a:r>
            <a:endParaRPr>
              <a:solidFill>
                <a:srgbClr val="212829"/>
              </a:solidFill>
              <a:highlight>
                <a:schemeClr val="lt1"/>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Drag Polar </a:t>
            </a:r>
            <a:endParaRPr>
              <a:solidFill>
                <a:srgbClr val="212829"/>
              </a:solidFill>
              <a:highlight>
                <a:schemeClr val="lt1"/>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Goal is to demonstrate improvement in drag polar through direct comparison (our design model vs Cessna 206 model)</a:t>
            </a:r>
            <a:endParaRPr>
              <a:solidFill>
                <a:srgbClr val="212829"/>
              </a:solidFill>
              <a:highlight>
                <a:schemeClr val="lt1"/>
              </a:highlight>
            </a:endParaRPr>
          </a:p>
          <a:p>
            <a:pPr marL="1828800" lvl="3"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Skin Friction and Drag due to Flow Separation  (C_D0)</a:t>
            </a:r>
            <a:endParaRPr>
              <a:solidFill>
                <a:srgbClr val="212829"/>
              </a:solidFill>
              <a:highlight>
                <a:schemeClr val="lt1"/>
              </a:highlight>
            </a:endParaRPr>
          </a:p>
          <a:p>
            <a:pPr marL="1828800" lvl="3"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Form Drag</a:t>
            </a:r>
            <a:endParaRPr>
              <a:solidFill>
                <a:srgbClr val="212829"/>
              </a:solidFill>
              <a:highlight>
                <a:schemeClr val="lt1"/>
              </a:highlight>
            </a:endParaRPr>
          </a:p>
          <a:p>
            <a:pPr marL="2286000" lvl="4"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Parasite Drag (C_Dp)</a:t>
            </a:r>
            <a:endParaRPr>
              <a:solidFill>
                <a:srgbClr val="212829"/>
              </a:solidFill>
              <a:highlight>
                <a:schemeClr val="lt1"/>
              </a:highlight>
            </a:endParaRPr>
          </a:p>
          <a:p>
            <a:pPr marL="2286000" lvl="4"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Induced Drag (C_Di)</a:t>
            </a:r>
            <a:endParaRPr>
              <a:solidFill>
                <a:srgbClr val="212829"/>
              </a:solidFill>
              <a:highlight>
                <a:schemeClr val="lt1"/>
              </a:highlight>
            </a:endParaRPr>
          </a:p>
          <a:p>
            <a:pPr marL="914400" lvl="1"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Lift/Drag Ratio </a:t>
            </a:r>
            <a:endParaRPr>
              <a:solidFill>
                <a:srgbClr val="212829"/>
              </a:solidFill>
              <a:highlight>
                <a:schemeClr val="lt1"/>
              </a:highlight>
            </a:endParaRPr>
          </a:p>
          <a:p>
            <a:pPr marL="1371600" lvl="2" indent="-298450" algn="l" rtl="0">
              <a:lnSpc>
                <a:spcPct val="115000"/>
              </a:lnSpc>
              <a:spcBef>
                <a:spcPts val="0"/>
              </a:spcBef>
              <a:spcAft>
                <a:spcPts val="0"/>
              </a:spcAft>
              <a:buClr>
                <a:srgbClr val="212829"/>
              </a:buClr>
              <a:buSzPts val="1100"/>
              <a:buChar char="■"/>
            </a:pPr>
            <a:r>
              <a:rPr lang="en">
                <a:solidFill>
                  <a:srgbClr val="212829"/>
                </a:solidFill>
                <a:highlight>
                  <a:schemeClr val="lt1"/>
                </a:highlight>
              </a:rPr>
              <a:t>Help characterize range and endurance (only as supplemental data)</a:t>
            </a:r>
            <a:endParaRPr>
              <a:solidFill>
                <a:srgbClr val="212829"/>
              </a:solidFill>
              <a:highlight>
                <a:schemeClr val="lt1"/>
              </a:highlight>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101cd6a9092_1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101cd6a9092_1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Roboto"/>
                <a:ea typeface="Roboto"/>
                <a:cs typeface="Roboto"/>
                <a:sym typeface="Roboto"/>
              </a:rPr>
              <a:t>Downscaling of Cessna 206 and NELDA Design: </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Test Section</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NELDA wingspan bigger than Cessna(?) so that constrains</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Scaling Factors:</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Scaling factor to fit into the test section based on above</a:t>
            </a:r>
            <a:endParaRPr sz="1400">
              <a:solidFill>
                <a:schemeClr val="dk1"/>
              </a:solidFill>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0050f8047a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0050f8047a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the aircraft design portion of this project the following mission outline and concept of operations have been identified. Our client would like an aircraft that can carry 6 passengers at a speed of 150kts for 2 hours with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Mission CONOPS is good, but for our specific class CONOPS we want to go for more of the final validation and tests that we have to do</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Second phase is more of a testing plan / project plan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We'll be testing both models, each warrant their own conops? Then what does it look like when we test our WTAV model, then Glider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Need to state in the mission CONOPS that these parameters are what our full fledged aircraft is designed to accomplish, not necessarily what our project is going to do</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039ab4da23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039ab4da2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043010c5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043010c5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101750af875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101750af875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Restoring pitch and roll moment</a:t>
            </a:r>
            <a:endParaRPr/>
          </a:p>
          <a:p>
            <a:pPr marL="0" lvl="0" indent="0" algn="l" rtl="0">
              <a:spcBef>
                <a:spcPts val="0"/>
              </a:spcBef>
              <a:spcAft>
                <a:spcPts val="0"/>
              </a:spcAft>
              <a:buNone/>
            </a:pPr>
            <a:r>
              <a:rPr lang="en"/>
              <a:t>Weather vaning</a:t>
            </a:r>
            <a:endParaRPr/>
          </a:p>
          <a:p>
            <a:pPr marL="0" lvl="0" indent="0" algn="l" rtl="0">
              <a:spcBef>
                <a:spcPts val="0"/>
              </a:spcBef>
              <a:spcAft>
                <a:spcPts val="0"/>
              </a:spcAft>
              <a:buNone/>
            </a:pPr>
            <a:r>
              <a:rPr lang="en"/>
              <a:t>Flight time</a:t>
            </a:r>
            <a:endParaRPr/>
          </a:p>
          <a:p>
            <a:pPr marL="0" lvl="0" indent="0" algn="l" rtl="0">
              <a:spcBef>
                <a:spcPts val="0"/>
              </a:spcBef>
              <a:spcAft>
                <a:spcPts val="0"/>
              </a:spcAft>
              <a:buNone/>
            </a:pPr>
            <a:r>
              <a:rPr lang="en"/>
              <a:t>Another estimate on cl</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039ab4da23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039ab4da23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1cd6a9092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1cd6a909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101cd6a9092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101cd6a9092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101cd6a9092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101cd6a9092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101cd6a9092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101cd6a909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1039ab4da23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1039ab4da23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01cd6a909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01cd6a909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02d2551edf_29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02d2551edf_29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Short summary Emerson - first semester models / sizing / requirements drive our design, then second semester we use two different models to help V&amp;V our initial design</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01cd6a9092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01cd6a909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101cd6a9092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101cd6a909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101cd6a9092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101cd6a909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101cd6a9092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101cd6a9092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101cd6a9092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101cd6a9092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101cd6a9092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101cd6a9092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101cd6a909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101cd6a909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101cd6a9092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101cd6a9092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101cd6a9092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101cd6a9092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1045aeecad1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1045aeecad1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chemeClr val="dk1"/>
              </a:solidFill>
              <a:latin typeface="Roboto"/>
              <a:ea typeface="Roboto"/>
              <a:cs typeface="Roboto"/>
              <a:sym typeface="Roboto"/>
            </a:endParaRPr>
          </a:p>
          <a:p>
            <a:pPr marL="0" lvl="0" indent="0" algn="l" rtl="0">
              <a:spcBef>
                <a:spcPts val="0"/>
              </a:spcBef>
              <a:spcAft>
                <a:spcPts val="0"/>
              </a:spcAft>
              <a:buNone/>
            </a:pP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Expected Wind Tunnel Forces:</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Based on previous data (Boeing 787)</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endParaRPr sz="1400">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fcafe50414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fcafe50414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1cd6a9092_7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1cd6a9092_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1045aeeca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1045aeeca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1039ab4da2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039ab4da2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04362d261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04362d26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01cd6a9092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01cd6a9092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02d2551edf_14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02d2551edf_14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102d2551edf_14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102d2551edf_14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102d2551edf_14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102d2551edf_14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102d2551edf_14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 name="Google Shape;1144;g102d2551edf_14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102d2551edf_14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102d2551edf_14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5200"/>
              <a:buFont typeface="Maven Pro"/>
              <a:buNone/>
              <a:defRPr sz="5200">
                <a:solidFill>
                  <a:schemeClr val="lt1"/>
                </a:solidFill>
                <a:latin typeface="Maven Pro"/>
                <a:ea typeface="Maven Pro"/>
                <a:cs typeface="Maven Pro"/>
                <a:sym typeface="Maven Pr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1"/>
              </a:buClr>
              <a:buSzPts val="2800"/>
              <a:buFont typeface="Roboto"/>
              <a:buNone/>
              <a:defRPr sz="2800">
                <a:solidFill>
                  <a:schemeClr val="accent1"/>
                </a:solidFill>
                <a:latin typeface="Roboto"/>
                <a:ea typeface="Roboto"/>
                <a:cs typeface="Roboto"/>
                <a:sym typeface="Robo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a:buNone/>
              <a:defRPr>
                <a:latin typeface="Roboto"/>
                <a:ea typeface="Roboto"/>
                <a:cs typeface="Roboto"/>
                <a:sym typeface="Roboto"/>
              </a:defRPr>
            </a:lvl1pPr>
            <a:lvl2pPr lvl="1">
              <a:buNone/>
              <a:defRPr>
                <a:latin typeface="Roboto"/>
                <a:ea typeface="Roboto"/>
                <a:cs typeface="Roboto"/>
                <a:sym typeface="Roboto"/>
              </a:defRPr>
            </a:lvl2pPr>
            <a:lvl3pPr lvl="2">
              <a:buNone/>
              <a:defRPr>
                <a:latin typeface="Roboto"/>
                <a:ea typeface="Roboto"/>
                <a:cs typeface="Roboto"/>
                <a:sym typeface="Roboto"/>
              </a:defRPr>
            </a:lvl3pPr>
            <a:lvl4pPr lvl="3">
              <a:buNone/>
              <a:defRPr>
                <a:latin typeface="Roboto"/>
                <a:ea typeface="Roboto"/>
                <a:cs typeface="Roboto"/>
                <a:sym typeface="Roboto"/>
              </a:defRPr>
            </a:lvl4pPr>
            <a:lvl5pPr lvl="4">
              <a:buNone/>
              <a:defRPr>
                <a:latin typeface="Roboto"/>
                <a:ea typeface="Roboto"/>
                <a:cs typeface="Roboto"/>
                <a:sym typeface="Roboto"/>
              </a:defRPr>
            </a:lvl5pPr>
            <a:lvl6pPr lvl="5">
              <a:buNone/>
              <a:defRPr>
                <a:latin typeface="Roboto"/>
                <a:ea typeface="Roboto"/>
                <a:cs typeface="Roboto"/>
                <a:sym typeface="Roboto"/>
              </a:defRPr>
            </a:lvl6pPr>
            <a:lvl7pPr lvl="6">
              <a:buNone/>
              <a:defRPr>
                <a:latin typeface="Roboto"/>
                <a:ea typeface="Roboto"/>
                <a:cs typeface="Roboto"/>
                <a:sym typeface="Roboto"/>
              </a:defRPr>
            </a:lvl7pPr>
            <a:lvl8pPr lvl="7">
              <a:buNone/>
              <a:defRPr>
                <a:latin typeface="Roboto"/>
                <a:ea typeface="Roboto"/>
                <a:cs typeface="Roboto"/>
                <a:sym typeface="Roboto"/>
              </a:defRPr>
            </a:lvl8pPr>
            <a:lvl9pPr lvl="8">
              <a:buNone/>
              <a:defRPr>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5200"/>
              <a:buFont typeface="Maven Pro"/>
              <a:buNone/>
              <a:defRPr sz="5200">
                <a:solidFill>
                  <a:schemeClr val="lt1"/>
                </a:solidFill>
                <a:latin typeface="Maven Pro"/>
                <a:ea typeface="Maven Pro"/>
                <a:cs typeface="Maven Pro"/>
                <a:sym typeface="Maven Pro"/>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a:buNone/>
              <a:defRPr>
                <a:latin typeface="Roboto"/>
                <a:ea typeface="Roboto"/>
                <a:cs typeface="Roboto"/>
                <a:sym typeface="Roboto"/>
              </a:defRPr>
            </a:lvl1pPr>
            <a:lvl2pPr lvl="1">
              <a:buNone/>
              <a:defRPr>
                <a:latin typeface="Roboto"/>
                <a:ea typeface="Roboto"/>
                <a:cs typeface="Roboto"/>
                <a:sym typeface="Roboto"/>
              </a:defRPr>
            </a:lvl2pPr>
            <a:lvl3pPr lvl="2">
              <a:buNone/>
              <a:defRPr>
                <a:latin typeface="Roboto"/>
                <a:ea typeface="Roboto"/>
                <a:cs typeface="Roboto"/>
                <a:sym typeface="Roboto"/>
              </a:defRPr>
            </a:lvl3pPr>
            <a:lvl4pPr lvl="3">
              <a:buNone/>
              <a:defRPr>
                <a:latin typeface="Roboto"/>
                <a:ea typeface="Roboto"/>
                <a:cs typeface="Roboto"/>
                <a:sym typeface="Roboto"/>
              </a:defRPr>
            </a:lvl4pPr>
            <a:lvl5pPr lvl="4">
              <a:buNone/>
              <a:defRPr>
                <a:latin typeface="Roboto"/>
                <a:ea typeface="Roboto"/>
                <a:cs typeface="Roboto"/>
                <a:sym typeface="Roboto"/>
              </a:defRPr>
            </a:lvl5pPr>
            <a:lvl6pPr lvl="5">
              <a:buNone/>
              <a:defRPr>
                <a:latin typeface="Roboto"/>
                <a:ea typeface="Roboto"/>
                <a:cs typeface="Roboto"/>
                <a:sym typeface="Roboto"/>
              </a:defRPr>
            </a:lvl6pPr>
            <a:lvl7pPr lvl="6">
              <a:buNone/>
              <a:defRPr>
                <a:latin typeface="Roboto"/>
                <a:ea typeface="Roboto"/>
                <a:cs typeface="Roboto"/>
                <a:sym typeface="Roboto"/>
              </a:defRPr>
            </a:lvl7pPr>
            <a:lvl8pPr lvl="7">
              <a:buNone/>
              <a:defRPr>
                <a:latin typeface="Roboto"/>
                <a:ea typeface="Roboto"/>
                <a:cs typeface="Roboto"/>
                <a:sym typeface="Roboto"/>
              </a:defRPr>
            </a:lvl8pPr>
            <a:lvl9pPr lvl="8">
              <a:buNone/>
              <a:defRPr>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2500"/>
              <a:buFont typeface="Maven Pro"/>
              <a:buNone/>
              <a:defRPr sz="2500">
                <a:solidFill>
                  <a:schemeClr val="lt1"/>
                </a:solidFill>
                <a:latin typeface="Maven Pro"/>
                <a:ea typeface="Maven Pro"/>
                <a:cs typeface="Maven Pro"/>
                <a:sym typeface="Maven Pr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lt1"/>
              </a:buClr>
              <a:buSzPts val="1800"/>
              <a:buFont typeface="Roboto"/>
              <a:buChar char="●"/>
              <a:defRPr>
                <a:solidFill>
                  <a:schemeClr val="lt1"/>
                </a:solidFill>
                <a:latin typeface="Roboto"/>
                <a:ea typeface="Roboto"/>
                <a:cs typeface="Roboto"/>
                <a:sym typeface="Roboto"/>
              </a:defRPr>
            </a:lvl1pPr>
            <a:lvl2pPr marL="914400" lvl="1" indent="-317500">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2pPr>
            <a:lvl3pPr marL="1371600" lvl="2" indent="-317500">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3pPr>
            <a:lvl4pPr marL="1828800" lvl="3" indent="-317500">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4pPr>
            <a:lvl5pPr marL="2286000" lvl="4" indent="-317500">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5pPr>
            <a:lvl6pPr marL="2743200" lvl="5" indent="-317500">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6pPr>
            <a:lvl7pPr marL="3200400" lvl="6" indent="-317500">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7pPr>
            <a:lvl8pPr marL="3657600" lvl="7" indent="-317500">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8pPr>
            <a:lvl9pPr marL="4114800" lvl="8" indent="-317500">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a:endParaRPr/>
          </a:p>
        </p:txBody>
      </p:sp>
      <p:sp>
        <p:nvSpPr>
          <p:cNvPr id="19" name="Google Shape;19;p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lvl1pPr lvl="0">
              <a:spcBef>
                <a:spcPts val="0"/>
              </a:spcBef>
              <a:spcAft>
                <a:spcPts val="0"/>
              </a:spcAft>
              <a:buSzPts val="2500"/>
              <a:buFont typeface="Maven Pro"/>
              <a:buNone/>
              <a:defRPr sz="2500">
                <a:latin typeface="Maven Pro"/>
                <a:ea typeface="Maven Pro"/>
                <a:cs typeface="Maven Pro"/>
                <a:sym typeface="Maven Pr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Font typeface="Roboto"/>
              <a:buChar char="●"/>
              <a:defRPr sz="1400">
                <a:latin typeface="Roboto"/>
                <a:ea typeface="Roboto"/>
                <a:cs typeface="Roboto"/>
                <a:sym typeface="Roboto"/>
              </a:defRPr>
            </a:lvl1pPr>
            <a:lvl2pPr marL="914400" lvl="1" indent="-304800">
              <a:spcBef>
                <a:spcPts val="0"/>
              </a:spcBef>
              <a:spcAft>
                <a:spcPts val="0"/>
              </a:spcAft>
              <a:buSzPts val="1200"/>
              <a:buFont typeface="Roboto"/>
              <a:buChar char="○"/>
              <a:defRPr sz="1200">
                <a:latin typeface="Roboto"/>
                <a:ea typeface="Roboto"/>
                <a:cs typeface="Roboto"/>
                <a:sym typeface="Roboto"/>
              </a:defRPr>
            </a:lvl2pPr>
            <a:lvl3pPr marL="1371600" lvl="2" indent="-304800">
              <a:spcBef>
                <a:spcPts val="0"/>
              </a:spcBef>
              <a:spcAft>
                <a:spcPts val="0"/>
              </a:spcAft>
              <a:buSzPts val="1200"/>
              <a:buFont typeface="Roboto"/>
              <a:buChar char="■"/>
              <a:defRPr sz="1200">
                <a:latin typeface="Roboto"/>
                <a:ea typeface="Roboto"/>
                <a:cs typeface="Roboto"/>
                <a:sym typeface="Roboto"/>
              </a:defRPr>
            </a:lvl3pPr>
            <a:lvl4pPr marL="1828800" lvl="3" indent="-304800">
              <a:spcBef>
                <a:spcPts val="0"/>
              </a:spcBef>
              <a:spcAft>
                <a:spcPts val="0"/>
              </a:spcAft>
              <a:buSzPts val="1200"/>
              <a:buFont typeface="Roboto"/>
              <a:buChar char="●"/>
              <a:defRPr sz="1200">
                <a:latin typeface="Roboto"/>
                <a:ea typeface="Roboto"/>
                <a:cs typeface="Roboto"/>
                <a:sym typeface="Roboto"/>
              </a:defRPr>
            </a:lvl4pPr>
            <a:lvl5pPr marL="2286000" lvl="4" indent="-304800">
              <a:spcBef>
                <a:spcPts val="0"/>
              </a:spcBef>
              <a:spcAft>
                <a:spcPts val="0"/>
              </a:spcAft>
              <a:buSzPts val="1200"/>
              <a:buFont typeface="Roboto"/>
              <a:buChar char="○"/>
              <a:defRPr sz="1200">
                <a:latin typeface="Roboto"/>
                <a:ea typeface="Roboto"/>
                <a:cs typeface="Roboto"/>
                <a:sym typeface="Roboto"/>
              </a:defRPr>
            </a:lvl5pPr>
            <a:lvl6pPr marL="2743200" lvl="5" indent="-304800">
              <a:spcBef>
                <a:spcPts val="0"/>
              </a:spcBef>
              <a:spcAft>
                <a:spcPts val="0"/>
              </a:spcAft>
              <a:buSzPts val="1200"/>
              <a:buFont typeface="Roboto"/>
              <a:buChar char="■"/>
              <a:defRPr sz="1200">
                <a:latin typeface="Roboto"/>
                <a:ea typeface="Roboto"/>
                <a:cs typeface="Roboto"/>
                <a:sym typeface="Roboto"/>
              </a:defRPr>
            </a:lvl6pPr>
            <a:lvl7pPr marL="3200400" lvl="6" indent="-304800">
              <a:spcBef>
                <a:spcPts val="0"/>
              </a:spcBef>
              <a:spcAft>
                <a:spcPts val="0"/>
              </a:spcAft>
              <a:buSzPts val="1200"/>
              <a:buFont typeface="Roboto"/>
              <a:buChar char="●"/>
              <a:defRPr sz="1200">
                <a:latin typeface="Roboto"/>
                <a:ea typeface="Roboto"/>
                <a:cs typeface="Roboto"/>
                <a:sym typeface="Roboto"/>
              </a:defRPr>
            </a:lvl7pPr>
            <a:lvl8pPr marL="3657600" lvl="7" indent="-304800">
              <a:spcBef>
                <a:spcPts val="0"/>
              </a:spcBef>
              <a:spcAft>
                <a:spcPts val="0"/>
              </a:spcAft>
              <a:buSzPts val="1200"/>
              <a:buFont typeface="Roboto"/>
              <a:buChar char="○"/>
              <a:defRPr sz="1200">
                <a:latin typeface="Roboto"/>
                <a:ea typeface="Roboto"/>
                <a:cs typeface="Roboto"/>
                <a:sym typeface="Roboto"/>
              </a:defRPr>
            </a:lvl8pPr>
            <a:lvl9pPr marL="4114800" lvl="8" indent="-304800">
              <a:spcBef>
                <a:spcPts val="0"/>
              </a:spcBef>
              <a:spcAft>
                <a:spcPts val="0"/>
              </a:spcAft>
              <a:buSzPts val="1200"/>
              <a:buFont typeface="Roboto"/>
              <a:buChar char="■"/>
              <a:defRPr sz="1200">
                <a:latin typeface="Roboto"/>
                <a:ea typeface="Roboto"/>
                <a:cs typeface="Roboto"/>
                <a:sym typeface="Roboto"/>
              </a:defRPr>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Font typeface="Roboto"/>
              <a:buChar char="●"/>
              <a:defRPr sz="1400">
                <a:latin typeface="Roboto"/>
                <a:ea typeface="Roboto"/>
                <a:cs typeface="Roboto"/>
                <a:sym typeface="Roboto"/>
              </a:defRPr>
            </a:lvl1pPr>
            <a:lvl2pPr marL="914400" lvl="1" indent="-304800">
              <a:spcBef>
                <a:spcPts val="0"/>
              </a:spcBef>
              <a:spcAft>
                <a:spcPts val="0"/>
              </a:spcAft>
              <a:buSzPts val="1200"/>
              <a:buFont typeface="Roboto"/>
              <a:buChar char="○"/>
              <a:defRPr sz="1200">
                <a:latin typeface="Roboto"/>
                <a:ea typeface="Roboto"/>
                <a:cs typeface="Roboto"/>
                <a:sym typeface="Roboto"/>
              </a:defRPr>
            </a:lvl2pPr>
            <a:lvl3pPr marL="1371600" lvl="2" indent="-304800">
              <a:spcBef>
                <a:spcPts val="0"/>
              </a:spcBef>
              <a:spcAft>
                <a:spcPts val="0"/>
              </a:spcAft>
              <a:buSzPts val="1200"/>
              <a:buFont typeface="Roboto"/>
              <a:buChar char="■"/>
              <a:defRPr sz="1200">
                <a:latin typeface="Roboto"/>
                <a:ea typeface="Roboto"/>
                <a:cs typeface="Roboto"/>
                <a:sym typeface="Roboto"/>
              </a:defRPr>
            </a:lvl3pPr>
            <a:lvl4pPr marL="1828800" lvl="3" indent="-304800">
              <a:spcBef>
                <a:spcPts val="0"/>
              </a:spcBef>
              <a:spcAft>
                <a:spcPts val="0"/>
              </a:spcAft>
              <a:buSzPts val="1200"/>
              <a:buFont typeface="Roboto"/>
              <a:buChar char="●"/>
              <a:defRPr sz="1200">
                <a:latin typeface="Roboto"/>
                <a:ea typeface="Roboto"/>
                <a:cs typeface="Roboto"/>
                <a:sym typeface="Roboto"/>
              </a:defRPr>
            </a:lvl4pPr>
            <a:lvl5pPr marL="2286000" lvl="4" indent="-304800">
              <a:spcBef>
                <a:spcPts val="0"/>
              </a:spcBef>
              <a:spcAft>
                <a:spcPts val="0"/>
              </a:spcAft>
              <a:buSzPts val="1200"/>
              <a:buFont typeface="Roboto"/>
              <a:buChar char="○"/>
              <a:defRPr sz="1200">
                <a:latin typeface="Roboto"/>
                <a:ea typeface="Roboto"/>
                <a:cs typeface="Roboto"/>
                <a:sym typeface="Roboto"/>
              </a:defRPr>
            </a:lvl5pPr>
            <a:lvl6pPr marL="2743200" lvl="5" indent="-304800">
              <a:spcBef>
                <a:spcPts val="0"/>
              </a:spcBef>
              <a:spcAft>
                <a:spcPts val="0"/>
              </a:spcAft>
              <a:buSzPts val="1200"/>
              <a:buFont typeface="Roboto"/>
              <a:buChar char="■"/>
              <a:defRPr sz="1200">
                <a:latin typeface="Roboto"/>
                <a:ea typeface="Roboto"/>
                <a:cs typeface="Roboto"/>
                <a:sym typeface="Roboto"/>
              </a:defRPr>
            </a:lvl6pPr>
            <a:lvl7pPr marL="3200400" lvl="6" indent="-304800">
              <a:spcBef>
                <a:spcPts val="0"/>
              </a:spcBef>
              <a:spcAft>
                <a:spcPts val="0"/>
              </a:spcAft>
              <a:buSzPts val="1200"/>
              <a:buFont typeface="Roboto"/>
              <a:buChar char="●"/>
              <a:defRPr sz="1200">
                <a:latin typeface="Roboto"/>
                <a:ea typeface="Roboto"/>
                <a:cs typeface="Roboto"/>
                <a:sym typeface="Roboto"/>
              </a:defRPr>
            </a:lvl7pPr>
            <a:lvl8pPr marL="3657600" lvl="7" indent="-304800">
              <a:spcBef>
                <a:spcPts val="0"/>
              </a:spcBef>
              <a:spcAft>
                <a:spcPts val="0"/>
              </a:spcAft>
              <a:buSzPts val="1200"/>
              <a:buFont typeface="Roboto"/>
              <a:buChar char="○"/>
              <a:defRPr sz="1200">
                <a:latin typeface="Roboto"/>
                <a:ea typeface="Roboto"/>
                <a:cs typeface="Roboto"/>
                <a:sym typeface="Roboto"/>
              </a:defRPr>
            </a:lvl8pPr>
            <a:lvl9pPr marL="4114800" lvl="8" indent="-304800">
              <a:spcBef>
                <a:spcPts val="0"/>
              </a:spcBef>
              <a:spcAft>
                <a:spcPts val="0"/>
              </a:spcAft>
              <a:buSzPts val="1200"/>
              <a:buFont typeface="Roboto"/>
              <a:buChar char="■"/>
              <a:defRPr sz="1200">
                <a:latin typeface="Roboto"/>
                <a:ea typeface="Roboto"/>
                <a:cs typeface="Roboto"/>
                <a:sym typeface="Roboto"/>
              </a:defRPr>
            </a:lvl9pPr>
          </a:lstStyle>
          <a:p>
            <a:endParaRPr/>
          </a:p>
        </p:txBody>
      </p:sp>
      <p:sp>
        <p:nvSpPr>
          <p:cNvPr id="24" name="Google Shape;24;p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lvl1pPr lvl="0">
              <a:spcBef>
                <a:spcPts val="0"/>
              </a:spcBef>
              <a:spcAft>
                <a:spcPts val="0"/>
              </a:spcAft>
              <a:buSzPts val="2500"/>
              <a:buFont typeface="Maven Pro"/>
              <a:buNone/>
              <a:defRPr sz="2500">
                <a:latin typeface="Maven Pro"/>
                <a:ea typeface="Maven Pro"/>
                <a:cs typeface="Maven Pro"/>
                <a:sym typeface="Maven Pr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500"/>
              <a:buFont typeface="Maven Pro"/>
              <a:buNone/>
              <a:defRPr sz="2500">
                <a:latin typeface="Maven Pro"/>
                <a:ea typeface="Maven Pro"/>
                <a:cs typeface="Maven Pro"/>
                <a:sym typeface="Maven Pro"/>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5200"/>
              <a:buFont typeface="Maven Pro"/>
              <a:buNone/>
              <a:defRPr sz="5200">
                <a:latin typeface="Maven Pro"/>
                <a:ea typeface="Maven Pro"/>
                <a:cs typeface="Maven Pro"/>
                <a:sym typeface="Maven Pro"/>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733302" y="4749925"/>
            <a:ext cx="410700" cy="393600"/>
          </a:xfrm>
          <a:prstGeom prst="rect">
            <a:avLst/>
          </a:prstGeom>
        </p:spPr>
        <p:txBody>
          <a:bodyPr spcFirstLastPara="1" wrap="square" lIns="91425" tIns="91425" rIns="91425" bIns="91425" anchor="ctr" anchorCtr="0">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blipFill>
          <a:blip r:embed="rId13" cstate="screen">
            <a:alphaModFix/>
            <a:extLst>
              <a:ext uri="{28A0092B-C50C-407E-A947-70E740481C1C}">
                <a14:useLocalDpi xmlns:a14="http://schemas.microsoft.com/office/drawing/2010/main"/>
              </a:ext>
            </a:extLst>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ctr" anchorCtr="0">
            <a:normAutofit/>
          </a:bodyPr>
          <a:lstStyle>
            <a:lvl1pPr lvl="0">
              <a:spcBef>
                <a:spcPts val="0"/>
              </a:spcBef>
              <a:spcAft>
                <a:spcPts val="0"/>
              </a:spcAft>
              <a:buClr>
                <a:schemeClr val="lt1"/>
              </a:buClr>
              <a:buSzPts val="3000"/>
              <a:buFont typeface="Maven Pro"/>
              <a:buNone/>
              <a:defRPr sz="3000">
                <a:solidFill>
                  <a:schemeClr val="lt1"/>
                </a:solidFill>
                <a:latin typeface="Maven Pro"/>
                <a:ea typeface="Maven Pro"/>
                <a:cs typeface="Maven Pro"/>
                <a:sym typeface="Maven P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marL="914400" lvl="1"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2pPr>
            <a:lvl3pPr marL="1371600" lvl="2"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3pPr>
            <a:lvl4pPr marL="1828800" lvl="3"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4pPr>
            <a:lvl5pPr marL="2286000" lvl="4"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5pPr>
            <a:lvl6pPr marL="2743200" lvl="5"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6pPr>
            <a:lvl7pPr marL="3200400" lvl="6"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7pPr>
            <a:lvl8pPr marL="3657600" lvl="7"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8pPr>
            <a:lvl9pPr marL="4114800" lvl="8"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733327" y="4673700"/>
            <a:ext cx="410700" cy="393600"/>
          </a:xfrm>
          <a:prstGeom prst="rect">
            <a:avLst/>
          </a:prstGeom>
          <a:noFill/>
          <a:ln>
            <a:noFill/>
          </a:ln>
        </p:spPr>
        <p:txBody>
          <a:bodyPr spcFirstLastPara="1" wrap="square" lIns="91425" tIns="91425" rIns="91425" bIns="91425" anchor="ctr" anchorCtr="0">
            <a:normAutofit/>
          </a:bodyPr>
          <a:lstStyle>
            <a:lvl1pPr lvl="0" algn="ctr">
              <a:buNone/>
              <a:defRPr sz="1000">
                <a:solidFill>
                  <a:schemeClr val="lt1"/>
                </a:solidFill>
                <a:latin typeface="Roboto"/>
                <a:ea typeface="Roboto"/>
                <a:cs typeface="Roboto"/>
                <a:sym typeface="Roboto"/>
              </a:defRPr>
            </a:lvl1pPr>
            <a:lvl2pPr lvl="1" algn="ctr">
              <a:buNone/>
              <a:defRPr sz="1000">
                <a:solidFill>
                  <a:schemeClr val="lt1"/>
                </a:solidFill>
                <a:latin typeface="Roboto"/>
                <a:ea typeface="Roboto"/>
                <a:cs typeface="Roboto"/>
                <a:sym typeface="Roboto"/>
              </a:defRPr>
            </a:lvl2pPr>
            <a:lvl3pPr lvl="2" algn="ctr">
              <a:buNone/>
              <a:defRPr sz="1000">
                <a:solidFill>
                  <a:schemeClr val="lt1"/>
                </a:solidFill>
                <a:latin typeface="Roboto"/>
                <a:ea typeface="Roboto"/>
                <a:cs typeface="Roboto"/>
                <a:sym typeface="Roboto"/>
              </a:defRPr>
            </a:lvl3pPr>
            <a:lvl4pPr lvl="3" algn="ctr">
              <a:buNone/>
              <a:defRPr sz="1000">
                <a:solidFill>
                  <a:schemeClr val="lt1"/>
                </a:solidFill>
                <a:latin typeface="Roboto"/>
                <a:ea typeface="Roboto"/>
                <a:cs typeface="Roboto"/>
                <a:sym typeface="Roboto"/>
              </a:defRPr>
            </a:lvl4pPr>
            <a:lvl5pPr lvl="4" algn="ctr">
              <a:buNone/>
              <a:defRPr sz="1000">
                <a:solidFill>
                  <a:schemeClr val="lt1"/>
                </a:solidFill>
                <a:latin typeface="Roboto"/>
                <a:ea typeface="Roboto"/>
                <a:cs typeface="Roboto"/>
                <a:sym typeface="Roboto"/>
              </a:defRPr>
            </a:lvl5pPr>
            <a:lvl6pPr lvl="5" algn="ctr">
              <a:buNone/>
              <a:defRPr sz="1000">
                <a:solidFill>
                  <a:schemeClr val="lt1"/>
                </a:solidFill>
                <a:latin typeface="Roboto"/>
                <a:ea typeface="Roboto"/>
                <a:cs typeface="Roboto"/>
                <a:sym typeface="Roboto"/>
              </a:defRPr>
            </a:lvl6pPr>
            <a:lvl7pPr lvl="6" algn="ctr">
              <a:buNone/>
              <a:defRPr sz="1000">
                <a:solidFill>
                  <a:schemeClr val="lt1"/>
                </a:solidFill>
                <a:latin typeface="Roboto"/>
                <a:ea typeface="Roboto"/>
                <a:cs typeface="Roboto"/>
                <a:sym typeface="Roboto"/>
              </a:defRPr>
            </a:lvl7pPr>
            <a:lvl8pPr lvl="7" algn="ctr">
              <a:buNone/>
              <a:defRPr sz="1000">
                <a:solidFill>
                  <a:schemeClr val="lt1"/>
                </a:solidFill>
                <a:latin typeface="Roboto"/>
                <a:ea typeface="Roboto"/>
                <a:cs typeface="Roboto"/>
                <a:sym typeface="Roboto"/>
              </a:defRPr>
            </a:lvl8pPr>
            <a:lvl9pPr lvl="8" algn="ctr">
              <a:buNone/>
              <a:defRPr sz="1000">
                <a:solidFill>
                  <a:schemeClr val="lt1"/>
                </a:solidFill>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4.png"/><Relationship Id="rId7" Type="http://schemas.openxmlformats.org/officeDocument/2006/relationships/slide" Target="slide18.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0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13.png"/><Relationship Id="rId7" Type="http://schemas.openxmlformats.org/officeDocument/2006/relationships/slide" Target="slide18.xml"/><Relationship Id="rId2" Type="http://schemas.openxmlformats.org/officeDocument/2006/relationships/notesSlide" Target="../notesSlides/notesSlide100.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01.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14.pn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115.png"/><Relationship Id="rId9" Type="http://schemas.openxmlformats.org/officeDocument/2006/relationships/slide" Target="slide36.xml"/></Relationships>
</file>

<file path=ppt/slides/_rels/slide102.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102.xml"/><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10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16.jpeg"/><Relationship Id="rId7" Type="http://schemas.openxmlformats.org/officeDocument/2006/relationships/slide" Target="slide18.xml"/><Relationship Id="rId2" Type="http://schemas.openxmlformats.org/officeDocument/2006/relationships/notesSlide" Target="../notesSlides/notesSlide103.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0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17.jpeg"/><Relationship Id="rId7" Type="http://schemas.openxmlformats.org/officeDocument/2006/relationships/slide" Target="slide18.xml"/><Relationship Id="rId2" Type="http://schemas.openxmlformats.org/officeDocument/2006/relationships/notesSlide" Target="../notesSlides/notesSlide104.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0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18.png"/><Relationship Id="rId7" Type="http://schemas.openxmlformats.org/officeDocument/2006/relationships/slide" Target="slide18.xml"/><Relationship Id="rId2" Type="http://schemas.openxmlformats.org/officeDocument/2006/relationships/notesSlide" Target="../notesSlides/notesSlide105.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0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19.png"/><Relationship Id="rId7" Type="http://schemas.openxmlformats.org/officeDocument/2006/relationships/slide" Target="slide18.xml"/><Relationship Id="rId2" Type="http://schemas.openxmlformats.org/officeDocument/2006/relationships/notesSlide" Target="../notesSlides/notesSlide106.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0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20.jpe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107.xml"/><Relationship Id="rId1" Type="http://schemas.openxmlformats.org/officeDocument/2006/relationships/slideLayout" Target="../slideLayouts/slideLayout4.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121.jpeg"/><Relationship Id="rId9" Type="http://schemas.openxmlformats.org/officeDocument/2006/relationships/slide" Target="slide36.xml"/></Relationships>
</file>

<file path=ppt/slides/_rels/slide10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22.jpg"/><Relationship Id="rId7" Type="http://schemas.openxmlformats.org/officeDocument/2006/relationships/slide" Target="slide18.xml"/><Relationship Id="rId2" Type="http://schemas.openxmlformats.org/officeDocument/2006/relationships/notesSlide" Target="../notesSlides/notesSlide108.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09.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109.xml"/><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1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5.png"/><Relationship Id="rId7" Type="http://schemas.openxmlformats.org/officeDocument/2006/relationships/slide" Target="slide18.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1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23.png"/><Relationship Id="rId7" Type="http://schemas.openxmlformats.org/officeDocument/2006/relationships/slide" Target="slide18.xml"/><Relationship Id="rId2" Type="http://schemas.openxmlformats.org/officeDocument/2006/relationships/notesSlide" Target="../notesSlides/notesSlide110.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1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24.png"/><Relationship Id="rId7" Type="http://schemas.openxmlformats.org/officeDocument/2006/relationships/slide" Target="slide18.xml"/><Relationship Id="rId2" Type="http://schemas.openxmlformats.org/officeDocument/2006/relationships/notesSlide" Target="../notesSlides/notesSlide111.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1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25.jpeg"/><Relationship Id="rId7" Type="http://schemas.openxmlformats.org/officeDocument/2006/relationships/slide" Target="slide18.xml"/><Relationship Id="rId2" Type="http://schemas.openxmlformats.org/officeDocument/2006/relationships/notesSlide" Target="../notesSlides/notesSlide112.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13.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113.xml"/><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11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26.jpeg"/><Relationship Id="rId7" Type="http://schemas.openxmlformats.org/officeDocument/2006/relationships/slide" Target="slide18.xml"/><Relationship Id="rId2" Type="http://schemas.openxmlformats.org/officeDocument/2006/relationships/notesSlide" Target="../notesSlides/notesSlide114.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1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27.jpeg"/><Relationship Id="rId7" Type="http://schemas.openxmlformats.org/officeDocument/2006/relationships/slide" Target="slide18.xml"/><Relationship Id="rId2" Type="http://schemas.openxmlformats.org/officeDocument/2006/relationships/notesSlide" Target="../notesSlides/notesSlide115.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1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28.jpg"/><Relationship Id="rId7" Type="http://schemas.openxmlformats.org/officeDocument/2006/relationships/slide" Target="slide18.xml"/><Relationship Id="rId2" Type="http://schemas.openxmlformats.org/officeDocument/2006/relationships/notesSlide" Target="../notesSlides/notesSlide116.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17.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29.jpg"/><Relationship Id="rId7" Type="http://schemas.openxmlformats.org/officeDocument/2006/relationships/slide" Target="slide18.xml"/><Relationship Id="rId2" Type="http://schemas.openxmlformats.org/officeDocument/2006/relationships/notesSlide" Target="../notesSlides/notesSlide117.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1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30.jpeg"/><Relationship Id="rId7" Type="http://schemas.openxmlformats.org/officeDocument/2006/relationships/slide" Target="slide18.xml"/><Relationship Id="rId2" Type="http://schemas.openxmlformats.org/officeDocument/2006/relationships/notesSlide" Target="../notesSlides/notesSlide118.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1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31.jpg"/><Relationship Id="rId7" Type="http://schemas.openxmlformats.org/officeDocument/2006/relationships/slide" Target="slide18.xml"/><Relationship Id="rId2" Type="http://schemas.openxmlformats.org/officeDocument/2006/relationships/notesSlide" Target="../notesSlides/notesSlide119.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61.xml"/><Relationship Id="rId3" Type="http://schemas.openxmlformats.org/officeDocument/2006/relationships/image" Target="../media/image16.png"/><Relationship Id="rId7" Type="http://schemas.openxmlformats.org/officeDocument/2006/relationships/slide" Target="slide9.xml"/><Relationship Id="rId12" Type="http://schemas.openxmlformats.org/officeDocument/2006/relationships/slide" Target="slide5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slide" Target="slide44.xml"/><Relationship Id="rId5" Type="http://schemas.openxmlformats.org/officeDocument/2006/relationships/image" Target="../media/image18.png"/><Relationship Id="rId10" Type="http://schemas.openxmlformats.org/officeDocument/2006/relationships/slide" Target="slide36.xml"/><Relationship Id="rId4" Type="http://schemas.openxmlformats.org/officeDocument/2006/relationships/image" Target="../media/image17.png"/><Relationship Id="rId9" Type="http://schemas.openxmlformats.org/officeDocument/2006/relationships/slide" Target="slide18.xml"/></Relationships>
</file>

<file path=ppt/slides/_rels/slide12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32.jpeg"/><Relationship Id="rId7" Type="http://schemas.openxmlformats.org/officeDocument/2006/relationships/slide" Target="slide18.xml"/><Relationship Id="rId2" Type="http://schemas.openxmlformats.org/officeDocument/2006/relationships/notesSlide" Target="../notesSlides/notesSlide120.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21.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121.xml"/><Relationship Id="rId1" Type="http://schemas.openxmlformats.org/officeDocument/2006/relationships/slideLayout" Target="../slideLayouts/slideLayout3.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12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33.png"/><Relationship Id="rId7" Type="http://schemas.openxmlformats.org/officeDocument/2006/relationships/slide" Target="slide18.xml"/><Relationship Id="rId2" Type="http://schemas.openxmlformats.org/officeDocument/2006/relationships/notesSlide" Target="../notesSlides/notesSlide122.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2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34.png"/><Relationship Id="rId7" Type="http://schemas.openxmlformats.org/officeDocument/2006/relationships/slide" Target="slide18.xml"/><Relationship Id="rId2" Type="http://schemas.openxmlformats.org/officeDocument/2006/relationships/notesSlide" Target="../notesSlides/notesSlide123.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2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35.jpeg"/><Relationship Id="rId7" Type="http://schemas.openxmlformats.org/officeDocument/2006/relationships/slide" Target="slide18.xml"/><Relationship Id="rId2" Type="http://schemas.openxmlformats.org/officeDocument/2006/relationships/notesSlide" Target="../notesSlides/notesSlide124.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25.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125.xml"/><Relationship Id="rId1" Type="http://schemas.openxmlformats.org/officeDocument/2006/relationships/slideLayout" Target="../slideLayouts/slideLayout3.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12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36.jpg"/><Relationship Id="rId7" Type="http://schemas.openxmlformats.org/officeDocument/2006/relationships/slide" Target="slide18.xml"/><Relationship Id="rId2" Type="http://schemas.openxmlformats.org/officeDocument/2006/relationships/notesSlide" Target="../notesSlides/notesSlide126.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27.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37.jpeg"/><Relationship Id="rId7" Type="http://schemas.openxmlformats.org/officeDocument/2006/relationships/slide" Target="slide18.xml"/><Relationship Id="rId2" Type="http://schemas.openxmlformats.org/officeDocument/2006/relationships/notesSlide" Target="../notesSlides/notesSlide127.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2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38.jpg"/><Relationship Id="rId7" Type="http://schemas.openxmlformats.org/officeDocument/2006/relationships/slide" Target="slide18.xml"/><Relationship Id="rId2" Type="http://schemas.openxmlformats.org/officeDocument/2006/relationships/notesSlide" Target="../notesSlides/notesSlide128.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2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39.jpg"/><Relationship Id="rId7" Type="http://schemas.openxmlformats.org/officeDocument/2006/relationships/slide" Target="slide18.xml"/><Relationship Id="rId2" Type="http://schemas.openxmlformats.org/officeDocument/2006/relationships/notesSlide" Target="../notesSlides/notesSlide129.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3.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13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40.jpe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130.xml"/><Relationship Id="rId1" Type="http://schemas.openxmlformats.org/officeDocument/2006/relationships/slideLayout" Target="../slideLayouts/slideLayout3.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141.jpeg"/><Relationship Id="rId9" Type="http://schemas.openxmlformats.org/officeDocument/2006/relationships/slide" Target="slide36.xml"/></Relationships>
</file>

<file path=ppt/slides/_rels/slide13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42.jpg"/><Relationship Id="rId7" Type="http://schemas.openxmlformats.org/officeDocument/2006/relationships/slide" Target="slide18.xml"/><Relationship Id="rId2" Type="http://schemas.openxmlformats.org/officeDocument/2006/relationships/notesSlide" Target="../notesSlides/notesSlide131.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3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43.jpeg"/><Relationship Id="rId7" Type="http://schemas.openxmlformats.org/officeDocument/2006/relationships/slide" Target="slide18.xml"/><Relationship Id="rId2" Type="http://schemas.openxmlformats.org/officeDocument/2006/relationships/notesSlide" Target="../notesSlides/notesSlide132.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33.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133.xml"/><Relationship Id="rId1" Type="http://schemas.openxmlformats.org/officeDocument/2006/relationships/slideLayout" Target="../slideLayouts/slideLayout3.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13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44.png"/><Relationship Id="rId7" Type="http://schemas.openxmlformats.org/officeDocument/2006/relationships/slide" Target="slide18.xml"/><Relationship Id="rId2" Type="http://schemas.openxmlformats.org/officeDocument/2006/relationships/notesSlide" Target="../notesSlides/notesSlide134.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3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45.png"/><Relationship Id="rId7" Type="http://schemas.openxmlformats.org/officeDocument/2006/relationships/slide" Target="slide18.xml"/><Relationship Id="rId2" Type="http://schemas.openxmlformats.org/officeDocument/2006/relationships/notesSlide" Target="../notesSlides/notesSlide135.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3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46.png"/><Relationship Id="rId7" Type="http://schemas.openxmlformats.org/officeDocument/2006/relationships/slide" Target="slide18.xml"/><Relationship Id="rId2" Type="http://schemas.openxmlformats.org/officeDocument/2006/relationships/notesSlide" Target="../notesSlides/notesSlide136.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37.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137.xml"/><Relationship Id="rId1" Type="http://schemas.openxmlformats.org/officeDocument/2006/relationships/slideLayout" Target="../slideLayouts/slideLayout3.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13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47.png"/><Relationship Id="rId7" Type="http://schemas.openxmlformats.org/officeDocument/2006/relationships/slide" Target="slide18.xml"/><Relationship Id="rId2" Type="http://schemas.openxmlformats.org/officeDocument/2006/relationships/notesSlide" Target="../notesSlides/notesSlide138.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3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48.png"/><Relationship Id="rId7" Type="http://schemas.openxmlformats.org/officeDocument/2006/relationships/slide" Target="slide18.xml"/><Relationship Id="rId2" Type="http://schemas.openxmlformats.org/officeDocument/2006/relationships/notesSlide" Target="../notesSlides/notesSlide139.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4.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14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49.png"/><Relationship Id="rId7" Type="http://schemas.openxmlformats.org/officeDocument/2006/relationships/slide" Target="slide18.xml"/><Relationship Id="rId2" Type="http://schemas.openxmlformats.org/officeDocument/2006/relationships/notesSlide" Target="../notesSlides/notesSlide140.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4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50.png"/><Relationship Id="rId7" Type="http://schemas.openxmlformats.org/officeDocument/2006/relationships/slide" Target="slide18.xml"/><Relationship Id="rId2" Type="http://schemas.openxmlformats.org/officeDocument/2006/relationships/notesSlide" Target="../notesSlides/notesSlide141.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4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51.png"/><Relationship Id="rId7" Type="http://schemas.openxmlformats.org/officeDocument/2006/relationships/slide" Target="slide18.xml"/><Relationship Id="rId2" Type="http://schemas.openxmlformats.org/officeDocument/2006/relationships/notesSlide" Target="../notesSlides/notesSlide142.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4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52.png"/><Relationship Id="rId7" Type="http://schemas.openxmlformats.org/officeDocument/2006/relationships/slide" Target="slide18.xml"/><Relationship Id="rId2" Type="http://schemas.openxmlformats.org/officeDocument/2006/relationships/notesSlide" Target="../notesSlides/notesSlide143.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4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53.png"/><Relationship Id="rId7" Type="http://schemas.openxmlformats.org/officeDocument/2006/relationships/slide" Target="slide18.xml"/><Relationship Id="rId2" Type="http://schemas.openxmlformats.org/officeDocument/2006/relationships/notesSlide" Target="../notesSlides/notesSlide144.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4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54.png"/><Relationship Id="rId7" Type="http://schemas.openxmlformats.org/officeDocument/2006/relationships/slide" Target="slide18.xml"/><Relationship Id="rId2" Type="http://schemas.openxmlformats.org/officeDocument/2006/relationships/notesSlide" Target="../notesSlides/notesSlide145.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4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55.png"/><Relationship Id="rId7" Type="http://schemas.openxmlformats.org/officeDocument/2006/relationships/slide" Target="slide18.xml"/><Relationship Id="rId2" Type="http://schemas.openxmlformats.org/officeDocument/2006/relationships/notesSlide" Target="../notesSlides/notesSlide146.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47.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56.png"/><Relationship Id="rId7" Type="http://schemas.openxmlformats.org/officeDocument/2006/relationships/slide" Target="slide18.xml"/><Relationship Id="rId2" Type="http://schemas.openxmlformats.org/officeDocument/2006/relationships/notesSlide" Target="../notesSlides/notesSlide147.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4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57.png"/><Relationship Id="rId7" Type="http://schemas.openxmlformats.org/officeDocument/2006/relationships/slide" Target="slide18.xml"/><Relationship Id="rId2" Type="http://schemas.openxmlformats.org/officeDocument/2006/relationships/notesSlide" Target="../notesSlides/notesSlide148.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4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58.png"/><Relationship Id="rId7" Type="http://schemas.openxmlformats.org/officeDocument/2006/relationships/slide" Target="slide18.xml"/><Relationship Id="rId2" Type="http://schemas.openxmlformats.org/officeDocument/2006/relationships/notesSlide" Target="../notesSlides/notesSlide149.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9.png"/><Relationship Id="rId7" Type="http://schemas.openxmlformats.org/officeDocument/2006/relationships/slide" Target="slide18.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5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59.png"/><Relationship Id="rId7" Type="http://schemas.openxmlformats.org/officeDocument/2006/relationships/slide" Target="slide18.xml"/><Relationship Id="rId2" Type="http://schemas.openxmlformats.org/officeDocument/2006/relationships/notesSlide" Target="../notesSlides/notesSlide150.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5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60.png"/><Relationship Id="rId7" Type="http://schemas.openxmlformats.org/officeDocument/2006/relationships/slide" Target="slide18.xml"/><Relationship Id="rId2" Type="http://schemas.openxmlformats.org/officeDocument/2006/relationships/notesSlide" Target="../notesSlides/notesSlide151.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5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61.png"/><Relationship Id="rId7" Type="http://schemas.openxmlformats.org/officeDocument/2006/relationships/slide" Target="slide18.xml"/><Relationship Id="rId2" Type="http://schemas.openxmlformats.org/officeDocument/2006/relationships/notesSlide" Target="../notesSlides/notesSlide152.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5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62.png"/><Relationship Id="rId7" Type="http://schemas.openxmlformats.org/officeDocument/2006/relationships/slide" Target="slide18.xml"/><Relationship Id="rId2" Type="http://schemas.openxmlformats.org/officeDocument/2006/relationships/notesSlide" Target="../notesSlides/notesSlide153.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5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63.png"/><Relationship Id="rId7" Type="http://schemas.openxmlformats.org/officeDocument/2006/relationships/slide" Target="slide18.xml"/><Relationship Id="rId2" Type="http://schemas.openxmlformats.org/officeDocument/2006/relationships/notesSlide" Target="../notesSlides/notesSlide154.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5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64.png"/><Relationship Id="rId7" Type="http://schemas.openxmlformats.org/officeDocument/2006/relationships/slide" Target="slide18.xml"/><Relationship Id="rId2" Type="http://schemas.openxmlformats.org/officeDocument/2006/relationships/notesSlide" Target="../notesSlides/notesSlide155.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5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65.png"/><Relationship Id="rId7" Type="http://schemas.openxmlformats.org/officeDocument/2006/relationships/slide" Target="slide18.xml"/><Relationship Id="rId2" Type="http://schemas.openxmlformats.org/officeDocument/2006/relationships/notesSlide" Target="../notesSlides/notesSlide156.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57.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66.png"/><Relationship Id="rId7" Type="http://schemas.openxmlformats.org/officeDocument/2006/relationships/slide" Target="slide18.xml"/><Relationship Id="rId2" Type="http://schemas.openxmlformats.org/officeDocument/2006/relationships/notesSlide" Target="../notesSlides/notesSlide157.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5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67.png"/><Relationship Id="rId7" Type="http://schemas.openxmlformats.org/officeDocument/2006/relationships/slide" Target="slide18.xml"/><Relationship Id="rId2" Type="http://schemas.openxmlformats.org/officeDocument/2006/relationships/notesSlide" Target="../notesSlides/notesSlide158.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5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68.png"/><Relationship Id="rId7" Type="http://schemas.openxmlformats.org/officeDocument/2006/relationships/slide" Target="slide18.xml"/><Relationship Id="rId2" Type="http://schemas.openxmlformats.org/officeDocument/2006/relationships/notesSlide" Target="../notesSlides/notesSlide159.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69.jpeg"/><Relationship Id="rId7" Type="http://schemas.openxmlformats.org/officeDocument/2006/relationships/slide" Target="slide18.xml"/><Relationship Id="rId2" Type="http://schemas.openxmlformats.org/officeDocument/2006/relationships/notesSlide" Target="../notesSlides/notesSlide160.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6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70.jpg"/><Relationship Id="rId7" Type="http://schemas.openxmlformats.org/officeDocument/2006/relationships/slide" Target="slide18.xml"/><Relationship Id="rId2" Type="http://schemas.openxmlformats.org/officeDocument/2006/relationships/notesSlide" Target="../notesSlides/notesSlide161.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6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71.jpeg"/><Relationship Id="rId7" Type="http://schemas.openxmlformats.org/officeDocument/2006/relationships/slide" Target="slide18.xml"/><Relationship Id="rId2" Type="http://schemas.openxmlformats.org/officeDocument/2006/relationships/notesSlide" Target="../notesSlides/notesSlide162.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6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72.jpeg"/><Relationship Id="rId7" Type="http://schemas.openxmlformats.org/officeDocument/2006/relationships/slide" Target="slide18.xml"/><Relationship Id="rId2" Type="http://schemas.openxmlformats.org/officeDocument/2006/relationships/notesSlide" Target="../notesSlides/notesSlide163.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6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73.png"/><Relationship Id="rId7" Type="http://schemas.openxmlformats.org/officeDocument/2006/relationships/slide" Target="slide18.xml"/><Relationship Id="rId2" Type="http://schemas.openxmlformats.org/officeDocument/2006/relationships/notesSlide" Target="../notesSlides/notesSlide164.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6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74.png"/><Relationship Id="rId7" Type="http://schemas.openxmlformats.org/officeDocument/2006/relationships/slide" Target="slide18.xml"/><Relationship Id="rId2" Type="http://schemas.openxmlformats.org/officeDocument/2006/relationships/notesSlide" Target="../notesSlides/notesSlide165.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6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75.png"/><Relationship Id="rId7" Type="http://schemas.openxmlformats.org/officeDocument/2006/relationships/slide" Target="slide18.xml"/><Relationship Id="rId2" Type="http://schemas.openxmlformats.org/officeDocument/2006/relationships/notesSlide" Target="../notesSlides/notesSlide166.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67.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76.png"/><Relationship Id="rId7" Type="http://schemas.openxmlformats.org/officeDocument/2006/relationships/slide" Target="slide18.xml"/><Relationship Id="rId2" Type="http://schemas.openxmlformats.org/officeDocument/2006/relationships/notesSlide" Target="../notesSlides/notesSlide167.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6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77.png"/><Relationship Id="rId7" Type="http://schemas.openxmlformats.org/officeDocument/2006/relationships/slide" Target="slide18.xml"/><Relationship Id="rId2" Type="http://schemas.openxmlformats.org/officeDocument/2006/relationships/notesSlide" Target="../notesSlides/notesSlide168.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6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73.png"/><Relationship Id="rId7" Type="http://schemas.openxmlformats.org/officeDocument/2006/relationships/slide" Target="slide18.xml"/><Relationship Id="rId2" Type="http://schemas.openxmlformats.org/officeDocument/2006/relationships/notesSlide" Target="../notesSlides/notesSlide169.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7.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17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78.png"/><Relationship Id="rId7" Type="http://schemas.openxmlformats.org/officeDocument/2006/relationships/slide" Target="slide18.xml"/><Relationship Id="rId2" Type="http://schemas.openxmlformats.org/officeDocument/2006/relationships/notesSlide" Target="../notesSlides/notesSlide170.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7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79.png"/><Relationship Id="rId7" Type="http://schemas.openxmlformats.org/officeDocument/2006/relationships/slide" Target="slide18.xml"/><Relationship Id="rId2" Type="http://schemas.openxmlformats.org/officeDocument/2006/relationships/notesSlide" Target="../notesSlides/notesSlide171.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7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80.png"/><Relationship Id="rId7" Type="http://schemas.openxmlformats.org/officeDocument/2006/relationships/slide" Target="slide18.xml"/><Relationship Id="rId2" Type="http://schemas.openxmlformats.org/officeDocument/2006/relationships/notesSlide" Target="../notesSlides/notesSlide172.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7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81.png"/><Relationship Id="rId7" Type="http://schemas.openxmlformats.org/officeDocument/2006/relationships/slide" Target="slide18.xml"/><Relationship Id="rId2" Type="http://schemas.openxmlformats.org/officeDocument/2006/relationships/notesSlide" Target="../notesSlides/notesSlide173.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7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82.png"/><Relationship Id="rId7" Type="http://schemas.openxmlformats.org/officeDocument/2006/relationships/slide" Target="slide18.xml"/><Relationship Id="rId2" Type="http://schemas.openxmlformats.org/officeDocument/2006/relationships/notesSlide" Target="../notesSlides/notesSlide174.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7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83.png"/><Relationship Id="rId7" Type="http://schemas.openxmlformats.org/officeDocument/2006/relationships/slide" Target="slide18.xml"/><Relationship Id="rId2" Type="http://schemas.openxmlformats.org/officeDocument/2006/relationships/notesSlide" Target="../notesSlides/notesSlide175.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7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84.jpg"/><Relationship Id="rId7" Type="http://schemas.openxmlformats.org/officeDocument/2006/relationships/slide" Target="slide18.xml"/><Relationship Id="rId2" Type="http://schemas.openxmlformats.org/officeDocument/2006/relationships/notesSlide" Target="../notesSlides/notesSlide176.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77.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85.jpg"/><Relationship Id="rId7" Type="http://schemas.openxmlformats.org/officeDocument/2006/relationships/slide" Target="slide18.xml"/><Relationship Id="rId2" Type="http://schemas.openxmlformats.org/officeDocument/2006/relationships/notesSlide" Target="../notesSlides/notesSlide177.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7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86.jpeg"/><Relationship Id="rId7" Type="http://schemas.openxmlformats.org/officeDocument/2006/relationships/slide" Target="slide18.xml"/><Relationship Id="rId2" Type="http://schemas.openxmlformats.org/officeDocument/2006/relationships/notesSlide" Target="../notesSlides/notesSlide178.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79.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179.xml"/><Relationship Id="rId1" Type="http://schemas.openxmlformats.org/officeDocument/2006/relationships/slideLayout" Target="../slideLayouts/slideLayout3.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18.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19.xml"/><Relationship Id="rId7" Type="http://schemas.openxmlformats.org/officeDocument/2006/relationships/slide" Target="slide2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slide" Target="slide22.xml"/><Relationship Id="rId4" Type="http://schemas.openxmlformats.org/officeDocument/2006/relationships/slide" Target="slide20.xml"/><Relationship Id="rId9" Type="http://schemas.openxmlformats.org/officeDocument/2006/relationships/slide" Target="slide28.xml"/></Relationships>
</file>

<file path=ppt/slides/_rels/slide18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87.png"/><Relationship Id="rId7" Type="http://schemas.openxmlformats.org/officeDocument/2006/relationships/slide" Target="slide18.xml"/><Relationship Id="rId2" Type="http://schemas.openxmlformats.org/officeDocument/2006/relationships/notesSlide" Target="../notesSlides/notesSlide180.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8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88.png"/><Relationship Id="rId7" Type="http://schemas.openxmlformats.org/officeDocument/2006/relationships/slide" Target="slide18.xml"/><Relationship Id="rId2" Type="http://schemas.openxmlformats.org/officeDocument/2006/relationships/notesSlide" Target="../notesSlides/notesSlide181.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8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89.png"/><Relationship Id="rId7" Type="http://schemas.openxmlformats.org/officeDocument/2006/relationships/slide" Target="slide18.xml"/><Relationship Id="rId2" Type="http://schemas.openxmlformats.org/officeDocument/2006/relationships/notesSlide" Target="../notesSlides/notesSlide182.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83.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183.xml"/><Relationship Id="rId1" Type="http://schemas.openxmlformats.org/officeDocument/2006/relationships/slideLayout" Target="../slideLayouts/slideLayout3.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18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90.png"/><Relationship Id="rId7" Type="http://schemas.openxmlformats.org/officeDocument/2006/relationships/slide" Target="slide18.xml"/><Relationship Id="rId2" Type="http://schemas.openxmlformats.org/officeDocument/2006/relationships/notesSlide" Target="../notesSlides/notesSlide184.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8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91.png"/><Relationship Id="rId7" Type="http://schemas.openxmlformats.org/officeDocument/2006/relationships/slide" Target="slide18.xml"/><Relationship Id="rId2" Type="http://schemas.openxmlformats.org/officeDocument/2006/relationships/notesSlide" Target="../notesSlides/notesSlide185.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8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92.png"/><Relationship Id="rId7" Type="http://schemas.openxmlformats.org/officeDocument/2006/relationships/slide" Target="slide18.xml"/><Relationship Id="rId2" Type="http://schemas.openxmlformats.org/officeDocument/2006/relationships/notesSlide" Target="../notesSlides/notesSlide186.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87.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93.png"/><Relationship Id="rId7" Type="http://schemas.openxmlformats.org/officeDocument/2006/relationships/slide" Target="slide18.xml"/><Relationship Id="rId2" Type="http://schemas.openxmlformats.org/officeDocument/2006/relationships/notesSlide" Target="../notesSlides/notesSlide187.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8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94.jpeg"/><Relationship Id="rId7" Type="http://schemas.openxmlformats.org/officeDocument/2006/relationships/slide" Target="slide18.xml"/><Relationship Id="rId2" Type="http://schemas.openxmlformats.org/officeDocument/2006/relationships/notesSlide" Target="../notesSlides/notesSlide188.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8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95.png"/><Relationship Id="rId7" Type="http://schemas.openxmlformats.org/officeDocument/2006/relationships/slide" Target="slide18.xml"/><Relationship Id="rId2" Type="http://schemas.openxmlformats.org/officeDocument/2006/relationships/notesSlide" Target="../notesSlides/notesSlide189.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9.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19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96.jpe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190.xml"/><Relationship Id="rId1" Type="http://schemas.openxmlformats.org/officeDocument/2006/relationships/slideLayout" Target="../slideLayouts/slideLayout3.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197.jpeg"/><Relationship Id="rId9" Type="http://schemas.openxmlformats.org/officeDocument/2006/relationships/slide" Target="slide36.xml"/></Relationships>
</file>

<file path=ppt/slides/_rels/slide191.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98.jpe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191.xml"/><Relationship Id="rId1" Type="http://schemas.openxmlformats.org/officeDocument/2006/relationships/slideLayout" Target="../slideLayouts/slideLayout3.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199.jpeg"/><Relationship Id="rId9" Type="http://schemas.openxmlformats.org/officeDocument/2006/relationships/slide" Target="slide36.xml"/></Relationships>
</file>

<file path=ppt/slides/_rels/slide192.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200.jpe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192.xml"/><Relationship Id="rId1" Type="http://schemas.openxmlformats.org/officeDocument/2006/relationships/slideLayout" Target="../slideLayouts/slideLayout3.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201.jpeg"/><Relationship Id="rId9" Type="http://schemas.openxmlformats.org/officeDocument/2006/relationships/slide" Target="slide36.xml"/></Relationships>
</file>

<file path=ppt/slides/_rels/slide19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202.jpe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193.xml"/><Relationship Id="rId1" Type="http://schemas.openxmlformats.org/officeDocument/2006/relationships/slideLayout" Target="../slideLayouts/slideLayout3.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203.jpeg"/><Relationship Id="rId9" Type="http://schemas.openxmlformats.org/officeDocument/2006/relationships/slide" Target="slide36.xml"/></Relationships>
</file>

<file path=ppt/slides/_rels/slide19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204.png"/><Relationship Id="rId7" Type="http://schemas.openxmlformats.org/officeDocument/2006/relationships/slide" Target="slide18.xml"/><Relationship Id="rId2" Type="http://schemas.openxmlformats.org/officeDocument/2006/relationships/notesSlide" Target="../notesSlides/notesSlide194.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9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205.jpeg"/><Relationship Id="rId7" Type="http://schemas.openxmlformats.org/officeDocument/2006/relationships/slide" Target="slide18.xml"/><Relationship Id="rId2" Type="http://schemas.openxmlformats.org/officeDocument/2006/relationships/notesSlide" Target="../notesSlides/notesSlide195.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9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206.jpeg"/><Relationship Id="rId7" Type="http://schemas.openxmlformats.org/officeDocument/2006/relationships/slide" Target="slide18.xml"/><Relationship Id="rId2" Type="http://schemas.openxmlformats.org/officeDocument/2006/relationships/notesSlide" Target="../notesSlides/notesSlide196.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97.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197.xml"/><Relationship Id="rId1" Type="http://schemas.openxmlformats.org/officeDocument/2006/relationships/slideLayout" Target="../slideLayouts/slideLayout3.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19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207.png"/><Relationship Id="rId7" Type="http://schemas.openxmlformats.org/officeDocument/2006/relationships/slide" Target="slide18.xml"/><Relationship Id="rId2" Type="http://schemas.openxmlformats.org/officeDocument/2006/relationships/notesSlide" Target="../notesSlides/notesSlide198.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19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208.png"/><Relationship Id="rId7" Type="http://schemas.openxmlformats.org/officeDocument/2006/relationships/slide" Target="slide18.xml"/><Relationship Id="rId2" Type="http://schemas.openxmlformats.org/officeDocument/2006/relationships/notesSlide" Target="../notesSlides/notesSlide199.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4.png"/><Relationship Id="rId7" Type="http://schemas.openxmlformats.org/officeDocument/2006/relationships/slide" Target="slide18.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2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20.pn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hyperlink" Target="https://www.magnix.aero/products" TargetMode="External"/><Relationship Id="rId9" Type="http://schemas.openxmlformats.org/officeDocument/2006/relationships/slide" Target="slide36.xml"/></Relationships>
</file>

<file path=ppt/slides/_rels/slide20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209.png"/><Relationship Id="rId7" Type="http://schemas.openxmlformats.org/officeDocument/2006/relationships/slide" Target="slide18.xml"/><Relationship Id="rId2" Type="http://schemas.openxmlformats.org/officeDocument/2006/relationships/notesSlide" Target="../notesSlides/notesSlide200.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20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210.png"/><Relationship Id="rId7" Type="http://schemas.openxmlformats.org/officeDocument/2006/relationships/slide" Target="slide18.xml"/><Relationship Id="rId2" Type="http://schemas.openxmlformats.org/officeDocument/2006/relationships/notesSlide" Target="../notesSlides/notesSlide201.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20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211.png"/><Relationship Id="rId7" Type="http://schemas.openxmlformats.org/officeDocument/2006/relationships/slide" Target="slide18.xml"/><Relationship Id="rId2" Type="http://schemas.openxmlformats.org/officeDocument/2006/relationships/notesSlide" Target="../notesSlides/notesSlide202.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20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212.png"/><Relationship Id="rId7" Type="http://schemas.openxmlformats.org/officeDocument/2006/relationships/slide" Target="slide18.xml"/><Relationship Id="rId2" Type="http://schemas.openxmlformats.org/officeDocument/2006/relationships/notesSlide" Target="../notesSlides/notesSlide203.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20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213.png"/><Relationship Id="rId7" Type="http://schemas.openxmlformats.org/officeDocument/2006/relationships/slide" Target="slide18.xml"/><Relationship Id="rId2" Type="http://schemas.openxmlformats.org/officeDocument/2006/relationships/notesSlide" Target="../notesSlides/notesSlide204.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20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214.png"/><Relationship Id="rId7" Type="http://schemas.openxmlformats.org/officeDocument/2006/relationships/slide" Target="slide18.xml"/><Relationship Id="rId2" Type="http://schemas.openxmlformats.org/officeDocument/2006/relationships/notesSlide" Target="../notesSlides/notesSlide205.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21.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61.xml"/><Relationship Id="rId3" Type="http://schemas.openxmlformats.org/officeDocument/2006/relationships/image" Target="../media/image21.jpg"/><Relationship Id="rId7" Type="http://schemas.openxmlformats.org/officeDocument/2006/relationships/slide" Target="slide9.xml"/><Relationship Id="rId12" Type="http://schemas.openxmlformats.org/officeDocument/2006/relationships/slide" Target="slide51.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slide" Target="slide3.xml"/><Relationship Id="rId11" Type="http://schemas.openxmlformats.org/officeDocument/2006/relationships/slide" Target="slide44.xml"/><Relationship Id="rId5" Type="http://schemas.openxmlformats.org/officeDocument/2006/relationships/image" Target="../media/image23.png"/><Relationship Id="rId10" Type="http://schemas.openxmlformats.org/officeDocument/2006/relationships/slide" Target="slide36.xml"/><Relationship Id="rId4" Type="http://schemas.openxmlformats.org/officeDocument/2006/relationships/image" Target="../media/image22.png"/><Relationship Id="rId9"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44.xml"/><Relationship Id="rId3" Type="http://schemas.openxmlformats.org/officeDocument/2006/relationships/image" Target="../media/image24.jpg"/><Relationship Id="rId7" Type="http://schemas.openxmlformats.org/officeDocument/2006/relationships/image" Target="../media/image28.png"/><Relationship Id="rId12" Type="http://schemas.openxmlformats.org/officeDocument/2006/relationships/slide" Target="slide36.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slide" Target="slide18.xml"/><Relationship Id="rId5" Type="http://schemas.openxmlformats.org/officeDocument/2006/relationships/image" Target="../media/image26.png"/><Relationship Id="rId15" Type="http://schemas.openxmlformats.org/officeDocument/2006/relationships/slide" Target="slide61.xml"/><Relationship Id="rId10" Type="http://schemas.openxmlformats.org/officeDocument/2006/relationships/slide" Target="slide16.xml"/><Relationship Id="rId4" Type="http://schemas.openxmlformats.org/officeDocument/2006/relationships/image" Target="../media/image25.png"/><Relationship Id="rId9" Type="http://schemas.openxmlformats.org/officeDocument/2006/relationships/slide" Target="slide9.xml"/><Relationship Id="rId14" Type="http://schemas.openxmlformats.org/officeDocument/2006/relationships/slide" Target="slide51.xml"/></Relationships>
</file>

<file path=ppt/slides/_rels/slide2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51.xml"/><Relationship Id="rId3" Type="http://schemas.openxmlformats.org/officeDocument/2006/relationships/image" Target="../media/image29.png"/><Relationship Id="rId7" Type="http://schemas.openxmlformats.org/officeDocument/2006/relationships/slide" Target="slide3.xml"/><Relationship Id="rId12" Type="http://schemas.openxmlformats.org/officeDocument/2006/relationships/slide" Target="slide44.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2.jpeg"/><Relationship Id="rId11" Type="http://schemas.openxmlformats.org/officeDocument/2006/relationships/slide" Target="slide36.xml"/><Relationship Id="rId5" Type="http://schemas.openxmlformats.org/officeDocument/2006/relationships/image" Target="../media/image31.jpeg"/><Relationship Id="rId10" Type="http://schemas.openxmlformats.org/officeDocument/2006/relationships/slide" Target="slide18.xml"/><Relationship Id="rId4" Type="http://schemas.openxmlformats.org/officeDocument/2006/relationships/image" Target="../media/image30.png"/><Relationship Id="rId9" Type="http://schemas.openxmlformats.org/officeDocument/2006/relationships/slide" Target="slide16.xml"/><Relationship Id="rId14" Type="http://schemas.openxmlformats.org/officeDocument/2006/relationships/slide" Target="slide61.xml"/></Relationships>
</file>

<file path=ppt/slides/_rels/slide2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33.jpe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34.jpg"/><Relationship Id="rId9" Type="http://schemas.openxmlformats.org/officeDocument/2006/relationships/slide" Target="slide36.xml"/></Relationships>
</file>

<file path=ppt/slides/_rels/slide25.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35.pn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36.png"/><Relationship Id="rId9" Type="http://schemas.openxmlformats.org/officeDocument/2006/relationships/slide" Target="slide36.xml"/></Relationships>
</file>

<file path=ppt/slides/_rels/slide26.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37.pn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38.png"/><Relationship Id="rId9" Type="http://schemas.openxmlformats.org/officeDocument/2006/relationships/slide" Target="slide36.xml"/></Relationships>
</file>

<file path=ppt/slides/_rels/slide27.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39.png"/><Relationship Id="rId7" Type="http://schemas.openxmlformats.org/officeDocument/2006/relationships/slide" Target="slide18.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28.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2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0.pn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41.png"/><Relationship Id="rId9" Type="http://schemas.openxmlformats.org/officeDocument/2006/relationships/slide" Target="slide36.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2.pn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43.png"/><Relationship Id="rId9" Type="http://schemas.openxmlformats.org/officeDocument/2006/relationships/slide" Target="slide36.xml"/></Relationships>
</file>

<file path=ppt/slides/_rels/slide31.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4.pn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45.png"/><Relationship Id="rId9" Type="http://schemas.openxmlformats.org/officeDocument/2006/relationships/slide" Target="slide36.xml"/></Relationships>
</file>

<file path=ppt/slides/_rels/slide32.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6.pn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47.png"/><Relationship Id="rId9" Type="http://schemas.openxmlformats.org/officeDocument/2006/relationships/slide" Target="slide36.xml"/></Relationships>
</file>

<file path=ppt/slides/_rels/slide3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48.png"/><Relationship Id="rId7" Type="http://schemas.openxmlformats.org/officeDocument/2006/relationships/slide" Target="slide18.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34.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35.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slide" Target="slide43.xml"/><Relationship Id="rId4" Type="http://schemas.openxmlformats.org/officeDocument/2006/relationships/slide" Target="slide38.xml"/></Relationships>
</file>

<file path=ppt/slides/_rels/slide37.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49.png"/><Relationship Id="rId7" Type="http://schemas.openxmlformats.org/officeDocument/2006/relationships/slide" Target="slide18.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3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49.png"/><Relationship Id="rId7" Type="http://schemas.openxmlformats.org/officeDocument/2006/relationships/slide" Target="slide18.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3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49.png"/><Relationship Id="rId7" Type="http://schemas.openxmlformats.org/officeDocument/2006/relationships/slide" Target="slide18.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5.jpg"/><Relationship Id="rId7" Type="http://schemas.openxmlformats.org/officeDocument/2006/relationships/slide" Target="slide18.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4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49.png"/><Relationship Id="rId7" Type="http://schemas.openxmlformats.org/officeDocument/2006/relationships/slide" Target="slide18.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4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49.png"/><Relationship Id="rId7" Type="http://schemas.openxmlformats.org/officeDocument/2006/relationships/slide" Target="slide18.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4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49.png"/><Relationship Id="rId7" Type="http://schemas.openxmlformats.org/officeDocument/2006/relationships/slide" Target="slide18.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4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49.png"/><Relationship Id="rId7" Type="http://schemas.openxmlformats.org/officeDocument/2006/relationships/slide" Target="slide18.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44.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45.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61.xml"/><Relationship Id="rId3" Type="http://schemas.openxmlformats.org/officeDocument/2006/relationships/image" Target="../media/image9.png"/><Relationship Id="rId7" Type="http://schemas.openxmlformats.org/officeDocument/2006/relationships/slide" Target="slide9.xml"/><Relationship Id="rId12" Type="http://schemas.openxmlformats.org/officeDocument/2006/relationships/slide" Target="slide51.xm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slide" Target="slide3.xml"/><Relationship Id="rId11" Type="http://schemas.openxmlformats.org/officeDocument/2006/relationships/slide" Target="slide44.xml"/><Relationship Id="rId5" Type="http://schemas.openxmlformats.org/officeDocument/2006/relationships/image" Target="../media/image50.png"/><Relationship Id="rId10" Type="http://schemas.openxmlformats.org/officeDocument/2006/relationships/slide" Target="slide36.xml"/><Relationship Id="rId4" Type="http://schemas.openxmlformats.org/officeDocument/2006/relationships/image" Target="../media/image10.png"/><Relationship Id="rId9" Type="http://schemas.openxmlformats.org/officeDocument/2006/relationships/slide" Target="slide18.xml"/></Relationships>
</file>

<file path=ppt/slides/_rels/slide4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51.jpeg"/><Relationship Id="rId7" Type="http://schemas.openxmlformats.org/officeDocument/2006/relationships/slide" Target="slide18.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47.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52.png"/><Relationship Id="rId7" Type="http://schemas.openxmlformats.org/officeDocument/2006/relationships/slide" Target="slide18.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48.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4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53.png"/><Relationship Id="rId7" Type="http://schemas.openxmlformats.org/officeDocument/2006/relationships/slide" Target="slide18.xm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5.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5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54.pn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55.png"/><Relationship Id="rId9" Type="http://schemas.openxmlformats.org/officeDocument/2006/relationships/slide" Target="slide36.xml"/></Relationships>
</file>

<file path=ppt/slides/_rels/slide51.xml.rels><?xml version="1.0" encoding="UTF-8" standalone="yes"?>
<Relationships xmlns="http://schemas.openxmlformats.org/package/2006/relationships"><Relationship Id="rId3" Type="http://schemas.openxmlformats.org/officeDocument/2006/relationships/slide" Target="slide52.xml"/><Relationship Id="rId7" Type="http://schemas.openxmlformats.org/officeDocument/2006/relationships/slide" Target="slide57.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slide" Target="slide56.xml"/><Relationship Id="rId5" Type="http://schemas.openxmlformats.org/officeDocument/2006/relationships/slide" Target="slide55.xml"/><Relationship Id="rId4" Type="http://schemas.openxmlformats.org/officeDocument/2006/relationships/slide" Target="slide53.xml"/></Relationships>
</file>

<file path=ppt/slides/_rels/slide5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slide" Target="slide18.xml"/><Relationship Id="rId3" Type="http://schemas.openxmlformats.org/officeDocument/2006/relationships/image" Target="../media/image56.png"/><Relationship Id="rId21" Type="http://schemas.openxmlformats.org/officeDocument/2006/relationships/slide" Target="slide51.xml"/><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slide" Target="slide16.xml"/><Relationship Id="rId2" Type="http://schemas.openxmlformats.org/officeDocument/2006/relationships/notesSlide" Target="../notesSlides/notesSlide52.xml"/><Relationship Id="rId16" Type="http://schemas.openxmlformats.org/officeDocument/2006/relationships/slide" Target="slide9.xml"/><Relationship Id="rId20" Type="http://schemas.openxmlformats.org/officeDocument/2006/relationships/slide" Target="slide44.xml"/><Relationship Id="rId1" Type="http://schemas.openxmlformats.org/officeDocument/2006/relationships/slideLayout" Target="../slideLayouts/slideLayout4.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slide" Target="slide3.xml"/><Relationship Id="rId23"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slide" Target="slide36.xml"/><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slide" Target="slide61.xml"/></Relationships>
</file>

<file path=ppt/slides/_rels/slide53.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slide" Target="slide18.xml"/><Relationship Id="rId11" Type="http://schemas.openxmlformats.org/officeDocument/2006/relationships/image" Target="../media/image69.png"/><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5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70.jpeg"/><Relationship Id="rId7" Type="http://schemas.openxmlformats.org/officeDocument/2006/relationships/slide" Target="slide18.xm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5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71.png"/><Relationship Id="rId7" Type="http://schemas.openxmlformats.org/officeDocument/2006/relationships/slide" Target="slide18.xm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56.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57.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58.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59.xml.rels><?xml version="1.0" encoding="UTF-8" standalone="yes"?>
<Relationships xmlns="http://schemas.openxmlformats.org/package/2006/relationships"><Relationship Id="rId8" Type="http://schemas.openxmlformats.org/officeDocument/2006/relationships/hyperlink" Target="http://www.aerospaceweb.org/question/airfoils/q0259c.shtml" TargetMode="External"/><Relationship Id="rId13" Type="http://schemas.openxmlformats.org/officeDocument/2006/relationships/hyperlink" Target="http://home.eng.iastate.edu/~shermanp/AERE355/lectures/Nelson%20Chapter%202.pdf" TargetMode="External"/><Relationship Id="rId18" Type="http://schemas.openxmlformats.org/officeDocument/2006/relationships/slide" Target="slide36.xml"/><Relationship Id="rId3" Type="http://schemas.openxmlformats.org/officeDocument/2006/relationships/hyperlink" Target="https://www.faa.gov/aircraft/air_cert/design_approvals/small_airplanes/small_airplanes_regs/" TargetMode="External"/><Relationship Id="rId21" Type="http://schemas.openxmlformats.org/officeDocument/2006/relationships/slide" Target="slide61.xml"/><Relationship Id="rId7" Type="http://schemas.openxmlformats.org/officeDocument/2006/relationships/hyperlink" Target="http://www.aero.us.es/adesign/Slides/Extra/Stability/Design_Tail/Chapter%206.%20Tail%20Design.pdf" TargetMode="External"/><Relationship Id="rId12" Type="http://schemas.openxmlformats.org/officeDocument/2006/relationships/hyperlink" Target="https://booksite.elsevier.com/9780123973085/content/APP-C1-DESIGN_OF_CONVENTIONAL_AIRCRAFT.pdf" TargetMode="External"/><Relationship Id="rId17" Type="http://schemas.openxmlformats.org/officeDocument/2006/relationships/slide" Target="slide18.xml"/><Relationship Id="rId2" Type="http://schemas.openxmlformats.org/officeDocument/2006/relationships/notesSlide" Target="../notesSlides/notesSlide59.xml"/><Relationship Id="rId16" Type="http://schemas.openxmlformats.org/officeDocument/2006/relationships/slide" Target="slide16.xml"/><Relationship Id="rId20" Type="http://schemas.openxmlformats.org/officeDocument/2006/relationships/slide" Target="slide51.xml"/><Relationship Id="rId1" Type="http://schemas.openxmlformats.org/officeDocument/2006/relationships/slideLayout" Target="../slideLayouts/slideLayout2.xml"/><Relationship Id="rId6" Type="http://schemas.openxmlformats.org/officeDocument/2006/relationships/hyperlink" Target="https://www.sjsu.edu/ae/docs/project-thesis/Viral.Rathod-S18.pdf" TargetMode="External"/><Relationship Id="rId11" Type="http://schemas.openxmlformats.org/officeDocument/2006/relationships/hyperlink" Target="https://booksite.elsevier.com/9780123973085/content/APP-C2-DESIGN_OF_CANARD_AIRCRAFT.pdf" TargetMode="External"/><Relationship Id="rId5" Type="http://schemas.openxmlformats.org/officeDocument/2006/relationships/hyperlink" Target="https://www.jstage.jst.go.jp/article/tjsass/63/2/63_T-18-55/_pdf" TargetMode="External"/><Relationship Id="rId15" Type="http://schemas.openxmlformats.org/officeDocument/2006/relationships/slide" Target="slide9.xml"/><Relationship Id="rId10" Type="http://schemas.openxmlformats.org/officeDocument/2006/relationships/hyperlink" Target="http://www.matweb.com/" TargetMode="External"/><Relationship Id="rId19" Type="http://schemas.openxmlformats.org/officeDocument/2006/relationships/slide" Target="slide44.xml"/><Relationship Id="rId4" Type="http://schemas.openxmlformats.org/officeDocument/2006/relationships/hyperlink" Target="http://airfoiltools.com/" TargetMode="External"/><Relationship Id="rId9" Type="http://schemas.openxmlformats.org/officeDocument/2006/relationships/hyperlink" Target="http://www.aerodynamics4students.com/aircraft-performance/weight-and-balance.php" TargetMode="External"/><Relationship Id="rId1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60.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72.jpeg"/><Relationship Id="rId7" Type="http://schemas.openxmlformats.org/officeDocument/2006/relationships/slide" Target="slide18.xml"/><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6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73.jpeg"/><Relationship Id="rId7" Type="http://schemas.openxmlformats.org/officeDocument/2006/relationships/slide" Target="slide18.xm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6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74.jpe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75.png"/><Relationship Id="rId9" Type="http://schemas.openxmlformats.org/officeDocument/2006/relationships/slide" Target="slide36.xml"/></Relationships>
</file>

<file path=ppt/slides/_rels/slide65.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76.jpeg"/><Relationship Id="rId7" Type="http://schemas.openxmlformats.org/officeDocument/2006/relationships/slide" Target="slide9.xml"/><Relationship Id="rId12" Type="http://schemas.openxmlformats.org/officeDocument/2006/relationships/slide" Target="slide61.xml"/><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slide" Target="slide3.xml"/><Relationship Id="rId11" Type="http://schemas.openxmlformats.org/officeDocument/2006/relationships/slide" Target="slide51.xml"/><Relationship Id="rId5" Type="http://schemas.openxmlformats.org/officeDocument/2006/relationships/slide" Target="slide18.xml"/><Relationship Id="rId10" Type="http://schemas.openxmlformats.org/officeDocument/2006/relationships/slide" Target="slide44.xml"/><Relationship Id="rId4" Type="http://schemas.openxmlformats.org/officeDocument/2006/relationships/hyperlink" Target="https://elib.dlr.de/78726/1/MP-AVT-209-09.pdf" TargetMode="External"/><Relationship Id="rId9" Type="http://schemas.openxmlformats.org/officeDocument/2006/relationships/slide" Target="slide36.xml"/></Relationships>
</file>

<file path=ppt/slides/_rels/slide66.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67.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77.png"/><Relationship Id="rId7" Type="http://schemas.openxmlformats.org/officeDocument/2006/relationships/slide" Target="slide18.xml"/><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6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78.png"/><Relationship Id="rId7" Type="http://schemas.openxmlformats.org/officeDocument/2006/relationships/slide" Target="slide18.xm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6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79.png"/><Relationship Id="rId7" Type="http://schemas.openxmlformats.org/officeDocument/2006/relationships/slide" Target="slide18.xml"/><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7.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6.jpeg"/><Relationship Id="rId7" Type="http://schemas.openxmlformats.org/officeDocument/2006/relationships/slide" Target="slide18.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7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80.png"/><Relationship Id="rId7" Type="http://schemas.openxmlformats.org/officeDocument/2006/relationships/slide" Target="slide18.xml"/><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71.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61.xml"/><Relationship Id="rId3" Type="http://schemas.openxmlformats.org/officeDocument/2006/relationships/image" Target="../media/image81.png"/><Relationship Id="rId7" Type="http://schemas.openxmlformats.org/officeDocument/2006/relationships/slide" Target="slide9.xml"/><Relationship Id="rId12" Type="http://schemas.openxmlformats.org/officeDocument/2006/relationships/slide" Target="slide51.xml"/><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slide" Target="slide3.xml"/><Relationship Id="rId11" Type="http://schemas.openxmlformats.org/officeDocument/2006/relationships/slide" Target="slide44.xml"/><Relationship Id="rId5" Type="http://schemas.openxmlformats.org/officeDocument/2006/relationships/image" Target="../media/image83.png"/><Relationship Id="rId10" Type="http://schemas.openxmlformats.org/officeDocument/2006/relationships/slide" Target="slide36.xml"/><Relationship Id="rId4" Type="http://schemas.openxmlformats.org/officeDocument/2006/relationships/image" Target="../media/image82.png"/><Relationship Id="rId9" Type="http://schemas.openxmlformats.org/officeDocument/2006/relationships/slide" Target="slide18.xml"/></Relationships>
</file>

<file path=ppt/slides/_rels/slide72.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7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84.png"/><Relationship Id="rId7" Type="http://schemas.openxmlformats.org/officeDocument/2006/relationships/slide" Target="slide18.xml"/><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7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85.png"/><Relationship Id="rId7" Type="http://schemas.openxmlformats.org/officeDocument/2006/relationships/slide" Target="slide18.xml"/><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7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86.png"/><Relationship Id="rId7" Type="http://schemas.openxmlformats.org/officeDocument/2006/relationships/slide" Target="slide18.xml"/><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7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87.png"/><Relationship Id="rId7" Type="http://schemas.openxmlformats.org/officeDocument/2006/relationships/slide" Target="slide18.xml"/><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77.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88.png"/><Relationship Id="rId7" Type="http://schemas.openxmlformats.org/officeDocument/2006/relationships/slide" Target="slide18.xml"/><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7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89.png"/><Relationship Id="rId7" Type="http://schemas.openxmlformats.org/officeDocument/2006/relationships/slide" Target="slide18.xml"/><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7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90.png"/><Relationship Id="rId7" Type="http://schemas.openxmlformats.org/officeDocument/2006/relationships/slide" Target="slide18.xml"/><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18.xm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slide" Target="slide16.xml"/><Relationship Id="rId17" Type="http://schemas.openxmlformats.org/officeDocument/2006/relationships/slide" Target="slide61.xml"/><Relationship Id="rId2" Type="http://schemas.openxmlformats.org/officeDocument/2006/relationships/notesSlide" Target="../notesSlides/notesSlide8.xml"/><Relationship Id="rId16" Type="http://schemas.openxmlformats.org/officeDocument/2006/relationships/slide" Target="slide51.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slide" Target="slide9.xml"/><Relationship Id="rId5" Type="http://schemas.openxmlformats.org/officeDocument/2006/relationships/image" Target="../media/image9.png"/><Relationship Id="rId15" Type="http://schemas.openxmlformats.org/officeDocument/2006/relationships/slide" Target="slide44.xml"/><Relationship Id="rId10" Type="http://schemas.openxmlformats.org/officeDocument/2006/relationships/slide" Target="slide3.xml"/><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slide" Target="slide36.xml"/></Relationships>
</file>

<file path=ppt/slides/_rels/slide8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91.png"/><Relationship Id="rId7" Type="http://schemas.openxmlformats.org/officeDocument/2006/relationships/slide" Target="slide18.xml"/><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81.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92.pn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93.png"/><Relationship Id="rId9" Type="http://schemas.openxmlformats.org/officeDocument/2006/relationships/slide" Target="slide36.xml"/></Relationships>
</file>

<file path=ppt/slides/_rels/slide8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94.png"/><Relationship Id="rId7" Type="http://schemas.openxmlformats.org/officeDocument/2006/relationships/slide" Target="slide18.xml"/><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8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95.png"/><Relationship Id="rId7" Type="http://schemas.openxmlformats.org/officeDocument/2006/relationships/slide" Target="slide18.xml"/><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8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96.png"/><Relationship Id="rId7" Type="http://schemas.openxmlformats.org/officeDocument/2006/relationships/slide" Target="slide18.xml"/><Relationship Id="rId2" Type="http://schemas.openxmlformats.org/officeDocument/2006/relationships/notesSlide" Target="../notesSlides/notesSlide84.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8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97.png"/><Relationship Id="rId7" Type="http://schemas.openxmlformats.org/officeDocument/2006/relationships/slide" Target="slide18.xml"/><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8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98.png"/><Relationship Id="rId7" Type="http://schemas.openxmlformats.org/officeDocument/2006/relationships/slide" Target="slide18.xml"/><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87.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99.png"/><Relationship Id="rId7" Type="http://schemas.openxmlformats.org/officeDocument/2006/relationships/slide" Target="slide18.xml"/><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88.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00.pn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88.xml"/><Relationship Id="rId1" Type="http://schemas.openxmlformats.org/officeDocument/2006/relationships/slideLayout" Target="../slideLayouts/slideLayout4.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101.png"/><Relationship Id="rId9" Type="http://schemas.openxmlformats.org/officeDocument/2006/relationships/slide" Target="slide36.xml"/></Relationships>
</file>

<file path=ppt/slides/_rels/slide8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02.pn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103.png"/><Relationship Id="rId9" Type="http://schemas.openxmlformats.org/officeDocument/2006/relationships/slide" Target="slide36.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slide" Target="slide13.xml"/></Relationships>
</file>

<file path=ppt/slides/_rels/slide9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04.png"/><Relationship Id="rId7" Type="http://schemas.openxmlformats.org/officeDocument/2006/relationships/slide" Target="slide18.xml"/><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91.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9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05.png"/><Relationship Id="rId7" Type="http://schemas.openxmlformats.org/officeDocument/2006/relationships/slide" Target="slide18.xml"/><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9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06.png"/><Relationship Id="rId7" Type="http://schemas.openxmlformats.org/officeDocument/2006/relationships/slide" Target="slide18.xml"/><Relationship Id="rId2" Type="http://schemas.openxmlformats.org/officeDocument/2006/relationships/notesSlide" Target="../notesSlides/notesSlide93.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9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07.png"/><Relationship Id="rId7" Type="http://schemas.openxmlformats.org/officeDocument/2006/relationships/slide" Target="slide16.xml"/><Relationship Id="rId12" Type="http://schemas.openxmlformats.org/officeDocument/2006/relationships/slide" Target="slide61.xml"/><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slide" Target="slide9.xml"/><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slide" Target="slide44.xml"/><Relationship Id="rId4" Type="http://schemas.openxmlformats.org/officeDocument/2006/relationships/image" Target="../media/image108.png"/><Relationship Id="rId9" Type="http://schemas.openxmlformats.org/officeDocument/2006/relationships/slide" Target="slide36.xml"/></Relationships>
</file>

<file path=ppt/slides/_rels/slide95.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61.xml"/><Relationship Id="rId4" Type="http://schemas.openxmlformats.org/officeDocument/2006/relationships/slide" Target="slide9.xml"/><Relationship Id="rId9" Type="http://schemas.openxmlformats.org/officeDocument/2006/relationships/slide" Target="slide51.xml"/></Relationships>
</file>

<file path=ppt/slides/_rels/slide9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09.png"/><Relationship Id="rId7" Type="http://schemas.openxmlformats.org/officeDocument/2006/relationships/slide" Target="slide18.xml"/><Relationship Id="rId2" Type="http://schemas.openxmlformats.org/officeDocument/2006/relationships/notesSlide" Target="../notesSlides/notesSlide96.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97.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10.png"/><Relationship Id="rId7" Type="http://schemas.openxmlformats.org/officeDocument/2006/relationships/slide" Target="slide18.xml"/><Relationship Id="rId2" Type="http://schemas.openxmlformats.org/officeDocument/2006/relationships/notesSlide" Target="../notesSlides/notesSlide97.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9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11.png"/><Relationship Id="rId7" Type="http://schemas.openxmlformats.org/officeDocument/2006/relationships/slide" Target="slide18.xml"/><Relationship Id="rId2" Type="http://schemas.openxmlformats.org/officeDocument/2006/relationships/notesSlide" Target="../notesSlides/notesSlide98.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_rels/slide9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12.png"/><Relationship Id="rId7" Type="http://schemas.openxmlformats.org/officeDocument/2006/relationships/slide" Target="slide18.xml"/><Relationship Id="rId2" Type="http://schemas.openxmlformats.org/officeDocument/2006/relationships/notesSlide" Target="../notesSlides/notesSlide99.xml"/><Relationship Id="rId1" Type="http://schemas.openxmlformats.org/officeDocument/2006/relationships/slideLayout" Target="../slideLayouts/slideLayout4.xml"/><Relationship Id="rId6" Type="http://schemas.openxmlformats.org/officeDocument/2006/relationships/slide" Target="slide16.xml"/><Relationship Id="rId11" Type="http://schemas.openxmlformats.org/officeDocument/2006/relationships/slide" Target="slide61.xml"/><Relationship Id="rId5" Type="http://schemas.openxmlformats.org/officeDocument/2006/relationships/slide" Target="slide9.xml"/><Relationship Id="rId10"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0" y="2571750"/>
            <a:ext cx="9144000" cy="2748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p:nvPr/>
        </p:nvSpPr>
        <p:spPr>
          <a:xfrm>
            <a:off x="0" y="-150"/>
            <a:ext cx="9144000" cy="2571900"/>
          </a:xfrm>
          <a:prstGeom prst="rect">
            <a:avLst/>
          </a:prstGeom>
          <a:solidFill>
            <a:srgbClr val="FFFFFF"/>
          </a:solidFill>
          <a:ln>
            <a:noFill/>
          </a:ln>
        </p:spPr>
        <p:txBody>
          <a:bodyPr spcFirstLastPara="1" wrap="square" lIns="91425" tIns="91425" rIns="91425" bIns="91425" anchor="b" anchorCtr="0">
            <a:normAutofit/>
          </a:bodyPr>
          <a:lstStyle/>
          <a:p>
            <a:pPr marL="0" lvl="0" indent="0" algn="l" rtl="0">
              <a:spcBef>
                <a:spcPts val="0"/>
              </a:spcBef>
              <a:spcAft>
                <a:spcPts val="0"/>
              </a:spcAft>
              <a:buNone/>
            </a:pPr>
            <a:endParaRPr sz="3600">
              <a:solidFill>
                <a:srgbClr val="212121"/>
              </a:solidFill>
              <a:latin typeface="Maven Pro"/>
              <a:ea typeface="Maven Pro"/>
              <a:cs typeface="Maven Pro"/>
              <a:sym typeface="Maven Pro"/>
            </a:endParaRPr>
          </a:p>
          <a:p>
            <a:pPr marL="0" lvl="0" indent="0" algn="l" rtl="0">
              <a:spcBef>
                <a:spcPts val="0"/>
              </a:spcBef>
              <a:spcAft>
                <a:spcPts val="0"/>
              </a:spcAft>
              <a:buNone/>
            </a:pPr>
            <a:endParaRPr sz="3600">
              <a:solidFill>
                <a:srgbClr val="212121"/>
              </a:solidFill>
              <a:latin typeface="Maven Pro"/>
              <a:ea typeface="Maven Pro"/>
              <a:cs typeface="Maven Pro"/>
              <a:sym typeface="Maven Pro"/>
            </a:endParaRPr>
          </a:p>
          <a:p>
            <a:pPr marL="0" lvl="0" indent="0" algn="ctr" rtl="0">
              <a:spcBef>
                <a:spcPts val="0"/>
              </a:spcBef>
              <a:spcAft>
                <a:spcPts val="0"/>
              </a:spcAft>
              <a:buNone/>
            </a:pPr>
            <a:r>
              <a:rPr lang="en" sz="5200">
                <a:solidFill>
                  <a:srgbClr val="212121"/>
                </a:solidFill>
                <a:latin typeface="Maven Pro"/>
                <a:ea typeface="Maven Pro"/>
                <a:cs typeface="Maven Pro"/>
                <a:sym typeface="Maven Pro"/>
              </a:rPr>
              <a:t>C</a:t>
            </a:r>
            <a:r>
              <a:rPr lang="en" sz="3600">
                <a:solidFill>
                  <a:srgbClr val="212121"/>
                </a:solidFill>
                <a:latin typeface="Maven Pro"/>
                <a:ea typeface="Maven Pro"/>
                <a:cs typeface="Maven Pro"/>
                <a:sym typeface="Maven Pro"/>
              </a:rPr>
              <a:t>RITICAL</a:t>
            </a:r>
            <a:r>
              <a:rPr lang="en" sz="5200">
                <a:solidFill>
                  <a:srgbClr val="212121"/>
                </a:solidFill>
                <a:latin typeface="Maven Pro"/>
                <a:ea typeface="Maven Pro"/>
                <a:cs typeface="Maven Pro"/>
                <a:sym typeface="Maven Pro"/>
              </a:rPr>
              <a:t> D</a:t>
            </a:r>
            <a:r>
              <a:rPr lang="en" sz="3600">
                <a:solidFill>
                  <a:srgbClr val="212121"/>
                </a:solidFill>
                <a:latin typeface="Maven Pro"/>
                <a:ea typeface="Maven Pro"/>
                <a:cs typeface="Maven Pro"/>
                <a:sym typeface="Maven Pro"/>
              </a:rPr>
              <a:t>ESIGN</a:t>
            </a:r>
            <a:r>
              <a:rPr lang="en" sz="5200">
                <a:solidFill>
                  <a:srgbClr val="212121"/>
                </a:solidFill>
                <a:latin typeface="Maven Pro"/>
                <a:ea typeface="Maven Pro"/>
                <a:cs typeface="Maven Pro"/>
                <a:sym typeface="Maven Pro"/>
              </a:rPr>
              <a:t> R</a:t>
            </a:r>
            <a:r>
              <a:rPr lang="en" sz="3600">
                <a:solidFill>
                  <a:srgbClr val="212121"/>
                </a:solidFill>
                <a:latin typeface="Maven Pro"/>
                <a:ea typeface="Maven Pro"/>
                <a:cs typeface="Maven Pro"/>
                <a:sym typeface="Maven Pro"/>
              </a:rPr>
              <a:t>EVIEW</a:t>
            </a:r>
            <a:endParaRPr sz="3600">
              <a:solidFill>
                <a:srgbClr val="212121"/>
              </a:solidFill>
              <a:latin typeface="Maven Pro"/>
              <a:ea typeface="Maven Pro"/>
              <a:cs typeface="Maven Pro"/>
              <a:sym typeface="Maven Pro"/>
            </a:endParaRPr>
          </a:p>
          <a:p>
            <a:pPr marL="0" lvl="0" indent="0" algn="ctr" rtl="0">
              <a:spcBef>
                <a:spcPts val="0"/>
              </a:spcBef>
              <a:spcAft>
                <a:spcPts val="0"/>
              </a:spcAft>
              <a:buNone/>
            </a:pPr>
            <a:r>
              <a:rPr lang="en" sz="1800">
                <a:solidFill>
                  <a:srgbClr val="212121"/>
                </a:solidFill>
                <a:latin typeface="Maven Pro"/>
                <a:ea typeface="Maven Pro"/>
                <a:cs typeface="Maven Pro"/>
                <a:sym typeface="Maven Pro"/>
              </a:rPr>
              <a:t>D</a:t>
            </a:r>
            <a:r>
              <a:rPr lang="en">
                <a:solidFill>
                  <a:srgbClr val="212121"/>
                </a:solidFill>
                <a:latin typeface="Maven Pro"/>
                <a:ea typeface="Maven Pro"/>
                <a:cs typeface="Maven Pro"/>
                <a:sym typeface="Maven Pro"/>
              </a:rPr>
              <a:t>ECEMBER</a:t>
            </a:r>
            <a:r>
              <a:rPr lang="en" sz="1800">
                <a:solidFill>
                  <a:srgbClr val="212121"/>
                </a:solidFill>
                <a:latin typeface="Maven Pro"/>
                <a:ea typeface="Maven Pro"/>
                <a:cs typeface="Maven Pro"/>
                <a:sym typeface="Maven Pro"/>
              </a:rPr>
              <a:t> 1</a:t>
            </a:r>
            <a:r>
              <a:rPr lang="en" sz="1800" baseline="30000">
                <a:solidFill>
                  <a:srgbClr val="212121"/>
                </a:solidFill>
                <a:latin typeface="Maven Pro"/>
                <a:ea typeface="Maven Pro"/>
                <a:cs typeface="Maven Pro"/>
                <a:sym typeface="Maven Pro"/>
              </a:rPr>
              <a:t>ST</a:t>
            </a:r>
            <a:r>
              <a:rPr lang="en" sz="1800">
                <a:solidFill>
                  <a:srgbClr val="212121"/>
                </a:solidFill>
                <a:latin typeface="Maven Pro"/>
                <a:ea typeface="Maven Pro"/>
                <a:cs typeface="Maven Pro"/>
                <a:sym typeface="Maven Pro"/>
              </a:rPr>
              <a:t>, 2021</a:t>
            </a:r>
            <a:endParaRPr sz="1800">
              <a:solidFill>
                <a:srgbClr val="212121"/>
              </a:solidFill>
              <a:latin typeface="Maven Pro"/>
              <a:ea typeface="Maven Pro"/>
              <a:cs typeface="Maven Pro"/>
              <a:sym typeface="Maven Pro"/>
            </a:endParaRPr>
          </a:p>
          <a:p>
            <a:pPr marL="0" lvl="0" indent="0" algn="ctr" rtl="0">
              <a:spcBef>
                <a:spcPts val="0"/>
              </a:spcBef>
              <a:spcAft>
                <a:spcPts val="0"/>
              </a:spcAft>
              <a:buNone/>
            </a:pPr>
            <a:r>
              <a:rPr lang="en" sz="1466">
                <a:solidFill>
                  <a:srgbClr val="212121"/>
                </a:solidFill>
                <a:latin typeface="Maven Pro"/>
                <a:ea typeface="Maven Pro"/>
                <a:cs typeface="Maven Pro"/>
                <a:sym typeface="Maven Pro"/>
              </a:rPr>
              <a:t>ASEN 4018-011</a:t>
            </a:r>
            <a:endParaRPr sz="1211">
              <a:solidFill>
                <a:srgbClr val="212121"/>
              </a:solidFill>
              <a:latin typeface="Maven Pro"/>
              <a:ea typeface="Maven Pro"/>
              <a:cs typeface="Maven Pro"/>
              <a:sym typeface="Maven Pro"/>
            </a:endParaRPr>
          </a:p>
        </p:txBody>
      </p:sp>
      <p:pic>
        <p:nvPicPr>
          <p:cNvPr id="56" name="Google Shape;56;p1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18125" y="107400"/>
            <a:ext cx="7107748" cy="1256325"/>
          </a:xfrm>
          <a:prstGeom prst="rect">
            <a:avLst/>
          </a:prstGeom>
          <a:noFill/>
          <a:ln>
            <a:noFill/>
          </a:ln>
        </p:spPr>
      </p:pic>
      <p:pic>
        <p:nvPicPr>
          <p:cNvPr id="57" name="Google Shape;57;p1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395775" y="3159607"/>
            <a:ext cx="1395950" cy="1344875"/>
          </a:xfrm>
          <a:prstGeom prst="rect">
            <a:avLst/>
          </a:prstGeom>
          <a:noFill/>
          <a:ln>
            <a:noFill/>
          </a:ln>
        </p:spPr>
      </p:pic>
      <p:cxnSp>
        <p:nvCxnSpPr>
          <p:cNvPr id="58" name="Google Shape;58;p13"/>
          <p:cNvCxnSpPr/>
          <p:nvPr/>
        </p:nvCxnSpPr>
        <p:spPr>
          <a:xfrm>
            <a:off x="-2400" y="2571750"/>
            <a:ext cx="9148800" cy="0"/>
          </a:xfrm>
          <a:prstGeom prst="straightConnector1">
            <a:avLst/>
          </a:prstGeom>
          <a:noFill/>
          <a:ln w="38100" cap="flat" cmpd="sng">
            <a:solidFill>
              <a:srgbClr val="00C6B4"/>
            </a:solidFill>
            <a:prstDash val="solid"/>
            <a:round/>
            <a:headEnd type="none" w="med" len="med"/>
            <a:tailEnd type="none" w="med" len="med"/>
          </a:ln>
        </p:spPr>
      </p:cxnSp>
      <p:sp>
        <p:nvSpPr>
          <p:cNvPr id="59" name="Google Shape;59;p13"/>
          <p:cNvSpPr txBox="1"/>
          <p:nvPr/>
        </p:nvSpPr>
        <p:spPr>
          <a:xfrm>
            <a:off x="311700" y="2520600"/>
            <a:ext cx="5520300" cy="2622900"/>
          </a:xfrm>
          <a:prstGeom prst="rect">
            <a:avLst/>
          </a:prstGeom>
          <a:noFill/>
          <a:ln>
            <a:noFill/>
          </a:ln>
        </p:spPr>
        <p:txBody>
          <a:bodyPr spcFirstLastPara="1" wrap="square" lIns="91425" tIns="91425" rIns="91425" bIns="91425" anchor="t" anchorCtr="0">
            <a:normAutofit fontScale="92500" lnSpcReduction="20000"/>
          </a:bodyPr>
          <a:lstStyle/>
          <a:p>
            <a:pPr marL="457200" lvl="0" indent="0" algn="l" rtl="0">
              <a:spcBef>
                <a:spcPts val="0"/>
              </a:spcBef>
              <a:spcAft>
                <a:spcPts val="0"/>
              </a:spcAft>
              <a:buNone/>
            </a:pPr>
            <a:endParaRPr sz="1200" u="sng">
              <a:solidFill>
                <a:schemeClr val="dk1"/>
              </a:solidFill>
              <a:latin typeface="Roboto"/>
              <a:ea typeface="Roboto"/>
              <a:cs typeface="Roboto"/>
              <a:sym typeface="Roboto"/>
            </a:endParaRPr>
          </a:p>
          <a:p>
            <a:pPr marL="1143000" lvl="0" indent="0" algn="l" rtl="0">
              <a:lnSpc>
                <a:spcPct val="115000"/>
              </a:lnSpc>
              <a:spcBef>
                <a:spcPts val="0"/>
              </a:spcBef>
              <a:spcAft>
                <a:spcPts val="0"/>
              </a:spcAft>
              <a:buNone/>
            </a:pPr>
            <a:r>
              <a:rPr lang="en" sz="1300" u="sng">
                <a:solidFill>
                  <a:schemeClr val="dk1"/>
                </a:solidFill>
                <a:latin typeface="Roboto"/>
                <a:ea typeface="Roboto"/>
                <a:cs typeface="Roboto"/>
                <a:sym typeface="Roboto"/>
              </a:rPr>
              <a:t>Customer:</a:t>
            </a:r>
            <a:endParaRPr sz="1300" u="sng">
              <a:solidFill>
                <a:schemeClr val="dk1"/>
              </a:solidFill>
              <a:latin typeface="Roboto"/>
              <a:ea typeface="Roboto"/>
              <a:cs typeface="Roboto"/>
              <a:sym typeface="Roboto"/>
            </a:endParaRPr>
          </a:p>
          <a:p>
            <a:pPr marL="1143000" lvl="0" indent="0" algn="l" rtl="0">
              <a:lnSpc>
                <a:spcPct val="115000"/>
              </a:lnSpc>
              <a:spcBef>
                <a:spcPts val="0"/>
              </a:spcBef>
              <a:spcAft>
                <a:spcPts val="0"/>
              </a:spcAft>
              <a:buNone/>
            </a:pPr>
            <a:r>
              <a:rPr lang="en" sz="1300">
                <a:solidFill>
                  <a:schemeClr val="dk1"/>
                </a:solidFill>
                <a:latin typeface="Roboto"/>
                <a:ea typeface="Roboto"/>
                <a:cs typeface="Roboto"/>
                <a:sym typeface="Roboto"/>
              </a:rPr>
              <a:t>Richard Schaden</a:t>
            </a:r>
            <a:endParaRPr sz="1300">
              <a:solidFill>
                <a:schemeClr val="dk1"/>
              </a:solidFill>
              <a:latin typeface="Roboto"/>
              <a:ea typeface="Roboto"/>
              <a:cs typeface="Roboto"/>
              <a:sym typeface="Roboto"/>
            </a:endParaRPr>
          </a:p>
          <a:p>
            <a:pPr marL="1143000" lvl="0" indent="0" algn="l" rtl="0">
              <a:lnSpc>
                <a:spcPct val="115000"/>
              </a:lnSpc>
              <a:spcBef>
                <a:spcPts val="1000"/>
              </a:spcBef>
              <a:spcAft>
                <a:spcPts val="0"/>
              </a:spcAft>
              <a:buNone/>
            </a:pPr>
            <a:r>
              <a:rPr lang="en" sz="1300" u="sng">
                <a:solidFill>
                  <a:schemeClr val="dk1"/>
                </a:solidFill>
                <a:latin typeface="Roboto"/>
                <a:ea typeface="Roboto"/>
                <a:cs typeface="Roboto"/>
                <a:sym typeface="Roboto"/>
              </a:rPr>
              <a:t>Faculty Advisor:</a:t>
            </a:r>
            <a:endParaRPr sz="1300" u="sng">
              <a:solidFill>
                <a:schemeClr val="dk1"/>
              </a:solidFill>
              <a:latin typeface="Roboto"/>
              <a:ea typeface="Roboto"/>
              <a:cs typeface="Roboto"/>
              <a:sym typeface="Roboto"/>
            </a:endParaRPr>
          </a:p>
          <a:p>
            <a:pPr marL="1143000" lvl="0" indent="0" algn="l" rtl="0">
              <a:lnSpc>
                <a:spcPct val="115000"/>
              </a:lnSpc>
              <a:spcBef>
                <a:spcPts val="0"/>
              </a:spcBef>
              <a:spcAft>
                <a:spcPts val="0"/>
              </a:spcAft>
              <a:buNone/>
            </a:pPr>
            <a:r>
              <a:rPr lang="en" sz="1300">
                <a:solidFill>
                  <a:schemeClr val="dk1"/>
                </a:solidFill>
                <a:latin typeface="Roboto"/>
                <a:ea typeface="Roboto"/>
                <a:cs typeface="Roboto"/>
                <a:sym typeface="Roboto"/>
              </a:rPr>
              <a:t>Dr. Donna Gerren</a:t>
            </a:r>
            <a:endParaRPr sz="1300">
              <a:solidFill>
                <a:schemeClr val="dk1"/>
              </a:solidFill>
              <a:latin typeface="Roboto"/>
              <a:ea typeface="Roboto"/>
              <a:cs typeface="Roboto"/>
              <a:sym typeface="Roboto"/>
            </a:endParaRPr>
          </a:p>
          <a:p>
            <a:pPr marL="1143000" lvl="0" indent="0" algn="l" rtl="0">
              <a:lnSpc>
                <a:spcPct val="115000"/>
              </a:lnSpc>
              <a:spcBef>
                <a:spcPts val="1000"/>
              </a:spcBef>
              <a:spcAft>
                <a:spcPts val="0"/>
              </a:spcAft>
              <a:buNone/>
            </a:pPr>
            <a:r>
              <a:rPr lang="en" sz="1300" u="sng">
                <a:solidFill>
                  <a:schemeClr val="dk1"/>
                </a:solidFill>
                <a:latin typeface="Roboto"/>
                <a:ea typeface="Roboto"/>
                <a:cs typeface="Roboto"/>
                <a:sym typeface="Roboto"/>
              </a:rPr>
              <a:t>Presenters:</a:t>
            </a:r>
            <a:endParaRPr sz="1300" u="sng">
              <a:solidFill>
                <a:schemeClr val="dk1"/>
              </a:solidFill>
              <a:latin typeface="Roboto"/>
              <a:ea typeface="Roboto"/>
              <a:cs typeface="Roboto"/>
              <a:sym typeface="Roboto"/>
            </a:endParaRPr>
          </a:p>
          <a:p>
            <a:pPr marL="1143000" lvl="0" indent="0" algn="l" rtl="0">
              <a:lnSpc>
                <a:spcPct val="115000"/>
              </a:lnSpc>
              <a:spcBef>
                <a:spcPts val="0"/>
              </a:spcBef>
              <a:spcAft>
                <a:spcPts val="0"/>
              </a:spcAft>
              <a:buNone/>
            </a:pPr>
            <a:r>
              <a:rPr lang="en" sz="1300">
                <a:solidFill>
                  <a:schemeClr val="dk1"/>
                </a:solidFill>
                <a:latin typeface="Roboto"/>
                <a:ea typeface="Roboto"/>
                <a:cs typeface="Roboto"/>
                <a:sym typeface="Roboto"/>
              </a:rPr>
              <a:t>Emerson Beinhauer, Nathan Braunstein, Tristan Martinez, Jake Pendergast,  Julia Tucker, Tomaz Remec</a:t>
            </a:r>
            <a:endParaRPr sz="1300">
              <a:solidFill>
                <a:schemeClr val="dk1"/>
              </a:solidFill>
              <a:latin typeface="Roboto"/>
              <a:ea typeface="Roboto"/>
              <a:cs typeface="Roboto"/>
              <a:sym typeface="Roboto"/>
            </a:endParaRPr>
          </a:p>
          <a:p>
            <a:pPr marL="1143000" lvl="0" indent="0" algn="l" rtl="0">
              <a:spcBef>
                <a:spcPts val="0"/>
              </a:spcBef>
              <a:spcAft>
                <a:spcPts val="0"/>
              </a:spcAft>
              <a:buNone/>
            </a:pPr>
            <a:endParaRPr sz="1300">
              <a:solidFill>
                <a:schemeClr val="dk1"/>
              </a:solidFill>
              <a:latin typeface="Roboto"/>
              <a:ea typeface="Roboto"/>
              <a:cs typeface="Roboto"/>
              <a:sym typeface="Roboto"/>
            </a:endParaRPr>
          </a:p>
          <a:p>
            <a:pPr marL="1143000" lvl="0" indent="0" algn="l" rtl="0">
              <a:lnSpc>
                <a:spcPct val="115000"/>
              </a:lnSpc>
              <a:spcBef>
                <a:spcPts val="0"/>
              </a:spcBef>
              <a:spcAft>
                <a:spcPts val="0"/>
              </a:spcAft>
              <a:buNone/>
            </a:pPr>
            <a:r>
              <a:rPr lang="en" sz="1300" u="sng">
                <a:solidFill>
                  <a:schemeClr val="dk1"/>
                </a:solidFill>
                <a:latin typeface="Roboto"/>
                <a:ea typeface="Roboto"/>
                <a:cs typeface="Roboto"/>
                <a:sym typeface="Roboto"/>
              </a:rPr>
              <a:t>Additional Team Members: </a:t>
            </a:r>
            <a:endParaRPr sz="1300" u="sng">
              <a:solidFill>
                <a:schemeClr val="dk1"/>
              </a:solidFill>
              <a:latin typeface="Roboto"/>
              <a:ea typeface="Roboto"/>
              <a:cs typeface="Roboto"/>
              <a:sym typeface="Roboto"/>
            </a:endParaRPr>
          </a:p>
          <a:p>
            <a:pPr marL="1143000" lvl="0" indent="0" algn="l" rtl="0">
              <a:lnSpc>
                <a:spcPct val="115000"/>
              </a:lnSpc>
              <a:spcBef>
                <a:spcPts val="0"/>
              </a:spcBef>
              <a:spcAft>
                <a:spcPts val="0"/>
              </a:spcAft>
              <a:buNone/>
            </a:pPr>
            <a:r>
              <a:rPr lang="en" sz="1300">
                <a:solidFill>
                  <a:schemeClr val="dk1"/>
                </a:solidFill>
                <a:latin typeface="Roboto"/>
                <a:ea typeface="Roboto"/>
                <a:cs typeface="Roboto"/>
                <a:sym typeface="Roboto"/>
              </a:rPr>
              <a:t>Fernando Chavez,  Finn Bailis, Christl Haley,  Carlin Hornbostel  </a:t>
            </a:r>
            <a:endParaRPr sz="1300" u="sng">
              <a:solidFill>
                <a:schemeClr val="dk1"/>
              </a:solidFill>
              <a:latin typeface="Roboto"/>
              <a:ea typeface="Roboto"/>
              <a:cs typeface="Roboto"/>
              <a:sym typeface="Roboto"/>
            </a:endParaRPr>
          </a:p>
          <a:p>
            <a:pPr marL="1143000" lvl="0" indent="0" algn="l" rtl="0">
              <a:spcBef>
                <a:spcPts val="0"/>
              </a:spcBef>
              <a:spcAft>
                <a:spcPts val="1000"/>
              </a:spcAft>
              <a:buNone/>
            </a:pPr>
            <a:endParaRPr sz="1300" u="sng">
              <a:solidFill>
                <a:schemeClr val="dk1"/>
              </a:solidFill>
              <a:latin typeface="Roboto"/>
              <a:ea typeface="Roboto"/>
              <a:cs typeface="Roboto"/>
              <a:sym typeface="Roboto"/>
            </a:endParaRPr>
          </a:p>
        </p:txBody>
      </p:sp>
      <p:sp>
        <p:nvSpPr>
          <p:cNvPr id="60" name="Google Shape;60;p13"/>
          <p:cNvSpPr txBox="1">
            <a:spLocks noGrp="1"/>
          </p:cNvSpPr>
          <p:nvPr>
            <p:ph type="sldNum" idx="12"/>
          </p:nvPr>
        </p:nvSpPr>
        <p:spPr>
          <a:xfrm>
            <a:off x="8733302" y="492705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97968" y="572700"/>
            <a:ext cx="7526758" cy="4177200"/>
          </a:xfrm>
          <a:prstGeom prst="rect">
            <a:avLst/>
          </a:prstGeom>
          <a:noFill/>
          <a:ln>
            <a:noFill/>
          </a:ln>
        </p:spPr>
      </p:pic>
      <p:sp>
        <p:nvSpPr>
          <p:cNvPr id="164" name="Google Shape;164;p2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a:t>
            </a:fld>
            <a:endParaRPr/>
          </a:p>
        </p:txBody>
      </p:sp>
      <p:sp>
        <p:nvSpPr>
          <p:cNvPr id="165" name="Google Shape;165;p2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B</a:t>
            </a:r>
            <a:r>
              <a:rPr lang="en" sz="2633"/>
              <a:t>ASELINE </a:t>
            </a:r>
            <a:r>
              <a:rPr lang="en" sz="3300"/>
              <a:t>D</a:t>
            </a:r>
            <a:r>
              <a:rPr lang="en" sz="2633"/>
              <a:t>ESIGN</a:t>
            </a:r>
            <a:endParaRPr sz="2633"/>
          </a:p>
        </p:txBody>
      </p:sp>
      <p:sp>
        <p:nvSpPr>
          <p:cNvPr id="166" name="Google Shape;166;p22"/>
          <p:cNvSpPr txBox="1"/>
          <p:nvPr/>
        </p:nvSpPr>
        <p:spPr>
          <a:xfrm>
            <a:off x="7243850" y="2727150"/>
            <a:ext cx="1561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AFT, MID MOUNTED WING</a:t>
            </a:r>
            <a:endParaRPr>
              <a:latin typeface="Roboto"/>
              <a:ea typeface="Roboto"/>
              <a:cs typeface="Roboto"/>
              <a:sym typeface="Roboto"/>
            </a:endParaRPr>
          </a:p>
        </p:txBody>
      </p:sp>
      <p:sp>
        <p:nvSpPr>
          <p:cNvPr id="167" name="Google Shape;167;p22"/>
          <p:cNvSpPr txBox="1"/>
          <p:nvPr/>
        </p:nvSpPr>
        <p:spPr>
          <a:xfrm>
            <a:off x="6615950" y="2101850"/>
            <a:ext cx="204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AFT PROP (4 BLADES)</a:t>
            </a:r>
            <a:endParaRPr>
              <a:latin typeface="Roboto"/>
              <a:ea typeface="Roboto"/>
              <a:cs typeface="Roboto"/>
              <a:sym typeface="Roboto"/>
            </a:endParaRPr>
          </a:p>
        </p:txBody>
      </p:sp>
      <p:cxnSp>
        <p:nvCxnSpPr>
          <p:cNvPr id="168" name="Google Shape;168;p22"/>
          <p:cNvCxnSpPr>
            <a:stCxn id="167" idx="1"/>
          </p:cNvCxnSpPr>
          <p:nvPr/>
        </p:nvCxnSpPr>
        <p:spPr>
          <a:xfrm rot="10800000">
            <a:off x="5972450" y="2301950"/>
            <a:ext cx="643500" cy="0"/>
          </a:xfrm>
          <a:prstGeom prst="straightConnector1">
            <a:avLst/>
          </a:prstGeom>
          <a:noFill/>
          <a:ln w="19050" cap="flat" cmpd="sng">
            <a:solidFill>
              <a:schemeClr val="dk2"/>
            </a:solidFill>
            <a:prstDash val="solid"/>
            <a:round/>
            <a:headEnd type="none" w="med" len="med"/>
            <a:tailEnd type="triangle" w="med" len="med"/>
          </a:ln>
        </p:spPr>
      </p:cxnSp>
      <p:sp>
        <p:nvSpPr>
          <p:cNvPr id="169" name="Google Shape;169;p22"/>
          <p:cNvSpPr txBox="1"/>
          <p:nvPr/>
        </p:nvSpPr>
        <p:spPr>
          <a:xfrm>
            <a:off x="6463550" y="1187450"/>
            <a:ext cx="204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VERTICAL STABILIZER </a:t>
            </a:r>
            <a:endParaRPr>
              <a:latin typeface="Roboto"/>
              <a:ea typeface="Roboto"/>
              <a:cs typeface="Roboto"/>
              <a:sym typeface="Roboto"/>
            </a:endParaRPr>
          </a:p>
        </p:txBody>
      </p:sp>
      <p:cxnSp>
        <p:nvCxnSpPr>
          <p:cNvPr id="170" name="Google Shape;170;p22"/>
          <p:cNvCxnSpPr>
            <a:stCxn id="169" idx="1"/>
          </p:cNvCxnSpPr>
          <p:nvPr/>
        </p:nvCxnSpPr>
        <p:spPr>
          <a:xfrm rot="10800000">
            <a:off x="5820050" y="1387550"/>
            <a:ext cx="643500" cy="0"/>
          </a:xfrm>
          <a:prstGeom prst="straightConnector1">
            <a:avLst/>
          </a:prstGeom>
          <a:noFill/>
          <a:ln w="19050" cap="flat" cmpd="sng">
            <a:solidFill>
              <a:schemeClr val="dk2"/>
            </a:solidFill>
            <a:prstDash val="solid"/>
            <a:round/>
            <a:headEnd type="none" w="med" len="med"/>
            <a:tailEnd type="triangle" w="med" len="med"/>
          </a:ln>
        </p:spPr>
      </p:cxnSp>
      <p:sp>
        <p:nvSpPr>
          <p:cNvPr id="171" name="Google Shape;171;p22"/>
          <p:cNvSpPr txBox="1"/>
          <p:nvPr/>
        </p:nvSpPr>
        <p:spPr>
          <a:xfrm>
            <a:off x="5071550" y="4031200"/>
            <a:ext cx="244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TRICYCLE LANDING GEAR</a:t>
            </a:r>
            <a:endParaRPr>
              <a:latin typeface="Roboto"/>
              <a:ea typeface="Roboto"/>
              <a:cs typeface="Roboto"/>
              <a:sym typeface="Roboto"/>
            </a:endParaRPr>
          </a:p>
        </p:txBody>
      </p:sp>
      <p:sp>
        <p:nvSpPr>
          <p:cNvPr id="172" name="Google Shape;172;p22"/>
          <p:cNvSpPr txBox="1"/>
          <p:nvPr/>
        </p:nvSpPr>
        <p:spPr>
          <a:xfrm>
            <a:off x="1872125" y="2942550"/>
            <a:ext cx="93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CANARD</a:t>
            </a:r>
            <a:endParaRPr>
              <a:latin typeface="Roboto"/>
              <a:ea typeface="Roboto"/>
              <a:cs typeface="Roboto"/>
              <a:sym typeface="Roboto"/>
            </a:endParaRPr>
          </a:p>
        </p:txBody>
      </p:sp>
      <p:sp>
        <p:nvSpPr>
          <p:cNvPr id="173" name="Google Shape;173;p22"/>
          <p:cNvSpPr txBox="1"/>
          <p:nvPr/>
        </p:nvSpPr>
        <p:spPr>
          <a:xfrm>
            <a:off x="271825" y="1387550"/>
            <a:ext cx="110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WINGLETS</a:t>
            </a:r>
            <a:endParaRPr>
              <a:latin typeface="Roboto"/>
              <a:ea typeface="Roboto"/>
              <a:cs typeface="Roboto"/>
              <a:sym typeface="Roboto"/>
            </a:endParaRPr>
          </a:p>
        </p:txBody>
      </p:sp>
      <p:graphicFrame>
        <p:nvGraphicFramePr>
          <p:cNvPr id="174" name="Google Shape;174;p2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112"/>
          <p:cNvSpPr txBox="1">
            <a:spLocks noGrp="1"/>
          </p:cNvSpPr>
          <p:nvPr>
            <p:ph type="title"/>
          </p:nvPr>
        </p:nvSpPr>
        <p:spPr>
          <a:xfrm>
            <a:off x="84100" y="70075"/>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77"/>
              <a:t>Dutch Roll Phasor</a:t>
            </a:r>
            <a:endParaRPr sz="2600"/>
          </a:p>
        </p:txBody>
      </p:sp>
      <p:sp>
        <p:nvSpPr>
          <p:cNvPr id="1163" name="Google Shape;1163;p11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100</a:t>
            </a:fld>
            <a:endParaRPr/>
          </a:p>
        </p:txBody>
      </p:sp>
      <p:pic>
        <p:nvPicPr>
          <p:cNvPr id="1164" name="Google Shape;1164;p11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42663" y="642775"/>
            <a:ext cx="5458676" cy="4094000"/>
          </a:xfrm>
          <a:prstGeom prst="rect">
            <a:avLst/>
          </a:prstGeom>
          <a:noFill/>
          <a:ln>
            <a:noFill/>
          </a:ln>
        </p:spPr>
      </p:pic>
      <p:graphicFrame>
        <p:nvGraphicFramePr>
          <p:cNvPr id="1165" name="Google Shape;1165;p11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113"/>
          <p:cNvSpPr txBox="1">
            <a:spLocks noGrp="1"/>
          </p:cNvSpPr>
          <p:nvPr>
            <p:ph type="title"/>
          </p:nvPr>
        </p:nvSpPr>
        <p:spPr>
          <a:xfrm>
            <a:off x="84100" y="70075"/>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77"/>
              <a:t>Linear Model Matrices</a:t>
            </a:r>
            <a:endParaRPr sz="2600"/>
          </a:p>
        </p:txBody>
      </p:sp>
      <p:sp>
        <p:nvSpPr>
          <p:cNvPr id="1171" name="Google Shape;1171;p11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101</a:t>
            </a:fld>
            <a:endParaRPr/>
          </a:p>
        </p:txBody>
      </p:sp>
      <p:pic>
        <p:nvPicPr>
          <p:cNvPr id="1172" name="Google Shape;1172;p11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84638" y="3197525"/>
            <a:ext cx="5174724" cy="1388322"/>
          </a:xfrm>
          <a:prstGeom prst="rect">
            <a:avLst/>
          </a:prstGeom>
          <a:noFill/>
          <a:ln>
            <a:noFill/>
          </a:ln>
        </p:spPr>
      </p:pic>
      <p:pic>
        <p:nvPicPr>
          <p:cNvPr id="1173" name="Google Shape;1173;p11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984638" y="1206351"/>
            <a:ext cx="5174727" cy="1365400"/>
          </a:xfrm>
          <a:prstGeom prst="rect">
            <a:avLst/>
          </a:prstGeom>
          <a:noFill/>
          <a:ln>
            <a:noFill/>
          </a:ln>
        </p:spPr>
      </p:pic>
      <p:sp>
        <p:nvSpPr>
          <p:cNvPr id="1174" name="Google Shape;1174;p113"/>
          <p:cNvSpPr txBox="1"/>
          <p:nvPr/>
        </p:nvSpPr>
        <p:spPr>
          <a:xfrm>
            <a:off x="3366475" y="744650"/>
            <a:ext cx="2290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oboto"/>
                <a:ea typeface="Roboto"/>
                <a:cs typeface="Roboto"/>
                <a:sym typeface="Roboto"/>
              </a:rPr>
              <a:t>A</a:t>
            </a:r>
            <a:r>
              <a:rPr lang="en" sz="1800" baseline="-25000">
                <a:latin typeface="Roboto"/>
                <a:ea typeface="Roboto"/>
                <a:cs typeface="Roboto"/>
                <a:sym typeface="Roboto"/>
              </a:rPr>
              <a:t>lon</a:t>
            </a:r>
            <a:endParaRPr sz="1800">
              <a:latin typeface="Roboto"/>
              <a:ea typeface="Roboto"/>
              <a:cs typeface="Roboto"/>
              <a:sym typeface="Roboto"/>
            </a:endParaRPr>
          </a:p>
        </p:txBody>
      </p:sp>
      <p:sp>
        <p:nvSpPr>
          <p:cNvPr id="1175" name="Google Shape;1175;p113"/>
          <p:cNvSpPr txBox="1"/>
          <p:nvPr/>
        </p:nvSpPr>
        <p:spPr>
          <a:xfrm>
            <a:off x="3366475" y="2735813"/>
            <a:ext cx="2290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oboto"/>
                <a:ea typeface="Roboto"/>
                <a:cs typeface="Roboto"/>
                <a:sym typeface="Roboto"/>
              </a:rPr>
              <a:t>A</a:t>
            </a:r>
            <a:r>
              <a:rPr lang="en" sz="1800" baseline="-25000">
                <a:latin typeface="Roboto"/>
                <a:ea typeface="Roboto"/>
                <a:cs typeface="Roboto"/>
                <a:sym typeface="Roboto"/>
              </a:rPr>
              <a:t>lat</a:t>
            </a:r>
            <a:endParaRPr sz="1800">
              <a:latin typeface="Roboto"/>
              <a:ea typeface="Roboto"/>
              <a:cs typeface="Roboto"/>
              <a:sym typeface="Roboto"/>
            </a:endParaRPr>
          </a:p>
        </p:txBody>
      </p:sp>
      <p:graphicFrame>
        <p:nvGraphicFramePr>
          <p:cNvPr id="1176" name="Google Shape;1176;p113"/>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114"/>
          <p:cNvSpPr txBox="1">
            <a:spLocks noGrp="1"/>
          </p:cNvSpPr>
          <p:nvPr>
            <p:ph type="title"/>
          </p:nvPr>
        </p:nvSpPr>
        <p:spPr>
          <a:xfrm>
            <a:off x="320325" y="1961550"/>
            <a:ext cx="8512200" cy="972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277"/>
              <a:t>Wing Data</a:t>
            </a:r>
            <a:endParaRPr sz="2600"/>
          </a:p>
        </p:txBody>
      </p:sp>
      <p:sp>
        <p:nvSpPr>
          <p:cNvPr id="1182" name="Google Shape;1182;p11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102</a:t>
            </a:fld>
            <a:endParaRPr/>
          </a:p>
        </p:txBody>
      </p:sp>
      <p:graphicFrame>
        <p:nvGraphicFramePr>
          <p:cNvPr id="1183" name="Google Shape;1183;p11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15"/>
          <p:cNvSpPr txBox="1">
            <a:spLocks noGrp="1"/>
          </p:cNvSpPr>
          <p:nvPr>
            <p:ph type="title"/>
          </p:nvPr>
        </p:nvSpPr>
        <p:spPr>
          <a:xfrm>
            <a:off x="84100" y="70075"/>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77"/>
              <a:t>MAIN WING GEOMETRY</a:t>
            </a:r>
            <a:endParaRPr sz="2600"/>
          </a:p>
        </p:txBody>
      </p:sp>
      <p:pic>
        <p:nvPicPr>
          <p:cNvPr id="1189" name="Google Shape;1189;p1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9425" y="1183713"/>
            <a:ext cx="8645149" cy="2776075"/>
          </a:xfrm>
          <a:prstGeom prst="rect">
            <a:avLst/>
          </a:prstGeom>
          <a:noFill/>
          <a:ln>
            <a:noFill/>
          </a:ln>
        </p:spPr>
      </p:pic>
      <p:sp>
        <p:nvSpPr>
          <p:cNvPr id="1190" name="Google Shape;1190;p11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103</a:t>
            </a:fld>
            <a:endParaRPr/>
          </a:p>
        </p:txBody>
      </p:sp>
      <p:graphicFrame>
        <p:nvGraphicFramePr>
          <p:cNvPr id="1191" name="Google Shape;1191;p11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16"/>
          <p:cNvSpPr txBox="1">
            <a:spLocks noGrp="1"/>
          </p:cNvSpPr>
          <p:nvPr>
            <p:ph type="title"/>
          </p:nvPr>
        </p:nvSpPr>
        <p:spPr>
          <a:xfrm>
            <a:off x="84100" y="70075"/>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77"/>
              <a:t>Main Wing Geometry </a:t>
            </a:r>
            <a:endParaRPr sz="2600"/>
          </a:p>
        </p:txBody>
      </p:sp>
      <p:sp>
        <p:nvSpPr>
          <p:cNvPr id="1197" name="Google Shape;1197;p11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104</a:t>
            </a:fld>
            <a:endParaRPr/>
          </a:p>
        </p:txBody>
      </p:sp>
      <p:pic>
        <p:nvPicPr>
          <p:cNvPr id="1198" name="Google Shape;1198;p1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284513"/>
            <a:ext cx="8839201" cy="2574472"/>
          </a:xfrm>
          <a:prstGeom prst="rect">
            <a:avLst/>
          </a:prstGeom>
          <a:noFill/>
          <a:ln>
            <a:noFill/>
          </a:ln>
        </p:spPr>
      </p:pic>
      <p:graphicFrame>
        <p:nvGraphicFramePr>
          <p:cNvPr id="1199" name="Google Shape;1199;p11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117"/>
          <p:cNvSpPr txBox="1">
            <a:spLocks noGrp="1"/>
          </p:cNvSpPr>
          <p:nvPr>
            <p:ph type="title"/>
          </p:nvPr>
        </p:nvSpPr>
        <p:spPr>
          <a:xfrm>
            <a:off x="84100" y="70075"/>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77"/>
              <a:t>Main Wing Drag Inputs</a:t>
            </a:r>
            <a:endParaRPr sz="2600"/>
          </a:p>
        </p:txBody>
      </p:sp>
      <p:pic>
        <p:nvPicPr>
          <p:cNvPr id="1205" name="Google Shape;1205;p1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1700" y="1226238"/>
            <a:ext cx="8520599" cy="2691016"/>
          </a:xfrm>
          <a:prstGeom prst="rect">
            <a:avLst/>
          </a:prstGeom>
          <a:noFill/>
          <a:ln>
            <a:noFill/>
          </a:ln>
        </p:spPr>
      </p:pic>
      <p:sp>
        <p:nvSpPr>
          <p:cNvPr id="1206" name="Google Shape;1206;p11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105</a:t>
            </a:fld>
            <a:endParaRPr/>
          </a:p>
        </p:txBody>
      </p:sp>
      <p:graphicFrame>
        <p:nvGraphicFramePr>
          <p:cNvPr id="1207" name="Google Shape;1207;p11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118"/>
          <p:cNvSpPr txBox="1">
            <a:spLocks noGrp="1"/>
          </p:cNvSpPr>
          <p:nvPr>
            <p:ph type="title"/>
          </p:nvPr>
        </p:nvSpPr>
        <p:spPr>
          <a:xfrm>
            <a:off x="84100" y="70075"/>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77"/>
              <a:t>Main Wing Drag Outputs</a:t>
            </a:r>
            <a:endParaRPr sz="2600"/>
          </a:p>
        </p:txBody>
      </p:sp>
      <p:pic>
        <p:nvPicPr>
          <p:cNvPr id="1213" name="Google Shape;1213;p1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3938" y="1001001"/>
            <a:ext cx="7596127" cy="3141500"/>
          </a:xfrm>
          <a:prstGeom prst="rect">
            <a:avLst/>
          </a:prstGeom>
          <a:noFill/>
          <a:ln>
            <a:noFill/>
          </a:ln>
        </p:spPr>
      </p:pic>
      <p:sp>
        <p:nvSpPr>
          <p:cNvPr id="1214" name="Google Shape;1214;p11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106</a:t>
            </a:fld>
            <a:endParaRPr/>
          </a:p>
        </p:txBody>
      </p:sp>
      <p:graphicFrame>
        <p:nvGraphicFramePr>
          <p:cNvPr id="1215" name="Google Shape;1215;p118"/>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119"/>
          <p:cNvSpPr txBox="1">
            <a:spLocks noGrp="1"/>
          </p:cNvSpPr>
          <p:nvPr>
            <p:ph type="title"/>
          </p:nvPr>
        </p:nvSpPr>
        <p:spPr>
          <a:xfrm>
            <a:off x="84100" y="70075"/>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77"/>
              <a:t>Main Wing Weight Calculations</a:t>
            </a:r>
            <a:endParaRPr sz="2600"/>
          </a:p>
        </p:txBody>
      </p:sp>
      <p:sp>
        <p:nvSpPr>
          <p:cNvPr id="1221" name="Google Shape;1221;p11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107</a:t>
            </a:fld>
            <a:endParaRPr/>
          </a:p>
        </p:txBody>
      </p:sp>
      <p:pic>
        <p:nvPicPr>
          <p:cNvPr id="1222" name="Google Shape;1222;p1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125" y="791072"/>
            <a:ext cx="9144001" cy="2280356"/>
          </a:xfrm>
          <a:prstGeom prst="rect">
            <a:avLst/>
          </a:prstGeom>
          <a:noFill/>
          <a:ln>
            <a:noFill/>
          </a:ln>
        </p:spPr>
      </p:pic>
      <p:pic>
        <p:nvPicPr>
          <p:cNvPr id="1223" name="Google Shape;1223;p1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3382175"/>
            <a:ext cx="9144001" cy="1276275"/>
          </a:xfrm>
          <a:prstGeom prst="rect">
            <a:avLst/>
          </a:prstGeom>
          <a:noFill/>
          <a:ln>
            <a:noFill/>
          </a:ln>
        </p:spPr>
      </p:pic>
      <p:graphicFrame>
        <p:nvGraphicFramePr>
          <p:cNvPr id="1224" name="Google Shape;1224;p11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120"/>
          <p:cNvSpPr txBox="1">
            <a:spLocks noGrp="1"/>
          </p:cNvSpPr>
          <p:nvPr>
            <p:ph type="title"/>
          </p:nvPr>
        </p:nvSpPr>
        <p:spPr>
          <a:xfrm>
            <a:off x="84100" y="70075"/>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77"/>
              <a:t>Main Wing Center of Gravity</a:t>
            </a:r>
            <a:endParaRPr sz="2600"/>
          </a:p>
        </p:txBody>
      </p:sp>
      <p:sp>
        <p:nvSpPr>
          <p:cNvPr id="1230" name="Google Shape;1230;p12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108</a:t>
            </a:fld>
            <a:endParaRPr/>
          </a:p>
        </p:txBody>
      </p:sp>
      <p:pic>
        <p:nvPicPr>
          <p:cNvPr id="1231" name="Google Shape;1231;p120"/>
          <p:cNvPicPr preferRelativeResize="0"/>
          <p:nvPr/>
        </p:nvPicPr>
        <p:blipFill>
          <a:blip r:embed="rId3">
            <a:alphaModFix/>
          </a:blip>
          <a:stretch>
            <a:fillRect/>
          </a:stretch>
        </p:blipFill>
        <p:spPr>
          <a:xfrm>
            <a:off x="84100" y="1377125"/>
            <a:ext cx="8941924" cy="2123775"/>
          </a:xfrm>
          <a:prstGeom prst="rect">
            <a:avLst/>
          </a:prstGeom>
          <a:noFill/>
          <a:ln>
            <a:noFill/>
          </a:ln>
        </p:spPr>
      </p:pic>
      <p:graphicFrame>
        <p:nvGraphicFramePr>
          <p:cNvPr id="1232" name="Google Shape;1232;p12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121"/>
          <p:cNvSpPr txBox="1">
            <a:spLocks noGrp="1"/>
          </p:cNvSpPr>
          <p:nvPr>
            <p:ph type="title"/>
          </p:nvPr>
        </p:nvSpPr>
        <p:spPr>
          <a:xfrm>
            <a:off x="302025" y="1949400"/>
            <a:ext cx="8530200" cy="908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277"/>
              <a:t>Aileron Data</a:t>
            </a:r>
            <a:endParaRPr sz="2600"/>
          </a:p>
        </p:txBody>
      </p:sp>
      <p:sp>
        <p:nvSpPr>
          <p:cNvPr id="1238" name="Google Shape;1238;p12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109</a:t>
            </a:fld>
            <a:endParaRPr/>
          </a:p>
        </p:txBody>
      </p:sp>
      <p:graphicFrame>
        <p:nvGraphicFramePr>
          <p:cNvPr id="1239" name="Google Shape;1239;p12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a:t>
            </a:fld>
            <a:endParaRPr/>
          </a:p>
        </p:txBody>
      </p:sp>
      <p:sp>
        <p:nvSpPr>
          <p:cNvPr id="180" name="Google Shape;180;p2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B</a:t>
            </a:r>
            <a:r>
              <a:rPr lang="en" sz="2633"/>
              <a:t>ASELINE </a:t>
            </a:r>
            <a:r>
              <a:rPr lang="en" sz="3300"/>
              <a:t>D</a:t>
            </a:r>
            <a:r>
              <a:rPr lang="en" sz="2633"/>
              <a:t>ESIGN</a:t>
            </a:r>
            <a:endParaRPr sz="2633"/>
          </a:p>
        </p:txBody>
      </p:sp>
      <p:sp>
        <p:nvSpPr>
          <p:cNvPr id="181" name="Google Shape;181;p23"/>
          <p:cNvSpPr txBox="1"/>
          <p:nvPr/>
        </p:nvSpPr>
        <p:spPr>
          <a:xfrm>
            <a:off x="5507075" y="3348625"/>
            <a:ext cx="3003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Table of major baseline specs on following page , when time allows this will be a full scale drw of complete model</a:t>
            </a:r>
            <a:endParaRPr>
              <a:solidFill>
                <a:schemeClr val="dk1"/>
              </a:solidFill>
              <a:latin typeface="Roboto"/>
              <a:ea typeface="Roboto"/>
              <a:cs typeface="Roboto"/>
              <a:sym typeface="Roboto"/>
            </a:endParaRPr>
          </a:p>
        </p:txBody>
      </p:sp>
      <p:pic>
        <p:nvPicPr>
          <p:cNvPr id="182" name="Google Shape;182;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11926" y="649750"/>
            <a:ext cx="6720148" cy="4018402"/>
          </a:xfrm>
          <a:prstGeom prst="rect">
            <a:avLst/>
          </a:prstGeom>
          <a:noFill/>
          <a:ln>
            <a:noFill/>
          </a:ln>
        </p:spPr>
      </p:pic>
      <p:graphicFrame>
        <p:nvGraphicFramePr>
          <p:cNvPr id="183" name="Google Shape;183;p23"/>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122"/>
          <p:cNvSpPr txBox="1">
            <a:spLocks noGrp="1"/>
          </p:cNvSpPr>
          <p:nvPr>
            <p:ph type="title"/>
          </p:nvPr>
        </p:nvSpPr>
        <p:spPr>
          <a:xfrm>
            <a:off x="84100" y="70075"/>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77"/>
              <a:t>Aileron Calculation Inputs</a:t>
            </a:r>
            <a:endParaRPr sz="2600"/>
          </a:p>
        </p:txBody>
      </p:sp>
      <p:sp>
        <p:nvSpPr>
          <p:cNvPr id="1245" name="Google Shape;1245;p12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110</a:t>
            </a:fld>
            <a:endParaRPr/>
          </a:p>
        </p:txBody>
      </p:sp>
      <p:pic>
        <p:nvPicPr>
          <p:cNvPr id="1246" name="Google Shape;1246;p122"/>
          <p:cNvPicPr preferRelativeResize="0"/>
          <p:nvPr/>
        </p:nvPicPr>
        <p:blipFill>
          <a:blip r:embed="rId3">
            <a:alphaModFix/>
          </a:blip>
          <a:stretch>
            <a:fillRect/>
          </a:stretch>
        </p:blipFill>
        <p:spPr>
          <a:xfrm>
            <a:off x="152400" y="1526449"/>
            <a:ext cx="8839200" cy="1783275"/>
          </a:xfrm>
          <a:prstGeom prst="rect">
            <a:avLst/>
          </a:prstGeom>
          <a:noFill/>
          <a:ln>
            <a:noFill/>
          </a:ln>
        </p:spPr>
      </p:pic>
      <p:graphicFrame>
        <p:nvGraphicFramePr>
          <p:cNvPr id="1247" name="Google Shape;1247;p12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123"/>
          <p:cNvSpPr txBox="1">
            <a:spLocks noGrp="1"/>
          </p:cNvSpPr>
          <p:nvPr>
            <p:ph type="title"/>
          </p:nvPr>
        </p:nvSpPr>
        <p:spPr>
          <a:xfrm>
            <a:off x="84100" y="70075"/>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77"/>
              <a:t>Aileron Calculation Outputs</a:t>
            </a:r>
            <a:endParaRPr sz="2600"/>
          </a:p>
        </p:txBody>
      </p:sp>
      <p:sp>
        <p:nvSpPr>
          <p:cNvPr id="1253" name="Google Shape;1253;p12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111</a:t>
            </a:fld>
            <a:endParaRPr/>
          </a:p>
        </p:txBody>
      </p:sp>
      <p:pic>
        <p:nvPicPr>
          <p:cNvPr id="1254" name="Google Shape;1254;p123"/>
          <p:cNvPicPr preferRelativeResize="0"/>
          <p:nvPr/>
        </p:nvPicPr>
        <p:blipFill>
          <a:blip r:embed="rId3">
            <a:alphaModFix/>
          </a:blip>
          <a:stretch>
            <a:fillRect/>
          </a:stretch>
        </p:blipFill>
        <p:spPr>
          <a:xfrm>
            <a:off x="0" y="1791925"/>
            <a:ext cx="9144000" cy="1255525"/>
          </a:xfrm>
          <a:prstGeom prst="rect">
            <a:avLst/>
          </a:prstGeom>
          <a:noFill/>
          <a:ln>
            <a:noFill/>
          </a:ln>
        </p:spPr>
      </p:pic>
      <p:graphicFrame>
        <p:nvGraphicFramePr>
          <p:cNvPr id="1255" name="Google Shape;1255;p123"/>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124"/>
          <p:cNvSpPr txBox="1">
            <a:spLocks noGrp="1"/>
          </p:cNvSpPr>
          <p:nvPr>
            <p:ph type="title"/>
          </p:nvPr>
        </p:nvSpPr>
        <p:spPr>
          <a:xfrm>
            <a:off x="84100" y="70075"/>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77"/>
              <a:t>Aileron and Flap Visualization</a:t>
            </a:r>
            <a:endParaRPr sz="2600"/>
          </a:p>
        </p:txBody>
      </p:sp>
      <p:sp>
        <p:nvSpPr>
          <p:cNvPr id="1261" name="Google Shape;1261;p12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112</a:t>
            </a:fld>
            <a:endParaRPr/>
          </a:p>
        </p:txBody>
      </p:sp>
      <p:pic>
        <p:nvPicPr>
          <p:cNvPr id="1262" name="Google Shape;1262;p12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359600"/>
            <a:ext cx="8839198" cy="2424301"/>
          </a:xfrm>
          <a:prstGeom prst="rect">
            <a:avLst/>
          </a:prstGeom>
          <a:noFill/>
          <a:ln>
            <a:noFill/>
          </a:ln>
        </p:spPr>
      </p:pic>
      <p:graphicFrame>
        <p:nvGraphicFramePr>
          <p:cNvPr id="1263" name="Google Shape;1263;p12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125"/>
          <p:cNvSpPr txBox="1">
            <a:spLocks noGrp="1"/>
          </p:cNvSpPr>
          <p:nvPr>
            <p:ph type="title"/>
          </p:nvPr>
        </p:nvSpPr>
        <p:spPr>
          <a:xfrm>
            <a:off x="302025" y="1619925"/>
            <a:ext cx="8530200" cy="123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277"/>
              <a:t>Canard Data</a:t>
            </a:r>
            <a:endParaRPr sz="2600"/>
          </a:p>
        </p:txBody>
      </p:sp>
      <p:sp>
        <p:nvSpPr>
          <p:cNvPr id="1269" name="Google Shape;1269;p12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113</a:t>
            </a:fld>
            <a:endParaRPr/>
          </a:p>
        </p:txBody>
      </p:sp>
      <p:graphicFrame>
        <p:nvGraphicFramePr>
          <p:cNvPr id="1270" name="Google Shape;1270;p12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12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Canard Volume Coefficient</a:t>
            </a:r>
            <a:endParaRPr/>
          </a:p>
        </p:txBody>
      </p:sp>
      <p:sp>
        <p:nvSpPr>
          <p:cNvPr id="1276" name="Google Shape;1276;p12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114</a:t>
            </a:fld>
            <a:endParaRPr/>
          </a:p>
        </p:txBody>
      </p:sp>
      <p:pic>
        <p:nvPicPr>
          <p:cNvPr id="1277" name="Google Shape;1277;p12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92826"/>
            <a:ext cx="8839198" cy="1796550"/>
          </a:xfrm>
          <a:prstGeom prst="rect">
            <a:avLst/>
          </a:prstGeom>
          <a:noFill/>
          <a:ln>
            <a:noFill/>
          </a:ln>
        </p:spPr>
      </p:pic>
      <p:graphicFrame>
        <p:nvGraphicFramePr>
          <p:cNvPr id="1278" name="Google Shape;1278;p12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12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Canard GEOMETRY</a:t>
            </a:r>
            <a:endParaRPr/>
          </a:p>
        </p:txBody>
      </p:sp>
      <p:sp>
        <p:nvSpPr>
          <p:cNvPr id="1284" name="Google Shape;1284;p12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115</a:t>
            </a:fld>
            <a:endParaRPr/>
          </a:p>
        </p:txBody>
      </p:sp>
      <p:pic>
        <p:nvPicPr>
          <p:cNvPr id="1285" name="Google Shape;1285;p12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011750"/>
            <a:ext cx="8839202" cy="3120007"/>
          </a:xfrm>
          <a:prstGeom prst="rect">
            <a:avLst/>
          </a:prstGeom>
          <a:noFill/>
          <a:ln>
            <a:noFill/>
          </a:ln>
        </p:spPr>
      </p:pic>
      <p:graphicFrame>
        <p:nvGraphicFramePr>
          <p:cNvPr id="1286" name="Google Shape;1286;p12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12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Canard Drag Inputs</a:t>
            </a:r>
            <a:endParaRPr/>
          </a:p>
        </p:txBody>
      </p:sp>
      <p:sp>
        <p:nvSpPr>
          <p:cNvPr id="1292" name="Google Shape;1292;p12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116</a:t>
            </a:fld>
            <a:endParaRPr/>
          </a:p>
        </p:txBody>
      </p:sp>
      <p:pic>
        <p:nvPicPr>
          <p:cNvPr id="1293" name="Google Shape;1293;p128"/>
          <p:cNvPicPr preferRelativeResize="0"/>
          <p:nvPr/>
        </p:nvPicPr>
        <p:blipFill>
          <a:blip r:embed="rId3">
            <a:alphaModFix/>
          </a:blip>
          <a:stretch>
            <a:fillRect/>
          </a:stretch>
        </p:blipFill>
        <p:spPr>
          <a:xfrm>
            <a:off x="152400" y="1634312"/>
            <a:ext cx="8839200" cy="1874875"/>
          </a:xfrm>
          <a:prstGeom prst="rect">
            <a:avLst/>
          </a:prstGeom>
          <a:noFill/>
          <a:ln>
            <a:noFill/>
          </a:ln>
        </p:spPr>
      </p:pic>
      <p:graphicFrame>
        <p:nvGraphicFramePr>
          <p:cNvPr id="1294" name="Google Shape;1294;p128"/>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12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Canard Drag Outputs</a:t>
            </a:r>
            <a:endParaRPr/>
          </a:p>
        </p:txBody>
      </p:sp>
      <p:sp>
        <p:nvSpPr>
          <p:cNvPr id="1300" name="Google Shape;1300;p12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117</a:t>
            </a:fld>
            <a:endParaRPr/>
          </a:p>
        </p:txBody>
      </p:sp>
      <p:pic>
        <p:nvPicPr>
          <p:cNvPr id="1301" name="Google Shape;1301;p129"/>
          <p:cNvPicPr preferRelativeResize="0"/>
          <p:nvPr/>
        </p:nvPicPr>
        <p:blipFill>
          <a:blip r:embed="rId3">
            <a:alphaModFix/>
          </a:blip>
          <a:stretch>
            <a:fillRect/>
          </a:stretch>
        </p:blipFill>
        <p:spPr>
          <a:xfrm>
            <a:off x="152400" y="2127113"/>
            <a:ext cx="8839199" cy="889275"/>
          </a:xfrm>
          <a:prstGeom prst="rect">
            <a:avLst/>
          </a:prstGeom>
          <a:noFill/>
          <a:ln>
            <a:noFill/>
          </a:ln>
        </p:spPr>
      </p:pic>
      <p:graphicFrame>
        <p:nvGraphicFramePr>
          <p:cNvPr id="1302" name="Google Shape;1302;p12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13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Canard Weight Inputs</a:t>
            </a:r>
            <a:endParaRPr/>
          </a:p>
        </p:txBody>
      </p:sp>
      <p:pic>
        <p:nvPicPr>
          <p:cNvPr id="1308" name="Google Shape;1308;p1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8175" y="1684200"/>
            <a:ext cx="8478799" cy="1610775"/>
          </a:xfrm>
          <a:prstGeom prst="rect">
            <a:avLst/>
          </a:prstGeom>
          <a:noFill/>
          <a:ln>
            <a:noFill/>
          </a:ln>
        </p:spPr>
      </p:pic>
      <p:sp>
        <p:nvSpPr>
          <p:cNvPr id="1309" name="Google Shape;1309;p13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118</a:t>
            </a:fld>
            <a:endParaRPr/>
          </a:p>
        </p:txBody>
      </p:sp>
      <p:graphicFrame>
        <p:nvGraphicFramePr>
          <p:cNvPr id="1310" name="Google Shape;1310;p13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3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Canard Weight Outputs</a:t>
            </a:r>
            <a:endParaRPr/>
          </a:p>
        </p:txBody>
      </p:sp>
      <p:sp>
        <p:nvSpPr>
          <p:cNvPr id="1316" name="Google Shape;1316;p13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119</a:t>
            </a:fld>
            <a:endParaRPr/>
          </a:p>
        </p:txBody>
      </p:sp>
      <p:pic>
        <p:nvPicPr>
          <p:cNvPr id="1317" name="Google Shape;1317;p131"/>
          <p:cNvPicPr preferRelativeResize="0"/>
          <p:nvPr/>
        </p:nvPicPr>
        <p:blipFill>
          <a:blip r:embed="rId3">
            <a:alphaModFix/>
          </a:blip>
          <a:stretch>
            <a:fillRect/>
          </a:stretch>
        </p:blipFill>
        <p:spPr>
          <a:xfrm>
            <a:off x="152400" y="1791900"/>
            <a:ext cx="8839202" cy="1507347"/>
          </a:xfrm>
          <a:prstGeom prst="rect">
            <a:avLst/>
          </a:prstGeom>
          <a:noFill/>
          <a:ln>
            <a:noFill/>
          </a:ln>
        </p:spPr>
      </p:pic>
      <p:graphicFrame>
        <p:nvGraphicFramePr>
          <p:cNvPr id="1318" name="Google Shape;1318;p13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12</a:t>
            </a:fld>
            <a:endParaRPr/>
          </a:p>
        </p:txBody>
      </p:sp>
      <p:sp>
        <p:nvSpPr>
          <p:cNvPr id="189" name="Google Shape;189;p2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B</a:t>
            </a:r>
            <a:r>
              <a:rPr lang="en" sz="2633"/>
              <a:t>ASELINE </a:t>
            </a:r>
            <a:r>
              <a:rPr lang="en" sz="3300"/>
              <a:t>D</a:t>
            </a:r>
            <a:r>
              <a:rPr lang="en" sz="2633"/>
              <a:t>ESIGN</a:t>
            </a:r>
            <a:r>
              <a:rPr lang="en" sz="3300"/>
              <a:t>: CG</a:t>
            </a:r>
            <a:endParaRPr sz="3300"/>
          </a:p>
        </p:txBody>
      </p:sp>
      <p:sp>
        <p:nvSpPr>
          <p:cNvPr id="190" name="Google Shape;190;p24"/>
          <p:cNvSpPr txBox="1"/>
          <p:nvPr/>
        </p:nvSpPr>
        <p:spPr>
          <a:xfrm>
            <a:off x="5507075" y="3348625"/>
            <a:ext cx="3003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Table of major baseline specs on following page , when time allows this will be a full scale drw of complete model</a:t>
            </a:r>
            <a:endParaRPr>
              <a:solidFill>
                <a:schemeClr val="dk1"/>
              </a:solidFill>
              <a:latin typeface="Roboto"/>
              <a:ea typeface="Roboto"/>
              <a:cs typeface="Roboto"/>
              <a:sym typeface="Roboto"/>
            </a:endParaRPr>
          </a:p>
        </p:txBody>
      </p:sp>
      <p:pic>
        <p:nvPicPr>
          <p:cNvPr id="191" name="Google Shape;191;p2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454825" y="1181487"/>
            <a:ext cx="5612973" cy="2924538"/>
          </a:xfrm>
          <a:prstGeom prst="rect">
            <a:avLst/>
          </a:prstGeom>
          <a:noFill/>
          <a:ln>
            <a:noFill/>
          </a:ln>
        </p:spPr>
      </p:pic>
      <p:cxnSp>
        <p:nvCxnSpPr>
          <p:cNvPr id="192" name="Google Shape;192;p24"/>
          <p:cNvCxnSpPr/>
          <p:nvPr/>
        </p:nvCxnSpPr>
        <p:spPr>
          <a:xfrm>
            <a:off x="3410863" y="3363063"/>
            <a:ext cx="5548500" cy="0"/>
          </a:xfrm>
          <a:prstGeom prst="straightConnector1">
            <a:avLst/>
          </a:prstGeom>
          <a:noFill/>
          <a:ln w="9525" cap="flat" cmpd="sng">
            <a:solidFill>
              <a:schemeClr val="dk2"/>
            </a:solidFill>
            <a:prstDash val="lgDashDot"/>
            <a:round/>
            <a:headEnd type="none" w="med" len="med"/>
            <a:tailEnd type="none" w="med" len="med"/>
          </a:ln>
        </p:spPr>
      </p:cxnSp>
      <p:graphicFrame>
        <p:nvGraphicFramePr>
          <p:cNvPr id="193" name="Google Shape;193;p24"/>
          <p:cNvGraphicFramePr/>
          <p:nvPr/>
        </p:nvGraphicFramePr>
        <p:xfrm>
          <a:off x="331125" y="1017300"/>
          <a:ext cx="3000000" cy="3000000"/>
        </p:xfrm>
        <a:graphic>
          <a:graphicData uri="http://schemas.openxmlformats.org/drawingml/2006/table">
            <a:tbl>
              <a:tblPr>
                <a:noFill/>
                <a:tableStyleId>{83885C67-BAED-4242-9F9D-A6562A0CA75B}</a:tableStyleId>
              </a:tblPr>
              <a:tblGrid>
                <a:gridCol w="1393425">
                  <a:extLst>
                    <a:ext uri="{9D8B030D-6E8A-4147-A177-3AD203B41FA5}">
                      <a16:colId xmlns:a16="http://schemas.microsoft.com/office/drawing/2014/main" val="20000"/>
                    </a:ext>
                  </a:extLst>
                </a:gridCol>
                <a:gridCol w="1393425">
                  <a:extLst>
                    <a:ext uri="{9D8B030D-6E8A-4147-A177-3AD203B41FA5}">
                      <a16:colId xmlns:a16="http://schemas.microsoft.com/office/drawing/2014/main" val="20001"/>
                    </a:ext>
                  </a:extLst>
                </a:gridCol>
              </a:tblGrid>
              <a:tr h="332225">
                <a:tc>
                  <a:txBody>
                    <a:bodyPr/>
                    <a:lstStyle/>
                    <a:p>
                      <a:pPr marL="0" lvl="0" indent="0" algn="ctr" rtl="0">
                        <a:spcBef>
                          <a:spcPts val="0"/>
                        </a:spcBef>
                        <a:spcAft>
                          <a:spcPts val="0"/>
                        </a:spcAft>
                        <a:buNone/>
                      </a:pPr>
                      <a:r>
                        <a:rPr lang="en">
                          <a:latin typeface="Roboto"/>
                          <a:ea typeface="Roboto"/>
                          <a:cs typeface="Roboto"/>
                          <a:sym typeface="Roboto"/>
                        </a:rPr>
                        <a:t>Direction</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a:latin typeface="Roboto"/>
                          <a:ea typeface="Roboto"/>
                          <a:cs typeface="Roboto"/>
                          <a:sym typeface="Roboto"/>
                        </a:rPr>
                        <a:t>Coordinate</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32225">
                <a:tc>
                  <a:txBody>
                    <a:bodyPr/>
                    <a:lstStyle/>
                    <a:p>
                      <a:pPr marL="0" lvl="0" indent="0" algn="ctr" rtl="0">
                        <a:spcBef>
                          <a:spcPts val="0"/>
                        </a:spcBef>
                        <a:spcAft>
                          <a:spcPts val="0"/>
                        </a:spcAft>
                        <a:buNone/>
                      </a:pPr>
                      <a:r>
                        <a:rPr lang="en">
                          <a:latin typeface="Roboto"/>
                          <a:ea typeface="Roboto"/>
                          <a:cs typeface="Roboto"/>
                          <a:sym typeface="Roboto"/>
                        </a:rPr>
                        <a:t>X</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14.8 ft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32225">
                <a:tc>
                  <a:txBody>
                    <a:bodyPr/>
                    <a:lstStyle/>
                    <a:p>
                      <a:pPr marL="0" lvl="0" indent="0" algn="ctr" rtl="0">
                        <a:spcBef>
                          <a:spcPts val="0"/>
                        </a:spcBef>
                        <a:spcAft>
                          <a:spcPts val="0"/>
                        </a:spcAft>
                        <a:buNone/>
                      </a:pPr>
                      <a:r>
                        <a:rPr lang="en">
                          <a:latin typeface="Roboto"/>
                          <a:ea typeface="Roboto"/>
                          <a:cs typeface="Roboto"/>
                          <a:sym typeface="Roboto"/>
                        </a:rPr>
                        <a:t>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0 ft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32225">
                <a:tc>
                  <a:txBody>
                    <a:bodyPr/>
                    <a:lstStyle/>
                    <a:p>
                      <a:pPr marL="0" lvl="0" indent="0" algn="ctr" rtl="0">
                        <a:spcBef>
                          <a:spcPts val="0"/>
                        </a:spcBef>
                        <a:spcAft>
                          <a:spcPts val="0"/>
                        </a:spcAft>
                        <a:buNone/>
                      </a:pPr>
                      <a:r>
                        <a:rPr lang="en">
                          <a:latin typeface="Roboto"/>
                          <a:ea typeface="Roboto"/>
                          <a:cs typeface="Roboto"/>
                          <a:sym typeface="Roboto"/>
                        </a:rPr>
                        <a:t>Z</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1.87 ft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bl>
          </a:graphicData>
        </a:graphic>
      </p:graphicFrame>
      <p:sp>
        <p:nvSpPr>
          <p:cNvPr id="194" name="Google Shape;194;p24"/>
          <p:cNvSpPr txBox="1"/>
          <p:nvPr/>
        </p:nvSpPr>
        <p:spPr>
          <a:xfrm>
            <a:off x="7657150" y="3690950"/>
            <a:ext cx="12831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Longitudinal Reference Axis</a:t>
            </a:r>
            <a:endParaRPr>
              <a:latin typeface="Roboto"/>
              <a:ea typeface="Roboto"/>
              <a:cs typeface="Roboto"/>
              <a:sym typeface="Roboto"/>
            </a:endParaRPr>
          </a:p>
        </p:txBody>
      </p:sp>
      <p:cxnSp>
        <p:nvCxnSpPr>
          <p:cNvPr id="195" name="Google Shape;195;p24"/>
          <p:cNvCxnSpPr/>
          <p:nvPr/>
        </p:nvCxnSpPr>
        <p:spPr>
          <a:xfrm rot="10800000">
            <a:off x="8298700" y="3363375"/>
            <a:ext cx="0" cy="437100"/>
          </a:xfrm>
          <a:prstGeom prst="straightConnector1">
            <a:avLst/>
          </a:prstGeom>
          <a:noFill/>
          <a:ln w="19050" cap="flat" cmpd="sng">
            <a:solidFill>
              <a:schemeClr val="dk2"/>
            </a:solidFill>
            <a:prstDash val="solid"/>
            <a:round/>
            <a:headEnd type="none" w="med" len="med"/>
            <a:tailEnd type="triangle" w="med" len="med"/>
          </a:ln>
        </p:spPr>
      </p:cxnSp>
      <p:sp>
        <p:nvSpPr>
          <p:cNvPr id="196" name="Google Shape;196;p24"/>
          <p:cNvSpPr txBox="1"/>
          <p:nvPr/>
        </p:nvSpPr>
        <p:spPr>
          <a:xfrm>
            <a:off x="331125" y="579525"/>
            <a:ext cx="2787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latin typeface="Roboto"/>
                <a:ea typeface="Roboto"/>
                <a:cs typeface="Roboto"/>
                <a:sym typeface="Roboto"/>
              </a:rPr>
              <a:t>Center of Gravity Location</a:t>
            </a:r>
            <a:endParaRPr sz="1700">
              <a:latin typeface="Roboto"/>
              <a:ea typeface="Roboto"/>
              <a:cs typeface="Roboto"/>
              <a:sym typeface="Roboto"/>
            </a:endParaRPr>
          </a:p>
        </p:txBody>
      </p:sp>
      <p:cxnSp>
        <p:nvCxnSpPr>
          <p:cNvPr id="197" name="Google Shape;197;p24"/>
          <p:cNvCxnSpPr/>
          <p:nvPr/>
        </p:nvCxnSpPr>
        <p:spPr>
          <a:xfrm rot="10800000">
            <a:off x="4119675" y="1170075"/>
            <a:ext cx="0" cy="804600"/>
          </a:xfrm>
          <a:prstGeom prst="straightConnector1">
            <a:avLst/>
          </a:prstGeom>
          <a:noFill/>
          <a:ln w="19050" cap="flat" cmpd="sng">
            <a:solidFill>
              <a:schemeClr val="dk2"/>
            </a:solidFill>
            <a:prstDash val="solid"/>
            <a:round/>
            <a:headEnd type="none" w="med" len="med"/>
            <a:tailEnd type="triangle" w="med" len="med"/>
          </a:ln>
        </p:spPr>
      </p:cxnSp>
      <p:cxnSp>
        <p:nvCxnSpPr>
          <p:cNvPr id="198" name="Google Shape;198;p24"/>
          <p:cNvCxnSpPr/>
          <p:nvPr/>
        </p:nvCxnSpPr>
        <p:spPr>
          <a:xfrm rot="10800000">
            <a:off x="4521975" y="1572375"/>
            <a:ext cx="0" cy="804600"/>
          </a:xfrm>
          <a:prstGeom prst="straightConnector1">
            <a:avLst/>
          </a:prstGeom>
          <a:noFill/>
          <a:ln w="19050" cap="flat" cmpd="sng">
            <a:solidFill>
              <a:schemeClr val="dk2"/>
            </a:solidFill>
            <a:prstDash val="solid"/>
            <a:round/>
            <a:headEnd type="none" w="med" len="med"/>
            <a:tailEnd type="triangle" w="med" len="med"/>
          </a:ln>
        </p:spPr>
      </p:cxnSp>
      <p:cxnSp>
        <p:nvCxnSpPr>
          <p:cNvPr id="199" name="Google Shape;199;p24"/>
          <p:cNvCxnSpPr/>
          <p:nvPr/>
        </p:nvCxnSpPr>
        <p:spPr>
          <a:xfrm>
            <a:off x="3570750" y="1551938"/>
            <a:ext cx="0" cy="2339400"/>
          </a:xfrm>
          <a:prstGeom prst="straightConnector1">
            <a:avLst/>
          </a:prstGeom>
          <a:noFill/>
          <a:ln w="9525" cap="flat" cmpd="sng">
            <a:solidFill>
              <a:schemeClr val="dk2"/>
            </a:solidFill>
            <a:prstDash val="lgDashDot"/>
            <a:round/>
            <a:headEnd type="none" w="med" len="med"/>
            <a:tailEnd type="none" w="med" len="med"/>
          </a:ln>
        </p:spPr>
      </p:cxnSp>
      <p:sp>
        <p:nvSpPr>
          <p:cNvPr id="200" name="Google Shape;200;p24"/>
          <p:cNvSpPr txBox="1"/>
          <p:nvPr/>
        </p:nvSpPr>
        <p:spPr>
          <a:xfrm>
            <a:off x="3976725" y="842000"/>
            <a:ext cx="28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Z</a:t>
            </a:r>
            <a:endParaRPr b="1">
              <a:latin typeface="Roboto"/>
              <a:ea typeface="Roboto"/>
              <a:cs typeface="Roboto"/>
              <a:sym typeface="Roboto"/>
            </a:endParaRPr>
          </a:p>
        </p:txBody>
      </p:sp>
      <p:sp>
        <p:nvSpPr>
          <p:cNvPr id="201" name="Google Shape;201;p24"/>
          <p:cNvSpPr txBox="1"/>
          <p:nvPr/>
        </p:nvSpPr>
        <p:spPr>
          <a:xfrm>
            <a:off x="4904925" y="1774575"/>
            <a:ext cx="28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X</a:t>
            </a:r>
            <a:endParaRPr b="1">
              <a:latin typeface="Roboto"/>
              <a:ea typeface="Roboto"/>
              <a:cs typeface="Roboto"/>
              <a:sym typeface="Roboto"/>
            </a:endParaRPr>
          </a:p>
        </p:txBody>
      </p:sp>
      <p:sp>
        <p:nvSpPr>
          <p:cNvPr id="202" name="Google Shape;202;p24"/>
          <p:cNvSpPr/>
          <p:nvPr/>
        </p:nvSpPr>
        <p:spPr>
          <a:xfrm>
            <a:off x="4023525" y="1878513"/>
            <a:ext cx="192300" cy="192300"/>
          </a:xfrm>
          <a:prstGeom prst="flowChartSummingJunction">
            <a:avLst/>
          </a:prstGeom>
          <a:solidFill>
            <a:schemeClr val="dk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4"/>
          <p:cNvSpPr txBox="1"/>
          <p:nvPr/>
        </p:nvSpPr>
        <p:spPr>
          <a:xfrm>
            <a:off x="3771450" y="1946025"/>
            <a:ext cx="28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Y</a:t>
            </a:r>
            <a:endParaRPr b="1">
              <a:latin typeface="Roboto"/>
              <a:ea typeface="Roboto"/>
              <a:cs typeface="Roboto"/>
              <a:sym typeface="Roboto"/>
            </a:endParaRPr>
          </a:p>
        </p:txBody>
      </p:sp>
      <p:sp>
        <p:nvSpPr>
          <p:cNvPr id="204" name="Google Shape;204;p24"/>
          <p:cNvSpPr txBox="1"/>
          <p:nvPr/>
        </p:nvSpPr>
        <p:spPr>
          <a:xfrm>
            <a:off x="2979525" y="3851175"/>
            <a:ext cx="12831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Vertical Reference Axis</a:t>
            </a:r>
            <a:endParaRPr>
              <a:latin typeface="Roboto"/>
              <a:ea typeface="Roboto"/>
              <a:cs typeface="Roboto"/>
              <a:sym typeface="Roboto"/>
            </a:endParaRPr>
          </a:p>
        </p:txBody>
      </p:sp>
      <p:graphicFrame>
        <p:nvGraphicFramePr>
          <p:cNvPr id="205" name="Google Shape;205;p24"/>
          <p:cNvGraphicFramePr/>
          <p:nvPr/>
        </p:nvGraphicFramePr>
        <p:xfrm>
          <a:off x="331125" y="3046750"/>
          <a:ext cx="3000000" cy="3000000"/>
        </p:xfrm>
        <a:graphic>
          <a:graphicData uri="http://schemas.openxmlformats.org/drawingml/2006/table">
            <a:tbl>
              <a:tblPr>
                <a:noFill/>
                <a:tableStyleId>{83885C67-BAED-4242-9F9D-A6562A0CA75B}</a:tableStyleId>
              </a:tblPr>
              <a:tblGrid>
                <a:gridCol w="1393425">
                  <a:extLst>
                    <a:ext uri="{9D8B030D-6E8A-4147-A177-3AD203B41FA5}">
                      <a16:colId xmlns:a16="http://schemas.microsoft.com/office/drawing/2014/main" val="20000"/>
                    </a:ext>
                  </a:extLst>
                </a:gridCol>
                <a:gridCol w="1393425">
                  <a:extLst>
                    <a:ext uri="{9D8B030D-6E8A-4147-A177-3AD203B41FA5}">
                      <a16:colId xmlns:a16="http://schemas.microsoft.com/office/drawing/2014/main" val="20001"/>
                    </a:ext>
                  </a:extLst>
                </a:gridCol>
              </a:tblGrid>
              <a:tr h="261675">
                <a:tc>
                  <a:txBody>
                    <a:bodyPr/>
                    <a:lstStyle/>
                    <a:p>
                      <a:pPr marL="0" lvl="0" indent="0" algn="ctr" rtl="0">
                        <a:spcBef>
                          <a:spcPts val="0"/>
                        </a:spcBef>
                        <a:spcAft>
                          <a:spcPts val="0"/>
                        </a:spcAft>
                        <a:buNone/>
                      </a:pPr>
                      <a:r>
                        <a:rPr lang="en">
                          <a:latin typeface="Roboto"/>
                          <a:ea typeface="Roboto"/>
                          <a:cs typeface="Roboto"/>
                          <a:sym typeface="Roboto"/>
                        </a:rPr>
                        <a:t>Direction</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a:latin typeface="Roboto"/>
                          <a:ea typeface="Roboto"/>
                          <a:cs typeface="Roboto"/>
                          <a:sym typeface="Roboto"/>
                        </a:rPr>
                        <a:t>Coordinate</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261675">
                <a:tc>
                  <a:txBody>
                    <a:bodyPr/>
                    <a:lstStyle/>
                    <a:p>
                      <a:pPr marL="0" lvl="0" indent="0" algn="ctr" rtl="0">
                        <a:spcBef>
                          <a:spcPts val="0"/>
                        </a:spcBef>
                        <a:spcAft>
                          <a:spcPts val="0"/>
                        </a:spcAft>
                        <a:buNone/>
                      </a:pPr>
                      <a:r>
                        <a:rPr lang="en">
                          <a:latin typeface="Roboto"/>
                          <a:ea typeface="Roboto"/>
                          <a:cs typeface="Roboto"/>
                          <a:sym typeface="Roboto"/>
                        </a:rPr>
                        <a:t>X</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15.2 ft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261675">
                <a:tc>
                  <a:txBody>
                    <a:bodyPr/>
                    <a:lstStyle/>
                    <a:p>
                      <a:pPr marL="0" lvl="0" indent="0" algn="ctr" rtl="0">
                        <a:spcBef>
                          <a:spcPts val="0"/>
                        </a:spcBef>
                        <a:spcAft>
                          <a:spcPts val="0"/>
                        </a:spcAft>
                        <a:buNone/>
                      </a:pPr>
                      <a:r>
                        <a:rPr lang="en">
                          <a:latin typeface="Roboto"/>
                          <a:ea typeface="Roboto"/>
                          <a:cs typeface="Roboto"/>
                          <a:sym typeface="Roboto"/>
                        </a:rPr>
                        <a:t>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0 ft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261675">
                <a:tc>
                  <a:txBody>
                    <a:bodyPr/>
                    <a:lstStyle/>
                    <a:p>
                      <a:pPr marL="0" lvl="0" indent="0" algn="ctr" rtl="0">
                        <a:spcBef>
                          <a:spcPts val="0"/>
                        </a:spcBef>
                        <a:spcAft>
                          <a:spcPts val="0"/>
                        </a:spcAft>
                        <a:buNone/>
                      </a:pPr>
                      <a:r>
                        <a:rPr lang="en">
                          <a:latin typeface="Roboto"/>
                          <a:ea typeface="Roboto"/>
                          <a:cs typeface="Roboto"/>
                          <a:sym typeface="Roboto"/>
                        </a:rPr>
                        <a:t>Z</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2.35 ft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bl>
          </a:graphicData>
        </a:graphic>
      </p:graphicFrame>
      <p:sp>
        <p:nvSpPr>
          <p:cNvPr id="206" name="Google Shape;206;p24"/>
          <p:cNvSpPr txBox="1"/>
          <p:nvPr/>
        </p:nvSpPr>
        <p:spPr>
          <a:xfrm>
            <a:off x="331125" y="2602150"/>
            <a:ext cx="2787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Roboto"/>
                <a:ea typeface="Roboto"/>
                <a:cs typeface="Roboto"/>
                <a:sym typeface="Roboto"/>
              </a:rPr>
              <a:t>Neutral Point Location</a:t>
            </a:r>
            <a:endParaRPr sz="1800">
              <a:latin typeface="Roboto"/>
              <a:ea typeface="Roboto"/>
              <a:cs typeface="Roboto"/>
              <a:sym typeface="Roboto"/>
            </a:endParaRPr>
          </a:p>
        </p:txBody>
      </p:sp>
      <p:pic>
        <p:nvPicPr>
          <p:cNvPr id="207" name="Google Shape;207;p2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182650" y="2866250"/>
            <a:ext cx="285900" cy="285900"/>
          </a:xfrm>
          <a:prstGeom prst="rect">
            <a:avLst/>
          </a:prstGeom>
          <a:noFill/>
          <a:ln>
            <a:noFill/>
          </a:ln>
        </p:spPr>
      </p:pic>
      <p:sp>
        <p:nvSpPr>
          <p:cNvPr id="208" name="Google Shape;208;p24"/>
          <p:cNvSpPr/>
          <p:nvPr/>
        </p:nvSpPr>
        <p:spPr>
          <a:xfrm>
            <a:off x="2787225" y="2728300"/>
            <a:ext cx="192300" cy="192300"/>
          </a:xfrm>
          <a:prstGeom prst="flowChartOr">
            <a:avLst/>
          </a:prstGeom>
          <a:solidFill>
            <a:srgbClr val="A2C4C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9" name="Google Shape;209;p2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979525" y="652050"/>
            <a:ext cx="285900" cy="285900"/>
          </a:xfrm>
          <a:prstGeom prst="rect">
            <a:avLst/>
          </a:prstGeom>
          <a:noFill/>
          <a:ln>
            <a:noFill/>
          </a:ln>
        </p:spPr>
      </p:pic>
      <p:sp>
        <p:nvSpPr>
          <p:cNvPr id="210" name="Google Shape;210;p24"/>
          <p:cNvSpPr/>
          <p:nvPr/>
        </p:nvSpPr>
        <p:spPr>
          <a:xfrm>
            <a:off x="6468550" y="2673950"/>
            <a:ext cx="192300" cy="192300"/>
          </a:xfrm>
          <a:prstGeom prst="flowChartOr">
            <a:avLst/>
          </a:prstGeom>
          <a:solidFill>
            <a:srgbClr val="A2C4C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11" name="Google Shape;211;p2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p13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Canard Center of Gravity</a:t>
            </a:r>
            <a:endParaRPr/>
          </a:p>
        </p:txBody>
      </p:sp>
      <p:sp>
        <p:nvSpPr>
          <p:cNvPr id="1324" name="Google Shape;1324;p13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120</a:t>
            </a:fld>
            <a:endParaRPr/>
          </a:p>
        </p:txBody>
      </p:sp>
      <p:pic>
        <p:nvPicPr>
          <p:cNvPr id="1325" name="Google Shape;1325;p13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258500"/>
            <a:ext cx="8839201" cy="2289251"/>
          </a:xfrm>
          <a:prstGeom prst="rect">
            <a:avLst/>
          </a:prstGeom>
          <a:noFill/>
          <a:ln>
            <a:noFill/>
          </a:ln>
        </p:spPr>
      </p:pic>
      <p:graphicFrame>
        <p:nvGraphicFramePr>
          <p:cNvPr id="1326" name="Google Shape;1326;p13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133"/>
          <p:cNvSpPr txBox="1">
            <a:spLocks noGrp="1"/>
          </p:cNvSpPr>
          <p:nvPr>
            <p:ph type="title"/>
          </p:nvPr>
        </p:nvSpPr>
        <p:spPr>
          <a:xfrm>
            <a:off x="338625" y="2004325"/>
            <a:ext cx="8493600" cy="853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Canardvator Data</a:t>
            </a:r>
            <a:endParaRPr/>
          </a:p>
        </p:txBody>
      </p:sp>
      <p:sp>
        <p:nvSpPr>
          <p:cNvPr id="1332" name="Google Shape;1332;p13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121</a:t>
            </a:fld>
            <a:endParaRPr/>
          </a:p>
        </p:txBody>
      </p:sp>
      <p:graphicFrame>
        <p:nvGraphicFramePr>
          <p:cNvPr id="1333" name="Google Shape;1333;p133"/>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Google Shape;1338;p13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Canardvator Geometry Inputs</a:t>
            </a:r>
            <a:endParaRPr/>
          </a:p>
        </p:txBody>
      </p:sp>
      <p:sp>
        <p:nvSpPr>
          <p:cNvPr id="1339" name="Google Shape;1339;p13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122</a:t>
            </a:fld>
            <a:endParaRPr/>
          </a:p>
        </p:txBody>
      </p:sp>
      <p:pic>
        <p:nvPicPr>
          <p:cNvPr id="1340" name="Google Shape;1340;p134"/>
          <p:cNvPicPr preferRelativeResize="0"/>
          <p:nvPr/>
        </p:nvPicPr>
        <p:blipFill>
          <a:blip r:embed="rId3">
            <a:alphaModFix/>
          </a:blip>
          <a:stretch>
            <a:fillRect/>
          </a:stretch>
        </p:blipFill>
        <p:spPr>
          <a:xfrm>
            <a:off x="152400" y="1248338"/>
            <a:ext cx="8839200" cy="2646813"/>
          </a:xfrm>
          <a:prstGeom prst="rect">
            <a:avLst/>
          </a:prstGeom>
          <a:noFill/>
          <a:ln>
            <a:noFill/>
          </a:ln>
        </p:spPr>
      </p:pic>
      <p:graphicFrame>
        <p:nvGraphicFramePr>
          <p:cNvPr id="1341" name="Google Shape;1341;p13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13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Canardvator Geometry Outputs</a:t>
            </a:r>
            <a:endParaRPr/>
          </a:p>
        </p:txBody>
      </p:sp>
      <p:sp>
        <p:nvSpPr>
          <p:cNvPr id="1347" name="Google Shape;1347;p13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123</a:t>
            </a:fld>
            <a:endParaRPr/>
          </a:p>
        </p:txBody>
      </p:sp>
      <p:pic>
        <p:nvPicPr>
          <p:cNvPr id="1348" name="Google Shape;1348;p135"/>
          <p:cNvPicPr preferRelativeResize="0"/>
          <p:nvPr/>
        </p:nvPicPr>
        <p:blipFill>
          <a:blip r:embed="rId3">
            <a:alphaModFix/>
          </a:blip>
          <a:stretch>
            <a:fillRect/>
          </a:stretch>
        </p:blipFill>
        <p:spPr>
          <a:xfrm>
            <a:off x="152400" y="1738713"/>
            <a:ext cx="8839200" cy="1666070"/>
          </a:xfrm>
          <a:prstGeom prst="rect">
            <a:avLst/>
          </a:prstGeom>
          <a:noFill/>
          <a:ln>
            <a:noFill/>
          </a:ln>
        </p:spPr>
      </p:pic>
      <p:graphicFrame>
        <p:nvGraphicFramePr>
          <p:cNvPr id="1349" name="Google Shape;1349;p13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13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Canardvator Visualization</a:t>
            </a:r>
            <a:endParaRPr/>
          </a:p>
        </p:txBody>
      </p:sp>
      <p:sp>
        <p:nvSpPr>
          <p:cNvPr id="1355" name="Google Shape;1355;p13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124</a:t>
            </a:fld>
            <a:endParaRPr/>
          </a:p>
        </p:txBody>
      </p:sp>
      <p:pic>
        <p:nvPicPr>
          <p:cNvPr id="1356" name="Google Shape;1356;p1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839100"/>
            <a:ext cx="8839200" cy="3465300"/>
          </a:xfrm>
          <a:prstGeom prst="rect">
            <a:avLst/>
          </a:prstGeom>
          <a:noFill/>
          <a:ln>
            <a:noFill/>
          </a:ln>
        </p:spPr>
      </p:pic>
      <p:graphicFrame>
        <p:nvGraphicFramePr>
          <p:cNvPr id="1357" name="Google Shape;1357;p13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137"/>
          <p:cNvSpPr txBox="1">
            <a:spLocks noGrp="1"/>
          </p:cNvSpPr>
          <p:nvPr>
            <p:ph type="title"/>
          </p:nvPr>
        </p:nvSpPr>
        <p:spPr>
          <a:xfrm>
            <a:off x="356925" y="1793825"/>
            <a:ext cx="8475300" cy="777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Vertical Tail Data</a:t>
            </a:r>
            <a:endParaRPr/>
          </a:p>
        </p:txBody>
      </p:sp>
      <p:sp>
        <p:nvSpPr>
          <p:cNvPr id="1363" name="Google Shape;1363;p13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125</a:t>
            </a:fld>
            <a:endParaRPr/>
          </a:p>
        </p:txBody>
      </p:sp>
      <p:graphicFrame>
        <p:nvGraphicFramePr>
          <p:cNvPr id="1364" name="Google Shape;1364;p13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13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Vertical Tail Geometry</a:t>
            </a:r>
            <a:endParaRPr/>
          </a:p>
        </p:txBody>
      </p:sp>
      <p:sp>
        <p:nvSpPr>
          <p:cNvPr id="1370" name="Google Shape;1370;p13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126</a:t>
            </a:fld>
            <a:endParaRPr/>
          </a:p>
        </p:txBody>
      </p:sp>
      <p:pic>
        <p:nvPicPr>
          <p:cNvPr id="1371" name="Google Shape;1371;p138"/>
          <p:cNvPicPr preferRelativeResize="0"/>
          <p:nvPr/>
        </p:nvPicPr>
        <p:blipFill>
          <a:blip r:embed="rId3">
            <a:alphaModFix/>
          </a:blip>
          <a:stretch>
            <a:fillRect/>
          </a:stretch>
        </p:blipFill>
        <p:spPr>
          <a:xfrm>
            <a:off x="152400" y="1327352"/>
            <a:ext cx="8839199" cy="2364225"/>
          </a:xfrm>
          <a:prstGeom prst="rect">
            <a:avLst/>
          </a:prstGeom>
          <a:noFill/>
          <a:ln>
            <a:noFill/>
          </a:ln>
        </p:spPr>
      </p:pic>
      <p:graphicFrame>
        <p:nvGraphicFramePr>
          <p:cNvPr id="1372" name="Google Shape;1372;p138"/>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13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Vertical Tail Geometry</a:t>
            </a:r>
            <a:endParaRPr/>
          </a:p>
        </p:txBody>
      </p:sp>
      <p:sp>
        <p:nvSpPr>
          <p:cNvPr id="1378" name="Google Shape;1378;p13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127</a:t>
            </a:fld>
            <a:endParaRPr/>
          </a:p>
        </p:txBody>
      </p:sp>
      <p:pic>
        <p:nvPicPr>
          <p:cNvPr id="1379" name="Google Shape;1379;p1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15988" y="642113"/>
            <a:ext cx="4512031" cy="3859275"/>
          </a:xfrm>
          <a:prstGeom prst="rect">
            <a:avLst/>
          </a:prstGeom>
          <a:noFill/>
          <a:ln>
            <a:noFill/>
          </a:ln>
        </p:spPr>
      </p:pic>
      <p:graphicFrame>
        <p:nvGraphicFramePr>
          <p:cNvPr id="1380" name="Google Shape;1380;p13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14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Vertical Tail Drag Inputs</a:t>
            </a:r>
            <a:endParaRPr/>
          </a:p>
        </p:txBody>
      </p:sp>
      <p:sp>
        <p:nvSpPr>
          <p:cNvPr id="1386" name="Google Shape;1386;p14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128</a:t>
            </a:fld>
            <a:endParaRPr/>
          </a:p>
        </p:txBody>
      </p:sp>
      <p:pic>
        <p:nvPicPr>
          <p:cNvPr id="1387" name="Google Shape;1387;p140"/>
          <p:cNvPicPr preferRelativeResize="0"/>
          <p:nvPr/>
        </p:nvPicPr>
        <p:blipFill>
          <a:blip r:embed="rId3">
            <a:alphaModFix/>
          </a:blip>
          <a:stretch>
            <a:fillRect/>
          </a:stretch>
        </p:blipFill>
        <p:spPr>
          <a:xfrm>
            <a:off x="152400" y="1676862"/>
            <a:ext cx="8839198" cy="1789775"/>
          </a:xfrm>
          <a:prstGeom prst="rect">
            <a:avLst/>
          </a:prstGeom>
          <a:noFill/>
          <a:ln>
            <a:noFill/>
          </a:ln>
        </p:spPr>
      </p:pic>
      <p:graphicFrame>
        <p:nvGraphicFramePr>
          <p:cNvPr id="1388" name="Google Shape;1388;p14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14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Vertical Tail Drag Outputs</a:t>
            </a:r>
            <a:endParaRPr/>
          </a:p>
        </p:txBody>
      </p:sp>
      <p:sp>
        <p:nvSpPr>
          <p:cNvPr id="1394" name="Google Shape;1394;p14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129</a:t>
            </a:fld>
            <a:endParaRPr/>
          </a:p>
        </p:txBody>
      </p:sp>
      <p:pic>
        <p:nvPicPr>
          <p:cNvPr id="1395" name="Google Shape;1395;p141"/>
          <p:cNvPicPr preferRelativeResize="0"/>
          <p:nvPr/>
        </p:nvPicPr>
        <p:blipFill>
          <a:blip r:embed="rId3">
            <a:alphaModFix/>
          </a:blip>
          <a:stretch>
            <a:fillRect/>
          </a:stretch>
        </p:blipFill>
        <p:spPr>
          <a:xfrm>
            <a:off x="152400" y="2090573"/>
            <a:ext cx="8839199" cy="827475"/>
          </a:xfrm>
          <a:prstGeom prst="rect">
            <a:avLst/>
          </a:prstGeom>
          <a:noFill/>
          <a:ln>
            <a:noFill/>
          </a:ln>
        </p:spPr>
      </p:pic>
      <p:graphicFrame>
        <p:nvGraphicFramePr>
          <p:cNvPr id="1396" name="Google Shape;1396;p14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13</a:t>
            </a:fld>
            <a:endParaRPr/>
          </a:p>
        </p:txBody>
      </p:sp>
      <p:sp>
        <p:nvSpPr>
          <p:cNvPr id="217" name="Google Shape;217;p2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K</a:t>
            </a:r>
            <a:r>
              <a:rPr lang="en" sz="2633"/>
              <a:t>EY </a:t>
            </a:r>
            <a:r>
              <a:rPr lang="en" sz="3300"/>
              <a:t>P</a:t>
            </a:r>
            <a:r>
              <a:rPr lang="en" sz="2633"/>
              <a:t>ARAMETERS</a:t>
            </a:r>
            <a:endParaRPr sz="2633"/>
          </a:p>
        </p:txBody>
      </p:sp>
      <p:graphicFrame>
        <p:nvGraphicFramePr>
          <p:cNvPr id="218" name="Google Shape;218;p25"/>
          <p:cNvGraphicFramePr/>
          <p:nvPr/>
        </p:nvGraphicFramePr>
        <p:xfrm>
          <a:off x="364513" y="679888"/>
          <a:ext cx="3000000" cy="3000000"/>
        </p:xfrm>
        <a:graphic>
          <a:graphicData uri="http://schemas.openxmlformats.org/drawingml/2006/table">
            <a:tbl>
              <a:tblPr>
                <a:noFill/>
                <a:tableStyleId>{83885C67-BAED-4242-9F9D-A6562A0CA75B}</a:tableStyleId>
              </a:tblPr>
              <a:tblGrid>
                <a:gridCol w="1424950">
                  <a:extLst>
                    <a:ext uri="{9D8B030D-6E8A-4147-A177-3AD203B41FA5}">
                      <a16:colId xmlns:a16="http://schemas.microsoft.com/office/drawing/2014/main" val="20000"/>
                    </a:ext>
                  </a:extLst>
                </a:gridCol>
                <a:gridCol w="698675">
                  <a:extLst>
                    <a:ext uri="{9D8B030D-6E8A-4147-A177-3AD203B41FA5}">
                      <a16:colId xmlns:a16="http://schemas.microsoft.com/office/drawing/2014/main" val="20001"/>
                    </a:ext>
                  </a:extLst>
                </a:gridCol>
                <a:gridCol w="681375">
                  <a:extLst>
                    <a:ext uri="{9D8B030D-6E8A-4147-A177-3AD203B41FA5}">
                      <a16:colId xmlns:a16="http://schemas.microsoft.com/office/drawing/2014/main" val="20002"/>
                    </a:ext>
                  </a:extLst>
                </a:gridCol>
                <a:gridCol w="660100">
                  <a:extLst>
                    <a:ext uri="{9D8B030D-6E8A-4147-A177-3AD203B41FA5}">
                      <a16:colId xmlns:a16="http://schemas.microsoft.com/office/drawing/2014/main" val="20003"/>
                    </a:ext>
                  </a:extLst>
                </a:gridCol>
                <a:gridCol w="887525">
                  <a:extLst>
                    <a:ext uri="{9D8B030D-6E8A-4147-A177-3AD203B41FA5}">
                      <a16:colId xmlns:a16="http://schemas.microsoft.com/office/drawing/2014/main" val="20004"/>
                    </a:ext>
                  </a:extLst>
                </a:gridCol>
                <a:gridCol w="836950">
                  <a:extLst>
                    <a:ext uri="{9D8B030D-6E8A-4147-A177-3AD203B41FA5}">
                      <a16:colId xmlns:a16="http://schemas.microsoft.com/office/drawing/2014/main" val="20005"/>
                    </a:ext>
                  </a:extLst>
                </a:gridCol>
                <a:gridCol w="850900">
                  <a:extLst>
                    <a:ext uri="{9D8B030D-6E8A-4147-A177-3AD203B41FA5}">
                      <a16:colId xmlns:a16="http://schemas.microsoft.com/office/drawing/2014/main" val="20006"/>
                    </a:ext>
                  </a:extLst>
                </a:gridCol>
                <a:gridCol w="1145675">
                  <a:extLst>
                    <a:ext uri="{9D8B030D-6E8A-4147-A177-3AD203B41FA5}">
                      <a16:colId xmlns:a16="http://schemas.microsoft.com/office/drawing/2014/main" val="20007"/>
                    </a:ext>
                  </a:extLst>
                </a:gridCol>
                <a:gridCol w="1228850">
                  <a:extLst>
                    <a:ext uri="{9D8B030D-6E8A-4147-A177-3AD203B41FA5}">
                      <a16:colId xmlns:a16="http://schemas.microsoft.com/office/drawing/2014/main" val="20008"/>
                    </a:ext>
                  </a:extLst>
                </a:gridCol>
              </a:tblGrid>
              <a:tr h="609575">
                <a:tc>
                  <a:txBody>
                    <a:bodyPr/>
                    <a:lstStyle/>
                    <a:p>
                      <a:pPr marL="0" lvl="0" indent="0" algn="ctr" rtl="0">
                        <a:spcBef>
                          <a:spcPts val="0"/>
                        </a:spcBef>
                        <a:spcAft>
                          <a:spcPts val="0"/>
                        </a:spcAft>
                        <a:buNone/>
                      </a:pPr>
                      <a:r>
                        <a:rPr lang="en" b="1">
                          <a:highlight>
                            <a:schemeClr val="accent1"/>
                          </a:highlight>
                          <a:latin typeface="Roboto"/>
                          <a:ea typeface="Roboto"/>
                          <a:cs typeface="Roboto"/>
                          <a:sym typeface="Roboto"/>
                        </a:rPr>
                        <a:t>Component</a:t>
                      </a:r>
                      <a:endParaRPr b="1">
                        <a:highlight>
                          <a:schemeClr val="accent1"/>
                        </a:highlight>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a:latin typeface="Roboto"/>
                          <a:ea typeface="Roboto"/>
                          <a:cs typeface="Roboto"/>
                          <a:sym typeface="Roboto"/>
                        </a:rPr>
                        <a:t>AR</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Roboto"/>
                          <a:ea typeface="Roboto"/>
                          <a:cs typeface="Roboto"/>
                          <a:sym typeface="Roboto"/>
                        </a:rPr>
                        <a:t>b [ft]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Roboto"/>
                          <a:ea typeface="Roboto"/>
                          <a:cs typeface="Roboto"/>
                          <a:sym typeface="Roboto"/>
                        </a:rPr>
                        <a:t>S [ft</a:t>
                      </a:r>
                      <a:r>
                        <a:rPr lang="en" baseline="30000">
                          <a:latin typeface="Roboto"/>
                          <a:ea typeface="Roboto"/>
                          <a:cs typeface="Roboto"/>
                          <a:sym typeface="Roboto"/>
                        </a:rPr>
                        <a:t>2</a:t>
                      </a:r>
                      <a:r>
                        <a:rPr lang="en">
                          <a:latin typeface="Roboto"/>
                          <a:ea typeface="Roboto"/>
                          <a:cs typeface="Roboto"/>
                          <a:sym typeface="Roboto"/>
                        </a:rPr>
                        <a: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Roboto"/>
                          <a:ea typeface="Roboto"/>
                          <a:cs typeface="Roboto"/>
                          <a:sym typeface="Roboto"/>
                        </a:rPr>
                        <a:t>Airfoil</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Roboto"/>
                          <a:ea typeface="Roboto"/>
                          <a:cs typeface="Roboto"/>
                          <a:sym typeface="Roboto"/>
                        </a:rPr>
                        <a:t>Taper Ratio</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Roboto"/>
                          <a:ea typeface="Roboto"/>
                          <a:cs typeface="Roboto"/>
                          <a:sym typeface="Roboto"/>
                        </a:rPr>
                        <a:t>Sweep [degree]</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Roboto"/>
                          <a:ea typeface="Roboto"/>
                          <a:cs typeface="Roboto"/>
                          <a:sym typeface="Roboto"/>
                        </a:rPr>
                        <a:t>Volume Coefficient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Roboto"/>
                          <a:ea typeface="Roboto"/>
                          <a:cs typeface="Roboto"/>
                          <a:sym typeface="Roboto"/>
                        </a:rPr>
                        <a:t>Moment Arm to Wing [ft]</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None/>
                      </a:pPr>
                      <a:r>
                        <a:rPr lang="en" b="1">
                          <a:latin typeface="Roboto"/>
                          <a:ea typeface="Roboto"/>
                          <a:cs typeface="Roboto"/>
                          <a:sym typeface="Roboto"/>
                        </a:rPr>
                        <a:t>Wing</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b="1">
                          <a:latin typeface="Roboto"/>
                          <a:ea typeface="Roboto"/>
                          <a:cs typeface="Roboto"/>
                          <a:sym typeface="Roboto"/>
                        </a:rPr>
                        <a:t>12</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b="1">
                          <a:latin typeface="Roboto"/>
                          <a:ea typeface="Roboto"/>
                          <a:cs typeface="Roboto"/>
                          <a:sym typeface="Roboto"/>
                        </a:rPr>
                        <a:t>47.38</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b="1">
                          <a:latin typeface="Roboto"/>
                          <a:ea typeface="Roboto"/>
                          <a:cs typeface="Roboto"/>
                          <a:sym typeface="Roboto"/>
                        </a:rPr>
                        <a:t>187.1</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b="1">
                          <a:latin typeface="Roboto"/>
                          <a:ea typeface="Roboto"/>
                          <a:cs typeface="Roboto"/>
                          <a:sym typeface="Roboto"/>
                        </a:rPr>
                        <a:t>NACA 2412</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0.5</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None</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N/A</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N/A</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b="1">
                          <a:latin typeface="Roboto"/>
                          <a:ea typeface="Roboto"/>
                          <a:cs typeface="Roboto"/>
                          <a:sym typeface="Roboto"/>
                        </a:rPr>
                        <a:t>Canard</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15.87</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50.39</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b="1">
                          <a:latin typeface="Roboto"/>
                          <a:ea typeface="Roboto"/>
                          <a:cs typeface="Roboto"/>
                          <a:sym typeface="Roboto"/>
                        </a:rPr>
                        <a:t>NACA 0012</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0.9</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None</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V</a:t>
                      </a:r>
                      <a:r>
                        <a:rPr lang="en" baseline="-25000">
                          <a:latin typeface="Roboto"/>
                          <a:ea typeface="Roboto"/>
                          <a:cs typeface="Roboto"/>
                          <a:sym typeface="Roboto"/>
                        </a:rPr>
                        <a:t>H</a:t>
                      </a:r>
                      <a:r>
                        <a:rPr lang="en">
                          <a:latin typeface="Roboto"/>
                          <a:ea typeface="Roboto"/>
                          <a:cs typeface="Roboto"/>
                          <a:sym typeface="Roboto"/>
                        </a:rPr>
                        <a:t> = 0.5197</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10.65</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b="1">
                          <a:latin typeface="Roboto"/>
                          <a:ea typeface="Roboto"/>
                          <a:cs typeface="Roboto"/>
                          <a:sym typeface="Roboto"/>
                        </a:rPr>
                        <a:t>Tail</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1.5</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7.37</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36.22</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b="1">
                          <a:latin typeface="Roboto"/>
                          <a:ea typeface="Roboto"/>
                          <a:cs typeface="Roboto"/>
                          <a:sym typeface="Roboto"/>
                        </a:rPr>
                        <a:t>NACA 0012</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0.7</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35</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V</a:t>
                      </a:r>
                      <a:r>
                        <a:rPr lang="en" baseline="-25000">
                          <a:latin typeface="Roboto"/>
                          <a:ea typeface="Roboto"/>
                          <a:cs typeface="Roboto"/>
                          <a:sym typeface="Roboto"/>
                        </a:rPr>
                        <a:t>V</a:t>
                      </a:r>
                      <a:r>
                        <a:rPr lang="en">
                          <a:latin typeface="Roboto"/>
                          <a:ea typeface="Roboto"/>
                          <a:cs typeface="Roboto"/>
                          <a:sym typeface="Roboto"/>
                        </a:rPr>
                        <a:t> = 0.0426</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4.4</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bl>
          </a:graphicData>
        </a:graphic>
      </p:graphicFrame>
      <p:graphicFrame>
        <p:nvGraphicFramePr>
          <p:cNvPr id="219" name="Google Shape;219;p25"/>
          <p:cNvGraphicFramePr/>
          <p:nvPr/>
        </p:nvGraphicFramePr>
        <p:xfrm>
          <a:off x="364488" y="3270988"/>
          <a:ext cx="3000000" cy="3000000"/>
        </p:xfrm>
        <a:graphic>
          <a:graphicData uri="http://schemas.openxmlformats.org/drawingml/2006/table">
            <a:tbl>
              <a:tblPr>
                <a:noFill/>
                <a:tableStyleId>{83885C67-BAED-4242-9F9D-A6562A0CA75B}</a:tableStyleId>
              </a:tblPr>
              <a:tblGrid>
                <a:gridCol w="1806250">
                  <a:extLst>
                    <a:ext uri="{9D8B030D-6E8A-4147-A177-3AD203B41FA5}">
                      <a16:colId xmlns:a16="http://schemas.microsoft.com/office/drawing/2014/main" val="20000"/>
                    </a:ext>
                  </a:extLst>
                </a:gridCol>
                <a:gridCol w="1791375">
                  <a:extLst>
                    <a:ext uri="{9D8B030D-6E8A-4147-A177-3AD203B41FA5}">
                      <a16:colId xmlns:a16="http://schemas.microsoft.com/office/drawing/2014/main" val="20001"/>
                    </a:ext>
                  </a:extLst>
                </a:gridCol>
                <a:gridCol w="1663275">
                  <a:extLst>
                    <a:ext uri="{9D8B030D-6E8A-4147-A177-3AD203B41FA5}">
                      <a16:colId xmlns:a16="http://schemas.microsoft.com/office/drawing/2014/main" val="20002"/>
                    </a:ext>
                  </a:extLst>
                </a:gridCol>
                <a:gridCol w="1726450">
                  <a:extLst>
                    <a:ext uri="{9D8B030D-6E8A-4147-A177-3AD203B41FA5}">
                      <a16:colId xmlns:a16="http://schemas.microsoft.com/office/drawing/2014/main" val="20003"/>
                    </a:ext>
                  </a:extLst>
                </a:gridCol>
                <a:gridCol w="1427650">
                  <a:extLst>
                    <a:ext uri="{9D8B030D-6E8A-4147-A177-3AD203B41FA5}">
                      <a16:colId xmlns:a16="http://schemas.microsoft.com/office/drawing/2014/main" val="20004"/>
                    </a:ext>
                  </a:extLst>
                </a:gridCol>
              </a:tblGrid>
              <a:tr h="310025">
                <a:tc>
                  <a:txBody>
                    <a:bodyPr/>
                    <a:lstStyle/>
                    <a:p>
                      <a:pPr marL="0" lvl="0" indent="0" algn="ctr" rtl="0">
                        <a:spcBef>
                          <a:spcPts val="0"/>
                        </a:spcBef>
                        <a:spcAft>
                          <a:spcPts val="0"/>
                        </a:spcAft>
                        <a:buNone/>
                      </a:pPr>
                      <a:r>
                        <a:rPr lang="en" b="1">
                          <a:latin typeface="Roboto"/>
                          <a:ea typeface="Roboto"/>
                          <a:cs typeface="Roboto"/>
                          <a:sym typeface="Roboto"/>
                        </a:rPr>
                        <a:t>Batteries</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b="1">
                          <a:latin typeface="Roboto"/>
                          <a:ea typeface="Roboto"/>
                          <a:cs typeface="Roboto"/>
                          <a:sym typeface="Roboto"/>
                        </a:rPr>
                        <a:t>Weight </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latin typeface="Roboto"/>
                          <a:ea typeface="Roboto"/>
                          <a:cs typeface="Roboto"/>
                          <a:sym typeface="Roboto"/>
                        </a:rPr>
                        <a:t>Specific Energy</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latin typeface="Roboto"/>
                          <a:ea typeface="Roboto"/>
                          <a:cs typeface="Roboto"/>
                          <a:sym typeface="Roboto"/>
                        </a:rPr>
                        <a:t>Energy Density</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latin typeface="Roboto"/>
                          <a:ea typeface="Roboto"/>
                          <a:cs typeface="Roboto"/>
                          <a:sym typeface="Roboto"/>
                        </a:rPr>
                        <a:t>Volume</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77000">
                <a:tc>
                  <a:txBody>
                    <a:bodyPr/>
                    <a:lstStyle/>
                    <a:p>
                      <a:pPr marL="0" lvl="0" indent="0" algn="ctr" rtl="0">
                        <a:spcBef>
                          <a:spcPts val="0"/>
                        </a:spcBef>
                        <a:spcAft>
                          <a:spcPts val="0"/>
                        </a:spcAft>
                        <a:buNone/>
                      </a:pPr>
                      <a:r>
                        <a:rPr lang="en">
                          <a:latin typeface="Roboto"/>
                          <a:ea typeface="Roboto"/>
                          <a:cs typeface="Roboto"/>
                          <a:sym typeface="Roboto"/>
                        </a:rPr>
                        <a:t>Solid State Lithium-Metal </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b="1">
                          <a:latin typeface="Roboto"/>
                          <a:ea typeface="Roboto"/>
                          <a:cs typeface="Roboto"/>
                          <a:sym typeface="Roboto"/>
                        </a:rPr>
                        <a:t>949 lbs</a:t>
                      </a:r>
                      <a:endParaRPr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580 W-h/kg</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1377 Wh/L</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6.4 ft</a:t>
                      </a:r>
                      <a:r>
                        <a:rPr lang="en" baseline="30000">
                          <a:latin typeface="Roboto"/>
                          <a:ea typeface="Roboto"/>
                          <a:cs typeface="Roboto"/>
                          <a:sym typeface="Roboto"/>
                        </a:rPr>
                        <a:t>3</a:t>
                      </a:r>
                      <a:endParaRPr baseline="300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bl>
          </a:graphicData>
        </a:graphic>
      </p:graphicFrame>
      <p:graphicFrame>
        <p:nvGraphicFramePr>
          <p:cNvPr id="220" name="Google Shape;220;p2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14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Vertical Tail Weight Calculations</a:t>
            </a:r>
            <a:endParaRPr/>
          </a:p>
        </p:txBody>
      </p:sp>
      <p:sp>
        <p:nvSpPr>
          <p:cNvPr id="1402" name="Google Shape;1402;p14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130</a:t>
            </a:fld>
            <a:endParaRPr/>
          </a:p>
        </p:txBody>
      </p:sp>
      <p:pic>
        <p:nvPicPr>
          <p:cNvPr id="1403" name="Google Shape;1403;p14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008825"/>
            <a:ext cx="8839200" cy="2092054"/>
          </a:xfrm>
          <a:prstGeom prst="rect">
            <a:avLst/>
          </a:prstGeom>
          <a:noFill/>
          <a:ln>
            <a:noFill/>
          </a:ln>
        </p:spPr>
      </p:pic>
      <p:pic>
        <p:nvPicPr>
          <p:cNvPr id="1404" name="Google Shape;1404;p14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52400" y="3262429"/>
            <a:ext cx="8839201" cy="619621"/>
          </a:xfrm>
          <a:prstGeom prst="rect">
            <a:avLst/>
          </a:prstGeom>
          <a:noFill/>
          <a:ln>
            <a:noFill/>
          </a:ln>
        </p:spPr>
      </p:pic>
      <p:graphicFrame>
        <p:nvGraphicFramePr>
          <p:cNvPr id="1405" name="Google Shape;1405;p14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Google Shape;1410;p14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Vertical Tail Center of Gravity</a:t>
            </a:r>
            <a:endParaRPr/>
          </a:p>
        </p:txBody>
      </p:sp>
      <p:sp>
        <p:nvSpPr>
          <p:cNvPr id="1411" name="Google Shape;1411;p14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131</a:t>
            </a:fld>
            <a:endParaRPr/>
          </a:p>
        </p:txBody>
      </p:sp>
      <p:pic>
        <p:nvPicPr>
          <p:cNvPr id="1412" name="Google Shape;1412;p143"/>
          <p:cNvPicPr preferRelativeResize="0"/>
          <p:nvPr/>
        </p:nvPicPr>
        <p:blipFill>
          <a:blip r:embed="rId3">
            <a:alphaModFix/>
          </a:blip>
          <a:stretch>
            <a:fillRect/>
          </a:stretch>
        </p:blipFill>
        <p:spPr>
          <a:xfrm>
            <a:off x="152400" y="1931850"/>
            <a:ext cx="8839202" cy="1279800"/>
          </a:xfrm>
          <a:prstGeom prst="rect">
            <a:avLst/>
          </a:prstGeom>
          <a:noFill/>
          <a:ln>
            <a:noFill/>
          </a:ln>
        </p:spPr>
      </p:pic>
      <p:graphicFrame>
        <p:nvGraphicFramePr>
          <p:cNvPr id="1413" name="Google Shape;1413;p143"/>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14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Vertical Tail Volume Coefficient</a:t>
            </a:r>
            <a:endParaRPr/>
          </a:p>
        </p:txBody>
      </p:sp>
      <p:sp>
        <p:nvSpPr>
          <p:cNvPr id="1419" name="Google Shape;1419;p14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132</a:t>
            </a:fld>
            <a:endParaRPr/>
          </a:p>
        </p:txBody>
      </p:sp>
      <p:pic>
        <p:nvPicPr>
          <p:cNvPr id="1420" name="Google Shape;1420;p14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692450"/>
            <a:ext cx="8839198" cy="1758600"/>
          </a:xfrm>
          <a:prstGeom prst="rect">
            <a:avLst/>
          </a:prstGeom>
          <a:noFill/>
          <a:ln>
            <a:noFill/>
          </a:ln>
        </p:spPr>
      </p:pic>
      <p:graphicFrame>
        <p:nvGraphicFramePr>
          <p:cNvPr id="1421" name="Google Shape;1421;p14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145"/>
          <p:cNvSpPr txBox="1">
            <a:spLocks noGrp="1"/>
          </p:cNvSpPr>
          <p:nvPr>
            <p:ph type="title"/>
          </p:nvPr>
        </p:nvSpPr>
        <p:spPr>
          <a:xfrm>
            <a:off x="338625" y="1967700"/>
            <a:ext cx="8493600" cy="8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Rudder Data</a:t>
            </a:r>
            <a:endParaRPr/>
          </a:p>
        </p:txBody>
      </p:sp>
      <p:sp>
        <p:nvSpPr>
          <p:cNvPr id="1427" name="Google Shape;1427;p14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133</a:t>
            </a:fld>
            <a:endParaRPr/>
          </a:p>
        </p:txBody>
      </p:sp>
      <p:graphicFrame>
        <p:nvGraphicFramePr>
          <p:cNvPr id="1428" name="Google Shape;1428;p14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14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Rudder Geometry Inputs</a:t>
            </a:r>
            <a:endParaRPr/>
          </a:p>
        </p:txBody>
      </p:sp>
      <p:sp>
        <p:nvSpPr>
          <p:cNvPr id="1434" name="Google Shape;1434;p14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134</a:t>
            </a:fld>
            <a:endParaRPr/>
          </a:p>
        </p:txBody>
      </p:sp>
      <p:pic>
        <p:nvPicPr>
          <p:cNvPr id="1435" name="Google Shape;1435;p146"/>
          <p:cNvPicPr preferRelativeResize="0"/>
          <p:nvPr/>
        </p:nvPicPr>
        <p:blipFill>
          <a:blip r:embed="rId3">
            <a:alphaModFix/>
          </a:blip>
          <a:stretch>
            <a:fillRect/>
          </a:stretch>
        </p:blipFill>
        <p:spPr>
          <a:xfrm>
            <a:off x="152400" y="1695763"/>
            <a:ext cx="8839201" cy="1751973"/>
          </a:xfrm>
          <a:prstGeom prst="rect">
            <a:avLst/>
          </a:prstGeom>
          <a:noFill/>
          <a:ln>
            <a:noFill/>
          </a:ln>
        </p:spPr>
      </p:pic>
      <p:graphicFrame>
        <p:nvGraphicFramePr>
          <p:cNvPr id="1436" name="Google Shape;1436;p14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Google Shape;1441;p14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Rudder Geometry Outputs</a:t>
            </a:r>
            <a:endParaRPr/>
          </a:p>
        </p:txBody>
      </p:sp>
      <p:sp>
        <p:nvSpPr>
          <p:cNvPr id="1442" name="Google Shape;1442;p14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135</a:t>
            </a:fld>
            <a:endParaRPr/>
          </a:p>
        </p:txBody>
      </p:sp>
      <p:pic>
        <p:nvPicPr>
          <p:cNvPr id="1443" name="Google Shape;1443;p14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2154750"/>
            <a:ext cx="8839199" cy="833990"/>
          </a:xfrm>
          <a:prstGeom prst="rect">
            <a:avLst/>
          </a:prstGeom>
          <a:noFill/>
          <a:ln>
            <a:noFill/>
          </a:ln>
        </p:spPr>
      </p:pic>
      <p:graphicFrame>
        <p:nvGraphicFramePr>
          <p:cNvPr id="1444" name="Google Shape;1444;p14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14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RUDDER GEOMETRY VISUALIZATION</a:t>
            </a:r>
            <a:endParaRPr/>
          </a:p>
        </p:txBody>
      </p:sp>
      <p:sp>
        <p:nvSpPr>
          <p:cNvPr id="1450" name="Google Shape;1450;p14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136</a:t>
            </a:fld>
            <a:endParaRPr/>
          </a:p>
        </p:txBody>
      </p:sp>
      <p:pic>
        <p:nvPicPr>
          <p:cNvPr id="1451" name="Google Shape;1451;p148"/>
          <p:cNvPicPr preferRelativeResize="0"/>
          <p:nvPr/>
        </p:nvPicPr>
        <p:blipFill>
          <a:blip r:embed="rId3">
            <a:alphaModFix/>
          </a:blip>
          <a:stretch>
            <a:fillRect/>
          </a:stretch>
        </p:blipFill>
        <p:spPr>
          <a:xfrm>
            <a:off x="2029725" y="642113"/>
            <a:ext cx="5084546" cy="3859275"/>
          </a:xfrm>
          <a:prstGeom prst="rect">
            <a:avLst/>
          </a:prstGeom>
          <a:noFill/>
          <a:ln>
            <a:noFill/>
          </a:ln>
        </p:spPr>
      </p:pic>
      <p:graphicFrame>
        <p:nvGraphicFramePr>
          <p:cNvPr id="1452" name="Google Shape;1452;p148"/>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p149"/>
          <p:cNvSpPr txBox="1">
            <a:spLocks noGrp="1"/>
          </p:cNvSpPr>
          <p:nvPr>
            <p:ph type="title"/>
          </p:nvPr>
        </p:nvSpPr>
        <p:spPr>
          <a:xfrm>
            <a:off x="320325" y="2031775"/>
            <a:ext cx="8511900" cy="826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Stability Derivatives</a:t>
            </a:r>
            <a:endParaRPr/>
          </a:p>
        </p:txBody>
      </p:sp>
      <p:sp>
        <p:nvSpPr>
          <p:cNvPr id="1458" name="Google Shape;1458;p14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137</a:t>
            </a:fld>
            <a:endParaRPr/>
          </a:p>
        </p:txBody>
      </p:sp>
      <p:graphicFrame>
        <p:nvGraphicFramePr>
          <p:cNvPr id="1459" name="Google Shape;1459;p14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150"/>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L⍺ </a:t>
            </a:r>
            <a:r>
              <a:rPr lang="en"/>
              <a:t>Inputs</a:t>
            </a:r>
            <a:endParaRPr/>
          </a:p>
        </p:txBody>
      </p:sp>
      <p:sp>
        <p:nvSpPr>
          <p:cNvPr id="1465" name="Google Shape;1465;p15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138</a:t>
            </a:fld>
            <a:endParaRPr/>
          </a:p>
        </p:txBody>
      </p:sp>
      <p:pic>
        <p:nvPicPr>
          <p:cNvPr id="1466" name="Google Shape;1466;p15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6200" y="1194625"/>
            <a:ext cx="8991600" cy="2450055"/>
          </a:xfrm>
          <a:prstGeom prst="rect">
            <a:avLst/>
          </a:prstGeom>
          <a:noFill/>
          <a:ln>
            <a:noFill/>
          </a:ln>
        </p:spPr>
      </p:pic>
      <p:graphicFrame>
        <p:nvGraphicFramePr>
          <p:cNvPr id="1467" name="Google Shape;1467;p15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151"/>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L⍺ </a:t>
            </a:r>
            <a:r>
              <a:rPr lang="en"/>
              <a:t>Outputs</a:t>
            </a:r>
            <a:endParaRPr/>
          </a:p>
        </p:txBody>
      </p:sp>
      <p:sp>
        <p:nvSpPr>
          <p:cNvPr id="1473" name="Google Shape;1473;p15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139</a:t>
            </a:fld>
            <a:endParaRPr/>
          </a:p>
        </p:txBody>
      </p:sp>
      <p:pic>
        <p:nvPicPr>
          <p:cNvPr id="1474" name="Google Shape;1474;p151"/>
          <p:cNvPicPr preferRelativeResize="0"/>
          <p:nvPr/>
        </p:nvPicPr>
        <p:blipFill>
          <a:blip r:embed="rId3">
            <a:alphaModFix/>
          </a:blip>
          <a:stretch>
            <a:fillRect/>
          </a:stretch>
        </p:blipFill>
        <p:spPr>
          <a:xfrm>
            <a:off x="152400" y="1526447"/>
            <a:ext cx="8839200" cy="1770900"/>
          </a:xfrm>
          <a:prstGeom prst="rect">
            <a:avLst/>
          </a:prstGeom>
          <a:noFill/>
          <a:ln>
            <a:noFill/>
          </a:ln>
        </p:spPr>
      </p:pic>
      <p:graphicFrame>
        <p:nvGraphicFramePr>
          <p:cNvPr id="1475" name="Google Shape;1475;p15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14</a:t>
            </a:fld>
            <a:endParaRPr/>
          </a:p>
        </p:txBody>
      </p:sp>
      <p:sp>
        <p:nvSpPr>
          <p:cNvPr id="226" name="Google Shape;226;p2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K</a:t>
            </a:r>
            <a:r>
              <a:rPr lang="en" sz="2633"/>
              <a:t>EY </a:t>
            </a:r>
            <a:r>
              <a:rPr lang="en" sz="3300"/>
              <a:t>P</a:t>
            </a:r>
            <a:r>
              <a:rPr lang="en" sz="2633"/>
              <a:t>ARAMETERS</a:t>
            </a:r>
            <a:endParaRPr sz="2633"/>
          </a:p>
        </p:txBody>
      </p:sp>
      <p:graphicFrame>
        <p:nvGraphicFramePr>
          <p:cNvPr id="227" name="Google Shape;227;p26"/>
          <p:cNvGraphicFramePr/>
          <p:nvPr/>
        </p:nvGraphicFramePr>
        <p:xfrm>
          <a:off x="493938" y="679888"/>
          <a:ext cx="3000000" cy="3000000"/>
        </p:xfrm>
        <a:graphic>
          <a:graphicData uri="http://schemas.openxmlformats.org/drawingml/2006/table">
            <a:tbl>
              <a:tblPr>
                <a:noFill/>
                <a:tableStyleId>{83885C67-BAED-4242-9F9D-A6562A0CA75B}</a:tableStyleId>
              </a:tblPr>
              <a:tblGrid>
                <a:gridCol w="1708300">
                  <a:extLst>
                    <a:ext uri="{9D8B030D-6E8A-4147-A177-3AD203B41FA5}">
                      <a16:colId xmlns:a16="http://schemas.microsoft.com/office/drawing/2014/main" val="20000"/>
                    </a:ext>
                  </a:extLst>
                </a:gridCol>
                <a:gridCol w="1140050">
                  <a:extLst>
                    <a:ext uri="{9D8B030D-6E8A-4147-A177-3AD203B41FA5}">
                      <a16:colId xmlns:a16="http://schemas.microsoft.com/office/drawing/2014/main" val="20001"/>
                    </a:ext>
                  </a:extLst>
                </a:gridCol>
                <a:gridCol w="998050">
                  <a:extLst>
                    <a:ext uri="{9D8B030D-6E8A-4147-A177-3AD203B41FA5}">
                      <a16:colId xmlns:a16="http://schemas.microsoft.com/office/drawing/2014/main" val="20002"/>
                    </a:ext>
                  </a:extLst>
                </a:gridCol>
                <a:gridCol w="912775">
                  <a:extLst>
                    <a:ext uri="{9D8B030D-6E8A-4147-A177-3AD203B41FA5}">
                      <a16:colId xmlns:a16="http://schemas.microsoft.com/office/drawing/2014/main" val="20003"/>
                    </a:ext>
                  </a:extLst>
                </a:gridCol>
                <a:gridCol w="1003375">
                  <a:extLst>
                    <a:ext uri="{9D8B030D-6E8A-4147-A177-3AD203B41FA5}">
                      <a16:colId xmlns:a16="http://schemas.microsoft.com/office/drawing/2014/main" val="20004"/>
                    </a:ext>
                  </a:extLst>
                </a:gridCol>
                <a:gridCol w="1020100">
                  <a:extLst>
                    <a:ext uri="{9D8B030D-6E8A-4147-A177-3AD203B41FA5}">
                      <a16:colId xmlns:a16="http://schemas.microsoft.com/office/drawing/2014/main" val="20005"/>
                    </a:ext>
                  </a:extLst>
                </a:gridCol>
                <a:gridCol w="1373475">
                  <a:extLst>
                    <a:ext uri="{9D8B030D-6E8A-4147-A177-3AD203B41FA5}">
                      <a16:colId xmlns:a16="http://schemas.microsoft.com/office/drawing/2014/main" val="20006"/>
                    </a:ext>
                  </a:extLst>
                </a:gridCol>
              </a:tblGrid>
              <a:tr h="609575">
                <a:tc>
                  <a:txBody>
                    <a:bodyPr/>
                    <a:lstStyle/>
                    <a:p>
                      <a:pPr marL="0" lvl="0" indent="0" algn="ctr" rtl="0">
                        <a:spcBef>
                          <a:spcPts val="0"/>
                        </a:spcBef>
                        <a:spcAft>
                          <a:spcPts val="0"/>
                        </a:spcAft>
                        <a:buNone/>
                      </a:pPr>
                      <a:r>
                        <a:rPr lang="en" b="1">
                          <a:highlight>
                            <a:schemeClr val="accent1"/>
                          </a:highlight>
                        </a:rPr>
                        <a:t>Component</a:t>
                      </a:r>
                      <a:endParaRPr b="1">
                        <a:highlight>
                          <a:schemeClr val="accent1"/>
                        </a:highlight>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a:t>Weight [lbs]</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t>Weight Fraction</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600"/>
                        <a:t>C</a:t>
                      </a:r>
                      <a:r>
                        <a:rPr lang="en" sz="1600" baseline="-25000"/>
                        <a:t>D0</a:t>
                      </a:r>
                      <a:endParaRPr sz="1600" baseline="-250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600"/>
                        <a:t>C</a:t>
                      </a:r>
                      <a:r>
                        <a:rPr lang="en" sz="1600" baseline="-25000"/>
                        <a:t>DL</a:t>
                      </a:r>
                      <a:endParaRPr sz="1600" baseline="-250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t>e</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600"/>
                        <a:t>C</a:t>
                      </a:r>
                      <a:r>
                        <a:rPr lang="en" sz="1600" baseline="-25000"/>
                        <a:t>f</a:t>
                      </a:r>
                      <a:endParaRPr sz="1600" baseline="-250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609575">
                <a:tc>
                  <a:txBody>
                    <a:bodyPr/>
                    <a:lstStyle/>
                    <a:p>
                      <a:pPr marL="0" lvl="0" indent="0" algn="ctr" rtl="0">
                        <a:spcBef>
                          <a:spcPts val="0"/>
                        </a:spcBef>
                        <a:spcAft>
                          <a:spcPts val="0"/>
                        </a:spcAft>
                        <a:buNone/>
                      </a:pPr>
                      <a:r>
                        <a:rPr lang="en" b="1"/>
                        <a:t>Whole Aircraft</a:t>
                      </a:r>
                      <a:endParaRPr b="1"/>
                    </a:p>
                    <a:p>
                      <a:pPr marL="0" lvl="0" indent="0" algn="ctr" rtl="0">
                        <a:spcBef>
                          <a:spcPts val="0"/>
                        </a:spcBef>
                        <a:spcAft>
                          <a:spcPts val="0"/>
                        </a:spcAft>
                        <a:buNone/>
                      </a:pPr>
                      <a:r>
                        <a:rPr lang="en" b="1"/>
                        <a:t>L/D = 9.99</a:t>
                      </a:r>
                      <a:endParaRPr b="1"/>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b="1"/>
                        <a:t>4094</a:t>
                      </a:r>
                      <a:endParaRPr b="1"/>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100%</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0.038</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N/A</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0.738</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N/A</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609575">
                <a:tc>
                  <a:txBody>
                    <a:bodyPr/>
                    <a:lstStyle/>
                    <a:p>
                      <a:pPr marL="0" lvl="0" indent="0" algn="ctr" rtl="0">
                        <a:spcBef>
                          <a:spcPts val="0"/>
                        </a:spcBef>
                        <a:spcAft>
                          <a:spcPts val="0"/>
                        </a:spcAft>
                        <a:buNone/>
                      </a:pPr>
                      <a:r>
                        <a:rPr lang="en" b="1"/>
                        <a:t>Wing</a:t>
                      </a:r>
                      <a:endParaRPr b="1"/>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t>447</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10.9%</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0.0061</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0.2978</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b="1"/>
                        <a:t>0.856</a:t>
                      </a:r>
                      <a:endParaRPr b="1"/>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0.0025</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609575">
                <a:tc>
                  <a:txBody>
                    <a:bodyPr/>
                    <a:lstStyle/>
                    <a:p>
                      <a:pPr marL="0" lvl="0" indent="0" algn="ctr" rtl="0">
                        <a:spcBef>
                          <a:spcPts val="0"/>
                        </a:spcBef>
                        <a:spcAft>
                          <a:spcPts val="0"/>
                        </a:spcAft>
                        <a:buNone/>
                      </a:pPr>
                      <a:r>
                        <a:rPr lang="en" b="1"/>
                        <a:t>Canard</a:t>
                      </a:r>
                      <a:endParaRPr b="1"/>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t>67.5</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1.6%</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0.0011</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0.0004</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b="1"/>
                        <a:t>0.887</a:t>
                      </a:r>
                      <a:endParaRPr b="1"/>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0.0026</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96200">
                <a:tc>
                  <a:txBody>
                    <a:bodyPr/>
                    <a:lstStyle/>
                    <a:p>
                      <a:pPr marL="0" lvl="0" indent="0" algn="ctr" rtl="0">
                        <a:spcBef>
                          <a:spcPts val="0"/>
                        </a:spcBef>
                        <a:spcAft>
                          <a:spcPts val="0"/>
                        </a:spcAft>
                        <a:buNone/>
                      </a:pPr>
                      <a:r>
                        <a:rPr lang="en" b="1"/>
                        <a:t>Fuselage</a:t>
                      </a:r>
                      <a:endParaRPr b="1"/>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t>473.5</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11.5%</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0.0077</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0</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N/A</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0.0025</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96200">
                <a:tc>
                  <a:txBody>
                    <a:bodyPr/>
                    <a:lstStyle/>
                    <a:p>
                      <a:pPr marL="0" lvl="0" indent="0" algn="ctr" rtl="0">
                        <a:spcBef>
                          <a:spcPts val="0"/>
                        </a:spcBef>
                        <a:spcAft>
                          <a:spcPts val="0"/>
                        </a:spcAft>
                        <a:buNone/>
                      </a:pPr>
                      <a:r>
                        <a:rPr lang="en" b="1"/>
                        <a:t>Vertical Tail</a:t>
                      </a:r>
                      <a:endParaRPr b="1"/>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t>51.14</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1.2%</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0.0011</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N/A</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0.9723</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0.0023</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bl>
          </a:graphicData>
        </a:graphic>
      </p:graphicFrame>
      <p:graphicFrame>
        <p:nvGraphicFramePr>
          <p:cNvPr id="228" name="Google Shape;228;p2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152"/>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m⍺ </a:t>
            </a:r>
            <a:r>
              <a:rPr lang="en"/>
              <a:t>Inputs</a:t>
            </a:r>
            <a:endParaRPr/>
          </a:p>
        </p:txBody>
      </p:sp>
      <p:sp>
        <p:nvSpPr>
          <p:cNvPr id="1481" name="Google Shape;1481;p15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140</a:t>
            </a:fld>
            <a:endParaRPr/>
          </a:p>
        </p:txBody>
      </p:sp>
      <p:pic>
        <p:nvPicPr>
          <p:cNvPr id="1482" name="Google Shape;1482;p15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227799"/>
            <a:ext cx="8839199" cy="2325025"/>
          </a:xfrm>
          <a:prstGeom prst="rect">
            <a:avLst/>
          </a:prstGeom>
          <a:noFill/>
          <a:ln>
            <a:noFill/>
          </a:ln>
        </p:spPr>
      </p:pic>
      <p:graphicFrame>
        <p:nvGraphicFramePr>
          <p:cNvPr id="1483" name="Google Shape;1483;p15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153"/>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m⍺ </a:t>
            </a:r>
            <a:r>
              <a:rPr lang="en"/>
              <a:t>Outputs</a:t>
            </a:r>
            <a:endParaRPr/>
          </a:p>
        </p:txBody>
      </p:sp>
      <p:sp>
        <p:nvSpPr>
          <p:cNvPr id="1489" name="Google Shape;1489;p15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141</a:t>
            </a:fld>
            <a:endParaRPr/>
          </a:p>
        </p:txBody>
      </p:sp>
      <p:pic>
        <p:nvPicPr>
          <p:cNvPr id="1490" name="Google Shape;1490;p15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333538"/>
            <a:ext cx="8839198" cy="2476426"/>
          </a:xfrm>
          <a:prstGeom prst="rect">
            <a:avLst/>
          </a:prstGeom>
          <a:noFill/>
          <a:ln>
            <a:noFill/>
          </a:ln>
        </p:spPr>
      </p:pic>
      <p:graphicFrame>
        <p:nvGraphicFramePr>
          <p:cNvPr id="1491" name="Google Shape;1491;p153"/>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154"/>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l𝛽 </a:t>
            </a:r>
            <a:r>
              <a:rPr lang="en"/>
              <a:t>Inputs</a:t>
            </a:r>
            <a:endParaRPr/>
          </a:p>
        </p:txBody>
      </p:sp>
      <p:sp>
        <p:nvSpPr>
          <p:cNvPr id="1497" name="Google Shape;1497;p15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142</a:t>
            </a:fld>
            <a:endParaRPr/>
          </a:p>
        </p:txBody>
      </p:sp>
      <p:pic>
        <p:nvPicPr>
          <p:cNvPr id="1498" name="Google Shape;1498;p15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383313"/>
            <a:ext cx="8839200" cy="2376875"/>
          </a:xfrm>
          <a:prstGeom prst="rect">
            <a:avLst/>
          </a:prstGeom>
          <a:noFill/>
          <a:ln>
            <a:noFill/>
          </a:ln>
        </p:spPr>
      </p:pic>
      <p:graphicFrame>
        <p:nvGraphicFramePr>
          <p:cNvPr id="1499" name="Google Shape;1499;p15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155"/>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l𝛽 </a:t>
            </a:r>
            <a:r>
              <a:rPr lang="en"/>
              <a:t>Outputs </a:t>
            </a:r>
            <a:endParaRPr/>
          </a:p>
        </p:txBody>
      </p:sp>
      <p:sp>
        <p:nvSpPr>
          <p:cNvPr id="1505" name="Google Shape;1505;p15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143</a:t>
            </a:fld>
            <a:endParaRPr/>
          </a:p>
        </p:txBody>
      </p:sp>
      <p:pic>
        <p:nvPicPr>
          <p:cNvPr id="1506" name="Google Shape;1506;p155"/>
          <p:cNvPicPr preferRelativeResize="0"/>
          <p:nvPr/>
        </p:nvPicPr>
        <p:blipFill>
          <a:blip r:embed="rId3">
            <a:alphaModFix/>
          </a:blip>
          <a:stretch>
            <a:fillRect/>
          </a:stretch>
        </p:blipFill>
        <p:spPr>
          <a:xfrm>
            <a:off x="152400" y="1808524"/>
            <a:ext cx="8839199" cy="1335625"/>
          </a:xfrm>
          <a:prstGeom prst="rect">
            <a:avLst/>
          </a:prstGeom>
          <a:noFill/>
          <a:ln>
            <a:noFill/>
          </a:ln>
        </p:spPr>
      </p:pic>
      <p:graphicFrame>
        <p:nvGraphicFramePr>
          <p:cNvPr id="1507" name="Google Shape;1507;p15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1512" name="Google Shape;1512;p156"/>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n𝛽 </a:t>
            </a:r>
            <a:r>
              <a:rPr lang="en"/>
              <a:t>Inputs pt. 1 </a:t>
            </a:r>
            <a:endParaRPr/>
          </a:p>
        </p:txBody>
      </p:sp>
      <p:sp>
        <p:nvSpPr>
          <p:cNvPr id="1513" name="Google Shape;1513;p15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144</a:t>
            </a:fld>
            <a:endParaRPr/>
          </a:p>
        </p:txBody>
      </p:sp>
      <p:pic>
        <p:nvPicPr>
          <p:cNvPr id="1514" name="Google Shape;1514;p15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426902"/>
            <a:ext cx="8839200" cy="1886975"/>
          </a:xfrm>
          <a:prstGeom prst="rect">
            <a:avLst/>
          </a:prstGeom>
          <a:noFill/>
          <a:ln>
            <a:noFill/>
          </a:ln>
        </p:spPr>
      </p:pic>
      <p:graphicFrame>
        <p:nvGraphicFramePr>
          <p:cNvPr id="1515" name="Google Shape;1515;p15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157"/>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n𝛽 </a:t>
            </a:r>
            <a:r>
              <a:rPr lang="en"/>
              <a:t>Outputs </a:t>
            </a:r>
            <a:endParaRPr/>
          </a:p>
        </p:txBody>
      </p:sp>
      <p:sp>
        <p:nvSpPr>
          <p:cNvPr id="1521" name="Google Shape;1521;p15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145</a:t>
            </a:fld>
            <a:endParaRPr/>
          </a:p>
        </p:txBody>
      </p:sp>
      <p:pic>
        <p:nvPicPr>
          <p:cNvPr id="1522" name="Google Shape;1522;p157"/>
          <p:cNvPicPr preferRelativeResize="0"/>
          <p:nvPr/>
        </p:nvPicPr>
        <p:blipFill>
          <a:blip r:embed="rId3">
            <a:alphaModFix/>
          </a:blip>
          <a:stretch>
            <a:fillRect/>
          </a:stretch>
        </p:blipFill>
        <p:spPr>
          <a:xfrm>
            <a:off x="152400" y="1847900"/>
            <a:ext cx="8839199" cy="1437300"/>
          </a:xfrm>
          <a:prstGeom prst="rect">
            <a:avLst/>
          </a:prstGeom>
          <a:noFill/>
          <a:ln>
            <a:noFill/>
          </a:ln>
        </p:spPr>
      </p:pic>
      <p:graphicFrame>
        <p:nvGraphicFramePr>
          <p:cNvPr id="1523" name="Google Shape;1523;p15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58"/>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y𝛽 </a:t>
            </a:r>
            <a:r>
              <a:rPr lang="en"/>
              <a:t>Inputs </a:t>
            </a:r>
            <a:endParaRPr/>
          </a:p>
        </p:txBody>
      </p:sp>
      <p:sp>
        <p:nvSpPr>
          <p:cNvPr id="1529" name="Google Shape;1529;p15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146</a:t>
            </a:fld>
            <a:endParaRPr/>
          </a:p>
        </p:txBody>
      </p:sp>
      <p:pic>
        <p:nvPicPr>
          <p:cNvPr id="1530" name="Google Shape;1530;p15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957275"/>
            <a:ext cx="8839200" cy="1477250"/>
          </a:xfrm>
          <a:prstGeom prst="rect">
            <a:avLst/>
          </a:prstGeom>
          <a:noFill/>
          <a:ln>
            <a:noFill/>
          </a:ln>
        </p:spPr>
      </p:pic>
      <p:graphicFrame>
        <p:nvGraphicFramePr>
          <p:cNvPr id="1531" name="Google Shape;1531;p158"/>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159"/>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y𝛽 </a:t>
            </a:r>
            <a:r>
              <a:rPr lang="en"/>
              <a:t>Outputs </a:t>
            </a:r>
            <a:endParaRPr/>
          </a:p>
        </p:txBody>
      </p:sp>
      <p:sp>
        <p:nvSpPr>
          <p:cNvPr id="1537" name="Google Shape;1537;p15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147</a:t>
            </a:fld>
            <a:endParaRPr/>
          </a:p>
        </p:txBody>
      </p:sp>
      <p:pic>
        <p:nvPicPr>
          <p:cNvPr id="1538" name="Google Shape;1538;p15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2121875"/>
            <a:ext cx="8839200" cy="822300"/>
          </a:xfrm>
          <a:prstGeom prst="rect">
            <a:avLst/>
          </a:prstGeom>
          <a:noFill/>
          <a:ln>
            <a:noFill/>
          </a:ln>
        </p:spPr>
      </p:pic>
      <p:graphicFrame>
        <p:nvGraphicFramePr>
          <p:cNvPr id="1539" name="Google Shape;1539;p15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160"/>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lp </a:t>
            </a:r>
            <a:r>
              <a:rPr lang="en"/>
              <a:t>Inputs pt. 1</a:t>
            </a:r>
            <a:endParaRPr/>
          </a:p>
        </p:txBody>
      </p:sp>
      <p:sp>
        <p:nvSpPr>
          <p:cNvPr id="1545" name="Google Shape;1545;p16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148</a:t>
            </a:fld>
            <a:endParaRPr/>
          </a:p>
        </p:txBody>
      </p:sp>
      <p:pic>
        <p:nvPicPr>
          <p:cNvPr id="1546" name="Google Shape;1546;p16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076363"/>
            <a:ext cx="8839201" cy="2990776"/>
          </a:xfrm>
          <a:prstGeom prst="rect">
            <a:avLst/>
          </a:prstGeom>
          <a:noFill/>
          <a:ln>
            <a:noFill/>
          </a:ln>
        </p:spPr>
      </p:pic>
      <p:graphicFrame>
        <p:nvGraphicFramePr>
          <p:cNvPr id="1547" name="Google Shape;1547;p16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161"/>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lp </a:t>
            </a:r>
            <a:r>
              <a:rPr lang="en"/>
              <a:t>Outputs</a:t>
            </a:r>
            <a:endParaRPr/>
          </a:p>
        </p:txBody>
      </p:sp>
      <p:sp>
        <p:nvSpPr>
          <p:cNvPr id="1553" name="Google Shape;1553;p16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149</a:t>
            </a:fld>
            <a:endParaRPr/>
          </a:p>
        </p:txBody>
      </p:sp>
      <p:pic>
        <p:nvPicPr>
          <p:cNvPr id="1554" name="Google Shape;1554;p161"/>
          <p:cNvPicPr preferRelativeResize="0"/>
          <p:nvPr/>
        </p:nvPicPr>
        <p:blipFill>
          <a:blip r:embed="rId3">
            <a:alphaModFix/>
          </a:blip>
          <a:stretch>
            <a:fillRect/>
          </a:stretch>
        </p:blipFill>
        <p:spPr>
          <a:xfrm>
            <a:off x="152400" y="1773225"/>
            <a:ext cx="8839201" cy="1597050"/>
          </a:xfrm>
          <a:prstGeom prst="rect">
            <a:avLst/>
          </a:prstGeom>
          <a:noFill/>
          <a:ln>
            <a:noFill/>
          </a:ln>
        </p:spPr>
      </p:pic>
      <p:graphicFrame>
        <p:nvGraphicFramePr>
          <p:cNvPr id="1555" name="Google Shape;1555;p16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15</a:t>
            </a:fld>
            <a:endParaRPr/>
          </a:p>
        </p:txBody>
      </p:sp>
      <p:sp>
        <p:nvSpPr>
          <p:cNvPr id="234" name="Google Shape;234;p2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F</a:t>
            </a:r>
            <a:r>
              <a:rPr lang="en" sz="2633"/>
              <a:t>UNCTIONAL </a:t>
            </a:r>
            <a:r>
              <a:rPr lang="en" sz="3300"/>
              <a:t>B</a:t>
            </a:r>
            <a:r>
              <a:rPr lang="en" sz="2633"/>
              <a:t>LOCK </a:t>
            </a:r>
            <a:r>
              <a:rPr lang="en" sz="3300"/>
              <a:t>D</a:t>
            </a:r>
            <a:r>
              <a:rPr lang="en" sz="2633"/>
              <a:t>IAGRAM</a:t>
            </a:r>
            <a:endParaRPr sz="2633"/>
          </a:p>
        </p:txBody>
      </p:sp>
      <p:grpSp>
        <p:nvGrpSpPr>
          <p:cNvPr id="235" name="Google Shape;235;p27"/>
          <p:cNvGrpSpPr/>
          <p:nvPr/>
        </p:nvGrpSpPr>
        <p:grpSpPr>
          <a:xfrm>
            <a:off x="332294" y="607450"/>
            <a:ext cx="8479413" cy="3928601"/>
            <a:chOff x="137981" y="607450"/>
            <a:chExt cx="8479413" cy="3928601"/>
          </a:xfrm>
        </p:grpSpPr>
        <p:pic>
          <p:nvPicPr>
            <p:cNvPr id="236" name="Google Shape;236;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7981" y="607450"/>
              <a:ext cx="7109248" cy="3928601"/>
            </a:xfrm>
            <a:prstGeom prst="rect">
              <a:avLst/>
            </a:prstGeom>
            <a:noFill/>
            <a:ln>
              <a:noFill/>
            </a:ln>
          </p:spPr>
        </p:pic>
        <p:cxnSp>
          <p:nvCxnSpPr>
            <p:cNvPr id="237" name="Google Shape;237;p27"/>
            <p:cNvCxnSpPr/>
            <p:nvPr/>
          </p:nvCxnSpPr>
          <p:spPr>
            <a:xfrm>
              <a:off x="7055969" y="3979600"/>
              <a:ext cx="300600" cy="0"/>
            </a:xfrm>
            <a:prstGeom prst="straightConnector1">
              <a:avLst/>
            </a:prstGeom>
            <a:noFill/>
            <a:ln w="19050" cap="flat" cmpd="sng">
              <a:solidFill>
                <a:srgbClr val="303030"/>
              </a:solidFill>
              <a:prstDash val="solid"/>
              <a:round/>
              <a:headEnd type="none" w="med" len="med"/>
              <a:tailEnd type="triangle" w="med" len="med"/>
            </a:ln>
          </p:spPr>
        </p:cxnSp>
        <p:sp>
          <p:nvSpPr>
            <p:cNvPr id="238" name="Google Shape;238;p27"/>
            <p:cNvSpPr/>
            <p:nvPr/>
          </p:nvSpPr>
          <p:spPr>
            <a:xfrm>
              <a:off x="7353494" y="3403825"/>
              <a:ext cx="1263900" cy="722400"/>
            </a:xfrm>
            <a:prstGeom prst="flowChartAlternateProcess">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a:ea typeface="Roboto"/>
                  <a:cs typeface="Roboto"/>
                  <a:sym typeface="Roboto"/>
                </a:rPr>
                <a:t>T E S T I N G/</a:t>
              </a:r>
              <a:endParaRPr sz="1000">
                <a:latin typeface="Roboto"/>
                <a:ea typeface="Roboto"/>
                <a:cs typeface="Roboto"/>
                <a:sym typeface="Roboto"/>
              </a:endParaRPr>
            </a:p>
            <a:p>
              <a:pPr marL="0" lvl="0" indent="0" algn="ctr" rtl="0">
                <a:spcBef>
                  <a:spcPts val="0"/>
                </a:spcBef>
                <a:spcAft>
                  <a:spcPts val="0"/>
                </a:spcAft>
                <a:buNone/>
              </a:pPr>
              <a:r>
                <a:rPr lang="en" sz="1000">
                  <a:latin typeface="Roboto"/>
                  <a:ea typeface="Roboto"/>
                  <a:cs typeface="Roboto"/>
                  <a:sym typeface="Roboto"/>
                </a:rPr>
                <a:t>V A L I D A T I O N</a:t>
              </a:r>
              <a:r>
                <a:rPr lang="en" sz="900">
                  <a:latin typeface="Roboto"/>
                  <a:ea typeface="Roboto"/>
                  <a:cs typeface="Roboto"/>
                  <a:sym typeface="Roboto"/>
                </a:rPr>
                <a:t> </a:t>
              </a:r>
              <a:endParaRPr sz="900">
                <a:latin typeface="Roboto"/>
                <a:ea typeface="Roboto"/>
                <a:cs typeface="Roboto"/>
                <a:sym typeface="Roboto"/>
              </a:endParaRPr>
            </a:p>
          </p:txBody>
        </p:sp>
        <p:cxnSp>
          <p:nvCxnSpPr>
            <p:cNvPr id="239" name="Google Shape;239;p27"/>
            <p:cNvCxnSpPr/>
            <p:nvPr/>
          </p:nvCxnSpPr>
          <p:spPr>
            <a:xfrm rot="10800000">
              <a:off x="7055944" y="3541450"/>
              <a:ext cx="291000" cy="0"/>
            </a:xfrm>
            <a:prstGeom prst="straightConnector1">
              <a:avLst/>
            </a:prstGeom>
            <a:noFill/>
            <a:ln w="19050" cap="flat" cmpd="sng">
              <a:solidFill>
                <a:srgbClr val="303030"/>
              </a:solidFill>
              <a:prstDash val="solid"/>
              <a:round/>
              <a:headEnd type="none" w="med" len="med"/>
              <a:tailEnd type="triangle" w="med" len="med"/>
            </a:ln>
          </p:spPr>
        </p:cxnSp>
      </p:grpSp>
      <p:graphicFrame>
        <p:nvGraphicFramePr>
          <p:cNvPr id="240" name="Google Shape;240;p2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p162"/>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np </a:t>
            </a:r>
            <a:r>
              <a:rPr lang="en"/>
              <a:t>Inputs</a:t>
            </a:r>
            <a:endParaRPr/>
          </a:p>
        </p:txBody>
      </p:sp>
      <p:sp>
        <p:nvSpPr>
          <p:cNvPr id="1561" name="Google Shape;1561;p16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150</a:t>
            </a:fld>
            <a:endParaRPr/>
          </a:p>
        </p:txBody>
      </p:sp>
      <p:pic>
        <p:nvPicPr>
          <p:cNvPr id="1562" name="Google Shape;1562;p16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433088"/>
            <a:ext cx="8839200" cy="2277325"/>
          </a:xfrm>
          <a:prstGeom prst="rect">
            <a:avLst/>
          </a:prstGeom>
          <a:noFill/>
          <a:ln>
            <a:noFill/>
          </a:ln>
        </p:spPr>
      </p:pic>
      <p:graphicFrame>
        <p:nvGraphicFramePr>
          <p:cNvPr id="1563" name="Google Shape;1563;p16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163"/>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np </a:t>
            </a:r>
            <a:r>
              <a:rPr lang="en"/>
              <a:t>Outputs</a:t>
            </a:r>
            <a:endParaRPr/>
          </a:p>
        </p:txBody>
      </p:sp>
      <p:sp>
        <p:nvSpPr>
          <p:cNvPr id="1569" name="Google Shape;1569;p16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151</a:t>
            </a:fld>
            <a:endParaRPr/>
          </a:p>
        </p:txBody>
      </p:sp>
      <p:pic>
        <p:nvPicPr>
          <p:cNvPr id="1570" name="Google Shape;1570;p16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914263"/>
            <a:ext cx="8839200" cy="1314975"/>
          </a:xfrm>
          <a:prstGeom prst="rect">
            <a:avLst/>
          </a:prstGeom>
          <a:noFill/>
          <a:ln>
            <a:noFill/>
          </a:ln>
        </p:spPr>
      </p:pic>
      <p:graphicFrame>
        <p:nvGraphicFramePr>
          <p:cNvPr id="1571" name="Google Shape;1571;p163"/>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164"/>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yp </a:t>
            </a:r>
            <a:r>
              <a:rPr lang="en"/>
              <a:t>Inputs</a:t>
            </a:r>
            <a:endParaRPr/>
          </a:p>
        </p:txBody>
      </p:sp>
      <p:sp>
        <p:nvSpPr>
          <p:cNvPr id="1577" name="Google Shape;1577;p16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152</a:t>
            </a:fld>
            <a:endParaRPr/>
          </a:p>
        </p:txBody>
      </p:sp>
      <p:pic>
        <p:nvPicPr>
          <p:cNvPr id="1578" name="Google Shape;1578;p164"/>
          <p:cNvPicPr preferRelativeResize="0"/>
          <p:nvPr/>
        </p:nvPicPr>
        <p:blipFill>
          <a:blip r:embed="rId3">
            <a:alphaModFix/>
          </a:blip>
          <a:stretch>
            <a:fillRect/>
          </a:stretch>
        </p:blipFill>
        <p:spPr>
          <a:xfrm>
            <a:off x="152400" y="1582413"/>
            <a:ext cx="8839199" cy="1978675"/>
          </a:xfrm>
          <a:prstGeom prst="rect">
            <a:avLst/>
          </a:prstGeom>
          <a:noFill/>
          <a:ln>
            <a:noFill/>
          </a:ln>
        </p:spPr>
      </p:pic>
      <p:graphicFrame>
        <p:nvGraphicFramePr>
          <p:cNvPr id="1579" name="Google Shape;1579;p16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sp>
        <p:nvSpPr>
          <p:cNvPr id="1584" name="Google Shape;1584;p165"/>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yp </a:t>
            </a:r>
            <a:r>
              <a:rPr lang="en"/>
              <a:t>Outputs</a:t>
            </a:r>
            <a:endParaRPr/>
          </a:p>
        </p:txBody>
      </p:sp>
      <p:sp>
        <p:nvSpPr>
          <p:cNvPr id="1585" name="Google Shape;1585;p16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153</a:t>
            </a:fld>
            <a:endParaRPr/>
          </a:p>
        </p:txBody>
      </p:sp>
      <p:pic>
        <p:nvPicPr>
          <p:cNvPr id="1586" name="Google Shape;1586;p165"/>
          <p:cNvPicPr preferRelativeResize="0"/>
          <p:nvPr/>
        </p:nvPicPr>
        <p:blipFill>
          <a:blip r:embed="rId3">
            <a:alphaModFix/>
          </a:blip>
          <a:stretch>
            <a:fillRect/>
          </a:stretch>
        </p:blipFill>
        <p:spPr>
          <a:xfrm>
            <a:off x="152400" y="2024465"/>
            <a:ext cx="8839199" cy="1094575"/>
          </a:xfrm>
          <a:prstGeom prst="rect">
            <a:avLst/>
          </a:prstGeom>
          <a:noFill/>
          <a:ln>
            <a:noFill/>
          </a:ln>
        </p:spPr>
      </p:pic>
      <p:graphicFrame>
        <p:nvGraphicFramePr>
          <p:cNvPr id="1587" name="Google Shape;1587;p16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2" name="Google Shape;1592;p166"/>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yr </a:t>
            </a:r>
            <a:r>
              <a:rPr lang="en"/>
              <a:t>Inputs</a:t>
            </a:r>
            <a:endParaRPr/>
          </a:p>
        </p:txBody>
      </p:sp>
      <p:sp>
        <p:nvSpPr>
          <p:cNvPr id="1593" name="Google Shape;1593;p16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154</a:t>
            </a:fld>
            <a:endParaRPr/>
          </a:p>
        </p:txBody>
      </p:sp>
      <p:pic>
        <p:nvPicPr>
          <p:cNvPr id="1594" name="Google Shape;1594;p16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814700"/>
            <a:ext cx="8839199" cy="1514100"/>
          </a:xfrm>
          <a:prstGeom prst="rect">
            <a:avLst/>
          </a:prstGeom>
          <a:noFill/>
          <a:ln>
            <a:noFill/>
          </a:ln>
        </p:spPr>
      </p:pic>
      <p:graphicFrame>
        <p:nvGraphicFramePr>
          <p:cNvPr id="1595" name="Google Shape;1595;p16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167"/>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yr </a:t>
            </a:r>
            <a:r>
              <a:rPr lang="en"/>
              <a:t>Outputs</a:t>
            </a:r>
            <a:endParaRPr/>
          </a:p>
        </p:txBody>
      </p:sp>
      <p:sp>
        <p:nvSpPr>
          <p:cNvPr id="1601" name="Google Shape;1601;p16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155</a:t>
            </a:fld>
            <a:endParaRPr/>
          </a:p>
        </p:txBody>
      </p:sp>
      <p:pic>
        <p:nvPicPr>
          <p:cNvPr id="1602" name="Google Shape;1602;p167"/>
          <p:cNvPicPr preferRelativeResize="0"/>
          <p:nvPr/>
        </p:nvPicPr>
        <p:blipFill>
          <a:blip r:embed="rId3">
            <a:alphaModFix/>
          </a:blip>
          <a:stretch>
            <a:fillRect/>
          </a:stretch>
        </p:blipFill>
        <p:spPr>
          <a:xfrm>
            <a:off x="152400" y="2042200"/>
            <a:ext cx="8839198" cy="1059100"/>
          </a:xfrm>
          <a:prstGeom prst="rect">
            <a:avLst/>
          </a:prstGeom>
          <a:noFill/>
          <a:ln>
            <a:noFill/>
          </a:ln>
        </p:spPr>
      </p:pic>
      <p:graphicFrame>
        <p:nvGraphicFramePr>
          <p:cNvPr id="1603" name="Google Shape;1603;p16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168"/>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lr </a:t>
            </a:r>
            <a:r>
              <a:rPr lang="en"/>
              <a:t>Inputs</a:t>
            </a:r>
            <a:endParaRPr/>
          </a:p>
        </p:txBody>
      </p:sp>
      <p:sp>
        <p:nvSpPr>
          <p:cNvPr id="1609" name="Google Shape;1609;p16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156</a:t>
            </a:fld>
            <a:endParaRPr/>
          </a:p>
        </p:txBody>
      </p:sp>
      <p:pic>
        <p:nvPicPr>
          <p:cNvPr id="1610" name="Google Shape;1610;p16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326361"/>
            <a:ext cx="8839199" cy="2490775"/>
          </a:xfrm>
          <a:prstGeom prst="rect">
            <a:avLst/>
          </a:prstGeom>
          <a:noFill/>
          <a:ln>
            <a:noFill/>
          </a:ln>
        </p:spPr>
      </p:pic>
      <p:graphicFrame>
        <p:nvGraphicFramePr>
          <p:cNvPr id="1611" name="Google Shape;1611;p168"/>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6" name="Google Shape;1616;p169"/>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lr </a:t>
            </a:r>
            <a:r>
              <a:rPr lang="en"/>
              <a:t>Outputs</a:t>
            </a:r>
            <a:endParaRPr/>
          </a:p>
        </p:txBody>
      </p:sp>
      <p:sp>
        <p:nvSpPr>
          <p:cNvPr id="1617" name="Google Shape;1617;p16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157</a:t>
            </a:fld>
            <a:endParaRPr/>
          </a:p>
        </p:txBody>
      </p:sp>
      <p:pic>
        <p:nvPicPr>
          <p:cNvPr id="1618" name="Google Shape;1618;p169"/>
          <p:cNvPicPr preferRelativeResize="0"/>
          <p:nvPr/>
        </p:nvPicPr>
        <p:blipFill>
          <a:blip r:embed="rId3">
            <a:alphaModFix/>
          </a:blip>
          <a:stretch>
            <a:fillRect/>
          </a:stretch>
        </p:blipFill>
        <p:spPr>
          <a:xfrm>
            <a:off x="152400" y="1708975"/>
            <a:ext cx="8839199" cy="1400750"/>
          </a:xfrm>
          <a:prstGeom prst="rect">
            <a:avLst/>
          </a:prstGeom>
          <a:noFill/>
          <a:ln>
            <a:noFill/>
          </a:ln>
        </p:spPr>
      </p:pic>
      <p:graphicFrame>
        <p:nvGraphicFramePr>
          <p:cNvPr id="1619" name="Google Shape;1619;p16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170"/>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nr </a:t>
            </a:r>
            <a:r>
              <a:rPr lang="en"/>
              <a:t>Inputs</a:t>
            </a:r>
            <a:endParaRPr/>
          </a:p>
        </p:txBody>
      </p:sp>
      <p:sp>
        <p:nvSpPr>
          <p:cNvPr id="1625" name="Google Shape;1625;p17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158</a:t>
            </a:fld>
            <a:endParaRPr/>
          </a:p>
        </p:txBody>
      </p:sp>
      <p:pic>
        <p:nvPicPr>
          <p:cNvPr id="1626" name="Google Shape;1626;p17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701299"/>
            <a:ext cx="8839199" cy="1606650"/>
          </a:xfrm>
          <a:prstGeom prst="rect">
            <a:avLst/>
          </a:prstGeom>
          <a:noFill/>
          <a:ln>
            <a:noFill/>
          </a:ln>
        </p:spPr>
      </p:pic>
      <p:graphicFrame>
        <p:nvGraphicFramePr>
          <p:cNvPr id="1627" name="Google Shape;1627;p17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171"/>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nr </a:t>
            </a:r>
            <a:r>
              <a:rPr lang="en"/>
              <a:t>Outputs</a:t>
            </a:r>
            <a:endParaRPr/>
          </a:p>
        </p:txBody>
      </p:sp>
      <p:sp>
        <p:nvSpPr>
          <p:cNvPr id="1633" name="Google Shape;1633;p17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159</a:t>
            </a:fld>
            <a:endParaRPr/>
          </a:p>
        </p:txBody>
      </p:sp>
      <p:pic>
        <p:nvPicPr>
          <p:cNvPr id="1634" name="Google Shape;1634;p171"/>
          <p:cNvPicPr preferRelativeResize="0"/>
          <p:nvPr/>
        </p:nvPicPr>
        <p:blipFill>
          <a:blip r:embed="rId3">
            <a:alphaModFix/>
          </a:blip>
          <a:stretch>
            <a:fillRect/>
          </a:stretch>
        </p:blipFill>
        <p:spPr>
          <a:xfrm>
            <a:off x="152400" y="2109525"/>
            <a:ext cx="8839199" cy="924450"/>
          </a:xfrm>
          <a:prstGeom prst="rect">
            <a:avLst/>
          </a:prstGeom>
          <a:noFill/>
          <a:ln>
            <a:noFill/>
          </a:ln>
        </p:spPr>
      </p:pic>
      <p:graphicFrame>
        <p:nvGraphicFramePr>
          <p:cNvPr id="1635" name="Google Shape;1635;p171"/>
          <p:cNvGraphicFramePr/>
          <p:nvPr/>
        </p:nvGraphicFramePr>
        <p:xfrm>
          <a:off x="0" y="4736775"/>
          <a:ext cx="8415000" cy="32005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8"/>
          <p:cNvSpPr/>
          <p:nvPr/>
        </p:nvSpPr>
        <p:spPr>
          <a:xfrm>
            <a:off x="0" y="2571750"/>
            <a:ext cx="9144000" cy="2571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u="sng">
                <a:solidFill>
                  <a:schemeClr val="hlink"/>
                </a:solidFill>
                <a:latin typeface="Roboto"/>
                <a:ea typeface="Roboto"/>
                <a:cs typeface="Roboto"/>
                <a:sym typeface="Roboto"/>
                <a:hlinkClick r:id="" action="ppaction://hlinkshowjump?jump=nextslide"/>
              </a:rPr>
              <a:t>CPEs</a:t>
            </a:r>
            <a:endParaRPr sz="1800">
              <a:solidFill>
                <a:schemeClr val="dk1"/>
              </a:solidFill>
              <a:latin typeface="Roboto"/>
              <a:ea typeface="Roboto"/>
              <a:cs typeface="Roboto"/>
              <a:sym typeface="Roboto"/>
            </a:endParaRPr>
          </a:p>
        </p:txBody>
      </p:sp>
      <p:sp>
        <p:nvSpPr>
          <p:cNvPr id="246" name="Google Shape;246;p28"/>
          <p:cNvSpPr txBox="1">
            <a:spLocks noGrp="1"/>
          </p:cNvSpPr>
          <p:nvPr>
            <p:ph type="title"/>
          </p:nvPr>
        </p:nvSpPr>
        <p:spPr>
          <a:xfrm>
            <a:off x="164975" y="787125"/>
            <a:ext cx="8737200" cy="147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a:t>
            </a:r>
            <a:r>
              <a:rPr lang="en" sz="3600"/>
              <a:t>RITICAL </a:t>
            </a:r>
            <a:r>
              <a:rPr lang="en"/>
              <a:t>P</a:t>
            </a:r>
            <a:r>
              <a:rPr lang="en" sz="3600"/>
              <a:t>ROJECT </a:t>
            </a:r>
            <a:r>
              <a:rPr lang="en"/>
              <a:t>E</a:t>
            </a:r>
            <a:r>
              <a:rPr lang="en" sz="3600"/>
              <a:t>LEMENTS</a:t>
            </a:r>
            <a:endParaRPr sz="3600"/>
          </a:p>
          <a:p>
            <a:pPr marL="0" lvl="0" indent="0" algn="ctr" rtl="0">
              <a:spcBef>
                <a:spcPts val="0"/>
              </a:spcBef>
              <a:spcAft>
                <a:spcPts val="0"/>
              </a:spcAft>
              <a:buNone/>
            </a:pPr>
            <a:r>
              <a:rPr lang="en" sz="1800">
                <a:latin typeface="Roboto"/>
                <a:ea typeface="Roboto"/>
                <a:cs typeface="Roboto"/>
                <a:sym typeface="Roboto"/>
              </a:rPr>
              <a:t>Presented by:</a:t>
            </a:r>
            <a:endParaRPr sz="1800">
              <a:latin typeface="Roboto"/>
              <a:ea typeface="Roboto"/>
              <a:cs typeface="Roboto"/>
              <a:sym typeface="Roboto"/>
            </a:endParaRPr>
          </a:p>
          <a:p>
            <a:pPr marL="0" lvl="0" indent="0" algn="ctr" rtl="0">
              <a:spcBef>
                <a:spcPts val="0"/>
              </a:spcBef>
              <a:spcAft>
                <a:spcPts val="0"/>
              </a:spcAft>
              <a:buNone/>
            </a:pPr>
            <a:r>
              <a:rPr lang="en" sz="1800">
                <a:latin typeface="Roboto"/>
                <a:ea typeface="Roboto"/>
                <a:cs typeface="Roboto"/>
                <a:sym typeface="Roboto"/>
              </a:rPr>
              <a:t>Jake Pendergast                                               </a:t>
            </a:r>
            <a:endParaRPr sz="1800">
              <a:latin typeface="Roboto"/>
              <a:ea typeface="Roboto"/>
              <a:cs typeface="Roboto"/>
              <a:sym typeface="Roboto"/>
            </a:endParaRPr>
          </a:p>
        </p:txBody>
      </p:sp>
      <p:sp>
        <p:nvSpPr>
          <p:cNvPr id="247" name="Google Shape;247;p28"/>
          <p:cNvSpPr txBox="1">
            <a:spLocks noGrp="1"/>
          </p:cNvSpPr>
          <p:nvPr>
            <p:ph type="sldNum" idx="12"/>
          </p:nvPr>
        </p:nvSpPr>
        <p:spPr>
          <a:xfrm>
            <a:off x="8733302" y="475005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dk1"/>
                </a:solidFill>
              </a:rPr>
              <a:t>16</a:t>
            </a:fld>
            <a:endParaRPr>
              <a:solidFill>
                <a:schemeClr val="dk1"/>
              </a:solidFill>
            </a:endParaRPr>
          </a:p>
        </p:txBody>
      </p:sp>
      <p:cxnSp>
        <p:nvCxnSpPr>
          <p:cNvPr id="248" name="Google Shape;248;p28"/>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172"/>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L𝛿cv </a:t>
            </a:r>
            <a:r>
              <a:rPr lang="en"/>
              <a:t>Inputs</a:t>
            </a:r>
            <a:endParaRPr/>
          </a:p>
        </p:txBody>
      </p:sp>
      <p:sp>
        <p:nvSpPr>
          <p:cNvPr id="1641" name="Google Shape;1641;p17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160</a:t>
            </a:fld>
            <a:endParaRPr/>
          </a:p>
        </p:txBody>
      </p:sp>
      <p:pic>
        <p:nvPicPr>
          <p:cNvPr id="1642" name="Google Shape;1642;p17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894213"/>
            <a:ext cx="8839199" cy="1355075"/>
          </a:xfrm>
          <a:prstGeom prst="rect">
            <a:avLst/>
          </a:prstGeom>
          <a:noFill/>
          <a:ln>
            <a:noFill/>
          </a:ln>
        </p:spPr>
      </p:pic>
      <p:graphicFrame>
        <p:nvGraphicFramePr>
          <p:cNvPr id="1643" name="Google Shape;1643;p172"/>
          <p:cNvGraphicFramePr/>
          <p:nvPr/>
        </p:nvGraphicFramePr>
        <p:xfrm>
          <a:off x="0" y="4736775"/>
          <a:ext cx="8415000" cy="32005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173"/>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L𝛿cv </a:t>
            </a:r>
            <a:r>
              <a:rPr lang="en"/>
              <a:t>Outputs</a:t>
            </a:r>
            <a:endParaRPr/>
          </a:p>
        </p:txBody>
      </p:sp>
      <p:sp>
        <p:nvSpPr>
          <p:cNvPr id="1649" name="Google Shape;1649;p17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161</a:t>
            </a:fld>
            <a:endParaRPr/>
          </a:p>
        </p:txBody>
      </p:sp>
      <p:pic>
        <p:nvPicPr>
          <p:cNvPr id="1650" name="Google Shape;1650;p173"/>
          <p:cNvPicPr preferRelativeResize="0"/>
          <p:nvPr/>
        </p:nvPicPr>
        <p:blipFill>
          <a:blip r:embed="rId3">
            <a:alphaModFix/>
          </a:blip>
          <a:stretch>
            <a:fillRect/>
          </a:stretch>
        </p:blipFill>
        <p:spPr>
          <a:xfrm>
            <a:off x="152400" y="1951900"/>
            <a:ext cx="8839198" cy="1022375"/>
          </a:xfrm>
          <a:prstGeom prst="rect">
            <a:avLst/>
          </a:prstGeom>
          <a:noFill/>
          <a:ln>
            <a:noFill/>
          </a:ln>
        </p:spPr>
      </p:pic>
      <p:graphicFrame>
        <p:nvGraphicFramePr>
          <p:cNvPr id="1651" name="Google Shape;1651;p173"/>
          <p:cNvGraphicFramePr/>
          <p:nvPr/>
        </p:nvGraphicFramePr>
        <p:xfrm>
          <a:off x="0" y="4736775"/>
          <a:ext cx="8415000" cy="32005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Google Shape;1656;p174"/>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m𝛿cv </a:t>
            </a:r>
            <a:r>
              <a:rPr lang="en"/>
              <a:t>Inputs</a:t>
            </a:r>
            <a:endParaRPr/>
          </a:p>
        </p:txBody>
      </p:sp>
      <p:sp>
        <p:nvSpPr>
          <p:cNvPr id="1657" name="Google Shape;1657;p17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162</a:t>
            </a:fld>
            <a:endParaRPr/>
          </a:p>
        </p:txBody>
      </p:sp>
      <p:pic>
        <p:nvPicPr>
          <p:cNvPr id="1658" name="Google Shape;1658;p17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736439"/>
            <a:ext cx="8839200" cy="1670625"/>
          </a:xfrm>
          <a:prstGeom prst="rect">
            <a:avLst/>
          </a:prstGeom>
          <a:noFill/>
          <a:ln>
            <a:noFill/>
          </a:ln>
        </p:spPr>
      </p:pic>
      <p:graphicFrame>
        <p:nvGraphicFramePr>
          <p:cNvPr id="1659" name="Google Shape;1659;p17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1664" name="Google Shape;1664;p175"/>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m𝛿cv </a:t>
            </a:r>
            <a:r>
              <a:rPr lang="en"/>
              <a:t>Outputs</a:t>
            </a:r>
            <a:endParaRPr/>
          </a:p>
        </p:txBody>
      </p:sp>
      <p:sp>
        <p:nvSpPr>
          <p:cNvPr id="1665" name="Google Shape;1665;p17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163</a:t>
            </a:fld>
            <a:endParaRPr/>
          </a:p>
        </p:txBody>
      </p:sp>
      <p:pic>
        <p:nvPicPr>
          <p:cNvPr id="1666" name="Google Shape;1666;p17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2031022"/>
            <a:ext cx="8839202" cy="904875"/>
          </a:xfrm>
          <a:prstGeom prst="rect">
            <a:avLst/>
          </a:prstGeom>
          <a:noFill/>
          <a:ln>
            <a:noFill/>
          </a:ln>
        </p:spPr>
      </p:pic>
      <p:graphicFrame>
        <p:nvGraphicFramePr>
          <p:cNvPr id="1667" name="Google Shape;1667;p17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176"/>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y𝛿a </a:t>
            </a:r>
            <a:r>
              <a:rPr lang="en"/>
              <a:t>Input and Output</a:t>
            </a:r>
            <a:endParaRPr/>
          </a:p>
        </p:txBody>
      </p:sp>
      <p:sp>
        <p:nvSpPr>
          <p:cNvPr id="1673" name="Google Shape;1673;p17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164</a:t>
            </a:fld>
            <a:endParaRPr/>
          </a:p>
        </p:txBody>
      </p:sp>
      <p:pic>
        <p:nvPicPr>
          <p:cNvPr id="1674" name="Google Shape;1674;p176"/>
          <p:cNvPicPr preferRelativeResize="0"/>
          <p:nvPr/>
        </p:nvPicPr>
        <p:blipFill>
          <a:blip r:embed="rId3">
            <a:alphaModFix/>
          </a:blip>
          <a:stretch>
            <a:fillRect/>
          </a:stretch>
        </p:blipFill>
        <p:spPr>
          <a:xfrm>
            <a:off x="3133725" y="1871663"/>
            <a:ext cx="2876550" cy="1400175"/>
          </a:xfrm>
          <a:prstGeom prst="rect">
            <a:avLst/>
          </a:prstGeom>
          <a:noFill/>
          <a:ln>
            <a:noFill/>
          </a:ln>
        </p:spPr>
      </p:pic>
      <p:graphicFrame>
        <p:nvGraphicFramePr>
          <p:cNvPr id="1675" name="Google Shape;1675;p17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Google Shape;1680;p177"/>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l𝛿a </a:t>
            </a:r>
            <a:r>
              <a:rPr lang="en"/>
              <a:t>Inputs</a:t>
            </a:r>
            <a:endParaRPr/>
          </a:p>
        </p:txBody>
      </p:sp>
      <p:sp>
        <p:nvSpPr>
          <p:cNvPr id="1681" name="Google Shape;1681;p17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165</a:t>
            </a:fld>
            <a:endParaRPr/>
          </a:p>
        </p:txBody>
      </p:sp>
      <p:pic>
        <p:nvPicPr>
          <p:cNvPr id="1682" name="Google Shape;1682;p177"/>
          <p:cNvPicPr preferRelativeResize="0"/>
          <p:nvPr/>
        </p:nvPicPr>
        <p:blipFill>
          <a:blip r:embed="rId3">
            <a:alphaModFix/>
          </a:blip>
          <a:stretch>
            <a:fillRect/>
          </a:stretch>
        </p:blipFill>
        <p:spPr>
          <a:xfrm>
            <a:off x="152400" y="1762012"/>
            <a:ext cx="8839199" cy="1619475"/>
          </a:xfrm>
          <a:prstGeom prst="rect">
            <a:avLst/>
          </a:prstGeom>
          <a:noFill/>
          <a:ln>
            <a:noFill/>
          </a:ln>
        </p:spPr>
      </p:pic>
      <p:graphicFrame>
        <p:nvGraphicFramePr>
          <p:cNvPr id="1683" name="Google Shape;1683;p17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1688" name="Google Shape;1688;p178"/>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l𝛿a </a:t>
            </a:r>
            <a:r>
              <a:rPr lang="en"/>
              <a:t>Outputs</a:t>
            </a:r>
            <a:endParaRPr/>
          </a:p>
        </p:txBody>
      </p:sp>
      <p:sp>
        <p:nvSpPr>
          <p:cNvPr id="1689" name="Google Shape;1689;p17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166</a:t>
            </a:fld>
            <a:endParaRPr/>
          </a:p>
        </p:txBody>
      </p:sp>
      <p:pic>
        <p:nvPicPr>
          <p:cNvPr id="1690" name="Google Shape;1690;p178"/>
          <p:cNvPicPr preferRelativeResize="0"/>
          <p:nvPr/>
        </p:nvPicPr>
        <p:blipFill>
          <a:blip r:embed="rId3">
            <a:alphaModFix/>
          </a:blip>
          <a:stretch>
            <a:fillRect/>
          </a:stretch>
        </p:blipFill>
        <p:spPr>
          <a:xfrm>
            <a:off x="152400" y="1885775"/>
            <a:ext cx="8839199" cy="1371950"/>
          </a:xfrm>
          <a:prstGeom prst="rect">
            <a:avLst/>
          </a:prstGeom>
          <a:noFill/>
          <a:ln>
            <a:noFill/>
          </a:ln>
        </p:spPr>
      </p:pic>
      <p:graphicFrame>
        <p:nvGraphicFramePr>
          <p:cNvPr id="1691" name="Google Shape;1691;p178"/>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6" name="Google Shape;1696;p179"/>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n𝛿a </a:t>
            </a:r>
            <a:r>
              <a:rPr lang="en"/>
              <a:t>Inputs</a:t>
            </a:r>
            <a:endParaRPr/>
          </a:p>
        </p:txBody>
      </p:sp>
      <p:sp>
        <p:nvSpPr>
          <p:cNvPr id="1697" name="Google Shape;1697;p17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167</a:t>
            </a:fld>
            <a:endParaRPr/>
          </a:p>
        </p:txBody>
      </p:sp>
      <p:pic>
        <p:nvPicPr>
          <p:cNvPr id="1698" name="Google Shape;1698;p17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879349"/>
            <a:ext cx="8839199" cy="1384800"/>
          </a:xfrm>
          <a:prstGeom prst="rect">
            <a:avLst/>
          </a:prstGeom>
          <a:noFill/>
          <a:ln>
            <a:noFill/>
          </a:ln>
        </p:spPr>
      </p:pic>
      <p:graphicFrame>
        <p:nvGraphicFramePr>
          <p:cNvPr id="1699" name="Google Shape;1699;p17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703"/>
        <p:cNvGrpSpPr/>
        <p:nvPr/>
      </p:nvGrpSpPr>
      <p:grpSpPr>
        <a:xfrm>
          <a:off x="0" y="0"/>
          <a:ext cx="0" cy="0"/>
          <a:chOff x="0" y="0"/>
          <a:chExt cx="0" cy="0"/>
        </a:xfrm>
      </p:grpSpPr>
      <p:sp>
        <p:nvSpPr>
          <p:cNvPr id="1704" name="Google Shape;1704;p180"/>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n𝛿a </a:t>
            </a:r>
            <a:r>
              <a:rPr lang="en"/>
              <a:t>Outputs</a:t>
            </a:r>
            <a:endParaRPr/>
          </a:p>
        </p:txBody>
      </p:sp>
      <p:sp>
        <p:nvSpPr>
          <p:cNvPr id="1705" name="Google Shape;1705;p18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168</a:t>
            </a:fld>
            <a:endParaRPr/>
          </a:p>
        </p:txBody>
      </p:sp>
      <p:pic>
        <p:nvPicPr>
          <p:cNvPr id="1706" name="Google Shape;1706;p18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980262"/>
            <a:ext cx="8839200" cy="1182975"/>
          </a:xfrm>
          <a:prstGeom prst="rect">
            <a:avLst/>
          </a:prstGeom>
          <a:noFill/>
          <a:ln>
            <a:noFill/>
          </a:ln>
        </p:spPr>
      </p:pic>
      <p:graphicFrame>
        <p:nvGraphicFramePr>
          <p:cNvPr id="1707" name="Google Shape;1707;p18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711"/>
        <p:cNvGrpSpPr/>
        <p:nvPr/>
      </p:nvGrpSpPr>
      <p:grpSpPr>
        <a:xfrm>
          <a:off x="0" y="0"/>
          <a:ext cx="0" cy="0"/>
          <a:chOff x="0" y="0"/>
          <a:chExt cx="0" cy="0"/>
        </a:xfrm>
      </p:grpSpPr>
      <p:sp>
        <p:nvSpPr>
          <p:cNvPr id="1712" name="Google Shape;1712;p181"/>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y𝛿a </a:t>
            </a:r>
            <a:r>
              <a:rPr lang="en"/>
              <a:t>Input and Output</a:t>
            </a:r>
            <a:endParaRPr/>
          </a:p>
        </p:txBody>
      </p:sp>
      <p:sp>
        <p:nvSpPr>
          <p:cNvPr id="1713" name="Google Shape;1713;p18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169</a:t>
            </a:fld>
            <a:endParaRPr/>
          </a:p>
        </p:txBody>
      </p:sp>
      <p:pic>
        <p:nvPicPr>
          <p:cNvPr id="1714" name="Google Shape;1714;p181"/>
          <p:cNvPicPr preferRelativeResize="0"/>
          <p:nvPr/>
        </p:nvPicPr>
        <p:blipFill>
          <a:blip r:embed="rId3">
            <a:alphaModFix/>
          </a:blip>
          <a:stretch>
            <a:fillRect/>
          </a:stretch>
        </p:blipFill>
        <p:spPr>
          <a:xfrm>
            <a:off x="3133725" y="1871663"/>
            <a:ext cx="2876550" cy="1400175"/>
          </a:xfrm>
          <a:prstGeom prst="rect">
            <a:avLst/>
          </a:prstGeom>
          <a:noFill/>
          <a:ln>
            <a:noFill/>
          </a:ln>
        </p:spPr>
      </p:pic>
      <p:graphicFrame>
        <p:nvGraphicFramePr>
          <p:cNvPr id="1715" name="Google Shape;1715;p18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17</a:t>
            </a:fld>
            <a:endParaRPr/>
          </a:p>
        </p:txBody>
      </p:sp>
      <p:sp>
        <p:nvSpPr>
          <p:cNvPr id="254" name="Google Shape;254;p2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C</a:t>
            </a:r>
            <a:r>
              <a:rPr lang="en" sz="2633"/>
              <a:t>RITICAL </a:t>
            </a:r>
            <a:r>
              <a:rPr lang="en" sz="3300"/>
              <a:t>P</a:t>
            </a:r>
            <a:r>
              <a:rPr lang="en" sz="2633"/>
              <a:t>ROJECT </a:t>
            </a:r>
            <a:r>
              <a:rPr lang="en" sz="3300"/>
              <a:t>E</a:t>
            </a:r>
            <a:r>
              <a:rPr lang="en" sz="2633"/>
              <a:t>LEMENTS</a:t>
            </a:r>
            <a:endParaRPr sz="2633"/>
          </a:p>
        </p:txBody>
      </p:sp>
      <p:graphicFrame>
        <p:nvGraphicFramePr>
          <p:cNvPr id="255" name="Google Shape;255;p29"/>
          <p:cNvGraphicFramePr/>
          <p:nvPr/>
        </p:nvGraphicFramePr>
        <p:xfrm>
          <a:off x="96563" y="631975"/>
          <a:ext cx="3000000" cy="3000000"/>
        </p:xfrm>
        <a:graphic>
          <a:graphicData uri="http://schemas.openxmlformats.org/drawingml/2006/table">
            <a:tbl>
              <a:tblPr>
                <a:noFill/>
                <a:tableStyleId>{83885C67-BAED-4242-9F9D-A6562A0CA75B}</a:tableStyleId>
              </a:tblPr>
              <a:tblGrid>
                <a:gridCol w="1665400">
                  <a:extLst>
                    <a:ext uri="{9D8B030D-6E8A-4147-A177-3AD203B41FA5}">
                      <a16:colId xmlns:a16="http://schemas.microsoft.com/office/drawing/2014/main" val="20000"/>
                    </a:ext>
                  </a:extLst>
                </a:gridCol>
                <a:gridCol w="5370225">
                  <a:extLst>
                    <a:ext uri="{9D8B030D-6E8A-4147-A177-3AD203B41FA5}">
                      <a16:colId xmlns:a16="http://schemas.microsoft.com/office/drawing/2014/main" val="20001"/>
                    </a:ext>
                  </a:extLst>
                </a:gridCol>
                <a:gridCol w="1830150">
                  <a:extLst>
                    <a:ext uri="{9D8B030D-6E8A-4147-A177-3AD203B41FA5}">
                      <a16:colId xmlns:a16="http://schemas.microsoft.com/office/drawing/2014/main" val="20002"/>
                    </a:ext>
                  </a:extLst>
                </a:gridCol>
              </a:tblGrid>
              <a:tr h="417325">
                <a:tc>
                  <a:txBody>
                    <a:bodyPr/>
                    <a:lstStyle/>
                    <a:p>
                      <a:pPr marL="0" lvl="0" indent="0" algn="ctr" rtl="0">
                        <a:spcBef>
                          <a:spcPts val="0"/>
                        </a:spcBef>
                        <a:spcAft>
                          <a:spcPts val="0"/>
                        </a:spcAft>
                        <a:buNone/>
                      </a:pPr>
                      <a:r>
                        <a:rPr lang="en" b="1">
                          <a:solidFill>
                            <a:srgbClr val="212121"/>
                          </a:solidFill>
                          <a:latin typeface="Roboto"/>
                          <a:ea typeface="Roboto"/>
                          <a:cs typeface="Roboto"/>
                          <a:sym typeface="Roboto"/>
                        </a:rPr>
                        <a:t>Element</a:t>
                      </a:r>
                      <a:endParaRPr b="1">
                        <a:solidFill>
                          <a:srgbClr val="212121"/>
                        </a:solidFill>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b="1">
                          <a:solidFill>
                            <a:srgbClr val="212121"/>
                          </a:solidFill>
                          <a:latin typeface="Roboto"/>
                          <a:ea typeface="Roboto"/>
                          <a:cs typeface="Roboto"/>
                          <a:sym typeface="Roboto"/>
                        </a:rPr>
                        <a:t>Description</a:t>
                      </a:r>
                      <a:endParaRPr b="1">
                        <a:solidFill>
                          <a:srgbClr val="212121"/>
                        </a:solidFill>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solidFill>
                            <a:srgbClr val="212121"/>
                          </a:solidFill>
                          <a:latin typeface="Roboto"/>
                          <a:ea typeface="Roboto"/>
                          <a:cs typeface="Roboto"/>
                          <a:sym typeface="Roboto"/>
                        </a:rPr>
                        <a:t>Functional Req</a:t>
                      </a:r>
                      <a:endParaRPr b="1">
                        <a:solidFill>
                          <a:srgbClr val="212121"/>
                        </a:solidFill>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625025">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Electrical Powertrain System (</a:t>
                      </a:r>
                      <a:r>
                        <a:rPr lang="en" sz="1200" b="1">
                          <a:solidFill>
                            <a:schemeClr val="lt1"/>
                          </a:solidFill>
                          <a:latin typeface="Roboto"/>
                          <a:ea typeface="Roboto"/>
                          <a:cs typeface="Roboto"/>
                          <a:sym typeface="Roboto"/>
                        </a:rPr>
                        <a:t>EPS</a:t>
                      </a:r>
                      <a:r>
                        <a:rPr lang="en" sz="1200">
                          <a:solidFill>
                            <a:schemeClr val="lt1"/>
                          </a:solidFill>
                          <a:latin typeface="Roboto"/>
                          <a:ea typeface="Roboto"/>
                          <a:cs typeface="Roboto"/>
                          <a:sym typeface="Roboto"/>
                        </a:rPr>
                        <a:t>)</a:t>
                      </a:r>
                      <a:endParaRPr sz="1200">
                        <a:solidFill>
                          <a:schemeClr val="lt1"/>
                        </a:solidFill>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28575" cap="flat" cmpd="sng">
                      <a:solidFill>
                        <a:srgbClr val="FF0000"/>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All performance parameters of the electrical powertrain system (batteries, motor, avionics) are demonstrably feasible within ~</a:t>
                      </a:r>
                      <a:r>
                        <a:rPr lang="en" sz="1200" b="1">
                          <a:solidFill>
                            <a:schemeClr val="lt1"/>
                          </a:solidFill>
                          <a:latin typeface="Roboto"/>
                          <a:ea typeface="Roboto"/>
                          <a:cs typeface="Roboto"/>
                          <a:sym typeface="Roboto"/>
                        </a:rPr>
                        <a:t>5</a:t>
                      </a:r>
                      <a:r>
                        <a:rPr lang="en" sz="1200">
                          <a:solidFill>
                            <a:schemeClr val="lt1"/>
                          </a:solidFill>
                          <a:latin typeface="Roboto"/>
                          <a:ea typeface="Roboto"/>
                          <a:cs typeface="Roboto"/>
                          <a:sym typeface="Roboto"/>
                        </a:rPr>
                        <a:t> years.</a:t>
                      </a:r>
                      <a:endParaRPr sz="1200" b="1">
                        <a:solidFill>
                          <a:schemeClr val="lt1"/>
                        </a:solidFill>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28575" cap="flat" cmpd="sng">
                      <a:solidFill>
                        <a:srgbClr val="FF0000"/>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FR1 - Classification</a:t>
                      </a:r>
                      <a:endParaRPr sz="1200">
                        <a:solidFill>
                          <a:schemeClr val="lt1"/>
                        </a:solidFill>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28575" cap="flat" cmpd="sng">
                      <a:solidFill>
                        <a:srgbClr val="FF0000"/>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733450">
                <a:tc>
                  <a:txBody>
                    <a:bodyPr/>
                    <a:lstStyle/>
                    <a:p>
                      <a:pPr marL="0" lvl="0" indent="0" algn="l" rtl="0">
                        <a:spcBef>
                          <a:spcPts val="0"/>
                        </a:spcBef>
                        <a:spcAft>
                          <a:spcPts val="0"/>
                        </a:spcAft>
                        <a:buNone/>
                      </a:pPr>
                      <a:r>
                        <a:rPr lang="en" sz="1200">
                          <a:latin typeface="Roboto"/>
                          <a:ea typeface="Roboto"/>
                          <a:cs typeface="Roboto"/>
                          <a:sym typeface="Roboto"/>
                        </a:rPr>
                        <a:t>Airframe Design (</a:t>
                      </a:r>
                      <a:r>
                        <a:rPr lang="en" sz="1200" b="1">
                          <a:latin typeface="Roboto"/>
                          <a:ea typeface="Roboto"/>
                          <a:cs typeface="Roboto"/>
                          <a:sym typeface="Roboto"/>
                        </a:rPr>
                        <a:t>AIRD</a:t>
                      </a:r>
                      <a:r>
                        <a:rPr lang="en" sz="1200">
                          <a:latin typeface="Roboto"/>
                          <a:ea typeface="Roboto"/>
                          <a:cs typeface="Roboto"/>
                          <a:sym typeface="Roboto"/>
                        </a:rPr>
                        <a:t>)</a:t>
                      </a:r>
                      <a:endParaRPr sz="1200">
                        <a:latin typeface="Roboto"/>
                        <a:ea typeface="Roboto"/>
                        <a:cs typeface="Roboto"/>
                        <a:sym typeface="Roboto"/>
                      </a:endParaRPr>
                    </a:p>
                  </a:txBody>
                  <a:tcPr marL="91425" marR="91425" marT="91425" marB="91425" anchor="ctr">
                    <a:lnL w="28575" cap="flat" cmpd="sng">
                      <a:solidFill>
                        <a:srgbClr val="FF0000"/>
                      </a:solidFill>
                      <a:prstDash val="solid"/>
                      <a:round/>
                      <a:headEnd type="none" w="sm" len="sm"/>
                      <a:tailEnd type="none" w="sm" len="sm"/>
                    </a:lnL>
                    <a:lnR w="9525" cap="flat" cmpd="sng">
                      <a:solidFill>
                        <a:srgbClr val="212121"/>
                      </a:solidFill>
                      <a:prstDash val="solid"/>
                      <a:round/>
                      <a:headEnd type="none" w="sm" len="sm"/>
                      <a:tailEnd type="none" w="sm" len="sm"/>
                    </a:lnR>
                    <a:lnT w="28575" cap="flat" cmpd="sng">
                      <a:solidFill>
                        <a:srgbClr val="FF0000"/>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sz="1200">
                          <a:latin typeface="Roboto"/>
                          <a:ea typeface="Roboto"/>
                          <a:cs typeface="Roboto"/>
                          <a:sym typeface="Roboto"/>
                        </a:rPr>
                        <a:t>Aerodynamically efficient; </a:t>
                      </a:r>
                      <a:r>
                        <a:rPr lang="en" sz="1200" b="1">
                          <a:latin typeface="Roboto"/>
                          <a:ea typeface="Roboto"/>
                          <a:cs typeface="Roboto"/>
                          <a:sym typeface="Roboto"/>
                        </a:rPr>
                        <a:t>6</a:t>
                      </a:r>
                      <a:r>
                        <a:rPr lang="en" sz="1200">
                          <a:latin typeface="Roboto"/>
                          <a:ea typeface="Roboto"/>
                          <a:cs typeface="Roboto"/>
                          <a:sym typeface="Roboto"/>
                        </a:rPr>
                        <a:t> passengers; </a:t>
                      </a:r>
                      <a:r>
                        <a:rPr lang="en" sz="1200" b="1">
                          <a:latin typeface="Roboto"/>
                          <a:ea typeface="Roboto"/>
                          <a:cs typeface="Roboto"/>
                          <a:sym typeface="Roboto"/>
                        </a:rPr>
                        <a:t>150 </a:t>
                      </a:r>
                      <a:r>
                        <a:rPr lang="en" sz="1200">
                          <a:latin typeface="Roboto"/>
                          <a:ea typeface="Roboto"/>
                          <a:cs typeface="Roboto"/>
                          <a:sym typeface="Roboto"/>
                        </a:rPr>
                        <a:t>kias cruise; </a:t>
                      </a:r>
                      <a:r>
                        <a:rPr lang="en" sz="1200" b="1">
                          <a:latin typeface="Roboto"/>
                          <a:ea typeface="Roboto"/>
                          <a:cs typeface="Roboto"/>
                          <a:sym typeface="Roboto"/>
                        </a:rPr>
                        <a:t>fully electric, </a:t>
                      </a:r>
                      <a:r>
                        <a:rPr lang="en" sz="1200">
                          <a:solidFill>
                            <a:schemeClr val="lt1"/>
                          </a:solidFill>
                          <a:latin typeface="Roboto"/>
                          <a:ea typeface="Roboto"/>
                          <a:cs typeface="Roboto"/>
                          <a:sym typeface="Roboto"/>
                        </a:rPr>
                        <a:t>performance enables </a:t>
                      </a:r>
                      <a:r>
                        <a:rPr lang="en" sz="1200" b="1">
                          <a:solidFill>
                            <a:schemeClr val="lt1"/>
                          </a:solidFill>
                          <a:latin typeface="Roboto"/>
                          <a:ea typeface="Roboto"/>
                          <a:cs typeface="Roboto"/>
                          <a:sym typeface="Roboto"/>
                        </a:rPr>
                        <a:t>2 hr endurance, 150 nautical mile range.</a:t>
                      </a:r>
                      <a:endParaRPr sz="1200" b="1">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28575" cap="flat" cmpd="sng">
                      <a:solidFill>
                        <a:srgbClr val="FF0000"/>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sz="1200">
                          <a:latin typeface="Roboto"/>
                          <a:ea typeface="Roboto"/>
                          <a:cs typeface="Roboto"/>
                          <a:sym typeface="Roboto"/>
                        </a:rPr>
                        <a:t>FR1 - Classification</a:t>
                      </a:r>
                      <a:endParaRPr sz="1200">
                        <a:latin typeface="Roboto"/>
                        <a:ea typeface="Roboto"/>
                        <a:cs typeface="Roboto"/>
                        <a:sym typeface="Roboto"/>
                      </a:endParaRPr>
                    </a:p>
                    <a:p>
                      <a:pPr marL="0" lvl="0" indent="0" algn="l" rtl="0">
                        <a:spcBef>
                          <a:spcPts val="0"/>
                        </a:spcBef>
                        <a:spcAft>
                          <a:spcPts val="0"/>
                        </a:spcAft>
                        <a:buNone/>
                      </a:pPr>
                      <a:r>
                        <a:rPr lang="en" sz="1200">
                          <a:latin typeface="Roboto"/>
                          <a:ea typeface="Roboto"/>
                          <a:cs typeface="Roboto"/>
                          <a:sym typeface="Roboto"/>
                        </a:rPr>
                        <a:t>FR2 - Crew</a:t>
                      </a:r>
                      <a:endParaRPr sz="1200">
                        <a:latin typeface="Roboto"/>
                        <a:ea typeface="Roboto"/>
                        <a:cs typeface="Roboto"/>
                        <a:sym typeface="Roboto"/>
                      </a:endParaRPr>
                    </a:p>
                    <a:p>
                      <a:pPr marL="0" lvl="0" indent="0" algn="l" rtl="0">
                        <a:spcBef>
                          <a:spcPts val="0"/>
                        </a:spcBef>
                        <a:spcAft>
                          <a:spcPts val="0"/>
                        </a:spcAft>
                        <a:buNone/>
                      </a:pPr>
                      <a:r>
                        <a:rPr lang="en" sz="1200">
                          <a:latin typeface="Roboto"/>
                          <a:ea typeface="Roboto"/>
                          <a:cs typeface="Roboto"/>
                          <a:sym typeface="Roboto"/>
                        </a:rPr>
                        <a:t>FR3 - Performance</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28575" cap="flat" cmpd="sng">
                      <a:solidFill>
                        <a:srgbClr val="FF0000"/>
                      </a:solidFill>
                      <a:prstDash val="solid"/>
                      <a:round/>
                      <a:headEnd type="none" w="sm" len="sm"/>
                      <a:tailEnd type="none" w="sm" len="sm"/>
                    </a:lnR>
                    <a:lnT w="28575" cap="flat" cmpd="sng">
                      <a:solidFill>
                        <a:srgbClr val="FF0000"/>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733450">
                <a:tc>
                  <a:txBody>
                    <a:bodyPr/>
                    <a:lstStyle/>
                    <a:p>
                      <a:pPr marL="0" lvl="0" indent="0" algn="l" rtl="0">
                        <a:spcBef>
                          <a:spcPts val="0"/>
                        </a:spcBef>
                        <a:spcAft>
                          <a:spcPts val="0"/>
                        </a:spcAft>
                        <a:buNone/>
                      </a:pPr>
                      <a:r>
                        <a:rPr lang="en" sz="1200">
                          <a:latin typeface="Roboto"/>
                          <a:ea typeface="Roboto"/>
                          <a:cs typeface="Roboto"/>
                          <a:sym typeface="Roboto"/>
                        </a:rPr>
                        <a:t>Computational Simulation + Stability Models (</a:t>
                      </a:r>
                      <a:r>
                        <a:rPr lang="en" sz="1200" b="1">
                          <a:latin typeface="Roboto"/>
                          <a:ea typeface="Roboto"/>
                          <a:cs typeface="Roboto"/>
                          <a:sym typeface="Roboto"/>
                        </a:rPr>
                        <a:t>CSM</a:t>
                      </a:r>
                      <a:r>
                        <a:rPr lang="en" sz="1200">
                          <a:latin typeface="Roboto"/>
                          <a:ea typeface="Roboto"/>
                          <a:cs typeface="Roboto"/>
                          <a:sym typeface="Roboto"/>
                        </a:rPr>
                        <a:t>)</a:t>
                      </a:r>
                      <a:endParaRPr sz="1200">
                        <a:latin typeface="Roboto"/>
                        <a:ea typeface="Roboto"/>
                        <a:cs typeface="Roboto"/>
                        <a:sym typeface="Roboto"/>
                      </a:endParaRPr>
                    </a:p>
                  </a:txBody>
                  <a:tcPr marL="91425" marR="91425" marT="91425" marB="91425" anchor="ctr">
                    <a:lnL w="28575" cap="flat" cmpd="sng">
                      <a:solidFill>
                        <a:srgbClr val="FF0000"/>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sz="1200">
                          <a:latin typeface="Roboto"/>
                          <a:ea typeface="Roboto"/>
                          <a:cs typeface="Roboto"/>
                          <a:sym typeface="Roboto"/>
                        </a:rPr>
                        <a:t>MATLAB, AAA, and dynamic stability models will serve as a guide for analysis, prediction, verification, and design/model iteration.  </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sz="1200">
                          <a:latin typeface="Roboto"/>
                          <a:ea typeface="Roboto"/>
                          <a:cs typeface="Roboto"/>
                          <a:sym typeface="Roboto"/>
                        </a:rPr>
                        <a:t>FR3 - Performance</a:t>
                      </a:r>
                      <a:endParaRPr sz="1200">
                        <a:latin typeface="Roboto"/>
                        <a:ea typeface="Roboto"/>
                        <a:cs typeface="Roboto"/>
                        <a:sym typeface="Roboto"/>
                      </a:endParaRPr>
                    </a:p>
                    <a:p>
                      <a:pPr marL="0" lvl="0" indent="0" algn="l" rtl="0">
                        <a:spcBef>
                          <a:spcPts val="0"/>
                        </a:spcBef>
                        <a:spcAft>
                          <a:spcPts val="0"/>
                        </a:spcAft>
                        <a:buNone/>
                      </a:pPr>
                      <a:r>
                        <a:rPr lang="en" sz="1200">
                          <a:latin typeface="Roboto"/>
                          <a:ea typeface="Roboto"/>
                          <a:cs typeface="Roboto"/>
                          <a:sym typeface="Roboto"/>
                        </a:rPr>
                        <a:t>FR6 - Stability</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28575" cap="flat" cmpd="sng">
                      <a:solidFill>
                        <a:srgbClr val="FF0000"/>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625025">
                <a:tc>
                  <a:txBody>
                    <a:bodyPr/>
                    <a:lstStyle/>
                    <a:p>
                      <a:pPr marL="0" lvl="0" indent="0" algn="l" rtl="0">
                        <a:spcBef>
                          <a:spcPts val="0"/>
                        </a:spcBef>
                        <a:spcAft>
                          <a:spcPts val="0"/>
                        </a:spcAft>
                        <a:buNone/>
                      </a:pPr>
                      <a:r>
                        <a:rPr lang="en" sz="1200">
                          <a:latin typeface="Roboto"/>
                          <a:ea typeface="Roboto"/>
                          <a:cs typeface="Roboto"/>
                          <a:sym typeface="Roboto"/>
                        </a:rPr>
                        <a:t>Small Scale Testing (</a:t>
                      </a:r>
                      <a:r>
                        <a:rPr lang="en" sz="1200" b="1">
                          <a:latin typeface="Roboto"/>
                          <a:ea typeface="Roboto"/>
                          <a:cs typeface="Roboto"/>
                          <a:sym typeface="Roboto"/>
                        </a:rPr>
                        <a:t>SST</a:t>
                      </a:r>
                      <a:r>
                        <a:rPr lang="en" sz="1200">
                          <a:latin typeface="Roboto"/>
                          <a:ea typeface="Roboto"/>
                          <a:cs typeface="Roboto"/>
                          <a:sym typeface="Roboto"/>
                        </a:rPr>
                        <a:t>)</a:t>
                      </a:r>
                      <a:endParaRPr sz="1200">
                        <a:latin typeface="Roboto"/>
                        <a:ea typeface="Roboto"/>
                        <a:cs typeface="Roboto"/>
                        <a:sym typeface="Roboto"/>
                      </a:endParaRPr>
                    </a:p>
                  </a:txBody>
                  <a:tcPr marL="91425" marR="91425" marT="91425" marB="91425" anchor="ctr">
                    <a:lnL w="28575" cap="flat" cmpd="sng">
                      <a:solidFill>
                        <a:srgbClr val="FF0000"/>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28575" cap="flat" cmpd="sng">
                      <a:solidFill>
                        <a:srgbClr val="FF0000"/>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sz="1200">
                          <a:solidFill>
                            <a:srgbClr val="212121"/>
                          </a:solidFill>
                          <a:latin typeface="Roboto"/>
                          <a:ea typeface="Roboto"/>
                          <a:cs typeface="Roboto"/>
                          <a:sym typeface="Roboto"/>
                        </a:rPr>
                        <a:t>Wind Tunnel Aerodynamic Validation (</a:t>
                      </a:r>
                      <a:r>
                        <a:rPr lang="en" sz="1200">
                          <a:latin typeface="Roboto"/>
                          <a:ea typeface="Roboto"/>
                          <a:cs typeface="Roboto"/>
                          <a:sym typeface="Roboto"/>
                        </a:rPr>
                        <a:t>WTAV): comparative data collection, and Characteristic Stability Demonstration (CSD): stability visualization</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28575" cap="flat" cmpd="sng">
                      <a:solidFill>
                        <a:srgbClr val="FF0000"/>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sz="1200">
                          <a:solidFill>
                            <a:srgbClr val="212121"/>
                          </a:solidFill>
                          <a:latin typeface="Roboto"/>
                          <a:ea typeface="Roboto"/>
                          <a:cs typeface="Roboto"/>
                          <a:sym typeface="Roboto"/>
                        </a:rPr>
                        <a:t>FR4 - WTAV (Wind Tun.)</a:t>
                      </a:r>
                      <a:endParaRPr sz="1200">
                        <a:solidFill>
                          <a:srgbClr val="212121"/>
                        </a:solidFill>
                        <a:latin typeface="Roboto"/>
                        <a:ea typeface="Roboto"/>
                        <a:cs typeface="Roboto"/>
                        <a:sym typeface="Roboto"/>
                      </a:endParaRPr>
                    </a:p>
                    <a:p>
                      <a:pPr marL="0" lvl="0" indent="0" algn="l" rtl="0">
                        <a:spcBef>
                          <a:spcPts val="0"/>
                        </a:spcBef>
                        <a:spcAft>
                          <a:spcPts val="0"/>
                        </a:spcAft>
                        <a:buNone/>
                      </a:pPr>
                      <a:r>
                        <a:rPr lang="en" sz="1200">
                          <a:solidFill>
                            <a:srgbClr val="212121"/>
                          </a:solidFill>
                          <a:latin typeface="Roboto"/>
                          <a:ea typeface="Roboto"/>
                          <a:cs typeface="Roboto"/>
                          <a:sym typeface="Roboto"/>
                        </a:rPr>
                        <a:t>FR5 - CSD (Glider)</a:t>
                      </a:r>
                      <a:endParaRPr sz="1200">
                        <a:solidFill>
                          <a:srgbClr val="212121"/>
                        </a:solidFill>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28575" cap="flat" cmpd="sng">
                      <a:solidFill>
                        <a:srgbClr val="FF0000"/>
                      </a:solidFill>
                      <a:prstDash val="solid"/>
                      <a:round/>
                      <a:headEnd type="none" w="sm" len="sm"/>
                      <a:tailEnd type="none" w="sm" len="sm"/>
                    </a:lnR>
                    <a:lnT w="9525" cap="flat" cmpd="sng">
                      <a:solidFill>
                        <a:srgbClr val="212121"/>
                      </a:solidFill>
                      <a:prstDash val="solid"/>
                      <a:round/>
                      <a:headEnd type="none" w="sm" len="sm"/>
                      <a:tailEnd type="none" w="sm" len="sm"/>
                    </a:lnT>
                    <a:lnB w="28575" cap="flat" cmpd="sng">
                      <a:solidFill>
                        <a:srgbClr val="FF0000"/>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550075">
                <a:tc>
                  <a:txBody>
                    <a:bodyPr/>
                    <a:lstStyle/>
                    <a:p>
                      <a:pPr marL="0" lvl="0" indent="0" algn="l" rtl="0">
                        <a:spcBef>
                          <a:spcPts val="0"/>
                        </a:spcBef>
                        <a:spcAft>
                          <a:spcPts val="0"/>
                        </a:spcAft>
                        <a:buNone/>
                      </a:pPr>
                      <a:r>
                        <a:rPr lang="en" sz="1200">
                          <a:latin typeface="Roboto"/>
                          <a:ea typeface="Roboto"/>
                          <a:cs typeface="Roboto"/>
                          <a:sym typeface="Roboto"/>
                        </a:rPr>
                        <a:t>Manufacturing (</a:t>
                      </a:r>
                      <a:r>
                        <a:rPr lang="en" sz="1200" b="1">
                          <a:latin typeface="Roboto"/>
                          <a:ea typeface="Roboto"/>
                          <a:cs typeface="Roboto"/>
                          <a:sym typeface="Roboto"/>
                        </a:rPr>
                        <a:t>MFCT</a:t>
                      </a:r>
                      <a:r>
                        <a:rPr lang="en" sz="1200">
                          <a:latin typeface="Roboto"/>
                          <a:ea typeface="Roboto"/>
                          <a:cs typeface="Roboto"/>
                          <a:sym typeface="Roboto"/>
                        </a:rPr>
                        <a:t>)</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28575" cap="flat" cmpd="sng">
                      <a:solidFill>
                        <a:srgbClr val="FF0000"/>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sz="1200">
                          <a:latin typeface="Roboto"/>
                          <a:ea typeface="Roboto"/>
                          <a:cs typeface="Roboto"/>
                          <a:sym typeface="Roboto"/>
                        </a:rPr>
                        <a:t>Scale models will need to be constructed for the WTAV and CSD tests</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28575" cap="flat" cmpd="sng">
                      <a:solidFill>
                        <a:srgbClr val="FF0000"/>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sz="1200">
                          <a:solidFill>
                            <a:schemeClr val="lt1"/>
                          </a:solidFill>
                          <a:latin typeface="Roboto"/>
                          <a:ea typeface="Roboto"/>
                          <a:cs typeface="Roboto"/>
                          <a:sym typeface="Roboto"/>
                        </a:rPr>
                        <a:t>FR4 - WTAV (Wind Tun.)</a:t>
                      </a:r>
                      <a:endParaRPr sz="1200">
                        <a:solidFill>
                          <a:schemeClr val="lt1"/>
                        </a:solidFill>
                        <a:latin typeface="Roboto"/>
                        <a:ea typeface="Roboto"/>
                        <a:cs typeface="Roboto"/>
                        <a:sym typeface="Roboto"/>
                      </a:endParaRPr>
                    </a:p>
                    <a:p>
                      <a:pPr marL="0" lvl="0" indent="0" algn="l" rtl="0">
                        <a:spcBef>
                          <a:spcPts val="0"/>
                        </a:spcBef>
                        <a:spcAft>
                          <a:spcPts val="0"/>
                        </a:spcAft>
                        <a:buNone/>
                      </a:pPr>
                      <a:r>
                        <a:rPr lang="en" sz="1200">
                          <a:solidFill>
                            <a:schemeClr val="lt1"/>
                          </a:solidFill>
                          <a:latin typeface="Roboto"/>
                          <a:ea typeface="Roboto"/>
                          <a:cs typeface="Roboto"/>
                          <a:sym typeface="Roboto"/>
                        </a:rPr>
                        <a:t>FR5 - CSD (Glider)</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28575" cap="flat" cmpd="sng">
                      <a:solidFill>
                        <a:srgbClr val="FF0000"/>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366700">
                <a:tc>
                  <a:txBody>
                    <a:bodyPr/>
                    <a:lstStyle/>
                    <a:p>
                      <a:pPr marL="0" lvl="0" indent="0" algn="l" rtl="0">
                        <a:spcBef>
                          <a:spcPts val="0"/>
                        </a:spcBef>
                        <a:spcAft>
                          <a:spcPts val="0"/>
                        </a:spcAft>
                        <a:buNone/>
                      </a:pPr>
                      <a:r>
                        <a:rPr lang="en" sz="1200">
                          <a:latin typeface="Roboto"/>
                          <a:ea typeface="Roboto"/>
                          <a:cs typeface="Roboto"/>
                          <a:sym typeface="Roboto"/>
                        </a:rPr>
                        <a:t>Budget (</a:t>
                      </a:r>
                      <a:r>
                        <a:rPr lang="en" sz="1200" b="1">
                          <a:latin typeface="Roboto"/>
                          <a:ea typeface="Roboto"/>
                          <a:cs typeface="Roboto"/>
                          <a:sym typeface="Roboto"/>
                        </a:rPr>
                        <a:t>BUD</a:t>
                      </a:r>
                      <a:r>
                        <a:rPr lang="en" sz="1200">
                          <a:latin typeface="Roboto"/>
                          <a:ea typeface="Roboto"/>
                          <a:cs typeface="Roboto"/>
                          <a:sym typeface="Roboto"/>
                        </a:rPr>
                        <a:t>)</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sz="1200">
                          <a:latin typeface="Roboto"/>
                          <a:ea typeface="Roboto"/>
                          <a:cs typeface="Roboto"/>
                          <a:sym typeface="Roboto"/>
                        </a:rPr>
                        <a:t>Course funding limitation has a limit of $5,000; will drive SST model quality</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sz="1200">
                          <a:latin typeface="Roboto"/>
                          <a:ea typeface="Roboto"/>
                          <a:cs typeface="Roboto"/>
                          <a:sym typeface="Roboto"/>
                        </a:rPr>
                        <a:t>Course</a:t>
                      </a:r>
                      <a:endParaRPr sz="1200">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bl>
          </a:graphicData>
        </a:graphic>
      </p:graphicFrame>
      <p:graphicFrame>
        <p:nvGraphicFramePr>
          <p:cNvPr id="256" name="Google Shape;256;p2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82"/>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y𝛿r </a:t>
            </a:r>
            <a:r>
              <a:rPr lang="en"/>
              <a:t>Outputs</a:t>
            </a:r>
            <a:endParaRPr/>
          </a:p>
        </p:txBody>
      </p:sp>
      <p:sp>
        <p:nvSpPr>
          <p:cNvPr id="1721" name="Google Shape;1721;p18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170</a:t>
            </a:fld>
            <a:endParaRPr/>
          </a:p>
        </p:txBody>
      </p:sp>
      <p:pic>
        <p:nvPicPr>
          <p:cNvPr id="1722" name="Google Shape;1722;p182"/>
          <p:cNvPicPr preferRelativeResize="0"/>
          <p:nvPr/>
        </p:nvPicPr>
        <p:blipFill>
          <a:blip r:embed="rId3">
            <a:alphaModFix/>
          </a:blip>
          <a:stretch>
            <a:fillRect/>
          </a:stretch>
        </p:blipFill>
        <p:spPr>
          <a:xfrm>
            <a:off x="152400" y="2103540"/>
            <a:ext cx="8839199" cy="936425"/>
          </a:xfrm>
          <a:prstGeom prst="rect">
            <a:avLst/>
          </a:prstGeom>
          <a:noFill/>
          <a:ln>
            <a:noFill/>
          </a:ln>
        </p:spPr>
      </p:pic>
      <p:graphicFrame>
        <p:nvGraphicFramePr>
          <p:cNvPr id="1723" name="Google Shape;1723;p18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Google Shape;1728;p183"/>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l𝛿r </a:t>
            </a:r>
            <a:r>
              <a:rPr lang="en"/>
              <a:t>Inputs</a:t>
            </a:r>
            <a:endParaRPr/>
          </a:p>
        </p:txBody>
      </p:sp>
      <p:sp>
        <p:nvSpPr>
          <p:cNvPr id="1729" name="Google Shape;1729;p18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171</a:t>
            </a:fld>
            <a:endParaRPr/>
          </a:p>
        </p:txBody>
      </p:sp>
      <p:pic>
        <p:nvPicPr>
          <p:cNvPr id="1730" name="Google Shape;1730;p18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899149"/>
            <a:ext cx="8839199" cy="1141050"/>
          </a:xfrm>
          <a:prstGeom prst="rect">
            <a:avLst/>
          </a:prstGeom>
          <a:noFill/>
          <a:ln>
            <a:noFill/>
          </a:ln>
        </p:spPr>
      </p:pic>
      <p:graphicFrame>
        <p:nvGraphicFramePr>
          <p:cNvPr id="1731" name="Google Shape;1731;p183"/>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736" name="Google Shape;1736;p184"/>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l𝛿r </a:t>
            </a:r>
            <a:r>
              <a:rPr lang="en"/>
              <a:t>Outputs</a:t>
            </a:r>
            <a:endParaRPr/>
          </a:p>
        </p:txBody>
      </p:sp>
      <p:sp>
        <p:nvSpPr>
          <p:cNvPr id="1737" name="Google Shape;1737;p18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172</a:t>
            </a:fld>
            <a:endParaRPr/>
          </a:p>
        </p:txBody>
      </p:sp>
      <p:pic>
        <p:nvPicPr>
          <p:cNvPr id="1738" name="Google Shape;1738;p184"/>
          <p:cNvPicPr preferRelativeResize="0"/>
          <p:nvPr/>
        </p:nvPicPr>
        <p:blipFill>
          <a:blip r:embed="rId3">
            <a:alphaModFix/>
          </a:blip>
          <a:stretch>
            <a:fillRect/>
          </a:stretch>
        </p:blipFill>
        <p:spPr>
          <a:xfrm>
            <a:off x="548075" y="2081213"/>
            <a:ext cx="7743825" cy="981075"/>
          </a:xfrm>
          <a:prstGeom prst="rect">
            <a:avLst/>
          </a:prstGeom>
          <a:noFill/>
          <a:ln>
            <a:noFill/>
          </a:ln>
        </p:spPr>
      </p:pic>
      <p:graphicFrame>
        <p:nvGraphicFramePr>
          <p:cNvPr id="1739" name="Google Shape;1739;p18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p185"/>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y𝛿r </a:t>
            </a:r>
            <a:r>
              <a:rPr lang="en"/>
              <a:t>Inputs</a:t>
            </a:r>
            <a:endParaRPr/>
          </a:p>
        </p:txBody>
      </p:sp>
      <p:sp>
        <p:nvSpPr>
          <p:cNvPr id="1745" name="Google Shape;1745;p18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173</a:t>
            </a:fld>
            <a:endParaRPr/>
          </a:p>
        </p:txBody>
      </p:sp>
      <p:pic>
        <p:nvPicPr>
          <p:cNvPr id="1746" name="Google Shape;1746;p18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887789"/>
            <a:ext cx="8839202" cy="1367925"/>
          </a:xfrm>
          <a:prstGeom prst="rect">
            <a:avLst/>
          </a:prstGeom>
          <a:noFill/>
          <a:ln>
            <a:noFill/>
          </a:ln>
        </p:spPr>
      </p:pic>
      <p:graphicFrame>
        <p:nvGraphicFramePr>
          <p:cNvPr id="1747" name="Google Shape;1747;p18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751"/>
        <p:cNvGrpSpPr/>
        <p:nvPr/>
      </p:nvGrpSpPr>
      <p:grpSpPr>
        <a:xfrm>
          <a:off x="0" y="0"/>
          <a:ext cx="0" cy="0"/>
          <a:chOff x="0" y="0"/>
          <a:chExt cx="0" cy="0"/>
        </a:xfrm>
      </p:grpSpPr>
      <p:sp>
        <p:nvSpPr>
          <p:cNvPr id="1752" name="Google Shape;1752;p186"/>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n𝛿r </a:t>
            </a:r>
            <a:r>
              <a:rPr lang="en"/>
              <a:t>Inputs</a:t>
            </a:r>
            <a:endParaRPr/>
          </a:p>
        </p:txBody>
      </p:sp>
      <p:sp>
        <p:nvSpPr>
          <p:cNvPr id="1753" name="Google Shape;1753;p18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174</a:t>
            </a:fld>
            <a:endParaRPr/>
          </a:p>
        </p:txBody>
      </p:sp>
      <p:pic>
        <p:nvPicPr>
          <p:cNvPr id="1754" name="Google Shape;1754;p18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2092488"/>
            <a:ext cx="8839200" cy="958524"/>
          </a:xfrm>
          <a:prstGeom prst="rect">
            <a:avLst/>
          </a:prstGeom>
          <a:noFill/>
          <a:ln>
            <a:noFill/>
          </a:ln>
        </p:spPr>
      </p:pic>
      <p:graphicFrame>
        <p:nvGraphicFramePr>
          <p:cNvPr id="1755" name="Google Shape;1755;p18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187"/>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n𝛿r </a:t>
            </a:r>
            <a:r>
              <a:rPr lang="en"/>
              <a:t>Outputs</a:t>
            </a:r>
            <a:endParaRPr/>
          </a:p>
        </p:txBody>
      </p:sp>
      <p:sp>
        <p:nvSpPr>
          <p:cNvPr id="1761" name="Google Shape;1761;p18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175</a:t>
            </a:fld>
            <a:endParaRPr/>
          </a:p>
        </p:txBody>
      </p:sp>
      <p:pic>
        <p:nvPicPr>
          <p:cNvPr id="1762" name="Google Shape;1762;p187"/>
          <p:cNvPicPr preferRelativeResize="0"/>
          <p:nvPr/>
        </p:nvPicPr>
        <p:blipFill>
          <a:blip r:embed="rId3">
            <a:alphaModFix/>
          </a:blip>
          <a:stretch>
            <a:fillRect/>
          </a:stretch>
        </p:blipFill>
        <p:spPr>
          <a:xfrm>
            <a:off x="700088" y="2090738"/>
            <a:ext cx="7743825" cy="962025"/>
          </a:xfrm>
          <a:prstGeom prst="rect">
            <a:avLst/>
          </a:prstGeom>
          <a:noFill/>
          <a:ln>
            <a:noFill/>
          </a:ln>
        </p:spPr>
      </p:pic>
      <p:graphicFrame>
        <p:nvGraphicFramePr>
          <p:cNvPr id="1763" name="Google Shape;1763;p18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1768" name="Google Shape;1768;p188"/>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m0 </a:t>
            </a:r>
            <a:r>
              <a:rPr lang="en"/>
              <a:t>Calculations</a:t>
            </a:r>
            <a:endParaRPr/>
          </a:p>
        </p:txBody>
      </p:sp>
      <p:sp>
        <p:nvSpPr>
          <p:cNvPr id="1769" name="Google Shape;1769;p18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176</a:t>
            </a:fld>
            <a:endParaRPr/>
          </a:p>
        </p:txBody>
      </p:sp>
      <p:pic>
        <p:nvPicPr>
          <p:cNvPr id="1770" name="Google Shape;1770;p188"/>
          <p:cNvPicPr preferRelativeResize="0"/>
          <p:nvPr/>
        </p:nvPicPr>
        <p:blipFill>
          <a:blip r:embed="rId3">
            <a:alphaModFix/>
          </a:blip>
          <a:stretch>
            <a:fillRect/>
          </a:stretch>
        </p:blipFill>
        <p:spPr>
          <a:xfrm>
            <a:off x="152400" y="1379950"/>
            <a:ext cx="8839199" cy="2383604"/>
          </a:xfrm>
          <a:prstGeom prst="rect">
            <a:avLst/>
          </a:prstGeom>
          <a:noFill/>
          <a:ln>
            <a:noFill/>
          </a:ln>
        </p:spPr>
      </p:pic>
      <p:graphicFrame>
        <p:nvGraphicFramePr>
          <p:cNvPr id="1771" name="Google Shape;1771;p188"/>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
        <p:nvSpPr>
          <p:cNvPr id="1776" name="Google Shape;1776;p189"/>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L0 </a:t>
            </a:r>
            <a:r>
              <a:rPr lang="en"/>
              <a:t>Calculations</a:t>
            </a:r>
            <a:endParaRPr/>
          </a:p>
        </p:txBody>
      </p:sp>
      <p:sp>
        <p:nvSpPr>
          <p:cNvPr id="1777" name="Google Shape;1777;p18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177</a:t>
            </a:fld>
            <a:endParaRPr/>
          </a:p>
        </p:txBody>
      </p:sp>
      <p:pic>
        <p:nvPicPr>
          <p:cNvPr id="1778" name="Google Shape;1778;p189"/>
          <p:cNvPicPr preferRelativeResize="0"/>
          <p:nvPr/>
        </p:nvPicPr>
        <p:blipFill>
          <a:blip r:embed="rId3">
            <a:alphaModFix/>
          </a:blip>
          <a:stretch>
            <a:fillRect/>
          </a:stretch>
        </p:blipFill>
        <p:spPr>
          <a:xfrm>
            <a:off x="152400" y="1375388"/>
            <a:ext cx="8839202" cy="2392715"/>
          </a:xfrm>
          <a:prstGeom prst="rect">
            <a:avLst/>
          </a:prstGeom>
          <a:noFill/>
          <a:ln>
            <a:noFill/>
          </a:ln>
        </p:spPr>
      </p:pic>
      <p:graphicFrame>
        <p:nvGraphicFramePr>
          <p:cNvPr id="1779" name="Google Shape;1779;p18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783"/>
        <p:cNvGrpSpPr/>
        <p:nvPr/>
      </p:nvGrpSpPr>
      <p:grpSpPr>
        <a:xfrm>
          <a:off x="0" y="0"/>
          <a:ext cx="0" cy="0"/>
          <a:chOff x="0" y="0"/>
          <a:chExt cx="0" cy="0"/>
        </a:xfrm>
      </p:grpSpPr>
      <p:sp>
        <p:nvSpPr>
          <p:cNvPr id="1784" name="Google Shape;1784;p190"/>
          <p:cNvSpPr txBox="1">
            <a:spLocks noGrp="1"/>
          </p:cNvSpPr>
          <p:nvPr>
            <p:ph type="title"/>
          </p:nvPr>
        </p:nvSpPr>
        <p:spPr>
          <a:xfrm>
            <a:off x="0" y="0"/>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t>
            </a:r>
            <a:r>
              <a:rPr lang="en" baseline="-25000"/>
              <a:t>Lmin </a:t>
            </a:r>
            <a:r>
              <a:rPr lang="en"/>
              <a:t>Calculations</a:t>
            </a:r>
            <a:endParaRPr/>
          </a:p>
        </p:txBody>
      </p:sp>
      <p:sp>
        <p:nvSpPr>
          <p:cNvPr id="1785" name="Google Shape;1785;p19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178</a:t>
            </a:fld>
            <a:endParaRPr/>
          </a:p>
        </p:txBody>
      </p:sp>
      <p:pic>
        <p:nvPicPr>
          <p:cNvPr id="1786" name="Google Shape;1786;p19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663013"/>
            <a:ext cx="8839200" cy="1817475"/>
          </a:xfrm>
          <a:prstGeom prst="rect">
            <a:avLst/>
          </a:prstGeom>
          <a:noFill/>
          <a:ln>
            <a:noFill/>
          </a:ln>
        </p:spPr>
      </p:pic>
      <p:graphicFrame>
        <p:nvGraphicFramePr>
          <p:cNvPr id="1787" name="Google Shape;1787;p19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1792" name="Google Shape;1792;p191"/>
          <p:cNvSpPr txBox="1">
            <a:spLocks noGrp="1"/>
          </p:cNvSpPr>
          <p:nvPr>
            <p:ph type="title"/>
          </p:nvPr>
        </p:nvSpPr>
        <p:spPr>
          <a:xfrm>
            <a:off x="311700" y="2160600"/>
            <a:ext cx="8520600" cy="822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Tail Design Process</a:t>
            </a:r>
            <a:endParaRPr/>
          </a:p>
        </p:txBody>
      </p:sp>
      <p:sp>
        <p:nvSpPr>
          <p:cNvPr id="1793" name="Google Shape;1793;p19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179</a:t>
            </a:fld>
            <a:endParaRPr/>
          </a:p>
        </p:txBody>
      </p:sp>
      <p:graphicFrame>
        <p:nvGraphicFramePr>
          <p:cNvPr id="1794" name="Google Shape;1794;p19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0"/>
          <p:cNvSpPr/>
          <p:nvPr/>
        </p:nvSpPr>
        <p:spPr>
          <a:xfrm>
            <a:off x="0" y="2571750"/>
            <a:ext cx="9144000" cy="2571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0"/>
          <p:cNvSpPr txBox="1">
            <a:spLocks noGrp="1"/>
          </p:cNvSpPr>
          <p:nvPr>
            <p:ph type="title"/>
          </p:nvPr>
        </p:nvSpPr>
        <p:spPr>
          <a:xfrm>
            <a:off x="164975" y="635275"/>
            <a:ext cx="8737200" cy="163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a:t>
            </a:r>
            <a:r>
              <a:rPr lang="en" sz="3600"/>
              <a:t>ESIGN </a:t>
            </a:r>
            <a:r>
              <a:rPr lang="en"/>
              <a:t>R</a:t>
            </a:r>
            <a:r>
              <a:rPr lang="en" sz="3600"/>
              <a:t>EQUIREMENTS </a:t>
            </a:r>
            <a:r>
              <a:rPr lang="en"/>
              <a:t>A</a:t>
            </a:r>
            <a:r>
              <a:rPr lang="en" sz="3600"/>
              <a:t>ND </a:t>
            </a:r>
            <a:r>
              <a:rPr lang="en"/>
              <a:t>T</a:t>
            </a:r>
            <a:r>
              <a:rPr lang="en" sz="3600"/>
              <a:t>HEIR </a:t>
            </a:r>
            <a:r>
              <a:rPr lang="en"/>
              <a:t>S</a:t>
            </a:r>
            <a:r>
              <a:rPr lang="en" sz="3600"/>
              <a:t>ATISFACTION</a:t>
            </a:r>
            <a:endParaRPr sz="3600"/>
          </a:p>
          <a:p>
            <a:pPr marL="0" lvl="0" indent="0" algn="ctr" rtl="0">
              <a:spcBef>
                <a:spcPts val="0"/>
              </a:spcBef>
              <a:spcAft>
                <a:spcPts val="0"/>
              </a:spcAft>
              <a:buNone/>
            </a:pPr>
            <a:r>
              <a:rPr lang="en" sz="1800">
                <a:latin typeface="Roboto"/>
                <a:ea typeface="Roboto"/>
                <a:cs typeface="Roboto"/>
                <a:sym typeface="Roboto"/>
              </a:rPr>
              <a:t>Presented by:</a:t>
            </a:r>
            <a:endParaRPr sz="1800">
              <a:latin typeface="Roboto"/>
              <a:ea typeface="Roboto"/>
              <a:cs typeface="Roboto"/>
              <a:sym typeface="Roboto"/>
            </a:endParaRPr>
          </a:p>
          <a:p>
            <a:pPr marL="0" lvl="0" indent="0" algn="ctr" rtl="0">
              <a:spcBef>
                <a:spcPts val="0"/>
              </a:spcBef>
              <a:spcAft>
                <a:spcPts val="0"/>
              </a:spcAft>
              <a:buNone/>
            </a:pPr>
            <a:r>
              <a:rPr lang="en" sz="1800">
                <a:latin typeface="Roboto"/>
                <a:ea typeface="Roboto"/>
                <a:cs typeface="Roboto"/>
                <a:sym typeface="Roboto"/>
              </a:rPr>
              <a:t>Jake Pendergast, Tomaz Remec, Tristan Martinez</a:t>
            </a:r>
            <a:endParaRPr sz="1800">
              <a:latin typeface="Roboto"/>
              <a:ea typeface="Roboto"/>
              <a:cs typeface="Roboto"/>
              <a:sym typeface="Roboto"/>
            </a:endParaRPr>
          </a:p>
        </p:txBody>
      </p:sp>
      <p:sp>
        <p:nvSpPr>
          <p:cNvPr id="263" name="Google Shape;263;p3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dk1"/>
                </a:solidFill>
              </a:rPr>
              <a:t>18</a:t>
            </a:fld>
            <a:endParaRPr>
              <a:solidFill>
                <a:schemeClr val="dk1"/>
              </a:solidFill>
            </a:endParaRPr>
          </a:p>
        </p:txBody>
      </p:sp>
      <p:cxnSp>
        <p:nvCxnSpPr>
          <p:cNvPr id="264" name="Google Shape;264;p30"/>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
        <p:nvSpPr>
          <p:cNvPr id="265" name="Google Shape;265;p30"/>
          <p:cNvSpPr txBox="1"/>
          <p:nvPr/>
        </p:nvSpPr>
        <p:spPr>
          <a:xfrm>
            <a:off x="868625" y="2628450"/>
            <a:ext cx="7329900" cy="2373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3" action="ppaction://hlinksldjump"/>
              </a:rPr>
              <a:t>Driving Requirements</a:t>
            </a:r>
            <a:endParaRPr sz="1800">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4" action="ppaction://hlinksldjump"/>
              </a:rPr>
              <a:t>AIRD - </a:t>
            </a:r>
            <a:r>
              <a:rPr lang="en" sz="1800" u="sng">
                <a:solidFill>
                  <a:schemeClr val="hlink"/>
                </a:solidFill>
                <a:latin typeface="Roboto"/>
                <a:ea typeface="Roboto"/>
                <a:cs typeface="Roboto"/>
                <a:sym typeface="Roboto"/>
                <a:hlinkClick r:id="rId4" action="ppaction://hlinksldjump"/>
              </a:rPr>
              <a:t>Power Requirements</a:t>
            </a:r>
            <a:endParaRPr sz="1800">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5" action="ppaction://hlinksldjump"/>
              </a:rPr>
              <a:t>AIRD - Flight Envelope</a:t>
            </a:r>
            <a:endParaRPr sz="1800">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6" action="ppaction://hlinksldjump"/>
              </a:rPr>
              <a:t>AIRD - Performance</a:t>
            </a:r>
            <a:endParaRPr sz="1800">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7" action="ppaction://hlinksldjump"/>
              </a:rPr>
              <a:t>SST - Wind Tunnel Testing</a:t>
            </a:r>
            <a:endParaRPr sz="1800">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8" action="ppaction://hlinksldjump"/>
              </a:rPr>
              <a:t>SST - Glider</a:t>
            </a:r>
            <a:endParaRPr sz="1800">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r>
              <a:rPr lang="en" sz="1800" u="sng">
                <a:solidFill>
                  <a:schemeClr val="hlink"/>
                </a:solidFill>
                <a:latin typeface="Roboto"/>
                <a:ea typeface="Roboto"/>
                <a:cs typeface="Roboto"/>
                <a:sym typeface="Roboto"/>
                <a:hlinkClick r:id="rId9" action="ppaction://hlinksldjump"/>
              </a:rPr>
              <a:t>CSM - Stability Modes</a:t>
            </a:r>
            <a:endParaRPr sz="1800">
              <a:solidFill>
                <a:schemeClr val="dk1"/>
              </a:solidFill>
              <a:latin typeface="Roboto"/>
              <a:ea typeface="Roboto"/>
              <a:cs typeface="Roboto"/>
              <a:sym typeface="Roboto"/>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192"/>
          <p:cNvSpPr txBox="1">
            <a:spLocks noGrp="1"/>
          </p:cNvSpPr>
          <p:nvPr>
            <p:ph type="title"/>
          </p:nvPr>
        </p:nvSpPr>
        <p:spPr>
          <a:xfrm>
            <a:off x="73350" y="112125"/>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Canard Design</a:t>
            </a:r>
            <a:endParaRPr/>
          </a:p>
        </p:txBody>
      </p:sp>
      <p:sp>
        <p:nvSpPr>
          <p:cNvPr id="1800" name="Google Shape;1800;p19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180</a:t>
            </a:fld>
            <a:endParaRPr/>
          </a:p>
        </p:txBody>
      </p:sp>
      <p:pic>
        <p:nvPicPr>
          <p:cNvPr id="1801" name="Google Shape;1801;p19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66425" y="934425"/>
            <a:ext cx="5958230" cy="3497550"/>
          </a:xfrm>
          <a:prstGeom prst="rect">
            <a:avLst/>
          </a:prstGeom>
          <a:noFill/>
          <a:ln>
            <a:noFill/>
          </a:ln>
        </p:spPr>
      </p:pic>
      <p:sp>
        <p:nvSpPr>
          <p:cNvPr id="1802" name="Google Shape;1802;p192"/>
          <p:cNvSpPr txBox="1"/>
          <p:nvPr/>
        </p:nvSpPr>
        <p:spPr>
          <a:xfrm>
            <a:off x="6250675" y="967025"/>
            <a:ext cx="2592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Single Propellor Horizontal Volume Coefficients</a:t>
            </a:r>
            <a:endParaRPr>
              <a:latin typeface="Roboto"/>
              <a:ea typeface="Roboto"/>
              <a:cs typeface="Roboto"/>
              <a:sym typeface="Roboto"/>
            </a:endParaRPr>
          </a:p>
        </p:txBody>
      </p:sp>
      <p:sp>
        <p:nvSpPr>
          <p:cNvPr id="1803" name="Google Shape;1803;p192"/>
          <p:cNvSpPr txBox="1"/>
          <p:nvPr/>
        </p:nvSpPr>
        <p:spPr>
          <a:xfrm>
            <a:off x="7077575" y="1485600"/>
            <a:ext cx="733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graphicFrame>
        <p:nvGraphicFramePr>
          <p:cNvPr id="1804" name="Google Shape;1804;p19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808"/>
        <p:cNvGrpSpPr/>
        <p:nvPr/>
      </p:nvGrpSpPr>
      <p:grpSpPr>
        <a:xfrm>
          <a:off x="0" y="0"/>
          <a:ext cx="0" cy="0"/>
          <a:chOff x="0" y="0"/>
          <a:chExt cx="0" cy="0"/>
        </a:xfrm>
      </p:grpSpPr>
      <p:sp>
        <p:nvSpPr>
          <p:cNvPr id="1809" name="Google Shape;1809;p193"/>
          <p:cNvSpPr txBox="1">
            <a:spLocks noGrp="1"/>
          </p:cNvSpPr>
          <p:nvPr>
            <p:ph type="title"/>
          </p:nvPr>
        </p:nvSpPr>
        <p:spPr>
          <a:xfrm>
            <a:off x="73350" y="112125"/>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Canard Design</a:t>
            </a:r>
            <a:endParaRPr/>
          </a:p>
        </p:txBody>
      </p:sp>
      <p:sp>
        <p:nvSpPr>
          <p:cNvPr id="1810" name="Google Shape;1810;p19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181</a:t>
            </a:fld>
            <a:endParaRPr/>
          </a:p>
        </p:txBody>
      </p:sp>
      <p:sp>
        <p:nvSpPr>
          <p:cNvPr id="1811" name="Google Shape;1811;p193"/>
          <p:cNvSpPr txBox="1"/>
          <p:nvPr/>
        </p:nvSpPr>
        <p:spPr>
          <a:xfrm>
            <a:off x="280300" y="953025"/>
            <a:ext cx="81348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en">
                <a:latin typeface="Roboto"/>
                <a:ea typeface="Roboto"/>
                <a:cs typeface="Roboto"/>
                <a:sym typeface="Roboto"/>
              </a:rPr>
              <a:t>Based on previous records, V</a:t>
            </a:r>
            <a:r>
              <a:rPr lang="en" baseline="-25000">
                <a:latin typeface="Roboto"/>
                <a:ea typeface="Roboto"/>
                <a:cs typeface="Roboto"/>
                <a:sym typeface="Roboto"/>
              </a:rPr>
              <a:t>H </a:t>
            </a:r>
            <a:r>
              <a:rPr lang="en">
                <a:latin typeface="Roboto"/>
                <a:ea typeface="Roboto"/>
                <a:cs typeface="Roboto"/>
                <a:sym typeface="Roboto"/>
              </a:rPr>
              <a:t> chosen as 0.7</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With the wing’s quarter chord located 65% along the length of the fuselage, optimal location of canard chosen at 25% of the fuselage length (40% moment between quarter chords)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Canard area found using following equation:</a:t>
            </a:r>
            <a:endParaRPr>
              <a:latin typeface="Roboto"/>
              <a:ea typeface="Roboto"/>
              <a:cs typeface="Roboto"/>
              <a:sym typeface="Roboto"/>
            </a:endParaRPr>
          </a:p>
          <a:p>
            <a:pPr marL="457200" lvl="0" indent="0" algn="l" rtl="0">
              <a:spcBef>
                <a:spcPts val="0"/>
              </a:spcBef>
              <a:spcAft>
                <a:spcPts val="0"/>
              </a:spcAft>
              <a:buNone/>
            </a:pPr>
            <a:endParaRPr>
              <a:latin typeface="Roboto"/>
              <a:ea typeface="Roboto"/>
              <a:cs typeface="Roboto"/>
              <a:sym typeface="Roboto"/>
            </a:endParaRPr>
          </a:p>
        </p:txBody>
      </p:sp>
      <p:pic>
        <p:nvPicPr>
          <p:cNvPr id="1812" name="Google Shape;1812;p193"/>
          <p:cNvPicPr preferRelativeResize="0"/>
          <p:nvPr/>
        </p:nvPicPr>
        <p:blipFill>
          <a:blip r:embed="rId3">
            <a:alphaModFix/>
          </a:blip>
          <a:stretch>
            <a:fillRect/>
          </a:stretch>
        </p:blipFill>
        <p:spPr>
          <a:xfrm>
            <a:off x="3294075" y="2412771"/>
            <a:ext cx="1826849" cy="1046700"/>
          </a:xfrm>
          <a:prstGeom prst="rect">
            <a:avLst/>
          </a:prstGeom>
          <a:noFill/>
          <a:ln>
            <a:noFill/>
          </a:ln>
        </p:spPr>
      </p:pic>
      <p:graphicFrame>
        <p:nvGraphicFramePr>
          <p:cNvPr id="1813" name="Google Shape;1813;p193"/>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p194"/>
          <p:cNvSpPr txBox="1">
            <a:spLocks noGrp="1"/>
          </p:cNvSpPr>
          <p:nvPr>
            <p:ph type="title"/>
          </p:nvPr>
        </p:nvSpPr>
        <p:spPr>
          <a:xfrm>
            <a:off x="73350" y="112125"/>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Canard Design</a:t>
            </a:r>
            <a:endParaRPr/>
          </a:p>
        </p:txBody>
      </p:sp>
      <p:sp>
        <p:nvSpPr>
          <p:cNvPr id="1819" name="Google Shape;1819;p19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182</a:t>
            </a:fld>
            <a:endParaRPr/>
          </a:p>
        </p:txBody>
      </p:sp>
      <p:sp>
        <p:nvSpPr>
          <p:cNvPr id="1820" name="Google Shape;1820;p194"/>
          <p:cNvSpPr txBox="1"/>
          <p:nvPr/>
        </p:nvSpPr>
        <p:spPr>
          <a:xfrm>
            <a:off x="280300" y="953025"/>
            <a:ext cx="8134800" cy="1693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en">
                <a:latin typeface="Roboto"/>
                <a:ea typeface="Roboto"/>
                <a:cs typeface="Roboto"/>
                <a:sym typeface="Roboto"/>
              </a:rPr>
              <a:t>The following design choices were made based on traditional engineering practice (see below) </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Aspect Ratio: 5</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Dihedral: 0</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Taper: 0.9</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Airfoil: NACA 0012</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Sweep: 0 degrees</a:t>
            </a:r>
            <a:endParaRPr>
              <a:latin typeface="Roboto"/>
              <a:ea typeface="Roboto"/>
              <a:cs typeface="Roboto"/>
              <a:sym typeface="Roboto"/>
            </a:endParaRPr>
          </a:p>
          <a:p>
            <a:pPr marL="457200" lvl="0" indent="0" algn="l" rtl="0">
              <a:spcBef>
                <a:spcPts val="0"/>
              </a:spcBef>
              <a:spcAft>
                <a:spcPts val="0"/>
              </a:spcAft>
              <a:buNone/>
            </a:pPr>
            <a:endParaRPr>
              <a:latin typeface="Roboto"/>
              <a:ea typeface="Roboto"/>
              <a:cs typeface="Roboto"/>
              <a:sym typeface="Roboto"/>
            </a:endParaRPr>
          </a:p>
        </p:txBody>
      </p:sp>
      <p:pic>
        <p:nvPicPr>
          <p:cNvPr id="1821" name="Google Shape;1821;p19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17625" y="2638200"/>
            <a:ext cx="6860153" cy="1908600"/>
          </a:xfrm>
          <a:prstGeom prst="rect">
            <a:avLst/>
          </a:prstGeom>
          <a:noFill/>
          <a:ln>
            <a:noFill/>
          </a:ln>
        </p:spPr>
      </p:pic>
      <p:graphicFrame>
        <p:nvGraphicFramePr>
          <p:cNvPr id="1822" name="Google Shape;1822;p19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sp>
        <p:nvSpPr>
          <p:cNvPr id="1827" name="Google Shape;1827;p195"/>
          <p:cNvSpPr txBox="1">
            <a:spLocks noGrp="1"/>
          </p:cNvSpPr>
          <p:nvPr>
            <p:ph type="title"/>
          </p:nvPr>
        </p:nvSpPr>
        <p:spPr>
          <a:xfrm>
            <a:off x="73350" y="112125"/>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Canard Design</a:t>
            </a:r>
            <a:endParaRPr/>
          </a:p>
        </p:txBody>
      </p:sp>
      <p:sp>
        <p:nvSpPr>
          <p:cNvPr id="1828" name="Google Shape;1828;p19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183</a:t>
            </a:fld>
            <a:endParaRPr/>
          </a:p>
        </p:txBody>
      </p:sp>
      <p:sp>
        <p:nvSpPr>
          <p:cNvPr id="1829" name="Google Shape;1829;p195"/>
          <p:cNvSpPr txBox="1"/>
          <p:nvPr/>
        </p:nvSpPr>
        <p:spPr>
          <a:xfrm>
            <a:off x="266250" y="1725150"/>
            <a:ext cx="8134800" cy="1693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en">
                <a:latin typeface="Roboto"/>
                <a:ea typeface="Roboto"/>
                <a:cs typeface="Roboto"/>
                <a:sym typeface="Roboto"/>
              </a:rPr>
              <a:t>The incidence angle was determined mathematically:</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First the Wing-Fuselage moment was determined</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The lift and lift curve slope was used to determine the AOA required of canard</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The AOA of the canard and wing and the downwash was used to determine the required incidence angle:</a:t>
            </a:r>
            <a:endParaRPr>
              <a:latin typeface="Roboto"/>
              <a:ea typeface="Roboto"/>
              <a:cs typeface="Roboto"/>
              <a:sym typeface="Roboto"/>
            </a:endParaRPr>
          </a:p>
          <a:p>
            <a:pPr marL="1371600" lvl="2" indent="-317500" algn="l" rtl="0">
              <a:spcBef>
                <a:spcPts val="0"/>
              </a:spcBef>
              <a:spcAft>
                <a:spcPts val="0"/>
              </a:spcAft>
              <a:buSzPts val="1400"/>
              <a:buFont typeface="Roboto"/>
              <a:buChar char="■"/>
            </a:pPr>
            <a:r>
              <a:rPr lang="en">
                <a:latin typeface="Roboto"/>
                <a:ea typeface="Roboto"/>
                <a:cs typeface="Roboto"/>
                <a:sym typeface="Roboto"/>
              </a:rPr>
              <a:t>Incidence angle: -3 degrees</a:t>
            </a:r>
            <a:endParaRPr>
              <a:latin typeface="Roboto"/>
              <a:ea typeface="Roboto"/>
              <a:cs typeface="Roboto"/>
              <a:sym typeface="Roboto"/>
            </a:endParaRPr>
          </a:p>
          <a:p>
            <a:pPr marL="457200" lvl="0" indent="0" algn="l" rtl="0">
              <a:spcBef>
                <a:spcPts val="0"/>
              </a:spcBef>
              <a:spcAft>
                <a:spcPts val="0"/>
              </a:spcAft>
              <a:buNone/>
            </a:pPr>
            <a:endParaRPr>
              <a:latin typeface="Roboto"/>
              <a:ea typeface="Roboto"/>
              <a:cs typeface="Roboto"/>
              <a:sym typeface="Roboto"/>
            </a:endParaRPr>
          </a:p>
        </p:txBody>
      </p:sp>
      <p:graphicFrame>
        <p:nvGraphicFramePr>
          <p:cNvPr id="1830" name="Google Shape;1830;p19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834"/>
        <p:cNvGrpSpPr/>
        <p:nvPr/>
      </p:nvGrpSpPr>
      <p:grpSpPr>
        <a:xfrm>
          <a:off x="0" y="0"/>
          <a:ext cx="0" cy="0"/>
          <a:chOff x="0" y="0"/>
          <a:chExt cx="0" cy="0"/>
        </a:xfrm>
      </p:grpSpPr>
      <p:sp>
        <p:nvSpPr>
          <p:cNvPr id="1835" name="Google Shape;1835;p196"/>
          <p:cNvSpPr txBox="1">
            <a:spLocks noGrp="1"/>
          </p:cNvSpPr>
          <p:nvPr>
            <p:ph type="title"/>
          </p:nvPr>
        </p:nvSpPr>
        <p:spPr>
          <a:xfrm>
            <a:off x="73350" y="112125"/>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Vertical Tail Design</a:t>
            </a:r>
            <a:endParaRPr/>
          </a:p>
        </p:txBody>
      </p:sp>
      <p:sp>
        <p:nvSpPr>
          <p:cNvPr id="1836" name="Google Shape;1836;p19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184</a:t>
            </a:fld>
            <a:endParaRPr/>
          </a:p>
        </p:txBody>
      </p:sp>
      <p:pic>
        <p:nvPicPr>
          <p:cNvPr id="1837" name="Google Shape;1837;p19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85175" y="934425"/>
            <a:ext cx="6026083" cy="3497551"/>
          </a:xfrm>
          <a:prstGeom prst="rect">
            <a:avLst/>
          </a:prstGeom>
          <a:noFill/>
          <a:ln>
            <a:noFill/>
          </a:ln>
        </p:spPr>
      </p:pic>
      <p:sp>
        <p:nvSpPr>
          <p:cNvPr id="1838" name="Google Shape;1838;p196"/>
          <p:cNvSpPr txBox="1"/>
          <p:nvPr/>
        </p:nvSpPr>
        <p:spPr>
          <a:xfrm>
            <a:off x="6250675" y="967025"/>
            <a:ext cx="2592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Single Propellor Vertical Volume Coefficients</a:t>
            </a:r>
            <a:endParaRPr>
              <a:latin typeface="Roboto"/>
              <a:ea typeface="Roboto"/>
              <a:cs typeface="Roboto"/>
              <a:sym typeface="Roboto"/>
            </a:endParaRPr>
          </a:p>
        </p:txBody>
      </p:sp>
      <p:graphicFrame>
        <p:nvGraphicFramePr>
          <p:cNvPr id="1839" name="Google Shape;1839;p19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843"/>
        <p:cNvGrpSpPr/>
        <p:nvPr/>
      </p:nvGrpSpPr>
      <p:grpSpPr>
        <a:xfrm>
          <a:off x="0" y="0"/>
          <a:ext cx="0" cy="0"/>
          <a:chOff x="0" y="0"/>
          <a:chExt cx="0" cy="0"/>
        </a:xfrm>
      </p:grpSpPr>
      <p:sp>
        <p:nvSpPr>
          <p:cNvPr id="1844" name="Google Shape;1844;p197"/>
          <p:cNvSpPr txBox="1">
            <a:spLocks noGrp="1"/>
          </p:cNvSpPr>
          <p:nvPr>
            <p:ph type="title"/>
          </p:nvPr>
        </p:nvSpPr>
        <p:spPr>
          <a:xfrm>
            <a:off x="73350" y="112125"/>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Vertical Tail Design</a:t>
            </a:r>
            <a:endParaRPr/>
          </a:p>
        </p:txBody>
      </p:sp>
      <p:sp>
        <p:nvSpPr>
          <p:cNvPr id="1845" name="Google Shape;1845;p19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185</a:t>
            </a:fld>
            <a:endParaRPr/>
          </a:p>
        </p:txBody>
      </p:sp>
      <p:sp>
        <p:nvSpPr>
          <p:cNvPr id="1846" name="Google Shape;1846;p197"/>
          <p:cNvSpPr txBox="1"/>
          <p:nvPr/>
        </p:nvSpPr>
        <p:spPr>
          <a:xfrm>
            <a:off x="280300" y="953025"/>
            <a:ext cx="8134800" cy="1477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en">
                <a:latin typeface="Roboto"/>
                <a:ea typeface="Roboto"/>
                <a:cs typeface="Roboto"/>
                <a:sym typeface="Roboto"/>
              </a:rPr>
              <a:t>Based on previous records, V</a:t>
            </a:r>
            <a:r>
              <a:rPr lang="en" baseline="-25000">
                <a:latin typeface="Roboto"/>
                <a:ea typeface="Roboto"/>
                <a:cs typeface="Roboto"/>
                <a:sym typeface="Roboto"/>
              </a:rPr>
              <a:t>V </a:t>
            </a:r>
            <a:r>
              <a:rPr lang="en">
                <a:latin typeface="Roboto"/>
                <a:ea typeface="Roboto"/>
                <a:cs typeface="Roboto"/>
                <a:sym typeface="Roboto"/>
              </a:rPr>
              <a:t> chosen as 0.018</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Although this is low, additional vertical area is accounted for in winglets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The length between the wing quarter chord and vertical tail quarter chord was determined through iteration with the area and clearance requirements with the propellor</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Vertical Tail area found using following equation:</a:t>
            </a:r>
            <a:endParaRPr>
              <a:latin typeface="Roboto"/>
              <a:ea typeface="Roboto"/>
              <a:cs typeface="Roboto"/>
              <a:sym typeface="Roboto"/>
            </a:endParaRPr>
          </a:p>
          <a:p>
            <a:pPr marL="457200" lvl="0" indent="0" algn="l" rtl="0">
              <a:spcBef>
                <a:spcPts val="0"/>
              </a:spcBef>
              <a:spcAft>
                <a:spcPts val="0"/>
              </a:spcAft>
              <a:buNone/>
            </a:pPr>
            <a:endParaRPr>
              <a:latin typeface="Roboto"/>
              <a:ea typeface="Roboto"/>
              <a:cs typeface="Roboto"/>
              <a:sym typeface="Roboto"/>
            </a:endParaRPr>
          </a:p>
        </p:txBody>
      </p:sp>
      <p:pic>
        <p:nvPicPr>
          <p:cNvPr id="1847" name="Google Shape;1847;p197"/>
          <p:cNvPicPr preferRelativeResize="0"/>
          <p:nvPr/>
        </p:nvPicPr>
        <p:blipFill>
          <a:blip r:embed="rId3">
            <a:alphaModFix/>
          </a:blip>
          <a:stretch>
            <a:fillRect/>
          </a:stretch>
        </p:blipFill>
        <p:spPr>
          <a:xfrm>
            <a:off x="2802563" y="2330650"/>
            <a:ext cx="2809875" cy="1581150"/>
          </a:xfrm>
          <a:prstGeom prst="rect">
            <a:avLst/>
          </a:prstGeom>
          <a:noFill/>
          <a:ln>
            <a:noFill/>
          </a:ln>
        </p:spPr>
      </p:pic>
      <p:graphicFrame>
        <p:nvGraphicFramePr>
          <p:cNvPr id="1848" name="Google Shape;1848;p19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sp>
        <p:nvSpPr>
          <p:cNvPr id="1853" name="Google Shape;1853;p198"/>
          <p:cNvSpPr txBox="1">
            <a:spLocks noGrp="1"/>
          </p:cNvSpPr>
          <p:nvPr>
            <p:ph type="title"/>
          </p:nvPr>
        </p:nvSpPr>
        <p:spPr>
          <a:xfrm>
            <a:off x="73350" y="112125"/>
            <a:ext cx="8520600" cy="82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Vertical Tail Design</a:t>
            </a:r>
            <a:endParaRPr/>
          </a:p>
        </p:txBody>
      </p:sp>
      <p:sp>
        <p:nvSpPr>
          <p:cNvPr id="1854" name="Google Shape;1854;p19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186</a:t>
            </a:fld>
            <a:endParaRPr/>
          </a:p>
        </p:txBody>
      </p:sp>
      <p:sp>
        <p:nvSpPr>
          <p:cNvPr id="1855" name="Google Shape;1855;p198"/>
          <p:cNvSpPr txBox="1"/>
          <p:nvPr/>
        </p:nvSpPr>
        <p:spPr>
          <a:xfrm>
            <a:off x="280300" y="953025"/>
            <a:ext cx="8134800" cy="1693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en">
                <a:latin typeface="Roboto"/>
                <a:ea typeface="Roboto"/>
                <a:cs typeface="Roboto"/>
                <a:sym typeface="Roboto"/>
              </a:rPr>
              <a:t>The following design choices were made based on traditional engineering practice (see below) </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Aspect Ratio: 1.5</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Dihedral: 90</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Taper: 0.7</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Airfoil: NACA 0012</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Sweep: 35 degrees</a:t>
            </a:r>
            <a:endParaRPr>
              <a:latin typeface="Roboto"/>
              <a:ea typeface="Roboto"/>
              <a:cs typeface="Roboto"/>
              <a:sym typeface="Roboto"/>
            </a:endParaRPr>
          </a:p>
          <a:p>
            <a:pPr marL="457200" lvl="0" indent="0" algn="l" rtl="0">
              <a:spcBef>
                <a:spcPts val="0"/>
              </a:spcBef>
              <a:spcAft>
                <a:spcPts val="0"/>
              </a:spcAft>
              <a:buNone/>
            </a:pPr>
            <a:endParaRPr>
              <a:latin typeface="Roboto"/>
              <a:ea typeface="Roboto"/>
              <a:cs typeface="Roboto"/>
              <a:sym typeface="Roboto"/>
            </a:endParaRPr>
          </a:p>
        </p:txBody>
      </p:sp>
      <p:pic>
        <p:nvPicPr>
          <p:cNvPr id="1856" name="Google Shape;1856;p19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30263" y="2646225"/>
            <a:ext cx="7034877" cy="1785750"/>
          </a:xfrm>
          <a:prstGeom prst="rect">
            <a:avLst/>
          </a:prstGeom>
          <a:noFill/>
          <a:ln>
            <a:noFill/>
          </a:ln>
        </p:spPr>
      </p:pic>
      <p:graphicFrame>
        <p:nvGraphicFramePr>
          <p:cNvPr id="1857" name="Google Shape;1857;p198"/>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1862" name="Google Shape;1862;p19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Basic Fuselage Layout</a:t>
            </a:r>
            <a:endParaRPr/>
          </a:p>
        </p:txBody>
      </p:sp>
      <p:pic>
        <p:nvPicPr>
          <p:cNvPr id="1863" name="Google Shape;1863;p199"/>
          <p:cNvPicPr preferRelativeResize="0"/>
          <p:nvPr/>
        </p:nvPicPr>
        <p:blipFill>
          <a:blip r:embed="rId3">
            <a:alphaModFix/>
          </a:blip>
          <a:stretch>
            <a:fillRect/>
          </a:stretch>
        </p:blipFill>
        <p:spPr>
          <a:xfrm>
            <a:off x="1498463" y="659713"/>
            <a:ext cx="5523675" cy="3824075"/>
          </a:xfrm>
          <a:prstGeom prst="rect">
            <a:avLst/>
          </a:prstGeom>
          <a:noFill/>
          <a:ln>
            <a:noFill/>
          </a:ln>
        </p:spPr>
      </p:pic>
      <p:sp>
        <p:nvSpPr>
          <p:cNvPr id="1864" name="Google Shape;1864;p19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187</a:t>
            </a:fld>
            <a:endParaRPr/>
          </a:p>
        </p:txBody>
      </p:sp>
      <p:graphicFrame>
        <p:nvGraphicFramePr>
          <p:cNvPr id="1865" name="Google Shape;1865;p19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sp>
        <p:nvSpPr>
          <p:cNvPr id="1870" name="Google Shape;1870;p20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Basic Fuselage Layout</a:t>
            </a:r>
            <a:endParaRPr/>
          </a:p>
        </p:txBody>
      </p:sp>
      <p:sp>
        <p:nvSpPr>
          <p:cNvPr id="1871" name="Google Shape;1871;p20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188</a:t>
            </a:fld>
            <a:endParaRPr/>
          </a:p>
        </p:txBody>
      </p:sp>
      <p:pic>
        <p:nvPicPr>
          <p:cNvPr id="1872" name="Google Shape;1872;p20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24937" y="725100"/>
            <a:ext cx="3670734" cy="3859273"/>
          </a:xfrm>
          <a:prstGeom prst="rect">
            <a:avLst/>
          </a:prstGeom>
          <a:noFill/>
          <a:ln>
            <a:noFill/>
          </a:ln>
        </p:spPr>
      </p:pic>
      <p:graphicFrame>
        <p:nvGraphicFramePr>
          <p:cNvPr id="1873" name="Google Shape;1873;p20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sp>
        <p:nvSpPr>
          <p:cNvPr id="1878" name="Google Shape;1878;p20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(AIRD) </a:t>
            </a:r>
            <a:r>
              <a:rPr lang="en" sz="2950"/>
              <a:t>S</a:t>
            </a:r>
            <a:r>
              <a:rPr lang="en" sz="2400"/>
              <a:t>IZING</a:t>
            </a:r>
            <a:r>
              <a:rPr lang="en" sz="2950"/>
              <a:t> - C</a:t>
            </a:r>
            <a:r>
              <a:rPr lang="en" sz="2400"/>
              <a:t>OCKPIT</a:t>
            </a:r>
            <a:r>
              <a:rPr lang="en" sz="2950"/>
              <a:t>/C</a:t>
            </a:r>
            <a:r>
              <a:rPr lang="en" sz="2400"/>
              <a:t>ABIN</a:t>
            </a:r>
            <a:endParaRPr sz="2400"/>
          </a:p>
        </p:txBody>
      </p:sp>
      <p:sp>
        <p:nvSpPr>
          <p:cNvPr id="1879" name="Google Shape;1879;p20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189</a:t>
            </a:fld>
            <a:endParaRPr/>
          </a:p>
        </p:txBody>
      </p:sp>
      <p:pic>
        <p:nvPicPr>
          <p:cNvPr id="1880" name="Google Shape;1880;p20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849600"/>
            <a:ext cx="8839204" cy="3051424"/>
          </a:xfrm>
          <a:prstGeom prst="rect">
            <a:avLst/>
          </a:prstGeom>
          <a:noFill/>
          <a:ln>
            <a:noFill/>
          </a:ln>
        </p:spPr>
      </p:pic>
      <p:cxnSp>
        <p:nvCxnSpPr>
          <p:cNvPr id="1881" name="Google Shape;1881;p201"/>
          <p:cNvCxnSpPr/>
          <p:nvPr/>
        </p:nvCxnSpPr>
        <p:spPr>
          <a:xfrm flipH="1">
            <a:off x="1209150" y="1669250"/>
            <a:ext cx="2706000" cy="24600"/>
          </a:xfrm>
          <a:prstGeom prst="straightConnector1">
            <a:avLst/>
          </a:prstGeom>
          <a:noFill/>
          <a:ln w="38100" cap="flat" cmpd="sng">
            <a:solidFill>
              <a:srgbClr val="FF0000"/>
            </a:solidFill>
            <a:prstDash val="dot"/>
            <a:round/>
            <a:headEnd type="none" w="med" len="med"/>
            <a:tailEnd type="none" w="med" len="med"/>
          </a:ln>
        </p:spPr>
      </p:cxnSp>
      <p:cxnSp>
        <p:nvCxnSpPr>
          <p:cNvPr id="1882" name="Google Shape;1882;p201"/>
          <p:cNvCxnSpPr/>
          <p:nvPr/>
        </p:nvCxnSpPr>
        <p:spPr>
          <a:xfrm>
            <a:off x="2062500" y="3393425"/>
            <a:ext cx="2145000" cy="0"/>
          </a:xfrm>
          <a:prstGeom prst="straightConnector1">
            <a:avLst/>
          </a:prstGeom>
          <a:noFill/>
          <a:ln w="19050" cap="flat" cmpd="sng">
            <a:solidFill>
              <a:srgbClr val="FF0000"/>
            </a:solidFill>
            <a:prstDash val="solid"/>
            <a:round/>
            <a:headEnd type="stealth" w="med" len="med"/>
            <a:tailEnd type="stealth" w="med" len="med"/>
          </a:ln>
        </p:spPr>
      </p:cxnSp>
      <p:sp>
        <p:nvSpPr>
          <p:cNvPr id="1883" name="Google Shape;1883;p201"/>
          <p:cNvSpPr txBox="1"/>
          <p:nvPr/>
        </p:nvSpPr>
        <p:spPr>
          <a:xfrm>
            <a:off x="1742400" y="4011100"/>
            <a:ext cx="2785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Cockpit Sizing Accommodates 99th Percentile (RAF Data)</a:t>
            </a:r>
            <a:endParaRPr>
              <a:latin typeface="Roboto"/>
              <a:ea typeface="Roboto"/>
              <a:cs typeface="Roboto"/>
              <a:sym typeface="Roboto"/>
            </a:endParaRPr>
          </a:p>
        </p:txBody>
      </p:sp>
      <p:cxnSp>
        <p:nvCxnSpPr>
          <p:cNvPr id="1884" name="Google Shape;1884;p201"/>
          <p:cNvCxnSpPr/>
          <p:nvPr/>
        </p:nvCxnSpPr>
        <p:spPr>
          <a:xfrm>
            <a:off x="4321800" y="2849225"/>
            <a:ext cx="0" cy="416100"/>
          </a:xfrm>
          <a:prstGeom prst="straightConnector1">
            <a:avLst/>
          </a:prstGeom>
          <a:noFill/>
          <a:ln w="19050" cap="flat" cmpd="sng">
            <a:solidFill>
              <a:srgbClr val="FF0000"/>
            </a:solidFill>
            <a:prstDash val="solid"/>
            <a:round/>
            <a:headEnd type="stealth" w="med" len="med"/>
            <a:tailEnd type="stealth" w="med" len="med"/>
          </a:ln>
        </p:spPr>
      </p:cxnSp>
      <p:cxnSp>
        <p:nvCxnSpPr>
          <p:cNvPr id="1885" name="Google Shape;1885;p201"/>
          <p:cNvCxnSpPr/>
          <p:nvPr/>
        </p:nvCxnSpPr>
        <p:spPr>
          <a:xfrm>
            <a:off x="4321825" y="1718050"/>
            <a:ext cx="10500" cy="1134000"/>
          </a:xfrm>
          <a:prstGeom prst="straightConnector1">
            <a:avLst/>
          </a:prstGeom>
          <a:noFill/>
          <a:ln w="19050" cap="flat" cmpd="sng">
            <a:solidFill>
              <a:srgbClr val="FF0000"/>
            </a:solidFill>
            <a:prstDash val="solid"/>
            <a:round/>
            <a:headEnd type="stealth" w="med" len="med"/>
            <a:tailEnd type="stealth" w="med" len="med"/>
          </a:ln>
        </p:spPr>
      </p:cxnSp>
      <p:cxnSp>
        <p:nvCxnSpPr>
          <p:cNvPr id="1886" name="Google Shape;1886;p201"/>
          <p:cNvCxnSpPr/>
          <p:nvPr/>
        </p:nvCxnSpPr>
        <p:spPr>
          <a:xfrm>
            <a:off x="4321800" y="1253150"/>
            <a:ext cx="0" cy="416100"/>
          </a:xfrm>
          <a:prstGeom prst="straightConnector1">
            <a:avLst/>
          </a:prstGeom>
          <a:noFill/>
          <a:ln w="19050" cap="flat" cmpd="sng">
            <a:solidFill>
              <a:srgbClr val="FF0000"/>
            </a:solidFill>
            <a:prstDash val="solid"/>
            <a:round/>
            <a:headEnd type="stealth" w="med" len="med"/>
            <a:tailEnd type="stealth" w="med" len="med"/>
          </a:ln>
        </p:spPr>
      </p:cxnSp>
      <p:graphicFrame>
        <p:nvGraphicFramePr>
          <p:cNvPr id="1887" name="Google Shape;1887;p20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1"/>
          <p:cNvSpPr txBox="1">
            <a:spLocks noGrp="1"/>
          </p:cNvSpPr>
          <p:nvPr>
            <p:ph type="title"/>
          </p:nvPr>
        </p:nvSpPr>
        <p:spPr>
          <a:xfrm>
            <a:off x="181350" y="6595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950"/>
              <a:t>D</a:t>
            </a:r>
            <a:r>
              <a:rPr lang="en" sz="2350"/>
              <a:t>RIVING </a:t>
            </a:r>
            <a:r>
              <a:rPr lang="en" sz="2950"/>
              <a:t>R</a:t>
            </a:r>
            <a:r>
              <a:rPr lang="en" sz="2350"/>
              <a:t>EQUIREMENTS</a:t>
            </a:r>
            <a:endParaRPr sz="2350"/>
          </a:p>
        </p:txBody>
      </p:sp>
      <p:sp>
        <p:nvSpPr>
          <p:cNvPr id="271" name="Google Shape;271;p31"/>
          <p:cNvSpPr txBox="1"/>
          <p:nvPr/>
        </p:nvSpPr>
        <p:spPr>
          <a:xfrm>
            <a:off x="346325" y="890600"/>
            <a:ext cx="852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latin typeface="Roboto"/>
              <a:ea typeface="Roboto"/>
              <a:cs typeface="Roboto"/>
              <a:sym typeface="Roboto"/>
            </a:endParaRPr>
          </a:p>
        </p:txBody>
      </p:sp>
      <p:graphicFrame>
        <p:nvGraphicFramePr>
          <p:cNvPr id="272" name="Google Shape;272;p31"/>
          <p:cNvGraphicFramePr/>
          <p:nvPr/>
        </p:nvGraphicFramePr>
        <p:xfrm>
          <a:off x="952500" y="1115525"/>
          <a:ext cx="3000000" cy="3000000"/>
        </p:xfrm>
        <a:graphic>
          <a:graphicData uri="http://schemas.openxmlformats.org/drawingml/2006/table">
            <a:tbl>
              <a:tblPr>
                <a:noFill/>
                <a:tableStyleId>{83885C67-BAED-4242-9F9D-A6562A0CA75B}</a:tableStyleId>
              </a:tblPr>
              <a:tblGrid>
                <a:gridCol w="1183300">
                  <a:extLst>
                    <a:ext uri="{9D8B030D-6E8A-4147-A177-3AD203B41FA5}">
                      <a16:colId xmlns:a16="http://schemas.microsoft.com/office/drawing/2014/main" val="20000"/>
                    </a:ext>
                  </a:extLst>
                </a:gridCol>
                <a:gridCol w="2914275">
                  <a:extLst>
                    <a:ext uri="{9D8B030D-6E8A-4147-A177-3AD203B41FA5}">
                      <a16:colId xmlns:a16="http://schemas.microsoft.com/office/drawing/2014/main" val="20001"/>
                    </a:ext>
                  </a:extLst>
                </a:gridCol>
                <a:gridCol w="1776800">
                  <a:extLst>
                    <a:ext uri="{9D8B030D-6E8A-4147-A177-3AD203B41FA5}">
                      <a16:colId xmlns:a16="http://schemas.microsoft.com/office/drawing/2014/main" val="20002"/>
                    </a:ext>
                  </a:extLst>
                </a:gridCol>
                <a:gridCol w="1364625">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 b="1">
                          <a:latin typeface="Roboto"/>
                          <a:ea typeface="Roboto"/>
                          <a:cs typeface="Roboto"/>
                          <a:sym typeface="Roboto"/>
                        </a:rPr>
                        <a:t>FR’S</a:t>
                      </a: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b="1">
                          <a:latin typeface="Roboto"/>
                          <a:ea typeface="Roboto"/>
                          <a:cs typeface="Roboto"/>
                          <a:sym typeface="Roboto"/>
                        </a:rPr>
                        <a:t>Description</a:t>
                      </a: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latin typeface="Roboto"/>
                          <a:ea typeface="Roboto"/>
                          <a:cs typeface="Roboto"/>
                          <a:sym typeface="Roboto"/>
                        </a:rPr>
                        <a:t>CPE</a:t>
                      </a: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latin typeface="Roboto"/>
                          <a:ea typeface="Roboto"/>
                          <a:cs typeface="Roboto"/>
                          <a:sym typeface="Roboto"/>
                        </a:rPr>
                        <a:t>Satisfied?</a:t>
                      </a: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latin typeface="Roboto"/>
                          <a:ea typeface="Roboto"/>
                          <a:cs typeface="Roboto"/>
                          <a:sym typeface="Roboto"/>
                        </a:rPr>
                        <a:t>1, 2</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Aircraft Classification and Power Requirements</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rowSpan="2">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Airframe Design </a:t>
                      </a:r>
                      <a:r>
                        <a:rPr lang="en" b="1">
                          <a:solidFill>
                            <a:schemeClr val="lt1"/>
                          </a:solidFill>
                          <a:latin typeface="Roboto"/>
                          <a:ea typeface="Roboto"/>
                          <a:cs typeface="Roboto"/>
                          <a:sym typeface="Roboto"/>
                        </a:rPr>
                        <a:t>(AIRD)</a:t>
                      </a:r>
                      <a:endParaRPr b="1">
                        <a:solidFill>
                          <a:schemeClr val="lt1"/>
                        </a:solidFill>
                        <a:latin typeface="Roboto"/>
                        <a:ea typeface="Roboto"/>
                        <a:cs typeface="Roboto"/>
                        <a:sym typeface="Roboto"/>
                      </a:endParaRPr>
                    </a:p>
                    <a:p>
                      <a:pPr marL="0" lvl="0" indent="0" algn="ctr" rtl="0">
                        <a:spcBef>
                          <a:spcPts val="0"/>
                        </a:spcBef>
                        <a:spcAft>
                          <a:spcPts val="0"/>
                        </a:spcAft>
                        <a:buNone/>
                      </a:pPr>
                      <a:endParaRPr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  </a:t>
                      </a:r>
                      <a:r>
                        <a:rPr lang="en" b="1">
                          <a:solidFill>
                            <a:schemeClr val="lt1"/>
                          </a:solidFill>
                          <a:latin typeface="Roboto"/>
                          <a:ea typeface="Roboto"/>
                          <a:cs typeface="Roboto"/>
                          <a:sym typeface="Roboto"/>
                        </a:rPr>
                        <a:t>OR </a:t>
                      </a:r>
                      <a:r>
                        <a:rPr lang="en">
                          <a:solidFill>
                            <a:schemeClr val="lt1"/>
                          </a:solidFill>
                          <a:latin typeface="Roboto"/>
                          <a:ea typeface="Roboto"/>
                          <a:cs typeface="Roboto"/>
                          <a:sym typeface="Roboto"/>
                        </a:rPr>
                        <a:t> </a:t>
                      </a:r>
                      <a:r>
                        <a:rPr lang="en" b="1">
                          <a:solidFill>
                            <a:schemeClr val="lt1"/>
                          </a:solidFill>
                          <a:highlight>
                            <a:srgbClr val="FF0000"/>
                          </a:highlight>
                          <a:latin typeface="Roboto"/>
                          <a:ea typeface="Roboto"/>
                          <a:cs typeface="Roboto"/>
                          <a:sym typeface="Roboto"/>
                        </a:rPr>
                        <a:t>🗙</a:t>
                      </a:r>
                      <a:r>
                        <a:rPr lang="en" sz="1500">
                          <a:solidFill>
                            <a:schemeClr val="lt1"/>
                          </a:solidFill>
                          <a:highlight>
                            <a:srgbClr val="FF0000"/>
                          </a:highlight>
                          <a:latin typeface="Roboto"/>
                          <a:ea typeface="Roboto"/>
                          <a:cs typeface="Roboto"/>
                          <a:sym typeface="Roboto"/>
                        </a:rPr>
                        <a:t> </a:t>
                      </a:r>
                      <a:r>
                        <a:rPr lang="en" sz="1500" b="1">
                          <a:solidFill>
                            <a:schemeClr val="lt1"/>
                          </a:solidFill>
                          <a:highlight>
                            <a:srgbClr val="FF0000"/>
                          </a:highlight>
                          <a:latin typeface="Roboto"/>
                          <a:ea typeface="Roboto"/>
                          <a:cs typeface="Roboto"/>
                          <a:sym typeface="Roboto"/>
                        </a:rPr>
                        <a:t> </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Aircraft Performance</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vMerge="1">
                  <a:txBody>
                    <a:bodyPr/>
                    <a:lstStyle/>
                    <a:p>
                      <a:endParaRPr lang="en-US"/>
                    </a:p>
                  </a:txBody>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  </a:t>
                      </a:r>
                      <a:r>
                        <a:rPr lang="en" b="1">
                          <a:solidFill>
                            <a:schemeClr val="lt1"/>
                          </a:solidFill>
                          <a:latin typeface="Roboto"/>
                          <a:ea typeface="Roboto"/>
                          <a:cs typeface="Roboto"/>
                          <a:sym typeface="Roboto"/>
                        </a:rPr>
                        <a:t>OR </a:t>
                      </a:r>
                      <a:r>
                        <a:rPr lang="en">
                          <a:solidFill>
                            <a:schemeClr val="lt1"/>
                          </a:solidFill>
                          <a:latin typeface="Roboto"/>
                          <a:ea typeface="Roboto"/>
                          <a:cs typeface="Roboto"/>
                          <a:sym typeface="Roboto"/>
                        </a:rPr>
                        <a:t> </a:t>
                      </a:r>
                      <a:r>
                        <a:rPr lang="en" b="1">
                          <a:solidFill>
                            <a:schemeClr val="lt1"/>
                          </a:solidFill>
                          <a:highlight>
                            <a:srgbClr val="FF0000"/>
                          </a:highlight>
                          <a:latin typeface="Roboto"/>
                          <a:ea typeface="Roboto"/>
                          <a:cs typeface="Roboto"/>
                          <a:sym typeface="Roboto"/>
                        </a:rPr>
                        <a:t>🗙</a:t>
                      </a:r>
                      <a:r>
                        <a:rPr lang="en" sz="1500">
                          <a:solidFill>
                            <a:schemeClr val="lt1"/>
                          </a:solidFill>
                          <a:highlight>
                            <a:srgbClr val="FF0000"/>
                          </a:highlight>
                          <a:latin typeface="Roboto"/>
                          <a:ea typeface="Roboto"/>
                          <a:cs typeface="Roboto"/>
                          <a:sym typeface="Roboto"/>
                        </a:rPr>
                        <a:t> </a:t>
                      </a:r>
                      <a:r>
                        <a:rPr lang="en" sz="1500" b="1">
                          <a:solidFill>
                            <a:schemeClr val="lt1"/>
                          </a:solidFill>
                          <a:highlight>
                            <a:srgbClr val="FF0000"/>
                          </a:highlight>
                          <a:latin typeface="Roboto"/>
                          <a:ea typeface="Roboto"/>
                          <a:cs typeface="Roboto"/>
                          <a:sym typeface="Roboto"/>
                        </a:rPr>
                        <a:t>  </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a:latin typeface="Roboto"/>
                          <a:ea typeface="Roboto"/>
                          <a:cs typeface="Roboto"/>
                          <a:sym typeface="Roboto"/>
                        </a:rPr>
                        <a:t>4</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WTAV Testing</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rowSpan="2">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Small Scale Testing </a:t>
                      </a:r>
                      <a:r>
                        <a:rPr lang="en" b="1">
                          <a:solidFill>
                            <a:schemeClr val="lt1"/>
                          </a:solidFill>
                          <a:latin typeface="Roboto"/>
                          <a:ea typeface="Roboto"/>
                          <a:cs typeface="Roboto"/>
                          <a:sym typeface="Roboto"/>
                        </a:rPr>
                        <a:t>(SST)</a:t>
                      </a:r>
                      <a:endParaRPr b="1">
                        <a:solidFill>
                          <a:schemeClr val="lt1"/>
                        </a:solidFill>
                        <a:latin typeface="Roboto"/>
                        <a:ea typeface="Roboto"/>
                        <a:cs typeface="Roboto"/>
                        <a:sym typeface="Roboto"/>
                      </a:endParaRPr>
                    </a:p>
                    <a:p>
                      <a:pPr marL="0" lvl="0" indent="0" algn="ctr" rtl="0">
                        <a:spcBef>
                          <a:spcPts val="0"/>
                        </a:spcBef>
                        <a:spcAft>
                          <a:spcPts val="0"/>
                        </a:spcAft>
                        <a:buNone/>
                      </a:pPr>
                      <a:endParaRPr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  </a:t>
                      </a:r>
                      <a:r>
                        <a:rPr lang="en" b="1">
                          <a:solidFill>
                            <a:schemeClr val="lt1"/>
                          </a:solidFill>
                          <a:latin typeface="Roboto"/>
                          <a:ea typeface="Roboto"/>
                          <a:cs typeface="Roboto"/>
                          <a:sym typeface="Roboto"/>
                        </a:rPr>
                        <a:t>OR </a:t>
                      </a:r>
                      <a:r>
                        <a:rPr lang="en">
                          <a:solidFill>
                            <a:schemeClr val="lt1"/>
                          </a:solidFill>
                          <a:latin typeface="Roboto"/>
                          <a:ea typeface="Roboto"/>
                          <a:cs typeface="Roboto"/>
                          <a:sym typeface="Roboto"/>
                        </a:rPr>
                        <a:t> </a:t>
                      </a:r>
                      <a:r>
                        <a:rPr lang="en" b="1">
                          <a:solidFill>
                            <a:schemeClr val="lt1"/>
                          </a:solidFill>
                          <a:highlight>
                            <a:srgbClr val="FF0000"/>
                          </a:highlight>
                          <a:latin typeface="Roboto"/>
                          <a:ea typeface="Roboto"/>
                          <a:cs typeface="Roboto"/>
                          <a:sym typeface="Roboto"/>
                        </a:rPr>
                        <a:t>🗙</a:t>
                      </a:r>
                      <a:r>
                        <a:rPr lang="en" sz="1500">
                          <a:solidFill>
                            <a:schemeClr val="lt1"/>
                          </a:solidFill>
                          <a:highlight>
                            <a:srgbClr val="FF0000"/>
                          </a:highlight>
                          <a:latin typeface="Roboto"/>
                          <a:ea typeface="Roboto"/>
                          <a:cs typeface="Roboto"/>
                          <a:sym typeface="Roboto"/>
                        </a:rPr>
                        <a:t> </a:t>
                      </a:r>
                      <a:r>
                        <a:rPr lang="en" sz="1500" b="1">
                          <a:solidFill>
                            <a:schemeClr val="lt1"/>
                          </a:solidFill>
                          <a:highlight>
                            <a:srgbClr val="FF0000"/>
                          </a:highlight>
                          <a:latin typeface="Roboto"/>
                          <a:ea typeface="Roboto"/>
                          <a:cs typeface="Roboto"/>
                          <a:sym typeface="Roboto"/>
                        </a:rPr>
                        <a:t>  </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CSD Testing</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vMerge="1">
                  <a:txBody>
                    <a:bodyPr/>
                    <a:lstStyle/>
                    <a:p>
                      <a:endParaRPr lang="en-US"/>
                    </a:p>
                  </a:txBody>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  </a:t>
                      </a:r>
                      <a:r>
                        <a:rPr lang="en" b="1">
                          <a:solidFill>
                            <a:schemeClr val="lt1"/>
                          </a:solidFill>
                          <a:latin typeface="Roboto"/>
                          <a:ea typeface="Roboto"/>
                          <a:cs typeface="Roboto"/>
                          <a:sym typeface="Roboto"/>
                        </a:rPr>
                        <a:t>OR </a:t>
                      </a:r>
                      <a:r>
                        <a:rPr lang="en">
                          <a:solidFill>
                            <a:schemeClr val="lt1"/>
                          </a:solidFill>
                          <a:latin typeface="Roboto"/>
                          <a:ea typeface="Roboto"/>
                          <a:cs typeface="Roboto"/>
                          <a:sym typeface="Roboto"/>
                        </a:rPr>
                        <a:t> </a:t>
                      </a:r>
                      <a:r>
                        <a:rPr lang="en" b="1">
                          <a:solidFill>
                            <a:schemeClr val="lt1"/>
                          </a:solidFill>
                          <a:highlight>
                            <a:srgbClr val="FF0000"/>
                          </a:highlight>
                          <a:latin typeface="Roboto"/>
                          <a:ea typeface="Roboto"/>
                          <a:cs typeface="Roboto"/>
                          <a:sym typeface="Roboto"/>
                        </a:rPr>
                        <a:t>🗙</a:t>
                      </a:r>
                      <a:r>
                        <a:rPr lang="en" sz="1500">
                          <a:solidFill>
                            <a:schemeClr val="lt1"/>
                          </a:solidFill>
                          <a:highlight>
                            <a:srgbClr val="FF0000"/>
                          </a:highlight>
                          <a:latin typeface="Roboto"/>
                          <a:ea typeface="Roboto"/>
                          <a:cs typeface="Roboto"/>
                          <a:sym typeface="Roboto"/>
                        </a:rPr>
                        <a:t> </a:t>
                      </a:r>
                      <a:r>
                        <a:rPr lang="en" sz="1500" b="1">
                          <a:solidFill>
                            <a:schemeClr val="lt1"/>
                          </a:solidFill>
                          <a:highlight>
                            <a:srgbClr val="FF0000"/>
                          </a:highlight>
                          <a:latin typeface="Roboto"/>
                          <a:ea typeface="Roboto"/>
                          <a:cs typeface="Roboto"/>
                          <a:sym typeface="Roboto"/>
                        </a:rPr>
                        <a:t>  </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
                          <a:latin typeface="Roboto"/>
                          <a:ea typeface="Roboto"/>
                          <a:cs typeface="Roboto"/>
                          <a:sym typeface="Roboto"/>
                        </a:rPr>
                        <a:t>6</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Stability Requirements</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Stability Models </a:t>
                      </a:r>
                      <a:r>
                        <a:rPr lang="en" b="1">
                          <a:solidFill>
                            <a:schemeClr val="lt1"/>
                          </a:solidFill>
                          <a:latin typeface="Roboto"/>
                          <a:ea typeface="Roboto"/>
                          <a:cs typeface="Roboto"/>
                          <a:sym typeface="Roboto"/>
                        </a:rPr>
                        <a:t>(CSM)</a:t>
                      </a:r>
                      <a:endParaRPr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  </a:t>
                      </a:r>
                      <a:r>
                        <a:rPr lang="en" b="1">
                          <a:solidFill>
                            <a:schemeClr val="lt1"/>
                          </a:solidFill>
                          <a:latin typeface="Roboto"/>
                          <a:ea typeface="Roboto"/>
                          <a:cs typeface="Roboto"/>
                          <a:sym typeface="Roboto"/>
                        </a:rPr>
                        <a:t>OR </a:t>
                      </a:r>
                      <a:r>
                        <a:rPr lang="en">
                          <a:solidFill>
                            <a:schemeClr val="lt1"/>
                          </a:solidFill>
                          <a:latin typeface="Roboto"/>
                          <a:ea typeface="Roboto"/>
                          <a:cs typeface="Roboto"/>
                          <a:sym typeface="Roboto"/>
                        </a:rPr>
                        <a:t> </a:t>
                      </a:r>
                      <a:r>
                        <a:rPr lang="en" b="1">
                          <a:solidFill>
                            <a:schemeClr val="lt1"/>
                          </a:solidFill>
                          <a:highlight>
                            <a:srgbClr val="FF0000"/>
                          </a:highlight>
                          <a:latin typeface="Roboto"/>
                          <a:ea typeface="Roboto"/>
                          <a:cs typeface="Roboto"/>
                          <a:sym typeface="Roboto"/>
                        </a:rPr>
                        <a:t>🗙</a:t>
                      </a:r>
                      <a:r>
                        <a:rPr lang="en" sz="1500">
                          <a:solidFill>
                            <a:schemeClr val="lt1"/>
                          </a:solidFill>
                          <a:highlight>
                            <a:srgbClr val="FF0000"/>
                          </a:highlight>
                          <a:latin typeface="Roboto"/>
                          <a:ea typeface="Roboto"/>
                          <a:cs typeface="Roboto"/>
                          <a:sym typeface="Roboto"/>
                        </a:rPr>
                        <a:t> </a:t>
                      </a:r>
                      <a:r>
                        <a:rPr lang="en" sz="1500" b="1">
                          <a:solidFill>
                            <a:schemeClr val="lt1"/>
                          </a:solidFill>
                          <a:highlight>
                            <a:srgbClr val="FF0000"/>
                          </a:highlight>
                          <a:latin typeface="Roboto"/>
                          <a:ea typeface="Roboto"/>
                          <a:cs typeface="Roboto"/>
                          <a:sym typeface="Roboto"/>
                        </a:rPr>
                        <a:t>  </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bl>
          </a:graphicData>
        </a:graphic>
      </p:graphicFrame>
      <p:sp>
        <p:nvSpPr>
          <p:cNvPr id="273" name="Google Shape;273;p3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19</a:t>
            </a:fld>
            <a:endParaRPr/>
          </a:p>
        </p:txBody>
      </p:sp>
      <p:graphicFrame>
        <p:nvGraphicFramePr>
          <p:cNvPr id="274" name="Google Shape;274;p3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p20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Wing Spar Structural Analysis</a:t>
            </a:r>
            <a:endParaRPr/>
          </a:p>
        </p:txBody>
      </p:sp>
      <p:pic>
        <p:nvPicPr>
          <p:cNvPr id="1893" name="Google Shape;1893;p20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0375" y="725100"/>
            <a:ext cx="4305050" cy="3228796"/>
          </a:xfrm>
          <a:prstGeom prst="rect">
            <a:avLst/>
          </a:prstGeom>
          <a:noFill/>
          <a:ln>
            <a:noFill/>
          </a:ln>
        </p:spPr>
      </p:pic>
      <p:pic>
        <p:nvPicPr>
          <p:cNvPr id="1894" name="Google Shape;1894;p20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23925" y="725100"/>
            <a:ext cx="4305050" cy="3228775"/>
          </a:xfrm>
          <a:prstGeom prst="rect">
            <a:avLst/>
          </a:prstGeom>
          <a:noFill/>
          <a:ln>
            <a:noFill/>
          </a:ln>
        </p:spPr>
      </p:pic>
      <p:sp>
        <p:nvSpPr>
          <p:cNvPr id="1895" name="Google Shape;1895;p202"/>
          <p:cNvSpPr txBox="1"/>
          <p:nvPr/>
        </p:nvSpPr>
        <p:spPr>
          <a:xfrm>
            <a:off x="411925" y="4353050"/>
            <a:ext cx="641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Assumed Spar Width: 5 cm</a:t>
            </a:r>
            <a:endParaRPr>
              <a:solidFill>
                <a:schemeClr val="dk1"/>
              </a:solidFill>
              <a:latin typeface="Roboto"/>
              <a:ea typeface="Roboto"/>
              <a:cs typeface="Roboto"/>
              <a:sym typeface="Roboto"/>
            </a:endParaRPr>
          </a:p>
        </p:txBody>
      </p:sp>
      <p:sp>
        <p:nvSpPr>
          <p:cNvPr id="1896" name="Google Shape;1896;p20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190</a:t>
            </a:fld>
            <a:endParaRPr/>
          </a:p>
        </p:txBody>
      </p:sp>
      <p:graphicFrame>
        <p:nvGraphicFramePr>
          <p:cNvPr id="1897" name="Google Shape;1897;p20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901"/>
        <p:cNvGrpSpPr/>
        <p:nvPr/>
      </p:nvGrpSpPr>
      <p:grpSpPr>
        <a:xfrm>
          <a:off x="0" y="0"/>
          <a:ext cx="0" cy="0"/>
          <a:chOff x="0" y="0"/>
          <a:chExt cx="0" cy="0"/>
        </a:xfrm>
      </p:grpSpPr>
      <p:sp>
        <p:nvSpPr>
          <p:cNvPr id="1902" name="Google Shape;1902;p20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Canard Spar Structural Analysis</a:t>
            </a:r>
            <a:endParaRPr/>
          </a:p>
        </p:txBody>
      </p:sp>
      <p:pic>
        <p:nvPicPr>
          <p:cNvPr id="1903" name="Google Shape;1903;p2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0375" y="725100"/>
            <a:ext cx="4305050" cy="3228796"/>
          </a:xfrm>
          <a:prstGeom prst="rect">
            <a:avLst/>
          </a:prstGeom>
          <a:noFill/>
          <a:ln>
            <a:noFill/>
          </a:ln>
        </p:spPr>
      </p:pic>
      <p:pic>
        <p:nvPicPr>
          <p:cNvPr id="1904" name="Google Shape;1904;p20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23925" y="725100"/>
            <a:ext cx="4305050" cy="3228775"/>
          </a:xfrm>
          <a:prstGeom prst="rect">
            <a:avLst/>
          </a:prstGeom>
          <a:noFill/>
          <a:ln>
            <a:noFill/>
          </a:ln>
        </p:spPr>
      </p:pic>
      <p:sp>
        <p:nvSpPr>
          <p:cNvPr id="1905" name="Google Shape;1905;p203"/>
          <p:cNvSpPr txBox="1"/>
          <p:nvPr/>
        </p:nvSpPr>
        <p:spPr>
          <a:xfrm>
            <a:off x="411925" y="4353050"/>
            <a:ext cx="641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Assumed Spar Width: 1.5 cm</a:t>
            </a:r>
            <a:endParaRPr>
              <a:solidFill>
                <a:schemeClr val="dk1"/>
              </a:solidFill>
              <a:latin typeface="Roboto"/>
              <a:ea typeface="Roboto"/>
              <a:cs typeface="Roboto"/>
              <a:sym typeface="Roboto"/>
            </a:endParaRPr>
          </a:p>
        </p:txBody>
      </p:sp>
      <p:sp>
        <p:nvSpPr>
          <p:cNvPr id="1906" name="Google Shape;1906;p20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191</a:t>
            </a:fld>
            <a:endParaRPr/>
          </a:p>
        </p:txBody>
      </p:sp>
      <p:graphicFrame>
        <p:nvGraphicFramePr>
          <p:cNvPr id="1907" name="Google Shape;1907;p203"/>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1912" name="Google Shape;1912;p20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Wing Deflection</a:t>
            </a:r>
            <a:endParaRPr/>
          </a:p>
        </p:txBody>
      </p:sp>
      <p:pic>
        <p:nvPicPr>
          <p:cNvPr id="1913" name="Google Shape;1913;p20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0375" y="725100"/>
            <a:ext cx="4305050" cy="3228796"/>
          </a:xfrm>
          <a:prstGeom prst="rect">
            <a:avLst/>
          </a:prstGeom>
          <a:noFill/>
          <a:ln>
            <a:noFill/>
          </a:ln>
        </p:spPr>
      </p:pic>
      <p:pic>
        <p:nvPicPr>
          <p:cNvPr id="1914" name="Google Shape;1914;p20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23925" y="725100"/>
            <a:ext cx="4305050" cy="3228775"/>
          </a:xfrm>
          <a:prstGeom prst="rect">
            <a:avLst/>
          </a:prstGeom>
          <a:noFill/>
          <a:ln>
            <a:noFill/>
          </a:ln>
        </p:spPr>
      </p:pic>
      <p:sp>
        <p:nvSpPr>
          <p:cNvPr id="1915" name="Google Shape;1915;p204"/>
          <p:cNvSpPr txBox="1"/>
          <p:nvPr/>
        </p:nvSpPr>
        <p:spPr>
          <a:xfrm>
            <a:off x="411925" y="4353050"/>
            <a:ext cx="641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Assumed Spar Width: 5 cm</a:t>
            </a:r>
            <a:endParaRPr>
              <a:solidFill>
                <a:schemeClr val="dk1"/>
              </a:solidFill>
              <a:latin typeface="Roboto"/>
              <a:ea typeface="Roboto"/>
              <a:cs typeface="Roboto"/>
              <a:sym typeface="Roboto"/>
            </a:endParaRPr>
          </a:p>
        </p:txBody>
      </p:sp>
      <p:sp>
        <p:nvSpPr>
          <p:cNvPr id="1916" name="Google Shape;1916;p20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192</a:t>
            </a:fld>
            <a:endParaRPr/>
          </a:p>
        </p:txBody>
      </p:sp>
      <p:graphicFrame>
        <p:nvGraphicFramePr>
          <p:cNvPr id="1917" name="Google Shape;1917;p20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20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Canard Deflection</a:t>
            </a:r>
            <a:endParaRPr/>
          </a:p>
        </p:txBody>
      </p:sp>
      <p:pic>
        <p:nvPicPr>
          <p:cNvPr id="1923" name="Google Shape;1923;p20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0375" y="725100"/>
            <a:ext cx="4305050" cy="3228796"/>
          </a:xfrm>
          <a:prstGeom prst="rect">
            <a:avLst/>
          </a:prstGeom>
          <a:noFill/>
          <a:ln>
            <a:noFill/>
          </a:ln>
        </p:spPr>
      </p:pic>
      <p:pic>
        <p:nvPicPr>
          <p:cNvPr id="1924" name="Google Shape;1924;p20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23925" y="725100"/>
            <a:ext cx="4305050" cy="3228775"/>
          </a:xfrm>
          <a:prstGeom prst="rect">
            <a:avLst/>
          </a:prstGeom>
          <a:noFill/>
          <a:ln>
            <a:noFill/>
          </a:ln>
        </p:spPr>
      </p:pic>
      <p:sp>
        <p:nvSpPr>
          <p:cNvPr id="1925" name="Google Shape;1925;p205"/>
          <p:cNvSpPr txBox="1"/>
          <p:nvPr/>
        </p:nvSpPr>
        <p:spPr>
          <a:xfrm>
            <a:off x="411925" y="4353050"/>
            <a:ext cx="641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Assumed Spar Width: 1.5 cm</a:t>
            </a:r>
            <a:endParaRPr>
              <a:solidFill>
                <a:schemeClr val="dk1"/>
              </a:solidFill>
              <a:latin typeface="Roboto"/>
              <a:ea typeface="Roboto"/>
              <a:cs typeface="Roboto"/>
              <a:sym typeface="Roboto"/>
            </a:endParaRPr>
          </a:p>
        </p:txBody>
      </p:sp>
      <p:sp>
        <p:nvSpPr>
          <p:cNvPr id="1926" name="Google Shape;1926;p20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193</a:t>
            </a:fld>
            <a:endParaRPr/>
          </a:p>
        </p:txBody>
      </p:sp>
      <p:graphicFrame>
        <p:nvGraphicFramePr>
          <p:cNvPr id="1927" name="Google Shape;1927;p20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931"/>
        <p:cNvGrpSpPr/>
        <p:nvPr/>
      </p:nvGrpSpPr>
      <p:grpSpPr>
        <a:xfrm>
          <a:off x="0" y="0"/>
          <a:ext cx="0" cy="0"/>
          <a:chOff x="0" y="0"/>
          <a:chExt cx="0" cy="0"/>
        </a:xfrm>
      </p:grpSpPr>
      <p:sp>
        <p:nvSpPr>
          <p:cNvPr id="1932" name="Google Shape;1932;p20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(AIRD) </a:t>
            </a:r>
            <a:r>
              <a:rPr lang="en" sz="2950"/>
              <a:t>S</a:t>
            </a:r>
            <a:r>
              <a:rPr lang="en" sz="2400"/>
              <a:t>IZING</a:t>
            </a:r>
            <a:r>
              <a:rPr lang="en" sz="2950"/>
              <a:t> - L</a:t>
            </a:r>
            <a:r>
              <a:rPr lang="en" sz="2450"/>
              <a:t>ANDING </a:t>
            </a:r>
            <a:r>
              <a:rPr lang="en" sz="2950"/>
              <a:t>G</a:t>
            </a:r>
            <a:r>
              <a:rPr lang="en" sz="2450"/>
              <a:t>EAR</a:t>
            </a:r>
            <a:endParaRPr sz="2450"/>
          </a:p>
        </p:txBody>
      </p:sp>
      <p:sp>
        <p:nvSpPr>
          <p:cNvPr id="1933" name="Google Shape;1933;p20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194</a:t>
            </a:fld>
            <a:endParaRPr/>
          </a:p>
        </p:txBody>
      </p:sp>
      <p:pic>
        <p:nvPicPr>
          <p:cNvPr id="1934" name="Google Shape;1934;p20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650925"/>
            <a:ext cx="9144003" cy="2652128"/>
          </a:xfrm>
          <a:prstGeom prst="rect">
            <a:avLst/>
          </a:prstGeom>
          <a:noFill/>
          <a:ln>
            <a:noFill/>
          </a:ln>
        </p:spPr>
      </p:pic>
      <p:sp>
        <p:nvSpPr>
          <p:cNvPr id="1935" name="Google Shape;1935;p206"/>
          <p:cNvSpPr txBox="1"/>
          <p:nvPr/>
        </p:nvSpPr>
        <p:spPr>
          <a:xfrm>
            <a:off x="493200" y="3074750"/>
            <a:ext cx="8157600" cy="16392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Roboto"/>
              <a:buChar char="➢"/>
            </a:pPr>
            <a:r>
              <a:rPr lang="en">
                <a:latin typeface="Roboto"/>
                <a:ea typeface="Roboto"/>
                <a:cs typeface="Roboto"/>
                <a:sym typeface="Roboto"/>
              </a:rPr>
              <a:t>The Landing gear was sized around two primary constraints, avoidance of prop strikes and wing tip strikes.  </a:t>
            </a:r>
            <a:endParaRPr>
              <a:latin typeface="Roboto"/>
              <a:ea typeface="Roboto"/>
              <a:cs typeface="Roboto"/>
              <a:sym typeface="Roboto"/>
            </a:endParaRPr>
          </a:p>
          <a:p>
            <a:pPr marL="914400" lvl="1" indent="-317500" algn="l" rtl="0">
              <a:lnSpc>
                <a:spcPct val="115000"/>
              </a:lnSpc>
              <a:spcBef>
                <a:spcPts val="0"/>
              </a:spcBef>
              <a:spcAft>
                <a:spcPts val="0"/>
              </a:spcAft>
              <a:buSzPts val="1400"/>
              <a:buFont typeface="Roboto"/>
              <a:buChar char="○"/>
            </a:pPr>
            <a:r>
              <a:rPr lang="en">
                <a:latin typeface="Roboto"/>
                <a:ea typeface="Roboto"/>
                <a:cs typeface="Roboto"/>
                <a:sym typeface="Roboto"/>
              </a:rPr>
              <a:t>In order to meet these constraints the main landing gear must be precisely placed longitudinally as well as be sufficiently wide. </a:t>
            </a:r>
            <a:endParaRPr>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en">
                <a:latin typeface="Roboto"/>
                <a:ea typeface="Roboto"/>
                <a:cs typeface="Roboto"/>
                <a:sym typeface="Roboto"/>
              </a:rPr>
              <a:t>The aircraft must be able to rotate in pitch (angle of attack) about the contact point of the main gear to generate sufficient lift for takeoff </a:t>
            </a:r>
            <a:r>
              <a:rPr lang="en" i="1">
                <a:latin typeface="Roboto"/>
                <a:ea typeface="Roboto"/>
                <a:cs typeface="Roboto"/>
                <a:sym typeface="Roboto"/>
              </a:rPr>
              <a:t>without causing the propeller to strike the runway</a:t>
            </a:r>
            <a:endParaRPr i="1">
              <a:latin typeface="Roboto"/>
              <a:ea typeface="Roboto"/>
              <a:cs typeface="Roboto"/>
              <a:sym typeface="Roboto"/>
            </a:endParaRPr>
          </a:p>
        </p:txBody>
      </p:sp>
      <p:graphicFrame>
        <p:nvGraphicFramePr>
          <p:cNvPr id="1936" name="Google Shape;1936;p20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p20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(AIRD) </a:t>
            </a:r>
            <a:r>
              <a:rPr lang="en" sz="2950"/>
              <a:t>S</a:t>
            </a:r>
            <a:r>
              <a:rPr lang="en" sz="2400"/>
              <a:t>IZING</a:t>
            </a:r>
            <a:r>
              <a:rPr lang="en" sz="2950"/>
              <a:t> - L</a:t>
            </a:r>
            <a:r>
              <a:rPr lang="en" sz="2450"/>
              <a:t>ANDING </a:t>
            </a:r>
            <a:r>
              <a:rPr lang="en" sz="2950"/>
              <a:t>G</a:t>
            </a:r>
            <a:r>
              <a:rPr lang="en" sz="2450"/>
              <a:t>EAR</a:t>
            </a:r>
            <a:endParaRPr sz="2450"/>
          </a:p>
        </p:txBody>
      </p:sp>
      <p:sp>
        <p:nvSpPr>
          <p:cNvPr id="1942" name="Google Shape;1942;p20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195</a:t>
            </a:fld>
            <a:endParaRPr/>
          </a:p>
        </p:txBody>
      </p:sp>
      <p:pic>
        <p:nvPicPr>
          <p:cNvPr id="1943" name="Google Shape;1943;p20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01585" y="656062"/>
            <a:ext cx="6140831" cy="3966086"/>
          </a:xfrm>
          <a:prstGeom prst="rect">
            <a:avLst/>
          </a:prstGeom>
          <a:noFill/>
          <a:ln>
            <a:noFill/>
          </a:ln>
        </p:spPr>
      </p:pic>
      <p:graphicFrame>
        <p:nvGraphicFramePr>
          <p:cNvPr id="1944" name="Google Shape;1944;p20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948"/>
        <p:cNvGrpSpPr/>
        <p:nvPr/>
      </p:nvGrpSpPr>
      <p:grpSpPr>
        <a:xfrm>
          <a:off x="0" y="0"/>
          <a:ext cx="0" cy="0"/>
          <a:chOff x="0" y="0"/>
          <a:chExt cx="0" cy="0"/>
        </a:xfrm>
      </p:grpSpPr>
      <p:sp>
        <p:nvSpPr>
          <p:cNvPr id="1949" name="Google Shape;1949;p20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(AIRD) </a:t>
            </a:r>
            <a:r>
              <a:rPr lang="en" sz="2950"/>
              <a:t>S</a:t>
            </a:r>
            <a:r>
              <a:rPr lang="en" sz="2400"/>
              <a:t>IZING</a:t>
            </a:r>
            <a:r>
              <a:rPr lang="en" sz="2950"/>
              <a:t> - L</a:t>
            </a:r>
            <a:r>
              <a:rPr lang="en" sz="2450"/>
              <a:t>ANDING </a:t>
            </a:r>
            <a:r>
              <a:rPr lang="en" sz="2950"/>
              <a:t>G</a:t>
            </a:r>
            <a:r>
              <a:rPr lang="en" sz="2450"/>
              <a:t>EAR</a:t>
            </a:r>
            <a:endParaRPr sz="2450"/>
          </a:p>
        </p:txBody>
      </p:sp>
      <p:sp>
        <p:nvSpPr>
          <p:cNvPr id="1950" name="Google Shape;1950;p20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196</a:t>
            </a:fld>
            <a:endParaRPr/>
          </a:p>
        </p:txBody>
      </p:sp>
      <p:pic>
        <p:nvPicPr>
          <p:cNvPr id="1951" name="Google Shape;1951;p20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6163" y="767512"/>
            <a:ext cx="6951675" cy="3774451"/>
          </a:xfrm>
          <a:prstGeom prst="rect">
            <a:avLst/>
          </a:prstGeom>
          <a:noFill/>
          <a:ln>
            <a:noFill/>
          </a:ln>
        </p:spPr>
      </p:pic>
      <p:graphicFrame>
        <p:nvGraphicFramePr>
          <p:cNvPr id="1952" name="Google Shape;1952;p208"/>
          <p:cNvGraphicFramePr/>
          <p:nvPr/>
        </p:nvGraphicFramePr>
        <p:xfrm>
          <a:off x="0" y="4736775"/>
          <a:ext cx="8415000" cy="32005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956"/>
        <p:cNvGrpSpPr/>
        <p:nvPr/>
      </p:nvGrpSpPr>
      <p:grpSpPr>
        <a:xfrm>
          <a:off x="0" y="0"/>
          <a:ext cx="0" cy="0"/>
          <a:chOff x="0" y="0"/>
          <a:chExt cx="0" cy="0"/>
        </a:xfrm>
      </p:grpSpPr>
      <p:sp>
        <p:nvSpPr>
          <p:cNvPr id="1957" name="Google Shape;1957;p209"/>
          <p:cNvSpPr txBox="1">
            <a:spLocks noGrp="1"/>
          </p:cNvSpPr>
          <p:nvPr>
            <p:ph type="title"/>
          </p:nvPr>
        </p:nvSpPr>
        <p:spPr>
          <a:xfrm>
            <a:off x="338625" y="1967700"/>
            <a:ext cx="8493600" cy="8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Mechanical Drawings</a:t>
            </a:r>
            <a:endParaRPr/>
          </a:p>
        </p:txBody>
      </p:sp>
      <p:sp>
        <p:nvSpPr>
          <p:cNvPr id="1958" name="Google Shape;1958;p20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197</a:t>
            </a:fld>
            <a:endParaRPr/>
          </a:p>
        </p:txBody>
      </p:sp>
      <p:graphicFrame>
        <p:nvGraphicFramePr>
          <p:cNvPr id="1959" name="Google Shape;1959;p209"/>
          <p:cNvGraphicFramePr/>
          <p:nvPr/>
        </p:nvGraphicFramePr>
        <p:xfrm>
          <a:off x="0" y="4736775"/>
          <a:ext cx="8415000" cy="32005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21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WTAV Model</a:t>
            </a:r>
            <a:endParaRPr/>
          </a:p>
        </p:txBody>
      </p:sp>
      <p:sp>
        <p:nvSpPr>
          <p:cNvPr id="1965" name="Google Shape;1965;p210"/>
          <p:cNvSpPr txBox="1"/>
          <p:nvPr/>
        </p:nvSpPr>
        <p:spPr>
          <a:xfrm>
            <a:off x="411925" y="4353050"/>
            <a:ext cx="641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Assumed Spar Width: 1.5 cm</a:t>
            </a:r>
            <a:endParaRPr>
              <a:solidFill>
                <a:schemeClr val="dk1"/>
              </a:solidFill>
              <a:latin typeface="Roboto"/>
              <a:ea typeface="Roboto"/>
              <a:cs typeface="Roboto"/>
              <a:sym typeface="Roboto"/>
            </a:endParaRPr>
          </a:p>
        </p:txBody>
      </p:sp>
      <p:sp>
        <p:nvSpPr>
          <p:cNvPr id="1966" name="Google Shape;1966;p21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198</a:t>
            </a:fld>
            <a:endParaRPr/>
          </a:p>
        </p:txBody>
      </p:sp>
      <p:pic>
        <p:nvPicPr>
          <p:cNvPr id="1967" name="Google Shape;1967;p21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18513" y="725100"/>
            <a:ext cx="5106975" cy="3947436"/>
          </a:xfrm>
          <a:prstGeom prst="rect">
            <a:avLst/>
          </a:prstGeom>
          <a:noFill/>
          <a:ln>
            <a:noFill/>
          </a:ln>
        </p:spPr>
      </p:pic>
      <p:graphicFrame>
        <p:nvGraphicFramePr>
          <p:cNvPr id="1968" name="Google Shape;1968;p210"/>
          <p:cNvGraphicFramePr/>
          <p:nvPr/>
        </p:nvGraphicFramePr>
        <p:xfrm>
          <a:off x="0" y="4736775"/>
          <a:ext cx="8415000" cy="32005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972"/>
        <p:cNvGrpSpPr/>
        <p:nvPr/>
      </p:nvGrpSpPr>
      <p:grpSpPr>
        <a:xfrm>
          <a:off x="0" y="0"/>
          <a:ext cx="0" cy="0"/>
          <a:chOff x="0" y="0"/>
          <a:chExt cx="0" cy="0"/>
        </a:xfrm>
      </p:grpSpPr>
      <p:sp>
        <p:nvSpPr>
          <p:cNvPr id="1973" name="Google Shape;1973;p21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CSD MODEL</a:t>
            </a:r>
            <a:endParaRPr/>
          </a:p>
        </p:txBody>
      </p:sp>
      <p:sp>
        <p:nvSpPr>
          <p:cNvPr id="1974" name="Google Shape;1974;p211"/>
          <p:cNvSpPr txBox="1"/>
          <p:nvPr/>
        </p:nvSpPr>
        <p:spPr>
          <a:xfrm>
            <a:off x="411925" y="4353050"/>
            <a:ext cx="641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Assumed Spar Width: 1.5 cm</a:t>
            </a:r>
            <a:endParaRPr>
              <a:solidFill>
                <a:schemeClr val="dk1"/>
              </a:solidFill>
              <a:latin typeface="Roboto"/>
              <a:ea typeface="Roboto"/>
              <a:cs typeface="Roboto"/>
              <a:sym typeface="Roboto"/>
            </a:endParaRPr>
          </a:p>
        </p:txBody>
      </p:sp>
      <p:sp>
        <p:nvSpPr>
          <p:cNvPr id="1975" name="Google Shape;1975;p21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199</a:t>
            </a:fld>
            <a:endParaRPr/>
          </a:p>
        </p:txBody>
      </p:sp>
      <p:pic>
        <p:nvPicPr>
          <p:cNvPr id="1976" name="Google Shape;1976;p21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14008" y="572700"/>
            <a:ext cx="5386993" cy="4164077"/>
          </a:xfrm>
          <a:prstGeom prst="rect">
            <a:avLst/>
          </a:prstGeom>
          <a:noFill/>
          <a:ln>
            <a:noFill/>
          </a:ln>
        </p:spPr>
      </p:pic>
      <p:graphicFrame>
        <p:nvGraphicFramePr>
          <p:cNvPr id="1977" name="Google Shape;1977;p21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21650" y="824900"/>
            <a:ext cx="4979551" cy="3361674"/>
          </a:xfrm>
          <a:prstGeom prst="rect">
            <a:avLst/>
          </a:prstGeom>
          <a:noFill/>
          <a:ln>
            <a:noFill/>
          </a:ln>
        </p:spPr>
      </p:pic>
      <p:sp>
        <p:nvSpPr>
          <p:cNvPr id="66" name="Google Shape;66;p1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solidFill>
                  <a:schemeClr val="lt1"/>
                </a:solidFill>
                <a:latin typeface="Maven Pro"/>
                <a:ea typeface="Maven Pro"/>
                <a:cs typeface="Maven Pro"/>
                <a:sym typeface="Maven Pro"/>
              </a:rPr>
              <a:t>P</a:t>
            </a:r>
            <a:r>
              <a:rPr lang="en" sz="2400">
                <a:solidFill>
                  <a:schemeClr val="lt1"/>
                </a:solidFill>
                <a:latin typeface="Maven Pro"/>
                <a:ea typeface="Maven Pro"/>
                <a:cs typeface="Maven Pro"/>
                <a:sym typeface="Maven Pro"/>
              </a:rPr>
              <a:t>RESENTATION</a:t>
            </a:r>
            <a:r>
              <a:rPr lang="en" sz="3000">
                <a:solidFill>
                  <a:schemeClr val="lt1"/>
                </a:solidFill>
                <a:latin typeface="Maven Pro"/>
                <a:ea typeface="Maven Pro"/>
                <a:cs typeface="Maven Pro"/>
                <a:sym typeface="Maven Pro"/>
              </a:rPr>
              <a:t> O</a:t>
            </a:r>
            <a:r>
              <a:rPr lang="en" sz="2400">
                <a:solidFill>
                  <a:schemeClr val="lt1"/>
                </a:solidFill>
                <a:latin typeface="Maven Pro"/>
                <a:ea typeface="Maven Pro"/>
                <a:cs typeface="Maven Pro"/>
                <a:sym typeface="Maven Pro"/>
              </a:rPr>
              <a:t>UTLINE</a:t>
            </a:r>
            <a:endParaRPr sz="2400">
              <a:solidFill>
                <a:schemeClr val="lt1"/>
              </a:solidFill>
              <a:latin typeface="Maven Pro"/>
              <a:ea typeface="Maven Pro"/>
              <a:cs typeface="Maven Pro"/>
              <a:sym typeface="Maven Pro"/>
            </a:endParaRPr>
          </a:p>
        </p:txBody>
      </p:sp>
      <p:sp>
        <p:nvSpPr>
          <p:cNvPr id="67" name="Google Shape;67;p14"/>
          <p:cNvSpPr txBox="1">
            <a:spLocks noGrp="1"/>
          </p:cNvSpPr>
          <p:nvPr>
            <p:ph type="body" idx="1"/>
          </p:nvPr>
        </p:nvSpPr>
        <p:spPr>
          <a:xfrm>
            <a:off x="0" y="1436600"/>
            <a:ext cx="8415000" cy="2436300"/>
          </a:xfrm>
          <a:prstGeom prst="rect">
            <a:avLst/>
          </a:prstGeom>
        </p:spPr>
        <p:txBody>
          <a:bodyPr spcFirstLastPara="1" wrap="square" lIns="91425" tIns="91425" rIns="91425" bIns="91425" anchor="t" anchorCtr="0">
            <a:normAutofit fontScale="92500" lnSpcReduction="10000"/>
          </a:bodyPr>
          <a:lstStyle/>
          <a:p>
            <a:pPr marL="914400" lvl="0" indent="-342900" algn="l" rtl="0">
              <a:spcBef>
                <a:spcPts val="0"/>
              </a:spcBef>
              <a:spcAft>
                <a:spcPts val="0"/>
              </a:spcAft>
              <a:buClr>
                <a:schemeClr val="lt1"/>
              </a:buClr>
              <a:buSzPts val="1800"/>
              <a:buFont typeface="Roboto"/>
              <a:buAutoNum type="arabicPeriod"/>
            </a:pPr>
            <a:r>
              <a:rPr lang="en">
                <a:solidFill>
                  <a:schemeClr val="lt1"/>
                </a:solidFill>
                <a:latin typeface="Roboto"/>
                <a:ea typeface="Roboto"/>
                <a:cs typeface="Roboto"/>
                <a:sym typeface="Roboto"/>
              </a:rPr>
              <a:t>Project </a:t>
            </a:r>
            <a:r>
              <a:rPr lang="en">
                <a:solidFill>
                  <a:schemeClr val="lt1"/>
                </a:solidFill>
              </a:rPr>
              <a:t>Purpose and Objectives</a:t>
            </a:r>
            <a:r>
              <a:rPr lang="en">
                <a:solidFill>
                  <a:schemeClr val="lt1"/>
                </a:solidFill>
                <a:latin typeface="Roboto"/>
                <a:ea typeface="Roboto"/>
                <a:cs typeface="Roboto"/>
                <a:sym typeface="Roboto"/>
              </a:rPr>
              <a:t> 		</a:t>
            </a:r>
            <a:endParaRPr sz="1000">
              <a:solidFill>
                <a:schemeClr val="lt1"/>
              </a:solidFill>
              <a:latin typeface="Roboto"/>
              <a:ea typeface="Roboto"/>
              <a:cs typeface="Roboto"/>
              <a:sym typeface="Roboto"/>
            </a:endParaRPr>
          </a:p>
          <a:p>
            <a:pPr marL="914400" lvl="0" indent="-342900" algn="l" rtl="0">
              <a:spcBef>
                <a:spcPts val="0"/>
              </a:spcBef>
              <a:spcAft>
                <a:spcPts val="0"/>
              </a:spcAft>
              <a:buClr>
                <a:schemeClr val="lt1"/>
              </a:buClr>
              <a:buSzPts val="1800"/>
              <a:buFont typeface="Roboto"/>
              <a:buAutoNum type="arabicPeriod"/>
            </a:pPr>
            <a:r>
              <a:rPr lang="en">
                <a:solidFill>
                  <a:schemeClr val="lt1"/>
                </a:solidFill>
                <a:latin typeface="Roboto"/>
                <a:ea typeface="Roboto"/>
                <a:cs typeface="Roboto"/>
                <a:sym typeface="Roboto"/>
              </a:rPr>
              <a:t>Design S</a:t>
            </a:r>
            <a:r>
              <a:rPr lang="en">
                <a:solidFill>
                  <a:schemeClr val="lt1"/>
                </a:solidFill>
              </a:rPr>
              <a:t>olution</a:t>
            </a:r>
            <a:r>
              <a:rPr lang="en">
                <a:solidFill>
                  <a:schemeClr val="lt1"/>
                </a:solidFill>
                <a:latin typeface="Roboto"/>
                <a:ea typeface="Roboto"/>
                <a:cs typeface="Roboto"/>
                <a:sym typeface="Roboto"/>
              </a:rPr>
              <a:t>				                              </a:t>
            </a:r>
            <a:endParaRPr sz="1400">
              <a:solidFill>
                <a:schemeClr val="lt1"/>
              </a:solidFill>
            </a:endParaRPr>
          </a:p>
          <a:p>
            <a:pPr marL="914400" lvl="0" indent="-342900" algn="l" rtl="0">
              <a:spcBef>
                <a:spcPts val="0"/>
              </a:spcBef>
              <a:spcAft>
                <a:spcPts val="0"/>
              </a:spcAft>
              <a:buClr>
                <a:schemeClr val="lt1"/>
              </a:buClr>
              <a:buSzPts val="1800"/>
              <a:buFont typeface="Roboto"/>
              <a:buAutoNum type="arabicPeriod"/>
            </a:pPr>
            <a:r>
              <a:rPr lang="en">
                <a:solidFill>
                  <a:schemeClr val="lt1"/>
                </a:solidFill>
              </a:rPr>
              <a:t>Critical Project Elements				            </a:t>
            </a:r>
            <a:endParaRPr>
              <a:solidFill>
                <a:schemeClr val="lt1"/>
              </a:solidFill>
            </a:endParaRPr>
          </a:p>
          <a:p>
            <a:pPr marL="914400" lvl="0" indent="-342900" algn="l" rtl="0">
              <a:spcBef>
                <a:spcPts val="0"/>
              </a:spcBef>
              <a:spcAft>
                <a:spcPts val="0"/>
              </a:spcAft>
              <a:buClr>
                <a:schemeClr val="lt1"/>
              </a:buClr>
              <a:buSzPts val="1800"/>
              <a:buAutoNum type="arabicPeriod"/>
            </a:pPr>
            <a:r>
              <a:rPr lang="en">
                <a:solidFill>
                  <a:schemeClr val="lt1"/>
                </a:solidFill>
              </a:rPr>
              <a:t>Design Requirements and Their Satisfaction	</a:t>
            </a:r>
            <a:endParaRPr sz="1000">
              <a:solidFill>
                <a:schemeClr val="lt1"/>
              </a:solidFill>
            </a:endParaRPr>
          </a:p>
          <a:p>
            <a:pPr marL="914400" lvl="0" indent="-342900" algn="l" rtl="0">
              <a:spcBef>
                <a:spcPts val="0"/>
              </a:spcBef>
              <a:spcAft>
                <a:spcPts val="0"/>
              </a:spcAft>
              <a:buClr>
                <a:schemeClr val="lt1"/>
              </a:buClr>
              <a:buSzPts val="1800"/>
              <a:buFont typeface="Roboto"/>
              <a:buAutoNum type="arabicPeriod"/>
            </a:pPr>
            <a:r>
              <a:rPr lang="en">
                <a:solidFill>
                  <a:schemeClr val="lt1"/>
                </a:solidFill>
              </a:rPr>
              <a:t>Project Risks</a:t>
            </a:r>
            <a:r>
              <a:rPr lang="en">
                <a:solidFill>
                  <a:schemeClr val="lt1"/>
                </a:solidFill>
                <a:latin typeface="Roboto"/>
                <a:ea typeface="Roboto"/>
                <a:cs typeface="Roboto"/>
                <a:sym typeface="Roboto"/>
              </a:rPr>
              <a:t>								</a:t>
            </a:r>
            <a:endParaRPr sz="1400">
              <a:solidFill>
                <a:schemeClr val="lt1"/>
              </a:solidFill>
              <a:latin typeface="Roboto"/>
              <a:ea typeface="Roboto"/>
              <a:cs typeface="Roboto"/>
              <a:sym typeface="Roboto"/>
            </a:endParaRPr>
          </a:p>
          <a:p>
            <a:pPr marL="914400" lvl="0" indent="-342900" algn="l" rtl="0">
              <a:spcBef>
                <a:spcPts val="0"/>
              </a:spcBef>
              <a:spcAft>
                <a:spcPts val="0"/>
              </a:spcAft>
              <a:buClr>
                <a:schemeClr val="lt1"/>
              </a:buClr>
              <a:buSzPts val="1800"/>
              <a:buFont typeface="Roboto"/>
              <a:buAutoNum type="arabicPeriod"/>
            </a:pPr>
            <a:r>
              <a:rPr lang="en">
                <a:solidFill>
                  <a:schemeClr val="lt1"/>
                </a:solidFill>
              </a:rPr>
              <a:t>Verification and Validation</a:t>
            </a:r>
            <a:r>
              <a:rPr lang="en">
                <a:solidFill>
                  <a:schemeClr val="lt1"/>
                </a:solidFill>
                <a:latin typeface="Roboto"/>
                <a:ea typeface="Roboto"/>
                <a:cs typeface="Roboto"/>
                <a:sym typeface="Roboto"/>
              </a:rPr>
              <a:t> 					</a:t>
            </a:r>
            <a:endParaRPr sz="1400">
              <a:solidFill>
                <a:schemeClr val="lt1"/>
              </a:solidFill>
              <a:latin typeface="Roboto"/>
              <a:ea typeface="Roboto"/>
              <a:cs typeface="Roboto"/>
              <a:sym typeface="Roboto"/>
            </a:endParaRPr>
          </a:p>
          <a:p>
            <a:pPr marL="914400" lvl="0" indent="-342900" algn="l" rtl="0">
              <a:spcBef>
                <a:spcPts val="0"/>
              </a:spcBef>
              <a:spcAft>
                <a:spcPts val="0"/>
              </a:spcAft>
              <a:buClr>
                <a:schemeClr val="lt1"/>
              </a:buClr>
              <a:buSzPts val="1800"/>
              <a:buFont typeface="Roboto"/>
              <a:buAutoNum type="arabicPeriod"/>
            </a:pPr>
            <a:r>
              <a:rPr lang="en">
                <a:solidFill>
                  <a:schemeClr val="lt1"/>
                </a:solidFill>
              </a:rPr>
              <a:t>Project Planning</a:t>
            </a:r>
            <a:r>
              <a:rPr lang="en">
                <a:solidFill>
                  <a:schemeClr val="lt1"/>
                </a:solidFill>
                <a:latin typeface="Roboto"/>
                <a:ea typeface="Roboto"/>
                <a:cs typeface="Roboto"/>
                <a:sym typeface="Roboto"/>
              </a:rPr>
              <a:t>  							</a:t>
            </a:r>
            <a:endParaRPr sz="1400">
              <a:solidFill>
                <a:schemeClr val="lt1"/>
              </a:solidFill>
              <a:latin typeface="Roboto"/>
              <a:ea typeface="Roboto"/>
              <a:cs typeface="Roboto"/>
              <a:sym typeface="Roboto"/>
            </a:endParaRPr>
          </a:p>
        </p:txBody>
      </p:sp>
      <p:sp>
        <p:nvSpPr>
          <p:cNvPr id="68" name="Google Shape;68;p1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a:t>
            </a:fld>
            <a:endParaRPr/>
          </a:p>
        </p:txBody>
      </p:sp>
      <p:graphicFrame>
        <p:nvGraphicFramePr>
          <p:cNvPr id="69" name="Google Shape;69;p14"/>
          <p:cNvGraphicFramePr/>
          <p:nvPr/>
        </p:nvGraphicFramePr>
        <p:xfrm>
          <a:off x="0" y="4736775"/>
          <a:ext cx="8415000" cy="32005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(AIRD) </a:t>
            </a:r>
            <a:r>
              <a:rPr lang="en" sz="2950"/>
              <a:t>P</a:t>
            </a:r>
            <a:r>
              <a:rPr lang="en" sz="2350"/>
              <a:t>OWER</a:t>
            </a:r>
            <a:r>
              <a:rPr lang="en" sz="2950" b="1"/>
              <a:t> </a:t>
            </a:r>
            <a:r>
              <a:rPr lang="en" sz="2950"/>
              <a:t>R</a:t>
            </a:r>
            <a:r>
              <a:rPr lang="en" sz="2350"/>
              <a:t>EQUIREMENTS</a:t>
            </a:r>
            <a:endParaRPr sz="2350"/>
          </a:p>
        </p:txBody>
      </p:sp>
      <p:sp>
        <p:nvSpPr>
          <p:cNvPr id="280" name="Google Shape;280;p32"/>
          <p:cNvSpPr txBox="1"/>
          <p:nvPr/>
        </p:nvSpPr>
        <p:spPr>
          <a:xfrm>
            <a:off x="0" y="572700"/>
            <a:ext cx="9144000" cy="6465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DR1.2: </a:t>
            </a:r>
            <a:r>
              <a:rPr lang="en" sz="1200">
                <a:solidFill>
                  <a:srgbClr val="212121"/>
                </a:solidFill>
                <a:latin typeface="Roboto"/>
                <a:ea typeface="Roboto"/>
                <a:cs typeface="Roboto"/>
                <a:sym typeface="Roboto"/>
              </a:rPr>
              <a:t>The propulsion system shall be capable of producing enough thrust for the full flight envelope</a:t>
            </a:r>
            <a:endParaRPr sz="1200" b="1">
              <a:solidFill>
                <a:srgbClr val="212121"/>
              </a:solidFill>
              <a:latin typeface="Roboto"/>
              <a:ea typeface="Roboto"/>
              <a:cs typeface="Roboto"/>
              <a:sym typeface="Roboto"/>
            </a:endParaRPr>
          </a:p>
          <a:p>
            <a:pPr marL="10858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DR1.2.1:  </a:t>
            </a:r>
            <a:r>
              <a:rPr lang="en" sz="1200">
                <a:solidFill>
                  <a:schemeClr val="lt1"/>
                </a:solidFill>
                <a:latin typeface="Roboto"/>
                <a:ea typeface="Roboto"/>
                <a:cs typeface="Roboto"/>
                <a:sym typeface="Roboto"/>
              </a:rPr>
              <a:t>The propulsion system shall be capable of producing enough thrust for a cruising velocity of 150 knots</a:t>
            </a:r>
            <a:endParaRPr sz="1200">
              <a:solidFill>
                <a:schemeClr val="lt1"/>
              </a:solidFill>
              <a:latin typeface="Roboto"/>
              <a:ea typeface="Roboto"/>
              <a:cs typeface="Roboto"/>
              <a:sym typeface="Roboto"/>
            </a:endParaRPr>
          </a:p>
          <a:p>
            <a:pPr marL="10858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DR1.2.2: </a:t>
            </a:r>
            <a:r>
              <a:rPr lang="en" sz="1200">
                <a:solidFill>
                  <a:schemeClr val="lt1"/>
                </a:solidFill>
                <a:latin typeface="Roboto"/>
                <a:ea typeface="Roboto"/>
                <a:cs typeface="Roboto"/>
                <a:sym typeface="Roboto"/>
              </a:rPr>
              <a:t>The propulsion system shall be capable of achieving a R.O.C. of 1500 ft/min at sea level</a:t>
            </a:r>
            <a:endParaRPr sz="1200">
              <a:solidFill>
                <a:schemeClr val="lt1"/>
              </a:solidFill>
              <a:latin typeface="Roboto"/>
              <a:ea typeface="Roboto"/>
              <a:cs typeface="Roboto"/>
              <a:sym typeface="Roboto"/>
            </a:endParaRPr>
          </a:p>
        </p:txBody>
      </p:sp>
      <p:pic>
        <p:nvPicPr>
          <p:cNvPr id="281" name="Google Shape;281;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59950" y="1485413"/>
            <a:ext cx="5398824" cy="2985150"/>
          </a:xfrm>
          <a:prstGeom prst="rect">
            <a:avLst/>
          </a:prstGeom>
          <a:noFill/>
          <a:ln>
            <a:noFill/>
          </a:ln>
        </p:spPr>
      </p:pic>
      <p:graphicFrame>
        <p:nvGraphicFramePr>
          <p:cNvPr id="282" name="Google Shape;282;p32"/>
          <p:cNvGraphicFramePr/>
          <p:nvPr/>
        </p:nvGraphicFramePr>
        <p:xfrm>
          <a:off x="203150" y="1355040"/>
          <a:ext cx="3000000" cy="3000000"/>
        </p:xfrm>
        <a:graphic>
          <a:graphicData uri="http://schemas.openxmlformats.org/drawingml/2006/table">
            <a:tbl>
              <a:tblPr>
                <a:noFill/>
                <a:tableStyleId>{83885C67-BAED-4242-9F9D-A6562A0CA75B}</a:tableStyleId>
              </a:tblPr>
              <a:tblGrid>
                <a:gridCol w="1241725">
                  <a:extLst>
                    <a:ext uri="{9D8B030D-6E8A-4147-A177-3AD203B41FA5}">
                      <a16:colId xmlns:a16="http://schemas.microsoft.com/office/drawing/2014/main" val="20000"/>
                    </a:ext>
                  </a:extLst>
                </a:gridCol>
                <a:gridCol w="1003875">
                  <a:extLst>
                    <a:ext uri="{9D8B030D-6E8A-4147-A177-3AD203B41FA5}">
                      <a16:colId xmlns:a16="http://schemas.microsoft.com/office/drawing/2014/main" val="20001"/>
                    </a:ext>
                  </a:extLst>
                </a:gridCol>
                <a:gridCol w="1479600">
                  <a:extLst>
                    <a:ext uri="{9D8B030D-6E8A-4147-A177-3AD203B41FA5}">
                      <a16:colId xmlns:a16="http://schemas.microsoft.com/office/drawing/2014/main" val="20002"/>
                    </a:ext>
                  </a:extLst>
                </a:gridCol>
              </a:tblGrid>
              <a:tr h="386950">
                <a:tc>
                  <a:txBody>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Parameter</a:t>
                      </a:r>
                      <a:endParaRPr sz="1200" b="1">
                        <a:solidFill>
                          <a:schemeClr val="lt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1200" b="1">
                          <a:solidFill>
                            <a:schemeClr val="lt1"/>
                          </a:solidFill>
                          <a:uFill>
                            <a:noFill/>
                          </a:uFill>
                          <a:latin typeface="Roboto"/>
                          <a:ea typeface="Roboto"/>
                          <a:cs typeface="Roboto"/>
                          <a:sym typeface="Robo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MagniX 350</a:t>
                      </a:r>
                      <a:endParaRPr sz="1200" b="1">
                        <a:solidFill>
                          <a:schemeClr val="lt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9783D3"/>
                    </a:solidFill>
                  </a:tcPr>
                </a:tc>
                <a:tc>
                  <a:txBody>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Design Requirement</a:t>
                      </a:r>
                      <a:endParaRPr sz="1200" b="1">
                        <a:solidFill>
                          <a:schemeClr val="lt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9783D3"/>
                    </a:solidFill>
                  </a:tcPr>
                </a:tc>
                <a:extLst>
                  <a:ext uri="{0D108BD9-81ED-4DB2-BD59-A6C34878D82A}">
                    <a16:rowId xmlns:a16="http://schemas.microsoft.com/office/drawing/2014/main" val="10000"/>
                  </a:ext>
                </a:extLst>
              </a:tr>
              <a:tr h="552800">
                <a:tc>
                  <a:txBody>
                    <a:bodyPr/>
                    <a:lstStyle/>
                    <a:p>
                      <a:pPr marL="0" lvl="0" indent="0" algn="ctr" rtl="0">
                        <a:spcBef>
                          <a:spcPts val="0"/>
                        </a:spcBef>
                        <a:spcAft>
                          <a:spcPts val="0"/>
                        </a:spcAft>
                        <a:buNone/>
                      </a:pPr>
                      <a:r>
                        <a:rPr lang="en" sz="1200">
                          <a:solidFill>
                            <a:srgbClr val="212121"/>
                          </a:solidFill>
                          <a:latin typeface="Roboto"/>
                          <a:ea typeface="Roboto"/>
                          <a:cs typeface="Roboto"/>
                          <a:sym typeface="Roboto"/>
                        </a:rPr>
                        <a:t>Continuous Power Output</a:t>
                      </a:r>
                      <a:endParaRPr sz="1200">
                        <a:solidFill>
                          <a:srgbClr val="21212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200">
                          <a:solidFill>
                            <a:srgbClr val="212121"/>
                          </a:solidFill>
                          <a:latin typeface="Roboto"/>
                          <a:ea typeface="Roboto"/>
                          <a:cs typeface="Roboto"/>
                          <a:sym typeface="Roboto"/>
                        </a:rPr>
                        <a:t>280 kW </a:t>
                      </a:r>
                      <a:endParaRPr sz="1200">
                        <a:solidFill>
                          <a:srgbClr val="212121"/>
                        </a:solidFill>
                        <a:latin typeface="Roboto"/>
                        <a:ea typeface="Roboto"/>
                        <a:cs typeface="Roboto"/>
                        <a:sym typeface="Roboto"/>
                      </a:endParaRPr>
                    </a:p>
                    <a:p>
                      <a:pPr marL="0" lvl="0" indent="0" algn="ctr" rtl="0">
                        <a:spcBef>
                          <a:spcPts val="0"/>
                        </a:spcBef>
                        <a:spcAft>
                          <a:spcPts val="0"/>
                        </a:spcAft>
                        <a:buNone/>
                      </a:pPr>
                      <a:r>
                        <a:rPr lang="en" sz="1200">
                          <a:solidFill>
                            <a:srgbClr val="212121"/>
                          </a:solidFill>
                          <a:latin typeface="Roboto"/>
                          <a:ea typeface="Roboto"/>
                          <a:cs typeface="Roboto"/>
                          <a:sym typeface="Roboto"/>
                        </a:rPr>
                        <a:t>(381 Hp)</a:t>
                      </a:r>
                      <a:endParaRPr sz="1200">
                        <a:solidFill>
                          <a:srgbClr val="21212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200">
                          <a:solidFill>
                            <a:srgbClr val="212121"/>
                          </a:solidFill>
                          <a:latin typeface="Roboto"/>
                          <a:ea typeface="Roboto"/>
                          <a:cs typeface="Roboto"/>
                          <a:sym typeface="Roboto"/>
                        </a:rPr>
                        <a:t>259 Hp </a:t>
                      </a:r>
                      <a:endParaRPr sz="1200">
                        <a:solidFill>
                          <a:srgbClr val="212121"/>
                        </a:solidFill>
                        <a:latin typeface="Roboto"/>
                        <a:ea typeface="Roboto"/>
                        <a:cs typeface="Roboto"/>
                        <a:sym typeface="Roboto"/>
                      </a:endParaRPr>
                    </a:p>
                    <a:p>
                      <a:pPr marL="0" lvl="0" indent="0" algn="ctr" rtl="0">
                        <a:spcBef>
                          <a:spcPts val="0"/>
                        </a:spcBef>
                        <a:spcAft>
                          <a:spcPts val="0"/>
                        </a:spcAft>
                        <a:buNone/>
                      </a:pPr>
                      <a:r>
                        <a:rPr lang="en" sz="1200">
                          <a:solidFill>
                            <a:srgbClr val="212121"/>
                          </a:solidFill>
                          <a:latin typeface="Roboto"/>
                          <a:ea typeface="Roboto"/>
                          <a:cs typeface="Roboto"/>
                          <a:sym typeface="Roboto"/>
                        </a:rPr>
                        <a:t>(from AAA)</a:t>
                      </a:r>
                      <a:endParaRPr sz="1200">
                        <a:solidFill>
                          <a:srgbClr val="21212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552800">
                <a:tc>
                  <a:txBody>
                    <a:bodyPr/>
                    <a:lstStyle/>
                    <a:p>
                      <a:pPr marL="0" lvl="0" indent="0" algn="ctr" rtl="0">
                        <a:spcBef>
                          <a:spcPts val="0"/>
                        </a:spcBef>
                        <a:spcAft>
                          <a:spcPts val="0"/>
                        </a:spcAft>
                        <a:buNone/>
                      </a:pPr>
                      <a:r>
                        <a:rPr lang="en" sz="1200">
                          <a:solidFill>
                            <a:srgbClr val="212121"/>
                          </a:solidFill>
                          <a:latin typeface="Roboto"/>
                          <a:ea typeface="Roboto"/>
                          <a:cs typeface="Roboto"/>
                          <a:sym typeface="Roboto"/>
                        </a:rPr>
                        <a:t>Max. Power Output</a:t>
                      </a:r>
                      <a:endParaRPr sz="1200">
                        <a:solidFill>
                          <a:srgbClr val="21212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200">
                          <a:solidFill>
                            <a:srgbClr val="212121"/>
                          </a:solidFill>
                          <a:latin typeface="Roboto"/>
                          <a:ea typeface="Roboto"/>
                          <a:cs typeface="Roboto"/>
                          <a:sym typeface="Roboto"/>
                        </a:rPr>
                        <a:t>350 kW</a:t>
                      </a:r>
                      <a:endParaRPr sz="1200">
                        <a:solidFill>
                          <a:srgbClr val="212121"/>
                        </a:solidFill>
                        <a:latin typeface="Roboto"/>
                        <a:ea typeface="Roboto"/>
                        <a:cs typeface="Roboto"/>
                        <a:sym typeface="Roboto"/>
                      </a:endParaRPr>
                    </a:p>
                    <a:p>
                      <a:pPr marL="0" lvl="0" indent="0" algn="ctr" rtl="0">
                        <a:spcBef>
                          <a:spcPts val="0"/>
                        </a:spcBef>
                        <a:spcAft>
                          <a:spcPts val="0"/>
                        </a:spcAft>
                        <a:buNone/>
                      </a:pPr>
                      <a:r>
                        <a:rPr lang="en" sz="1200">
                          <a:solidFill>
                            <a:srgbClr val="212121"/>
                          </a:solidFill>
                          <a:latin typeface="Roboto"/>
                          <a:ea typeface="Roboto"/>
                          <a:cs typeface="Roboto"/>
                          <a:sym typeface="Roboto"/>
                        </a:rPr>
                        <a:t>(476 Hp)</a:t>
                      </a:r>
                      <a:endParaRPr sz="1200">
                        <a:solidFill>
                          <a:srgbClr val="21212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200">
                          <a:solidFill>
                            <a:schemeClr val="lt1"/>
                          </a:solidFill>
                          <a:latin typeface="Roboto"/>
                          <a:ea typeface="Roboto"/>
                          <a:cs typeface="Roboto"/>
                          <a:sym typeface="Roboto"/>
                        </a:rPr>
                        <a:t>346 Hp </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(from AAA)</a:t>
                      </a:r>
                      <a:endParaRPr sz="1200">
                        <a:solidFill>
                          <a:srgbClr val="21212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552800">
                <a:tc>
                  <a:txBody>
                    <a:bodyPr/>
                    <a:lstStyle/>
                    <a:p>
                      <a:pPr marL="0" lvl="0" indent="0" algn="ctr" rtl="0">
                        <a:spcBef>
                          <a:spcPts val="0"/>
                        </a:spcBef>
                        <a:spcAft>
                          <a:spcPts val="0"/>
                        </a:spcAft>
                        <a:buNone/>
                      </a:pPr>
                      <a:r>
                        <a:rPr lang="en" sz="1200">
                          <a:solidFill>
                            <a:srgbClr val="212121"/>
                          </a:solidFill>
                          <a:latin typeface="Roboto"/>
                          <a:ea typeface="Roboto"/>
                          <a:cs typeface="Roboto"/>
                          <a:sym typeface="Roboto"/>
                        </a:rPr>
                        <a:t>Output RPM</a:t>
                      </a:r>
                      <a:endParaRPr sz="1200">
                        <a:solidFill>
                          <a:srgbClr val="21212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200">
                          <a:solidFill>
                            <a:srgbClr val="212121"/>
                          </a:solidFill>
                          <a:latin typeface="Roboto"/>
                          <a:ea typeface="Roboto"/>
                          <a:cs typeface="Roboto"/>
                          <a:sym typeface="Roboto"/>
                        </a:rPr>
                        <a:t>1200 - 2300 RPM</a:t>
                      </a:r>
                      <a:endParaRPr sz="1200">
                        <a:solidFill>
                          <a:srgbClr val="21212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200">
                          <a:solidFill>
                            <a:srgbClr val="212121"/>
                          </a:solidFill>
                          <a:latin typeface="Roboto"/>
                          <a:ea typeface="Roboto"/>
                          <a:cs typeface="Roboto"/>
                          <a:sym typeface="Roboto"/>
                        </a:rPr>
                        <a:t>N/A</a:t>
                      </a:r>
                      <a:endParaRPr sz="1200">
                        <a:solidFill>
                          <a:srgbClr val="21212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552800">
                <a:tc>
                  <a:txBody>
                    <a:bodyPr/>
                    <a:lstStyle/>
                    <a:p>
                      <a:pPr marL="0" lvl="0" indent="0" algn="ctr" rtl="0">
                        <a:spcBef>
                          <a:spcPts val="0"/>
                        </a:spcBef>
                        <a:spcAft>
                          <a:spcPts val="0"/>
                        </a:spcAft>
                        <a:buNone/>
                      </a:pPr>
                      <a:r>
                        <a:rPr lang="en" sz="1200">
                          <a:solidFill>
                            <a:srgbClr val="212121"/>
                          </a:solidFill>
                          <a:latin typeface="Roboto"/>
                          <a:ea typeface="Roboto"/>
                          <a:cs typeface="Roboto"/>
                          <a:sym typeface="Roboto"/>
                        </a:rPr>
                        <a:t>Dry Weight</a:t>
                      </a:r>
                      <a:endParaRPr sz="1200">
                        <a:solidFill>
                          <a:srgbClr val="21212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200">
                          <a:solidFill>
                            <a:srgbClr val="212121"/>
                          </a:solidFill>
                          <a:latin typeface="Roboto"/>
                          <a:ea typeface="Roboto"/>
                          <a:cs typeface="Roboto"/>
                          <a:sym typeface="Roboto"/>
                        </a:rPr>
                        <a:t>112 kg </a:t>
                      </a:r>
                      <a:endParaRPr sz="1200">
                        <a:solidFill>
                          <a:srgbClr val="212121"/>
                        </a:solidFill>
                        <a:latin typeface="Roboto"/>
                        <a:ea typeface="Roboto"/>
                        <a:cs typeface="Roboto"/>
                        <a:sym typeface="Roboto"/>
                      </a:endParaRPr>
                    </a:p>
                    <a:p>
                      <a:pPr marL="0" lvl="0" indent="0" algn="ctr" rtl="0">
                        <a:spcBef>
                          <a:spcPts val="0"/>
                        </a:spcBef>
                        <a:spcAft>
                          <a:spcPts val="0"/>
                        </a:spcAft>
                        <a:buNone/>
                      </a:pPr>
                      <a:r>
                        <a:rPr lang="en" sz="1200">
                          <a:solidFill>
                            <a:srgbClr val="212121"/>
                          </a:solidFill>
                          <a:latin typeface="Roboto"/>
                          <a:ea typeface="Roboto"/>
                          <a:cs typeface="Roboto"/>
                          <a:sym typeface="Roboto"/>
                        </a:rPr>
                        <a:t>(246 lbs)</a:t>
                      </a:r>
                      <a:endParaRPr sz="1200">
                        <a:solidFill>
                          <a:srgbClr val="21212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200">
                          <a:solidFill>
                            <a:srgbClr val="212121"/>
                          </a:solidFill>
                          <a:latin typeface="Roboto"/>
                          <a:ea typeface="Roboto"/>
                          <a:cs typeface="Roboto"/>
                          <a:sym typeface="Roboto"/>
                        </a:rPr>
                        <a:t>N/A</a:t>
                      </a:r>
                      <a:endParaRPr sz="1200">
                        <a:solidFill>
                          <a:srgbClr val="21212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86950">
                <a:tc>
                  <a:txBody>
                    <a:bodyPr/>
                    <a:lstStyle/>
                    <a:p>
                      <a:pPr marL="0" lvl="0" indent="0" algn="ctr" rtl="0">
                        <a:spcBef>
                          <a:spcPts val="0"/>
                        </a:spcBef>
                        <a:spcAft>
                          <a:spcPts val="0"/>
                        </a:spcAft>
                        <a:buNone/>
                      </a:pPr>
                      <a:r>
                        <a:rPr lang="en" sz="1200">
                          <a:solidFill>
                            <a:srgbClr val="212121"/>
                          </a:solidFill>
                          <a:latin typeface="Roboto"/>
                          <a:ea typeface="Roboto"/>
                          <a:cs typeface="Roboto"/>
                          <a:sym typeface="Roboto"/>
                        </a:rPr>
                        <a:t>Operating Volt.</a:t>
                      </a:r>
                      <a:endParaRPr sz="1200">
                        <a:solidFill>
                          <a:srgbClr val="21212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200">
                          <a:solidFill>
                            <a:srgbClr val="212121"/>
                          </a:solidFill>
                          <a:latin typeface="Roboto"/>
                          <a:ea typeface="Roboto"/>
                          <a:cs typeface="Roboto"/>
                          <a:sym typeface="Roboto"/>
                        </a:rPr>
                        <a:t>500-800 VDC</a:t>
                      </a:r>
                      <a:endParaRPr sz="1200">
                        <a:solidFill>
                          <a:srgbClr val="21212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200">
                          <a:solidFill>
                            <a:srgbClr val="212121"/>
                          </a:solidFill>
                          <a:latin typeface="Roboto"/>
                          <a:ea typeface="Roboto"/>
                          <a:cs typeface="Roboto"/>
                          <a:sym typeface="Roboto"/>
                        </a:rPr>
                        <a:t>N/A</a:t>
                      </a:r>
                      <a:endParaRPr sz="1200">
                        <a:solidFill>
                          <a:srgbClr val="21212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bl>
          </a:graphicData>
        </a:graphic>
      </p:graphicFrame>
      <p:sp>
        <p:nvSpPr>
          <p:cNvPr id="283" name="Google Shape;283;p32"/>
          <p:cNvSpPr txBox="1"/>
          <p:nvPr/>
        </p:nvSpPr>
        <p:spPr>
          <a:xfrm>
            <a:off x="4059725" y="1888550"/>
            <a:ext cx="13323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Roboto"/>
                <a:ea typeface="Roboto"/>
                <a:cs typeface="Roboto"/>
                <a:sym typeface="Roboto"/>
              </a:rPr>
              <a:t>DIRECT MOTOR TO PROP</a:t>
            </a:r>
            <a:endParaRPr sz="800">
              <a:latin typeface="Roboto"/>
              <a:ea typeface="Roboto"/>
              <a:cs typeface="Roboto"/>
              <a:sym typeface="Roboto"/>
            </a:endParaRPr>
          </a:p>
        </p:txBody>
      </p:sp>
      <p:cxnSp>
        <p:nvCxnSpPr>
          <p:cNvPr id="284" name="Google Shape;284;p32"/>
          <p:cNvCxnSpPr/>
          <p:nvPr/>
        </p:nvCxnSpPr>
        <p:spPr>
          <a:xfrm>
            <a:off x="4386700" y="2130275"/>
            <a:ext cx="112800" cy="1023600"/>
          </a:xfrm>
          <a:prstGeom prst="straightConnector1">
            <a:avLst/>
          </a:prstGeom>
          <a:noFill/>
          <a:ln w="9525" cap="flat" cmpd="sng">
            <a:solidFill>
              <a:schemeClr val="dk2"/>
            </a:solidFill>
            <a:prstDash val="solid"/>
            <a:round/>
            <a:headEnd type="none" w="med" len="med"/>
            <a:tailEnd type="triangle" w="med" len="med"/>
          </a:ln>
        </p:spPr>
      </p:cxnSp>
      <p:sp>
        <p:nvSpPr>
          <p:cNvPr id="285" name="Google Shape;285;p32"/>
          <p:cNvSpPr txBox="1"/>
          <p:nvPr/>
        </p:nvSpPr>
        <p:spPr>
          <a:xfrm>
            <a:off x="5654938" y="1448925"/>
            <a:ext cx="1332300" cy="2463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Roboto"/>
                <a:ea typeface="Roboto"/>
                <a:cs typeface="Roboto"/>
                <a:sym typeface="Roboto"/>
              </a:rPr>
              <a:t>INVERTER AND MOTOR CONTROLLER</a:t>
            </a:r>
            <a:endParaRPr sz="800">
              <a:latin typeface="Roboto"/>
              <a:ea typeface="Roboto"/>
              <a:cs typeface="Roboto"/>
              <a:sym typeface="Roboto"/>
            </a:endParaRPr>
          </a:p>
        </p:txBody>
      </p:sp>
      <p:cxnSp>
        <p:nvCxnSpPr>
          <p:cNvPr id="286" name="Google Shape;286;p32"/>
          <p:cNvCxnSpPr/>
          <p:nvPr/>
        </p:nvCxnSpPr>
        <p:spPr>
          <a:xfrm>
            <a:off x="6352250" y="1732425"/>
            <a:ext cx="556800" cy="213300"/>
          </a:xfrm>
          <a:prstGeom prst="straightConnector1">
            <a:avLst/>
          </a:prstGeom>
          <a:noFill/>
          <a:ln w="9525" cap="flat" cmpd="sng">
            <a:solidFill>
              <a:schemeClr val="dk2"/>
            </a:solidFill>
            <a:prstDash val="solid"/>
            <a:round/>
            <a:headEnd type="none" w="med" len="med"/>
            <a:tailEnd type="triangle" w="med" len="med"/>
          </a:ln>
        </p:spPr>
      </p:cxnSp>
      <p:sp>
        <p:nvSpPr>
          <p:cNvPr id="287" name="Google Shape;287;p32"/>
          <p:cNvSpPr txBox="1"/>
          <p:nvPr/>
        </p:nvSpPr>
        <p:spPr>
          <a:xfrm>
            <a:off x="6832838" y="4071900"/>
            <a:ext cx="13323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Roboto"/>
                <a:ea typeface="Roboto"/>
                <a:cs typeface="Roboto"/>
                <a:sym typeface="Roboto"/>
              </a:rPr>
              <a:t>LIQUID COOLING SYSTEM</a:t>
            </a:r>
            <a:endParaRPr sz="800">
              <a:latin typeface="Roboto"/>
              <a:ea typeface="Roboto"/>
              <a:cs typeface="Roboto"/>
              <a:sym typeface="Roboto"/>
            </a:endParaRPr>
          </a:p>
        </p:txBody>
      </p:sp>
      <p:cxnSp>
        <p:nvCxnSpPr>
          <p:cNvPr id="288" name="Google Shape;288;p32"/>
          <p:cNvCxnSpPr/>
          <p:nvPr/>
        </p:nvCxnSpPr>
        <p:spPr>
          <a:xfrm rot="10800000">
            <a:off x="6453700" y="3940725"/>
            <a:ext cx="367200" cy="201300"/>
          </a:xfrm>
          <a:prstGeom prst="straightConnector1">
            <a:avLst/>
          </a:prstGeom>
          <a:noFill/>
          <a:ln w="9525" cap="flat" cmpd="sng">
            <a:solidFill>
              <a:schemeClr val="dk2"/>
            </a:solidFill>
            <a:prstDash val="solid"/>
            <a:round/>
            <a:headEnd type="none" w="med" len="med"/>
            <a:tailEnd type="triangle" w="med" len="med"/>
          </a:ln>
        </p:spPr>
      </p:cxnSp>
      <p:sp>
        <p:nvSpPr>
          <p:cNvPr id="289" name="Google Shape;289;p3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20</a:t>
            </a:fld>
            <a:endParaRPr/>
          </a:p>
        </p:txBody>
      </p:sp>
      <p:graphicFrame>
        <p:nvGraphicFramePr>
          <p:cNvPr id="290" name="Google Shape;290;p3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sp>
        <p:nvSpPr>
          <p:cNvPr id="1982" name="Google Shape;1982;p21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OUTER NOSE DRAWING</a:t>
            </a:r>
            <a:endParaRPr/>
          </a:p>
        </p:txBody>
      </p:sp>
      <p:sp>
        <p:nvSpPr>
          <p:cNvPr id="1983" name="Google Shape;1983;p212"/>
          <p:cNvSpPr txBox="1"/>
          <p:nvPr/>
        </p:nvSpPr>
        <p:spPr>
          <a:xfrm>
            <a:off x="411925" y="4353050"/>
            <a:ext cx="641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Assumed Spar Width: 1.5 cm</a:t>
            </a:r>
            <a:endParaRPr>
              <a:solidFill>
                <a:schemeClr val="dk1"/>
              </a:solidFill>
              <a:latin typeface="Roboto"/>
              <a:ea typeface="Roboto"/>
              <a:cs typeface="Roboto"/>
              <a:sym typeface="Roboto"/>
            </a:endParaRPr>
          </a:p>
        </p:txBody>
      </p:sp>
      <p:sp>
        <p:nvSpPr>
          <p:cNvPr id="1984" name="Google Shape;1984;p21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200</a:t>
            </a:fld>
            <a:endParaRPr/>
          </a:p>
        </p:txBody>
      </p:sp>
      <p:pic>
        <p:nvPicPr>
          <p:cNvPr id="1985" name="Google Shape;1985;p21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9946" y="725100"/>
            <a:ext cx="5004109" cy="3867926"/>
          </a:xfrm>
          <a:prstGeom prst="rect">
            <a:avLst/>
          </a:prstGeom>
          <a:noFill/>
          <a:ln>
            <a:noFill/>
          </a:ln>
        </p:spPr>
      </p:pic>
      <p:graphicFrame>
        <p:nvGraphicFramePr>
          <p:cNvPr id="1986" name="Google Shape;1986;p21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1" name="Google Shape;1991;p21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INNER NOSE DRAWING</a:t>
            </a:r>
            <a:endParaRPr/>
          </a:p>
        </p:txBody>
      </p:sp>
      <p:sp>
        <p:nvSpPr>
          <p:cNvPr id="1992" name="Google Shape;1992;p213"/>
          <p:cNvSpPr txBox="1"/>
          <p:nvPr/>
        </p:nvSpPr>
        <p:spPr>
          <a:xfrm>
            <a:off x="411925" y="4353050"/>
            <a:ext cx="641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Assumed Spar Width: 1.5 cm</a:t>
            </a:r>
            <a:endParaRPr>
              <a:solidFill>
                <a:schemeClr val="dk1"/>
              </a:solidFill>
              <a:latin typeface="Roboto"/>
              <a:ea typeface="Roboto"/>
              <a:cs typeface="Roboto"/>
              <a:sym typeface="Roboto"/>
            </a:endParaRPr>
          </a:p>
        </p:txBody>
      </p:sp>
      <p:sp>
        <p:nvSpPr>
          <p:cNvPr id="1993" name="Google Shape;1993;p21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201</a:t>
            </a:fld>
            <a:endParaRPr/>
          </a:p>
        </p:txBody>
      </p:sp>
      <p:pic>
        <p:nvPicPr>
          <p:cNvPr id="1994" name="Google Shape;1994;p21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78670" y="725100"/>
            <a:ext cx="4986660" cy="3854439"/>
          </a:xfrm>
          <a:prstGeom prst="rect">
            <a:avLst/>
          </a:prstGeom>
          <a:noFill/>
          <a:ln>
            <a:noFill/>
          </a:ln>
        </p:spPr>
      </p:pic>
      <p:graphicFrame>
        <p:nvGraphicFramePr>
          <p:cNvPr id="1995" name="Google Shape;1995;p213"/>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2000" name="Google Shape;2000;p21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OUTER FUSELAGE DRAWING</a:t>
            </a:r>
            <a:endParaRPr/>
          </a:p>
        </p:txBody>
      </p:sp>
      <p:sp>
        <p:nvSpPr>
          <p:cNvPr id="2001" name="Google Shape;2001;p214"/>
          <p:cNvSpPr txBox="1"/>
          <p:nvPr/>
        </p:nvSpPr>
        <p:spPr>
          <a:xfrm>
            <a:off x="411925" y="4353050"/>
            <a:ext cx="641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Assumed Spar Width: 1.5 cm</a:t>
            </a:r>
            <a:endParaRPr>
              <a:solidFill>
                <a:schemeClr val="dk1"/>
              </a:solidFill>
              <a:latin typeface="Roboto"/>
              <a:ea typeface="Roboto"/>
              <a:cs typeface="Roboto"/>
              <a:sym typeface="Roboto"/>
            </a:endParaRPr>
          </a:p>
        </p:txBody>
      </p:sp>
      <p:sp>
        <p:nvSpPr>
          <p:cNvPr id="2002" name="Google Shape;2002;p21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202</a:t>
            </a:fld>
            <a:endParaRPr/>
          </a:p>
        </p:txBody>
      </p:sp>
      <p:pic>
        <p:nvPicPr>
          <p:cNvPr id="2003" name="Google Shape;2003;p21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3899" y="725100"/>
            <a:ext cx="5016202" cy="3877274"/>
          </a:xfrm>
          <a:prstGeom prst="rect">
            <a:avLst/>
          </a:prstGeom>
          <a:noFill/>
          <a:ln>
            <a:noFill/>
          </a:ln>
        </p:spPr>
      </p:pic>
      <p:graphicFrame>
        <p:nvGraphicFramePr>
          <p:cNvPr id="2004" name="Google Shape;2004;p21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009" name="Google Shape;2009;p21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INNER FUSELAGE DRAWING</a:t>
            </a:r>
            <a:endParaRPr/>
          </a:p>
        </p:txBody>
      </p:sp>
      <p:sp>
        <p:nvSpPr>
          <p:cNvPr id="2010" name="Google Shape;2010;p215"/>
          <p:cNvSpPr txBox="1"/>
          <p:nvPr/>
        </p:nvSpPr>
        <p:spPr>
          <a:xfrm>
            <a:off x="411925" y="4353050"/>
            <a:ext cx="641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Assumed Spar Width: 1.5 cm</a:t>
            </a:r>
            <a:endParaRPr>
              <a:solidFill>
                <a:schemeClr val="dk1"/>
              </a:solidFill>
              <a:latin typeface="Roboto"/>
              <a:ea typeface="Roboto"/>
              <a:cs typeface="Roboto"/>
              <a:sym typeface="Roboto"/>
            </a:endParaRPr>
          </a:p>
        </p:txBody>
      </p:sp>
      <p:sp>
        <p:nvSpPr>
          <p:cNvPr id="2011" name="Google Shape;2011;p21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203</a:t>
            </a:fld>
            <a:endParaRPr/>
          </a:p>
        </p:txBody>
      </p:sp>
      <p:pic>
        <p:nvPicPr>
          <p:cNvPr id="2012" name="Google Shape;2012;p21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00599" y="630800"/>
            <a:ext cx="5342801" cy="4122450"/>
          </a:xfrm>
          <a:prstGeom prst="rect">
            <a:avLst/>
          </a:prstGeom>
          <a:noFill/>
          <a:ln>
            <a:noFill/>
          </a:ln>
        </p:spPr>
      </p:pic>
      <p:graphicFrame>
        <p:nvGraphicFramePr>
          <p:cNvPr id="2013" name="Google Shape;2013;p21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2017"/>
        <p:cNvGrpSpPr/>
        <p:nvPr/>
      </p:nvGrpSpPr>
      <p:grpSpPr>
        <a:xfrm>
          <a:off x="0" y="0"/>
          <a:ext cx="0" cy="0"/>
          <a:chOff x="0" y="0"/>
          <a:chExt cx="0" cy="0"/>
        </a:xfrm>
      </p:grpSpPr>
      <p:sp>
        <p:nvSpPr>
          <p:cNvPr id="2018" name="Google Shape;2018;p21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MAIN LANDING GEAR DRAWING</a:t>
            </a:r>
            <a:endParaRPr/>
          </a:p>
        </p:txBody>
      </p:sp>
      <p:sp>
        <p:nvSpPr>
          <p:cNvPr id="2019" name="Google Shape;2019;p216"/>
          <p:cNvSpPr txBox="1"/>
          <p:nvPr/>
        </p:nvSpPr>
        <p:spPr>
          <a:xfrm>
            <a:off x="411925" y="4353050"/>
            <a:ext cx="641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Assumed Spar Width: 1.5 cm</a:t>
            </a:r>
            <a:endParaRPr>
              <a:solidFill>
                <a:schemeClr val="dk1"/>
              </a:solidFill>
              <a:latin typeface="Roboto"/>
              <a:ea typeface="Roboto"/>
              <a:cs typeface="Roboto"/>
              <a:sym typeface="Roboto"/>
            </a:endParaRPr>
          </a:p>
        </p:txBody>
      </p:sp>
      <p:sp>
        <p:nvSpPr>
          <p:cNvPr id="2020" name="Google Shape;2020;p21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204</a:t>
            </a:fld>
            <a:endParaRPr/>
          </a:p>
        </p:txBody>
      </p:sp>
      <p:pic>
        <p:nvPicPr>
          <p:cNvPr id="2021" name="Google Shape;2021;p2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27150" y="612350"/>
            <a:ext cx="5289700" cy="4084774"/>
          </a:xfrm>
          <a:prstGeom prst="rect">
            <a:avLst/>
          </a:prstGeom>
          <a:noFill/>
          <a:ln>
            <a:noFill/>
          </a:ln>
        </p:spPr>
      </p:pic>
      <p:graphicFrame>
        <p:nvGraphicFramePr>
          <p:cNvPr id="2022" name="Google Shape;2022;p21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2026"/>
        <p:cNvGrpSpPr/>
        <p:nvPr/>
      </p:nvGrpSpPr>
      <p:grpSpPr>
        <a:xfrm>
          <a:off x="0" y="0"/>
          <a:ext cx="0" cy="0"/>
          <a:chOff x="0" y="0"/>
          <a:chExt cx="0" cy="0"/>
        </a:xfrm>
      </p:grpSpPr>
      <p:sp>
        <p:nvSpPr>
          <p:cNvPr id="2027" name="Google Shape;2027;p21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FRONT LANDING GEAR DRAWING</a:t>
            </a:r>
            <a:endParaRPr/>
          </a:p>
        </p:txBody>
      </p:sp>
      <p:sp>
        <p:nvSpPr>
          <p:cNvPr id="2028" name="Google Shape;2028;p217"/>
          <p:cNvSpPr txBox="1"/>
          <p:nvPr/>
        </p:nvSpPr>
        <p:spPr>
          <a:xfrm>
            <a:off x="411925" y="4353050"/>
            <a:ext cx="641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Assumed Spar Width: 1.5 cm</a:t>
            </a:r>
            <a:endParaRPr>
              <a:solidFill>
                <a:schemeClr val="dk1"/>
              </a:solidFill>
              <a:latin typeface="Roboto"/>
              <a:ea typeface="Roboto"/>
              <a:cs typeface="Roboto"/>
              <a:sym typeface="Roboto"/>
            </a:endParaRPr>
          </a:p>
        </p:txBody>
      </p:sp>
      <p:sp>
        <p:nvSpPr>
          <p:cNvPr id="2029" name="Google Shape;2029;p21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205</a:t>
            </a:fld>
            <a:endParaRPr/>
          </a:p>
        </p:txBody>
      </p:sp>
      <p:pic>
        <p:nvPicPr>
          <p:cNvPr id="2030" name="Google Shape;2030;p2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18513" y="725100"/>
            <a:ext cx="5106975" cy="3947436"/>
          </a:xfrm>
          <a:prstGeom prst="rect">
            <a:avLst/>
          </a:prstGeom>
          <a:noFill/>
          <a:ln>
            <a:noFill/>
          </a:ln>
        </p:spPr>
      </p:pic>
      <p:graphicFrame>
        <p:nvGraphicFramePr>
          <p:cNvPr id="2031" name="Google Shape;2031;p217"/>
          <p:cNvGraphicFramePr/>
          <p:nvPr/>
        </p:nvGraphicFramePr>
        <p:xfrm>
          <a:off x="0" y="4736775"/>
          <a:ext cx="8415000" cy="32005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(AIRD) </a:t>
            </a:r>
            <a:r>
              <a:rPr lang="en" sz="2950"/>
              <a:t>P</a:t>
            </a:r>
            <a:r>
              <a:rPr lang="en" sz="2350"/>
              <a:t>OWER</a:t>
            </a:r>
            <a:r>
              <a:rPr lang="en" sz="2950" b="1"/>
              <a:t> </a:t>
            </a:r>
            <a:r>
              <a:rPr lang="en" sz="2950"/>
              <a:t>R</a:t>
            </a:r>
            <a:r>
              <a:rPr lang="en" sz="2350"/>
              <a:t>EQUIREMENTS</a:t>
            </a:r>
            <a:endParaRPr sz="2350"/>
          </a:p>
        </p:txBody>
      </p:sp>
      <p:sp>
        <p:nvSpPr>
          <p:cNvPr id="296" name="Google Shape;296;p33"/>
          <p:cNvSpPr txBox="1"/>
          <p:nvPr/>
        </p:nvSpPr>
        <p:spPr>
          <a:xfrm>
            <a:off x="0" y="572700"/>
            <a:ext cx="9144000" cy="6465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DR1.2: </a:t>
            </a:r>
            <a:r>
              <a:rPr lang="en" sz="1200">
                <a:solidFill>
                  <a:srgbClr val="212121"/>
                </a:solidFill>
                <a:latin typeface="Roboto"/>
                <a:ea typeface="Roboto"/>
                <a:cs typeface="Roboto"/>
                <a:sym typeface="Roboto"/>
              </a:rPr>
              <a:t>The propulsion system shall be capable of producing enough thrust for the full flight envelope</a:t>
            </a:r>
            <a:endParaRPr sz="1200" b="1">
              <a:solidFill>
                <a:srgbClr val="212121"/>
              </a:solidFill>
              <a:latin typeface="Roboto"/>
              <a:ea typeface="Roboto"/>
              <a:cs typeface="Roboto"/>
              <a:sym typeface="Roboto"/>
            </a:endParaRPr>
          </a:p>
          <a:p>
            <a:pPr marL="10858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DR1.2.1:  </a:t>
            </a:r>
            <a:r>
              <a:rPr lang="en" sz="1200">
                <a:solidFill>
                  <a:schemeClr val="lt1"/>
                </a:solidFill>
                <a:latin typeface="Roboto"/>
                <a:ea typeface="Roboto"/>
                <a:cs typeface="Roboto"/>
                <a:sym typeface="Roboto"/>
              </a:rPr>
              <a:t>The propulsion system shall be capable of producing enough thrust for a cruising velocity of 150 knots</a:t>
            </a:r>
            <a:endParaRPr sz="1200">
              <a:solidFill>
                <a:schemeClr val="lt1"/>
              </a:solidFill>
              <a:latin typeface="Roboto"/>
              <a:ea typeface="Roboto"/>
              <a:cs typeface="Roboto"/>
              <a:sym typeface="Roboto"/>
            </a:endParaRPr>
          </a:p>
          <a:p>
            <a:pPr marL="1085850" lvl="0" indent="-400050" algn="l" rtl="0">
              <a:lnSpc>
                <a:spcPct val="100000"/>
              </a:lnSpc>
              <a:spcBef>
                <a:spcPts val="0"/>
              </a:spcBef>
              <a:spcAft>
                <a:spcPts val="0"/>
              </a:spcAft>
              <a:buNone/>
            </a:pPr>
            <a:r>
              <a:rPr lang="en" sz="1200" b="1">
                <a:solidFill>
                  <a:schemeClr val="lt1"/>
                </a:solidFill>
                <a:latin typeface="Roboto"/>
                <a:ea typeface="Roboto"/>
                <a:cs typeface="Roboto"/>
                <a:sym typeface="Roboto"/>
              </a:rPr>
              <a:t>DR1.2.2: </a:t>
            </a:r>
            <a:r>
              <a:rPr lang="en" sz="1200">
                <a:solidFill>
                  <a:schemeClr val="lt1"/>
                </a:solidFill>
                <a:latin typeface="Roboto"/>
                <a:ea typeface="Roboto"/>
                <a:cs typeface="Roboto"/>
                <a:sym typeface="Roboto"/>
              </a:rPr>
              <a:t>The propulsion system shall be capable of achieving a R.O.C. of 1500 ft/min at sea level</a:t>
            </a:r>
            <a:endParaRPr sz="1200">
              <a:solidFill>
                <a:schemeClr val="lt1"/>
              </a:solidFill>
              <a:latin typeface="Roboto"/>
              <a:ea typeface="Roboto"/>
              <a:cs typeface="Roboto"/>
              <a:sym typeface="Roboto"/>
            </a:endParaRPr>
          </a:p>
        </p:txBody>
      </p:sp>
      <p:sp>
        <p:nvSpPr>
          <p:cNvPr id="297" name="Google Shape;297;p3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21</a:t>
            </a:fld>
            <a:endParaRPr/>
          </a:p>
        </p:txBody>
      </p:sp>
      <p:pic>
        <p:nvPicPr>
          <p:cNvPr id="298" name="Google Shape;298;p33"/>
          <p:cNvPicPr preferRelativeResize="0"/>
          <p:nvPr/>
        </p:nvPicPr>
        <p:blipFill>
          <a:blip r:embed="rId3">
            <a:alphaModFix/>
          </a:blip>
          <a:stretch>
            <a:fillRect/>
          </a:stretch>
        </p:blipFill>
        <p:spPr>
          <a:xfrm>
            <a:off x="118775" y="1322125"/>
            <a:ext cx="4415625" cy="3311725"/>
          </a:xfrm>
          <a:prstGeom prst="rect">
            <a:avLst/>
          </a:prstGeom>
          <a:noFill/>
          <a:ln>
            <a:noFill/>
          </a:ln>
        </p:spPr>
      </p:pic>
      <p:pic>
        <p:nvPicPr>
          <p:cNvPr id="299" name="Google Shape;299;p33"/>
          <p:cNvPicPr preferRelativeResize="0"/>
          <p:nvPr/>
        </p:nvPicPr>
        <p:blipFill>
          <a:blip r:embed="rId4">
            <a:alphaModFix/>
          </a:blip>
          <a:stretch>
            <a:fillRect/>
          </a:stretch>
        </p:blipFill>
        <p:spPr>
          <a:xfrm>
            <a:off x="4534400" y="2612251"/>
            <a:ext cx="4283700" cy="707689"/>
          </a:xfrm>
          <a:prstGeom prst="rect">
            <a:avLst/>
          </a:prstGeom>
          <a:noFill/>
          <a:ln>
            <a:noFill/>
          </a:ln>
        </p:spPr>
      </p:pic>
      <p:pic>
        <p:nvPicPr>
          <p:cNvPr id="300" name="Google Shape;300;p3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158524" y="1373324"/>
            <a:ext cx="3035452" cy="998700"/>
          </a:xfrm>
          <a:prstGeom prst="rect">
            <a:avLst/>
          </a:prstGeom>
          <a:noFill/>
          <a:ln>
            <a:noFill/>
          </a:ln>
        </p:spPr>
      </p:pic>
      <p:sp>
        <p:nvSpPr>
          <p:cNvPr id="301" name="Google Shape;301;p33"/>
          <p:cNvSpPr txBox="1"/>
          <p:nvPr/>
        </p:nvSpPr>
        <p:spPr>
          <a:xfrm>
            <a:off x="4330550" y="3560163"/>
            <a:ext cx="4691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Roboto"/>
                <a:ea typeface="Roboto"/>
                <a:cs typeface="Roboto"/>
                <a:sym typeface="Roboto"/>
              </a:rPr>
              <a:t>ASSUMPTIONS</a:t>
            </a:r>
            <a:endParaRPr b="1" u="sng">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1. The aircraft cruises steady, level, unaccelerated flight </a:t>
            </a: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2. AAA estimation of </a:t>
            </a:r>
            <a:r>
              <a:rPr lang="en" b="1" i="1">
                <a:latin typeface="Times New Roman"/>
                <a:ea typeface="Times New Roman"/>
                <a:cs typeface="Times New Roman"/>
                <a:sym typeface="Times New Roman"/>
              </a:rPr>
              <a:t>e</a:t>
            </a:r>
            <a:r>
              <a:rPr lang="en" i="1">
                <a:latin typeface="Roboto"/>
                <a:ea typeface="Roboto"/>
                <a:cs typeface="Roboto"/>
                <a:sym typeface="Roboto"/>
              </a:rPr>
              <a:t> </a:t>
            </a:r>
            <a:r>
              <a:rPr lang="en">
                <a:latin typeface="Roboto"/>
                <a:ea typeface="Roboto"/>
                <a:cs typeface="Roboto"/>
                <a:sym typeface="Roboto"/>
              </a:rPr>
              <a:t>(Oswald’s efficiency)</a:t>
            </a:r>
            <a:endParaRPr>
              <a:latin typeface="Roboto"/>
              <a:ea typeface="Roboto"/>
              <a:cs typeface="Roboto"/>
              <a:sym typeface="Roboto"/>
            </a:endParaRPr>
          </a:p>
        </p:txBody>
      </p:sp>
      <p:sp>
        <p:nvSpPr>
          <p:cNvPr id="302" name="Google Shape;302;p33"/>
          <p:cNvSpPr/>
          <p:nvPr/>
        </p:nvSpPr>
        <p:spPr>
          <a:xfrm>
            <a:off x="2844175" y="2591850"/>
            <a:ext cx="410700" cy="572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p:nvPr/>
        </p:nvSpPr>
        <p:spPr>
          <a:xfrm>
            <a:off x="1979050" y="2576250"/>
            <a:ext cx="1085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Sufficient</a:t>
            </a:r>
            <a:endParaRPr sz="1200">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Power </a:t>
            </a:r>
            <a:endParaRPr sz="1200">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Margin</a:t>
            </a:r>
            <a:endParaRPr sz="1200">
              <a:latin typeface="Roboto"/>
              <a:ea typeface="Roboto"/>
              <a:cs typeface="Roboto"/>
              <a:sym typeface="Roboto"/>
            </a:endParaRPr>
          </a:p>
        </p:txBody>
      </p:sp>
      <p:graphicFrame>
        <p:nvGraphicFramePr>
          <p:cNvPr id="304" name="Google Shape;304;p33"/>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4"/>
          <p:cNvSpPr txBox="1"/>
          <p:nvPr/>
        </p:nvSpPr>
        <p:spPr>
          <a:xfrm>
            <a:off x="0" y="572700"/>
            <a:ext cx="9144000" cy="276900"/>
          </a:xfrm>
          <a:prstGeom prst="rect">
            <a:avLst/>
          </a:prstGeom>
          <a:solidFill>
            <a:srgbClr val="B4A7D6"/>
          </a:solidFill>
          <a:ln>
            <a:noFill/>
          </a:ln>
        </p:spPr>
        <p:txBody>
          <a:bodyPr spcFirstLastPara="1" wrap="square" lIns="91425" tIns="45700" rIns="0" bIns="45700" anchor="t" anchorCtr="0">
            <a:spAutoFit/>
          </a:bodyPr>
          <a:lstStyle/>
          <a:p>
            <a:pPr marL="0" lvl="0" indent="457200" algn="l" rtl="0">
              <a:spcBef>
                <a:spcPts val="0"/>
              </a:spcBef>
              <a:spcAft>
                <a:spcPts val="0"/>
              </a:spcAft>
              <a:buNone/>
            </a:pPr>
            <a:r>
              <a:rPr lang="en" sz="1200" b="1">
                <a:solidFill>
                  <a:schemeClr val="lt1"/>
                </a:solidFill>
                <a:latin typeface="Roboto"/>
                <a:ea typeface="Roboto"/>
                <a:cs typeface="Roboto"/>
                <a:sym typeface="Roboto"/>
              </a:rPr>
              <a:t>DR1.2.2: </a:t>
            </a:r>
            <a:r>
              <a:rPr lang="en" sz="1200">
                <a:solidFill>
                  <a:schemeClr val="lt1"/>
                </a:solidFill>
                <a:latin typeface="Roboto"/>
                <a:ea typeface="Roboto"/>
                <a:cs typeface="Roboto"/>
                <a:sym typeface="Roboto"/>
              </a:rPr>
              <a:t>The propulsion system shall be capable of achieving a R.O.C. of 1500 ft/min at sea level</a:t>
            </a:r>
            <a:endParaRPr sz="1200">
              <a:solidFill>
                <a:schemeClr val="lt1"/>
              </a:solidFill>
              <a:latin typeface="Roboto"/>
              <a:ea typeface="Roboto"/>
              <a:cs typeface="Roboto"/>
              <a:sym typeface="Roboto"/>
            </a:endParaRPr>
          </a:p>
        </p:txBody>
      </p:sp>
      <p:sp>
        <p:nvSpPr>
          <p:cNvPr id="310" name="Google Shape;310;p3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(AIRD) </a:t>
            </a:r>
            <a:r>
              <a:rPr lang="en" sz="2950"/>
              <a:t>F</a:t>
            </a:r>
            <a:r>
              <a:rPr lang="en" sz="2400"/>
              <a:t>LIGHT</a:t>
            </a:r>
            <a:r>
              <a:rPr lang="en" sz="2950"/>
              <a:t> E</a:t>
            </a:r>
            <a:r>
              <a:rPr lang="en" sz="2400"/>
              <a:t>NVELOPE</a:t>
            </a:r>
            <a:endParaRPr sz="2400"/>
          </a:p>
        </p:txBody>
      </p:sp>
      <p:sp>
        <p:nvSpPr>
          <p:cNvPr id="311" name="Google Shape;311;p3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22</a:t>
            </a:fld>
            <a:endParaRPr/>
          </a:p>
        </p:txBody>
      </p:sp>
      <p:pic>
        <p:nvPicPr>
          <p:cNvPr id="312" name="Google Shape;312;p34"/>
          <p:cNvPicPr preferRelativeResize="0"/>
          <p:nvPr/>
        </p:nvPicPr>
        <p:blipFill>
          <a:blip r:embed="rId3">
            <a:alphaModFix/>
          </a:blip>
          <a:stretch>
            <a:fillRect/>
          </a:stretch>
        </p:blipFill>
        <p:spPr>
          <a:xfrm>
            <a:off x="260450" y="1026300"/>
            <a:ext cx="4877341" cy="3658000"/>
          </a:xfrm>
          <a:prstGeom prst="rect">
            <a:avLst/>
          </a:prstGeom>
          <a:noFill/>
          <a:ln>
            <a:noFill/>
          </a:ln>
        </p:spPr>
      </p:pic>
      <p:pic>
        <p:nvPicPr>
          <p:cNvPr id="313" name="Google Shape;313;p3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64347" y="1026300"/>
            <a:ext cx="3465075" cy="2006850"/>
          </a:xfrm>
          <a:prstGeom prst="rect">
            <a:avLst/>
          </a:prstGeom>
          <a:noFill/>
          <a:ln>
            <a:noFill/>
          </a:ln>
        </p:spPr>
      </p:pic>
      <p:pic>
        <p:nvPicPr>
          <p:cNvPr id="314" name="Google Shape;314;p34"/>
          <p:cNvPicPr preferRelativeResize="0"/>
          <p:nvPr/>
        </p:nvPicPr>
        <p:blipFill>
          <a:blip r:embed="rId5">
            <a:alphaModFix/>
          </a:blip>
          <a:stretch>
            <a:fillRect/>
          </a:stretch>
        </p:blipFill>
        <p:spPr>
          <a:xfrm>
            <a:off x="5137809" y="3159046"/>
            <a:ext cx="3518151" cy="674257"/>
          </a:xfrm>
          <a:prstGeom prst="rect">
            <a:avLst/>
          </a:prstGeom>
          <a:noFill/>
          <a:ln>
            <a:noFill/>
          </a:ln>
        </p:spPr>
      </p:pic>
      <p:pic>
        <p:nvPicPr>
          <p:cNvPr id="315" name="Google Shape;315;p3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120424" y="3933125"/>
            <a:ext cx="688859" cy="320050"/>
          </a:xfrm>
          <a:prstGeom prst="rect">
            <a:avLst/>
          </a:prstGeom>
          <a:noFill/>
          <a:ln>
            <a:noFill/>
          </a:ln>
        </p:spPr>
      </p:pic>
      <p:pic>
        <p:nvPicPr>
          <p:cNvPr id="316" name="Google Shape;316;p34"/>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6854281" y="3806800"/>
            <a:ext cx="1000055" cy="572700"/>
          </a:xfrm>
          <a:prstGeom prst="rect">
            <a:avLst/>
          </a:prstGeom>
          <a:noFill/>
          <a:ln>
            <a:noFill/>
          </a:ln>
        </p:spPr>
      </p:pic>
      <p:graphicFrame>
        <p:nvGraphicFramePr>
          <p:cNvPr id="317" name="Google Shape;317;p3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5"/>
          <p:cNvSpPr txBox="1"/>
          <p:nvPr/>
        </p:nvSpPr>
        <p:spPr>
          <a:xfrm>
            <a:off x="0" y="572700"/>
            <a:ext cx="9144000" cy="4617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DR1.2.3: </a:t>
            </a:r>
            <a:r>
              <a:rPr lang="en" sz="1200">
                <a:latin typeface="Roboto"/>
                <a:ea typeface="Roboto"/>
                <a:cs typeface="Roboto"/>
                <a:sym typeface="Roboto"/>
              </a:rPr>
              <a:t>The aircraft must be capable of takeoff and landing at airports possessing runways greater than or equal to 4,000 feet in length.  </a:t>
            </a:r>
            <a:endParaRPr sz="1300">
              <a:solidFill>
                <a:schemeClr val="lt1"/>
              </a:solidFill>
              <a:latin typeface="Roboto"/>
              <a:ea typeface="Roboto"/>
              <a:cs typeface="Roboto"/>
              <a:sym typeface="Roboto"/>
            </a:endParaRPr>
          </a:p>
        </p:txBody>
      </p:sp>
      <p:sp>
        <p:nvSpPr>
          <p:cNvPr id="323" name="Google Shape;323;p3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(AIRD) </a:t>
            </a:r>
            <a:r>
              <a:rPr lang="en" sz="2950"/>
              <a:t>T</a:t>
            </a:r>
            <a:r>
              <a:rPr lang="en" sz="2400"/>
              <a:t>AKEOFF</a:t>
            </a:r>
            <a:r>
              <a:rPr lang="en" sz="2950"/>
              <a:t>/L</a:t>
            </a:r>
            <a:r>
              <a:rPr lang="en" sz="2400"/>
              <a:t>ANDING</a:t>
            </a:r>
            <a:endParaRPr sz="2400"/>
          </a:p>
        </p:txBody>
      </p:sp>
      <p:sp>
        <p:nvSpPr>
          <p:cNvPr id="324" name="Google Shape;324;p3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23</a:t>
            </a:fld>
            <a:endParaRPr/>
          </a:p>
        </p:txBody>
      </p:sp>
      <p:pic>
        <p:nvPicPr>
          <p:cNvPr id="325" name="Google Shape;325;p3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23413" y="1112513"/>
            <a:ext cx="3305626" cy="638128"/>
          </a:xfrm>
          <a:prstGeom prst="rect">
            <a:avLst/>
          </a:prstGeom>
          <a:noFill/>
          <a:ln>
            <a:noFill/>
          </a:ln>
        </p:spPr>
      </p:pic>
      <p:pic>
        <p:nvPicPr>
          <p:cNvPr id="326" name="Google Shape;326;p3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237163" y="1073788"/>
            <a:ext cx="3261225" cy="715558"/>
          </a:xfrm>
          <a:prstGeom prst="rect">
            <a:avLst/>
          </a:prstGeom>
          <a:noFill/>
          <a:ln>
            <a:noFill/>
          </a:ln>
        </p:spPr>
      </p:pic>
      <p:pic>
        <p:nvPicPr>
          <p:cNvPr id="327" name="Google Shape;327;p3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28163" y="1750625"/>
            <a:ext cx="3896134" cy="2922100"/>
          </a:xfrm>
          <a:prstGeom prst="rect">
            <a:avLst/>
          </a:prstGeom>
          <a:noFill/>
          <a:ln>
            <a:noFill/>
          </a:ln>
        </p:spPr>
      </p:pic>
      <p:pic>
        <p:nvPicPr>
          <p:cNvPr id="328" name="Google Shape;328;p3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919712" y="1793176"/>
            <a:ext cx="3896125" cy="2922100"/>
          </a:xfrm>
          <a:prstGeom prst="rect">
            <a:avLst/>
          </a:prstGeom>
          <a:noFill/>
          <a:ln>
            <a:noFill/>
          </a:ln>
        </p:spPr>
      </p:pic>
      <p:graphicFrame>
        <p:nvGraphicFramePr>
          <p:cNvPr id="329" name="Google Shape;329;p3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(AIRD) </a:t>
            </a:r>
            <a:r>
              <a:rPr lang="en" sz="2950"/>
              <a:t>P</a:t>
            </a:r>
            <a:r>
              <a:rPr lang="en" sz="2350"/>
              <a:t>ERFORMANCE - RANGE 1</a:t>
            </a:r>
            <a:endParaRPr sz="2350"/>
          </a:p>
        </p:txBody>
      </p:sp>
      <p:sp>
        <p:nvSpPr>
          <p:cNvPr id="335" name="Google Shape;335;p36"/>
          <p:cNvSpPr txBox="1"/>
          <p:nvPr/>
        </p:nvSpPr>
        <p:spPr>
          <a:xfrm>
            <a:off x="0" y="572688"/>
            <a:ext cx="9144000" cy="2769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DR3.1: </a:t>
            </a:r>
            <a:r>
              <a:rPr lang="en" sz="1200">
                <a:solidFill>
                  <a:srgbClr val="212121"/>
                </a:solidFill>
                <a:latin typeface="Roboto"/>
                <a:ea typeface="Roboto"/>
                <a:cs typeface="Roboto"/>
                <a:sym typeface="Roboto"/>
              </a:rPr>
              <a:t>The Aircraft shall have a minimum Range of 150 nautical miles</a:t>
            </a:r>
            <a:endParaRPr sz="1200">
              <a:solidFill>
                <a:srgbClr val="212121"/>
              </a:solidFill>
              <a:latin typeface="Roboto"/>
              <a:ea typeface="Roboto"/>
              <a:cs typeface="Roboto"/>
              <a:sym typeface="Roboto"/>
            </a:endParaRPr>
          </a:p>
        </p:txBody>
      </p:sp>
      <p:sp>
        <p:nvSpPr>
          <p:cNvPr id="336" name="Google Shape;336;p3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24</a:t>
            </a:fld>
            <a:endParaRPr/>
          </a:p>
        </p:txBody>
      </p:sp>
      <p:graphicFrame>
        <p:nvGraphicFramePr>
          <p:cNvPr id="337" name="Google Shape;337;p36"/>
          <p:cNvGraphicFramePr/>
          <p:nvPr/>
        </p:nvGraphicFramePr>
        <p:xfrm>
          <a:off x="505225" y="1773965"/>
          <a:ext cx="3000000" cy="3000000"/>
        </p:xfrm>
        <a:graphic>
          <a:graphicData uri="http://schemas.openxmlformats.org/drawingml/2006/table">
            <a:tbl>
              <a:tblPr>
                <a:noFill/>
                <a:tableStyleId>{83885C67-BAED-4242-9F9D-A6562A0CA75B}</a:tableStyleId>
              </a:tblPr>
              <a:tblGrid>
                <a:gridCol w="860300">
                  <a:extLst>
                    <a:ext uri="{9D8B030D-6E8A-4147-A177-3AD203B41FA5}">
                      <a16:colId xmlns:a16="http://schemas.microsoft.com/office/drawing/2014/main" val="20000"/>
                    </a:ext>
                  </a:extLst>
                </a:gridCol>
                <a:gridCol w="2394300">
                  <a:extLst>
                    <a:ext uri="{9D8B030D-6E8A-4147-A177-3AD203B41FA5}">
                      <a16:colId xmlns:a16="http://schemas.microsoft.com/office/drawing/2014/main" val="20001"/>
                    </a:ext>
                  </a:extLst>
                </a:gridCol>
              </a:tblGrid>
              <a:tr h="277425">
                <a:tc>
                  <a:txBody>
                    <a:bodyPr/>
                    <a:lstStyle/>
                    <a:p>
                      <a:pPr marL="0" marR="0" lvl="0" indent="0" algn="ctr" rtl="0">
                        <a:spcBef>
                          <a:spcPts val="0"/>
                        </a:spcBef>
                        <a:spcAft>
                          <a:spcPts val="0"/>
                        </a:spcAft>
                        <a:buNone/>
                      </a:pPr>
                      <a:r>
                        <a:rPr lang="en" b="1">
                          <a:latin typeface="Roboto"/>
                          <a:ea typeface="Roboto"/>
                          <a:cs typeface="Roboto"/>
                          <a:sym typeface="Roboto"/>
                        </a:rPr>
                        <a:t>Variable</a:t>
                      </a:r>
                      <a:endParaRPr b="1">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 b="1">
                          <a:latin typeface="Roboto"/>
                          <a:ea typeface="Roboto"/>
                          <a:cs typeface="Roboto"/>
                          <a:sym typeface="Roboto"/>
                        </a:rPr>
                        <a:t>Name</a:t>
                      </a:r>
                      <a:endParaRPr b="1">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277425">
                <a:tc>
                  <a:txBody>
                    <a:bodyPr/>
                    <a:lstStyle/>
                    <a:p>
                      <a:pPr marL="0" marR="0" lvl="0" indent="0" algn="ctr" rtl="0">
                        <a:spcBef>
                          <a:spcPts val="0"/>
                        </a:spcBef>
                        <a:spcAft>
                          <a:spcPts val="0"/>
                        </a:spcAft>
                        <a:buNone/>
                      </a:pPr>
                      <a:r>
                        <a:rPr lang="en" b="1" i="1">
                          <a:latin typeface="Times New Roman"/>
                          <a:ea typeface="Times New Roman"/>
                          <a:cs typeface="Times New Roman"/>
                          <a:sym typeface="Times New Roman"/>
                        </a:rPr>
                        <a:t>R</a:t>
                      </a:r>
                      <a:endParaRPr b="1" i="1">
                        <a:latin typeface="Times New Roman"/>
                        <a:ea typeface="Times New Roman"/>
                        <a:cs typeface="Times New Roman"/>
                        <a:sym typeface="Times New Roman"/>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marR="0" lvl="0" indent="0" algn="ctr" rtl="0">
                        <a:spcBef>
                          <a:spcPts val="0"/>
                        </a:spcBef>
                        <a:spcAft>
                          <a:spcPts val="0"/>
                        </a:spcAft>
                        <a:buNone/>
                      </a:pPr>
                      <a:r>
                        <a:rPr lang="en">
                          <a:latin typeface="Roboto"/>
                          <a:ea typeface="Roboto"/>
                          <a:cs typeface="Roboto"/>
                          <a:sym typeface="Roboto"/>
                        </a:rPr>
                        <a:t>Range</a:t>
                      </a:r>
                      <a:endParaRPr>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277425">
                <a:tc>
                  <a:txBody>
                    <a:bodyPr/>
                    <a:lstStyle/>
                    <a:p>
                      <a:pPr marL="0" marR="0" lvl="0" indent="0" algn="ctr" rtl="0">
                        <a:spcBef>
                          <a:spcPts val="0"/>
                        </a:spcBef>
                        <a:spcAft>
                          <a:spcPts val="0"/>
                        </a:spcAft>
                        <a:buNone/>
                      </a:pPr>
                      <a:r>
                        <a:rPr lang="en" b="1" i="1">
                          <a:latin typeface="Times New Roman"/>
                          <a:ea typeface="Times New Roman"/>
                          <a:cs typeface="Times New Roman"/>
                          <a:sym typeface="Times New Roman"/>
                        </a:rPr>
                        <a:t>E</a:t>
                      </a:r>
                      <a:endParaRPr b="1" i="1">
                        <a:latin typeface="Times New Roman"/>
                        <a:ea typeface="Times New Roman"/>
                        <a:cs typeface="Times New Roman"/>
                        <a:sym typeface="Times New Roman"/>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marR="0" lvl="0" indent="0" algn="ctr" rtl="0">
                        <a:spcBef>
                          <a:spcPts val="0"/>
                        </a:spcBef>
                        <a:spcAft>
                          <a:spcPts val="0"/>
                        </a:spcAft>
                        <a:buNone/>
                      </a:pPr>
                      <a:r>
                        <a:rPr lang="en">
                          <a:latin typeface="Roboto"/>
                          <a:ea typeface="Roboto"/>
                          <a:cs typeface="Roboto"/>
                          <a:sym typeface="Roboto"/>
                        </a:rPr>
                        <a:t>Energy</a:t>
                      </a:r>
                      <a:endParaRPr>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277425">
                <a:tc>
                  <a:txBody>
                    <a:bodyPr/>
                    <a:lstStyle/>
                    <a:p>
                      <a:pPr marL="0" marR="0" lvl="0" indent="0" algn="ctr" rtl="0">
                        <a:spcBef>
                          <a:spcPts val="0"/>
                        </a:spcBef>
                        <a:spcAft>
                          <a:spcPts val="0"/>
                        </a:spcAft>
                        <a:buNone/>
                      </a:pPr>
                      <a:r>
                        <a:rPr lang="en" b="1" i="1">
                          <a:latin typeface="Times New Roman"/>
                          <a:ea typeface="Times New Roman"/>
                          <a:cs typeface="Times New Roman"/>
                          <a:sym typeface="Times New Roman"/>
                        </a:rPr>
                        <a:t>𝜂</a:t>
                      </a:r>
                      <a:r>
                        <a:rPr lang="en" b="1" i="1" baseline="-25000">
                          <a:latin typeface="Times New Roman"/>
                          <a:ea typeface="Times New Roman"/>
                          <a:cs typeface="Times New Roman"/>
                          <a:sym typeface="Times New Roman"/>
                        </a:rPr>
                        <a:t>total</a:t>
                      </a:r>
                      <a:endParaRPr b="1" i="1" baseline="-25000">
                        <a:latin typeface="Times New Roman"/>
                        <a:ea typeface="Times New Roman"/>
                        <a:cs typeface="Times New Roman"/>
                        <a:sym typeface="Times New Roman"/>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marR="0" lvl="0" indent="0" algn="ctr" rtl="0">
                        <a:spcBef>
                          <a:spcPts val="0"/>
                        </a:spcBef>
                        <a:spcAft>
                          <a:spcPts val="0"/>
                        </a:spcAft>
                        <a:buNone/>
                      </a:pPr>
                      <a:r>
                        <a:rPr lang="en">
                          <a:latin typeface="Roboto"/>
                          <a:ea typeface="Roboto"/>
                          <a:cs typeface="Roboto"/>
                          <a:sym typeface="Roboto"/>
                        </a:rPr>
                        <a:t>Efficiency</a:t>
                      </a:r>
                      <a:endParaRPr>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277425">
                <a:tc>
                  <a:txBody>
                    <a:bodyPr/>
                    <a:lstStyle/>
                    <a:p>
                      <a:pPr marL="0" marR="0" lvl="0" indent="0" algn="ctr" rtl="0">
                        <a:spcBef>
                          <a:spcPts val="0"/>
                        </a:spcBef>
                        <a:spcAft>
                          <a:spcPts val="0"/>
                        </a:spcAft>
                        <a:buNone/>
                      </a:pPr>
                      <a:r>
                        <a:rPr lang="en" b="1" i="1">
                          <a:latin typeface="Times New Roman"/>
                          <a:ea typeface="Times New Roman"/>
                          <a:cs typeface="Times New Roman"/>
                          <a:sym typeface="Times New Roman"/>
                        </a:rPr>
                        <a:t>L/D</a:t>
                      </a:r>
                      <a:endParaRPr b="1" i="1">
                        <a:latin typeface="Times New Roman"/>
                        <a:ea typeface="Times New Roman"/>
                        <a:cs typeface="Times New Roman"/>
                        <a:sym typeface="Times New Roman"/>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marR="0" lvl="0" indent="0" algn="ctr" rtl="0">
                        <a:spcBef>
                          <a:spcPts val="0"/>
                        </a:spcBef>
                        <a:spcAft>
                          <a:spcPts val="0"/>
                        </a:spcAft>
                        <a:buNone/>
                      </a:pPr>
                      <a:r>
                        <a:rPr lang="en">
                          <a:latin typeface="Roboto"/>
                          <a:ea typeface="Roboto"/>
                          <a:cs typeface="Roboto"/>
                          <a:sym typeface="Roboto"/>
                        </a:rPr>
                        <a:t>Lift-to-Drag ratio</a:t>
                      </a:r>
                      <a:endParaRPr>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277425">
                <a:tc>
                  <a:txBody>
                    <a:bodyPr/>
                    <a:lstStyle/>
                    <a:p>
                      <a:pPr marL="0" marR="0" lvl="0" indent="0" algn="ctr" rtl="0">
                        <a:spcBef>
                          <a:spcPts val="0"/>
                        </a:spcBef>
                        <a:spcAft>
                          <a:spcPts val="0"/>
                        </a:spcAft>
                        <a:buNone/>
                      </a:pPr>
                      <a:r>
                        <a:rPr lang="en" b="1" i="1">
                          <a:latin typeface="Times New Roman"/>
                          <a:ea typeface="Times New Roman"/>
                          <a:cs typeface="Times New Roman"/>
                          <a:sym typeface="Times New Roman"/>
                        </a:rPr>
                        <a:t>m</a:t>
                      </a:r>
                      <a:endParaRPr b="1" i="1">
                        <a:latin typeface="Times New Roman"/>
                        <a:ea typeface="Times New Roman"/>
                        <a:cs typeface="Times New Roman"/>
                        <a:sym typeface="Times New Roman"/>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marR="0" lvl="0" indent="0" algn="ctr" rtl="0">
                        <a:spcBef>
                          <a:spcPts val="0"/>
                        </a:spcBef>
                        <a:spcAft>
                          <a:spcPts val="0"/>
                        </a:spcAft>
                        <a:buNone/>
                      </a:pPr>
                      <a:r>
                        <a:rPr lang="en">
                          <a:latin typeface="Roboto"/>
                          <a:ea typeface="Roboto"/>
                          <a:cs typeface="Roboto"/>
                          <a:sym typeface="Roboto"/>
                        </a:rPr>
                        <a:t>Mass</a:t>
                      </a:r>
                      <a:endParaRPr>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288525">
                <a:tc>
                  <a:txBody>
                    <a:bodyPr/>
                    <a:lstStyle/>
                    <a:p>
                      <a:pPr marL="0" marR="0" lvl="0" indent="0" algn="ctr" rtl="0">
                        <a:spcBef>
                          <a:spcPts val="0"/>
                        </a:spcBef>
                        <a:spcAft>
                          <a:spcPts val="0"/>
                        </a:spcAft>
                        <a:buNone/>
                      </a:pPr>
                      <a:r>
                        <a:rPr lang="en" b="1" i="1">
                          <a:latin typeface="Times New Roman"/>
                          <a:ea typeface="Times New Roman"/>
                          <a:cs typeface="Times New Roman"/>
                          <a:sym typeface="Times New Roman"/>
                        </a:rPr>
                        <a:t>g</a:t>
                      </a:r>
                      <a:endParaRPr b="1" i="1">
                        <a:latin typeface="Times New Roman"/>
                        <a:ea typeface="Times New Roman"/>
                        <a:cs typeface="Times New Roman"/>
                        <a:sym typeface="Times New Roman"/>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A2C4C9"/>
                    </a:solidFill>
                  </a:tcPr>
                </a:tc>
                <a:tc>
                  <a:txBody>
                    <a:bodyPr/>
                    <a:lstStyle/>
                    <a:p>
                      <a:pPr marL="0" marR="0" lvl="0" indent="0" algn="ctr" rtl="0">
                        <a:spcBef>
                          <a:spcPts val="0"/>
                        </a:spcBef>
                        <a:spcAft>
                          <a:spcPts val="0"/>
                        </a:spcAft>
                        <a:buNone/>
                      </a:pPr>
                      <a:r>
                        <a:rPr lang="en">
                          <a:latin typeface="Roboto"/>
                          <a:ea typeface="Roboto"/>
                          <a:cs typeface="Roboto"/>
                          <a:sym typeface="Roboto"/>
                        </a:rPr>
                        <a:t>Acceleration due to gravity</a:t>
                      </a:r>
                      <a:endParaRPr>
                        <a:latin typeface="Roboto"/>
                        <a:ea typeface="Roboto"/>
                        <a:cs typeface="Roboto"/>
                        <a:sym typeface="Roboto"/>
                      </a:endParaRPr>
                    </a:p>
                  </a:txBody>
                  <a:tcPr marL="91425" marR="91425" marT="91425" marB="91425" anchor="ctr">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bl>
          </a:graphicData>
        </a:graphic>
      </p:graphicFrame>
      <p:pic>
        <p:nvPicPr>
          <p:cNvPr id="338" name="Google Shape;338;p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53449" y="849600"/>
            <a:ext cx="2758151" cy="695125"/>
          </a:xfrm>
          <a:prstGeom prst="rect">
            <a:avLst/>
          </a:prstGeom>
          <a:noFill/>
          <a:ln>
            <a:noFill/>
          </a:ln>
        </p:spPr>
      </p:pic>
      <p:sp>
        <p:nvSpPr>
          <p:cNvPr id="339" name="Google Shape;339;p36"/>
          <p:cNvSpPr txBox="1"/>
          <p:nvPr/>
        </p:nvSpPr>
        <p:spPr>
          <a:xfrm>
            <a:off x="1127975" y="1453863"/>
            <a:ext cx="2009100" cy="320100"/>
          </a:xfrm>
          <a:prstGeom prst="rect">
            <a:avLst/>
          </a:prstGeom>
          <a:noFill/>
          <a:ln>
            <a:noFill/>
          </a:ln>
        </p:spPr>
        <p:txBody>
          <a:bodyPr spcFirstLastPara="1" wrap="square" lIns="91425" tIns="91425" rIns="91425" bIns="91425" anchor="t" anchorCtr="0">
            <a:normAutofit fontScale="25000" lnSpcReduction="20000"/>
          </a:bodyPr>
          <a:lstStyle/>
          <a:p>
            <a:pPr marL="0" lvl="0" indent="0" algn="ctr" rtl="0">
              <a:lnSpc>
                <a:spcPct val="115000"/>
              </a:lnSpc>
              <a:spcBef>
                <a:spcPts val="0"/>
              </a:spcBef>
              <a:spcAft>
                <a:spcPts val="1200"/>
              </a:spcAft>
              <a:buNone/>
            </a:pPr>
            <a:r>
              <a:rPr lang="en" sz="1800">
                <a:solidFill>
                  <a:srgbClr val="212121"/>
                </a:solidFill>
                <a:latin typeface="Roboto"/>
                <a:ea typeface="Roboto"/>
                <a:cs typeface="Roboto"/>
                <a:sym typeface="Roboto"/>
              </a:rPr>
              <a:t>*Full derivation in BackUp Slides</a:t>
            </a:r>
            <a:endParaRPr sz="1800">
              <a:solidFill>
                <a:srgbClr val="212121"/>
              </a:solidFill>
              <a:latin typeface="Roboto"/>
              <a:ea typeface="Roboto"/>
              <a:cs typeface="Roboto"/>
              <a:sym typeface="Roboto"/>
            </a:endParaRPr>
          </a:p>
        </p:txBody>
      </p:sp>
      <p:pic>
        <p:nvPicPr>
          <p:cNvPr id="340" name="Google Shape;340;p36"/>
          <p:cNvPicPr preferRelativeResize="0"/>
          <p:nvPr/>
        </p:nvPicPr>
        <p:blipFill>
          <a:blip r:embed="rId4">
            <a:alphaModFix/>
          </a:blip>
          <a:stretch>
            <a:fillRect/>
          </a:stretch>
        </p:blipFill>
        <p:spPr>
          <a:xfrm>
            <a:off x="3943575" y="849600"/>
            <a:ext cx="5056474" cy="3792351"/>
          </a:xfrm>
          <a:prstGeom prst="rect">
            <a:avLst/>
          </a:prstGeom>
          <a:noFill/>
          <a:ln>
            <a:noFill/>
          </a:ln>
        </p:spPr>
      </p:pic>
      <p:sp>
        <p:nvSpPr>
          <p:cNvPr id="341" name="Google Shape;341;p36"/>
          <p:cNvSpPr txBox="1"/>
          <p:nvPr/>
        </p:nvSpPr>
        <p:spPr>
          <a:xfrm>
            <a:off x="6863150" y="3187525"/>
            <a:ext cx="94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Roboto"/>
                <a:ea typeface="Roboto"/>
                <a:cs typeface="Roboto"/>
                <a:sym typeface="Roboto"/>
              </a:rPr>
              <a:t>233 NM</a:t>
            </a:r>
            <a:endParaRPr sz="1200" b="1">
              <a:latin typeface="Roboto"/>
              <a:ea typeface="Roboto"/>
              <a:cs typeface="Roboto"/>
              <a:sym typeface="Roboto"/>
            </a:endParaRPr>
          </a:p>
        </p:txBody>
      </p:sp>
      <p:sp>
        <p:nvSpPr>
          <p:cNvPr id="342" name="Google Shape;342;p36"/>
          <p:cNvSpPr txBox="1"/>
          <p:nvPr/>
        </p:nvSpPr>
        <p:spPr>
          <a:xfrm>
            <a:off x="6909825" y="3630450"/>
            <a:ext cx="94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Roboto"/>
                <a:ea typeface="Roboto"/>
                <a:cs typeface="Roboto"/>
                <a:sym typeface="Roboto"/>
              </a:rPr>
              <a:t>125 NM</a:t>
            </a:r>
            <a:endParaRPr sz="1200" b="1">
              <a:latin typeface="Roboto"/>
              <a:ea typeface="Roboto"/>
              <a:cs typeface="Roboto"/>
              <a:sym typeface="Roboto"/>
            </a:endParaRPr>
          </a:p>
        </p:txBody>
      </p:sp>
      <p:graphicFrame>
        <p:nvGraphicFramePr>
          <p:cNvPr id="343" name="Google Shape;343;p3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7"/>
          <p:cNvSpPr txBox="1"/>
          <p:nvPr/>
        </p:nvSpPr>
        <p:spPr>
          <a:xfrm>
            <a:off x="0" y="572700"/>
            <a:ext cx="9144000" cy="4617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DR3.1: </a:t>
            </a:r>
            <a:r>
              <a:rPr lang="en" sz="1200">
                <a:solidFill>
                  <a:srgbClr val="212121"/>
                </a:solidFill>
                <a:latin typeface="Roboto"/>
                <a:ea typeface="Roboto"/>
                <a:cs typeface="Roboto"/>
                <a:sym typeface="Roboto"/>
              </a:rPr>
              <a:t>The Aircraft shall have a minimum Range of 150 nautical miles</a:t>
            </a:r>
            <a:endParaRPr sz="1200">
              <a:solidFill>
                <a:srgbClr val="212121"/>
              </a:solidFill>
              <a:latin typeface="Roboto"/>
              <a:ea typeface="Roboto"/>
              <a:cs typeface="Roboto"/>
              <a:sym typeface="Roboto"/>
            </a:endParaRPr>
          </a:p>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DR3.2: </a:t>
            </a:r>
            <a:r>
              <a:rPr lang="en" sz="1200">
                <a:solidFill>
                  <a:srgbClr val="212121"/>
                </a:solidFill>
                <a:latin typeface="Roboto"/>
                <a:ea typeface="Roboto"/>
                <a:cs typeface="Roboto"/>
                <a:sym typeface="Roboto"/>
              </a:rPr>
              <a:t>The Aircraft shall have a minimum Endurance of 2 hours</a:t>
            </a:r>
            <a:endParaRPr sz="1200">
              <a:solidFill>
                <a:srgbClr val="212121"/>
              </a:solidFill>
              <a:latin typeface="Roboto"/>
              <a:ea typeface="Roboto"/>
              <a:cs typeface="Roboto"/>
              <a:sym typeface="Roboto"/>
            </a:endParaRPr>
          </a:p>
        </p:txBody>
      </p:sp>
      <p:sp>
        <p:nvSpPr>
          <p:cNvPr id="349" name="Google Shape;349;p3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(AIRD) </a:t>
            </a:r>
            <a:r>
              <a:rPr lang="en" sz="2950"/>
              <a:t>P</a:t>
            </a:r>
            <a:r>
              <a:rPr lang="en" sz="2350"/>
              <a:t>ERFORMANCE - ENDURANCE</a:t>
            </a:r>
            <a:endParaRPr sz="2350"/>
          </a:p>
        </p:txBody>
      </p:sp>
      <p:pic>
        <p:nvPicPr>
          <p:cNvPr id="350" name="Google Shape;350;p3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18650" y="1175163"/>
            <a:ext cx="3796305" cy="629863"/>
          </a:xfrm>
          <a:prstGeom prst="rect">
            <a:avLst/>
          </a:prstGeom>
          <a:noFill/>
          <a:ln>
            <a:noFill/>
          </a:ln>
        </p:spPr>
      </p:pic>
      <p:graphicFrame>
        <p:nvGraphicFramePr>
          <p:cNvPr id="351" name="Google Shape;351;p37"/>
          <p:cNvGraphicFramePr/>
          <p:nvPr/>
        </p:nvGraphicFramePr>
        <p:xfrm>
          <a:off x="4610100" y="1118250"/>
          <a:ext cx="3000000" cy="3000000"/>
        </p:xfrm>
        <a:graphic>
          <a:graphicData uri="http://schemas.openxmlformats.org/drawingml/2006/table">
            <a:tbl>
              <a:tblPr>
                <a:noFill/>
                <a:tableStyleId>{83885C67-BAED-4242-9F9D-A6562A0CA75B}</a:tableStyleId>
              </a:tblPr>
              <a:tblGrid>
                <a:gridCol w="2155225">
                  <a:extLst>
                    <a:ext uri="{9D8B030D-6E8A-4147-A177-3AD203B41FA5}">
                      <a16:colId xmlns:a16="http://schemas.microsoft.com/office/drawing/2014/main" val="20000"/>
                    </a:ext>
                  </a:extLst>
                </a:gridCol>
                <a:gridCol w="2155225">
                  <a:extLst>
                    <a:ext uri="{9D8B030D-6E8A-4147-A177-3AD203B41FA5}">
                      <a16:colId xmlns:a16="http://schemas.microsoft.com/office/drawing/2014/main" val="20001"/>
                    </a:ext>
                  </a:extLst>
                </a:gridCol>
              </a:tblGrid>
              <a:tr h="302775">
                <a:tc>
                  <a:txBody>
                    <a:bodyPr/>
                    <a:lstStyle/>
                    <a:p>
                      <a:pPr marL="0" lvl="0" indent="0" algn="ctr" rtl="0">
                        <a:spcBef>
                          <a:spcPts val="0"/>
                        </a:spcBef>
                        <a:spcAft>
                          <a:spcPts val="0"/>
                        </a:spcAft>
                        <a:buNone/>
                      </a:pPr>
                      <a:r>
                        <a:rPr lang="en" sz="1100" b="1">
                          <a:latin typeface="Roboto"/>
                          <a:ea typeface="Roboto"/>
                          <a:cs typeface="Roboto"/>
                          <a:sym typeface="Roboto"/>
                        </a:rPr>
                        <a:t>Parameter</a:t>
                      </a:r>
                      <a:endParaRPr sz="1100" b="1">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100" b="1">
                          <a:latin typeface="Roboto"/>
                          <a:ea typeface="Roboto"/>
                          <a:cs typeface="Roboto"/>
                          <a:sym typeface="Roboto"/>
                        </a:rPr>
                        <a:t>Value</a:t>
                      </a:r>
                      <a:endParaRPr sz="1100" b="1">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02775">
                <a:tc>
                  <a:txBody>
                    <a:bodyPr/>
                    <a:lstStyle/>
                    <a:p>
                      <a:pPr marL="228600" lvl="0" indent="0" algn="l" rtl="0">
                        <a:spcBef>
                          <a:spcPts val="0"/>
                        </a:spcBef>
                        <a:spcAft>
                          <a:spcPts val="0"/>
                        </a:spcAft>
                        <a:buNone/>
                      </a:pPr>
                      <a:r>
                        <a:rPr lang="en" sz="1100">
                          <a:latin typeface="Roboto"/>
                          <a:ea typeface="Roboto"/>
                          <a:cs typeface="Roboto"/>
                          <a:sym typeface="Roboto"/>
                        </a:rPr>
                        <a:t>Max Takeoff Weight (</a:t>
                      </a:r>
                      <a:r>
                        <a:rPr lang="en" sz="1100" b="1">
                          <a:latin typeface="Times New Roman"/>
                          <a:ea typeface="Times New Roman"/>
                          <a:cs typeface="Times New Roman"/>
                          <a:sym typeface="Times New Roman"/>
                        </a:rPr>
                        <a:t>W</a:t>
                      </a:r>
                      <a:r>
                        <a:rPr lang="en" sz="1100">
                          <a:latin typeface="Roboto"/>
                          <a:ea typeface="Roboto"/>
                          <a:cs typeface="Roboto"/>
                          <a:sym typeface="Roboto"/>
                        </a:rPr>
                        <a:t>)</a:t>
                      </a:r>
                      <a:endParaRPr sz="11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1850 kg</a:t>
                      </a:r>
                      <a:endParaRPr sz="11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02775">
                <a:tc>
                  <a:txBody>
                    <a:bodyPr/>
                    <a:lstStyle/>
                    <a:p>
                      <a:pPr marL="0" lvl="0" indent="0" algn="ctr" rtl="0">
                        <a:spcBef>
                          <a:spcPts val="0"/>
                        </a:spcBef>
                        <a:spcAft>
                          <a:spcPts val="0"/>
                        </a:spcAft>
                        <a:buNone/>
                      </a:pPr>
                      <a:r>
                        <a:rPr lang="en" sz="1100">
                          <a:latin typeface="Roboto"/>
                          <a:ea typeface="Roboto"/>
                          <a:cs typeface="Roboto"/>
                          <a:sym typeface="Roboto"/>
                        </a:rPr>
                        <a:t>Wing Area (</a:t>
                      </a:r>
                      <a:r>
                        <a:rPr lang="en" sz="1100" b="1">
                          <a:latin typeface="Times New Roman"/>
                          <a:ea typeface="Times New Roman"/>
                          <a:cs typeface="Times New Roman"/>
                          <a:sym typeface="Times New Roman"/>
                        </a:rPr>
                        <a:t>S</a:t>
                      </a:r>
                      <a:r>
                        <a:rPr lang="en" sz="1100">
                          <a:latin typeface="Roboto"/>
                          <a:ea typeface="Roboto"/>
                          <a:cs typeface="Roboto"/>
                          <a:sym typeface="Roboto"/>
                        </a:rPr>
                        <a:t>)</a:t>
                      </a:r>
                      <a:endParaRPr sz="11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17.2 m</a:t>
                      </a:r>
                      <a:r>
                        <a:rPr lang="en" sz="1100" baseline="30000">
                          <a:latin typeface="Roboto"/>
                          <a:ea typeface="Roboto"/>
                          <a:cs typeface="Roboto"/>
                          <a:sym typeface="Roboto"/>
                        </a:rPr>
                        <a:t>2</a:t>
                      </a:r>
                      <a:endParaRPr sz="1100" baseline="300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02775">
                <a:tc>
                  <a:txBody>
                    <a:bodyPr/>
                    <a:lstStyle/>
                    <a:p>
                      <a:pPr marL="0" lvl="0" indent="0" algn="ctr" rtl="0">
                        <a:spcBef>
                          <a:spcPts val="0"/>
                        </a:spcBef>
                        <a:spcAft>
                          <a:spcPts val="0"/>
                        </a:spcAft>
                        <a:buNone/>
                      </a:pPr>
                      <a:r>
                        <a:rPr lang="en" sz="1100">
                          <a:latin typeface="Roboto"/>
                          <a:ea typeface="Roboto"/>
                          <a:cs typeface="Roboto"/>
                          <a:sym typeface="Roboto"/>
                        </a:rPr>
                        <a:t>Air Density (</a:t>
                      </a:r>
                      <a:r>
                        <a:rPr lang="en" sz="1100" b="1">
                          <a:latin typeface="Times New Roman"/>
                          <a:ea typeface="Times New Roman"/>
                          <a:cs typeface="Times New Roman"/>
                          <a:sym typeface="Times New Roman"/>
                        </a:rPr>
                        <a:t>𝜌</a:t>
                      </a:r>
                      <a:r>
                        <a:rPr lang="en" sz="1100">
                          <a:latin typeface="Roboto"/>
                          <a:ea typeface="Roboto"/>
                          <a:cs typeface="Roboto"/>
                          <a:sym typeface="Roboto"/>
                        </a:rPr>
                        <a:t>)</a:t>
                      </a:r>
                      <a:endParaRPr sz="11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1.1 kg/m</a:t>
                      </a:r>
                      <a:r>
                        <a:rPr lang="en" sz="1100" baseline="30000">
                          <a:latin typeface="Roboto"/>
                          <a:ea typeface="Roboto"/>
                          <a:cs typeface="Roboto"/>
                          <a:sym typeface="Roboto"/>
                        </a:rPr>
                        <a:t>3</a:t>
                      </a:r>
                      <a:endParaRPr sz="1100" baseline="300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02775">
                <a:tc>
                  <a:txBody>
                    <a:bodyPr/>
                    <a:lstStyle/>
                    <a:p>
                      <a:pPr marL="0" lvl="0" indent="0" algn="ctr" rtl="0">
                        <a:spcBef>
                          <a:spcPts val="0"/>
                        </a:spcBef>
                        <a:spcAft>
                          <a:spcPts val="0"/>
                        </a:spcAft>
                        <a:buNone/>
                      </a:pPr>
                      <a:r>
                        <a:rPr lang="en" sz="1100">
                          <a:latin typeface="Roboto"/>
                          <a:ea typeface="Roboto"/>
                          <a:cs typeface="Roboto"/>
                          <a:sym typeface="Roboto"/>
                        </a:rPr>
                        <a:t>Total System Efficiency (</a:t>
                      </a:r>
                      <a:r>
                        <a:rPr lang="en" sz="1100" b="1">
                          <a:latin typeface="Times New Roman"/>
                          <a:ea typeface="Times New Roman"/>
                          <a:cs typeface="Times New Roman"/>
                          <a:sym typeface="Times New Roman"/>
                        </a:rPr>
                        <a:t>𝜂</a:t>
                      </a:r>
                      <a:r>
                        <a:rPr lang="en" sz="1100">
                          <a:latin typeface="Roboto"/>
                          <a:ea typeface="Roboto"/>
                          <a:cs typeface="Roboto"/>
                          <a:sym typeface="Roboto"/>
                        </a:rPr>
                        <a:t>)</a:t>
                      </a:r>
                      <a:endParaRPr sz="11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0.8</a:t>
                      </a:r>
                      <a:endParaRPr sz="11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02775">
                <a:tc>
                  <a:txBody>
                    <a:bodyPr/>
                    <a:lstStyle/>
                    <a:p>
                      <a:pPr marL="0" lvl="0" indent="0" algn="ctr" rtl="0">
                        <a:spcBef>
                          <a:spcPts val="0"/>
                        </a:spcBef>
                        <a:spcAft>
                          <a:spcPts val="0"/>
                        </a:spcAft>
                        <a:buNone/>
                      </a:pPr>
                      <a:r>
                        <a:rPr lang="en" sz="1100">
                          <a:latin typeface="Roboto"/>
                          <a:ea typeface="Roboto"/>
                          <a:cs typeface="Roboto"/>
                          <a:sym typeface="Roboto"/>
                        </a:rPr>
                        <a:t>Parasitic Drag (</a:t>
                      </a:r>
                      <a:r>
                        <a:rPr lang="en" sz="1100" b="1">
                          <a:latin typeface="Times New Roman"/>
                          <a:ea typeface="Times New Roman"/>
                          <a:cs typeface="Times New Roman"/>
                          <a:sym typeface="Times New Roman"/>
                        </a:rPr>
                        <a:t>C</a:t>
                      </a:r>
                      <a:r>
                        <a:rPr lang="en" sz="1100" b="1" baseline="-25000">
                          <a:latin typeface="Times New Roman"/>
                          <a:ea typeface="Times New Roman"/>
                          <a:cs typeface="Times New Roman"/>
                          <a:sym typeface="Times New Roman"/>
                        </a:rPr>
                        <a:t>D,0</a:t>
                      </a:r>
                      <a:r>
                        <a:rPr lang="en" sz="1100">
                          <a:latin typeface="Roboto"/>
                          <a:ea typeface="Roboto"/>
                          <a:cs typeface="Roboto"/>
                          <a:sym typeface="Roboto"/>
                        </a:rPr>
                        <a:t>)</a:t>
                      </a:r>
                      <a:endParaRPr sz="11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0.048</a:t>
                      </a:r>
                      <a:endParaRPr sz="11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320250">
                <a:tc>
                  <a:txBody>
                    <a:bodyPr/>
                    <a:lstStyle/>
                    <a:p>
                      <a:pPr marL="0" lvl="0" indent="0" algn="ctr" rtl="0">
                        <a:spcBef>
                          <a:spcPts val="0"/>
                        </a:spcBef>
                        <a:spcAft>
                          <a:spcPts val="0"/>
                        </a:spcAft>
                        <a:buNone/>
                      </a:pPr>
                      <a:r>
                        <a:rPr lang="en" sz="1100">
                          <a:latin typeface="Roboto"/>
                          <a:ea typeface="Roboto"/>
                          <a:cs typeface="Roboto"/>
                          <a:sym typeface="Roboto"/>
                        </a:rPr>
                        <a:t>Induced Drag Coefficient (</a:t>
                      </a:r>
                      <a:r>
                        <a:rPr lang="en" sz="1100" b="1">
                          <a:latin typeface="Times New Roman"/>
                          <a:ea typeface="Times New Roman"/>
                          <a:cs typeface="Times New Roman"/>
                          <a:sym typeface="Times New Roman"/>
                        </a:rPr>
                        <a:t>K</a:t>
                      </a:r>
                      <a:r>
                        <a:rPr lang="en" sz="1100">
                          <a:latin typeface="Roboto"/>
                          <a:ea typeface="Roboto"/>
                          <a:cs typeface="Roboto"/>
                          <a:sym typeface="Roboto"/>
                        </a:rPr>
                        <a:t>)</a:t>
                      </a:r>
                      <a:endParaRPr sz="11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0.0298</a:t>
                      </a:r>
                      <a:endParaRPr sz="11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r h="302775">
                <a:tc>
                  <a:txBody>
                    <a:bodyPr/>
                    <a:lstStyle/>
                    <a:p>
                      <a:pPr marL="0" lvl="0" indent="0" algn="ctr" rtl="0">
                        <a:spcBef>
                          <a:spcPts val="0"/>
                        </a:spcBef>
                        <a:spcAft>
                          <a:spcPts val="0"/>
                        </a:spcAft>
                        <a:buNone/>
                      </a:pPr>
                      <a:r>
                        <a:rPr lang="en" sz="1100">
                          <a:latin typeface="Roboto"/>
                          <a:ea typeface="Roboto"/>
                          <a:cs typeface="Roboto"/>
                          <a:sym typeface="Roboto"/>
                        </a:rPr>
                        <a:t>Initial Charge (</a:t>
                      </a:r>
                      <a:r>
                        <a:rPr lang="en" sz="1100" b="1">
                          <a:latin typeface="Times New Roman"/>
                          <a:ea typeface="Times New Roman"/>
                          <a:cs typeface="Times New Roman"/>
                          <a:sym typeface="Times New Roman"/>
                        </a:rPr>
                        <a:t>Q</a:t>
                      </a:r>
                      <a:r>
                        <a:rPr lang="en" sz="1100" b="1" baseline="-25000">
                          <a:latin typeface="Times New Roman"/>
                          <a:ea typeface="Times New Roman"/>
                          <a:cs typeface="Times New Roman"/>
                          <a:sym typeface="Times New Roman"/>
                        </a:rPr>
                        <a:t>0</a:t>
                      </a:r>
                      <a:r>
                        <a:rPr lang="en" sz="1100">
                          <a:latin typeface="Roboto"/>
                          <a:ea typeface="Roboto"/>
                          <a:cs typeface="Roboto"/>
                          <a:sym typeface="Roboto"/>
                        </a:rPr>
                        <a:t>)</a:t>
                      </a:r>
                      <a:endParaRPr sz="11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431 Amp-hours</a:t>
                      </a:r>
                      <a:endParaRPr sz="11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7"/>
                  </a:ext>
                </a:extLst>
              </a:tr>
              <a:tr h="320250">
                <a:tc>
                  <a:txBody>
                    <a:bodyPr/>
                    <a:lstStyle/>
                    <a:p>
                      <a:pPr marL="0" lvl="0" indent="0" algn="ctr" rtl="0">
                        <a:spcBef>
                          <a:spcPts val="0"/>
                        </a:spcBef>
                        <a:spcAft>
                          <a:spcPts val="0"/>
                        </a:spcAft>
                        <a:buNone/>
                      </a:pPr>
                      <a:r>
                        <a:rPr lang="en" sz="1100">
                          <a:latin typeface="Roboto"/>
                          <a:ea typeface="Roboto"/>
                          <a:cs typeface="Roboto"/>
                          <a:sym typeface="Roboto"/>
                        </a:rPr>
                        <a:t>Motor Operating Voltage (</a:t>
                      </a:r>
                      <a:r>
                        <a:rPr lang="en" sz="1100" b="1" i="1">
                          <a:latin typeface="Times New Roman"/>
                          <a:ea typeface="Times New Roman"/>
                          <a:cs typeface="Times New Roman"/>
                          <a:sym typeface="Times New Roman"/>
                        </a:rPr>
                        <a:t>U</a:t>
                      </a:r>
                      <a:r>
                        <a:rPr lang="en" sz="1100" b="1" i="1" baseline="-25000">
                          <a:latin typeface="Times New Roman"/>
                          <a:ea typeface="Times New Roman"/>
                          <a:cs typeface="Times New Roman"/>
                          <a:sym typeface="Times New Roman"/>
                        </a:rPr>
                        <a:t>nom</a:t>
                      </a:r>
                      <a:r>
                        <a:rPr lang="en" sz="1100">
                          <a:latin typeface="Roboto"/>
                          <a:ea typeface="Roboto"/>
                          <a:cs typeface="Roboto"/>
                          <a:sym typeface="Roboto"/>
                        </a:rPr>
                        <a:t>)</a:t>
                      </a:r>
                      <a:endParaRPr sz="11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a:latin typeface="Roboto"/>
                          <a:ea typeface="Roboto"/>
                          <a:cs typeface="Roboto"/>
                          <a:sym typeface="Roboto"/>
                        </a:rPr>
                        <a:t>580 Volts</a:t>
                      </a:r>
                      <a:endParaRPr sz="11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8"/>
                  </a:ext>
                </a:extLst>
              </a:tr>
            </a:tbl>
          </a:graphicData>
        </a:graphic>
      </p:graphicFrame>
      <p:sp>
        <p:nvSpPr>
          <p:cNvPr id="352" name="Google Shape;352;p3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25</a:t>
            </a:fld>
            <a:endParaRPr/>
          </a:p>
        </p:txBody>
      </p:sp>
      <p:pic>
        <p:nvPicPr>
          <p:cNvPr id="353" name="Google Shape;353;p3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88600" y="1945802"/>
            <a:ext cx="3256382" cy="572700"/>
          </a:xfrm>
          <a:prstGeom prst="rect">
            <a:avLst/>
          </a:prstGeom>
          <a:noFill/>
          <a:ln>
            <a:noFill/>
          </a:ln>
        </p:spPr>
      </p:pic>
      <p:graphicFrame>
        <p:nvGraphicFramePr>
          <p:cNvPr id="354" name="Google Shape;354;p37"/>
          <p:cNvGraphicFramePr/>
          <p:nvPr/>
        </p:nvGraphicFramePr>
        <p:xfrm>
          <a:off x="4610100" y="3934275"/>
          <a:ext cx="3000000" cy="3000000"/>
        </p:xfrm>
        <a:graphic>
          <a:graphicData uri="http://schemas.openxmlformats.org/drawingml/2006/table">
            <a:tbl>
              <a:tblPr>
                <a:noFill/>
                <a:tableStyleId>{83885C67-BAED-4242-9F9D-A6562A0CA75B}</a:tableStyleId>
              </a:tblPr>
              <a:tblGrid>
                <a:gridCol w="2155225">
                  <a:extLst>
                    <a:ext uri="{9D8B030D-6E8A-4147-A177-3AD203B41FA5}">
                      <a16:colId xmlns:a16="http://schemas.microsoft.com/office/drawing/2014/main" val="20000"/>
                    </a:ext>
                  </a:extLst>
                </a:gridCol>
                <a:gridCol w="2155225">
                  <a:extLst>
                    <a:ext uri="{9D8B030D-6E8A-4147-A177-3AD203B41FA5}">
                      <a16:colId xmlns:a16="http://schemas.microsoft.com/office/drawing/2014/main" val="20001"/>
                    </a:ext>
                  </a:extLst>
                </a:gridCol>
              </a:tblGrid>
              <a:tr h="250475">
                <a:tc>
                  <a:txBody>
                    <a:bodyPr/>
                    <a:lstStyle/>
                    <a:p>
                      <a:pPr marL="0" lvl="0" indent="0" algn="ctr" rtl="0">
                        <a:spcBef>
                          <a:spcPts val="0"/>
                        </a:spcBef>
                        <a:spcAft>
                          <a:spcPts val="0"/>
                        </a:spcAft>
                        <a:buNone/>
                      </a:pPr>
                      <a:r>
                        <a:rPr lang="en" sz="1100" b="1">
                          <a:latin typeface="Roboto"/>
                          <a:ea typeface="Roboto"/>
                          <a:cs typeface="Roboto"/>
                          <a:sym typeface="Roboto"/>
                        </a:rPr>
                        <a:t>Parameter</a:t>
                      </a:r>
                      <a:endParaRPr sz="1100" b="1">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100" b="1">
                          <a:latin typeface="Roboto"/>
                          <a:ea typeface="Roboto"/>
                          <a:cs typeface="Roboto"/>
                          <a:sym typeface="Roboto"/>
                        </a:rPr>
                        <a:t>Final Value</a:t>
                      </a:r>
                      <a:endParaRPr sz="1100" b="1">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250475">
                <a:tc>
                  <a:txBody>
                    <a:bodyPr/>
                    <a:lstStyle/>
                    <a:p>
                      <a:pPr marL="0" lvl="0" indent="0" algn="ctr" rtl="0">
                        <a:spcBef>
                          <a:spcPts val="0"/>
                        </a:spcBef>
                        <a:spcAft>
                          <a:spcPts val="0"/>
                        </a:spcAft>
                        <a:buNone/>
                      </a:pPr>
                      <a:r>
                        <a:rPr lang="en" sz="1100">
                          <a:latin typeface="Roboto"/>
                          <a:ea typeface="Roboto"/>
                          <a:cs typeface="Roboto"/>
                          <a:sym typeface="Roboto"/>
                        </a:rPr>
                        <a:t>Endurance</a:t>
                      </a:r>
                      <a:endParaRPr sz="11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b="1">
                          <a:latin typeface="Roboto"/>
                          <a:ea typeface="Roboto"/>
                          <a:cs typeface="Roboto"/>
                          <a:sym typeface="Roboto"/>
                        </a:rPr>
                        <a:t>3.7 Hours</a:t>
                      </a:r>
                      <a:endParaRPr sz="1100" b="1">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250475">
                <a:tc>
                  <a:txBody>
                    <a:bodyPr/>
                    <a:lstStyle/>
                    <a:p>
                      <a:pPr marL="0" lvl="0" indent="0" algn="ctr" rtl="0">
                        <a:spcBef>
                          <a:spcPts val="0"/>
                        </a:spcBef>
                        <a:spcAft>
                          <a:spcPts val="0"/>
                        </a:spcAft>
                        <a:buNone/>
                      </a:pPr>
                      <a:r>
                        <a:rPr lang="en" sz="1100">
                          <a:latin typeface="Roboto"/>
                          <a:ea typeface="Roboto"/>
                          <a:cs typeface="Roboto"/>
                          <a:sym typeface="Roboto"/>
                        </a:rPr>
                        <a:t>Range</a:t>
                      </a:r>
                      <a:endParaRPr sz="1100">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100" b="1">
                          <a:latin typeface="Roboto"/>
                          <a:ea typeface="Roboto"/>
                          <a:cs typeface="Roboto"/>
                          <a:sym typeface="Roboto"/>
                        </a:rPr>
                        <a:t>244 nm</a:t>
                      </a:r>
                      <a:endParaRPr sz="1100" b="1">
                        <a:latin typeface="Roboto"/>
                        <a:ea typeface="Roboto"/>
                        <a:cs typeface="Roboto"/>
                        <a:sym typeface="Roboto"/>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bl>
          </a:graphicData>
        </a:graphic>
      </p:graphicFrame>
      <p:sp>
        <p:nvSpPr>
          <p:cNvPr id="355" name="Google Shape;355;p37"/>
          <p:cNvSpPr txBox="1"/>
          <p:nvPr/>
        </p:nvSpPr>
        <p:spPr>
          <a:xfrm>
            <a:off x="0" y="2658475"/>
            <a:ext cx="4762500" cy="1891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b="1" u="sng">
                <a:latin typeface="Roboto"/>
                <a:ea typeface="Roboto"/>
                <a:cs typeface="Roboto"/>
                <a:sym typeface="Roboto"/>
              </a:rPr>
              <a:t>ASSUMPTIONS</a:t>
            </a:r>
            <a:endParaRPr b="1" u="sng">
              <a:latin typeface="Roboto"/>
              <a:ea typeface="Roboto"/>
              <a:cs typeface="Roboto"/>
              <a:sym typeface="Roboto"/>
            </a:endParaRPr>
          </a:p>
          <a:p>
            <a:pPr marL="685800" marR="120228" lvl="0" indent="-304800" algn="l" rtl="0">
              <a:lnSpc>
                <a:spcPct val="115000"/>
              </a:lnSpc>
              <a:spcBef>
                <a:spcPts val="0"/>
              </a:spcBef>
              <a:spcAft>
                <a:spcPts val="0"/>
              </a:spcAft>
              <a:buSzPts val="1200"/>
              <a:buFont typeface="Roboto"/>
              <a:buAutoNum type="arabicPeriod"/>
            </a:pPr>
            <a:r>
              <a:rPr lang="en" sz="1200">
                <a:latin typeface="Roboto"/>
                <a:ea typeface="Roboto"/>
                <a:cs typeface="Roboto"/>
                <a:sym typeface="Roboto"/>
              </a:rPr>
              <a:t>The aircraft cruises at constant altitude</a:t>
            </a:r>
            <a:endParaRPr sz="1200">
              <a:latin typeface="Roboto"/>
              <a:ea typeface="Roboto"/>
              <a:cs typeface="Roboto"/>
              <a:sym typeface="Roboto"/>
            </a:endParaRPr>
          </a:p>
          <a:p>
            <a:pPr marL="685800" marR="120228" lvl="0" indent="-304800" algn="l" rtl="0">
              <a:lnSpc>
                <a:spcPct val="115000"/>
              </a:lnSpc>
              <a:spcBef>
                <a:spcPts val="0"/>
              </a:spcBef>
              <a:spcAft>
                <a:spcPts val="0"/>
              </a:spcAft>
              <a:buSzPts val="1200"/>
              <a:buFont typeface="Roboto"/>
              <a:buAutoNum type="arabicPeriod"/>
            </a:pPr>
            <a:r>
              <a:rPr lang="en" sz="1200">
                <a:latin typeface="Roboto"/>
                <a:ea typeface="Roboto"/>
                <a:cs typeface="Roboto"/>
                <a:sym typeface="Roboto"/>
              </a:rPr>
              <a:t>The angle of attack α is small</a:t>
            </a:r>
            <a:endParaRPr sz="1200">
              <a:latin typeface="Roboto"/>
              <a:ea typeface="Roboto"/>
              <a:cs typeface="Roboto"/>
              <a:sym typeface="Roboto"/>
            </a:endParaRPr>
          </a:p>
          <a:p>
            <a:pPr marL="685800" marR="120228" lvl="0" indent="-304800" algn="l" rtl="0">
              <a:lnSpc>
                <a:spcPct val="115000"/>
              </a:lnSpc>
              <a:spcBef>
                <a:spcPts val="0"/>
              </a:spcBef>
              <a:spcAft>
                <a:spcPts val="0"/>
              </a:spcAft>
              <a:buSzPts val="1200"/>
              <a:buFont typeface="Roboto"/>
              <a:buAutoNum type="arabicPeriod"/>
            </a:pPr>
            <a:r>
              <a:rPr lang="en" sz="1200">
                <a:latin typeface="Roboto"/>
                <a:ea typeface="Roboto"/>
                <a:cs typeface="Roboto"/>
                <a:sym typeface="Roboto"/>
              </a:rPr>
              <a:t>Constant and averaged motor voltage draw</a:t>
            </a:r>
            <a:endParaRPr sz="1200">
              <a:latin typeface="Roboto"/>
              <a:ea typeface="Roboto"/>
              <a:cs typeface="Roboto"/>
              <a:sym typeface="Roboto"/>
            </a:endParaRPr>
          </a:p>
          <a:p>
            <a:pPr marL="685800" marR="120228" lvl="0" indent="-304800" algn="l" rtl="0">
              <a:lnSpc>
                <a:spcPct val="115000"/>
              </a:lnSpc>
              <a:spcBef>
                <a:spcPts val="0"/>
              </a:spcBef>
              <a:spcAft>
                <a:spcPts val="0"/>
              </a:spcAft>
              <a:buSzPts val="1200"/>
              <a:buFont typeface="Roboto"/>
              <a:buAutoNum type="arabicPeriod"/>
            </a:pPr>
            <a:r>
              <a:rPr lang="en" sz="1200">
                <a:latin typeface="Roboto"/>
                <a:ea typeface="Roboto"/>
                <a:cs typeface="Roboto"/>
                <a:sym typeface="Roboto"/>
              </a:rPr>
              <a:t>The component of the thrust perpendicular to the velocity vector is small compared to lift and weight </a:t>
            </a:r>
            <a:endParaRPr sz="1200">
              <a:latin typeface="Roboto"/>
              <a:ea typeface="Roboto"/>
              <a:cs typeface="Roboto"/>
              <a:sym typeface="Roboto"/>
            </a:endParaRPr>
          </a:p>
          <a:p>
            <a:pPr marL="685800" marR="120228" lvl="0" indent="-304800" algn="l" rtl="0">
              <a:lnSpc>
                <a:spcPct val="115000"/>
              </a:lnSpc>
              <a:spcBef>
                <a:spcPts val="0"/>
              </a:spcBef>
              <a:spcAft>
                <a:spcPts val="0"/>
              </a:spcAft>
              <a:buSzPts val="1200"/>
              <a:buFont typeface="Roboto"/>
              <a:buAutoNum type="arabicPeriod"/>
            </a:pPr>
            <a:r>
              <a:rPr lang="en" sz="1200">
                <a:latin typeface="Roboto"/>
                <a:ea typeface="Roboto"/>
                <a:cs typeface="Roboto"/>
                <a:sym typeface="Roboto"/>
              </a:rPr>
              <a:t>The acceleration of the aircraft is small due to steady flight, and so v_ ≈ 0.</a:t>
            </a:r>
            <a:endParaRPr sz="1200">
              <a:latin typeface="Roboto"/>
              <a:ea typeface="Roboto"/>
              <a:cs typeface="Roboto"/>
              <a:sym typeface="Roboto"/>
            </a:endParaRPr>
          </a:p>
        </p:txBody>
      </p:sp>
      <p:graphicFrame>
        <p:nvGraphicFramePr>
          <p:cNvPr id="356" name="Google Shape;356;p3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(SST) </a:t>
            </a:r>
            <a:r>
              <a:rPr lang="en" sz="2950"/>
              <a:t>W</a:t>
            </a:r>
            <a:r>
              <a:rPr lang="en" sz="2350"/>
              <a:t>IND</a:t>
            </a:r>
            <a:r>
              <a:rPr lang="en" sz="2950"/>
              <a:t> T</a:t>
            </a:r>
            <a:r>
              <a:rPr lang="en" sz="2350"/>
              <a:t>UNNEL</a:t>
            </a:r>
            <a:r>
              <a:rPr lang="en" sz="2950"/>
              <a:t> T</a:t>
            </a:r>
            <a:r>
              <a:rPr lang="en" sz="2350"/>
              <a:t>ESTING</a:t>
            </a:r>
            <a:endParaRPr sz="2350"/>
          </a:p>
        </p:txBody>
      </p:sp>
      <p:sp>
        <p:nvSpPr>
          <p:cNvPr id="362" name="Google Shape;362;p38"/>
          <p:cNvSpPr txBox="1"/>
          <p:nvPr/>
        </p:nvSpPr>
        <p:spPr>
          <a:xfrm>
            <a:off x="0" y="671575"/>
            <a:ext cx="9144000" cy="6465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DR4.1: </a:t>
            </a:r>
            <a:r>
              <a:rPr lang="en" sz="1200">
                <a:solidFill>
                  <a:srgbClr val="212121"/>
                </a:solidFill>
                <a:latin typeface="Roboto"/>
                <a:ea typeface="Roboto"/>
                <a:cs typeface="Roboto"/>
                <a:sym typeface="Roboto"/>
              </a:rPr>
              <a:t>A scaled down model of both the NELDA aircraft and the CESSNA 206 shall be constructed for comparative testing</a:t>
            </a:r>
            <a:endParaRPr sz="1200">
              <a:solidFill>
                <a:srgbClr val="212121"/>
              </a:solidFill>
              <a:latin typeface="Roboto"/>
              <a:ea typeface="Roboto"/>
              <a:cs typeface="Roboto"/>
              <a:sym typeface="Roboto"/>
            </a:endParaRPr>
          </a:p>
          <a:p>
            <a:pPr marL="10858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DR4.1.1: </a:t>
            </a:r>
            <a:r>
              <a:rPr lang="en" sz="1200">
                <a:solidFill>
                  <a:srgbClr val="212121"/>
                </a:solidFill>
                <a:latin typeface="Roboto"/>
                <a:ea typeface="Roboto"/>
                <a:cs typeface="Roboto"/>
                <a:sym typeface="Roboto"/>
              </a:rPr>
              <a:t>The scaled model shall have a wingspan no greater than 8.8”</a:t>
            </a:r>
            <a:endParaRPr sz="1200">
              <a:solidFill>
                <a:srgbClr val="212121"/>
              </a:solidFill>
              <a:latin typeface="Roboto"/>
              <a:ea typeface="Roboto"/>
              <a:cs typeface="Roboto"/>
              <a:sym typeface="Roboto"/>
            </a:endParaRPr>
          </a:p>
          <a:p>
            <a:pPr marL="10858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DR4.1.2: </a:t>
            </a:r>
            <a:r>
              <a:rPr lang="en" sz="1200">
                <a:solidFill>
                  <a:srgbClr val="212121"/>
                </a:solidFill>
                <a:latin typeface="Roboto"/>
                <a:ea typeface="Roboto"/>
                <a:cs typeface="Roboto"/>
                <a:sym typeface="Roboto"/>
              </a:rPr>
              <a:t>The scaled models shall be built out of the same material to the same size scale</a:t>
            </a:r>
            <a:endParaRPr sz="1200">
              <a:solidFill>
                <a:srgbClr val="212121"/>
              </a:solidFill>
              <a:latin typeface="Roboto"/>
              <a:ea typeface="Roboto"/>
              <a:cs typeface="Roboto"/>
              <a:sym typeface="Roboto"/>
            </a:endParaRPr>
          </a:p>
        </p:txBody>
      </p:sp>
      <p:graphicFrame>
        <p:nvGraphicFramePr>
          <p:cNvPr id="363" name="Google Shape;363;p38"/>
          <p:cNvGraphicFramePr/>
          <p:nvPr/>
        </p:nvGraphicFramePr>
        <p:xfrm>
          <a:off x="354600" y="1673675"/>
          <a:ext cx="3000000" cy="3000000"/>
        </p:xfrm>
        <a:graphic>
          <a:graphicData uri="http://schemas.openxmlformats.org/drawingml/2006/table">
            <a:tbl>
              <a:tblPr>
                <a:noFill/>
                <a:tableStyleId>{83885C67-BAED-4242-9F9D-A6562A0CA75B}</a:tableStyleId>
              </a:tblPr>
              <a:tblGrid>
                <a:gridCol w="2515500">
                  <a:extLst>
                    <a:ext uri="{9D8B030D-6E8A-4147-A177-3AD203B41FA5}">
                      <a16:colId xmlns:a16="http://schemas.microsoft.com/office/drawing/2014/main" val="20000"/>
                    </a:ext>
                  </a:extLst>
                </a:gridCol>
                <a:gridCol w="1522700">
                  <a:extLst>
                    <a:ext uri="{9D8B030D-6E8A-4147-A177-3AD203B41FA5}">
                      <a16:colId xmlns:a16="http://schemas.microsoft.com/office/drawing/2014/main" val="20001"/>
                    </a:ext>
                  </a:extLst>
                </a:gridCol>
                <a:gridCol w="15642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sz="1300" b="1">
                          <a:solidFill>
                            <a:schemeClr val="lt1"/>
                          </a:solidFill>
                          <a:latin typeface="Roboto"/>
                          <a:ea typeface="Roboto"/>
                          <a:cs typeface="Roboto"/>
                          <a:sym typeface="Roboto"/>
                        </a:rPr>
                        <a:t>Parameter</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NELDA Design</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Cessna 206</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300">
                          <a:solidFill>
                            <a:schemeClr val="lt1"/>
                          </a:solidFill>
                          <a:latin typeface="Roboto"/>
                          <a:ea typeface="Roboto"/>
                          <a:cs typeface="Roboto"/>
                          <a:sym typeface="Roboto"/>
                        </a:rPr>
                        <a:t>Full Scale Wingspan [in]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568.56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432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300">
                          <a:solidFill>
                            <a:schemeClr val="lt1"/>
                          </a:solidFill>
                          <a:latin typeface="Roboto"/>
                          <a:ea typeface="Roboto"/>
                          <a:cs typeface="Roboto"/>
                          <a:sym typeface="Roboto"/>
                        </a:rPr>
                        <a:t>1/65 Model Wingspan [in]</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8.75</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6.65</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300">
                          <a:solidFill>
                            <a:schemeClr val="lt1"/>
                          </a:solidFill>
                          <a:latin typeface="Roboto"/>
                          <a:ea typeface="Roboto"/>
                          <a:cs typeface="Roboto"/>
                          <a:sym typeface="Roboto"/>
                        </a:rPr>
                        <a:t>Full Scale Reynolds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4,894,083.34</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5,539,322.24</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300">
                          <a:solidFill>
                            <a:schemeClr val="lt1"/>
                          </a:solidFill>
                          <a:latin typeface="Roboto"/>
                          <a:ea typeface="Roboto"/>
                          <a:cs typeface="Roboto"/>
                          <a:sym typeface="Roboto"/>
                        </a:rPr>
                        <a:t>1/65 Model Reynolds # </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46,207.13</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55,245.2</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300">
                          <a:solidFill>
                            <a:schemeClr val="lt1"/>
                          </a:solidFill>
                          <a:latin typeface="Roboto"/>
                          <a:ea typeface="Roboto"/>
                          <a:cs typeface="Roboto"/>
                          <a:sym typeface="Roboto"/>
                        </a:rPr>
                        <a:t>Full Scale Cruise Velocity [ft/s]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253.17</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solidFill>
                            <a:schemeClr val="lt1"/>
                          </a:solidFill>
                          <a:latin typeface="Roboto"/>
                          <a:ea typeface="Roboto"/>
                          <a:cs typeface="Roboto"/>
                          <a:sym typeface="Roboto"/>
                        </a:rPr>
                        <a:t>239.67</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 sz="1300">
                          <a:solidFill>
                            <a:schemeClr val="lt1"/>
                          </a:solidFill>
                          <a:latin typeface="Roboto"/>
                          <a:ea typeface="Roboto"/>
                          <a:cs typeface="Roboto"/>
                          <a:sym typeface="Roboto"/>
                        </a:rPr>
                        <a:t>Required WT Airflow Velocity to Match Reynolds # [ft/s]</a:t>
                      </a:r>
                      <a:endParaRPr sz="1300">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13,904.9 </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13,158.69 </a:t>
                      </a:r>
                      <a:endParaRPr sz="1300"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6"/>
                  </a:ext>
                </a:extLst>
              </a:tr>
            </a:tbl>
          </a:graphicData>
        </a:graphic>
      </p:graphicFrame>
      <p:sp>
        <p:nvSpPr>
          <p:cNvPr id="364" name="Google Shape;364;p38"/>
          <p:cNvSpPr txBox="1"/>
          <p:nvPr/>
        </p:nvSpPr>
        <p:spPr>
          <a:xfrm>
            <a:off x="2870100" y="1318063"/>
            <a:ext cx="3087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Roboto"/>
                <a:ea typeface="Roboto"/>
                <a:cs typeface="Roboto"/>
                <a:sym typeface="Roboto"/>
              </a:rPr>
              <a:t>*WT Max Vel: 131.234 ft/s</a:t>
            </a:r>
            <a:endParaRPr b="1">
              <a:solidFill>
                <a:schemeClr val="lt1"/>
              </a:solidFill>
              <a:latin typeface="Roboto"/>
              <a:ea typeface="Roboto"/>
              <a:cs typeface="Roboto"/>
              <a:sym typeface="Roboto"/>
            </a:endParaRPr>
          </a:p>
        </p:txBody>
      </p:sp>
      <p:sp>
        <p:nvSpPr>
          <p:cNvPr id="365" name="Google Shape;365;p38"/>
          <p:cNvSpPr txBox="1"/>
          <p:nvPr/>
        </p:nvSpPr>
        <p:spPr>
          <a:xfrm>
            <a:off x="119869" y="1318075"/>
            <a:ext cx="303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Pre-Test Calculation Summary</a:t>
            </a:r>
            <a:endParaRPr>
              <a:solidFill>
                <a:schemeClr val="dk1"/>
              </a:solidFill>
              <a:latin typeface="Roboto"/>
              <a:ea typeface="Roboto"/>
              <a:cs typeface="Roboto"/>
              <a:sym typeface="Roboto"/>
            </a:endParaRPr>
          </a:p>
        </p:txBody>
      </p:sp>
      <p:sp>
        <p:nvSpPr>
          <p:cNvPr id="366" name="Google Shape;366;p3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26</a:t>
            </a:fld>
            <a:endParaRPr/>
          </a:p>
        </p:txBody>
      </p:sp>
      <p:pic>
        <p:nvPicPr>
          <p:cNvPr id="367" name="Google Shape;367;p3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959400" y="2969095"/>
            <a:ext cx="3035701" cy="1550155"/>
          </a:xfrm>
          <a:prstGeom prst="rect">
            <a:avLst/>
          </a:prstGeom>
          <a:noFill/>
          <a:ln>
            <a:noFill/>
          </a:ln>
        </p:spPr>
      </p:pic>
      <p:pic>
        <p:nvPicPr>
          <p:cNvPr id="368" name="Google Shape;368;p3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245194">
            <a:off x="6096930" y="1456755"/>
            <a:ext cx="2760640" cy="1445016"/>
          </a:xfrm>
          <a:prstGeom prst="rect">
            <a:avLst/>
          </a:prstGeom>
          <a:noFill/>
          <a:ln>
            <a:noFill/>
          </a:ln>
        </p:spPr>
      </p:pic>
      <p:graphicFrame>
        <p:nvGraphicFramePr>
          <p:cNvPr id="369" name="Google Shape;369;p38"/>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(SST) </a:t>
            </a:r>
            <a:r>
              <a:rPr lang="en" sz="2950"/>
              <a:t>G</a:t>
            </a:r>
            <a:r>
              <a:rPr lang="en" sz="2350"/>
              <a:t>LIDER </a:t>
            </a:r>
            <a:r>
              <a:rPr lang="en" sz="2950"/>
              <a:t>T</a:t>
            </a:r>
            <a:r>
              <a:rPr lang="en" sz="2350"/>
              <a:t>ESTING</a:t>
            </a:r>
            <a:endParaRPr sz="2350"/>
          </a:p>
        </p:txBody>
      </p:sp>
      <p:sp>
        <p:nvSpPr>
          <p:cNvPr id="375" name="Google Shape;375;p39"/>
          <p:cNvSpPr txBox="1"/>
          <p:nvPr/>
        </p:nvSpPr>
        <p:spPr>
          <a:xfrm>
            <a:off x="0" y="572700"/>
            <a:ext cx="9144000" cy="4617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DR4.1: </a:t>
            </a:r>
            <a:r>
              <a:rPr lang="en" sz="1200">
                <a:solidFill>
                  <a:srgbClr val="212121"/>
                </a:solidFill>
                <a:latin typeface="Roboto"/>
                <a:ea typeface="Roboto"/>
                <a:cs typeface="Roboto"/>
                <a:sym typeface="Roboto"/>
              </a:rPr>
              <a:t>A larger scale, gliding model of the airframe shall be constructed for the purpose of evaluating longitudinal stability parameters</a:t>
            </a:r>
            <a:endParaRPr sz="1200">
              <a:solidFill>
                <a:srgbClr val="212121"/>
              </a:solidFill>
              <a:latin typeface="Roboto"/>
              <a:ea typeface="Roboto"/>
              <a:cs typeface="Roboto"/>
              <a:sym typeface="Roboto"/>
            </a:endParaRPr>
          </a:p>
        </p:txBody>
      </p:sp>
      <p:sp>
        <p:nvSpPr>
          <p:cNvPr id="376" name="Google Shape;376;p39"/>
          <p:cNvSpPr txBox="1"/>
          <p:nvPr/>
        </p:nvSpPr>
        <p:spPr>
          <a:xfrm>
            <a:off x="360150" y="3439150"/>
            <a:ext cx="4212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Plan for CG/weight + skin friction scaling, construction, and basic structural analysis</a:t>
            </a:r>
            <a:endParaRPr>
              <a:solidFill>
                <a:schemeClr val="dk1"/>
              </a:solidFill>
              <a:latin typeface="Roboto"/>
              <a:ea typeface="Roboto"/>
              <a:cs typeface="Roboto"/>
              <a:sym typeface="Roboto"/>
            </a:endParaRPr>
          </a:p>
        </p:txBody>
      </p:sp>
      <p:sp>
        <p:nvSpPr>
          <p:cNvPr id="377" name="Google Shape;377;p3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27</a:t>
            </a:fld>
            <a:endParaRPr/>
          </a:p>
        </p:txBody>
      </p:sp>
      <p:graphicFrame>
        <p:nvGraphicFramePr>
          <p:cNvPr id="378" name="Google Shape;378;p39"/>
          <p:cNvGraphicFramePr/>
          <p:nvPr/>
        </p:nvGraphicFramePr>
        <p:xfrm>
          <a:off x="4319625" y="1944488"/>
          <a:ext cx="3000000" cy="3000000"/>
        </p:xfrm>
        <a:graphic>
          <a:graphicData uri="http://schemas.openxmlformats.org/drawingml/2006/table">
            <a:tbl>
              <a:tblPr>
                <a:noFill/>
                <a:tableStyleId>{83885C67-BAED-4242-9F9D-A6562A0CA75B}</a:tableStyleId>
              </a:tblPr>
              <a:tblGrid>
                <a:gridCol w="2750275">
                  <a:extLst>
                    <a:ext uri="{9D8B030D-6E8A-4147-A177-3AD203B41FA5}">
                      <a16:colId xmlns:a16="http://schemas.microsoft.com/office/drawing/2014/main" val="20000"/>
                    </a:ext>
                  </a:extLst>
                </a:gridCol>
                <a:gridCol w="15227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a:solidFill>
                            <a:schemeClr val="lt1"/>
                          </a:solidFill>
                          <a:latin typeface="Roboto"/>
                          <a:ea typeface="Roboto"/>
                          <a:cs typeface="Roboto"/>
                          <a:sym typeface="Roboto"/>
                        </a:rPr>
                        <a:t>Parameter</a:t>
                      </a:r>
                      <a:endParaRPr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b="1">
                          <a:solidFill>
                            <a:schemeClr val="lt1"/>
                          </a:solidFill>
                          <a:latin typeface="Roboto"/>
                          <a:ea typeface="Roboto"/>
                          <a:cs typeface="Roboto"/>
                          <a:sym typeface="Roboto"/>
                        </a:rPr>
                        <a:t>NELDA Design</a:t>
                      </a:r>
                      <a:endParaRPr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solidFill>
                            <a:schemeClr val="lt1"/>
                          </a:solidFill>
                          <a:latin typeface="Roboto"/>
                          <a:ea typeface="Roboto"/>
                          <a:cs typeface="Roboto"/>
                          <a:sym typeface="Roboto"/>
                        </a:rPr>
                        <a:t>Full Scale Wingspan [ft]</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47.38 </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solidFill>
                            <a:schemeClr val="lt1"/>
                          </a:solidFill>
                          <a:latin typeface="Roboto"/>
                          <a:ea typeface="Roboto"/>
                          <a:cs typeface="Roboto"/>
                          <a:sym typeface="Roboto"/>
                        </a:rPr>
                        <a:t>1/14 Model Wingspan [ft]</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3.4</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solidFill>
                            <a:schemeClr val="lt1"/>
                          </a:solidFill>
                          <a:latin typeface="Roboto"/>
                          <a:ea typeface="Roboto"/>
                          <a:cs typeface="Roboto"/>
                          <a:sym typeface="Roboto"/>
                        </a:rPr>
                        <a:t>Full Scale Cruise Velocity [ft/s]</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253.17</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a:solidFill>
                            <a:schemeClr val="lt1"/>
                          </a:solidFill>
                          <a:latin typeface="Roboto"/>
                          <a:ea typeface="Roboto"/>
                          <a:cs typeface="Roboto"/>
                          <a:sym typeface="Roboto"/>
                        </a:rPr>
                        <a:t>Glider Velocity [ft/s]</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b="1">
                          <a:solidFill>
                            <a:schemeClr val="lt1"/>
                          </a:solidFill>
                          <a:latin typeface="Roboto"/>
                          <a:ea typeface="Roboto"/>
                          <a:cs typeface="Roboto"/>
                          <a:sym typeface="Roboto"/>
                        </a:rPr>
                        <a:t>20.6 </a:t>
                      </a:r>
                      <a:endParaRPr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bl>
          </a:graphicData>
        </a:graphic>
      </p:graphicFrame>
      <p:pic>
        <p:nvPicPr>
          <p:cNvPr id="379" name="Google Shape;379;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2675" y="1944500"/>
            <a:ext cx="4014823" cy="1863591"/>
          </a:xfrm>
          <a:prstGeom prst="rect">
            <a:avLst/>
          </a:prstGeom>
          <a:noFill/>
          <a:ln>
            <a:noFill/>
          </a:ln>
        </p:spPr>
      </p:pic>
      <p:graphicFrame>
        <p:nvGraphicFramePr>
          <p:cNvPr id="380" name="Google Shape;380;p3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(CSM) </a:t>
            </a:r>
            <a:r>
              <a:rPr lang="en" sz="2950"/>
              <a:t>S</a:t>
            </a:r>
            <a:r>
              <a:rPr lang="en" sz="2350"/>
              <a:t>TATIC </a:t>
            </a:r>
            <a:r>
              <a:rPr lang="en" sz="2950"/>
              <a:t>S</a:t>
            </a:r>
            <a:r>
              <a:rPr lang="en" sz="2350"/>
              <a:t>TABILITY</a:t>
            </a:r>
            <a:r>
              <a:rPr lang="en" sz="2950"/>
              <a:t> R</a:t>
            </a:r>
            <a:r>
              <a:rPr lang="en" sz="2350"/>
              <a:t>EQS</a:t>
            </a:r>
            <a:endParaRPr sz="2350"/>
          </a:p>
        </p:txBody>
      </p:sp>
      <p:sp>
        <p:nvSpPr>
          <p:cNvPr id="386" name="Google Shape;386;p40"/>
          <p:cNvSpPr txBox="1"/>
          <p:nvPr/>
        </p:nvSpPr>
        <p:spPr>
          <a:xfrm>
            <a:off x="0" y="572700"/>
            <a:ext cx="9144000" cy="2769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DR6.1: </a:t>
            </a:r>
            <a:r>
              <a:rPr lang="en" sz="1200">
                <a:solidFill>
                  <a:srgbClr val="212121"/>
                </a:solidFill>
                <a:latin typeface="Roboto"/>
                <a:ea typeface="Roboto"/>
                <a:cs typeface="Roboto"/>
                <a:sym typeface="Roboto"/>
              </a:rPr>
              <a:t>The aircraft shall be statically stable in steady level flight</a:t>
            </a:r>
            <a:endParaRPr sz="1200">
              <a:solidFill>
                <a:srgbClr val="212121"/>
              </a:solidFill>
              <a:latin typeface="Roboto"/>
              <a:ea typeface="Roboto"/>
              <a:cs typeface="Roboto"/>
              <a:sym typeface="Roboto"/>
            </a:endParaRPr>
          </a:p>
        </p:txBody>
      </p:sp>
      <p:sp>
        <p:nvSpPr>
          <p:cNvPr id="387" name="Google Shape;387;p40"/>
          <p:cNvSpPr txBox="1"/>
          <p:nvPr/>
        </p:nvSpPr>
        <p:spPr>
          <a:xfrm>
            <a:off x="0" y="849600"/>
            <a:ext cx="4343400" cy="3025200"/>
          </a:xfrm>
          <a:prstGeom prst="rect">
            <a:avLst/>
          </a:prstGeom>
          <a:noFill/>
          <a:ln>
            <a:noFill/>
          </a:ln>
        </p:spPr>
        <p:txBody>
          <a:bodyPr spcFirstLastPara="1" wrap="square" lIns="91425" tIns="91425" rIns="91425" bIns="91425" anchor="t" anchorCtr="0">
            <a:spAutoFit/>
          </a:bodyPr>
          <a:lstStyle/>
          <a:p>
            <a:pPr marL="457200" lvl="0" indent="0" algn="ctr" rtl="0">
              <a:spcBef>
                <a:spcPts val="0"/>
              </a:spcBef>
              <a:spcAft>
                <a:spcPts val="0"/>
              </a:spcAft>
              <a:buNone/>
            </a:pPr>
            <a:endParaRPr sz="1700" b="1">
              <a:solidFill>
                <a:schemeClr val="lt1"/>
              </a:solidFill>
            </a:endParaRPr>
          </a:p>
          <a:p>
            <a:pPr marL="457200" lvl="0" indent="0" algn="ctr" rtl="0">
              <a:spcBef>
                <a:spcPts val="0"/>
              </a:spcBef>
              <a:spcAft>
                <a:spcPts val="0"/>
              </a:spcAft>
              <a:buNone/>
            </a:pPr>
            <a:endParaRPr sz="1700" b="1">
              <a:solidFill>
                <a:schemeClr val="lt1"/>
              </a:solidFill>
            </a:endParaRPr>
          </a:p>
          <a:p>
            <a:pPr marL="457200" lvl="0" indent="0" algn="ctr" rtl="0">
              <a:spcBef>
                <a:spcPts val="0"/>
              </a:spcBef>
              <a:spcAft>
                <a:spcPts val="0"/>
              </a:spcAft>
              <a:buNone/>
            </a:pPr>
            <a:r>
              <a:rPr lang="en" sz="1700" b="1">
                <a:solidFill>
                  <a:schemeClr val="lt1"/>
                </a:solidFill>
              </a:rPr>
              <a:t>What Does it Mean to be </a:t>
            </a:r>
            <a:endParaRPr sz="1700" b="1">
              <a:solidFill>
                <a:schemeClr val="lt1"/>
              </a:solidFill>
            </a:endParaRPr>
          </a:p>
          <a:p>
            <a:pPr marL="457200" lvl="0" indent="0" algn="ctr" rtl="0">
              <a:spcBef>
                <a:spcPts val="0"/>
              </a:spcBef>
              <a:spcAft>
                <a:spcPts val="0"/>
              </a:spcAft>
              <a:buNone/>
            </a:pPr>
            <a:r>
              <a:rPr lang="en" sz="1700" b="1" u="sng">
                <a:solidFill>
                  <a:schemeClr val="lt1"/>
                </a:solidFill>
              </a:rPr>
              <a:t>Statically Stable?</a:t>
            </a:r>
            <a:endParaRPr sz="1700" b="1" u="sng">
              <a:solidFill>
                <a:schemeClr val="lt1"/>
              </a:solidFill>
            </a:endParaRPr>
          </a:p>
          <a:p>
            <a:pPr marL="457200" lvl="0" indent="0" algn="l" rtl="0">
              <a:spcBef>
                <a:spcPts val="0"/>
              </a:spcBef>
              <a:spcAft>
                <a:spcPts val="0"/>
              </a:spcAft>
              <a:buNone/>
            </a:pPr>
            <a:endParaRPr sz="1700" b="1">
              <a:solidFill>
                <a:schemeClr val="lt1"/>
              </a:solidFill>
            </a:endParaRPr>
          </a:p>
          <a:p>
            <a:pPr marL="457200" lvl="0" indent="0" algn="l" rtl="0">
              <a:spcBef>
                <a:spcPts val="0"/>
              </a:spcBef>
              <a:spcAft>
                <a:spcPts val="0"/>
              </a:spcAft>
              <a:buNone/>
            </a:pPr>
            <a:endParaRPr sz="1700" b="1">
              <a:solidFill>
                <a:schemeClr val="lt1"/>
              </a:solidFill>
            </a:endParaRPr>
          </a:p>
          <a:p>
            <a:pPr marL="685800" lvl="0" indent="-317500" algn="l" rtl="0">
              <a:lnSpc>
                <a:spcPct val="115000"/>
              </a:lnSpc>
              <a:spcBef>
                <a:spcPts val="0"/>
              </a:spcBef>
              <a:spcAft>
                <a:spcPts val="0"/>
              </a:spcAft>
              <a:buClr>
                <a:schemeClr val="lt1"/>
              </a:buClr>
              <a:buSzPts val="1400"/>
              <a:buFont typeface="Roboto"/>
              <a:buChar char="➢"/>
            </a:pPr>
            <a:r>
              <a:rPr lang="en" sz="1700" b="1">
                <a:solidFill>
                  <a:schemeClr val="lt1"/>
                </a:solidFill>
                <a:latin typeface="Roboto"/>
                <a:ea typeface="Roboto"/>
                <a:cs typeface="Roboto"/>
                <a:sym typeface="Roboto"/>
              </a:rPr>
              <a:t>DR 6.1.1 -                  </a:t>
            </a:r>
            <a:r>
              <a:rPr lang="en" sz="1900" b="1" i="1">
                <a:solidFill>
                  <a:schemeClr val="lt1"/>
                </a:solidFill>
                <a:latin typeface="Times New Roman"/>
                <a:ea typeface="Times New Roman"/>
                <a:cs typeface="Times New Roman"/>
                <a:sym typeface="Times New Roman"/>
              </a:rPr>
              <a:t>C</a:t>
            </a:r>
            <a:r>
              <a:rPr lang="en" sz="1900" b="1" i="1" baseline="-25000">
                <a:solidFill>
                  <a:schemeClr val="lt1"/>
                </a:solidFill>
                <a:latin typeface="Times New Roman"/>
                <a:ea typeface="Times New Roman"/>
                <a:cs typeface="Times New Roman"/>
                <a:sym typeface="Times New Roman"/>
              </a:rPr>
              <a:t>m⍺</a:t>
            </a:r>
            <a:r>
              <a:rPr lang="en" sz="1700">
                <a:solidFill>
                  <a:schemeClr val="lt1"/>
                </a:solidFill>
                <a:latin typeface="Roboto"/>
                <a:ea typeface="Roboto"/>
                <a:cs typeface="Roboto"/>
                <a:sym typeface="Roboto"/>
              </a:rPr>
              <a:t>  negative</a:t>
            </a:r>
            <a:endParaRPr sz="1700">
              <a:solidFill>
                <a:schemeClr val="lt1"/>
              </a:solidFill>
              <a:latin typeface="Times New Roman"/>
              <a:ea typeface="Times New Roman"/>
              <a:cs typeface="Times New Roman"/>
              <a:sym typeface="Times New Roman"/>
            </a:endParaRPr>
          </a:p>
          <a:p>
            <a:pPr marL="685800" lvl="0" indent="-317500" algn="l" rtl="0">
              <a:lnSpc>
                <a:spcPct val="115000"/>
              </a:lnSpc>
              <a:spcBef>
                <a:spcPts val="0"/>
              </a:spcBef>
              <a:spcAft>
                <a:spcPts val="0"/>
              </a:spcAft>
              <a:buClr>
                <a:schemeClr val="lt1"/>
              </a:buClr>
              <a:buSzPts val="1400"/>
              <a:buFont typeface="Roboto"/>
              <a:buChar char="➢"/>
            </a:pPr>
            <a:r>
              <a:rPr lang="en" sz="1700" b="1">
                <a:solidFill>
                  <a:schemeClr val="lt1"/>
                </a:solidFill>
                <a:latin typeface="Roboto"/>
                <a:ea typeface="Roboto"/>
                <a:cs typeface="Roboto"/>
                <a:sym typeface="Roboto"/>
              </a:rPr>
              <a:t>DR 6.1.2 -                  </a:t>
            </a:r>
            <a:r>
              <a:rPr lang="en" sz="1900" b="1" i="1">
                <a:solidFill>
                  <a:schemeClr val="lt1"/>
                </a:solidFill>
                <a:latin typeface="Times New Roman"/>
                <a:ea typeface="Times New Roman"/>
                <a:cs typeface="Times New Roman"/>
                <a:sym typeface="Times New Roman"/>
              </a:rPr>
              <a:t>C</a:t>
            </a:r>
            <a:r>
              <a:rPr lang="en" sz="1900" b="1" i="1" baseline="-25000">
                <a:solidFill>
                  <a:schemeClr val="lt1"/>
                </a:solidFill>
                <a:latin typeface="Times New Roman"/>
                <a:ea typeface="Times New Roman"/>
                <a:cs typeface="Times New Roman"/>
                <a:sym typeface="Times New Roman"/>
              </a:rPr>
              <a:t>l𝛽</a:t>
            </a:r>
            <a:r>
              <a:rPr lang="en" sz="1700">
                <a:solidFill>
                  <a:schemeClr val="lt1"/>
                </a:solidFill>
                <a:latin typeface="Roboto"/>
                <a:ea typeface="Roboto"/>
                <a:cs typeface="Roboto"/>
                <a:sym typeface="Roboto"/>
              </a:rPr>
              <a:t>   negative</a:t>
            </a:r>
            <a:endParaRPr sz="1700">
              <a:solidFill>
                <a:schemeClr val="lt1"/>
              </a:solidFill>
              <a:latin typeface="Roboto"/>
              <a:ea typeface="Roboto"/>
              <a:cs typeface="Roboto"/>
              <a:sym typeface="Roboto"/>
            </a:endParaRPr>
          </a:p>
          <a:p>
            <a:pPr marL="685800" lvl="0" indent="-317500" algn="l" rtl="0">
              <a:lnSpc>
                <a:spcPct val="115000"/>
              </a:lnSpc>
              <a:spcBef>
                <a:spcPts val="0"/>
              </a:spcBef>
              <a:spcAft>
                <a:spcPts val="0"/>
              </a:spcAft>
              <a:buClr>
                <a:schemeClr val="lt1"/>
              </a:buClr>
              <a:buSzPts val="1400"/>
              <a:buFont typeface="Roboto"/>
              <a:buChar char="➢"/>
            </a:pPr>
            <a:r>
              <a:rPr lang="en" sz="1700" b="1">
                <a:solidFill>
                  <a:schemeClr val="lt1"/>
                </a:solidFill>
                <a:latin typeface="Roboto"/>
                <a:ea typeface="Roboto"/>
                <a:cs typeface="Roboto"/>
                <a:sym typeface="Roboto"/>
              </a:rPr>
              <a:t>DR 6.1.2 -                  </a:t>
            </a:r>
            <a:r>
              <a:rPr lang="en" sz="1900" b="1" i="1">
                <a:solidFill>
                  <a:schemeClr val="lt1"/>
                </a:solidFill>
                <a:latin typeface="Times New Roman"/>
                <a:ea typeface="Times New Roman"/>
                <a:cs typeface="Times New Roman"/>
                <a:sym typeface="Times New Roman"/>
              </a:rPr>
              <a:t>C</a:t>
            </a:r>
            <a:r>
              <a:rPr lang="en" sz="1900" b="1" i="1" baseline="-25000">
                <a:solidFill>
                  <a:schemeClr val="lt1"/>
                </a:solidFill>
                <a:latin typeface="Times New Roman"/>
                <a:ea typeface="Times New Roman"/>
                <a:cs typeface="Times New Roman"/>
                <a:sym typeface="Times New Roman"/>
              </a:rPr>
              <a:t>n𝛽</a:t>
            </a:r>
            <a:r>
              <a:rPr lang="en" sz="1700">
                <a:solidFill>
                  <a:schemeClr val="lt1"/>
                </a:solidFill>
                <a:latin typeface="Roboto"/>
                <a:ea typeface="Roboto"/>
                <a:cs typeface="Roboto"/>
                <a:sym typeface="Roboto"/>
              </a:rPr>
              <a:t>  positive</a:t>
            </a:r>
            <a:endParaRPr sz="1700">
              <a:solidFill>
                <a:schemeClr val="lt1"/>
              </a:solidFill>
              <a:latin typeface="Roboto"/>
              <a:ea typeface="Roboto"/>
              <a:cs typeface="Roboto"/>
              <a:sym typeface="Roboto"/>
            </a:endParaRPr>
          </a:p>
          <a:p>
            <a:pPr marL="685800" lvl="0" indent="-311150" algn="l" rtl="0">
              <a:lnSpc>
                <a:spcPct val="115000"/>
              </a:lnSpc>
              <a:spcBef>
                <a:spcPts val="0"/>
              </a:spcBef>
              <a:spcAft>
                <a:spcPts val="0"/>
              </a:spcAft>
              <a:buClr>
                <a:schemeClr val="lt1"/>
              </a:buClr>
              <a:buSzPts val="1300"/>
              <a:buFont typeface="Roboto"/>
              <a:buChar char="➢"/>
            </a:pPr>
            <a:r>
              <a:rPr lang="en" sz="1700" b="1">
                <a:solidFill>
                  <a:schemeClr val="lt1"/>
                </a:solidFill>
                <a:latin typeface="Roboto"/>
                <a:ea typeface="Roboto"/>
                <a:cs typeface="Roboto"/>
                <a:sym typeface="Roboto"/>
              </a:rPr>
              <a:t>DR 6.1.4 - </a:t>
            </a:r>
            <a:r>
              <a:rPr lang="en" sz="1700" b="1" i="1">
                <a:solidFill>
                  <a:schemeClr val="lt1"/>
                </a:solidFill>
                <a:latin typeface="Times New Roman"/>
                <a:ea typeface="Times New Roman"/>
                <a:cs typeface="Times New Roman"/>
                <a:sym typeface="Times New Roman"/>
              </a:rPr>
              <a:t>Static Margin</a:t>
            </a:r>
            <a:r>
              <a:rPr lang="en" sz="1700">
                <a:solidFill>
                  <a:schemeClr val="lt1"/>
                </a:solidFill>
                <a:latin typeface="Roboto"/>
                <a:ea typeface="Roboto"/>
                <a:cs typeface="Roboto"/>
                <a:sym typeface="Roboto"/>
              </a:rPr>
              <a:t>  positive</a:t>
            </a:r>
            <a:endParaRPr sz="1700">
              <a:solidFill>
                <a:schemeClr val="lt1"/>
              </a:solidFill>
              <a:latin typeface="Roboto"/>
              <a:ea typeface="Roboto"/>
              <a:cs typeface="Roboto"/>
              <a:sym typeface="Roboto"/>
            </a:endParaRPr>
          </a:p>
        </p:txBody>
      </p:sp>
      <p:sp>
        <p:nvSpPr>
          <p:cNvPr id="388" name="Google Shape;388;p4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28</a:t>
            </a:fld>
            <a:endParaRPr/>
          </a:p>
        </p:txBody>
      </p:sp>
      <p:graphicFrame>
        <p:nvGraphicFramePr>
          <p:cNvPr id="389" name="Google Shape;389;p40"/>
          <p:cNvGraphicFramePr/>
          <p:nvPr/>
        </p:nvGraphicFramePr>
        <p:xfrm>
          <a:off x="4460325" y="1413588"/>
          <a:ext cx="3000000" cy="3000000"/>
        </p:xfrm>
        <a:graphic>
          <a:graphicData uri="http://schemas.openxmlformats.org/drawingml/2006/table">
            <a:tbl>
              <a:tblPr>
                <a:noFill/>
                <a:tableStyleId>{83885C67-BAED-4242-9F9D-A6562A0CA75B}</a:tableStyleId>
              </a:tblPr>
              <a:tblGrid>
                <a:gridCol w="2750275">
                  <a:extLst>
                    <a:ext uri="{9D8B030D-6E8A-4147-A177-3AD203B41FA5}">
                      <a16:colId xmlns:a16="http://schemas.microsoft.com/office/drawing/2014/main" val="20000"/>
                    </a:ext>
                  </a:extLst>
                </a:gridCol>
                <a:gridCol w="15227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b="1">
                          <a:solidFill>
                            <a:schemeClr val="lt1"/>
                          </a:solidFill>
                          <a:latin typeface="Roboto"/>
                          <a:ea typeface="Roboto"/>
                          <a:cs typeface="Roboto"/>
                          <a:sym typeface="Roboto"/>
                        </a:rPr>
                        <a:t>Parameter</a:t>
                      </a:r>
                      <a:endParaRPr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b="1">
                          <a:solidFill>
                            <a:schemeClr val="lt1"/>
                          </a:solidFill>
                          <a:latin typeface="Roboto"/>
                          <a:ea typeface="Roboto"/>
                          <a:cs typeface="Roboto"/>
                          <a:sym typeface="Roboto"/>
                        </a:rPr>
                        <a:t>Value</a:t>
                      </a:r>
                      <a:endParaRPr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2000" b="1" i="1">
                          <a:solidFill>
                            <a:schemeClr val="lt1"/>
                          </a:solidFill>
                          <a:latin typeface="Times New Roman"/>
                          <a:ea typeface="Times New Roman"/>
                          <a:cs typeface="Times New Roman"/>
                          <a:sym typeface="Times New Roman"/>
                        </a:rPr>
                        <a:t>C</a:t>
                      </a:r>
                      <a:r>
                        <a:rPr lang="en" sz="2000" b="1" i="1" baseline="-25000">
                          <a:solidFill>
                            <a:schemeClr val="lt1"/>
                          </a:solidFill>
                          <a:latin typeface="Times New Roman"/>
                          <a:ea typeface="Times New Roman"/>
                          <a:cs typeface="Times New Roman"/>
                          <a:sym typeface="Times New Roman"/>
                        </a:rPr>
                        <a:t>m⍺</a:t>
                      </a:r>
                      <a:r>
                        <a:rPr lang="en" sz="900" b="1" i="1">
                          <a:latin typeface="Times New Roman"/>
                          <a:ea typeface="Times New Roman"/>
                          <a:cs typeface="Times New Roman"/>
                          <a:sym typeface="Times New Roman"/>
                        </a:rPr>
                        <a:t> </a:t>
                      </a:r>
                      <a:endParaRPr b="1" i="1">
                        <a:solidFill>
                          <a:schemeClr val="lt1"/>
                        </a:solidFill>
                        <a:latin typeface="Times New Roman"/>
                        <a:ea typeface="Times New Roman"/>
                        <a:cs typeface="Times New Roman"/>
                        <a:sym typeface="Times New Roman"/>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-0.4464 [rad</a:t>
                      </a:r>
                      <a:r>
                        <a:rPr lang="en" baseline="30000">
                          <a:latin typeface="Roboto"/>
                          <a:ea typeface="Roboto"/>
                          <a:cs typeface="Roboto"/>
                          <a:sym typeface="Roboto"/>
                        </a:rPr>
                        <a:t>-1</a:t>
                      </a:r>
                      <a:r>
                        <a:rPr lang="en">
                          <a:latin typeface="Roboto"/>
                          <a:ea typeface="Roboto"/>
                          <a:cs typeface="Roboto"/>
                          <a:sym typeface="Roboto"/>
                        </a:rPr>
                        <a:t>]</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2000" b="1" i="1">
                          <a:solidFill>
                            <a:schemeClr val="lt1"/>
                          </a:solidFill>
                          <a:latin typeface="Times New Roman"/>
                          <a:ea typeface="Times New Roman"/>
                          <a:cs typeface="Times New Roman"/>
                          <a:sym typeface="Times New Roman"/>
                        </a:rPr>
                        <a:t>C</a:t>
                      </a:r>
                      <a:r>
                        <a:rPr lang="en" sz="2000" b="1" i="1" baseline="-25000">
                          <a:solidFill>
                            <a:schemeClr val="lt1"/>
                          </a:solidFill>
                          <a:latin typeface="Times New Roman"/>
                          <a:ea typeface="Times New Roman"/>
                          <a:cs typeface="Times New Roman"/>
                          <a:sym typeface="Times New Roman"/>
                        </a:rPr>
                        <a:t>l𝛽</a:t>
                      </a:r>
                      <a:endParaRPr b="1" i="1">
                        <a:solidFill>
                          <a:schemeClr val="lt1"/>
                        </a:solidFill>
                        <a:latin typeface="Times New Roman"/>
                        <a:ea typeface="Times New Roman"/>
                        <a:cs typeface="Times New Roman"/>
                        <a:sym typeface="Times New Roman"/>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-0.0316 [rad</a:t>
                      </a:r>
                      <a:r>
                        <a:rPr lang="en" baseline="30000">
                          <a:latin typeface="Roboto"/>
                          <a:ea typeface="Roboto"/>
                          <a:cs typeface="Roboto"/>
                          <a:sym typeface="Roboto"/>
                        </a:rPr>
                        <a:t>-1</a:t>
                      </a:r>
                      <a:r>
                        <a:rPr lang="en">
                          <a:latin typeface="Roboto"/>
                          <a:ea typeface="Roboto"/>
                          <a:cs typeface="Roboto"/>
                          <a:sym typeface="Roboto"/>
                        </a:rPr>
                        <a:t>]</a:t>
                      </a:r>
                      <a:endParaRPr>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2000" b="1" i="1">
                          <a:solidFill>
                            <a:schemeClr val="lt1"/>
                          </a:solidFill>
                          <a:latin typeface="Times New Roman"/>
                          <a:ea typeface="Times New Roman"/>
                          <a:cs typeface="Times New Roman"/>
                          <a:sym typeface="Times New Roman"/>
                        </a:rPr>
                        <a:t>C</a:t>
                      </a:r>
                      <a:r>
                        <a:rPr lang="en" sz="2000" b="1" i="1" baseline="-25000">
                          <a:solidFill>
                            <a:schemeClr val="lt1"/>
                          </a:solidFill>
                          <a:latin typeface="Times New Roman"/>
                          <a:ea typeface="Times New Roman"/>
                          <a:cs typeface="Times New Roman"/>
                          <a:sym typeface="Times New Roman"/>
                        </a:rPr>
                        <a:t>n𝛽</a:t>
                      </a:r>
                      <a:endParaRPr b="1" i="1">
                        <a:solidFill>
                          <a:schemeClr val="lt1"/>
                        </a:solidFill>
                        <a:latin typeface="Times New Roman"/>
                        <a:ea typeface="Times New Roman"/>
                        <a:cs typeface="Times New Roman"/>
                        <a:sym typeface="Times New Roman"/>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0.0201 [rad</a:t>
                      </a:r>
                      <a:r>
                        <a:rPr lang="en" baseline="30000">
                          <a:latin typeface="Roboto"/>
                          <a:ea typeface="Roboto"/>
                          <a:cs typeface="Roboto"/>
                          <a:sym typeface="Roboto"/>
                        </a:rPr>
                        <a:t>-1</a:t>
                      </a:r>
                      <a:r>
                        <a:rPr lang="en">
                          <a:latin typeface="Roboto"/>
                          <a:ea typeface="Roboto"/>
                          <a:cs typeface="Roboto"/>
                          <a:sym typeface="Roboto"/>
                        </a:rPr>
                        <a:t>]</a:t>
                      </a:r>
                      <a:endParaRPr b="1">
                        <a:solidFill>
                          <a:schemeClr val="lt1"/>
                        </a:solidFill>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1800" b="1" i="1">
                          <a:solidFill>
                            <a:schemeClr val="lt1"/>
                          </a:solidFill>
                          <a:latin typeface="Times New Roman"/>
                          <a:ea typeface="Times New Roman"/>
                          <a:cs typeface="Times New Roman"/>
                          <a:sym typeface="Times New Roman"/>
                        </a:rPr>
                        <a:t>Static Margin</a:t>
                      </a:r>
                      <a:endParaRPr sz="1800" b="1" i="1">
                        <a:solidFill>
                          <a:schemeClr val="lt1"/>
                        </a:solidFill>
                        <a:latin typeface="Times New Roman"/>
                        <a:ea typeface="Times New Roman"/>
                        <a:cs typeface="Times New Roman"/>
                        <a:sym typeface="Times New Roman"/>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9.75%</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bl>
          </a:graphicData>
        </a:graphic>
      </p:graphicFrame>
      <p:graphicFrame>
        <p:nvGraphicFramePr>
          <p:cNvPr id="390" name="Google Shape;390;p4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(CSM) </a:t>
            </a:r>
            <a:r>
              <a:rPr lang="en" sz="2950"/>
              <a:t>D</a:t>
            </a:r>
            <a:r>
              <a:rPr lang="en" sz="2350"/>
              <a:t>YNAMIC</a:t>
            </a:r>
            <a:r>
              <a:rPr lang="en" sz="2950"/>
              <a:t> S</a:t>
            </a:r>
            <a:r>
              <a:rPr lang="en" sz="2350"/>
              <a:t>TABILITY</a:t>
            </a:r>
            <a:r>
              <a:rPr lang="en" sz="2950"/>
              <a:t> R</a:t>
            </a:r>
            <a:r>
              <a:rPr lang="en" sz="2350"/>
              <a:t>EQS</a:t>
            </a:r>
            <a:endParaRPr sz="2350"/>
          </a:p>
        </p:txBody>
      </p:sp>
      <p:sp>
        <p:nvSpPr>
          <p:cNvPr id="396" name="Google Shape;396;p41"/>
          <p:cNvSpPr txBox="1"/>
          <p:nvPr/>
        </p:nvSpPr>
        <p:spPr>
          <a:xfrm>
            <a:off x="0" y="572700"/>
            <a:ext cx="9144000" cy="4617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DR6.1: </a:t>
            </a:r>
            <a:r>
              <a:rPr lang="en" sz="1200">
                <a:solidFill>
                  <a:srgbClr val="212121"/>
                </a:solidFill>
                <a:latin typeface="Roboto"/>
                <a:ea typeface="Roboto"/>
                <a:cs typeface="Roboto"/>
                <a:sym typeface="Roboto"/>
              </a:rPr>
              <a:t>The aircraft shall be statically stable in steady level flight</a:t>
            </a:r>
            <a:endParaRPr sz="1200">
              <a:solidFill>
                <a:srgbClr val="212121"/>
              </a:solidFill>
              <a:latin typeface="Roboto"/>
              <a:ea typeface="Roboto"/>
              <a:cs typeface="Roboto"/>
              <a:sym typeface="Roboto"/>
            </a:endParaRPr>
          </a:p>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DR6.2: </a:t>
            </a:r>
            <a:r>
              <a:rPr lang="en" sz="1200">
                <a:solidFill>
                  <a:srgbClr val="212121"/>
                </a:solidFill>
                <a:latin typeface="Roboto"/>
                <a:ea typeface="Roboto"/>
                <a:cs typeface="Roboto"/>
                <a:sym typeface="Roboto"/>
              </a:rPr>
              <a:t>The aircraft shall be dynamically stable</a:t>
            </a:r>
            <a:endParaRPr sz="1200">
              <a:solidFill>
                <a:srgbClr val="212121"/>
              </a:solidFill>
              <a:latin typeface="Roboto"/>
              <a:ea typeface="Roboto"/>
              <a:cs typeface="Roboto"/>
              <a:sym typeface="Roboto"/>
            </a:endParaRPr>
          </a:p>
        </p:txBody>
      </p:sp>
      <p:sp>
        <p:nvSpPr>
          <p:cNvPr id="397" name="Google Shape;397;p41"/>
          <p:cNvSpPr txBox="1"/>
          <p:nvPr/>
        </p:nvSpPr>
        <p:spPr>
          <a:xfrm>
            <a:off x="4803850" y="3682625"/>
            <a:ext cx="302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Show predicted longitudinal response times and matrices from our dynamic stability code.</a:t>
            </a:r>
            <a:endParaRPr>
              <a:solidFill>
                <a:schemeClr val="dk1"/>
              </a:solidFill>
              <a:latin typeface="Roboto"/>
              <a:ea typeface="Roboto"/>
              <a:cs typeface="Roboto"/>
              <a:sym typeface="Roboto"/>
            </a:endParaRPr>
          </a:p>
        </p:txBody>
      </p:sp>
      <p:sp>
        <p:nvSpPr>
          <p:cNvPr id="398" name="Google Shape;398;p4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29</a:t>
            </a:fld>
            <a:endParaRPr/>
          </a:p>
        </p:txBody>
      </p:sp>
      <p:pic>
        <p:nvPicPr>
          <p:cNvPr id="399" name="Google Shape;399;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089051"/>
            <a:ext cx="4790733" cy="3593075"/>
          </a:xfrm>
          <a:prstGeom prst="rect">
            <a:avLst/>
          </a:prstGeom>
          <a:noFill/>
          <a:ln>
            <a:noFill/>
          </a:ln>
        </p:spPr>
      </p:pic>
      <p:pic>
        <p:nvPicPr>
          <p:cNvPr id="400" name="Google Shape;400;p4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280325" y="1034400"/>
            <a:ext cx="4790724" cy="3593037"/>
          </a:xfrm>
          <a:prstGeom prst="rect">
            <a:avLst/>
          </a:prstGeom>
          <a:noFill/>
          <a:ln>
            <a:noFill/>
          </a:ln>
        </p:spPr>
      </p:pic>
      <p:graphicFrame>
        <p:nvGraphicFramePr>
          <p:cNvPr id="401" name="Google Shape;401;p4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p:nvPr/>
        </p:nvSpPr>
        <p:spPr>
          <a:xfrm>
            <a:off x="0" y="2571750"/>
            <a:ext cx="9144000" cy="2571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txBox="1">
            <a:spLocks noGrp="1"/>
          </p:cNvSpPr>
          <p:nvPr>
            <p:ph type="title"/>
          </p:nvPr>
        </p:nvSpPr>
        <p:spPr>
          <a:xfrm>
            <a:off x="164975" y="787125"/>
            <a:ext cx="8737200" cy="1478700"/>
          </a:xfrm>
          <a:prstGeom prst="rect">
            <a:avLst/>
          </a:prstGeom>
          <a:solidFill>
            <a:schemeClr val="dk1"/>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P</a:t>
            </a:r>
            <a:r>
              <a:rPr lang="en" sz="3600">
                <a:solidFill>
                  <a:schemeClr val="lt1"/>
                </a:solidFill>
              </a:rPr>
              <a:t>ROJECT</a:t>
            </a:r>
            <a:r>
              <a:rPr lang="en">
                <a:solidFill>
                  <a:schemeClr val="lt1"/>
                </a:solidFill>
              </a:rPr>
              <a:t> P</a:t>
            </a:r>
            <a:r>
              <a:rPr lang="en" sz="3600">
                <a:solidFill>
                  <a:schemeClr val="lt1"/>
                </a:solidFill>
              </a:rPr>
              <a:t>URPOSE</a:t>
            </a:r>
            <a:r>
              <a:rPr lang="en">
                <a:solidFill>
                  <a:schemeClr val="lt1"/>
                </a:solidFill>
              </a:rPr>
              <a:t> A</a:t>
            </a:r>
            <a:r>
              <a:rPr lang="en" sz="3600">
                <a:solidFill>
                  <a:schemeClr val="lt1"/>
                </a:solidFill>
              </a:rPr>
              <a:t>ND</a:t>
            </a:r>
            <a:r>
              <a:rPr lang="en">
                <a:solidFill>
                  <a:schemeClr val="lt1"/>
                </a:solidFill>
              </a:rPr>
              <a:t> O</a:t>
            </a:r>
            <a:r>
              <a:rPr lang="en" sz="3600">
                <a:solidFill>
                  <a:schemeClr val="lt1"/>
                </a:solidFill>
              </a:rPr>
              <a:t>BJECTIVES</a:t>
            </a:r>
            <a:endParaRPr sz="3600">
              <a:solidFill>
                <a:schemeClr val="lt1"/>
              </a:solidFill>
            </a:endParaRPr>
          </a:p>
          <a:p>
            <a:pPr marL="0" lvl="0" indent="0" algn="ctr" rtl="0">
              <a:spcBef>
                <a:spcPts val="0"/>
              </a:spcBef>
              <a:spcAft>
                <a:spcPts val="0"/>
              </a:spcAft>
              <a:buNone/>
            </a:pPr>
            <a:r>
              <a:rPr lang="en" sz="1800">
                <a:solidFill>
                  <a:schemeClr val="lt1"/>
                </a:solidFill>
                <a:latin typeface="Roboto"/>
                <a:ea typeface="Roboto"/>
                <a:cs typeface="Roboto"/>
                <a:sym typeface="Roboto"/>
              </a:rPr>
              <a:t>Presented by:</a:t>
            </a:r>
            <a:endParaRPr sz="1800">
              <a:solidFill>
                <a:schemeClr val="lt1"/>
              </a:solidFill>
              <a:latin typeface="Roboto"/>
              <a:ea typeface="Roboto"/>
              <a:cs typeface="Roboto"/>
              <a:sym typeface="Roboto"/>
            </a:endParaRPr>
          </a:p>
          <a:p>
            <a:pPr marL="0" lvl="0" indent="0" algn="ctr" rtl="0">
              <a:spcBef>
                <a:spcPts val="0"/>
              </a:spcBef>
              <a:spcAft>
                <a:spcPts val="0"/>
              </a:spcAft>
              <a:buNone/>
            </a:pPr>
            <a:r>
              <a:rPr lang="en" sz="1800">
                <a:latin typeface="Roboto"/>
                <a:ea typeface="Roboto"/>
                <a:cs typeface="Roboto"/>
                <a:sym typeface="Roboto"/>
              </a:rPr>
              <a:t>Emerson Beinhauer</a:t>
            </a:r>
            <a:r>
              <a:rPr lang="en" sz="1800">
                <a:solidFill>
                  <a:schemeClr val="lt1"/>
                </a:solidFill>
                <a:latin typeface="Roboto"/>
                <a:ea typeface="Roboto"/>
                <a:cs typeface="Roboto"/>
                <a:sym typeface="Roboto"/>
              </a:rPr>
              <a:t>                           </a:t>
            </a:r>
            <a:r>
              <a:rPr lang="en" sz="1800">
                <a:latin typeface="Roboto"/>
                <a:ea typeface="Roboto"/>
                <a:cs typeface="Roboto"/>
                <a:sym typeface="Roboto"/>
              </a:rPr>
              <a:t>                      </a:t>
            </a:r>
            <a:endParaRPr sz="1800">
              <a:latin typeface="Roboto"/>
              <a:ea typeface="Roboto"/>
              <a:cs typeface="Roboto"/>
              <a:sym typeface="Roboto"/>
            </a:endParaRPr>
          </a:p>
        </p:txBody>
      </p:sp>
      <p:cxnSp>
        <p:nvCxnSpPr>
          <p:cNvPr id="76" name="Google Shape;76;p15"/>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
        <p:nvSpPr>
          <p:cNvPr id="77" name="Google Shape;77;p15"/>
          <p:cNvSpPr txBox="1">
            <a:spLocks noGrp="1"/>
          </p:cNvSpPr>
          <p:nvPr>
            <p:ph type="sldNum" idx="12"/>
          </p:nvPr>
        </p:nvSpPr>
        <p:spPr>
          <a:xfrm>
            <a:off x="87357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dk1"/>
                </a:solidFill>
              </a:rPr>
              <a:t>3</a:t>
            </a:fld>
            <a:endParaRPr>
              <a:solidFill>
                <a:schemeClr val="dk1"/>
              </a:solidFill>
            </a:endParaRPr>
          </a:p>
        </p:txBody>
      </p:sp>
      <p:sp>
        <p:nvSpPr>
          <p:cNvPr id="78" name="Google Shape;78;p15"/>
          <p:cNvSpPr txBox="1"/>
          <p:nvPr/>
        </p:nvSpPr>
        <p:spPr>
          <a:xfrm>
            <a:off x="907050" y="2710475"/>
            <a:ext cx="7329900" cy="21240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rId3" action="ppaction://hlinksldjump"/>
              </a:rPr>
              <a:t>Background &amp; Motivation</a:t>
            </a:r>
            <a:endParaRPr sz="1800">
              <a:solidFill>
                <a:schemeClr val="dk1"/>
              </a:solidFill>
              <a:latin typeface="Roboto"/>
              <a:ea typeface="Roboto"/>
              <a:cs typeface="Roboto"/>
              <a:sym typeface="Roboto"/>
            </a:endParaRPr>
          </a:p>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rId4" action="ppaction://hlinksldjump"/>
              </a:rPr>
              <a:t>Mission Statement</a:t>
            </a:r>
            <a:endParaRPr sz="1800">
              <a:solidFill>
                <a:schemeClr val="dk1"/>
              </a:solidFill>
              <a:latin typeface="Roboto"/>
              <a:ea typeface="Roboto"/>
              <a:cs typeface="Roboto"/>
              <a:sym typeface="Roboto"/>
            </a:endParaRPr>
          </a:p>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rId5" action="ppaction://hlinksldjump"/>
              </a:rPr>
              <a:t>Project Objectives</a:t>
            </a:r>
            <a:endParaRPr sz="1800">
              <a:solidFill>
                <a:schemeClr val="dk1"/>
              </a:solidFill>
              <a:latin typeface="Roboto"/>
              <a:ea typeface="Roboto"/>
              <a:cs typeface="Roboto"/>
              <a:sym typeface="Roboto"/>
            </a:endParaRPr>
          </a:p>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rId6" action="ppaction://hlinksldjump"/>
              </a:rPr>
              <a:t>CONOPS (Mission Profile)</a:t>
            </a:r>
            <a:endParaRPr sz="1800">
              <a:solidFill>
                <a:schemeClr val="dk1"/>
              </a:solidFill>
              <a:latin typeface="Roboto"/>
              <a:ea typeface="Roboto"/>
              <a:cs typeface="Roboto"/>
              <a:sym typeface="Roboto"/>
            </a:endParaRPr>
          </a:p>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rId7" action="ppaction://hlinksldjump"/>
              </a:rPr>
              <a:t>CONOPS (Project)</a:t>
            </a:r>
            <a:endParaRPr sz="1800">
              <a:solidFill>
                <a:schemeClr val="dk1"/>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(CSM) </a:t>
            </a:r>
            <a:r>
              <a:rPr lang="en" sz="2950"/>
              <a:t>D</a:t>
            </a:r>
            <a:r>
              <a:rPr lang="en" sz="2350"/>
              <a:t>YNAMIC</a:t>
            </a:r>
            <a:r>
              <a:rPr lang="en" sz="2950"/>
              <a:t> S</a:t>
            </a:r>
            <a:r>
              <a:rPr lang="en" sz="2350"/>
              <a:t>TABILITY</a:t>
            </a:r>
            <a:r>
              <a:rPr lang="en" sz="2950"/>
              <a:t> R</a:t>
            </a:r>
            <a:r>
              <a:rPr lang="en" sz="2350"/>
              <a:t>EQS</a:t>
            </a:r>
            <a:endParaRPr sz="2350"/>
          </a:p>
        </p:txBody>
      </p:sp>
      <p:sp>
        <p:nvSpPr>
          <p:cNvPr id="407" name="Google Shape;407;p42"/>
          <p:cNvSpPr txBox="1"/>
          <p:nvPr/>
        </p:nvSpPr>
        <p:spPr>
          <a:xfrm>
            <a:off x="0" y="572700"/>
            <a:ext cx="9144000" cy="4617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 6.2.1</a:t>
            </a:r>
            <a:r>
              <a:rPr lang="en" sz="1200">
                <a:solidFill>
                  <a:srgbClr val="212121"/>
                </a:solidFill>
                <a:latin typeface="Roboto"/>
                <a:ea typeface="Roboto"/>
                <a:cs typeface="Roboto"/>
                <a:sym typeface="Roboto"/>
              </a:rPr>
              <a:t>: The aircraft shall have a minimum short period damping ratio 𝜻</a:t>
            </a:r>
            <a:r>
              <a:rPr lang="en" sz="1200" baseline="30000">
                <a:solidFill>
                  <a:srgbClr val="212121"/>
                </a:solidFill>
                <a:latin typeface="Roboto"/>
                <a:ea typeface="Roboto"/>
                <a:cs typeface="Roboto"/>
                <a:sym typeface="Roboto"/>
              </a:rPr>
              <a:t> </a:t>
            </a:r>
            <a:r>
              <a:rPr lang="en" sz="1200" baseline="-25000">
                <a:solidFill>
                  <a:srgbClr val="212121"/>
                </a:solidFill>
                <a:latin typeface="Roboto"/>
                <a:ea typeface="Roboto"/>
                <a:cs typeface="Roboto"/>
                <a:sym typeface="Roboto"/>
              </a:rPr>
              <a:t>SP</a:t>
            </a:r>
            <a:r>
              <a:rPr lang="en" sz="1200">
                <a:solidFill>
                  <a:srgbClr val="212121"/>
                </a:solidFill>
                <a:latin typeface="Roboto"/>
                <a:ea typeface="Roboto"/>
                <a:cs typeface="Roboto"/>
                <a:sym typeface="Roboto"/>
              </a:rPr>
              <a:t> of 0.20 and a maximum of 2.00 in steady flight.   </a:t>
            </a:r>
            <a:endParaRPr sz="1200">
              <a:solidFill>
                <a:srgbClr val="212121"/>
              </a:solidFill>
              <a:latin typeface="Roboto"/>
              <a:ea typeface="Roboto"/>
              <a:cs typeface="Roboto"/>
              <a:sym typeface="Roboto"/>
            </a:endParaRPr>
          </a:p>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 6.2.2: </a:t>
            </a:r>
            <a:r>
              <a:rPr lang="en" sz="1200">
                <a:solidFill>
                  <a:srgbClr val="212121"/>
                </a:solidFill>
                <a:latin typeface="Roboto"/>
                <a:ea typeface="Roboto"/>
                <a:cs typeface="Roboto"/>
                <a:sym typeface="Roboto"/>
              </a:rPr>
              <a:t>The aircraft shall have a minimum phugoid damping coefficient </a:t>
            </a:r>
            <a:r>
              <a:rPr lang="en" sz="1200">
                <a:solidFill>
                  <a:schemeClr val="lt1"/>
                </a:solidFill>
                <a:latin typeface="Roboto"/>
                <a:ea typeface="Roboto"/>
                <a:cs typeface="Roboto"/>
                <a:sym typeface="Roboto"/>
              </a:rPr>
              <a:t>𝜻</a:t>
            </a:r>
            <a:r>
              <a:rPr lang="en" sz="1200" baseline="30000">
                <a:solidFill>
                  <a:schemeClr val="lt1"/>
                </a:solidFill>
                <a:latin typeface="Roboto"/>
                <a:ea typeface="Roboto"/>
                <a:cs typeface="Roboto"/>
                <a:sym typeface="Roboto"/>
              </a:rPr>
              <a:t> </a:t>
            </a:r>
            <a:r>
              <a:rPr lang="en" sz="1200" baseline="-25000">
                <a:solidFill>
                  <a:schemeClr val="lt1"/>
                </a:solidFill>
                <a:latin typeface="Roboto"/>
                <a:ea typeface="Roboto"/>
                <a:cs typeface="Roboto"/>
                <a:sym typeface="Roboto"/>
              </a:rPr>
              <a:t>Ph</a:t>
            </a:r>
            <a:r>
              <a:rPr lang="en" sz="1200">
                <a:solidFill>
                  <a:srgbClr val="212121"/>
                </a:solidFill>
                <a:latin typeface="Roboto"/>
                <a:ea typeface="Roboto"/>
                <a:cs typeface="Roboto"/>
                <a:sym typeface="Roboto"/>
              </a:rPr>
              <a:t> of 0 OR be sufficiently controllable in flight.</a:t>
            </a:r>
            <a:endParaRPr sz="1200">
              <a:solidFill>
                <a:srgbClr val="212121"/>
              </a:solidFill>
              <a:latin typeface="Roboto"/>
              <a:ea typeface="Roboto"/>
              <a:cs typeface="Roboto"/>
              <a:sym typeface="Roboto"/>
            </a:endParaRPr>
          </a:p>
        </p:txBody>
      </p:sp>
      <p:sp>
        <p:nvSpPr>
          <p:cNvPr id="408" name="Google Shape;408;p42"/>
          <p:cNvSpPr txBox="1"/>
          <p:nvPr/>
        </p:nvSpPr>
        <p:spPr>
          <a:xfrm>
            <a:off x="4803850" y="3682625"/>
            <a:ext cx="302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Show predicted longitudinal response times and matrices from our dynamic stability code.</a:t>
            </a:r>
            <a:endParaRPr>
              <a:solidFill>
                <a:schemeClr val="dk1"/>
              </a:solidFill>
              <a:latin typeface="Roboto"/>
              <a:ea typeface="Roboto"/>
              <a:cs typeface="Roboto"/>
              <a:sym typeface="Roboto"/>
            </a:endParaRPr>
          </a:p>
        </p:txBody>
      </p:sp>
      <p:sp>
        <p:nvSpPr>
          <p:cNvPr id="409" name="Google Shape;409;p4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30</a:t>
            </a:fld>
            <a:endParaRPr/>
          </a:p>
        </p:txBody>
      </p:sp>
      <p:pic>
        <p:nvPicPr>
          <p:cNvPr id="410" name="Google Shape;410;p4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72000" y="1204206"/>
            <a:ext cx="4572000" cy="3429000"/>
          </a:xfrm>
          <a:prstGeom prst="rect">
            <a:avLst/>
          </a:prstGeom>
          <a:noFill/>
          <a:ln>
            <a:noFill/>
          </a:ln>
        </p:spPr>
      </p:pic>
      <p:pic>
        <p:nvPicPr>
          <p:cNvPr id="411" name="Google Shape;411;p4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1204206"/>
            <a:ext cx="4572000" cy="3429000"/>
          </a:xfrm>
          <a:prstGeom prst="rect">
            <a:avLst/>
          </a:prstGeom>
          <a:noFill/>
          <a:ln>
            <a:noFill/>
          </a:ln>
        </p:spPr>
      </p:pic>
      <p:graphicFrame>
        <p:nvGraphicFramePr>
          <p:cNvPr id="412" name="Google Shape;412;p4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(CSM) </a:t>
            </a:r>
            <a:r>
              <a:rPr lang="en" sz="2950"/>
              <a:t>D</a:t>
            </a:r>
            <a:r>
              <a:rPr lang="en" sz="2350"/>
              <a:t>YNAMIC</a:t>
            </a:r>
            <a:r>
              <a:rPr lang="en" sz="2950"/>
              <a:t> S</a:t>
            </a:r>
            <a:r>
              <a:rPr lang="en" sz="2350"/>
              <a:t>TABILITY</a:t>
            </a:r>
            <a:r>
              <a:rPr lang="en" sz="2950"/>
              <a:t> R</a:t>
            </a:r>
            <a:r>
              <a:rPr lang="en" sz="2350"/>
              <a:t>EQS</a:t>
            </a:r>
            <a:endParaRPr sz="2350"/>
          </a:p>
        </p:txBody>
      </p:sp>
      <p:sp>
        <p:nvSpPr>
          <p:cNvPr id="418" name="Google Shape;418;p43"/>
          <p:cNvSpPr txBox="1"/>
          <p:nvPr/>
        </p:nvSpPr>
        <p:spPr>
          <a:xfrm>
            <a:off x="0" y="572700"/>
            <a:ext cx="9144000" cy="4617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DR6.1: </a:t>
            </a:r>
            <a:r>
              <a:rPr lang="en" sz="1200">
                <a:solidFill>
                  <a:srgbClr val="212121"/>
                </a:solidFill>
                <a:latin typeface="Roboto"/>
                <a:ea typeface="Roboto"/>
                <a:cs typeface="Roboto"/>
                <a:sym typeface="Roboto"/>
              </a:rPr>
              <a:t>The aircraft shall be statically stable in steady level flight</a:t>
            </a:r>
            <a:endParaRPr sz="1200">
              <a:solidFill>
                <a:srgbClr val="212121"/>
              </a:solidFill>
              <a:latin typeface="Roboto"/>
              <a:ea typeface="Roboto"/>
              <a:cs typeface="Roboto"/>
              <a:sym typeface="Roboto"/>
            </a:endParaRPr>
          </a:p>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DR6.2: </a:t>
            </a:r>
            <a:r>
              <a:rPr lang="en" sz="1200">
                <a:solidFill>
                  <a:srgbClr val="212121"/>
                </a:solidFill>
                <a:latin typeface="Roboto"/>
                <a:ea typeface="Roboto"/>
                <a:cs typeface="Roboto"/>
                <a:sym typeface="Roboto"/>
              </a:rPr>
              <a:t>The aircraft shall be dynamically stable</a:t>
            </a:r>
            <a:endParaRPr sz="1200">
              <a:solidFill>
                <a:srgbClr val="212121"/>
              </a:solidFill>
              <a:latin typeface="Roboto"/>
              <a:ea typeface="Roboto"/>
              <a:cs typeface="Roboto"/>
              <a:sym typeface="Roboto"/>
            </a:endParaRPr>
          </a:p>
        </p:txBody>
      </p:sp>
      <p:sp>
        <p:nvSpPr>
          <p:cNvPr id="419" name="Google Shape;419;p43"/>
          <p:cNvSpPr txBox="1"/>
          <p:nvPr/>
        </p:nvSpPr>
        <p:spPr>
          <a:xfrm>
            <a:off x="4803850" y="3682625"/>
            <a:ext cx="302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Show predicted longitudinal response times and matrices from our dynamic stability code.</a:t>
            </a:r>
            <a:endParaRPr>
              <a:solidFill>
                <a:schemeClr val="dk1"/>
              </a:solidFill>
              <a:latin typeface="Roboto"/>
              <a:ea typeface="Roboto"/>
              <a:cs typeface="Roboto"/>
              <a:sym typeface="Roboto"/>
            </a:endParaRPr>
          </a:p>
        </p:txBody>
      </p:sp>
      <p:sp>
        <p:nvSpPr>
          <p:cNvPr id="420" name="Google Shape;420;p4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31</a:t>
            </a:fld>
            <a:endParaRPr/>
          </a:p>
        </p:txBody>
      </p:sp>
      <p:pic>
        <p:nvPicPr>
          <p:cNvPr id="421" name="Google Shape;421;p4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65779" y="1139585"/>
            <a:ext cx="4581472" cy="3436087"/>
          </a:xfrm>
          <a:prstGeom prst="rect">
            <a:avLst/>
          </a:prstGeom>
          <a:noFill/>
          <a:ln>
            <a:noFill/>
          </a:ln>
        </p:spPr>
      </p:pic>
      <p:pic>
        <p:nvPicPr>
          <p:cNvPr id="422" name="Google Shape;422;p4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50" y="1139598"/>
            <a:ext cx="4581472" cy="3436077"/>
          </a:xfrm>
          <a:prstGeom prst="rect">
            <a:avLst/>
          </a:prstGeom>
          <a:noFill/>
          <a:ln>
            <a:noFill/>
          </a:ln>
        </p:spPr>
      </p:pic>
      <p:graphicFrame>
        <p:nvGraphicFramePr>
          <p:cNvPr id="423" name="Google Shape;423;p43"/>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(CSM) </a:t>
            </a:r>
            <a:r>
              <a:rPr lang="en" sz="2950"/>
              <a:t>D</a:t>
            </a:r>
            <a:r>
              <a:rPr lang="en" sz="2350"/>
              <a:t>YNAMIC</a:t>
            </a:r>
            <a:r>
              <a:rPr lang="en" sz="2950"/>
              <a:t> S</a:t>
            </a:r>
            <a:r>
              <a:rPr lang="en" sz="2350"/>
              <a:t>TABILITY</a:t>
            </a:r>
            <a:r>
              <a:rPr lang="en" sz="2950"/>
              <a:t> R</a:t>
            </a:r>
            <a:r>
              <a:rPr lang="en" sz="2350"/>
              <a:t>EQS</a:t>
            </a:r>
            <a:endParaRPr sz="2350"/>
          </a:p>
        </p:txBody>
      </p:sp>
      <p:sp>
        <p:nvSpPr>
          <p:cNvPr id="429" name="Google Shape;429;p44"/>
          <p:cNvSpPr txBox="1"/>
          <p:nvPr/>
        </p:nvSpPr>
        <p:spPr>
          <a:xfrm>
            <a:off x="0" y="572700"/>
            <a:ext cx="9144000" cy="4617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DR6.1: </a:t>
            </a:r>
            <a:r>
              <a:rPr lang="en" sz="1200">
                <a:solidFill>
                  <a:srgbClr val="212121"/>
                </a:solidFill>
                <a:latin typeface="Roboto"/>
                <a:ea typeface="Roboto"/>
                <a:cs typeface="Roboto"/>
                <a:sym typeface="Roboto"/>
              </a:rPr>
              <a:t>The aircraft shall be statically stable in steady level flight</a:t>
            </a:r>
            <a:endParaRPr sz="1200">
              <a:solidFill>
                <a:srgbClr val="212121"/>
              </a:solidFill>
              <a:latin typeface="Roboto"/>
              <a:ea typeface="Roboto"/>
              <a:cs typeface="Roboto"/>
              <a:sym typeface="Roboto"/>
            </a:endParaRPr>
          </a:p>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DR6.2: </a:t>
            </a:r>
            <a:r>
              <a:rPr lang="en" sz="1200">
                <a:solidFill>
                  <a:srgbClr val="212121"/>
                </a:solidFill>
                <a:latin typeface="Roboto"/>
                <a:ea typeface="Roboto"/>
                <a:cs typeface="Roboto"/>
                <a:sym typeface="Roboto"/>
              </a:rPr>
              <a:t>The aircraft shall be dynamically stable</a:t>
            </a:r>
            <a:endParaRPr sz="1200">
              <a:solidFill>
                <a:srgbClr val="212121"/>
              </a:solidFill>
              <a:latin typeface="Roboto"/>
              <a:ea typeface="Roboto"/>
              <a:cs typeface="Roboto"/>
              <a:sym typeface="Roboto"/>
            </a:endParaRPr>
          </a:p>
        </p:txBody>
      </p:sp>
      <p:sp>
        <p:nvSpPr>
          <p:cNvPr id="430" name="Google Shape;430;p44"/>
          <p:cNvSpPr txBox="1"/>
          <p:nvPr/>
        </p:nvSpPr>
        <p:spPr>
          <a:xfrm>
            <a:off x="4803850" y="3682625"/>
            <a:ext cx="302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Show predicted longitudinal response times and matrices from our dynamic stability code.</a:t>
            </a:r>
            <a:endParaRPr>
              <a:solidFill>
                <a:schemeClr val="dk1"/>
              </a:solidFill>
              <a:latin typeface="Roboto"/>
              <a:ea typeface="Roboto"/>
              <a:cs typeface="Roboto"/>
              <a:sym typeface="Roboto"/>
            </a:endParaRPr>
          </a:p>
        </p:txBody>
      </p:sp>
      <p:sp>
        <p:nvSpPr>
          <p:cNvPr id="431" name="Google Shape;431;p4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32</a:t>
            </a:fld>
            <a:endParaRPr/>
          </a:p>
        </p:txBody>
      </p:sp>
      <p:pic>
        <p:nvPicPr>
          <p:cNvPr id="432" name="Google Shape;432;p4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198438"/>
            <a:ext cx="4499051" cy="3374288"/>
          </a:xfrm>
          <a:prstGeom prst="rect">
            <a:avLst/>
          </a:prstGeom>
          <a:noFill/>
          <a:ln>
            <a:noFill/>
          </a:ln>
        </p:spPr>
      </p:pic>
      <p:pic>
        <p:nvPicPr>
          <p:cNvPr id="433" name="Google Shape;433;p4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44955" y="1198438"/>
            <a:ext cx="4499051" cy="3374305"/>
          </a:xfrm>
          <a:prstGeom prst="rect">
            <a:avLst/>
          </a:prstGeom>
          <a:noFill/>
          <a:ln>
            <a:noFill/>
          </a:ln>
        </p:spPr>
      </p:pic>
      <p:graphicFrame>
        <p:nvGraphicFramePr>
          <p:cNvPr id="434" name="Google Shape;434;p4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(CSM) </a:t>
            </a:r>
            <a:r>
              <a:rPr lang="en" sz="2950"/>
              <a:t>D</a:t>
            </a:r>
            <a:r>
              <a:rPr lang="en" sz="2350"/>
              <a:t>YNAMIC</a:t>
            </a:r>
            <a:r>
              <a:rPr lang="en" sz="2950"/>
              <a:t> S</a:t>
            </a:r>
            <a:r>
              <a:rPr lang="en" sz="2350"/>
              <a:t>TABILITY</a:t>
            </a:r>
            <a:r>
              <a:rPr lang="en" sz="2950"/>
              <a:t> R</a:t>
            </a:r>
            <a:r>
              <a:rPr lang="en" sz="2350"/>
              <a:t>EQS</a:t>
            </a:r>
            <a:endParaRPr sz="2350"/>
          </a:p>
        </p:txBody>
      </p:sp>
      <p:sp>
        <p:nvSpPr>
          <p:cNvPr id="440" name="Google Shape;440;p45"/>
          <p:cNvSpPr txBox="1"/>
          <p:nvPr/>
        </p:nvSpPr>
        <p:spPr>
          <a:xfrm>
            <a:off x="0" y="572700"/>
            <a:ext cx="9144000" cy="2769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 6.2.3: </a:t>
            </a:r>
            <a:r>
              <a:rPr lang="en" sz="1200">
                <a:solidFill>
                  <a:srgbClr val="212121"/>
                </a:solidFill>
                <a:latin typeface="Roboto"/>
                <a:ea typeface="Roboto"/>
                <a:cs typeface="Roboto"/>
                <a:sym typeface="Roboto"/>
              </a:rPr>
              <a:t>The aircraft shall have a Dutch Roll damping ratio such that </a:t>
            </a:r>
            <a:r>
              <a:rPr lang="en" sz="1200">
                <a:solidFill>
                  <a:schemeClr val="lt1"/>
                </a:solidFill>
                <a:latin typeface="Roboto"/>
                <a:ea typeface="Roboto"/>
                <a:cs typeface="Roboto"/>
                <a:sym typeface="Roboto"/>
              </a:rPr>
              <a:t>𝜻</a:t>
            </a:r>
            <a:r>
              <a:rPr lang="en" sz="1200" baseline="30000">
                <a:solidFill>
                  <a:schemeClr val="lt1"/>
                </a:solidFill>
                <a:latin typeface="Roboto"/>
                <a:ea typeface="Roboto"/>
                <a:cs typeface="Roboto"/>
                <a:sym typeface="Roboto"/>
              </a:rPr>
              <a:t> </a:t>
            </a:r>
            <a:r>
              <a:rPr lang="en" sz="1200" baseline="-25000">
                <a:solidFill>
                  <a:schemeClr val="lt1"/>
                </a:solidFill>
                <a:latin typeface="Roboto"/>
                <a:ea typeface="Roboto"/>
                <a:cs typeface="Roboto"/>
                <a:sym typeface="Roboto"/>
              </a:rPr>
              <a:t>DR</a:t>
            </a:r>
            <a:r>
              <a:rPr lang="en" sz="1200">
                <a:solidFill>
                  <a:srgbClr val="212121"/>
                </a:solidFill>
                <a:latin typeface="Roboto"/>
                <a:ea typeface="Roboto"/>
                <a:cs typeface="Roboto"/>
                <a:sym typeface="Roboto"/>
              </a:rPr>
              <a:t> &gt; 0.15.  </a:t>
            </a:r>
            <a:endParaRPr sz="1200">
              <a:solidFill>
                <a:srgbClr val="212121"/>
              </a:solidFill>
              <a:latin typeface="Roboto"/>
              <a:ea typeface="Roboto"/>
              <a:cs typeface="Roboto"/>
              <a:sym typeface="Roboto"/>
            </a:endParaRPr>
          </a:p>
        </p:txBody>
      </p:sp>
      <p:sp>
        <p:nvSpPr>
          <p:cNvPr id="441" name="Google Shape;441;p45"/>
          <p:cNvSpPr txBox="1"/>
          <p:nvPr/>
        </p:nvSpPr>
        <p:spPr>
          <a:xfrm>
            <a:off x="4803850" y="3682625"/>
            <a:ext cx="302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Show predicted longitudinal response times and matrices from our dynamic stability code.</a:t>
            </a:r>
            <a:endParaRPr>
              <a:solidFill>
                <a:schemeClr val="dk1"/>
              </a:solidFill>
              <a:latin typeface="Roboto"/>
              <a:ea typeface="Roboto"/>
              <a:cs typeface="Roboto"/>
              <a:sym typeface="Roboto"/>
            </a:endParaRPr>
          </a:p>
        </p:txBody>
      </p:sp>
      <p:sp>
        <p:nvSpPr>
          <p:cNvPr id="442" name="Google Shape;442;p4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33</a:t>
            </a:fld>
            <a:endParaRPr/>
          </a:p>
        </p:txBody>
      </p:sp>
      <p:pic>
        <p:nvPicPr>
          <p:cNvPr id="443" name="Google Shape;443;p4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35346" y="925800"/>
            <a:ext cx="5073309" cy="3804975"/>
          </a:xfrm>
          <a:prstGeom prst="rect">
            <a:avLst/>
          </a:prstGeom>
          <a:noFill/>
          <a:ln>
            <a:noFill/>
          </a:ln>
        </p:spPr>
      </p:pic>
      <p:graphicFrame>
        <p:nvGraphicFramePr>
          <p:cNvPr id="444" name="Google Shape;444;p4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(CSM) </a:t>
            </a:r>
            <a:r>
              <a:rPr lang="en" sz="2950"/>
              <a:t>D</a:t>
            </a:r>
            <a:r>
              <a:rPr lang="en" sz="2350"/>
              <a:t>YN.</a:t>
            </a:r>
            <a:r>
              <a:rPr lang="en" sz="2950"/>
              <a:t> S</a:t>
            </a:r>
            <a:r>
              <a:rPr lang="en" sz="2350"/>
              <a:t>TABILITY</a:t>
            </a:r>
            <a:r>
              <a:rPr lang="en" sz="2950"/>
              <a:t> R</a:t>
            </a:r>
            <a:r>
              <a:rPr lang="en" sz="2350"/>
              <a:t>EQUIREMENTS</a:t>
            </a:r>
            <a:endParaRPr sz="2350"/>
          </a:p>
        </p:txBody>
      </p:sp>
      <p:sp>
        <p:nvSpPr>
          <p:cNvPr id="450" name="Google Shape;450;p46"/>
          <p:cNvSpPr txBox="1"/>
          <p:nvPr/>
        </p:nvSpPr>
        <p:spPr>
          <a:xfrm>
            <a:off x="0" y="572700"/>
            <a:ext cx="9144000" cy="461700"/>
          </a:xfrm>
          <a:prstGeom prst="rect">
            <a:avLst/>
          </a:prstGeom>
          <a:solidFill>
            <a:srgbClr val="B4A7D6"/>
          </a:solidFill>
          <a:ln>
            <a:noFill/>
          </a:ln>
        </p:spPr>
        <p:txBody>
          <a:bodyPr spcFirstLastPara="1" wrap="square" lIns="91425" tIns="45700" rIns="0" bIns="45700" anchor="t" anchorCtr="0">
            <a:spAutoFit/>
          </a:bodyPr>
          <a:lstStyle/>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DR6.1: </a:t>
            </a:r>
            <a:r>
              <a:rPr lang="en" sz="1200">
                <a:solidFill>
                  <a:srgbClr val="212121"/>
                </a:solidFill>
                <a:latin typeface="Roboto"/>
                <a:ea typeface="Roboto"/>
                <a:cs typeface="Roboto"/>
                <a:sym typeface="Roboto"/>
              </a:rPr>
              <a:t>The aircraft shall be statically stable in steady level flight</a:t>
            </a:r>
            <a:endParaRPr sz="1200">
              <a:solidFill>
                <a:srgbClr val="212121"/>
              </a:solidFill>
              <a:latin typeface="Roboto"/>
              <a:ea typeface="Roboto"/>
              <a:cs typeface="Roboto"/>
              <a:sym typeface="Roboto"/>
            </a:endParaRPr>
          </a:p>
          <a:p>
            <a:pPr marL="62865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DR6.2: </a:t>
            </a:r>
            <a:r>
              <a:rPr lang="en" sz="1200">
                <a:solidFill>
                  <a:srgbClr val="212121"/>
                </a:solidFill>
                <a:latin typeface="Roboto"/>
                <a:ea typeface="Roboto"/>
                <a:cs typeface="Roboto"/>
                <a:sym typeface="Roboto"/>
              </a:rPr>
              <a:t>The aircraft shall be dynamically stable</a:t>
            </a:r>
            <a:endParaRPr sz="1200">
              <a:solidFill>
                <a:srgbClr val="212121"/>
              </a:solidFill>
              <a:latin typeface="Roboto"/>
              <a:ea typeface="Roboto"/>
              <a:cs typeface="Roboto"/>
              <a:sym typeface="Roboto"/>
            </a:endParaRPr>
          </a:p>
        </p:txBody>
      </p:sp>
      <p:sp>
        <p:nvSpPr>
          <p:cNvPr id="451" name="Google Shape;451;p4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34</a:t>
            </a:fld>
            <a:endParaRPr/>
          </a:p>
        </p:txBody>
      </p:sp>
      <p:graphicFrame>
        <p:nvGraphicFramePr>
          <p:cNvPr id="452" name="Google Shape;452;p46"/>
          <p:cNvGraphicFramePr/>
          <p:nvPr/>
        </p:nvGraphicFramePr>
        <p:xfrm>
          <a:off x="251163" y="1375500"/>
          <a:ext cx="3000000" cy="3000000"/>
        </p:xfrm>
        <a:graphic>
          <a:graphicData uri="http://schemas.openxmlformats.org/drawingml/2006/table">
            <a:tbl>
              <a:tblPr>
                <a:noFill/>
                <a:tableStyleId>{83885C67-BAED-4242-9F9D-A6562A0CA75B}</a:tableStyleId>
              </a:tblPr>
              <a:tblGrid>
                <a:gridCol w="1400475">
                  <a:extLst>
                    <a:ext uri="{9D8B030D-6E8A-4147-A177-3AD203B41FA5}">
                      <a16:colId xmlns:a16="http://schemas.microsoft.com/office/drawing/2014/main" val="20000"/>
                    </a:ext>
                  </a:extLst>
                </a:gridCol>
                <a:gridCol w="1780100">
                  <a:extLst>
                    <a:ext uri="{9D8B030D-6E8A-4147-A177-3AD203B41FA5}">
                      <a16:colId xmlns:a16="http://schemas.microsoft.com/office/drawing/2014/main" val="20001"/>
                    </a:ext>
                  </a:extLst>
                </a:gridCol>
                <a:gridCol w="2423125">
                  <a:extLst>
                    <a:ext uri="{9D8B030D-6E8A-4147-A177-3AD203B41FA5}">
                      <a16:colId xmlns:a16="http://schemas.microsoft.com/office/drawing/2014/main" val="20002"/>
                    </a:ext>
                  </a:extLst>
                </a:gridCol>
                <a:gridCol w="1619225">
                  <a:extLst>
                    <a:ext uri="{9D8B030D-6E8A-4147-A177-3AD203B41FA5}">
                      <a16:colId xmlns:a16="http://schemas.microsoft.com/office/drawing/2014/main" val="20003"/>
                    </a:ext>
                  </a:extLst>
                </a:gridCol>
                <a:gridCol w="1418750">
                  <a:extLst>
                    <a:ext uri="{9D8B030D-6E8A-4147-A177-3AD203B41FA5}">
                      <a16:colId xmlns:a16="http://schemas.microsoft.com/office/drawing/2014/main" val="20004"/>
                    </a:ext>
                  </a:extLst>
                </a:gridCol>
              </a:tblGrid>
              <a:tr h="396150">
                <a:tc>
                  <a:txBody>
                    <a:bodyPr/>
                    <a:lstStyle/>
                    <a:p>
                      <a:pPr marL="0" lvl="0" indent="0" algn="ctr" rtl="0">
                        <a:spcBef>
                          <a:spcPts val="0"/>
                        </a:spcBef>
                        <a:spcAft>
                          <a:spcPts val="0"/>
                        </a:spcAft>
                        <a:buNone/>
                      </a:pPr>
                      <a:r>
                        <a:rPr lang="en" b="1">
                          <a:latin typeface="Roboto"/>
                          <a:ea typeface="Roboto"/>
                          <a:cs typeface="Roboto"/>
                          <a:sym typeface="Roboto"/>
                        </a:rPr>
                        <a:t>Mode</a:t>
                      </a: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a:latin typeface="Roboto"/>
                          <a:ea typeface="Roboto"/>
                          <a:cs typeface="Roboto"/>
                          <a:sym typeface="Roboto"/>
                        </a:rPr>
                        <a:t>Damping Ratio </a:t>
                      </a:r>
                      <a:r>
                        <a:rPr lang="en" b="1">
                          <a:latin typeface="Roboto"/>
                          <a:ea typeface="Roboto"/>
                          <a:cs typeface="Roboto"/>
                          <a:sym typeface="Roboto"/>
                        </a:rPr>
                        <a:t>𝜁 </a:t>
                      </a:r>
                      <a:r>
                        <a:rPr lang="en">
                          <a:latin typeface="Roboto"/>
                          <a:ea typeface="Roboto"/>
                          <a:cs typeface="Roboto"/>
                          <a:sym typeface="Roboto"/>
                        </a:rPr>
                        <a:t>[-]</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9783D3"/>
                    </a:solidFill>
                  </a:tcPr>
                </a:tc>
                <a:tc>
                  <a:txBody>
                    <a:bodyPr/>
                    <a:lstStyle/>
                    <a:p>
                      <a:pPr marL="0" lvl="0" indent="0" algn="ctr" rtl="0">
                        <a:spcBef>
                          <a:spcPts val="0"/>
                        </a:spcBef>
                        <a:spcAft>
                          <a:spcPts val="0"/>
                        </a:spcAft>
                        <a:buNone/>
                      </a:pPr>
                      <a:r>
                        <a:rPr lang="en">
                          <a:latin typeface="Roboto"/>
                          <a:ea typeface="Roboto"/>
                          <a:cs typeface="Roboto"/>
                          <a:sym typeface="Roboto"/>
                        </a:rPr>
                        <a:t>Natural Frequency </a:t>
                      </a:r>
                      <a:r>
                        <a:rPr lang="en" b="1">
                          <a:latin typeface="Roboto"/>
                          <a:ea typeface="Roboto"/>
                          <a:cs typeface="Roboto"/>
                          <a:sym typeface="Roboto"/>
                        </a:rPr>
                        <a:t>𝜔</a:t>
                      </a:r>
                      <a:r>
                        <a:rPr lang="en" b="1" i="1" baseline="-25000">
                          <a:latin typeface="Roboto"/>
                          <a:ea typeface="Roboto"/>
                          <a:cs typeface="Roboto"/>
                          <a:sym typeface="Roboto"/>
                        </a:rPr>
                        <a:t>n</a:t>
                      </a:r>
                      <a:r>
                        <a:rPr lang="en" b="1">
                          <a:latin typeface="Roboto"/>
                          <a:ea typeface="Roboto"/>
                          <a:cs typeface="Roboto"/>
                          <a:sym typeface="Roboto"/>
                        </a:rPr>
                        <a:t> </a:t>
                      </a:r>
                      <a:r>
                        <a:rPr lang="en">
                          <a:latin typeface="Roboto"/>
                          <a:ea typeface="Roboto"/>
                          <a:cs typeface="Roboto"/>
                          <a:sym typeface="Roboto"/>
                        </a:rPr>
                        <a:t>[rad/s]</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Roboto"/>
                          <a:ea typeface="Roboto"/>
                          <a:cs typeface="Roboto"/>
                          <a:sym typeface="Roboto"/>
                        </a:rPr>
                        <a:t>Settling Time </a:t>
                      </a:r>
                      <a:r>
                        <a:rPr lang="en" b="1" i="1">
                          <a:latin typeface="Roboto"/>
                          <a:ea typeface="Roboto"/>
                          <a:cs typeface="Roboto"/>
                          <a:sym typeface="Roboto"/>
                        </a:rPr>
                        <a:t>t</a:t>
                      </a:r>
                      <a:r>
                        <a:rPr lang="en" b="1" i="1" baseline="-25000">
                          <a:latin typeface="Roboto"/>
                          <a:ea typeface="Roboto"/>
                          <a:cs typeface="Roboto"/>
                          <a:sym typeface="Roboto"/>
                        </a:rPr>
                        <a:t>s</a:t>
                      </a:r>
                      <a:r>
                        <a:rPr lang="en">
                          <a:latin typeface="Roboto"/>
                          <a:ea typeface="Roboto"/>
                          <a:cs typeface="Roboto"/>
                          <a:sym typeface="Roboto"/>
                        </a:rPr>
                        <a:t> [s]</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Roboto"/>
                          <a:ea typeface="Roboto"/>
                          <a:cs typeface="Roboto"/>
                          <a:sym typeface="Roboto"/>
                        </a:rPr>
                        <a:t>Stability</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None/>
                      </a:pPr>
                      <a:r>
                        <a:rPr lang="en">
                          <a:latin typeface="Roboto"/>
                          <a:ea typeface="Roboto"/>
                          <a:cs typeface="Roboto"/>
                          <a:sym typeface="Roboto"/>
                        </a:rPr>
                        <a:t>Short Period</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0.482</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1.716</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4.73</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b="1">
                          <a:latin typeface="Roboto"/>
                          <a:ea typeface="Roboto"/>
                          <a:cs typeface="Roboto"/>
                          <a:sym typeface="Roboto"/>
                        </a:rPr>
                        <a:t>STABLE</a:t>
                      </a: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latin typeface="Roboto"/>
                          <a:ea typeface="Roboto"/>
                          <a:cs typeface="Roboto"/>
                          <a:sym typeface="Roboto"/>
                        </a:rPr>
                        <a:t>Phugoid</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-0.042</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0.170</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N/A</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b="1">
                          <a:latin typeface="Roboto"/>
                          <a:ea typeface="Roboto"/>
                          <a:cs typeface="Roboto"/>
                          <a:sym typeface="Roboto"/>
                        </a:rPr>
                        <a:t>DIVERGENT</a:t>
                      </a:r>
                      <a:r>
                        <a:rPr lang="en" sz="1500" b="1">
                          <a:latin typeface="Roboto"/>
                          <a:ea typeface="Roboto"/>
                          <a:cs typeface="Roboto"/>
                          <a:sym typeface="Roboto"/>
                        </a:rPr>
                        <a:t>*</a:t>
                      </a:r>
                      <a:endParaRPr sz="1500"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a:latin typeface="Roboto"/>
                          <a:ea typeface="Roboto"/>
                          <a:cs typeface="Roboto"/>
                          <a:sym typeface="Roboto"/>
                        </a:rPr>
                        <a:t>Roll</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8.926</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0.438</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b="1">
                          <a:latin typeface="Roboto"/>
                          <a:ea typeface="Roboto"/>
                          <a:cs typeface="Roboto"/>
                          <a:sym typeface="Roboto"/>
                        </a:rPr>
                        <a:t>STABLE</a:t>
                      </a: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96200">
                <a:tc>
                  <a:txBody>
                    <a:bodyPr/>
                    <a:lstStyle/>
                    <a:p>
                      <a:pPr marL="0" lvl="0" indent="0" algn="ctr" rtl="0">
                        <a:spcBef>
                          <a:spcPts val="0"/>
                        </a:spcBef>
                        <a:spcAft>
                          <a:spcPts val="0"/>
                        </a:spcAft>
                        <a:buNone/>
                      </a:pPr>
                      <a:r>
                        <a:rPr lang="en">
                          <a:latin typeface="Roboto"/>
                          <a:ea typeface="Roboto"/>
                          <a:cs typeface="Roboto"/>
                          <a:sym typeface="Roboto"/>
                        </a:rPr>
                        <a:t>Spiral</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0.004</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N/A</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b="1">
                          <a:latin typeface="Roboto"/>
                          <a:ea typeface="Roboto"/>
                          <a:cs typeface="Roboto"/>
                          <a:sym typeface="Roboto"/>
                        </a:rPr>
                        <a:t>UNSTABLE*</a:t>
                      </a: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96200">
                <a:tc>
                  <a:txBody>
                    <a:bodyPr/>
                    <a:lstStyle/>
                    <a:p>
                      <a:pPr marL="0" lvl="0" indent="0" algn="ctr" rtl="0">
                        <a:spcBef>
                          <a:spcPts val="0"/>
                        </a:spcBef>
                        <a:spcAft>
                          <a:spcPts val="0"/>
                        </a:spcAft>
                        <a:buNone/>
                      </a:pPr>
                      <a:r>
                        <a:rPr lang="en">
                          <a:latin typeface="Roboto"/>
                          <a:ea typeface="Roboto"/>
                          <a:cs typeface="Roboto"/>
                          <a:sym typeface="Roboto"/>
                        </a:rPr>
                        <a:t>Dutch Roll</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0.178</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1.139</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19.302</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b="1">
                          <a:latin typeface="Roboto"/>
                          <a:ea typeface="Roboto"/>
                          <a:cs typeface="Roboto"/>
                          <a:sym typeface="Roboto"/>
                        </a:rPr>
                        <a:t>STABLE</a:t>
                      </a: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bl>
          </a:graphicData>
        </a:graphic>
      </p:graphicFrame>
      <p:graphicFrame>
        <p:nvGraphicFramePr>
          <p:cNvPr id="453" name="Google Shape;453;p4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47"/>
          <p:cNvSpPr txBox="1">
            <a:spLocks noGrp="1"/>
          </p:cNvSpPr>
          <p:nvPr>
            <p:ph type="title"/>
          </p:nvPr>
        </p:nvSpPr>
        <p:spPr>
          <a:xfrm>
            <a:off x="0" y="0"/>
            <a:ext cx="8702100" cy="638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a:t>D</a:t>
            </a:r>
            <a:r>
              <a:rPr lang="en" sz="2350"/>
              <a:t>RIVING </a:t>
            </a:r>
            <a:r>
              <a:rPr lang="en" sz="2950"/>
              <a:t>R</a:t>
            </a:r>
            <a:r>
              <a:rPr lang="en" sz="2350"/>
              <a:t>EQUIREMENTS</a:t>
            </a:r>
            <a:endParaRPr sz="2350"/>
          </a:p>
        </p:txBody>
      </p:sp>
      <p:sp>
        <p:nvSpPr>
          <p:cNvPr id="459" name="Google Shape;459;p47"/>
          <p:cNvSpPr txBox="1"/>
          <p:nvPr/>
        </p:nvSpPr>
        <p:spPr>
          <a:xfrm>
            <a:off x="346325" y="890600"/>
            <a:ext cx="852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latin typeface="Roboto"/>
              <a:ea typeface="Roboto"/>
              <a:cs typeface="Roboto"/>
              <a:sym typeface="Roboto"/>
            </a:endParaRPr>
          </a:p>
        </p:txBody>
      </p:sp>
      <p:graphicFrame>
        <p:nvGraphicFramePr>
          <p:cNvPr id="460" name="Google Shape;460;p47"/>
          <p:cNvGraphicFramePr/>
          <p:nvPr/>
        </p:nvGraphicFramePr>
        <p:xfrm>
          <a:off x="952500" y="1115525"/>
          <a:ext cx="3000000" cy="3000000"/>
        </p:xfrm>
        <a:graphic>
          <a:graphicData uri="http://schemas.openxmlformats.org/drawingml/2006/table">
            <a:tbl>
              <a:tblPr>
                <a:noFill/>
                <a:tableStyleId>{83885C67-BAED-4242-9F9D-A6562A0CA75B}</a:tableStyleId>
              </a:tblPr>
              <a:tblGrid>
                <a:gridCol w="1183300">
                  <a:extLst>
                    <a:ext uri="{9D8B030D-6E8A-4147-A177-3AD203B41FA5}">
                      <a16:colId xmlns:a16="http://schemas.microsoft.com/office/drawing/2014/main" val="20000"/>
                    </a:ext>
                  </a:extLst>
                </a:gridCol>
                <a:gridCol w="2914275">
                  <a:extLst>
                    <a:ext uri="{9D8B030D-6E8A-4147-A177-3AD203B41FA5}">
                      <a16:colId xmlns:a16="http://schemas.microsoft.com/office/drawing/2014/main" val="20001"/>
                    </a:ext>
                  </a:extLst>
                </a:gridCol>
                <a:gridCol w="1776800">
                  <a:extLst>
                    <a:ext uri="{9D8B030D-6E8A-4147-A177-3AD203B41FA5}">
                      <a16:colId xmlns:a16="http://schemas.microsoft.com/office/drawing/2014/main" val="20002"/>
                    </a:ext>
                  </a:extLst>
                </a:gridCol>
                <a:gridCol w="1364625">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 b="1">
                          <a:latin typeface="Roboto"/>
                          <a:ea typeface="Roboto"/>
                          <a:cs typeface="Roboto"/>
                          <a:sym typeface="Roboto"/>
                        </a:rPr>
                        <a:t>FR’S</a:t>
                      </a: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b="1">
                          <a:latin typeface="Roboto"/>
                          <a:ea typeface="Roboto"/>
                          <a:cs typeface="Roboto"/>
                          <a:sym typeface="Roboto"/>
                        </a:rPr>
                        <a:t>Description</a:t>
                      </a: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latin typeface="Roboto"/>
                          <a:ea typeface="Roboto"/>
                          <a:cs typeface="Roboto"/>
                          <a:sym typeface="Roboto"/>
                        </a:rPr>
                        <a:t>CPE</a:t>
                      </a: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b="1">
                          <a:latin typeface="Roboto"/>
                          <a:ea typeface="Roboto"/>
                          <a:cs typeface="Roboto"/>
                          <a:sym typeface="Roboto"/>
                        </a:rPr>
                        <a:t>Satisfied?</a:t>
                      </a: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Aircraft Classification and Power Requirements</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rowSpan="2">
                  <a:txBody>
                    <a:bodyPr/>
                    <a:lstStyle/>
                    <a:p>
                      <a:pPr marL="0" lvl="0" indent="0" algn="ctr" rtl="0">
                        <a:spcBef>
                          <a:spcPts val="0"/>
                        </a:spcBef>
                        <a:spcAft>
                          <a:spcPts val="0"/>
                        </a:spcAft>
                        <a:buNone/>
                      </a:pPr>
                      <a:r>
                        <a:rPr lang="en">
                          <a:latin typeface="Roboto"/>
                          <a:ea typeface="Roboto"/>
                          <a:cs typeface="Roboto"/>
                          <a:sym typeface="Roboto"/>
                        </a:rPr>
                        <a:t>Airframe Design </a:t>
                      </a:r>
                      <a:r>
                        <a:rPr lang="en" b="1">
                          <a:latin typeface="Roboto"/>
                          <a:ea typeface="Roboto"/>
                          <a:cs typeface="Roboto"/>
                          <a:sym typeface="Roboto"/>
                        </a:rPr>
                        <a:t>(AIRD)</a:t>
                      </a:r>
                      <a:endParaRPr b="1">
                        <a:latin typeface="Roboto"/>
                        <a:ea typeface="Roboto"/>
                        <a:cs typeface="Roboto"/>
                        <a:sym typeface="Roboto"/>
                      </a:endParaRPr>
                    </a:p>
                    <a:p>
                      <a:pPr marL="0" lvl="0" indent="0" algn="ctr" rtl="0">
                        <a:spcBef>
                          <a:spcPts val="0"/>
                        </a:spcBef>
                        <a:spcAft>
                          <a:spcPts val="0"/>
                        </a:spcAft>
                        <a:buNone/>
                      </a:pP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a:t>
                      </a:r>
                      <a:r>
                        <a:rPr lang="en" sz="1500" b="1">
                          <a:solidFill>
                            <a:schemeClr val="lt1"/>
                          </a:solidFill>
                          <a:highlight>
                            <a:srgbClr val="FF0000"/>
                          </a:highlight>
                        </a:rPr>
                        <a:t>  </a:t>
                      </a:r>
                      <a:endParaRPr sz="1500" b="1">
                        <a:solidFill>
                          <a:schemeClr val="lt1"/>
                        </a:solidFill>
                        <a:highlight>
                          <a:srgbClr val="FF0000"/>
                        </a:highlight>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Aircraft Performance</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vMerge="1">
                  <a:txBody>
                    <a:bodyPr/>
                    <a:lstStyle/>
                    <a:p>
                      <a:endParaRPr lang="en-US"/>
                    </a:p>
                  </a:txBody>
                  <a:tcPr/>
                </a:tc>
                <a:tc>
                  <a:txBody>
                    <a:bodyPr/>
                    <a:lstStyle/>
                    <a:p>
                      <a:pPr marL="0" lvl="0" indent="0" algn="ctr" rtl="0">
                        <a:spcBef>
                          <a:spcPts val="0"/>
                        </a:spcBef>
                        <a:spcAft>
                          <a:spcPts val="0"/>
                        </a:spcAft>
                        <a:buNone/>
                      </a:pPr>
                      <a:r>
                        <a:rPr lang="en"/>
                        <a:t>✅</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a:latin typeface="Roboto"/>
                          <a:ea typeface="Roboto"/>
                          <a:cs typeface="Roboto"/>
                          <a:sym typeface="Roboto"/>
                        </a:rPr>
                        <a:t>4</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WTAV Testing</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rowSpan="2">
                  <a:txBody>
                    <a:bodyPr/>
                    <a:lstStyle/>
                    <a:p>
                      <a:pPr marL="0" lvl="0" indent="0" algn="ctr" rtl="0">
                        <a:spcBef>
                          <a:spcPts val="0"/>
                        </a:spcBef>
                        <a:spcAft>
                          <a:spcPts val="0"/>
                        </a:spcAft>
                        <a:buNone/>
                      </a:pPr>
                      <a:r>
                        <a:rPr lang="en">
                          <a:latin typeface="Roboto"/>
                          <a:ea typeface="Roboto"/>
                          <a:cs typeface="Roboto"/>
                          <a:sym typeface="Roboto"/>
                        </a:rPr>
                        <a:t>Small Scale Testing </a:t>
                      </a:r>
                      <a:r>
                        <a:rPr lang="en" b="1">
                          <a:latin typeface="Roboto"/>
                          <a:ea typeface="Roboto"/>
                          <a:cs typeface="Roboto"/>
                          <a:sym typeface="Roboto"/>
                        </a:rPr>
                        <a:t>(SST)</a:t>
                      </a:r>
                      <a:endParaRPr b="1">
                        <a:latin typeface="Roboto"/>
                        <a:ea typeface="Roboto"/>
                        <a:cs typeface="Roboto"/>
                        <a:sym typeface="Roboto"/>
                      </a:endParaRPr>
                    </a:p>
                    <a:p>
                      <a:pPr marL="0" lvl="0" indent="0" algn="ctr" rtl="0">
                        <a:spcBef>
                          <a:spcPts val="0"/>
                        </a:spcBef>
                        <a:spcAft>
                          <a:spcPts val="0"/>
                        </a:spcAft>
                        <a:buNone/>
                      </a:pP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CSD Testing</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vMerge="1">
                  <a:txBody>
                    <a:bodyPr/>
                    <a:lstStyle/>
                    <a:p>
                      <a:endParaRPr lang="en-US"/>
                    </a:p>
                  </a:txBody>
                  <a:tcPr/>
                </a:tc>
                <a:tc>
                  <a:txBody>
                    <a:bodyPr/>
                    <a:lstStyle/>
                    <a:p>
                      <a:pPr marL="0" lvl="0" indent="0" algn="ctr" rtl="0">
                        <a:spcBef>
                          <a:spcPts val="0"/>
                        </a:spcBef>
                        <a:spcAft>
                          <a:spcPts val="0"/>
                        </a:spcAft>
                        <a:buNone/>
                      </a:pPr>
                      <a:r>
                        <a:rPr lang="en"/>
                        <a:t>✅</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
                          <a:latin typeface="Roboto"/>
                          <a:ea typeface="Roboto"/>
                          <a:cs typeface="Roboto"/>
                          <a:sym typeface="Roboto"/>
                        </a:rPr>
                        <a:t>6</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latin typeface="Roboto"/>
                          <a:ea typeface="Roboto"/>
                          <a:cs typeface="Roboto"/>
                          <a:sym typeface="Roboto"/>
                        </a:rPr>
                        <a:t>Stability Requirements</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latin typeface="Roboto"/>
                          <a:ea typeface="Roboto"/>
                          <a:cs typeface="Roboto"/>
                          <a:sym typeface="Roboto"/>
                        </a:rPr>
                        <a:t>Stability Models </a:t>
                      </a:r>
                      <a:r>
                        <a:rPr lang="en" b="1">
                          <a:latin typeface="Roboto"/>
                          <a:ea typeface="Roboto"/>
                          <a:cs typeface="Roboto"/>
                          <a:sym typeface="Roboto"/>
                        </a:rPr>
                        <a:t>(CSM)</a:t>
                      </a:r>
                      <a:endParaRPr b="1">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bl>
          </a:graphicData>
        </a:graphic>
      </p:graphicFrame>
      <p:sp>
        <p:nvSpPr>
          <p:cNvPr id="461" name="Google Shape;461;p4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35</a:t>
            </a:fld>
            <a:endParaRPr/>
          </a:p>
        </p:txBody>
      </p:sp>
      <p:graphicFrame>
        <p:nvGraphicFramePr>
          <p:cNvPr id="462" name="Google Shape;462;p4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48"/>
          <p:cNvSpPr/>
          <p:nvPr/>
        </p:nvSpPr>
        <p:spPr>
          <a:xfrm>
            <a:off x="0" y="2571750"/>
            <a:ext cx="9144000" cy="2571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8"/>
          <p:cNvSpPr txBox="1">
            <a:spLocks noGrp="1"/>
          </p:cNvSpPr>
          <p:nvPr>
            <p:ph type="title"/>
          </p:nvPr>
        </p:nvSpPr>
        <p:spPr>
          <a:xfrm>
            <a:off x="164975" y="787125"/>
            <a:ext cx="8737200" cy="147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a:t>
            </a:r>
            <a:r>
              <a:rPr lang="en" sz="3600"/>
              <a:t>ROJECT </a:t>
            </a:r>
            <a:r>
              <a:rPr lang="en"/>
              <a:t>R</a:t>
            </a:r>
            <a:r>
              <a:rPr lang="en" sz="3600"/>
              <a:t>ISKS</a:t>
            </a:r>
            <a:endParaRPr sz="3600"/>
          </a:p>
          <a:p>
            <a:pPr marL="0" lvl="0" indent="0" algn="ctr" rtl="0">
              <a:spcBef>
                <a:spcPts val="0"/>
              </a:spcBef>
              <a:spcAft>
                <a:spcPts val="0"/>
              </a:spcAft>
              <a:buNone/>
            </a:pPr>
            <a:r>
              <a:rPr lang="en" sz="1800">
                <a:latin typeface="Roboto"/>
                <a:ea typeface="Roboto"/>
                <a:cs typeface="Roboto"/>
                <a:sym typeface="Roboto"/>
              </a:rPr>
              <a:t>Presented by:</a:t>
            </a:r>
            <a:endParaRPr sz="1800">
              <a:latin typeface="Roboto"/>
              <a:ea typeface="Roboto"/>
              <a:cs typeface="Roboto"/>
              <a:sym typeface="Roboto"/>
            </a:endParaRPr>
          </a:p>
          <a:p>
            <a:pPr marL="0" lvl="0" indent="0" algn="ctr" rtl="0">
              <a:spcBef>
                <a:spcPts val="0"/>
              </a:spcBef>
              <a:spcAft>
                <a:spcPts val="0"/>
              </a:spcAft>
              <a:buNone/>
            </a:pPr>
            <a:r>
              <a:rPr lang="en" sz="1800">
                <a:latin typeface="Roboto"/>
                <a:ea typeface="Roboto"/>
                <a:cs typeface="Roboto"/>
                <a:sym typeface="Roboto"/>
              </a:rPr>
              <a:t>Julia Tucker                                                </a:t>
            </a:r>
            <a:endParaRPr sz="1800">
              <a:latin typeface="Roboto"/>
              <a:ea typeface="Roboto"/>
              <a:cs typeface="Roboto"/>
              <a:sym typeface="Roboto"/>
            </a:endParaRPr>
          </a:p>
        </p:txBody>
      </p:sp>
      <p:sp>
        <p:nvSpPr>
          <p:cNvPr id="469" name="Google Shape;469;p48"/>
          <p:cNvSpPr txBox="1">
            <a:spLocks noGrp="1"/>
          </p:cNvSpPr>
          <p:nvPr>
            <p:ph type="sldNum" idx="12"/>
          </p:nvPr>
        </p:nvSpPr>
        <p:spPr>
          <a:xfrm>
            <a:off x="8735702" y="475005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dk1"/>
                </a:solidFill>
              </a:rPr>
              <a:t>36</a:t>
            </a:fld>
            <a:endParaRPr>
              <a:solidFill>
                <a:schemeClr val="dk1"/>
              </a:solidFill>
            </a:endParaRPr>
          </a:p>
        </p:txBody>
      </p:sp>
      <p:cxnSp>
        <p:nvCxnSpPr>
          <p:cNvPr id="470" name="Google Shape;470;p48"/>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
        <p:nvSpPr>
          <p:cNvPr id="471" name="Google Shape;471;p48"/>
          <p:cNvSpPr txBox="1"/>
          <p:nvPr/>
        </p:nvSpPr>
        <p:spPr>
          <a:xfrm>
            <a:off x="868625" y="2877675"/>
            <a:ext cx="7329900" cy="1569900"/>
          </a:xfrm>
          <a:prstGeom prst="rect">
            <a:avLst/>
          </a:prstGeom>
          <a:noFill/>
          <a:ln>
            <a:noFill/>
          </a:ln>
        </p:spPr>
        <p:txBody>
          <a:bodyPr spcFirstLastPara="1" wrap="square" lIns="91425" tIns="91425" rIns="91425" bIns="91425" anchor="t" anchorCtr="0">
            <a:spAutoFit/>
          </a:bodyPr>
          <a:lstStyle/>
          <a:p>
            <a:pPr marL="0" lvl="0" indent="0" algn="ctr" rtl="0">
              <a:lnSpc>
                <a:spcPct val="200000"/>
              </a:lnSpc>
              <a:spcBef>
                <a:spcPts val="0"/>
              </a:spcBef>
              <a:spcAft>
                <a:spcPts val="0"/>
              </a:spcAft>
              <a:buNone/>
            </a:pPr>
            <a:r>
              <a:rPr lang="en" sz="1800" u="sng">
                <a:solidFill>
                  <a:schemeClr val="hlink"/>
                </a:solidFill>
                <a:latin typeface="Roboto"/>
                <a:ea typeface="Roboto"/>
                <a:cs typeface="Roboto"/>
                <a:sym typeface="Roboto"/>
                <a:hlinkClick r:id="rId3" action="ppaction://hlinksldjump"/>
              </a:rPr>
              <a:t>Risk Matrix</a:t>
            </a:r>
            <a:endParaRPr sz="1800">
              <a:solidFill>
                <a:schemeClr val="dk1"/>
              </a:solidFill>
              <a:latin typeface="Roboto"/>
              <a:ea typeface="Roboto"/>
              <a:cs typeface="Roboto"/>
              <a:sym typeface="Roboto"/>
            </a:endParaRPr>
          </a:p>
          <a:p>
            <a:pPr marL="0" lvl="0" indent="0" algn="ctr" rtl="0">
              <a:lnSpc>
                <a:spcPct val="200000"/>
              </a:lnSpc>
              <a:spcBef>
                <a:spcPts val="0"/>
              </a:spcBef>
              <a:spcAft>
                <a:spcPts val="0"/>
              </a:spcAft>
              <a:buNone/>
            </a:pPr>
            <a:r>
              <a:rPr lang="en" sz="1800" u="sng">
                <a:solidFill>
                  <a:schemeClr val="hlink"/>
                </a:solidFill>
                <a:latin typeface="Roboto"/>
                <a:ea typeface="Roboto"/>
                <a:cs typeface="Roboto"/>
                <a:sym typeface="Roboto"/>
                <a:hlinkClick r:id="rId4" action="ppaction://hlinksldjump"/>
              </a:rPr>
              <a:t>Risk Mitigation Strategies</a:t>
            </a:r>
            <a:endParaRPr sz="1800">
              <a:solidFill>
                <a:schemeClr val="dk1"/>
              </a:solidFill>
              <a:latin typeface="Roboto"/>
              <a:ea typeface="Roboto"/>
              <a:cs typeface="Roboto"/>
              <a:sym typeface="Roboto"/>
            </a:endParaRPr>
          </a:p>
          <a:p>
            <a:pPr marL="0" lvl="0" indent="0" algn="ctr" rtl="0">
              <a:lnSpc>
                <a:spcPct val="200000"/>
              </a:lnSpc>
              <a:spcBef>
                <a:spcPts val="0"/>
              </a:spcBef>
              <a:spcAft>
                <a:spcPts val="0"/>
              </a:spcAft>
              <a:buNone/>
            </a:pPr>
            <a:r>
              <a:rPr lang="en" sz="1800" u="sng">
                <a:solidFill>
                  <a:schemeClr val="hlink"/>
                </a:solidFill>
                <a:latin typeface="Roboto"/>
                <a:ea typeface="Roboto"/>
                <a:cs typeface="Roboto"/>
                <a:sym typeface="Roboto"/>
                <a:hlinkClick r:id="rId5" action="ppaction://hlinksldjump"/>
              </a:rPr>
              <a:t>Post Mitigation </a:t>
            </a:r>
            <a:r>
              <a:rPr lang="en" sz="1800" u="sng">
                <a:solidFill>
                  <a:schemeClr val="hlink"/>
                </a:solidFill>
                <a:latin typeface="Roboto"/>
                <a:ea typeface="Roboto"/>
                <a:cs typeface="Roboto"/>
                <a:sym typeface="Roboto"/>
                <a:hlinkClick r:id="rId5" action="ppaction://hlinksldjump"/>
              </a:rPr>
              <a:t>Matrix</a:t>
            </a:r>
            <a:endParaRPr sz="1800">
              <a:solidFill>
                <a:schemeClr val="dk1"/>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4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0813" y="1004563"/>
            <a:ext cx="4699649" cy="3591576"/>
          </a:xfrm>
          <a:prstGeom prst="rect">
            <a:avLst/>
          </a:prstGeom>
          <a:noFill/>
          <a:ln w="19050" cap="flat" cmpd="sng">
            <a:solidFill>
              <a:schemeClr val="dk2"/>
            </a:solidFill>
            <a:prstDash val="solid"/>
            <a:round/>
            <a:headEnd type="none" w="sm" len="sm"/>
            <a:tailEnd type="none" w="sm" len="sm"/>
          </a:ln>
        </p:spPr>
      </p:pic>
      <p:sp>
        <p:nvSpPr>
          <p:cNvPr id="477" name="Google Shape;477;p4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283"/>
              <a:t>R</a:t>
            </a:r>
            <a:r>
              <a:rPr lang="en" sz="2616"/>
              <a:t>ISK</a:t>
            </a:r>
            <a:r>
              <a:rPr lang="en"/>
              <a:t> </a:t>
            </a:r>
            <a:r>
              <a:rPr lang="en" sz="3277"/>
              <a:t>M</a:t>
            </a:r>
            <a:r>
              <a:rPr lang="en" sz="2611"/>
              <a:t>ATRIX</a:t>
            </a:r>
            <a:endParaRPr sz="2611"/>
          </a:p>
        </p:txBody>
      </p:sp>
      <p:graphicFrame>
        <p:nvGraphicFramePr>
          <p:cNvPr id="478" name="Google Shape;478;p49"/>
          <p:cNvGraphicFramePr/>
          <p:nvPr/>
        </p:nvGraphicFramePr>
        <p:xfrm>
          <a:off x="5297413" y="1581225"/>
          <a:ext cx="3000000" cy="3000000"/>
        </p:xfrm>
        <a:graphic>
          <a:graphicData uri="http://schemas.openxmlformats.org/drawingml/2006/table">
            <a:tbl>
              <a:tblPr>
                <a:noFill/>
                <a:tableStyleId>{83885C67-BAED-4242-9F9D-A6562A0CA75B}</a:tableStyleId>
              </a:tblPr>
              <a:tblGrid>
                <a:gridCol w="382850">
                  <a:extLst>
                    <a:ext uri="{9D8B030D-6E8A-4147-A177-3AD203B41FA5}">
                      <a16:colId xmlns:a16="http://schemas.microsoft.com/office/drawing/2014/main" val="20000"/>
                    </a:ext>
                  </a:extLst>
                </a:gridCol>
                <a:gridCol w="3192925">
                  <a:extLst>
                    <a:ext uri="{9D8B030D-6E8A-4147-A177-3AD203B41FA5}">
                      <a16:colId xmlns:a16="http://schemas.microsoft.com/office/drawing/2014/main" val="20001"/>
                    </a:ext>
                  </a:extLst>
                </a:gridCol>
              </a:tblGrid>
              <a:tr h="396200">
                <a:tc>
                  <a:txBody>
                    <a:bodyPr/>
                    <a:lstStyle/>
                    <a:p>
                      <a:pPr marL="0" lvl="0" indent="0" algn="ctr" rtl="0">
                        <a:spcBef>
                          <a:spcPts val="0"/>
                        </a:spcBef>
                        <a:spcAft>
                          <a:spcPts val="0"/>
                        </a:spcAft>
                        <a:buNone/>
                      </a:pPr>
                      <a:r>
                        <a:rPr lang="en"/>
                        <a:t>1</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Budget exceeds $5,000</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
                        <a:t>2</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Severe structural failure in CSD </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a:t>3</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Wind tunnel is set up improperly</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a:t>4</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Inconclusive NELDA vs 206 WTAV</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3"/>
                  </a:ext>
                </a:extLst>
              </a:tr>
              <a:tr h="396200">
                <a:tc>
                  <a:txBody>
                    <a:bodyPr/>
                    <a:lstStyle/>
                    <a:p>
                      <a:pPr marL="0" lvl="0" indent="0" algn="ctr" rtl="0">
                        <a:spcBef>
                          <a:spcPts val="0"/>
                        </a:spcBef>
                        <a:spcAft>
                          <a:spcPts val="0"/>
                        </a:spcAft>
                        <a:buNone/>
                      </a:pPr>
                      <a:r>
                        <a:rPr lang="en"/>
                        <a:t>5</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Structural failure during WTAV </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4"/>
                  </a:ext>
                </a:extLst>
              </a:tr>
            </a:tbl>
          </a:graphicData>
        </a:graphic>
      </p:graphicFrame>
      <p:sp>
        <p:nvSpPr>
          <p:cNvPr id="479" name="Google Shape;479;p4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37</a:t>
            </a:fld>
            <a:endParaRPr/>
          </a:p>
        </p:txBody>
      </p:sp>
      <p:sp>
        <p:nvSpPr>
          <p:cNvPr id="480" name="Google Shape;480;p49"/>
          <p:cNvSpPr txBox="1"/>
          <p:nvPr/>
        </p:nvSpPr>
        <p:spPr>
          <a:xfrm>
            <a:off x="4429913" y="3376313"/>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481" name="Google Shape;481;p49"/>
          <p:cNvSpPr txBox="1"/>
          <p:nvPr/>
        </p:nvSpPr>
        <p:spPr>
          <a:xfrm>
            <a:off x="3484113" y="2637438"/>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p:txBody>
      </p:sp>
      <p:sp>
        <p:nvSpPr>
          <p:cNvPr id="482" name="Google Shape;482;p49"/>
          <p:cNvSpPr txBox="1"/>
          <p:nvPr/>
        </p:nvSpPr>
        <p:spPr>
          <a:xfrm>
            <a:off x="3703713" y="2637450"/>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4</a:t>
            </a:r>
            <a:endParaRPr>
              <a:latin typeface="Roboto"/>
              <a:ea typeface="Roboto"/>
              <a:cs typeface="Roboto"/>
              <a:sym typeface="Roboto"/>
            </a:endParaRPr>
          </a:p>
        </p:txBody>
      </p:sp>
      <p:sp>
        <p:nvSpPr>
          <p:cNvPr id="483" name="Google Shape;483;p49"/>
          <p:cNvSpPr txBox="1"/>
          <p:nvPr/>
        </p:nvSpPr>
        <p:spPr>
          <a:xfrm>
            <a:off x="4320113" y="2637450"/>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p:txBody>
      </p:sp>
      <p:sp>
        <p:nvSpPr>
          <p:cNvPr id="484" name="Google Shape;484;p49"/>
          <p:cNvSpPr txBox="1"/>
          <p:nvPr/>
        </p:nvSpPr>
        <p:spPr>
          <a:xfrm>
            <a:off x="4539713" y="2637463"/>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p:txBody>
      </p:sp>
      <p:graphicFrame>
        <p:nvGraphicFramePr>
          <p:cNvPr id="485" name="Google Shape;485;p4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5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0813" y="1004563"/>
            <a:ext cx="4699649" cy="3591576"/>
          </a:xfrm>
          <a:prstGeom prst="rect">
            <a:avLst/>
          </a:prstGeom>
          <a:noFill/>
          <a:ln w="19050" cap="flat" cmpd="sng">
            <a:solidFill>
              <a:schemeClr val="dk2"/>
            </a:solidFill>
            <a:prstDash val="solid"/>
            <a:round/>
            <a:headEnd type="none" w="sm" len="sm"/>
            <a:tailEnd type="none" w="sm" len="sm"/>
          </a:ln>
        </p:spPr>
      </p:pic>
      <p:sp>
        <p:nvSpPr>
          <p:cNvPr id="491" name="Google Shape;491;p5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283"/>
              <a:t>R</a:t>
            </a:r>
            <a:r>
              <a:rPr lang="en" sz="2611"/>
              <a:t>ISK</a:t>
            </a:r>
            <a:r>
              <a:rPr lang="en"/>
              <a:t> </a:t>
            </a:r>
            <a:r>
              <a:rPr lang="en" sz="3277"/>
              <a:t>M</a:t>
            </a:r>
            <a:r>
              <a:rPr lang="en" sz="2611"/>
              <a:t>ITIGATION</a:t>
            </a:r>
            <a:r>
              <a:rPr lang="en"/>
              <a:t> </a:t>
            </a:r>
            <a:r>
              <a:rPr lang="en" sz="3277"/>
              <a:t>S</a:t>
            </a:r>
            <a:r>
              <a:rPr lang="en" sz="2611"/>
              <a:t>TRATEGIES</a:t>
            </a:r>
            <a:endParaRPr/>
          </a:p>
        </p:txBody>
      </p:sp>
      <p:sp>
        <p:nvSpPr>
          <p:cNvPr id="492" name="Google Shape;492;p50"/>
          <p:cNvSpPr txBox="1">
            <a:spLocks noGrp="1"/>
          </p:cNvSpPr>
          <p:nvPr>
            <p:ph type="body" idx="2"/>
          </p:nvPr>
        </p:nvSpPr>
        <p:spPr>
          <a:xfrm>
            <a:off x="5186175" y="1004575"/>
            <a:ext cx="3957900" cy="3993600"/>
          </a:xfrm>
          <a:prstGeom prst="rect">
            <a:avLst/>
          </a:prstGeom>
        </p:spPr>
        <p:txBody>
          <a:bodyPr spcFirstLastPara="1" wrap="square" lIns="91425" tIns="91425" rIns="91425" bIns="91425" anchor="t" anchorCtr="0">
            <a:normAutofit/>
          </a:bodyPr>
          <a:lstStyle/>
          <a:p>
            <a:pPr marL="0" marR="110980" lvl="0" indent="0" algn="l" rtl="0">
              <a:lnSpc>
                <a:spcPct val="130000"/>
              </a:lnSpc>
              <a:spcBef>
                <a:spcPts val="0"/>
              </a:spcBef>
              <a:spcAft>
                <a:spcPts val="0"/>
              </a:spcAft>
              <a:buNone/>
            </a:pPr>
            <a:r>
              <a:rPr lang="en" u="sng"/>
              <a:t>Risk 1 Associated Risks: </a:t>
            </a:r>
            <a:endParaRPr u="sng"/>
          </a:p>
          <a:p>
            <a:pPr marL="685800" marR="110980" lvl="0" indent="-317500" algn="l" rtl="0">
              <a:lnSpc>
                <a:spcPct val="130000"/>
              </a:lnSpc>
              <a:spcBef>
                <a:spcPts val="0"/>
              </a:spcBef>
              <a:spcAft>
                <a:spcPts val="0"/>
              </a:spcAft>
              <a:buSzPts val="1400"/>
              <a:buChar char="➢"/>
            </a:pPr>
            <a:r>
              <a:rPr lang="en"/>
              <a:t>Late design changes</a:t>
            </a:r>
            <a:endParaRPr/>
          </a:p>
          <a:p>
            <a:pPr marL="685800" marR="110980" lvl="0" indent="-317500" algn="l" rtl="0">
              <a:lnSpc>
                <a:spcPct val="130000"/>
              </a:lnSpc>
              <a:spcBef>
                <a:spcPts val="0"/>
              </a:spcBef>
              <a:spcAft>
                <a:spcPts val="0"/>
              </a:spcAft>
              <a:buSzPts val="1400"/>
              <a:buChar char="➢"/>
            </a:pPr>
            <a:r>
              <a:rPr lang="en"/>
              <a:t>Material shortages</a:t>
            </a:r>
            <a:endParaRPr/>
          </a:p>
          <a:p>
            <a:pPr marL="685800" marR="110980" lvl="0" indent="-317500" algn="l" rtl="0">
              <a:lnSpc>
                <a:spcPct val="130000"/>
              </a:lnSpc>
              <a:spcBef>
                <a:spcPts val="0"/>
              </a:spcBef>
              <a:spcAft>
                <a:spcPts val="0"/>
              </a:spcAft>
              <a:buSzPts val="1400"/>
              <a:buChar char="➢"/>
            </a:pPr>
            <a:r>
              <a:rPr lang="en"/>
              <a:t>Manufacturing mistakes</a:t>
            </a:r>
            <a:endParaRPr/>
          </a:p>
          <a:p>
            <a:pPr marL="685800" marR="110980" lvl="0" indent="-317500" algn="l" rtl="0">
              <a:lnSpc>
                <a:spcPct val="130000"/>
              </a:lnSpc>
              <a:spcBef>
                <a:spcPts val="0"/>
              </a:spcBef>
              <a:spcAft>
                <a:spcPts val="0"/>
              </a:spcAft>
              <a:buSzPts val="1400"/>
              <a:buChar char="➢"/>
            </a:pPr>
            <a:r>
              <a:rPr lang="en"/>
              <a:t>Testing failures </a:t>
            </a:r>
            <a:endParaRPr/>
          </a:p>
          <a:p>
            <a:pPr marL="0" marR="110980" lvl="0" indent="0" algn="l" rtl="0">
              <a:lnSpc>
                <a:spcPct val="130000"/>
              </a:lnSpc>
              <a:spcBef>
                <a:spcPts val="0"/>
              </a:spcBef>
              <a:spcAft>
                <a:spcPts val="0"/>
              </a:spcAft>
              <a:buNone/>
            </a:pPr>
            <a:r>
              <a:rPr lang="en" u="sng">
                <a:solidFill>
                  <a:schemeClr val="lt1"/>
                </a:solidFill>
              </a:rPr>
              <a:t>Risk 1 Mitigation:</a:t>
            </a:r>
            <a:endParaRPr>
              <a:solidFill>
                <a:schemeClr val="lt1"/>
              </a:solidFill>
            </a:endParaRPr>
          </a:p>
          <a:p>
            <a:pPr marL="685800" marR="110980" lvl="0" indent="-317500" algn="l" rtl="0">
              <a:lnSpc>
                <a:spcPct val="130000"/>
              </a:lnSpc>
              <a:spcBef>
                <a:spcPts val="0"/>
              </a:spcBef>
              <a:spcAft>
                <a:spcPts val="0"/>
              </a:spcAft>
              <a:buSzPts val="1400"/>
              <a:buChar char="➢"/>
            </a:pPr>
            <a:r>
              <a:rPr lang="en">
                <a:solidFill>
                  <a:schemeClr val="lt1"/>
                </a:solidFill>
              </a:rPr>
              <a:t>Thoroughly budget before ordering materials</a:t>
            </a:r>
            <a:endParaRPr/>
          </a:p>
          <a:p>
            <a:pPr marL="685800" marR="110980" lvl="0" indent="-317500" algn="l" rtl="0">
              <a:lnSpc>
                <a:spcPct val="130000"/>
              </a:lnSpc>
              <a:spcBef>
                <a:spcPts val="0"/>
              </a:spcBef>
              <a:spcAft>
                <a:spcPts val="0"/>
              </a:spcAft>
              <a:buSzPts val="1400"/>
              <a:buChar char="➢"/>
            </a:pPr>
            <a:r>
              <a:rPr lang="en"/>
              <a:t>Quote confidence</a:t>
            </a:r>
            <a:endParaRPr/>
          </a:p>
          <a:p>
            <a:pPr marL="685800" marR="110980" lvl="0" indent="-317500" algn="l" rtl="0">
              <a:lnSpc>
                <a:spcPct val="130000"/>
              </a:lnSpc>
              <a:spcBef>
                <a:spcPts val="0"/>
              </a:spcBef>
              <a:spcAft>
                <a:spcPts val="0"/>
              </a:spcAft>
              <a:buSzPts val="1400"/>
              <a:buChar char="➢"/>
            </a:pPr>
            <a:r>
              <a:rPr lang="en"/>
              <a:t>Confidence in m</a:t>
            </a:r>
            <a:r>
              <a:rPr lang="en">
                <a:solidFill>
                  <a:schemeClr val="lt1"/>
                </a:solidFill>
              </a:rPr>
              <a:t>anufacture </a:t>
            </a:r>
            <a:r>
              <a:rPr lang="en"/>
              <a:t>processes</a:t>
            </a:r>
            <a:endParaRPr/>
          </a:p>
          <a:p>
            <a:pPr marL="685800" marR="110980" lvl="0" indent="-317500" algn="l" rtl="0">
              <a:lnSpc>
                <a:spcPct val="130000"/>
              </a:lnSpc>
              <a:spcBef>
                <a:spcPts val="0"/>
              </a:spcBef>
              <a:spcAft>
                <a:spcPts val="0"/>
              </a:spcAft>
              <a:buSzPts val="1400"/>
              <a:buChar char="➢"/>
            </a:pPr>
            <a:r>
              <a:rPr lang="en"/>
              <a:t>Thorough testing plans </a:t>
            </a:r>
            <a:endParaRPr>
              <a:solidFill>
                <a:schemeClr val="lt1"/>
              </a:solidFill>
            </a:endParaRPr>
          </a:p>
        </p:txBody>
      </p:sp>
      <p:sp>
        <p:nvSpPr>
          <p:cNvPr id="493" name="Google Shape;493;p5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38</a:t>
            </a:fld>
            <a:endParaRPr/>
          </a:p>
        </p:txBody>
      </p:sp>
      <p:sp>
        <p:nvSpPr>
          <p:cNvPr id="494" name="Google Shape;494;p50"/>
          <p:cNvSpPr txBox="1">
            <a:spLocks noGrp="1"/>
          </p:cNvSpPr>
          <p:nvPr>
            <p:ph type="body" idx="1"/>
          </p:nvPr>
        </p:nvSpPr>
        <p:spPr>
          <a:xfrm>
            <a:off x="270816" y="546700"/>
            <a:ext cx="4470300" cy="49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42" b="1">
                <a:solidFill>
                  <a:schemeClr val="lt1"/>
                </a:solidFill>
              </a:rPr>
              <a:t>Risk </a:t>
            </a:r>
            <a:r>
              <a:rPr lang="en" sz="1842" b="1"/>
              <a:t>1</a:t>
            </a:r>
            <a:r>
              <a:rPr lang="en" sz="1842" b="1">
                <a:solidFill>
                  <a:schemeClr val="lt1"/>
                </a:solidFill>
              </a:rPr>
              <a:t>: </a:t>
            </a:r>
            <a:r>
              <a:rPr lang="en" sz="1800" b="1">
                <a:solidFill>
                  <a:srgbClr val="000000"/>
                </a:solidFill>
              </a:rPr>
              <a:t>Budget exceeds $5,000</a:t>
            </a:r>
            <a:endParaRPr sz="1800" b="1">
              <a:solidFill>
                <a:schemeClr val="lt1"/>
              </a:solidFill>
            </a:endParaRPr>
          </a:p>
          <a:p>
            <a:pPr marL="0" lvl="0" indent="0" algn="l" rtl="0">
              <a:spcBef>
                <a:spcPts val="1200"/>
              </a:spcBef>
              <a:spcAft>
                <a:spcPts val="1200"/>
              </a:spcAft>
              <a:buNone/>
            </a:pPr>
            <a:endParaRPr sz="1000" b="1"/>
          </a:p>
        </p:txBody>
      </p:sp>
      <p:sp>
        <p:nvSpPr>
          <p:cNvPr id="495" name="Google Shape;495;p50"/>
          <p:cNvSpPr txBox="1"/>
          <p:nvPr/>
        </p:nvSpPr>
        <p:spPr>
          <a:xfrm>
            <a:off x="4414275" y="3367400"/>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496" name="Google Shape;496;p50"/>
          <p:cNvSpPr txBox="1"/>
          <p:nvPr/>
        </p:nvSpPr>
        <p:spPr>
          <a:xfrm>
            <a:off x="4414275" y="4015550"/>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497" name="Google Shape;497;p50"/>
          <p:cNvSpPr/>
          <p:nvPr/>
        </p:nvSpPr>
        <p:spPr>
          <a:xfrm>
            <a:off x="4485975" y="3717000"/>
            <a:ext cx="147900" cy="3201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98" name="Google Shape;498;p5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5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0813" y="1004563"/>
            <a:ext cx="4699649" cy="3591576"/>
          </a:xfrm>
          <a:prstGeom prst="rect">
            <a:avLst/>
          </a:prstGeom>
          <a:noFill/>
          <a:ln w="19050" cap="flat" cmpd="sng">
            <a:solidFill>
              <a:schemeClr val="dk2"/>
            </a:solidFill>
            <a:prstDash val="solid"/>
            <a:round/>
            <a:headEnd type="none" w="sm" len="sm"/>
            <a:tailEnd type="none" w="sm" len="sm"/>
          </a:ln>
        </p:spPr>
      </p:pic>
      <p:sp>
        <p:nvSpPr>
          <p:cNvPr id="504" name="Google Shape;504;p5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283"/>
              <a:t>R</a:t>
            </a:r>
            <a:r>
              <a:rPr lang="en" sz="2611"/>
              <a:t>ISK</a:t>
            </a:r>
            <a:r>
              <a:rPr lang="en"/>
              <a:t> </a:t>
            </a:r>
            <a:r>
              <a:rPr lang="en" sz="3277"/>
              <a:t>M</a:t>
            </a:r>
            <a:r>
              <a:rPr lang="en" sz="2611"/>
              <a:t>ITIGATION</a:t>
            </a:r>
            <a:r>
              <a:rPr lang="en"/>
              <a:t> </a:t>
            </a:r>
            <a:r>
              <a:rPr lang="en" sz="3277"/>
              <a:t>S</a:t>
            </a:r>
            <a:r>
              <a:rPr lang="en" sz="2611"/>
              <a:t>TRATEGIES</a:t>
            </a:r>
            <a:endParaRPr/>
          </a:p>
        </p:txBody>
      </p:sp>
      <p:sp>
        <p:nvSpPr>
          <p:cNvPr id="505" name="Google Shape;505;p5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39</a:t>
            </a:fld>
            <a:endParaRPr/>
          </a:p>
        </p:txBody>
      </p:sp>
      <p:sp>
        <p:nvSpPr>
          <p:cNvPr id="506" name="Google Shape;506;p51"/>
          <p:cNvSpPr txBox="1">
            <a:spLocks noGrp="1"/>
          </p:cNvSpPr>
          <p:nvPr>
            <p:ph type="body" idx="2"/>
          </p:nvPr>
        </p:nvSpPr>
        <p:spPr>
          <a:xfrm>
            <a:off x="5122150" y="1004725"/>
            <a:ext cx="4021500" cy="3591600"/>
          </a:xfrm>
          <a:prstGeom prst="rect">
            <a:avLst/>
          </a:prstGeom>
        </p:spPr>
        <p:txBody>
          <a:bodyPr spcFirstLastPara="1" wrap="square" lIns="91425" tIns="91425" rIns="91425" bIns="91425" anchor="t" anchorCtr="0">
            <a:noAutofit/>
          </a:bodyPr>
          <a:lstStyle/>
          <a:p>
            <a:pPr marL="0" marR="59047" lvl="0" indent="0" algn="l" rtl="0">
              <a:lnSpc>
                <a:spcPct val="115000"/>
              </a:lnSpc>
              <a:spcBef>
                <a:spcPts val="0"/>
              </a:spcBef>
              <a:spcAft>
                <a:spcPts val="0"/>
              </a:spcAft>
              <a:buNone/>
            </a:pPr>
            <a:r>
              <a:rPr lang="en" sz="1200" u="sng"/>
              <a:t>Risk 2 Associated Risks:</a:t>
            </a:r>
            <a:r>
              <a:rPr lang="en" sz="1200"/>
              <a:t> </a:t>
            </a:r>
            <a:endParaRPr sz="1200"/>
          </a:p>
          <a:p>
            <a:pPr marL="457200" marR="59047" lvl="0" indent="-304800" algn="l" rtl="0">
              <a:lnSpc>
                <a:spcPct val="115000"/>
              </a:lnSpc>
              <a:spcBef>
                <a:spcPts val="0"/>
              </a:spcBef>
              <a:spcAft>
                <a:spcPts val="0"/>
              </a:spcAft>
              <a:buSzPts val="1200"/>
              <a:buChar char="➢"/>
            </a:pPr>
            <a:r>
              <a:rPr lang="en" sz="1200"/>
              <a:t>Fragile CSD model components too weak to sustain multiple test flights</a:t>
            </a:r>
            <a:endParaRPr sz="1200"/>
          </a:p>
          <a:p>
            <a:pPr marL="457200" marR="59047" lvl="0" indent="-304800" algn="l" rtl="0">
              <a:lnSpc>
                <a:spcPct val="115000"/>
              </a:lnSpc>
              <a:spcBef>
                <a:spcPts val="0"/>
              </a:spcBef>
              <a:spcAft>
                <a:spcPts val="0"/>
              </a:spcAft>
              <a:buSzPts val="1200"/>
              <a:buChar char="➢"/>
            </a:pPr>
            <a:r>
              <a:rPr lang="en" sz="1200"/>
              <a:t>“Torqued” hand-launch</a:t>
            </a:r>
            <a:endParaRPr sz="1200"/>
          </a:p>
          <a:p>
            <a:pPr marL="457200" marR="59047" lvl="0" indent="-304800" algn="l" rtl="0">
              <a:lnSpc>
                <a:spcPct val="115000"/>
              </a:lnSpc>
              <a:spcBef>
                <a:spcPts val="0"/>
              </a:spcBef>
              <a:spcAft>
                <a:spcPts val="0"/>
              </a:spcAft>
              <a:buSzPts val="1200"/>
              <a:buChar char="➢"/>
            </a:pPr>
            <a:r>
              <a:rPr lang="en" sz="1200"/>
              <a:t>The cameras will fail to capture evidence of stability</a:t>
            </a:r>
            <a:endParaRPr sz="1200"/>
          </a:p>
          <a:p>
            <a:pPr marL="457200" marR="59047" lvl="0" indent="-304800" algn="l" rtl="0">
              <a:lnSpc>
                <a:spcPct val="115000"/>
              </a:lnSpc>
              <a:spcBef>
                <a:spcPts val="0"/>
              </a:spcBef>
              <a:spcAft>
                <a:spcPts val="0"/>
              </a:spcAft>
              <a:buSzPts val="1200"/>
              <a:buChar char="➢"/>
            </a:pPr>
            <a:r>
              <a:rPr lang="en" sz="1200"/>
              <a:t>Unexpected environmental interaction </a:t>
            </a:r>
            <a:endParaRPr sz="1200"/>
          </a:p>
          <a:p>
            <a:pPr marL="0" marR="59047" lvl="0" indent="0" algn="l" rtl="0">
              <a:lnSpc>
                <a:spcPct val="115000"/>
              </a:lnSpc>
              <a:spcBef>
                <a:spcPts val="1200"/>
              </a:spcBef>
              <a:spcAft>
                <a:spcPts val="0"/>
              </a:spcAft>
              <a:buNone/>
            </a:pPr>
            <a:r>
              <a:rPr lang="en" sz="1200" u="sng"/>
              <a:t>Risk 2 Mitigation: </a:t>
            </a:r>
            <a:endParaRPr sz="1200"/>
          </a:p>
          <a:p>
            <a:pPr marL="457200" marR="59047" lvl="0" indent="-304800" algn="l" rtl="0">
              <a:lnSpc>
                <a:spcPct val="115000"/>
              </a:lnSpc>
              <a:spcBef>
                <a:spcPts val="0"/>
              </a:spcBef>
              <a:spcAft>
                <a:spcPts val="0"/>
              </a:spcAft>
              <a:buSzPts val="1200"/>
              <a:buChar char="➢"/>
            </a:pPr>
            <a:r>
              <a:rPr lang="en" sz="1200"/>
              <a:t>Build individual components</a:t>
            </a:r>
            <a:endParaRPr sz="1200"/>
          </a:p>
          <a:p>
            <a:pPr marL="457200" marR="59047" lvl="0" indent="-304800" algn="l" rtl="0">
              <a:lnSpc>
                <a:spcPct val="115000"/>
              </a:lnSpc>
              <a:spcBef>
                <a:spcPts val="0"/>
              </a:spcBef>
              <a:spcAft>
                <a:spcPts val="0"/>
              </a:spcAft>
              <a:buSzPts val="1200"/>
              <a:buChar char="➢"/>
            </a:pPr>
            <a:r>
              <a:rPr lang="en" sz="1200"/>
              <a:t>Practice launching techniques</a:t>
            </a:r>
            <a:endParaRPr sz="1200"/>
          </a:p>
          <a:p>
            <a:pPr marL="457200" marR="59047" lvl="0" indent="-304800" algn="l" rtl="0">
              <a:lnSpc>
                <a:spcPct val="115000"/>
              </a:lnSpc>
              <a:spcBef>
                <a:spcPts val="0"/>
              </a:spcBef>
              <a:spcAft>
                <a:spcPts val="0"/>
              </a:spcAft>
              <a:buSzPts val="1200"/>
              <a:buChar char="➢"/>
            </a:pPr>
            <a:r>
              <a:rPr lang="en" sz="1200"/>
              <a:t>Ensure camera quality and operators are trained</a:t>
            </a:r>
            <a:endParaRPr sz="1200"/>
          </a:p>
          <a:p>
            <a:pPr marL="457200" marR="59047" lvl="0" indent="-304800" algn="l" rtl="0">
              <a:lnSpc>
                <a:spcPct val="115000"/>
              </a:lnSpc>
              <a:spcBef>
                <a:spcPts val="0"/>
              </a:spcBef>
              <a:spcAft>
                <a:spcPts val="0"/>
              </a:spcAft>
              <a:buSzPts val="1200"/>
              <a:buChar char="➢"/>
            </a:pPr>
            <a:r>
              <a:rPr lang="en" sz="1200"/>
              <a:t>Small scale progressive testing process</a:t>
            </a:r>
            <a:endParaRPr sz="1200"/>
          </a:p>
          <a:p>
            <a:pPr marL="457200" marR="59047" lvl="0" indent="-304800" algn="l" rtl="0">
              <a:lnSpc>
                <a:spcPct val="115000"/>
              </a:lnSpc>
              <a:spcBef>
                <a:spcPts val="0"/>
              </a:spcBef>
              <a:spcAft>
                <a:spcPts val="0"/>
              </a:spcAft>
              <a:buSzPts val="1200"/>
              <a:buChar char="➢"/>
            </a:pPr>
            <a:r>
              <a:rPr lang="en" sz="1200"/>
              <a:t>Basic structural analysis</a:t>
            </a:r>
            <a:endParaRPr sz="1200"/>
          </a:p>
          <a:p>
            <a:pPr marL="457200" marR="59047" lvl="0" indent="-304800" algn="l" rtl="0">
              <a:lnSpc>
                <a:spcPct val="115000"/>
              </a:lnSpc>
              <a:spcBef>
                <a:spcPts val="0"/>
              </a:spcBef>
              <a:spcAft>
                <a:spcPts val="0"/>
              </a:spcAft>
              <a:buSzPts val="1200"/>
              <a:buChar char="➢"/>
            </a:pPr>
            <a:r>
              <a:rPr lang="en" sz="1200"/>
              <a:t>Schedule testing based on low-wind forecasts and fair weather (early mornings)</a:t>
            </a:r>
            <a:endParaRPr sz="1200"/>
          </a:p>
        </p:txBody>
      </p:sp>
      <p:sp>
        <p:nvSpPr>
          <p:cNvPr id="507" name="Google Shape;507;p51"/>
          <p:cNvSpPr txBox="1">
            <a:spLocks noGrp="1"/>
          </p:cNvSpPr>
          <p:nvPr>
            <p:ph type="body" idx="1"/>
          </p:nvPr>
        </p:nvSpPr>
        <p:spPr>
          <a:xfrm>
            <a:off x="385488" y="572700"/>
            <a:ext cx="4470300" cy="49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rPr>
              <a:t>Risk </a:t>
            </a:r>
            <a:r>
              <a:rPr lang="en" sz="1800" b="1"/>
              <a:t>2</a:t>
            </a:r>
            <a:r>
              <a:rPr lang="en" sz="1800" b="1">
                <a:solidFill>
                  <a:schemeClr val="lt1"/>
                </a:solidFill>
              </a:rPr>
              <a:t>: </a:t>
            </a:r>
            <a:r>
              <a:rPr lang="en" sz="1800" b="1">
                <a:solidFill>
                  <a:srgbClr val="000000"/>
                </a:solidFill>
              </a:rPr>
              <a:t>Severe structural failure in CSD </a:t>
            </a:r>
            <a:endParaRPr sz="1800" b="1">
              <a:solidFill>
                <a:schemeClr val="lt1"/>
              </a:solidFill>
            </a:endParaRPr>
          </a:p>
          <a:p>
            <a:pPr marL="0" lvl="0" indent="0" algn="l" rtl="0">
              <a:spcBef>
                <a:spcPts val="1200"/>
              </a:spcBef>
              <a:spcAft>
                <a:spcPts val="1200"/>
              </a:spcAft>
              <a:buNone/>
            </a:pPr>
            <a:endParaRPr sz="1000" b="1"/>
          </a:p>
        </p:txBody>
      </p:sp>
      <p:sp>
        <p:nvSpPr>
          <p:cNvPr id="508" name="Google Shape;508;p51"/>
          <p:cNvSpPr txBox="1"/>
          <p:nvPr/>
        </p:nvSpPr>
        <p:spPr>
          <a:xfrm>
            <a:off x="4402500" y="2571750"/>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p:txBody>
      </p:sp>
      <p:sp>
        <p:nvSpPr>
          <p:cNvPr id="509" name="Google Shape;509;p51"/>
          <p:cNvSpPr txBox="1"/>
          <p:nvPr/>
        </p:nvSpPr>
        <p:spPr>
          <a:xfrm>
            <a:off x="4402500" y="3296100"/>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p:txBody>
      </p:sp>
      <p:sp>
        <p:nvSpPr>
          <p:cNvPr id="510" name="Google Shape;510;p51"/>
          <p:cNvSpPr/>
          <p:nvPr/>
        </p:nvSpPr>
        <p:spPr>
          <a:xfrm>
            <a:off x="4474200" y="2962425"/>
            <a:ext cx="147900" cy="3936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11" name="Google Shape;511;p5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a:t>
            </a:fld>
            <a:endParaRPr/>
          </a:p>
        </p:txBody>
      </p:sp>
      <p:sp>
        <p:nvSpPr>
          <p:cNvPr id="84" name="Google Shape;84;p1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B</a:t>
            </a:r>
            <a:r>
              <a:rPr lang="en" sz="2650"/>
              <a:t>ACKGROUND</a:t>
            </a:r>
            <a:r>
              <a:rPr lang="en" sz="3300">
                <a:solidFill>
                  <a:schemeClr val="lt1"/>
                </a:solidFill>
              </a:rPr>
              <a:t> &amp; M</a:t>
            </a:r>
            <a:r>
              <a:rPr lang="en" sz="2650"/>
              <a:t>OTIVATION</a:t>
            </a:r>
            <a:endParaRPr sz="2650">
              <a:solidFill>
                <a:schemeClr val="lt1"/>
              </a:solidFill>
            </a:endParaRPr>
          </a:p>
        </p:txBody>
      </p:sp>
      <p:sp>
        <p:nvSpPr>
          <p:cNvPr id="85" name="Google Shape;85;p16"/>
          <p:cNvSpPr txBox="1">
            <a:spLocks noGrp="1"/>
          </p:cNvSpPr>
          <p:nvPr>
            <p:ph type="body" idx="1"/>
          </p:nvPr>
        </p:nvSpPr>
        <p:spPr>
          <a:xfrm>
            <a:off x="0" y="572700"/>
            <a:ext cx="5125200" cy="3996000"/>
          </a:xfrm>
          <a:prstGeom prst="rect">
            <a:avLst/>
          </a:prstGeom>
        </p:spPr>
        <p:txBody>
          <a:bodyPr spcFirstLastPara="1" wrap="square" lIns="91425" tIns="91425" rIns="91425" bIns="91425" anchor="t" anchorCtr="0">
            <a:normAutofit/>
          </a:bodyPr>
          <a:lstStyle/>
          <a:p>
            <a:pPr marL="457200" marR="24578" lvl="0" indent="0" algn="l" rtl="0">
              <a:lnSpc>
                <a:spcPct val="150000"/>
              </a:lnSpc>
              <a:spcBef>
                <a:spcPts val="0"/>
              </a:spcBef>
              <a:spcAft>
                <a:spcPts val="0"/>
              </a:spcAft>
              <a:buNone/>
            </a:pPr>
            <a:endParaRPr sz="1600"/>
          </a:p>
          <a:p>
            <a:pPr marL="685800" marR="24578" lvl="0" indent="-330200" algn="l" rtl="0">
              <a:lnSpc>
                <a:spcPct val="150000"/>
              </a:lnSpc>
              <a:spcBef>
                <a:spcPts val="0"/>
              </a:spcBef>
              <a:spcAft>
                <a:spcPts val="0"/>
              </a:spcAft>
              <a:buClr>
                <a:schemeClr val="lt1"/>
              </a:buClr>
              <a:buSzPts val="1600"/>
              <a:buChar char="➢"/>
            </a:pPr>
            <a:r>
              <a:rPr lang="en" sz="1600">
                <a:solidFill>
                  <a:schemeClr val="lt1"/>
                </a:solidFill>
              </a:rPr>
              <a:t>Customer</a:t>
            </a:r>
            <a:r>
              <a:rPr lang="en" sz="1600" b="1">
                <a:solidFill>
                  <a:schemeClr val="lt1"/>
                </a:solidFill>
              </a:rPr>
              <a:t> Richard Schaden </a:t>
            </a:r>
            <a:r>
              <a:rPr lang="en" sz="1600">
                <a:solidFill>
                  <a:schemeClr val="lt1"/>
                </a:solidFill>
              </a:rPr>
              <a:t>has requested a feasibility analysis for a 6-passenger, zero-emission aircraft</a:t>
            </a:r>
            <a:endParaRPr sz="1600">
              <a:solidFill>
                <a:schemeClr val="lt1"/>
              </a:solidFill>
            </a:endParaRPr>
          </a:p>
          <a:p>
            <a:pPr marL="685800" marR="24578" lvl="0" indent="-330200" algn="l" rtl="0">
              <a:lnSpc>
                <a:spcPct val="150000"/>
              </a:lnSpc>
              <a:spcBef>
                <a:spcPts val="0"/>
              </a:spcBef>
              <a:spcAft>
                <a:spcPts val="0"/>
              </a:spcAft>
              <a:buClr>
                <a:schemeClr val="lt1"/>
              </a:buClr>
              <a:buSzPts val="1600"/>
              <a:buChar char="➢"/>
            </a:pPr>
            <a:r>
              <a:rPr lang="en" sz="1600" b="1">
                <a:solidFill>
                  <a:schemeClr val="lt1"/>
                </a:solidFill>
              </a:rPr>
              <a:t>Gap in the market</a:t>
            </a:r>
            <a:r>
              <a:rPr lang="en" sz="1600">
                <a:solidFill>
                  <a:schemeClr val="lt1"/>
                </a:solidFill>
              </a:rPr>
              <a:t> for fully electric, mid-sized transport aircraft (6</a:t>
            </a:r>
            <a:r>
              <a:rPr lang="en" sz="1600"/>
              <a:t> people</a:t>
            </a:r>
            <a:r>
              <a:rPr lang="en" sz="1600">
                <a:solidFill>
                  <a:schemeClr val="lt1"/>
                </a:solidFill>
              </a:rPr>
              <a:t>)</a:t>
            </a:r>
            <a:endParaRPr sz="1600">
              <a:solidFill>
                <a:schemeClr val="lt1"/>
              </a:solidFill>
            </a:endParaRPr>
          </a:p>
          <a:p>
            <a:pPr marL="685800" marR="24578" lvl="0" indent="-342900" algn="l" rtl="0">
              <a:lnSpc>
                <a:spcPct val="150000"/>
              </a:lnSpc>
              <a:spcBef>
                <a:spcPts val="0"/>
              </a:spcBef>
              <a:spcAft>
                <a:spcPts val="0"/>
              </a:spcAft>
              <a:buClr>
                <a:schemeClr val="lt1"/>
              </a:buClr>
              <a:buSzPts val="1800"/>
              <a:buChar char="➢"/>
            </a:pPr>
            <a:r>
              <a:rPr lang="en" sz="1600" b="1">
                <a:solidFill>
                  <a:schemeClr val="lt1"/>
                </a:solidFill>
              </a:rPr>
              <a:t>Motivation</a:t>
            </a:r>
            <a:r>
              <a:rPr lang="en" sz="1600">
                <a:solidFill>
                  <a:schemeClr val="lt1"/>
                </a:solidFill>
              </a:rPr>
              <a:t>: Aviation industry’s contribution to </a:t>
            </a:r>
            <a:r>
              <a:rPr lang="en" sz="1600" i="1">
                <a:solidFill>
                  <a:schemeClr val="lt1"/>
                </a:solidFill>
              </a:rPr>
              <a:t>Global Warming</a:t>
            </a:r>
            <a:r>
              <a:rPr lang="en" sz="1600">
                <a:solidFill>
                  <a:schemeClr val="lt1"/>
                </a:solidFill>
              </a:rPr>
              <a:t>, AvGas production concerns, exploration of novel design spac</a:t>
            </a:r>
            <a:r>
              <a:rPr lang="en">
                <a:solidFill>
                  <a:schemeClr val="lt1"/>
                </a:solidFill>
              </a:rPr>
              <a:t>e</a:t>
            </a:r>
            <a:endParaRPr>
              <a:solidFill>
                <a:schemeClr val="lt1"/>
              </a:solidFill>
            </a:endParaRPr>
          </a:p>
        </p:txBody>
      </p:sp>
      <p:grpSp>
        <p:nvGrpSpPr>
          <p:cNvPr id="86" name="Google Shape;86;p16"/>
          <p:cNvGrpSpPr/>
          <p:nvPr/>
        </p:nvGrpSpPr>
        <p:grpSpPr>
          <a:xfrm>
            <a:off x="5125228" y="1035052"/>
            <a:ext cx="3608120" cy="3069289"/>
            <a:chOff x="5125250" y="1209088"/>
            <a:chExt cx="3707100" cy="3153488"/>
          </a:xfrm>
        </p:grpSpPr>
        <p:pic>
          <p:nvPicPr>
            <p:cNvPr id="87" name="Google Shape;87;p16"/>
            <p:cNvPicPr preferRelativeResize="0"/>
            <p:nvPr/>
          </p:nvPicPr>
          <p:blipFill>
            <a:blip r:embed="rId3">
              <a:alphaModFix/>
            </a:blip>
            <a:stretch>
              <a:fillRect/>
            </a:stretch>
          </p:blipFill>
          <p:spPr>
            <a:xfrm>
              <a:off x="5125288" y="1209088"/>
              <a:ext cx="3707025" cy="2520775"/>
            </a:xfrm>
            <a:prstGeom prst="rect">
              <a:avLst/>
            </a:prstGeom>
            <a:noFill/>
            <a:ln>
              <a:noFill/>
            </a:ln>
          </p:spPr>
        </p:pic>
        <p:sp>
          <p:nvSpPr>
            <p:cNvPr id="88" name="Google Shape;88;p16"/>
            <p:cNvSpPr txBox="1"/>
            <p:nvPr/>
          </p:nvSpPr>
          <p:spPr>
            <a:xfrm>
              <a:off x="5125250" y="3729875"/>
              <a:ext cx="3707100" cy="63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Roboto"/>
                  <a:ea typeface="Roboto"/>
                  <a:cs typeface="Roboto"/>
                  <a:sym typeface="Roboto"/>
                </a:rPr>
                <a:t>Beyond Aviation: All Electric, 4-Passenger Cessna 172</a:t>
              </a:r>
              <a:endParaRPr>
                <a:solidFill>
                  <a:schemeClr val="lt1"/>
                </a:solidFill>
                <a:latin typeface="Roboto"/>
                <a:ea typeface="Roboto"/>
                <a:cs typeface="Roboto"/>
                <a:sym typeface="Roboto"/>
              </a:endParaRPr>
            </a:p>
          </p:txBody>
        </p:sp>
      </p:grpSp>
      <p:graphicFrame>
        <p:nvGraphicFramePr>
          <p:cNvPr id="89" name="Google Shape;89;p16"/>
          <p:cNvGraphicFramePr/>
          <p:nvPr/>
        </p:nvGraphicFramePr>
        <p:xfrm>
          <a:off x="0" y="4736775"/>
          <a:ext cx="8415000" cy="32005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5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0813" y="1004563"/>
            <a:ext cx="4699649" cy="3591576"/>
          </a:xfrm>
          <a:prstGeom prst="rect">
            <a:avLst/>
          </a:prstGeom>
          <a:noFill/>
          <a:ln w="19050" cap="flat" cmpd="sng">
            <a:solidFill>
              <a:schemeClr val="dk2"/>
            </a:solidFill>
            <a:prstDash val="solid"/>
            <a:round/>
            <a:headEnd type="none" w="sm" len="sm"/>
            <a:tailEnd type="none" w="sm" len="sm"/>
          </a:ln>
        </p:spPr>
      </p:pic>
      <p:sp>
        <p:nvSpPr>
          <p:cNvPr id="517" name="Google Shape;517;p5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283"/>
              <a:t>R</a:t>
            </a:r>
            <a:r>
              <a:rPr lang="en" sz="2611"/>
              <a:t>ISK</a:t>
            </a:r>
            <a:r>
              <a:rPr lang="en"/>
              <a:t> </a:t>
            </a:r>
            <a:r>
              <a:rPr lang="en" sz="3277"/>
              <a:t>M</a:t>
            </a:r>
            <a:r>
              <a:rPr lang="en" sz="2611"/>
              <a:t>ITIGATION</a:t>
            </a:r>
            <a:r>
              <a:rPr lang="en"/>
              <a:t> </a:t>
            </a:r>
            <a:r>
              <a:rPr lang="en" sz="3277"/>
              <a:t>S</a:t>
            </a:r>
            <a:r>
              <a:rPr lang="en" sz="2611"/>
              <a:t>TRATEGIES</a:t>
            </a:r>
            <a:endParaRPr/>
          </a:p>
        </p:txBody>
      </p:sp>
      <p:sp>
        <p:nvSpPr>
          <p:cNvPr id="518" name="Google Shape;518;p5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40</a:t>
            </a:fld>
            <a:endParaRPr/>
          </a:p>
        </p:txBody>
      </p:sp>
      <p:sp>
        <p:nvSpPr>
          <p:cNvPr id="519" name="Google Shape;519;p52"/>
          <p:cNvSpPr txBox="1"/>
          <p:nvPr/>
        </p:nvSpPr>
        <p:spPr>
          <a:xfrm>
            <a:off x="5154175" y="1004575"/>
            <a:ext cx="3887100" cy="355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u="sng">
                <a:solidFill>
                  <a:schemeClr val="lt1"/>
                </a:solidFill>
                <a:latin typeface="Roboto"/>
                <a:ea typeface="Roboto"/>
                <a:cs typeface="Roboto"/>
                <a:sym typeface="Roboto"/>
              </a:rPr>
              <a:t>Risk 3 Associated Risks: </a:t>
            </a:r>
            <a:endParaRPr sz="1200" u="sng">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Wind Tunnel may be occupied</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LABVIEW code ineffective for desired data output</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Incorrect preload set up causing test subject to be unstable or loose</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Test subject not secured properly may fall off and break wind tunnel</a:t>
            </a:r>
            <a:endParaRPr sz="12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 sz="1200" u="sng">
                <a:solidFill>
                  <a:schemeClr val="lt1"/>
                </a:solidFill>
                <a:latin typeface="Roboto"/>
                <a:ea typeface="Roboto"/>
                <a:cs typeface="Roboto"/>
                <a:sym typeface="Roboto"/>
              </a:rPr>
              <a:t>Risk 3 Mitigation: </a:t>
            </a:r>
            <a:endParaRPr sz="1200" u="sng">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Ensure reservations made well in advance</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Consult lab staff before testing / verify LABVIEW code up to date with proper outputs </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Ensure Set-Screw model adaptation is properly applied</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First test precaution safety net </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Create thorough testing plans / checklists</a:t>
            </a:r>
            <a:endParaRPr sz="1200">
              <a:solidFill>
                <a:schemeClr val="lt1"/>
              </a:solidFill>
              <a:latin typeface="Roboto"/>
              <a:ea typeface="Roboto"/>
              <a:cs typeface="Roboto"/>
              <a:sym typeface="Roboto"/>
            </a:endParaRPr>
          </a:p>
        </p:txBody>
      </p:sp>
      <p:sp>
        <p:nvSpPr>
          <p:cNvPr id="520" name="Google Shape;520;p52"/>
          <p:cNvSpPr txBox="1">
            <a:spLocks noGrp="1"/>
          </p:cNvSpPr>
          <p:nvPr>
            <p:ph type="body" idx="1"/>
          </p:nvPr>
        </p:nvSpPr>
        <p:spPr>
          <a:xfrm>
            <a:off x="385488" y="572700"/>
            <a:ext cx="4470300" cy="49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rPr>
              <a:t>Risk </a:t>
            </a:r>
            <a:r>
              <a:rPr lang="en" sz="1800" b="1"/>
              <a:t>3</a:t>
            </a:r>
            <a:r>
              <a:rPr lang="en" sz="1800" b="1">
                <a:solidFill>
                  <a:schemeClr val="lt1"/>
                </a:solidFill>
              </a:rPr>
              <a:t>: </a:t>
            </a:r>
            <a:r>
              <a:rPr lang="en" sz="1800" b="1">
                <a:solidFill>
                  <a:srgbClr val="000000"/>
                </a:solidFill>
              </a:rPr>
              <a:t>Wind tunnel is set up improperly</a:t>
            </a:r>
            <a:endParaRPr sz="1800" b="1">
              <a:solidFill>
                <a:schemeClr val="lt1"/>
              </a:solidFill>
            </a:endParaRPr>
          </a:p>
          <a:p>
            <a:pPr marL="0" lvl="0" indent="0" algn="l" rtl="0">
              <a:spcBef>
                <a:spcPts val="1200"/>
              </a:spcBef>
              <a:spcAft>
                <a:spcPts val="1200"/>
              </a:spcAft>
              <a:buNone/>
            </a:pPr>
            <a:endParaRPr sz="1000" b="1"/>
          </a:p>
        </p:txBody>
      </p:sp>
      <p:sp>
        <p:nvSpPr>
          <p:cNvPr id="521" name="Google Shape;521;p52"/>
          <p:cNvSpPr txBox="1"/>
          <p:nvPr/>
        </p:nvSpPr>
        <p:spPr>
          <a:xfrm>
            <a:off x="3618625" y="2600263"/>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p:txBody>
      </p:sp>
      <p:sp>
        <p:nvSpPr>
          <p:cNvPr id="522" name="Google Shape;522;p52"/>
          <p:cNvSpPr txBox="1"/>
          <p:nvPr/>
        </p:nvSpPr>
        <p:spPr>
          <a:xfrm>
            <a:off x="2788825" y="4051750"/>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p:txBody>
      </p:sp>
      <p:sp>
        <p:nvSpPr>
          <p:cNvPr id="523" name="Google Shape;523;p52"/>
          <p:cNvSpPr/>
          <p:nvPr/>
        </p:nvSpPr>
        <p:spPr>
          <a:xfrm rot="1853041">
            <a:off x="3289543" y="2856495"/>
            <a:ext cx="147866" cy="1338412"/>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24" name="Google Shape;524;p5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5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0813" y="1004563"/>
            <a:ext cx="4699649" cy="3591576"/>
          </a:xfrm>
          <a:prstGeom prst="rect">
            <a:avLst/>
          </a:prstGeom>
          <a:noFill/>
          <a:ln w="19050" cap="flat" cmpd="sng">
            <a:solidFill>
              <a:schemeClr val="dk2"/>
            </a:solidFill>
            <a:prstDash val="solid"/>
            <a:round/>
            <a:headEnd type="none" w="sm" len="sm"/>
            <a:tailEnd type="none" w="sm" len="sm"/>
          </a:ln>
        </p:spPr>
      </p:pic>
      <p:sp>
        <p:nvSpPr>
          <p:cNvPr id="530" name="Google Shape;530;p5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283"/>
              <a:t>R</a:t>
            </a:r>
            <a:r>
              <a:rPr lang="en" sz="2611"/>
              <a:t>ISK</a:t>
            </a:r>
            <a:r>
              <a:rPr lang="en"/>
              <a:t> </a:t>
            </a:r>
            <a:r>
              <a:rPr lang="en" sz="3277"/>
              <a:t>M</a:t>
            </a:r>
            <a:r>
              <a:rPr lang="en" sz="2611"/>
              <a:t>ITIGATION</a:t>
            </a:r>
            <a:r>
              <a:rPr lang="en"/>
              <a:t> </a:t>
            </a:r>
            <a:r>
              <a:rPr lang="en" sz="3277"/>
              <a:t>S</a:t>
            </a:r>
            <a:r>
              <a:rPr lang="en" sz="2611"/>
              <a:t>TRATEGIES</a:t>
            </a:r>
            <a:endParaRPr/>
          </a:p>
        </p:txBody>
      </p:sp>
      <p:sp>
        <p:nvSpPr>
          <p:cNvPr id="531" name="Google Shape;531;p5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41</a:t>
            </a:fld>
            <a:endParaRPr/>
          </a:p>
        </p:txBody>
      </p:sp>
      <p:sp>
        <p:nvSpPr>
          <p:cNvPr id="532" name="Google Shape;532;p53"/>
          <p:cNvSpPr txBox="1"/>
          <p:nvPr/>
        </p:nvSpPr>
        <p:spPr>
          <a:xfrm>
            <a:off x="5111475" y="955650"/>
            <a:ext cx="3621600" cy="36942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200" u="sng">
                <a:solidFill>
                  <a:schemeClr val="lt1"/>
                </a:solidFill>
                <a:latin typeface="Roboto"/>
                <a:ea typeface="Roboto"/>
                <a:cs typeface="Roboto"/>
                <a:sym typeface="Roboto"/>
              </a:rPr>
              <a:t>Risk 4 Associated Risks: </a:t>
            </a:r>
            <a:endParaRPr sz="1200">
              <a:solidFill>
                <a:schemeClr val="lt1"/>
              </a:solidFill>
              <a:latin typeface="Roboto"/>
              <a:ea typeface="Roboto"/>
              <a:cs typeface="Roboto"/>
              <a:sym typeface="Roboto"/>
            </a:endParaRPr>
          </a:p>
          <a:p>
            <a:pPr marL="457200" lvl="0" indent="-304800" algn="l" rtl="0">
              <a:lnSpc>
                <a:spcPct val="150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3D printed model has unnecessary drag due to manufacturing inconsistencies</a:t>
            </a:r>
            <a:endParaRPr sz="1200">
              <a:solidFill>
                <a:schemeClr val="lt1"/>
              </a:solidFill>
              <a:latin typeface="Roboto"/>
              <a:ea typeface="Roboto"/>
              <a:cs typeface="Roboto"/>
              <a:sym typeface="Roboto"/>
            </a:endParaRPr>
          </a:p>
          <a:p>
            <a:pPr marL="457200" lvl="0" indent="-304800" algn="l" rtl="0">
              <a:lnSpc>
                <a:spcPct val="150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Test unable to produce 500g of axial force</a:t>
            </a:r>
            <a:endParaRPr sz="1200">
              <a:solidFill>
                <a:schemeClr val="lt1"/>
              </a:solidFill>
              <a:latin typeface="Roboto"/>
              <a:ea typeface="Roboto"/>
              <a:cs typeface="Roboto"/>
              <a:sym typeface="Roboto"/>
            </a:endParaRPr>
          </a:p>
          <a:p>
            <a:pPr marL="457200" lvl="0" indent="-304800" algn="l" rtl="0">
              <a:lnSpc>
                <a:spcPct val="150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Errors associated with preloading</a:t>
            </a:r>
            <a:endParaRPr sz="1200">
              <a:solidFill>
                <a:schemeClr val="lt1"/>
              </a:solidFill>
              <a:latin typeface="Roboto"/>
              <a:ea typeface="Roboto"/>
              <a:cs typeface="Roboto"/>
              <a:sym typeface="Roboto"/>
            </a:endParaRPr>
          </a:p>
          <a:p>
            <a:pPr marL="0" lvl="0" indent="0" algn="l" rtl="0">
              <a:lnSpc>
                <a:spcPct val="150000"/>
              </a:lnSpc>
              <a:spcBef>
                <a:spcPts val="0"/>
              </a:spcBef>
              <a:spcAft>
                <a:spcPts val="0"/>
              </a:spcAft>
              <a:buNone/>
            </a:pPr>
            <a:r>
              <a:rPr lang="en" sz="1200" u="sng">
                <a:solidFill>
                  <a:schemeClr val="lt1"/>
                </a:solidFill>
                <a:latin typeface="Roboto"/>
                <a:ea typeface="Roboto"/>
                <a:cs typeface="Roboto"/>
                <a:sym typeface="Roboto"/>
              </a:rPr>
              <a:t>Risk 4 Mitigation: </a:t>
            </a:r>
            <a:endParaRPr sz="1200" u="sng">
              <a:solidFill>
                <a:schemeClr val="lt1"/>
              </a:solidFill>
              <a:latin typeface="Roboto"/>
              <a:ea typeface="Roboto"/>
              <a:cs typeface="Roboto"/>
              <a:sym typeface="Roboto"/>
            </a:endParaRPr>
          </a:p>
          <a:p>
            <a:pPr marL="457200" lvl="0" indent="-304800" algn="l" rtl="0">
              <a:lnSpc>
                <a:spcPct val="150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Preform multiple trial tests to confirm data</a:t>
            </a:r>
            <a:endParaRPr sz="1200">
              <a:solidFill>
                <a:schemeClr val="lt1"/>
              </a:solidFill>
              <a:latin typeface="Roboto"/>
              <a:ea typeface="Roboto"/>
              <a:cs typeface="Roboto"/>
              <a:sym typeface="Roboto"/>
            </a:endParaRPr>
          </a:p>
          <a:p>
            <a:pPr marL="457200" lvl="0" indent="-304800" algn="l" rtl="0">
              <a:lnSpc>
                <a:spcPct val="150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Ensure consistent manufacturing practices</a:t>
            </a:r>
            <a:endParaRPr sz="1200">
              <a:solidFill>
                <a:schemeClr val="lt1"/>
              </a:solidFill>
              <a:latin typeface="Roboto"/>
              <a:ea typeface="Roboto"/>
              <a:cs typeface="Roboto"/>
              <a:sym typeface="Roboto"/>
            </a:endParaRPr>
          </a:p>
          <a:p>
            <a:pPr marL="457200" lvl="0" indent="-304800" algn="l" rtl="0">
              <a:lnSpc>
                <a:spcPct val="150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Error reduced by appropriately pre-loading the STING ⅜ EWT</a:t>
            </a:r>
            <a:endParaRPr sz="1200">
              <a:solidFill>
                <a:schemeClr val="lt1"/>
              </a:solidFill>
              <a:latin typeface="Roboto"/>
              <a:ea typeface="Roboto"/>
              <a:cs typeface="Roboto"/>
              <a:sym typeface="Roboto"/>
            </a:endParaRPr>
          </a:p>
          <a:p>
            <a:pPr marL="457200" lvl="0" indent="-304800" algn="l" rtl="0">
              <a:lnSpc>
                <a:spcPct val="150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Thoroughly check computational models before manufacturing, ensure sizing and model scaling before testing</a:t>
            </a:r>
            <a:endParaRPr sz="1200">
              <a:solidFill>
                <a:schemeClr val="lt1"/>
              </a:solidFill>
              <a:latin typeface="Roboto"/>
              <a:ea typeface="Roboto"/>
              <a:cs typeface="Roboto"/>
              <a:sym typeface="Roboto"/>
            </a:endParaRPr>
          </a:p>
        </p:txBody>
      </p:sp>
      <p:sp>
        <p:nvSpPr>
          <p:cNvPr id="533" name="Google Shape;533;p53"/>
          <p:cNvSpPr txBox="1">
            <a:spLocks noGrp="1"/>
          </p:cNvSpPr>
          <p:nvPr>
            <p:ph type="body" idx="1"/>
          </p:nvPr>
        </p:nvSpPr>
        <p:spPr>
          <a:xfrm>
            <a:off x="385488" y="568725"/>
            <a:ext cx="4470300" cy="49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rPr>
              <a:t>Risk </a:t>
            </a:r>
            <a:r>
              <a:rPr lang="en" sz="1800" b="1"/>
              <a:t>4</a:t>
            </a:r>
            <a:r>
              <a:rPr lang="en" sz="1800" b="1">
                <a:solidFill>
                  <a:schemeClr val="lt1"/>
                </a:solidFill>
              </a:rPr>
              <a:t>: </a:t>
            </a:r>
            <a:r>
              <a:rPr lang="en" sz="1800" b="1">
                <a:solidFill>
                  <a:srgbClr val="000000"/>
                </a:solidFill>
              </a:rPr>
              <a:t>Inconclusive NELDA vs 206 WTAV</a:t>
            </a:r>
            <a:endParaRPr sz="1800" b="1">
              <a:solidFill>
                <a:schemeClr val="lt1"/>
              </a:solidFill>
            </a:endParaRPr>
          </a:p>
          <a:p>
            <a:pPr marL="0" lvl="0" indent="0" algn="l" rtl="0">
              <a:spcBef>
                <a:spcPts val="1200"/>
              </a:spcBef>
              <a:spcAft>
                <a:spcPts val="1200"/>
              </a:spcAft>
              <a:buNone/>
            </a:pPr>
            <a:endParaRPr sz="1000" b="1"/>
          </a:p>
        </p:txBody>
      </p:sp>
      <p:sp>
        <p:nvSpPr>
          <p:cNvPr id="534" name="Google Shape;534;p53"/>
          <p:cNvSpPr txBox="1"/>
          <p:nvPr/>
        </p:nvSpPr>
        <p:spPr>
          <a:xfrm>
            <a:off x="3553150" y="2700600"/>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4</a:t>
            </a:r>
            <a:endParaRPr>
              <a:latin typeface="Roboto"/>
              <a:ea typeface="Roboto"/>
              <a:cs typeface="Roboto"/>
              <a:sym typeface="Roboto"/>
            </a:endParaRPr>
          </a:p>
        </p:txBody>
      </p:sp>
      <p:sp>
        <p:nvSpPr>
          <p:cNvPr id="535" name="Google Shape;535;p53"/>
          <p:cNvSpPr txBox="1"/>
          <p:nvPr/>
        </p:nvSpPr>
        <p:spPr>
          <a:xfrm>
            <a:off x="3553150" y="3348750"/>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4</a:t>
            </a:r>
            <a:endParaRPr>
              <a:latin typeface="Roboto"/>
              <a:ea typeface="Roboto"/>
              <a:cs typeface="Roboto"/>
              <a:sym typeface="Roboto"/>
            </a:endParaRPr>
          </a:p>
        </p:txBody>
      </p:sp>
      <p:sp>
        <p:nvSpPr>
          <p:cNvPr id="536" name="Google Shape;536;p53"/>
          <p:cNvSpPr/>
          <p:nvPr/>
        </p:nvSpPr>
        <p:spPr>
          <a:xfrm>
            <a:off x="3624850" y="3050200"/>
            <a:ext cx="147900" cy="4002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37" name="Google Shape;537;p53"/>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5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0813" y="1004563"/>
            <a:ext cx="4699649" cy="3591576"/>
          </a:xfrm>
          <a:prstGeom prst="rect">
            <a:avLst/>
          </a:prstGeom>
          <a:noFill/>
          <a:ln w="19050" cap="flat" cmpd="sng">
            <a:solidFill>
              <a:schemeClr val="dk2"/>
            </a:solidFill>
            <a:prstDash val="solid"/>
            <a:round/>
            <a:headEnd type="none" w="sm" len="sm"/>
            <a:tailEnd type="none" w="sm" len="sm"/>
          </a:ln>
        </p:spPr>
      </p:pic>
      <p:sp>
        <p:nvSpPr>
          <p:cNvPr id="543" name="Google Shape;543;p5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283"/>
              <a:t>R</a:t>
            </a:r>
            <a:r>
              <a:rPr lang="en" sz="2611"/>
              <a:t>ISK</a:t>
            </a:r>
            <a:r>
              <a:rPr lang="en"/>
              <a:t> </a:t>
            </a:r>
            <a:r>
              <a:rPr lang="en" sz="3277"/>
              <a:t>M</a:t>
            </a:r>
            <a:r>
              <a:rPr lang="en" sz="2611"/>
              <a:t>ITIGATION</a:t>
            </a:r>
            <a:r>
              <a:rPr lang="en"/>
              <a:t> </a:t>
            </a:r>
            <a:r>
              <a:rPr lang="en" sz="3277"/>
              <a:t>S</a:t>
            </a:r>
            <a:r>
              <a:rPr lang="en" sz="2611"/>
              <a:t>TRATEGIES</a:t>
            </a:r>
            <a:endParaRPr/>
          </a:p>
        </p:txBody>
      </p:sp>
      <p:sp>
        <p:nvSpPr>
          <p:cNvPr id="544" name="Google Shape;544;p5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42</a:t>
            </a:fld>
            <a:endParaRPr/>
          </a:p>
        </p:txBody>
      </p:sp>
      <p:sp>
        <p:nvSpPr>
          <p:cNvPr id="545" name="Google Shape;545;p54"/>
          <p:cNvSpPr txBox="1"/>
          <p:nvPr/>
        </p:nvSpPr>
        <p:spPr>
          <a:xfrm>
            <a:off x="5079475" y="1004575"/>
            <a:ext cx="3591900" cy="34170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200" u="sng">
                <a:solidFill>
                  <a:schemeClr val="lt1"/>
                </a:solidFill>
                <a:latin typeface="Roboto"/>
                <a:ea typeface="Roboto"/>
                <a:cs typeface="Roboto"/>
                <a:sym typeface="Roboto"/>
              </a:rPr>
              <a:t>Risk 5 Associated Risks:</a:t>
            </a:r>
            <a:r>
              <a:rPr lang="en" sz="1200">
                <a:solidFill>
                  <a:schemeClr val="lt1"/>
                </a:solidFill>
                <a:latin typeface="Roboto"/>
                <a:ea typeface="Roboto"/>
                <a:cs typeface="Roboto"/>
                <a:sym typeface="Roboto"/>
              </a:rPr>
              <a:t> </a:t>
            </a:r>
            <a:endParaRPr sz="1200">
              <a:solidFill>
                <a:schemeClr val="lt1"/>
              </a:solidFill>
              <a:latin typeface="Roboto"/>
              <a:ea typeface="Roboto"/>
              <a:cs typeface="Roboto"/>
              <a:sym typeface="Roboto"/>
            </a:endParaRPr>
          </a:p>
          <a:p>
            <a:pPr marL="457200" lvl="0" indent="-304800" algn="l" rtl="0">
              <a:lnSpc>
                <a:spcPct val="150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Unpredictable wind tunnel forces through testing cycles</a:t>
            </a:r>
            <a:endParaRPr sz="1200">
              <a:solidFill>
                <a:schemeClr val="lt1"/>
              </a:solidFill>
              <a:latin typeface="Roboto"/>
              <a:ea typeface="Roboto"/>
              <a:cs typeface="Roboto"/>
              <a:sym typeface="Roboto"/>
            </a:endParaRPr>
          </a:p>
          <a:p>
            <a:pPr marL="457200" lvl="0" indent="-304800" algn="l" rtl="0">
              <a:lnSpc>
                <a:spcPct val="150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Compromised rear structure associated with STING ⅜ EWT insert </a:t>
            </a:r>
            <a:endParaRPr sz="1200">
              <a:solidFill>
                <a:schemeClr val="lt1"/>
              </a:solidFill>
              <a:latin typeface="Roboto"/>
              <a:ea typeface="Roboto"/>
              <a:cs typeface="Roboto"/>
              <a:sym typeface="Roboto"/>
            </a:endParaRPr>
          </a:p>
          <a:p>
            <a:pPr marL="457200" lvl="0" indent="-304800" algn="l" rtl="0">
              <a:lnSpc>
                <a:spcPct val="150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Manufacturing structural limitations</a:t>
            </a:r>
            <a:endParaRPr sz="1200">
              <a:solidFill>
                <a:schemeClr val="lt1"/>
              </a:solidFill>
              <a:latin typeface="Roboto"/>
              <a:ea typeface="Roboto"/>
              <a:cs typeface="Roboto"/>
              <a:sym typeface="Roboto"/>
            </a:endParaRPr>
          </a:p>
          <a:p>
            <a:pPr marL="0" lvl="0" indent="0" algn="l" rtl="0">
              <a:lnSpc>
                <a:spcPct val="150000"/>
              </a:lnSpc>
              <a:spcBef>
                <a:spcPts val="0"/>
              </a:spcBef>
              <a:spcAft>
                <a:spcPts val="0"/>
              </a:spcAft>
              <a:buNone/>
            </a:pPr>
            <a:r>
              <a:rPr lang="en" sz="1200" u="sng">
                <a:solidFill>
                  <a:schemeClr val="lt1"/>
                </a:solidFill>
                <a:latin typeface="Roboto"/>
                <a:ea typeface="Roboto"/>
                <a:cs typeface="Roboto"/>
                <a:sym typeface="Roboto"/>
              </a:rPr>
              <a:t>Risk 5 Mitigation: </a:t>
            </a:r>
            <a:endParaRPr sz="1200" u="sng">
              <a:solidFill>
                <a:schemeClr val="lt1"/>
              </a:solidFill>
              <a:latin typeface="Roboto"/>
              <a:ea typeface="Roboto"/>
              <a:cs typeface="Roboto"/>
              <a:sym typeface="Roboto"/>
            </a:endParaRPr>
          </a:p>
          <a:p>
            <a:pPr marL="457200" lvl="0" indent="-304800" algn="l" rtl="0">
              <a:lnSpc>
                <a:spcPct val="150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High velocity car free stream air test </a:t>
            </a:r>
            <a:endParaRPr sz="1200">
              <a:solidFill>
                <a:schemeClr val="lt1"/>
              </a:solidFill>
              <a:latin typeface="Roboto"/>
              <a:ea typeface="Roboto"/>
              <a:cs typeface="Roboto"/>
              <a:sym typeface="Roboto"/>
            </a:endParaRPr>
          </a:p>
          <a:p>
            <a:pPr marL="457200" lvl="0" indent="-304800" algn="l" rtl="0">
              <a:lnSpc>
                <a:spcPct val="150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Compare construction to other wind tunnel models</a:t>
            </a:r>
            <a:endParaRPr sz="1200">
              <a:solidFill>
                <a:schemeClr val="lt1"/>
              </a:solidFill>
              <a:latin typeface="Roboto"/>
              <a:ea typeface="Roboto"/>
              <a:cs typeface="Roboto"/>
              <a:sym typeface="Roboto"/>
            </a:endParaRPr>
          </a:p>
          <a:p>
            <a:pPr marL="457200" lvl="0" indent="-304800" algn="l" rtl="0">
              <a:lnSpc>
                <a:spcPct val="150000"/>
              </a:lnSpc>
              <a:spcBef>
                <a:spcPts val="0"/>
              </a:spcBef>
              <a:spcAft>
                <a:spcPts val="0"/>
              </a:spcAft>
              <a:buClr>
                <a:schemeClr val="lt1"/>
              </a:buClr>
              <a:buSzPts val="1200"/>
              <a:buFont typeface="Arial"/>
              <a:buChar char="➢"/>
            </a:pPr>
            <a:r>
              <a:rPr lang="en" sz="1200">
                <a:solidFill>
                  <a:schemeClr val="lt1"/>
                </a:solidFill>
                <a:latin typeface="Roboto"/>
                <a:ea typeface="Roboto"/>
                <a:cs typeface="Roboto"/>
                <a:sym typeface="Roboto"/>
              </a:rPr>
              <a:t>Thorough manufacturing analysis before purchase</a:t>
            </a:r>
            <a:endParaRPr sz="1200">
              <a:solidFill>
                <a:schemeClr val="lt1"/>
              </a:solidFill>
              <a:latin typeface="Roboto"/>
              <a:ea typeface="Roboto"/>
              <a:cs typeface="Roboto"/>
              <a:sym typeface="Roboto"/>
            </a:endParaRPr>
          </a:p>
        </p:txBody>
      </p:sp>
      <p:sp>
        <p:nvSpPr>
          <p:cNvPr id="546" name="Google Shape;546;p54"/>
          <p:cNvSpPr txBox="1">
            <a:spLocks noGrp="1"/>
          </p:cNvSpPr>
          <p:nvPr>
            <p:ph type="body" idx="1"/>
          </p:nvPr>
        </p:nvSpPr>
        <p:spPr>
          <a:xfrm>
            <a:off x="385488" y="572700"/>
            <a:ext cx="4470300" cy="49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rPr>
              <a:t>Risk </a:t>
            </a:r>
            <a:r>
              <a:rPr lang="en" sz="1800" b="1"/>
              <a:t>5:</a:t>
            </a:r>
            <a:r>
              <a:rPr lang="en" sz="1800" b="1">
                <a:solidFill>
                  <a:schemeClr val="lt1"/>
                </a:solidFill>
              </a:rPr>
              <a:t> </a:t>
            </a:r>
            <a:r>
              <a:rPr lang="en" sz="1800" b="1">
                <a:solidFill>
                  <a:srgbClr val="000000"/>
                </a:solidFill>
              </a:rPr>
              <a:t>Structural failure during WTAV</a:t>
            </a:r>
            <a:endParaRPr sz="1800" b="1">
              <a:solidFill>
                <a:schemeClr val="lt1"/>
              </a:solidFill>
            </a:endParaRPr>
          </a:p>
          <a:p>
            <a:pPr marL="0" lvl="0" indent="0" algn="l" rtl="0">
              <a:spcBef>
                <a:spcPts val="1200"/>
              </a:spcBef>
              <a:spcAft>
                <a:spcPts val="1200"/>
              </a:spcAft>
              <a:buNone/>
            </a:pPr>
            <a:endParaRPr sz="1000" b="1"/>
          </a:p>
        </p:txBody>
      </p:sp>
      <p:sp>
        <p:nvSpPr>
          <p:cNvPr id="547" name="Google Shape;547;p54"/>
          <p:cNvSpPr txBox="1"/>
          <p:nvPr/>
        </p:nvSpPr>
        <p:spPr>
          <a:xfrm>
            <a:off x="4402500" y="2647950"/>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p:txBody>
      </p:sp>
      <p:sp>
        <p:nvSpPr>
          <p:cNvPr id="548" name="Google Shape;548;p54"/>
          <p:cNvSpPr txBox="1"/>
          <p:nvPr/>
        </p:nvSpPr>
        <p:spPr>
          <a:xfrm>
            <a:off x="4402500" y="3296100"/>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p:txBody>
      </p:sp>
      <p:sp>
        <p:nvSpPr>
          <p:cNvPr id="549" name="Google Shape;549;p54"/>
          <p:cNvSpPr/>
          <p:nvPr/>
        </p:nvSpPr>
        <p:spPr>
          <a:xfrm>
            <a:off x="4474200" y="2997550"/>
            <a:ext cx="147900" cy="4002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50" name="Google Shape;550;p5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5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283"/>
              <a:t>P</a:t>
            </a:r>
            <a:r>
              <a:rPr lang="en" sz="2611"/>
              <a:t>RE</a:t>
            </a:r>
            <a:r>
              <a:rPr lang="en"/>
              <a:t> / </a:t>
            </a:r>
            <a:r>
              <a:rPr lang="en" sz="3277"/>
              <a:t>P</a:t>
            </a:r>
            <a:r>
              <a:rPr lang="en" sz="2611"/>
              <a:t>OST</a:t>
            </a:r>
            <a:r>
              <a:rPr lang="en"/>
              <a:t> </a:t>
            </a:r>
            <a:r>
              <a:rPr lang="en" sz="3277"/>
              <a:t>M</a:t>
            </a:r>
            <a:r>
              <a:rPr lang="en" sz="2611"/>
              <a:t>ITIGATION</a:t>
            </a:r>
            <a:r>
              <a:rPr lang="en"/>
              <a:t> </a:t>
            </a:r>
            <a:r>
              <a:rPr lang="en" sz="3277"/>
              <a:t>M</a:t>
            </a:r>
            <a:r>
              <a:rPr lang="en" sz="2611"/>
              <a:t>ATRICES</a:t>
            </a:r>
            <a:endParaRPr sz="2611"/>
          </a:p>
        </p:txBody>
      </p:sp>
      <p:sp>
        <p:nvSpPr>
          <p:cNvPr id="556" name="Google Shape;556;p5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43</a:t>
            </a:fld>
            <a:endParaRPr/>
          </a:p>
        </p:txBody>
      </p:sp>
      <p:graphicFrame>
        <p:nvGraphicFramePr>
          <p:cNvPr id="557" name="Google Shape;557;p55"/>
          <p:cNvGraphicFramePr/>
          <p:nvPr/>
        </p:nvGraphicFramePr>
        <p:xfrm>
          <a:off x="5297413" y="1581225"/>
          <a:ext cx="3000000" cy="3000000"/>
        </p:xfrm>
        <a:graphic>
          <a:graphicData uri="http://schemas.openxmlformats.org/drawingml/2006/table">
            <a:tbl>
              <a:tblPr>
                <a:noFill/>
                <a:tableStyleId>{83885C67-BAED-4242-9F9D-A6562A0CA75B}</a:tableStyleId>
              </a:tblPr>
              <a:tblGrid>
                <a:gridCol w="382850">
                  <a:extLst>
                    <a:ext uri="{9D8B030D-6E8A-4147-A177-3AD203B41FA5}">
                      <a16:colId xmlns:a16="http://schemas.microsoft.com/office/drawing/2014/main" val="20000"/>
                    </a:ext>
                  </a:extLst>
                </a:gridCol>
                <a:gridCol w="3192925">
                  <a:extLst>
                    <a:ext uri="{9D8B030D-6E8A-4147-A177-3AD203B41FA5}">
                      <a16:colId xmlns:a16="http://schemas.microsoft.com/office/drawing/2014/main" val="20001"/>
                    </a:ext>
                  </a:extLst>
                </a:gridCol>
              </a:tblGrid>
              <a:tr h="396200">
                <a:tc>
                  <a:txBody>
                    <a:bodyPr/>
                    <a:lstStyle/>
                    <a:p>
                      <a:pPr marL="0" lvl="0" indent="0" algn="ctr" rtl="0">
                        <a:spcBef>
                          <a:spcPts val="0"/>
                        </a:spcBef>
                        <a:spcAft>
                          <a:spcPts val="0"/>
                        </a:spcAft>
                        <a:buNone/>
                      </a:pPr>
                      <a:r>
                        <a:rPr lang="en"/>
                        <a:t>1</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Budget exceeds $5,000</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
                        <a:t>2</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Severe structural failure in CSD </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a:t>3</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Wind tunnel is set up improperly</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a:t>4</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Inconclusive NELDA vs 206 WTAV</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3"/>
                  </a:ext>
                </a:extLst>
              </a:tr>
              <a:tr h="396200">
                <a:tc>
                  <a:txBody>
                    <a:bodyPr/>
                    <a:lstStyle/>
                    <a:p>
                      <a:pPr marL="0" lvl="0" indent="0" algn="ctr" rtl="0">
                        <a:spcBef>
                          <a:spcPts val="0"/>
                        </a:spcBef>
                        <a:spcAft>
                          <a:spcPts val="0"/>
                        </a:spcAft>
                        <a:buNone/>
                      </a:pPr>
                      <a:r>
                        <a:rPr lang="en"/>
                        <a:t>5</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Structural failure during WTAV </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4"/>
                  </a:ext>
                </a:extLst>
              </a:tr>
            </a:tbl>
          </a:graphicData>
        </a:graphic>
      </p:graphicFrame>
      <p:pic>
        <p:nvPicPr>
          <p:cNvPr id="558" name="Google Shape;558;p5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0813" y="1004563"/>
            <a:ext cx="4699649" cy="3591576"/>
          </a:xfrm>
          <a:prstGeom prst="rect">
            <a:avLst/>
          </a:prstGeom>
          <a:noFill/>
          <a:ln w="19050" cap="flat" cmpd="sng">
            <a:solidFill>
              <a:schemeClr val="dk2"/>
            </a:solidFill>
            <a:prstDash val="solid"/>
            <a:round/>
            <a:headEnd type="none" w="sm" len="sm"/>
            <a:tailEnd type="none" w="sm" len="sm"/>
          </a:ln>
        </p:spPr>
      </p:pic>
      <p:sp>
        <p:nvSpPr>
          <p:cNvPr id="559" name="Google Shape;559;p55"/>
          <p:cNvSpPr txBox="1"/>
          <p:nvPr/>
        </p:nvSpPr>
        <p:spPr>
          <a:xfrm>
            <a:off x="4429913" y="3376313"/>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34343"/>
                </a:solidFill>
                <a:latin typeface="Roboto"/>
                <a:ea typeface="Roboto"/>
                <a:cs typeface="Roboto"/>
                <a:sym typeface="Roboto"/>
              </a:rPr>
              <a:t>1</a:t>
            </a:r>
            <a:endParaRPr>
              <a:solidFill>
                <a:srgbClr val="434343"/>
              </a:solidFill>
              <a:latin typeface="Roboto"/>
              <a:ea typeface="Roboto"/>
              <a:cs typeface="Roboto"/>
              <a:sym typeface="Roboto"/>
            </a:endParaRPr>
          </a:p>
        </p:txBody>
      </p:sp>
      <p:sp>
        <p:nvSpPr>
          <p:cNvPr id="560" name="Google Shape;560;p55"/>
          <p:cNvSpPr txBox="1"/>
          <p:nvPr/>
        </p:nvSpPr>
        <p:spPr>
          <a:xfrm>
            <a:off x="3484113" y="2637438"/>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34343"/>
                </a:solidFill>
                <a:latin typeface="Roboto"/>
                <a:ea typeface="Roboto"/>
                <a:cs typeface="Roboto"/>
                <a:sym typeface="Roboto"/>
              </a:rPr>
              <a:t>3</a:t>
            </a:r>
            <a:endParaRPr>
              <a:solidFill>
                <a:srgbClr val="434343"/>
              </a:solidFill>
              <a:latin typeface="Roboto"/>
              <a:ea typeface="Roboto"/>
              <a:cs typeface="Roboto"/>
              <a:sym typeface="Roboto"/>
            </a:endParaRPr>
          </a:p>
        </p:txBody>
      </p:sp>
      <p:sp>
        <p:nvSpPr>
          <p:cNvPr id="561" name="Google Shape;561;p55"/>
          <p:cNvSpPr txBox="1"/>
          <p:nvPr/>
        </p:nvSpPr>
        <p:spPr>
          <a:xfrm>
            <a:off x="3703713" y="2637450"/>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34343"/>
                </a:solidFill>
                <a:latin typeface="Roboto"/>
                <a:ea typeface="Roboto"/>
                <a:cs typeface="Roboto"/>
                <a:sym typeface="Roboto"/>
              </a:rPr>
              <a:t>4</a:t>
            </a:r>
            <a:endParaRPr>
              <a:solidFill>
                <a:srgbClr val="434343"/>
              </a:solidFill>
              <a:latin typeface="Roboto"/>
              <a:ea typeface="Roboto"/>
              <a:cs typeface="Roboto"/>
              <a:sym typeface="Roboto"/>
            </a:endParaRPr>
          </a:p>
        </p:txBody>
      </p:sp>
      <p:sp>
        <p:nvSpPr>
          <p:cNvPr id="562" name="Google Shape;562;p55"/>
          <p:cNvSpPr txBox="1"/>
          <p:nvPr/>
        </p:nvSpPr>
        <p:spPr>
          <a:xfrm>
            <a:off x="4320113" y="2637450"/>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34343"/>
                </a:solidFill>
                <a:latin typeface="Roboto"/>
                <a:ea typeface="Roboto"/>
                <a:cs typeface="Roboto"/>
                <a:sym typeface="Roboto"/>
              </a:rPr>
              <a:t>2</a:t>
            </a:r>
            <a:endParaRPr>
              <a:solidFill>
                <a:srgbClr val="434343"/>
              </a:solidFill>
              <a:latin typeface="Roboto"/>
              <a:ea typeface="Roboto"/>
              <a:cs typeface="Roboto"/>
              <a:sym typeface="Roboto"/>
            </a:endParaRPr>
          </a:p>
        </p:txBody>
      </p:sp>
      <p:sp>
        <p:nvSpPr>
          <p:cNvPr id="563" name="Google Shape;563;p55"/>
          <p:cNvSpPr txBox="1"/>
          <p:nvPr/>
        </p:nvSpPr>
        <p:spPr>
          <a:xfrm>
            <a:off x="4539713" y="2637463"/>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34343"/>
                </a:solidFill>
                <a:latin typeface="Roboto"/>
                <a:ea typeface="Roboto"/>
                <a:cs typeface="Roboto"/>
                <a:sym typeface="Roboto"/>
              </a:rPr>
              <a:t>5</a:t>
            </a:r>
            <a:endParaRPr>
              <a:solidFill>
                <a:srgbClr val="434343"/>
              </a:solidFill>
              <a:latin typeface="Roboto"/>
              <a:ea typeface="Roboto"/>
              <a:cs typeface="Roboto"/>
              <a:sym typeface="Roboto"/>
            </a:endParaRPr>
          </a:p>
        </p:txBody>
      </p:sp>
      <p:sp>
        <p:nvSpPr>
          <p:cNvPr id="564" name="Google Shape;564;p55"/>
          <p:cNvSpPr txBox="1"/>
          <p:nvPr/>
        </p:nvSpPr>
        <p:spPr>
          <a:xfrm>
            <a:off x="4414275" y="4015550"/>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latin typeface="Roboto"/>
                <a:ea typeface="Roboto"/>
                <a:cs typeface="Roboto"/>
                <a:sym typeface="Roboto"/>
              </a:rPr>
              <a:t>1</a:t>
            </a:r>
            <a:endParaRPr b="1" u="sng">
              <a:latin typeface="Roboto"/>
              <a:ea typeface="Roboto"/>
              <a:cs typeface="Roboto"/>
              <a:sym typeface="Roboto"/>
            </a:endParaRPr>
          </a:p>
        </p:txBody>
      </p:sp>
      <p:sp>
        <p:nvSpPr>
          <p:cNvPr id="565" name="Google Shape;565;p55"/>
          <p:cNvSpPr txBox="1"/>
          <p:nvPr/>
        </p:nvSpPr>
        <p:spPr>
          <a:xfrm>
            <a:off x="4649525" y="3376325"/>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latin typeface="Roboto"/>
                <a:ea typeface="Roboto"/>
                <a:cs typeface="Roboto"/>
                <a:sym typeface="Roboto"/>
              </a:rPr>
              <a:t>5</a:t>
            </a:r>
            <a:endParaRPr b="1" u="sng">
              <a:latin typeface="Roboto"/>
              <a:ea typeface="Roboto"/>
              <a:cs typeface="Roboto"/>
              <a:sym typeface="Roboto"/>
            </a:endParaRPr>
          </a:p>
        </p:txBody>
      </p:sp>
      <p:sp>
        <p:nvSpPr>
          <p:cNvPr id="566" name="Google Shape;566;p55"/>
          <p:cNvSpPr txBox="1"/>
          <p:nvPr/>
        </p:nvSpPr>
        <p:spPr>
          <a:xfrm>
            <a:off x="2788825" y="4051750"/>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latin typeface="Roboto"/>
                <a:ea typeface="Roboto"/>
                <a:cs typeface="Roboto"/>
                <a:sym typeface="Roboto"/>
              </a:rPr>
              <a:t>3</a:t>
            </a:r>
            <a:endParaRPr b="1" u="sng">
              <a:latin typeface="Roboto"/>
              <a:ea typeface="Roboto"/>
              <a:cs typeface="Roboto"/>
              <a:sym typeface="Roboto"/>
            </a:endParaRPr>
          </a:p>
        </p:txBody>
      </p:sp>
      <p:sp>
        <p:nvSpPr>
          <p:cNvPr id="567" name="Google Shape;567;p55"/>
          <p:cNvSpPr txBox="1"/>
          <p:nvPr/>
        </p:nvSpPr>
        <p:spPr>
          <a:xfrm>
            <a:off x="3553150" y="3348750"/>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latin typeface="Roboto"/>
                <a:ea typeface="Roboto"/>
                <a:cs typeface="Roboto"/>
                <a:sym typeface="Roboto"/>
              </a:rPr>
              <a:t>4</a:t>
            </a:r>
            <a:endParaRPr b="1" u="sng">
              <a:latin typeface="Roboto"/>
              <a:ea typeface="Roboto"/>
              <a:cs typeface="Roboto"/>
              <a:sym typeface="Roboto"/>
            </a:endParaRPr>
          </a:p>
        </p:txBody>
      </p:sp>
      <p:sp>
        <p:nvSpPr>
          <p:cNvPr id="568" name="Google Shape;568;p55"/>
          <p:cNvSpPr txBox="1"/>
          <p:nvPr/>
        </p:nvSpPr>
        <p:spPr>
          <a:xfrm>
            <a:off x="4207500" y="3376325"/>
            <a:ext cx="2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latin typeface="Roboto"/>
                <a:ea typeface="Roboto"/>
                <a:cs typeface="Roboto"/>
                <a:sym typeface="Roboto"/>
              </a:rPr>
              <a:t>2</a:t>
            </a:r>
            <a:endParaRPr b="1" u="sng">
              <a:latin typeface="Roboto"/>
              <a:ea typeface="Roboto"/>
              <a:cs typeface="Roboto"/>
              <a:sym typeface="Roboto"/>
            </a:endParaRPr>
          </a:p>
        </p:txBody>
      </p:sp>
      <p:cxnSp>
        <p:nvCxnSpPr>
          <p:cNvPr id="569" name="Google Shape;569;p55"/>
          <p:cNvCxnSpPr/>
          <p:nvPr/>
        </p:nvCxnSpPr>
        <p:spPr>
          <a:xfrm flipH="1">
            <a:off x="3043125" y="2961325"/>
            <a:ext cx="471600" cy="1128600"/>
          </a:xfrm>
          <a:prstGeom prst="straightConnector1">
            <a:avLst/>
          </a:prstGeom>
          <a:noFill/>
          <a:ln w="19050" cap="flat" cmpd="sng">
            <a:solidFill>
              <a:schemeClr val="dk2"/>
            </a:solidFill>
            <a:prstDash val="solid"/>
            <a:round/>
            <a:headEnd type="none" w="med" len="med"/>
            <a:tailEnd type="triangle" w="med" len="med"/>
          </a:ln>
        </p:spPr>
      </p:cxnSp>
      <p:cxnSp>
        <p:nvCxnSpPr>
          <p:cNvPr id="570" name="Google Shape;570;p55"/>
          <p:cNvCxnSpPr>
            <a:stCxn id="561" idx="2"/>
          </p:cNvCxnSpPr>
          <p:nvPr/>
        </p:nvCxnSpPr>
        <p:spPr>
          <a:xfrm flipH="1">
            <a:off x="3767013" y="3037650"/>
            <a:ext cx="46500" cy="347400"/>
          </a:xfrm>
          <a:prstGeom prst="straightConnector1">
            <a:avLst/>
          </a:prstGeom>
          <a:noFill/>
          <a:ln w="19050" cap="flat" cmpd="sng">
            <a:solidFill>
              <a:schemeClr val="dk2"/>
            </a:solidFill>
            <a:prstDash val="solid"/>
            <a:round/>
            <a:headEnd type="none" w="med" len="med"/>
            <a:tailEnd type="triangle" w="med" len="med"/>
          </a:ln>
        </p:spPr>
      </p:cxnSp>
      <p:cxnSp>
        <p:nvCxnSpPr>
          <p:cNvPr id="571" name="Google Shape;571;p55"/>
          <p:cNvCxnSpPr>
            <a:stCxn id="562" idx="2"/>
          </p:cNvCxnSpPr>
          <p:nvPr/>
        </p:nvCxnSpPr>
        <p:spPr>
          <a:xfrm flipH="1">
            <a:off x="4386413" y="3037650"/>
            <a:ext cx="43500" cy="404700"/>
          </a:xfrm>
          <a:prstGeom prst="straightConnector1">
            <a:avLst/>
          </a:prstGeom>
          <a:noFill/>
          <a:ln w="19050" cap="flat" cmpd="sng">
            <a:solidFill>
              <a:schemeClr val="dk2"/>
            </a:solidFill>
            <a:prstDash val="solid"/>
            <a:round/>
            <a:headEnd type="none" w="med" len="med"/>
            <a:tailEnd type="triangle" w="med" len="med"/>
          </a:ln>
        </p:spPr>
      </p:cxnSp>
      <p:cxnSp>
        <p:nvCxnSpPr>
          <p:cNvPr id="572" name="Google Shape;572;p55"/>
          <p:cNvCxnSpPr>
            <a:endCxn id="565" idx="0"/>
          </p:cNvCxnSpPr>
          <p:nvPr/>
        </p:nvCxnSpPr>
        <p:spPr>
          <a:xfrm>
            <a:off x="4748225" y="3004025"/>
            <a:ext cx="11100" cy="372300"/>
          </a:xfrm>
          <a:prstGeom prst="straightConnector1">
            <a:avLst/>
          </a:prstGeom>
          <a:noFill/>
          <a:ln w="19050" cap="flat" cmpd="sng">
            <a:solidFill>
              <a:schemeClr val="dk2"/>
            </a:solidFill>
            <a:prstDash val="solid"/>
            <a:round/>
            <a:headEnd type="none" w="med" len="med"/>
            <a:tailEnd type="triangle" w="med" len="med"/>
          </a:ln>
        </p:spPr>
      </p:cxnSp>
      <p:cxnSp>
        <p:nvCxnSpPr>
          <p:cNvPr id="573" name="Google Shape;573;p55"/>
          <p:cNvCxnSpPr/>
          <p:nvPr/>
        </p:nvCxnSpPr>
        <p:spPr>
          <a:xfrm>
            <a:off x="4572000" y="3715775"/>
            <a:ext cx="0" cy="342900"/>
          </a:xfrm>
          <a:prstGeom prst="straightConnector1">
            <a:avLst/>
          </a:prstGeom>
          <a:noFill/>
          <a:ln w="19050" cap="flat" cmpd="sng">
            <a:solidFill>
              <a:schemeClr val="dk2"/>
            </a:solidFill>
            <a:prstDash val="solid"/>
            <a:round/>
            <a:headEnd type="none" w="med" len="med"/>
            <a:tailEnd type="triangle" w="med" len="med"/>
          </a:ln>
        </p:spPr>
      </p:cxnSp>
      <p:graphicFrame>
        <p:nvGraphicFramePr>
          <p:cNvPr id="574" name="Google Shape;574;p5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6"/>
          <p:cNvSpPr/>
          <p:nvPr/>
        </p:nvSpPr>
        <p:spPr>
          <a:xfrm>
            <a:off x="0" y="2571750"/>
            <a:ext cx="9144000" cy="2571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200000"/>
              </a:lnSpc>
              <a:spcBef>
                <a:spcPts val="0"/>
              </a:spcBef>
              <a:spcAft>
                <a:spcPts val="0"/>
              </a:spcAft>
              <a:buNone/>
            </a:pPr>
            <a:r>
              <a:rPr lang="en" sz="1800" u="sng">
                <a:solidFill>
                  <a:schemeClr val="hlink"/>
                </a:solidFill>
                <a:latin typeface="Roboto"/>
                <a:ea typeface="Roboto"/>
                <a:cs typeface="Roboto"/>
                <a:sym typeface="Roboto"/>
                <a:hlinkClick r:id="" action="ppaction://hlinkshowjump?jump=nextslide"/>
              </a:rPr>
              <a:t>Verification - Whole Aircraft</a:t>
            </a:r>
            <a:endParaRPr sz="1800">
              <a:solidFill>
                <a:schemeClr val="dk1"/>
              </a:solidFill>
              <a:latin typeface="Roboto"/>
              <a:ea typeface="Roboto"/>
              <a:cs typeface="Roboto"/>
              <a:sym typeface="Roboto"/>
            </a:endParaRPr>
          </a:p>
          <a:p>
            <a:pPr marL="0" lvl="0" indent="0" algn="ctr" rtl="0">
              <a:lnSpc>
                <a:spcPct val="200000"/>
              </a:lnSpc>
              <a:spcBef>
                <a:spcPts val="0"/>
              </a:spcBef>
              <a:spcAft>
                <a:spcPts val="0"/>
              </a:spcAft>
              <a:buNone/>
            </a:pPr>
            <a:r>
              <a:rPr lang="en" sz="1800" u="sng">
                <a:solidFill>
                  <a:schemeClr val="hlink"/>
                </a:solidFill>
                <a:latin typeface="Roboto"/>
                <a:ea typeface="Roboto"/>
                <a:cs typeface="Roboto"/>
                <a:sym typeface="Roboto"/>
                <a:hlinkClick r:id="rId3" action="ppaction://hlinksldjump"/>
              </a:rPr>
              <a:t>Verification - CSD</a:t>
            </a:r>
            <a:endParaRPr sz="1800">
              <a:solidFill>
                <a:schemeClr val="dk1"/>
              </a:solidFill>
              <a:latin typeface="Roboto"/>
              <a:ea typeface="Roboto"/>
              <a:cs typeface="Roboto"/>
              <a:sym typeface="Roboto"/>
            </a:endParaRPr>
          </a:p>
          <a:p>
            <a:pPr marL="0" lvl="0" indent="0" algn="ctr" rtl="0">
              <a:lnSpc>
                <a:spcPct val="200000"/>
              </a:lnSpc>
              <a:spcBef>
                <a:spcPts val="0"/>
              </a:spcBef>
              <a:spcAft>
                <a:spcPts val="0"/>
              </a:spcAft>
              <a:buNone/>
            </a:pPr>
            <a:r>
              <a:rPr lang="en" sz="1800" u="sng">
                <a:solidFill>
                  <a:schemeClr val="hlink"/>
                </a:solidFill>
                <a:latin typeface="Roboto"/>
                <a:ea typeface="Roboto"/>
                <a:cs typeface="Roboto"/>
                <a:sym typeface="Roboto"/>
                <a:hlinkClick r:id="rId4" action="ppaction://hlinksldjump"/>
              </a:rPr>
              <a:t>Validation - WTAV</a:t>
            </a:r>
            <a:endParaRPr sz="1800">
              <a:solidFill>
                <a:schemeClr val="dk1"/>
              </a:solidFill>
              <a:latin typeface="Roboto"/>
              <a:ea typeface="Roboto"/>
              <a:cs typeface="Roboto"/>
              <a:sym typeface="Roboto"/>
            </a:endParaRPr>
          </a:p>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580" name="Google Shape;580;p56"/>
          <p:cNvSpPr txBox="1">
            <a:spLocks noGrp="1"/>
          </p:cNvSpPr>
          <p:nvPr>
            <p:ph type="title"/>
          </p:nvPr>
        </p:nvSpPr>
        <p:spPr>
          <a:xfrm>
            <a:off x="164975" y="787125"/>
            <a:ext cx="8737200" cy="147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a:t>
            </a:r>
            <a:r>
              <a:rPr lang="en" sz="3600"/>
              <a:t>ERIFICATION </a:t>
            </a:r>
            <a:r>
              <a:rPr lang="en"/>
              <a:t>A</a:t>
            </a:r>
            <a:r>
              <a:rPr lang="en" sz="3600"/>
              <a:t>ND </a:t>
            </a:r>
            <a:r>
              <a:rPr lang="en"/>
              <a:t>V</a:t>
            </a:r>
            <a:r>
              <a:rPr lang="en" sz="3600"/>
              <a:t>ALIDATION</a:t>
            </a:r>
            <a:endParaRPr sz="3600"/>
          </a:p>
          <a:p>
            <a:pPr marL="0" lvl="0" indent="0" algn="ctr" rtl="0">
              <a:spcBef>
                <a:spcPts val="0"/>
              </a:spcBef>
              <a:spcAft>
                <a:spcPts val="0"/>
              </a:spcAft>
              <a:buNone/>
            </a:pPr>
            <a:r>
              <a:rPr lang="en" sz="1800">
                <a:latin typeface="Roboto"/>
                <a:ea typeface="Roboto"/>
                <a:cs typeface="Roboto"/>
                <a:sym typeface="Roboto"/>
              </a:rPr>
              <a:t>Presented by:</a:t>
            </a:r>
            <a:endParaRPr sz="1800">
              <a:latin typeface="Roboto"/>
              <a:ea typeface="Roboto"/>
              <a:cs typeface="Roboto"/>
              <a:sym typeface="Roboto"/>
            </a:endParaRPr>
          </a:p>
          <a:p>
            <a:pPr marL="0" lvl="0" indent="0" algn="ctr" rtl="0">
              <a:spcBef>
                <a:spcPts val="0"/>
              </a:spcBef>
              <a:spcAft>
                <a:spcPts val="0"/>
              </a:spcAft>
              <a:buNone/>
            </a:pPr>
            <a:r>
              <a:rPr lang="en" sz="1800">
                <a:latin typeface="Roboto"/>
                <a:ea typeface="Roboto"/>
                <a:cs typeface="Roboto"/>
                <a:sym typeface="Roboto"/>
              </a:rPr>
              <a:t>Julia Tucker and Tristan Martinez                                                </a:t>
            </a:r>
            <a:endParaRPr sz="1800">
              <a:latin typeface="Roboto"/>
              <a:ea typeface="Roboto"/>
              <a:cs typeface="Roboto"/>
              <a:sym typeface="Roboto"/>
            </a:endParaRPr>
          </a:p>
        </p:txBody>
      </p:sp>
      <p:sp>
        <p:nvSpPr>
          <p:cNvPr id="581" name="Google Shape;581;p5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dk1"/>
                </a:solidFill>
              </a:rPr>
              <a:t>44</a:t>
            </a:fld>
            <a:endParaRPr>
              <a:solidFill>
                <a:schemeClr val="dk1"/>
              </a:solidFill>
            </a:endParaRPr>
          </a:p>
        </p:txBody>
      </p:sp>
      <p:cxnSp>
        <p:nvCxnSpPr>
          <p:cNvPr id="582" name="Google Shape;582;p56"/>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5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M</a:t>
            </a:r>
            <a:r>
              <a:rPr lang="en" sz="2400"/>
              <a:t>ODEL </a:t>
            </a:r>
            <a:r>
              <a:rPr lang="en" sz="3000"/>
              <a:t>V</a:t>
            </a:r>
            <a:r>
              <a:rPr lang="en" sz="2400"/>
              <a:t>ERIFICATION </a:t>
            </a:r>
            <a:r>
              <a:rPr lang="en" sz="3000"/>
              <a:t>-</a:t>
            </a:r>
            <a:r>
              <a:rPr lang="en" sz="2400"/>
              <a:t> </a:t>
            </a:r>
            <a:r>
              <a:rPr lang="en" sz="3000"/>
              <a:t>W</a:t>
            </a:r>
            <a:r>
              <a:rPr lang="en" sz="2400"/>
              <a:t>HOLE</a:t>
            </a:r>
            <a:r>
              <a:rPr lang="en" sz="3000"/>
              <a:t> A/C</a:t>
            </a:r>
            <a:endParaRPr sz="3000"/>
          </a:p>
        </p:txBody>
      </p:sp>
      <p:sp>
        <p:nvSpPr>
          <p:cNvPr id="588" name="Google Shape;588;p5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45</a:t>
            </a:fld>
            <a:endParaRPr/>
          </a:p>
        </p:txBody>
      </p:sp>
      <p:sp>
        <p:nvSpPr>
          <p:cNvPr id="589" name="Google Shape;589;p57"/>
          <p:cNvSpPr txBox="1"/>
          <p:nvPr/>
        </p:nvSpPr>
        <p:spPr>
          <a:xfrm>
            <a:off x="0" y="878550"/>
            <a:ext cx="7181700" cy="3386400"/>
          </a:xfrm>
          <a:prstGeom prst="rect">
            <a:avLst/>
          </a:prstGeom>
          <a:noFill/>
          <a:ln>
            <a:noFill/>
          </a:ln>
        </p:spPr>
        <p:txBody>
          <a:bodyPr spcFirstLastPara="1" wrap="square" lIns="91425" tIns="91425" rIns="91425" bIns="91425" anchor="t" anchorCtr="0">
            <a:spAutoFit/>
          </a:bodyPr>
          <a:lstStyle/>
          <a:p>
            <a:pPr marL="685800" lvl="0" indent="-330200" algn="l" rtl="0">
              <a:spcBef>
                <a:spcPts val="0"/>
              </a:spcBef>
              <a:spcAft>
                <a:spcPts val="0"/>
              </a:spcAft>
              <a:buSzPts val="1600"/>
              <a:buFont typeface="Roboto"/>
              <a:buChar char="➢"/>
            </a:pPr>
            <a:r>
              <a:rPr lang="en" sz="1600" b="1">
                <a:latin typeface="Roboto"/>
                <a:ea typeface="Roboto"/>
                <a:cs typeface="Roboto"/>
                <a:sym typeface="Roboto"/>
              </a:rPr>
              <a:t>Objective: </a:t>
            </a:r>
            <a:r>
              <a:rPr lang="en" sz="1600">
                <a:latin typeface="Roboto"/>
                <a:ea typeface="Roboto"/>
                <a:cs typeface="Roboto"/>
                <a:sym typeface="Roboto"/>
              </a:rPr>
              <a:t>Verify performance characteristics and FAA regulation requirements</a:t>
            </a:r>
            <a:endParaRPr sz="1600">
              <a:latin typeface="Roboto"/>
              <a:ea typeface="Roboto"/>
              <a:cs typeface="Roboto"/>
              <a:sym typeface="Roboto"/>
            </a:endParaRPr>
          </a:p>
          <a:p>
            <a:pPr marL="685800" lvl="0" indent="-228600" algn="l" rtl="0">
              <a:spcBef>
                <a:spcPts val="0"/>
              </a:spcBef>
              <a:spcAft>
                <a:spcPts val="0"/>
              </a:spcAft>
              <a:buNone/>
            </a:pPr>
            <a:endParaRPr sz="1600">
              <a:latin typeface="Roboto"/>
              <a:ea typeface="Roboto"/>
              <a:cs typeface="Roboto"/>
              <a:sym typeface="Roboto"/>
            </a:endParaRPr>
          </a:p>
          <a:p>
            <a:pPr marL="685800" lvl="0" indent="-330200" algn="l" rtl="0">
              <a:spcBef>
                <a:spcPts val="0"/>
              </a:spcBef>
              <a:spcAft>
                <a:spcPts val="0"/>
              </a:spcAft>
              <a:buSzPts val="1600"/>
              <a:buFont typeface="Roboto"/>
              <a:buChar char="➢"/>
            </a:pPr>
            <a:r>
              <a:rPr lang="en" sz="1600" b="1">
                <a:latin typeface="Roboto"/>
                <a:ea typeface="Roboto"/>
                <a:cs typeface="Roboto"/>
                <a:sym typeface="Roboto"/>
              </a:rPr>
              <a:t>Plan: </a:t>
            </a:r>
            <a:r>
              <a:rPr lang="en" sz="1600">
                <a:latin typeface="Roboto"/>
                <a:ea typeface="Roboto"/>
                <a:cs typeface="Roboto"/>
                <a:sym typeface="Roboto"/>
              </a:rPr>
              <a:t>Multiple reliable and time-tested models to computationally verify the full-scale design</a:t>
            </a:r>
            <a:endParaRPr sz="1600">
              <a:latin typeface="Roboto"/>
              <a:ea typeface="Roboto"/>
              <a:cs typeface="Roboto"/>
              <a:sym typeface="Roboto"/>
            </a:endParaRPr>
          </a:p>
          <a:p>
            <a:pPr marL="685800" lvl="1" indent="-330200" algn="l" rtl="0">
              <a:spcBef>
                <a:spcPts val="0"/>
              </a:spcBef>
              <a:spcAft>
                <a:spcPts val="0"/>
              </a:spcAft>
              <a:buSzPts val="1600"/>
              <a:buFont typeface="Roboto"/>
              <a:buChar char="○"/>
            </a:pPr>
            <a:r>
              <a:rPr lang="en" sz="1600">
                <a:latin typeface="Roboto"/>
                <a:ea typeface="Roboto"/>
                <a:cs typeface="Roboto"/>
                <a:sym typeface="Roboto"/>
              </a:rPr>
              <a:t>*Potential extrapolation of small-scale testing to full-scale model if applicable*</a:t>
            </a:r>
            <a:endParaRPr sz="1600">
              <a:latin typeface="Roboto"/>
              <a:ea typeface="Roboto"/>
              <a:cs typeface="Roboto"/>
              <a:sym typeface="Roboto"/>
            </a:endParaRPr>
          </a:p>
          <a:p>
            <a:pPr marL="685800" lvl="0" indent="-228600" algn="l" rtl="0">
              <a:spcBef>
                <a:spcPts val="0"/>
              </a:spcBef>
              <a:spcAft>
                <a:spcPts val="0"/>
              </a:spcAft>
              <a:buNone/>
            </a:pPr>
            <a:endParaRPr sz="1600">
              <a:latin typeface="Roboto"/>
              <a:ea typeface="Roboto"/>
              <a:cs typeface="Roboto"/>
              <a:sym typeface="Roboto"/>
            </a:endParaRPr>
          </a:p>
          <a:p>
            <a:pPr marL="685800" lvl="0" indent="-330200" algn="l" rtl="0">
              <a:spcBef>
                <a:spcPts val="0"/>
              </a:spcBef>
              <a:spcAft>
                <a:spcPts val="0"/>
              </a:spcAft>
              <a:buSzPts val="1600"/>
              <a:buFont typeface="Roboto"/>
              <a:buChar char="➢"/>
            </a:pPr>
            <a:r>
              <a:rPr lang="en" sz="1600" b="1">
                <a:latin typeface="Roboto"/>
                <a:ea typeface="Roboto"/>
                <a:cs typeface="Roboto"/>
                <a:sym typeface="Roboto"/>
              </a:rPr>
              <a:t>Reasoning: </a:t>
            </a:r>
            <a:r>
              <a:rPr lang="en" sz="1600">
                <a:latin typeface="Roboto"/>
                <a:ea typeface="Roboto"/>
                <a:cs typeface="Roboto"/>
                <a:sym typeface="Roboto"/>
              </a:rPr>
              <a:t>Must demonstrate satisfaction of customer specified requirements and mission completion</a:t>
            </a:r>
            <a:endParaRPr sz="1600">
              <a:latin typeface="Roboto"/>
              <a:ea typeface="Roboto"/>
              <a:cs typeface="Roboto"/>
              <a:sym typeface="Roboto"/>
            </a:endParaRPr>
          </a:p>
          <a:p>
            <a:pPr marL="685800" lvl="0" indent="-228600" algn="l" rtl="0">
              <a:spcBef>
                <a:spcPts val="0"/>
              </a:spcBef>
              <a:spcAft>
                <a:spcPts val="0"/>
              </a:spcAft>
              <a:buNone/>
            </a:pPr>
            <a:endParaRPr sz="1600">
              <a:latin typeface="Roboto"/>
              <a:ea typeface="Roboto"/>
              <a:cs typeface="Roboto"/>
              <a:sym typeface="Roboto"/>
            </a:endParaRPr>
          </a:p>
          <a:p>
            <a:pPr marL="685800" lvl="0" indent="-330200" algn="l" rtl="0">
              <a:spcBef>
                <a:spcPts val="0"/>
              </a:spcBef>
              <a:spcAft>
                <a:spcPts val="0"/>
              </a:spcAft>
              <a:buSzPts val="1600"/>
              <a:buFont typeface="Roboto"/>
              <a:buChar char="➢"/>
            </a:pPr>
            <a:r>
              <a:rPr lang="en" sz="1600" b="1">
                <a:latin typeface="Roboto"/>
                <a:ea typeface="Roboto"/>
                <a:cs typeface="Roboto"/>
                <a:sym typeface="Roboto"/>
              </a:rPr>
              <a:t>Results: </a:t>
            </a:r>
            <a:r>
              <a:rPr lang="en" sz="1600">
                <a:latin typeface="Roboto"/>
                <a:ea typeface="Roboto"/>
                <a:cs typeface="Roboto"/>
                <a:sym typeface="Roboto"/>
              </a:rPr>
              <a:t>Entire flight profile; FAA Airworthiness satisfaction</a:t>
            </a:r>
            <a:endParaRPr sz="1600">
              <a:latin typeface="Roboto"/>
              <a:ea typeface="Roboto"/>
              <a:cs typeface="Roboto"/>
              <a:sym typeface="Roboto"/>
            </a:endParaRPr>
          </a:p>
          <a:p>
            <a:pPr marL="457200" lvl="0" indent="0" algn="l" rtl="0">
              <a:spcBef>
                <a:spcPts val="0"/>
              </a:spcBef>
              <a:spcAft>
                <a:spcPts val="0"/>
              </a:spcAft>
              <a:buNone/>
            </a:pPr>
            <a:endParaRPr sz="1600">
              <a:latin typeface="Roboto"/>
              <a:ea typeface="Roboto"/>
              <a:cs typeface="Roboto"/>
              <a:sym typeface="Roboto"/>
            </a:endParaRPr>
          </a:p>
        </p:txBody>
      </p:sp>
      <p:pic>
        <p:nvPicPr>
          <p:cNvPr id="590" name="Google Shape;590;p57"/>
          <p:cNvPicPr preferRelativeResize="0"/>
          <p:nvPr/>
        </p:nvPicPr>
        <p:blipFill>
          <a:blip r:embed="rId3">
            <a:alphaModFix/>
          </a:blip>
          <a:stretch>
            <a:fillRect/>
          </a:stretch>
        </p:blipFill>
        <p:spPr>
          <a:xfrm>
            <a:off x="7335235" y="1747005"/>
            <a:ext cx="1222504" cy="1132783"/>
          </a:xfrm>
          <a:prstGeom prst="rect">
            <a:avLst/>
          </a:prstGeom>
          <a:noFill/>
          <a:ln>
            <a:noFill/>
          </a:ln>
        </p:spPr>
      </p:pic>
      <p:pic>
        <p:nvPicPr>
          <p:cNvPr id="591" name="Google Shape;591;p57"/>
          <p:cNvPicPr preferRelativeResize="0"/>
          <p:nvPr/>
        </p:nvPicPr>
        <p:blipFill rotWithShape="1">
          <a:blip r:embed="rId4" cstate="screen">
            <a:alphaModFix/>
            <a:extLst>
              <a:ext uri="{28A0092B-C50C-407E-A947-70E740481C1C}">
                <a14:useLocalDpi xmlns:a14="http://schemas.microsoft.com/office/drawing/2010/main"/>
              </a:ext>
            </a:extLst>
          </a:blip>
          <a:srcRect l="13152" t="12962" r="12325" b="15578"/>
          <a:stretch/>
        </p:blipFill>
        <p:spPr>
          <a:xfrm>
            <a:off x="7313200" y="855750"/>
            <a:ext cx="1266575" cy="967450"/>
          </a:xfrm>
          <a:prstGeom prst="rect">
            <a:avLst/>
          </a:prstGeom>
          <a:noFill/>
          <a:ln>
            <a:noFill/>
          </a:ln>
        </p:spPr>
      </p:pic>
      <p:pic>
        <p:nvPicPr>
          <p:cNvPr id="592" name="Google Shape;592;p5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313207" y="2860600"/>
            <a:ext cx="1266560" cy="1583200"/>
          </a:xfrm>
          <a:prstGeom prst="rect">
            <a:avLst/>
          </a:prstGeom>
          <a:noFill/>
          <a:ln>
            <a:noFill/>
          </a:ln>
        </p:spPr>
      </p:pic>
      <p:graphicFrame>
        <p:nvGraphicFramePr>
          <p:cNvPr id="593" name="Google Shape;593;p5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5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M</a:t>
            </a:r>
            <a:r>
              <a:rPr lang="en" sz="2400"/>
              <a:t>ODEL </a:t>
            </a:r>
            <a:r>
              <a:rPr lang="en" sz="3000"/>
              <a:t>V</a:t>
            </a:r>
            <a:r>
              <a:rPr lang="en" sz="2400"/>
              <a:t>ERIFICATION </a:t>
            </a:r>
            <a:r>
              <a:rPr lang="en" sz="3000"/>
              <a:t>-</a:t>
            </a:r>
            <a:r>
              <a:rPr lang="en" sz="2400"/>
              <a:t> </a:t>
            </a:r>
            <a:r>
              <a:rPr lang="en" sz="3000"/>
              <a:t>CSD (G</a:t>
            </a:r>
            <a:r>
              <a:rPr lang="en" sz="2400"/>
              <a:t>LIDER</a:t>
            </a:r>
            <a:r>
              <a:rPr lang="en" sz="3000"/>
              <a:t>)</a:t>
            </a:r>
            <a:endParaRPr sz="3000"/>
          </a:p>
        </p:txBody>
      </p:sp>
      <p:sp>
        <p:nvSpPr>
          <p:cNvPr id="599" name="Google Shape;599;p5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46</a:t>
            </a:fld>
            <a:endParaRPr/>
          </a:p>
        </p:txBody>
      </p:sp>
      <p:sp>
        <p:nvSpPr>
          <p:cNvPr id="600" name="Google Shape;600;p58"/>
          <p:cNvSpPr txBox="1"/>
          <p:nvPr/>
        </p:nvSpPr>
        <p:spPr>
          <a:xfrm>
            <a:off x="0" y="849600"/>
            <a:ext cx="91440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b="1">
              <a:latin typeface="Roboto"/>
              <a:ea typeface="Roboto"/>
              <a:cs typeface="Roboto"/>
              <a:sym typeface="Roboto"/>
            </a:endParaRPr>
          </a:p>
          <a:p>
            <a:pPr marL="685800" lvl="0" indent="-330200" algn="l" rtl="0">
              <a:spcBef>
                <a:spcPts val="0"/>
              </a:spcBef>
              <a:spcAft>
                <a:spcPts val="0"/>
              </a:spcAft>
              <a:buSzPts val="1600"/>
              <a:buFont typeface="Roboto"/>
              <a:buChar char="➢"/>
            </a:pPr>
            <a:r>
              <a:rPr lang="en" sz="1600" b="1">
                <a:latin typeface="Roboto"/>
                <a:ea typeface="Roboto"/>
                <a:cs typeface="Roboto"/>
                <a:sym typeface="Roboto"/>
              </a:rPr>
              <a:t>Objective: </a:t>
            </a:r>
            <a:r>
              <a:rPr lang="en" sz="1600">
                <a:latin typeface="Roboto"/>
                <a:ea typeface="Roboto"/>
                <a:cs typeface="Roboto"/>
                <a:sym typeface="Roboto"/>
              </a:rPr>
              <a:t>Verify computational stability analysis with physical model</a:t>
            </a:r>
            <a:endParaRPr sz="1600">
              <a:latin typeface="Roboto"/>
              <a:ea typeface="Roboto"/>
              <a:cs typeface="Roboto"/>
              <a:sym typeface="Roboto"/>
            </a:endParaRPr>
          </a:p>
          <a:p>
            <a:pPr marL="685800" lvl="0" indent="-228600" algn="l" rtl="0">
              <a:spcBef>
                <a:spcPts val="0"/>
              </a:spcBef>
              <a:spcAft>
                <a:spcPts val="0"/>
              </a:spcAft>
              <a:buNone/>
            </a:pPr>
            <a:endParaRPr sz="1600">
              <a:latin typeface="Roboto"/>
              <a:ea typeface="Roboto"/>
              <a:cs typeface="Roboto"/>
              <a:sym typeface="Roboto"/>
            </a:endParaRPr>
          </a:p>
          <a:p>
            <a:pPr marL="685800" lvl="0" indent="-330200" algn="l" rtl="0">
              <a:spcBef>
                <a:spcPts val="0"/>
              </a:spcBef>
              <a:spcAft>
                <a:spcPts val="0"/>
              </a:spcAft>
              <a:buSzPts val="1600"/>
              <a:buFont typeface="Roboto"/>
              <a:buChar char="➢"/>
            </a:pPr>
            <a:r>
              <a:rPr lang="en" sz="1600" b="1">
                <a:latin typeface="Roboto"/>
                <a:ea typeface="Roboto"/>
                <a:cs typeface="Roboto"/>
                <a:sym typeface="Roboto"/>
              </a:rPr>
              <a:t>Plan: </a:t>
            </a:r>
            <a:r>
              <a:rPr lang="en" sz="1600">
                <a:latin typeface="Roboto"/>
                <a:ea typeface="Roboto"/>
                <a:cs typeface="Roboto"/>
                <a:sym typeface="Roboto"/>
              </a:rPr>
              <a:t>Appropriately scale and manufacture a foam NELDA glider model</a:t>
            </a:r>
            <a:endParaRPr sz="1600">
              <a:latin typeface="Roboto"/>
              <a:ea typeface="Roboto"/>
              <a:cs typeface="Roboto"/>
              <a:sym typeface="Roboto"/>
            </a:endParaRPr>
          </a:p>
          <a:p>
            <a:pPr marL="685800" lvl="0" indent="-228600" algn="l" rtl="0">
              <a:spcBef>
                <a:spcPts val="0"/>
              </a:spcBef>
              <a:spcAft>
                <a:spcPts val="0"/>
              </a:spcAft>
              <a:buNone/>
            </a:pPr>
            <a:endParaRPr sz="1600">
              <a:latin typeface="Roboto"/>
              <a:ea typeface="Roboto"/>
              <a:cs typeface="Roboto"/>
              <a:sym typeface="Roboto"/>
            </a:endParaRPr>
          </a:p>
          <a:p>
            <a:pPr marL="685800" lvl="0" indent="-330200" algn="l" rtl="0">
              <a:spcBef>
                <a:spcPts val="0"/>
              </a:spcBef>
              <a:spcAft>
                <a:spcPts val="0"/>
              </a:spcAft>
              <a:buSzPts val="1600"/>
              <a:buFont typeface="Roboto"/>
              <a:buChar char="➢"/>
            </a:pPr>
            <a:r>
              <a:rPr lang="en" sz="1600" b="1">
                <a:latin typeface="Roboto"/>
                <a:ea typeface="Roboto"/>
                <a:cs typeface="Roboto"/>
                <a:sym typeface="Roboto"/>
              </a:rPr>
              <a:t>Reasoning: </a:t>
            </a:r>
            <a:r>
              <a:rPr lang="en" sz="1600">
                <a:latin typeface="Roboto"/>
                <a:ea typeface="Roboto"/>
                <a:cs typeface="Roboto"/>
                <a:sym typeface="Roboto"/>
              </a:rPr>
              <a:t>First order physical stability analysis for NELDA</a:t>
            </a:r>
            <a:endParaRPr sz="1600">
              <a:latin typeface="Roboto"/>
              <a:ea typeface="Roboto"/>
              <a:cs typeface="Roboto"/>
              <a:sym typeface="Roboto"/>
            </a:endParaRPr>
          </a:p>
          <a:p>
            <a:pPr marL="685800" lvl="0" indent="-228600" algn="l" rtl="0">
              <a:spcBef>
                <a:spcPts val="0"/>
              </a:spcBef>
              <a:spcAft>
                <a:spcPts val="0"/>
              </a:spcAft>
              <a:buNone/>
            </a:pPr>
            <a:endParaRPr sz="1600">
              <a:latin typeface="Roboto"/>
              <a:ea typeface="Roboto"/>
              <a:cs typeface="Roboto"/>
              <a:sym typeface="Roboto"/>
            </a:endParaRPr>
          </a:p>
          <a:p>
            <a:pPr marL="685800" lvl="0" indent="-330200" algn="l" rtl="0">
              <a:spcBef>
                <a:spcPts val="0"/>
              </a:spcBef>
              <a:spcAft>
                <a:spcPts val="0"/>
              </a:spcAft>
              <a:buSzPts val="1600"/>
              <a:buFont typeface="Roboto"/>
              <a:buChar char="➢"/>
            </a:pPr>
            <a:r>
              <a:rPr lang="en" sz="1600" b="1">
                <a:latin typeface="Roboto"/>
                <a:ea typeface="Roboto"/>
                <a:cs typeface="Roboto"/>
                <a:sym typeface="Roboto"/>
              </a:rPr>
              <a:t>Measurements: </a:t>
            </a:r>
            <a:r>
              <a:rPr lang="en" sz="1600">
                <a:latin typeface="Roboto"/>
                <a:ea typeface="Roboto"/>
                <a:cs typeface="Roboto"/>
                <a:sym typeface="Roboto"/>
              </a:rPr>
              <a:t>Gliding L/D, stability behavior, Range</a:t>
            </a:r>
            <a:endParaRPr sz="1600">
              <a:latin typeface="Roboto"/>
              <a:ea typeface="Roboto"/>
              <a:cs typeface="Roboto"/>
              <a:sym typeface="Roboto"/>
            </a:endParaRPr>
          </a:p>
          <a:p>
            <a:pPr marL="685800" lvl="0" indent="-228600" algn="l" rtl="0">
              <a:spcBef>
                <a:spcPts val="0"/>
              </a:spcBef>
              <a:spcAft>
                <a:spcPts val="0"/>
              </a:spcAft>
              <a:buNone/>
            </a:pPr>
            <a:endParaRPr sz="1600">
              <a:latin typeface="Roboto"/>
              <a:ea typeface="Roboto"/>
              <a:cs typeface="Roboto"/>
              <a:sym typeface="Roboto"/>
            </a:endParaRPr>
          </a:p>
          <a:p>
            <a:pPr marL="685800" lvl="0" indent="-330200" algn="l" rtl="0">
              <a:spcBef>
                <a:spcPts val="0"/>
              </a:spcBef>
              <a:spcAft>
                <a:spcPts val="0"/>
              </a:spcAft>
              <a:buSzPts val="1600"/>
              <a:buFont typeface="Roboto"/>
              <a:buChar char="➢"/>
            </a:pPr>
            <a:r>
              <a:rPr lang="en" sz="1600" b="1">
                <a:latin typeface="Roboto"/>
                <a:ea typeface="Roboto"/>
                <a:cs typeface="Roboto"/>
                <a:sym typeface="Roboto"/>
              </a:rPr>
              <a:t>Results: </a:t>
            </a:r>
            <a:r>
              <a:rPr lang="en" sz="1600">
                <a:latin typeface="Roboto"/>
                <a:ea typeface="Roboto"/>
                <a:cs typeface="Roboto"/>
                <a:sym typeface="Roboto"/>
              </a:rPr>
              <a:t>First order stability model will aid in verifying</a:t>
            </a:r>
            <a:endParaRPr sz="1600">
              <a:latin typeface="Roboto"/>
              <a:ea typeface="Roboto"/>
              <a:cs typeface="Roboto"/>
              <a:sym typeface="Roboto"/>
            </a:endParaRPr>
          </a:p>
          <a:p>
            <a:pPr marL="685800" lvl="0" indent="-228600" algn="l" rtl="0">
              <a:spcBef>
                <a:spcPts val="0"/>
              </a:spcBef>
              <a:spcAft>
                <a:spcPts val="0"/>
              </a:spcAft>
              <a:buNone/>
            </a:pPr>
            <a:r>
              <a:rPr lang="en" sz="1600">
                <a:latin typeface="Roboto"/>
                <a:ea typeface="Roboto"/>
                <a:cs typeface="Roboto"/>
                <a:sym typeface="Roboto"/>
              </a:rPr>
              <a:t>computational models</a:t>
            </a:r>
            <a:endParaRPr sz="1600">
              <a:latin typeface="Roboto"/>
              <a:ea typeface="Roboto"/>
              <a:cs typeface="Roboto"/>
              <a:sym typeface="Roboto"/>
            </a:endParaRPr>
          </a:p>
        </p:txBody>
      </p:sp>
      <p:sp>
        <p:nvSpPr>
          <p:cNvPr id="601" name="Google Shape;601;p58"/>
          <p:cNvSpPr txBox="1"/>
          <p:nvPr/>
        </p:nvSpPr>
        <p:spPr>
          <a:xfrm>
            <a:off x="0" y="572700"/>
            <a:ext cx="9144000" cy="276900"/>
          </a:xfrm>
          <a:prstGeom prst="rect">
            <a:avLst/>
          </a:prstGeom>
          <a:solidFill>
            <a:srgbClr val="B4A7D6"/>
          </a:solidFill>
          <a:ln>
            <a:noFill/>
          </a:ln>
        </p:spPr>
        <p:txBody>
          <a:bodyPr spcFirstLastPara="1" wrap="square" lIns="91425" tIns="45700" rIns="0" bIns="45700" anchor="t" anchorCtr="0">
            <a:spAutoFit/>
          </a:bodyPr>
          <a:lstStyle/>
          <a:p>
            <a:pPr marL="628650" marR="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FR 6.0: </a:t>
            </a:r>
            <a:r>
              <a:rPr lang="en" sz="1200">
                <a:solidFill>
                  <a:srgbClr val="212121"/>
                </a:solidFill>
                <a:latin typeface="Roboto"/>
                <a:ea typeface="Roboto"/>
                <a:cs typeface="Roboto"/>
                <a:sym typeface="Roboto"/>
              </a:rPr>
              <a:t>The full-scale aircraft shall be designed to be statically and dynamically stable. </a:t>
            </a:r>
            <a:endParaRPr sz="1200">
              <a:solidFill>
                <a:srgbClr val="212121"/>
              </a:solidFill>
              <a:latin typeface="Roboto"/>
              <a:ea typeface="Roboto"/>
              <a:cs typeface="Roboto"/>
              <a:sym typeface="Roboto"/>
            </a:endParaRPr>
          </a:p>
        </p:txBody>
      </p:sp>
      <p:pic>
        <p:nvPicPr>
          <p:cNvPr id="602" name="Google Shape;602;p5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152025" y="2662975"/>
            <a:ext cx="2581276" cy="1885925"/>
          </a:xfrm>
          <a:prstGeom prst="rect">
            <a:avLst/>
          </a:prstGeom>
          <a:noFill/>
          <a:ln>
            <a:noFill/>
          </a:ln>
        </p:spPr>
      </p:pic>
      <p:graphicFrame>
        <p:nvGraphicFramePr>
          <p:cNvPr id="603" name="Google Shape;603;p58"/>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7"/>
        <p:cNvGrpSpPr/>
        <p:nvPr/>
      </p:nvGrpSpPr>
      <p:grpSpPr>
        <a:xfrm>
          <a:off x="0" y="0"/>
          <a:ext cx="0" cy="0"/>
          <a:chOff x="0" y="0"/>
          <a:chExt cx="0" cy="0"/>
        </a:xfrm>
      </p:grpSpPr>
      <p:sp>
        <p:nvSpPr>
          <p:cNvPr id="608" name="Google Shape;608;p5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M</a:t>
            </a:r>
            <a:r>
              <a:rPr lang="en" sz="2400"/>
              <a:t>ODEL </a:t>
            </a:r>
            <a:r>
              <a:rPr lang="en" sz="3000"/>
              <a:t>V</a:t>
            </a:r>
            <a:r>
              <a:rPr lang="en" sz="2400"/>
              <a:t>ALIDATION </a:t>
            </a:r>
            <a:r>
              <a:rPr lang="en" sz="3000"/>
              <a:t>- WTAV (W</a:t>
            </a:r>
            <a:r>
              <a:rPr lang="en" sz="2400"/>
              <a:t>IND</a:t>
            </a:r>
            <a:r>
              <a:rPr lang="en" sz="3000"/>
              <a:t> T</a:t>
            </a:r>
            <a:r>
              <a:rPr lang="en" sz="2400"/>
              <a:t>UNNEL</a:t>
            </a:r>
            <a:r>
              <a:rPr lang="en" sz="3000"/>
              <a:t>)</a:t>
            </a:r>
            <a:endParaRPr sz="3000"/>
          </a:p>
        </p:txBody>
      </p:sp>
      <p:sp>
        <p:nvSpPr>
          <p:cNvPr id="609" name="Google Shape;609;p5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47</a:t>
            </a:fld>
            <a:endParaRPr/>
          </a:p>
        </p:txBody>
      </p:sp>
      <p:sp>
        <p:nvSpPr>
          <p:cNvPr id="610" name="Google Shape;610;p59"/>
          <p:cNvSpPr txBox="1"/>
          <p:nvPr/>
        </p:nvSpPr>
        <p:spPr>
          <a:xfrm>
            <a:off x="0" y="1192400"/>
            <a:ext cx="6641700" cy="2986200"/>
          </a:xfrm>
          <a:prstGeom prst="rect">
            <a:avLst/>
          </a:prstGeom>
          <a:noFill/>
          <a:ln>
            <a:noFill/>
          </a:ln>
        </p:spPr>
        <p:txBody>
          <a:bodyPr spcFirstLastPara="1" wrap="square" lIns="91425" tIns="91425" rIns="91425" bIns="91425" anchor="t" anchorCtr="0">
            <a:spAutoFit/>
          </a:bodyPr>
          <a:lstStyle/>
          <a:p>
            <a:pPr marL="685800" marR="290018" lvl="0" indent="-317500" algn="l" rtl="0">
              <a:spcBef>
                <a:spcPts val="0"/>
              </a:spcBef>
              <a:spcAft>
                <a:spcPts val="0"/>
              </a:spcAft>
              <a:buSzPts val="1400"/>
              <a:buFont typeface="Roboto"/>
              <a:buChar char="➢"/>
            </a:pPr>
            <a:r>
              <a:rPr lang="en" b="1">
                <a:latin typeface="Roboto"/>
                <a:ea typeface="Roboto"/>
                <a:cs typeface="Roboto"/>
                <a:sym typeface="Roboto"/>
              </a:rPr>
              <a:t>Objective: </a:t>
            </a:r>
            <a:r>
              <a:rPr lang="en">
                <a:latin typeface="Roboto"/>
                <a:ea typeface="Roboto"/>
                <a:cs typeface="Roboto"/>
                <a:sym typeface="Roboto"/>
              </a:rPr>
              <a:t>Comparison of lift and drag data between NELDA and the Cessna-206, verify performance improvements</a:t>
            </a:r>
            <a:endParaRPr>
              <a:latin typeface="Roboto"/>
              <a:ea typeface="Roboto"/>
              <a:cs typeface="Roboto"/>
              <a:sym typeface="Roboto"/>
            </a:endParaRPr>
          </a:p>
          <a:p>
            <a:pPr marL="0" marR="290018" lvl="0" indent="0" algn="l" rtl="0">
              <a:spcBef>
                <a:spcPts val="0"/>
              </a:spcBef>
              <a:spcAft>
                <a:spcPts val="0"/>
              </a:spcAft>
              <a:buNone/>
            </a:pPr>
            <a:endParaRPr>
              <a:latin typeface="Roboto"/>
              <a:ea typeface="Roboto"/>
              <a:cs typeface="Roboto"/>
              <a:sym typeface="Roboto"/>
            </a:endParaRPr>
          </a:p>
          <a:p>
            <a:pPr marL="685800" marR="290018" lvl="0" indent="-317500" algn="l" rtl="0">
              <a:spcBef>
                <a:spcPts val="0"/>
              </a:spcBef>
              <a:spcAft>
                <a:spcPts val="0"/>
              </a:spcAft>
              <a:buSzPts val="1400"/>
              <a:buFont typeface="Roboto"/>
              <a:buChar char="➢"/>
            </a:pPr>
            <a:r>
              <a:rPr lang="en" b="1">
                <a:latin typeface="Roboto"/>
                <a:ea typeface="Roboto"/>
                <a:cs typeface="Roboto"/>
                <a:sym typeface="Roboto"/>
              </a:rPr>
              <a:t>Plan: </a:t>
            </a:r>
            <a:r>
              <a:rPr lang="en">
                <a:latin typeface="Roboto"/>
                <a:ea typeface="Roboto"/>
                <a:cs typeface="Roboto"/>
                <a:sym typeface="Roboto"/>
              </a:rPr>
              <a:t>Verify WT instrument calibration, test at varying AoA’s</a:t>
            </a:r>
            <a:endParaRPr>
              <a:latin typeface="Roboto"/>
              <a:ea typeface="Roboto"/>
              <a:cs typeface="Roboto"/>
              <a:sym typeface="Roboto"/>
            </a:endParaRPr>
          </a:p>
          <a:p>
            <a:pPr marL="0" marR="290018" lvl="0" indent="0" algn="l" rtl="0">
              <a:spcBef>
                <a:spcPts val="0"/>
              </a:spcBef>
              <a:spcAft>
                <a:spcPts val="0"/>
              </a:spcAft>
              <a:buNone/>
            </a:pPr>
            <a:endParaRPr>
              <a:latin typeface="Roboto"/>
              <a:ea typeface="Roboto"/>
              <a:cs typeface="Roboto"/>
              <a:sym typeface="Roboto"/>
            </a:endParaRPr>
          </a:p>
          <a:p>
            <a:pPr marL="685800" marR="398152" lvl="0" indent="-317500" algn="l" rtl="0">
              <a:spcBef>
                <a:spcPts val="0"/>
              </a:spcBef>
              <a:spcAft>
                <a:spcPts val="0"/>
              </a:spcAft>
              <a:buSzPts val="1400"/>
              <a:buFont typeface="Roboto"/>
              <a:buChar char="➢"/>
            </a:pPr>
            <a:r>
              <a:rPr lang="en" b="1">
                <a:latin typeface="Roboto"/>
                <a:ea typeface="Roboto"/>
                <a:cs typeface="Roboto"/>
                <a:sym typeface="Roboto"/>
              </a:rPr>
              <a:t>Reasoning: </a:t>
            </a:r>
            <a:r>
              <a:rPr lang="en">
                <a:latin typeface="Roboto"/>
                <a:ea typeface="Roboto"/>
                <a:cs typeface="Roboto"/>
                <a:sym typeface="Roboto"/>
              </a:rPr>
              <a:t>Flow testing on same scale models to verify performance improvements in NELDA’s design</a:t>
            </a:r>
            <a:endParaRPr>
              <a:latin typeface="Roboto"/>
              <a:ea typeface="Roboto"/>
              <a:cs typeface="Roboto"/>
              <a:sym typeface="Roboto"/>
            </a:endParaRPr>
          </a:p>
          <a:p>
            <a:pPr marL="0" marR="290018" lvl="0" indent="0" algn="l" rtl="0">
              <a:spcBef>
                <a:spcPts val="0"/>
              </a:spcBef>
              <a:spcAft>
                <a:spcPts val="0"/>
              </a:spcAft>
              <a:buNone/>
            </a:pPr>
            <a:endParaRPr>
              <a:latin typeface="Roboto"/>
              <a:ea typeface="Roboto"/>
              <a:cs typeface="Roboto"/>
              <a:sym typeface="Roboto"/>
            </a:endParaRPr>
          </a:p>
          <a:p>
            <a:pPr marL="685800" marR="290018" lvl="0" indent="-317500" algn="l" rtl="0">
              <a:spcBef>
                <a:spcPts val="0"/>
              </a:spcBef>
              <a:spcAft>
                <a:spcPts val="0"/>
              </a:spcAft>
              <a:buSzPts val="1400"/>
              <a:buFont typeface="Roboto"/>
              <a:buChar char="➢"/>
            </a:pPr>
            <a:r>
              <a:rPr lang="en" b="1">
                <a:latin typeface="Roboto"/>
                <a:ea typeface="Roboto"/>
                <a:cs typeface="Roboto"/>
                <a:sym typeface="Roboto"/>
              </a:rPr>
              <a:t>Measurements: </a:t>
            </a:r>
            <a:r>
              <a:rPr lang="en">
                <a:latin typeface="Roboto"/>
                <a:ea typeface="Roboto"/>
                <a:cs typeface="Roboto"/>
                <a:sym typeface="Roboto"/>
              </a:rPr>
              <a:t>Lift, drag, moments</a:t>
            </a:r>
            <a:endParaRPr>
              <a:latin typeface="Roboto"/>
              <a:ea typeface="Roboto"/>
              <a:cs typeface="Roboto"/>
              <a:sym typeface="Roboto"/>
            </a:endParaRPr>
          </a:p>
          <a:p>
            <a:pPr marL="0" marR="290018" lvl="0" indent="0" algn="l" rtl="0">
              <a:spcBef>
                <a:spcPts val="0"/>
              </a:spcBef>
              <a:spcAft>
                <a:spcPts val="0"/>
              </a:spcAft>
              <a:buNone/>
            </a:pPr>
            <a:endParaRPr>
              <a:latin typeface="Roboto"/>
              <a:ea typeface="Roboto"/>
              <a:cs typeface="Roboto"/>
              <a:sym typeface="Roboto"/>
            </a:endParaRPr>
          </a:p>
          <a:p>
            <a:pPr marL="685800" marR="290018" lvl="0" indent="-317500" algn="l" rtl="0">
              <a:spcBef>
                <a:spcPts val="0"/>
              </a:spcBef>
              <a:spcAft>
                <a:spcPts val="0"/>
              </a:spcAft>
              <a:buSzPts val="1400"/>
              <a:buFont typeface="Roboto"/>
              <a:buChar char="➢"/>
            </a:pPr>
            <a:r>
              <a:rPr lang="en" b="1">
                <a:latin typeface="Roboto"/>
                <a:ea typeface="Roboto"/>
                <a:cs typeface="Roboto"/>
                <a:sym typeface="Roboto"/>
              </a:rPr>
              <a:t>Results: </a:t>
            </a:r>
            <a:r>
              <a:rPr lang="en">
                <a:latin typeface="Roboto"/>
                <a:ea typeface="Roboto"/>
                <a:cs typeface="Roboto"/>
                <a:sym typeface="Roboto"/>
              </a:rPr>
              <a:t>Small scale drag polar comparison will enable us to extrapolate to full scale data and AAA models, then evaluate their usefulness</a:t>
            </a:r>
            <a:endParaRPr>
              <a:latin typeface="Roboto"/>
              <a:ea typeface="Roboto"/>
              <a:cs typeface="Roboto"/>
              <a:sym typeface="Roboto"/>
            </a:endParaRPr>
          </a:p>
        </p:txBody>
      </p:sp>
      <p:grpSp>
        <p:nvGrpSpPr>
          <p:cNvPr id="611" name="Google Shape;611;p59"/>
          <p:cNvGrpSpPr/>
          <p:nvPr/>
        </p:nvGrpSpPr>
        <p:grpSpPr>
          <a:xfrm>
            <a:off x="6460123" y="1648186"/>
            <a:ext cx="2502447" cy="1847127"/>
            <a:chOff x="5053429" y="1204125"/>
            <a:chExt cx="3898500" cy="2544603"/>
          </a:xfrm>
        </p:grpSpPr>
        <p:pic>
          <p:nvPicPr>
            <p:cNvPr id="612" name="Google Shape;612;p5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86675" y="1204125"/>
              <a:ext cx="3832000" cy="1651797"/>
            </a:xfrm>
            <a:prstGeom prst="rect">
              <a:avLst/>
            </a:prstGeom>
            <a:noFill/>
            <a:ln>
              <a:noFill/>
            </a:ln>
          </p:spPr>
        </p:pic>
        <p:sp>
          <p:nvSpPr>
            <p:cNvPr id="613" name="Google Shape;613;p59"/>
            <p:cNvSpPr txBox="1"/>
            <p:nvPr/>
          </p:nvSpPr>
          <p:spPr>
            <a:xfrm>
              <a:off x="5053429" y="2855929"/>
              <a:ext cx="3898500" cy="892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a:solidFill>
                    <a:schemeClr val="lt1"/>
                  </a:solidFill>
                  <a:latin typeface="Roboto"/>
                  <a:ea typeface="Roboto"/>
                  <a:cs typeface="Roboto"/>
                  <a:sym typeface="Roboto"/>
                </a:rPr>
                <a:t>Aerolab Educational </a:t>
              </a:r>
              <a:endParaRPr>
                <a:solidFill>
                  <a:schemeClr val="lt1"/>
                </a:solidFill>
                <a:latin typeface="Roboto"/>
                <a:ea typeface="Roboto"/>
                <a:cs typeface="Roboto"/>
                <a:sym typeface="Roboto"/>
              </a:endParaRPr>
            </a:p>
            <a:p>
              <a:pPr marL="0" lvl="0" indent="0" algn="ctr" rtl="0">
                <a:lnSpc>
                  <a:spcPct val="115000"/>
                </a:lnSpc>
                <a:spcBef>
                  <a:spcPts val="0"/>
                </a:spcBef>
                <a:spcAft>
                  <a:spcPts val="1200"/>
                </a:spcAft>
                <a:buNone/>
              </a:pPr>
              <a:r>
                <a:rPr lang="en">
                  <a:solidFill>
                    <a:schemeClr val="lt1"/>
                  </a:solidFill>
                  <a:latin typeface="Roboto"/>
                  <a:ea typeface="Roboto"/>
                  <a:cs typeface="Roboto"/>
                  <a:sym typeface="Roboto"/>
                </a:rPr>
                <a:t>Wind Tunnel</a:t>
              </a:r>
              <a:endParaRPr>
                <a:solidFill>
                  <a:schemeClr val="lt1"/>
                </a:solidFill>
                <a:latin typeface="Roboto"/>
                <a:ea typeface="Roboto"/>
                <a:cs typeface="Roboto"/>
                <a:sym typeface="Roboto"/>
              </a:endParaRPr>
            </a:p>
          </p:txBody>
        </p:sp>
      </p:grpSp>
      <p:sp>
        <p:nvSpPr>
          <p:cNvPr id="614" name="Google Shape;614;p59"/>
          <p:cNvSpPr txBox="1"/>
          <p:nvPr/>
        </p:nvSpPr>
        <p:spPr>
          <a:xfrm>
            <a:off x="0" y="572700"/>
            <a:ext cx="9144000" cy="461700"/>
          </a:xfrm>
          <a:prstGeom prst="rect">
            <a:avLst/>
          </a:prstGeom>
          <a:solidFill>
            <a:srgbClr val="B4A7D6"/>
          </a:solidFill>
          <a:ln>
            <a:noFill/>
          </a:ln>
        </p:spPr>
        <p:txBody>
          <a:bodyPr spcFirstLastPara="1" wrap="square" lIns="91425" tIns="45700" rIns="0" bIns="45700" anchor="t" anchorCtr="0">
            <a:spAutoFit/>
          </a:bodyPr>
          <a:lstStyle/>
          <a:p>
            <a:pPr marL="628650" marR="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FR 3.0: </a:t>
            </a:r>
            <a:r>
              <a:rPr lang="en" sz="1200">
                <a:solidFill>
                  <a:srgbClr val="212121"/>
                </a:solidFill>
                <a:latin typeface="Roboto"/>
                <a:ea typeface="Roboto"/>
                <a:cs typeface="Roboto"/>
                <a:sym typeface="Roboto"/>
              </a:rPr>
              <a:t>The aircraft shall have a maximum range and endurance comparable to or exceeding the performance of 6-passenger electric aircraft currently under certification.</a:t>
            </a:r>
            <a:endParaRPr sz="1200">
              <a:solidFill>
                <a:srgbClr val="212121"/>
              </a:solidFill>
              <a:latin typeface="Roboto"/>
              <a:ea typeface="Roboto"/>
              <a:cs typeface="Roboto"/>
              <a:sym typeface="Roboto"/>
            </a:endParaRPr>
          </a:p>
        </p:txBody>
      </p:sp>
      <p:graphicFrame>
        <p:nvGraphicFramePr>
          <p:cNvPr id="615" name="Google Shape;615;p5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60"/>
          <p:cNvSpPr txBox="1">
            <a:spLocks noGrp="1"/>
          </p:cNvSpPr>
          <p:nvPr>
            <p:ph type="title"/>
          </p:nvPr>
        </p:nvSpPr>
        <p:spPr>
          <a:xfrm>
            <a:off x="0" y="610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M</a:t>
            </a:r>
            <a:r>
              <a:rPr lang="en" sz="2400"/>
              <a:t>ODEL</a:t>
            </a:r>
            <a:r>
              <a:rPr lang="en" sz="3000"/>
              <a:t> V</a:t>
            </a:r>
            <a:r>
              <a:rPr lang="en" sz="2400"/>
              <a:t>ALIDATION</a:t>
            </a:r>
            <a:r>
              <a:rPr lang="en" sz="3000"/>
              <a:t> - WTAV</a:t>
            </a:r>
            <a:endParaRPr sz="3000"/>
          </a:p>
        </p:txBody>
      </p:sp>
      <p:sp>
        <p:nvSpPr>
          <p:cNvPr id="621" name="Google Shape;621;p60"/>
          <p:cNvSpPr txBox="1"/>
          <p:nvPr/>
        </p:nvSpPr>
        <p:spPr>
          <a:xfrm>
            <a:off x="0" y="1070400"/>
            <a:ext cx="8520600" cy="2986200"/>
          </a:xfrm>
          <a:prstGeom prst="rect">
            <a:avLst/>
          </a:prstGeom>
          <a:noFill/>
          <a:ln>
            <a:noFill/>
          </a:ln>
        </p:spPr>
        <p:txBody>
          <a:bodyPr spcFirstLastPara="1" wrap="square" lIns="91425" tIns="91425" rIns="91425" bIns="91425" anchor="t" anchorCtr="0">
            <a:spAutoFit/>
          </a:bodyPr>
          <a:lstStyle/>
          <a:p>
            <a:pPr marL="0" lvl="0" indent="457200" algn="l" rtl="0">
              <a:lnSpc>
                <a:spcPct val="150000"/>
              </a:lnSpc>
              <a:spcBef>
                <a:spcPts val="0"/>
              </a:spcBef>
              <a:spcAft>
                <a:spcPts val="0"/>
              </a:spcAft>
              <a:buNone/>
            </a:pPr>
            <a:r>
              <a:rPr lang="en" sz="1600">
                <a:solidFill>
                  <a:schemeClr val="lt1"/>
                </a:solidFill>
                <a:latin typeface="Roboto"/>
                <a:ea typeface="Roboto"/>
                <a:cs typeface="Roboto"/>
                <a:sym typeface="Roboto"/>
              </a:rPr>
              <a:t>Expected Wind Tunnel Forces: Based on Previous Data (Boeing 787)</a:t>
            </a:r>
            <a:endParaRPr sz="1600">
              <a:solidFill>
                <a:schemeClr val="lt1"/>
              </a:solidFill>
              <a:latin typeface="Roboto"/>
              <a:ea typeface="Roboto"/>
              <a:cs typeface="Roboto"/>
              <a:sym typeface="Roboto"/>
            </a:endParaRPr>
          </a:p>
          <a:p>
            <a:pPr marL="0" lvl="0" indent="457200" algn="l" rtl="0">
              <a:lnSpc>
                <a:spcPct val="115000"/>
              </a:lnSpc>
              <a:spcBef>
                <a:spcPts val="1000"/>
              </a:spcBef>
              <a:spcAft>
                <a:spcPts val="0"/>
              </a:spcAft>
              <a:buNone/>
            </a:pPr>
            <a:endParaRPr sz="1600">
              <a:solidFill>
                <a:schemeClr val="lt1"/>
              </a:solidFill>
              <a:latin typeface="Roboto"/>
              <a:ea typeface="Roboto"/>
              <a:cs typeface="Roboto"/>
              <a:sym typeface="Roboto"/>
            </a:endParaRPr>
          </a:p>
          <a:p>
            <a:pPr marL="457200" lvl="0" indent="0" algn="l" rtl="0">
              <a:lnSpc>
                <a:spcPct val="115000"/>
              </a:lnSpc>
              <a:spcBef>
                <a:spcPts val="1000"/>
              </a:spcBef>
              <a:spcAft>
                <a:spcPts val="0"/>
              </a:spcAft>
              <a:buNone/>
            </a:pPr>
            <a:endParaRPr sz="1600">
              <a:solidFill>
                <a:schemeClr val="lt1"/>
              </a:solidFill>
              <a:latin typeface="Roboto"/>
              <a:ea typeface="Roboto"/>
              <a:cs typeface="Roboto"/>
              <a:sym typeface="Roboto"/>
            </a:endParaRPr>
          </a:p>
          <a:p>
            <a:pPr marL="0" lvl="0" indent="0" algn="l" rtl="0">
              <a:lnSpc>
                <a:spcPct val="115000"/>
              </a:lnSpc>
              <a:spcBef>
                <a:spcPts val="1000"/>
              </a:spcBef>
              <a:spcAft>
                <a:spcPts val="0"/>
              </a:spcAft>
              <a:buNone/>
            </a:pPr>
            <a:endParaRPr sz="1600">
              <a:solidFill>
                <a:schemeClr val="lt1"/>
              </a:solidFill>
              <a:latin typeface="Roboto"/>
              <a:ea typeface="Roboto"/>
              <a:cs typeface="Roboto"/>
              <a:sym typeface="Roboto"/>
            </a:endParaRPr>
          </a:p>
          <a:p>
            <a:pPr marL="0" lvl="0" indent="0" algn="l" rtl="0">
              <a:lnSpc>
                <a:spcPct val="115000"/>
              </a:lnSpc>
              <a:spcBef>
                <a:spcPts val="1000"/>
              </a:spcBef>
              <a:spcAft>
                <a:spcPts val="0"/>
              </a:spcAft>
              <a:buNone/>
            </a:pPr>
            <a:endParaRPr sz="1600">
              <a:solidFill>
                <a:schemeClr val="lt1"/>
              </a:solidFill>
              <a:latin typeface="Roboto"/>
              <a:ea typeface="Roboto"/>
              <a:cs typeface="Roboto"/>
              <a:sym typeface="Roboto"/>
            </a:endParaRPr>
          </a:p>
          <a:p>
            <a:pPr marL="0" lvl="0" indent="0" algn="l" rtl="0">
              <a:lnSpc>
                <a:spcPct val="115000"/>
              </a:lnSpc>
              <a:spcBef>
                <a:spcPts val="1000"/>
              </a:spcBef>
              <a:spcAft>
                <a:spcPts val="0"/>
              </a:spcAft>
              <a:buNone/>
            </a:pPr>
            <a:endParaRPr sz="1600">
              <a:solidFill>
                <a:schemeClr val="lt1"/>
              </a:solidFill>
              <a:latin typeface="Roboto"/>
              <a:ea typeface="Roboto"/>
              <a:cs typeface="Roboto"/>
              <a:sym typeface="Roboto"/>
            </a:endParaRPr>
          </a:p>
          <a:p>
            <a:pPr marL="457200" lvl="0" indent="0" algn="l" rtl="0">
              <a:spcBef>
                <a:spcPts val="1000"/>
              </a:spcBef>
              <a:spcAft>
                <a:spcPts val="0"/>
              </a:spcAft>
              <a:buNone/>
            </a:pPr>
            <a:r>
              <a:rPr lang="en" sz="1600">
                <a:solidFill>
                  <a:schemeClr val="lt1"/>
                </a:solidFill>
                <a:latin typeface="Roboto"/>
                <a:ea typeface="Roboto"/>
                <a:cs typeface="Roboto"/>
                <a:sym typeface="Roboto"/>
              </a:rPr>
              <a:t>Well below maximum allowable loads on selected sensor (Sting EWT)</a:t>
            </a:r>
            <a:endParaRPr sz="1600">
              <a:solidFill>
                <a:schemeClr val="lt1"/>
              </a:solidFill>
              <a:latin typeface="Roboto"/>
              <a:ea typeface="Roboto"/>
              <a:cs typeface="Roboto"/>
              <a:sym typeface="Roboto"/>
            </a:endParaRPr>
          </a:p>
        </p:txBody>
      </p:sp>
      <p:sp>
        <p:nvSpPr>
          <p:cNvPr id="622" name="Google Shape;622;p60"/>
          <p:cNvSpPr txBox="1"/>
          <p:nvPr/>
        </p:nvSpPr>
        <p:spPr>
          <a:xfrm>
            <a:off x="0" y="578800"/>
            <a:ext cx="9144000" cy="461700"/>
          </a:xfrm>
          <a:prstGeom prst="rect">
            <a:avLst/>
          </a:prstGeom>
          <a:solidFill>
            <a:srgbClr val="B4A7D6"/>
          </a:solidFill>
          <a:ln>
            <a:noFill/>
          </a:ln>
        </p:spPr>
        <p:txBody>
          <a:bodyPr spcFirstLastPara="1" wrap="square" lIns="91425" tIns="45700" rIns="0" bIns="45700" anchor="t" anchorCtr="0">
            <a:spAutoFit/>
          </a:bodyPr>
          <a:lstStyle/>
          <a:p>
            <a:pPr marL="628650" marR="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 DR 4.2.2: </a:t>
            </a:r>
            <a:r>
              <a:rPr lang="en" sz="1200">
                <a:solidFill>
                  <a:srgbClr val="212121"/>
                </a:solidFill>
                <a:latin typeface="Roboto"/>
                <a:ea typeface="Roboto"/>
                <a:cs typeface="Roboto"/>
                <a:sym typeface="Roboto"/>
              </a:rPr>
              <a:t>The test instruments should be capable of capturing aerodynamic forces above the minimum resolution inherent to such instruments.</a:t>
            </a:r>
            <a:endParaRPr sz="1200">
              <a:solidFill>
                <a:srgbClr val="212121"/>
              </a:solidFill>
              <a:latin typeface="Roboto"/>
              <a:ea typeface="Roboto"/>
              <a:cs typeface="Roboto"/>
              <a:sym typeface="Roboto"/>
            </a:endParaRPr>
          </a:p>
        </p:txBody>
      </p:sp>
      <p:sp>
        <p:nvSpPr>
          <p:cNvPr id="623" name="Google Shape;623;p6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48</a:t>
            </a:fld>
            <a:endParaRPr/>
          </a:p>
        </p:txBody>
      </p:sp>
      <p:graphicFrame>
        <p:nvGraphicFramePr>
          <p:cNvPr id="624" name="Google Shape;624;p60"/>
          <p:cNvGraphicFramePr/>
          <p:nvPr/>
        </p:nvGraphicFramePr>
        <p:xfrm>
          <a:off x="583175" y="1565970"/>
          <a:ext cx="3000000" cy="3000000"/>
        </p:xfrm>
        <a:graphic>
          <a:graphicData uri="http://schemas.openxmlformats.org/drawingml/2006/table">
            <a:tbl>
              <a:tblPr>
                <a:noFill/>
                <a:tableStyleId>{83885C67-BAED-4242-9F9D-A6562A0CA75B}</a:tableStyleId>
              </a:tblPr>
              <a:tblGrid>
                <a:gridCol w="1607300">
                  <a:extLst>
                    <a:ext uri="{9D8B030D-6E8A-4147-A177-3AD203B41FA5}">
                      <a16:colId xmlns:a16="http://schemas.microsoft.com/office/drawing/2014/main" val="20000"/>
                    </a:ext>
                  </a:extLst>
                </a:gridCol>
                <a:gridCol w="1325250">
                  <a:extLst>
                    <a:ext uri="{9D8B030D-6E8A-4147-A177-3AD203B41FA5}">
                      <a16:colId xmlns:a16="http://schemas.microsoft.com/office/drawing/2014/main" val="20001"/>
                    </a:ext>
                  </a:extLst>
                </a:gridCol>
                <a:gridCol w="1113000">
                  <a:extLst>
                    <a:ext uri="{9D8B030D-6E8A-4147-A177-3AD203B41FA5}">
                      <a16:colId xmlns:a16="http://schemas.microsoft.com/office/drawing/2014/main" val="20002"/>
                    </a:ext>
                  </a:extLst>
                </a:gridCol>
                <a:gridCol w="1237800">
                  <a:extLst>
                    <a:ext uri="{9D8B030D-6E8A-4147-A177-3AD203B41FA5}">
                      <a16:colId xmlns:a16="http://schemas.microsoft.com/office/drawing/2014/main" val="20003"/>
                    </a:ext>
                  </a:extLst>
                </a:gridCol>
                <a:gridCol w="1063275">
                  <a:extLst>
                    <a:ext uri="{9D8B030D-6E8A-4147-A177-3AD203B41FA5}">
                      <a16:colId xmlns:a16="http://schemas.microsoft.com/office/drawing/2014/main" val="20004"/>
                    </a:ext>
                  </a:extLst>
                </a:gridCol>
                <a:gridCol w="1631025">
                  <a:extLst>
                    <a:ext uri="{9D8B030D-6E8A-4147-A177-3AD203B41FA5}">
                      <a16:colId xmlns:a16="http://schemas.microsoft.com/office/drawing/2014/main" val="20005"/>
                    </a:ext>
                  </a:extLst>
                </a:gridCol>
              </a:tblGrid>
              <a:tr h="441700">
                <a:tc>
                  <a:txBody>
                    <a:bodyPr/>
                    <a:lstStyle/>
                    <a:p>
                      <a:pPr marL="0" lvl="0" indent="0" algn="ctr" rtl="0">
                        <a:spcBef>
                          <a:spcPts val="0"/>
                        </a:spcBef>
                        <a:spcAft>
                          <a:spcPts val="0"/>
                        </a:spcAft>
                        <a:buNone/>
                      </a:pPr>
                      <a:r>
                        <a:rPr lang="en" b="1">
                          <a:solidFill>
                            <a:schemeClr val="lt1"/>
                          </a:solidFill>
                          <a:latin typeface="Roboto"/>
                          <a:ea typeface="Roboto"/>
                          <a:cs typeface="Roboto"/>
                          <a:sym typeface="Roboto"/>
                        </a:rPr>
                        <a:t>Parameter</a:t>
                      </a:r>
                      <a:endParaRPr b="1">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gridSpan="2">
                  <a:txBody>
                    <a:bodyPr/>
                    <a:lstStyle/>
                    <a:p>
                      <a:pPr marL="0" lvl="0" indent="0" algn="ctr" rtl="0">
                        <a:spcBef>
                          <a:spcPts val="0"/>
                        </a:spcBef>
                        <a:spcAft>
                          <a:spcPts val="0"/>
                        </a:spcAft>
                        <a:buNone/>
                      </a:pPr>
                      <a:r>
                        <a:rPr lang="en" b="1">
                          <a:solidFill>
                            <a:schemeClr val="lt1"/>
                          </a:solidFill>
                          <a:latin typeface="Roboto"/>
                          <a:ea typeface="Roboto"/>
                          <a:cs typeface="Roboto"/>
                          <a:sym typeface="Roboto"/>
                        </a:rPr>
                        <a:t>Max. Load Capability of Sting EWT</a:t>
                      </a:r>
                      <a:endParaRPr b="1">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hMerge="1">
                  <a:txBody>
                    <a:bodyPr/>
                    <a:lstStyle/>
                    <a:p>
                      <a:endParaRPr lang="en-US"/>
                    </a:p>
                  </a:txBody>
                  <a:tcPr/>
                </a:tc>
                <a:tc gridSpan="2">
                  <a:txBody>
                    <a:bodyPr/>
                    <a:lstStyle/>
                    <a:p>
                      <a:pPr marL="0" lvl="0" indent="0" algn="ctr" rtl="0">
                        <a:spcBef>
                          <a:spcPts val="0"/>
                        </a:spcBef>
                        <a:spcAft>
                          <a:spcPts val="0"/>
                        </a:spcAft>
                        <a:buNone/>
                      </a:pPr>
                      <a:r>
                        <a:rPr lang="en" b="1">
                          <a:solidFill>
                            <a:schemeClr val="lt1"/>
                          </a:solidFill>
                          <a:latin typeface="Roboto"/>
                          <a:ea typeface="Roboto"/>
                          <a:cs typeface="Roboto"/>
                          <a:sym typeface="Roboto"/>
                        </a:rPr>
                        <a:t>Max. Measured Force</a:t>
                      </a:r>
                      <a:endParaRPr b="1">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hMerge="1">
                  <a:txBody>
                    <a:bodyPr/>
                    <a:lstStyle/>
                    <a:p>
                      <a:endParaRPr lang="en-US"/>
                    </a:p>
                  </a:txBody>
                  <a:tcPr/>
                </a:tc>
                <a:tc>
                  <a:txBody>
                    <a:bodyPr/>
                    <a:lstStyle/>
                    <a:p>
                      <a:pPr marL="0" lvl="0" indent="0" algn="ctr" rtl="0">
                        <a:spcBef>
                          <a:spcPts val="0"/>
                        </a:spcBef>
                        <a:spcAft>
                          <a:spcPts val="0"/>
                        </a:spcAft>
                        <a:buNone/>
                      </a:pPr>
                      <a:r>
                        <a:rPr lang="en" b="1">
                          <a:solidFill>
                            <a:schemeClr val="lt1"/>
                          </a:solidFill>
                          <a:latin typeface="Roboto"/>
                          <a:ea typeface="Roboto"/>
                          <a:cs typeface="Roboto"/>
                          <a:sym typeface="Roboto"/>
                        </a:rPr>
                        <a:t>Percentage of Load Capacity Used</a:t>
                      </a:r>
                      <a:endParaRPr b="1">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Normal Force</a:t>
                      </a:r>
                      <a:endParaRPr>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25 lbs</a:t>
                      </a:r>
                      <a:endParaRPr>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111.21 N</a:t>
                      </a:r>
                      <a:endParaRPr>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1.09 lbs</a:t>
                      </a:r>
                      <a:endParaRPr>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4.87 N</a:t>
                      </a:r>
                      <a:endParaRPr>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b="1">
                          <a:solidFill>
                            <a:schemeClr val="lt1"/>
                          </a:solidFill>
                          <a:latin typeface="Roboto"/>
                          <a:ea typeface="Roboto"/>
                          <a:cs typeface="Roboto"/>
                          <a:sym typeface="Roboto"/>
                        </a:rPr>
                        <a:t>4.4%</a:t>
                      </a:r>
                      <a:endParaRPr b="1">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Axial Force</a:t>
                      </a:r>
                      <a:endParaRPr>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10 lbs</a:t>
                      </a:r>
                      <a:endParaRPr>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44.48 N</a:t>
                      </a:r>
                      <a:endParaRPr>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0.17 lbs</a:t>
                      </a:r>
                      <a:endParaRPr>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0.74 N</a:t>
                      </a:r>
                      <a:endParaRPr>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b="1">
                          <a:solidFill>
                            <a:schemeClr val="lt1"/>
                          </a:solidFill>
                          <a:latin typeface="Roboto"/>
                          <a:ea typeface="Roboto"/>
                          <a:cs typeface="Roboto"/>
                          <a:sym typeface="Roboto"/>
                        </a:rPr>
                        <a:t>1.7%</a:t>
                      </a:r>
                      <a:endParaRPr b="1">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Pitching Moment</a:t>
                      </a:r>
                      <a:endParaRPr>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50 lb-in</a:t>
                      </a:r>
                      <a:endParaRPr>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5.65 Nm</a:t>
                      </a:r>
                      <a:endParaRPr>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0.80 lb-in</a:t>
                      </a:r>
                      <a:endParaRPr>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solidFill>
                            <a:schemeClr val="lt1"/>
                          </a:solidFill>
                          <a:latin typeface="Roboto"/>
                          <a:ea typeface="Roboto"/>
                          <a:cs typeface="Roboto"/>
                          <a:sym typeface="Roboto"/>
                        </a:rPr>
                        <a:t>0.09 Nm</a:t>
                      </a:r>
                      <a:endParaRPr>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b="1">
                          <a:solidFill>
                            <a:schemeClr val="lt1"/>
                          </a:solidFill>
                          <a:latin typeface="Roboto"/>
                          <a:ea typeface="Roboto"/>
                          <a:cs typeface="Roboto"/>
                          <a:sym typeface="Roboto"/>
                        </a:rPr>
                        <a:t>1.6%</a:t>
                      </a:r>
                      <a:endParaRPr b="1">
                        <a:solidFill>
                          <a:schemeClr val="lt1"/>
                        </a:solidFill>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bl>
          </a:graphicData>
        </a:graphic>
      </p:graphicFrame>
      <p:graphicFrame>
        <p:nvGraphicFramePr>
          <p:cNvPr id="625" name="Google Shape;625;p6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6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M</a:t>
            </a:r>
            <a:r>
              <a:rPr lang="en" sz="2400"/>
              <a:t>ODEL</a:t>
            </a:r>
            <a:r>
              <a:rPr lang="en" sz="3000"/>
              <a:t> V</a:t>
            </a:r>
            <a:r>
              <a:rPr lang="en" sz="2400"/>
              <a:t>ALIDATION</a:t>
            </a:r>
            <a:r>
              <a:rPr lang="en" sz="3000"/>
              <a:t> - WTAV</a:t>
            </a:r>
            <a:endParaRPr sz="3000" b="1"/>
          </a:p>
        </p:txBody>
      </p:sp>
      <p:sp>
        <p:nvSpPr>
          <p:cNvPr id="631" name="Google Shape;631;p61"/>
          <p:cNvSpPr txBox="1"/>
          <p:nvPr/>
        </p:nvSpPr>
        <p:spPr>
          <a:xfrm>
            <a:off x="0" y="1034400"/>
            <a:ext cx="8961900" cy="13383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a:solidFill>
                  <a:schemeClr val="lt1"/>
                </a:solidFill>
                <a:latin typeface="Roboto"/>
                <a:ea typeface="Roboto"/>
                <a:cs typeface="Roboto"/>
                <a:sym typeface="Roboto"/>
              </a:rPr>
              <a:t>Sensor Resolution and Calibration:</a:t>
            </a:r>
            <a:endParaRPr>
              <a:solidFill>
                <a:schemeClr val="lt1"/>
              </a:solidFill>
              <a:latin typeface="Roboto"/>
              <a:ea typeface="Roboto"/>
              <a:cs typeface="Roboto"/>
              <a:sym typeface="Roboto"/>
            </a:endParaRPr>
          </a:p>
          <a:p>
            <a:pPr marL="914400" lvl="0" indent="-311150" algn="l" rtl="0">
              <a:lnSpc>
                <a:spcPct val="115000"/>
              </a:lnSpc>
              <a:spcBef>
                <a:spcPts val="0"/>
              </a:spcBef>
              <a:spcAft>
                <a:spcPts val="0"/>
              </a:spcAft>
              <a:buClr>
                <a:schemeClr val="lt1"/>
              </a:buClr>
              <a:buSzPts val="1300"/>
              <a:buFont typeface="Roboto"/>
              <a:buChar char="➢"/>
            </a:pPr>
            <a:r>
              <a:rPr lang="en" sz="1300">
                <a:solidFill>
                  <a:schemeClr val="lt1"/>
                </a:solidFill>
                <a:latin typeface="Roboto"/>
                <a:ea typeface="Roboto"/>
                <a:cs typeface="Roboto"/>
                <a:sym typeface="Roboto"/>
              </a:rPr>
              <a:t>Scale factor below 500 grams (5 Newtons) highly variant</a:t>
            </a:r>
            <a:endParaRPr sz="1300">
              <a:solidFill>
                <a:schemeClr val="lt1"/>
              </a:solidFill>
              <a:latin typeface="Roboto"/>
              <a:ea typeface="Roboto"/>
              <a:cs typeface="Roboto"/>
              <a:sym typeface="Roboto"/>
            </a:endParaRPr>
          </a:p>
          <a:p>
            <a:pPr marL="914400" lvl="0" indent="-311150" algn="l" rtl="0">
              <a:lnSpc>
                <a:spcPct val="115000"/>
              </a:lnSpc>
              <a:spcBef>
                <a:spcPts val="0"/>
              </a:spcBef>
              <a:spcAft>
                <a:spcPts val="0"/>
              </a:spcAft>
              <a:buClr>
                <a:schemeClr val="lt1"/>
              </a:buClr>
              <a:buSzPts val="1300"/>
              <a:buFont typeface="Roboto"/>
              <a:buChar char="➢"/>
            </a:pPr>
            <a:r>
              <a:rPr lang="en" sz="1300">
                <a:solidFill>
                  <a:schemeClr val="lt1"/>
                </a:solidFill>
                <a:latin typeface="Roboto"/>
                <a:ea typeface="Roboto"/>
                <a:cs typeface="Roboto"/>
                <a:sym typeface="Roboto"/>
              </a:rPr>
              <a:t>Need to exceed this minimum to get more accurate data</a:t>
            </a:r>
            <a:endParaRPr sz="1300">
              <a:solidFill>
                <a:schemeClr val="lt1"/>
              </a:solidFill>
              <a:latin typeface="Roboto"/>
              <a:ea typeface="Roboto"/>
              <a:cs typeface="Roboto"/>
              <a:sym typeface="Roboto"/>
            </a:endParaRPr>
          </a:p>
          <a:p>
            <a:pPr marL="914400" lvl="0" indent="-311150" algn="l" rtl="0">
              <a:lnSpc>
                <a:spcPct val="115000"/>
              </a:lnSpc>
              <a:spcBef>
                <a:spcPts val="0"/>
              </a:spcBef>
              <a:spcAft>
                <a:spcPts val="0"/>
              </a:spcAft>
              <a:buClr>
                <a:schemeClr val="lt1"/>
              </a:buClr>
              <a:buSzPts val="1300"/>
              <a:buFont typeface="Roboto"/>
              <a:buChar char="➢"/>
            </a:pPr>
            <a:r>
              <a:rPr lang="en" sz="1300">
                <a:solidFill>
                  <a:schemeClr val="lt1"/>
                </a:solidFill>
                <a:latin typeface="Roboto"/>
                <a:ea typeface="Roboto"/>
                <a:cs typeface="Roboto"/>
                <a:sym typeface="Roboto"/>
              </a:rPr>
              <a:t>NELDA expects to achieve less than 100 grams (1 Newton) of axial force </a:t>
            </a:r>
            <a:endParaRPr sz="1300">
              <a:solidFill>
                <a:schemeClr val="lt1"/>
              </a:solidFill>
              <a:latin typeface="Roboto"/>
              <a:ea typeface="Roboto"/>
              <a:cs typeface="Roboto"/>
              <a:sym typeface="Roboto"/>
            </a:endParaRPr>
          </a:p>
          <a:p>
            <a:pPr marL="457200" lvl="0" indent="0" algn="l" rtl="0">
              <a:spcBef>
                <a:spcPts val="0"/>
              </a:spcBef>
              <a:spcAft>
                <a:spcPts val="0"/>
              </a:spcAft>
              <a:buNone/>
            </a:pPr>
            <a:endParaRPr>
              <a:solidFill>
                <a:schemeClr val="lt1"/>
              </a:solidFill>
              <a:latin typeface="Roboto"/>
              <a:ea typeface="Roboto"/>
              <a:cs typeface="Roboto"/>
              <a:sym typeface="Roboto"/>
            </a:endParaRPr>
          </a:p>
        </p:txBody>
      </p:sp>
      <p:pic>
        <p:nvPicPr>
          <p:cNvPr id="632" name="Google Shape;632;p61"/>
          <p:cNvPicPr preferRelativeResize="0"/>
          <p:nvPr/>
        </p:nvPicPr>
        <p:blipFill rotWithShape="1">
          <a:blip r:embed="rId3" cstate="screen">
            <a:alphaModFix/>
            <a:extLst>
              <a:ext uri="{28A0092B-C50C-407E-A947-70E740481C1C}">
                <a14:useLocalDpi xmlns:a14="http://schemas.microsoft.com/office/drawing/2010/main"/>
              </a:ext>
            </a:extLst>
          </a:blip>
          <a:srcRect t="3062" b="3844"/>
          <a:stretch/>
        </p:blipFill>
        <p:spPr>
          <a:xfrm>
            <a:off x="1342275" y="2109400"/>
            <a:ext cx="6459450" cy="2630800"/>
          </a:xfrm>
          <a:prstGeom prst="rect">
            <a:avLst/>
          </a:prstGeom>
          <a:noFill/>
          <a:ln>
            <a:noFill/>
          </a:ln>
        </p:spPr>
      </p:pic>
      <p:sp>
        <p:nvSpPr>
          <p:cNvPr id="633" name="Google Shape;633;p61"/>
          <p:cNvSpPr txBox="1"/>
          <p:nvPr/>
        </p:nvSpPr>
        <p:spPr>
          <a:xfrm>
            <a:off x="0" y="572700"/>
            <a:ext cx="9144000" cy="461700"/>
          </a:xfrm>
          <a:prstGeom prst="rect">
            <a:avLst/>
          </a:prstGeom>
          <a:solidFill>
            <a:srgbClr val="B4A7D6"/>
          </a:solidFill>
          <a:ln>
            <a:noFill/>
          </a:ln>
        </p:spPr>
        <p:txBody>
          <a:bodyPr spcFirstLastPara="1" wrap="square" lIns="91425" tIns="45700" rIns="0" bIns="45700" anchor="t" anchorCtr="0">
            <a:spAutoFit/>
          </a:bodyPr>
          <a:lstStyle/>
          <a:p>
            <a:pPr marL="628650" marR="0" lvl="0" indent="-400050" algn="l" rtl="0">
              <a:lnSpc>
                <a:spcPct val="100000"/>
              </a:lnSpc>
              <a:spcBef>
                <a:spcPts val="0"/>
              </a:spcBef>
              <a:spcAft>
                <a:spcPts val="0"/>
              </a:spcAft>
              <a:buNone/>
            </a:pPr>
            <a:r>
              <a:rPr lang="en" sz="1200" b="1">
                <a:solidFill>
                  <a:srgbClr val="212121"/>
                </a:solidFill>
                <a:latin typeface="Roboto"/>
                <a:ea typeface="Roboto"/>
                <a:cs typeface="Roboto"/>
                <a:sym typeface="Roboto"/>
              </a:rPr>
              <a:t> DR 4.2.2: </a:t>
            </a:r>
            <a:r>
              <a:rPr lang="en" sz="1200">
                <a:solidFill>
                  <a:srgbClr val="212121"/>
                </a:solidFill>
                <a:latin typeface="Roboto"/>
                <a:ea typeface="Roboto"/>
                <a:cs typeface="Roboto"/>
                <a:sym typeface="Roboto"/>
              </a:rPr>
              <a:t>The test instruments should be capable of capturing aerodynamic forces above the minimum resolution inherent to such instruments.</a:t>
            </a:r>
            <a:endParaRPr sz="1200">
              <a:solidFill>
                <a:srgbClr val="212121"/>
              </a:solidFill>
              <a:latin typeface="Roboto"/>
              <a:ea typeface="Roboto"/>
              <a:cs typeface="Roboto"/>
              <a:sym typeface="Roboto"/>
            </a:endParaRPr>
          </a:p>
        </p:txBody>
      </p:sp>
      <p:sp>
        <p:nvSpPr>
          <p:cNvPr id="634" name="Google Shape;634;p6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49</a:t>
            </a:fld>
            <a:endParaRPr/>
          </a:p>
        </p:txBody>
      </p:sp>
      <p:graphicFrame>
        <p:nvGraphicFramePr>
          <p:cNvPr id="635" name="Google Shape;635;p6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a:t>
            </a:fld>
            <a:endParaRPr/>
          </a:p>
        </p:txBody>
      </p:sp>
      <p:sp>
        <p:nvSpPr>
          <p:cNvPr id="95" name="Google Shape;95;p1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solidFill>
                  <a:schemeClr val="lt1"/>
                </a:solidFill>
              </a:rPr>
              <a:t>M</a:t>
            </a:r>
            <a:r>
              <a:rPr lang="en" sz="2650">
                <a:solidFill>
                  <a:schemeClr val="lt1"/>
                </a:solidFill>
              </a:rPr>
              <a:t>ISSION</a:t>
            </a:r>
            <a:r>
              <a:rPr lang="en" sz="3300">
                <a:solidFill>
                  <a:schemeClr val="lt1"/>
                </a:solidFill>
              </a:rPr>
              <a:t> S</a:t>
            </a:r>
            <a:r>
              <a:rPr lang="en" sz="2650">
                <a:solidFill>
                  <a:schemeClr val="lt1"/>
                </a:solidFill>
              </a:rPr>
              <a:t>TATEMENT</a:t>
            </a:r>
            <a:endParaRPr sz="2650">
              <a:solidFill>
                <a:schemeClr val="lt1"/>
              </a:solidFill>
            </a:endParaRPr>
          </a:p>
        </p:txBody>
      </p:sp>
      <p:sp>
        <p:nvSpPr>
          <p:cNvPr id="96" name="Google Shape;96;p17"/>
          <p:cNvSpPr txBox="1">
            <a:spLocks noGrp="1"/>
          </p:cNvSpPr>
          <p:nvPr>
            <p:ph type="body" idx="1"/>
          </p:nvPr>
        </p:nvSpPr>
        <p:spPr>
          <a:xfrm>
            <a:off x="0" y="792325"/>
            <a:ext cx="9144000" cy="3700500"/>
          </a:xfrm>
          <a:prstGeom prst="rect">
            <a:avLst/>
          </a:prstGeom>
        </p:spPr>
        <p:txBody>
          <a:bodyPr spcFirstLastPara="1" wrap="square" lIns="91425" tIns="91425" rIns="91425" bIns="91425" anchor="t" anchorCtr="0">
            <a:normAutofit/>
          </a:bodyPr>
          <a:lstStyle/>
          <a:p>
            <a:pPr marL="457200" marR="271665" lvl="0" indent="0" algn="l" rtl="0">
              <a:spcBef>
                <a:spcPts val="0"/>
              </a:spcBef>
              <a:spcAft>
                <a:spcPts val="0"/>
              </a:spcAft>
              <a:buNone/>
            </a:pPr>
            <a:r>
              <a:rPr lang="en" sz="2000">
                <a:solidFill>
                  <a:schemeClr val="lt1"/>
                </a:solidFill>
              </a:rPr>
              <a:t>No Emission, Low Drag Airframe (</a:t>
            </a:r>
            <a:r>
              <a:rPr lang="en" sz="2000" b="1">
                <a:solidFill>
                  <a:schemeClr val="lt1"/>
                </a:solidFill>
              </a:rPr>
              <a:t>NELDA</a:t>
            </a:r>
            <a:r>
              <a:rPr lang="en" sz="2000">
                <a:solidFill>
                  <a:schemeClr val="lt1"/>
                </a:solidFill>
              </a:rPr>
              <a:t>), will provide the customer, Richard Schaden, a clean-sheet airframe design concept for a general aviation airplane which includes drawings, scale models, test data analysis, and aircraft performance parameters. </a:t>
            </a:r>
            <a:endParaRPr sz="2000">
              <a:solidFill>
                <a:schemeClr val="lt1"/>
              </a:solidFill>
            </a:endParaRPr>
          </a:p>
          <a:p>
            <a:pPr marL="457200" marR="271665" lvl="0" indent="0" algn="l" rtl="0">
              <a:spcBef>
                <a:spcPts val="0"/>
              </a:spcBef>
              <a:spcAft>
                <a:spcPts val="0"/>
              </a:spcAft>
              <a:buNone/>
            </a:pPr>
            <a:endParaRPr sz="600"/>
          </a:p>
          <a:p>
            <a:pPr marL="457200" marR="271665" lvl="0" indent="0" algn="l" rtl="0">
              <a:spcBef>
                <a:spcPts val="0"/>
              </a:spcBef>
              <a:spcAft>
                <a:spcPts val="1200"/>
              </a:spcAft>
              <a:buNone/>
            </a:pPr>
            <a:r>
              <a:rPr lang="en" sz="2000">
                <a:solidFill>
                  <a:schemeClr val="lt1"/>
                </a:solidFill>
              </a:rPr>
              <a:t>The design will emphasize </a:t>
            </a:r>
            <a:r>
              <a:rPr lang="en" sz="2000" b="1">
                <a:solidFill>
                  <a:schemeClr val="lt1"/>
                </a:solidFill>
              </a:rPr>
              <a:t>fully-electric powertrain</a:t>
            </a:r>
            <a:r>
              <a:rPr lang="en" sz="2000">
                <a:solidFill>
                  <a:schemeClr val="lt1"/>
                </a:solidFill>
              </a:rPr>
              <a:t> considerations and aerodynamic efficiency. </a:t>
            </a:r>
            <a:endParaRPr sz="2000">
              <a:solidFill>
                <a:schemeClr val="lt1"/>
              </a:solidFill>
              <a:latin typeface="Roboto"/>
              <a:ea typeface="Roboto"/>
              <a:cs typeface="Roboto"/>
              <a:sym typeface="Roboto"/>
            </a:endParaRPr>
          </a:p>
        </p:txBody>
      </p:sp>
      <p:sp>
        <p:nvSpPr>
          <p:cNvPr id="97" name="Google Shape;97;p17"/>
          <p:cNvSpPr txBox="1"/>
          <p:nvPr/>
        </p:nvSpPr>
        <p:spPr>
          <a:xfrm>
            <a:off x="0" y="3246550"/>
            <a:ext cx="9144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u="sng">
                <a:solidFill>
                  <a:schemeClr val="lt1"/>
                </a:solidFill>
                <a:latin typeface="Roboto"/>
                <a:ea typeface="Roboto"/>
                <a:cs typeface="Roboto"/>
                <a:sym typeface="Roboto"/>
              </a:rPr>
              <a:t>Customer Specified NGO’s</a:t>
            </a:r>
            <a:endParaRPr sz="1800" b="1" u="sng">
              <a:solidFill>
                <a:schemeClr val="lt1"/>
              </a:solidFill>
              <a:latin typeface="Roboto"/>
              <a:ea typeface="Roboto"/>
              <a:cs typeface="Roboto"/>
              <a:sym typeface="Roboto"/>
            </a:endParaRPr>
          </a:p>
          <a:p>
            <a:pPr marL="457200" lvl="0" indent="0" algn="l" rtl="0">
              <a:spcBef>
                <a:spcPts val="0"/>
              </a:spcBef>
              <a:spcAft>
                <a:spcPts val="0"/>
              </a:spcAft>
              <a:buNone/>
            </a:pPr>
            <a:r>
              <a:rPr lang="en" sz="1800" b="1">
                <a:solidFill>
                  <a:schemeClr val="lt1"/>
                </a:solidFill>
                <a:latin typeface="Roboto"/>
                <a:ea typeface="Roboto"/>
                <a:cs typeface="Roboto"/>
                <a:sym typeface="Roboto"/>
              </a:rPr>
              <a:t>N</a:t>
            </a:r>
            <a:r>
              <a:rPr lang="en" sz="1800">
                <a:solidFill>
                  <a:schemeClr val="lt1"/>
                </a:solidFill>
                <a:latin typeface="Roboto"/>
                <a:ea typeface="Roboto"/>
                <a:cs typeface="Roboto"/>
                <a:sym typeface="Roboto"/>
              </a:rPr>
              <a:t>eed:</a:t>
            </a:r>
            <a:r>
              <a:rPr lang="en">
                <a:solidFill>
                  <a:schemeClr val="lt1"/>
                </a:solidFill>
                <a:latin typeface="Roboto"/>
                <a:ea typeface="Roboto"/>
                <a:cs typeface="Roboto"/>
                <a:sym typeface="Roboto"/>
              </a:rPr>
              <a:t> Clean-sheet design</a:t>
            </a:r>
            <a:endParaRPr>
              <a:solidFill>
                <a:schemeClr val="lt1"/>
              </a:solidFill>
              <a:latin typeface="Roboto"/>
              <a:ea typeface="Roboto"/>
              <a:cs typeface="Roboto"/>
              <a:sym typeface="Roboto"/>
            </a:endParaRPr>
          </a:p>
          <a:p>
            <a:pPr marL="457200" lvl="0" indent="0" algn="l" rtl="0">
              <a:spcBef>
                <a:spcPts val="0"/>
              </a:spcBef>
              <a:spcAft>
                <a:spcPts val="0"/>
              </a:spcAft>
              <a:buNone/>
            </a:pPr>
            <a:r>
              <a:rPr lang="en" sz="1800" b="1">
                <a:solidFill>
                  <a:schemeClr val="lt1"/>
                </a:solidFill>
                <a:latin typeface="Roboto"/>
                <a:ea typeface="Roboto"/>
                <a:cs typeface="Roboto"/>
                <a:sym typeface="Roboto"/>
              </a:rPr>
              <a:t>G</a:t>
            </a:r>
            <a:r>
              <a:rPr lang="en" sz="1800">
                <a:solidFill>
                  <a:schemeClr val="lt1"/>
                </a:solidFill>
                <a:latin typeface="Roboto"/>
                <a:ea typeface="Roboto"/>
                <a:cs typeface="Roboto"/>
                <a:sym typeface="Roboto"/>
              </a:rPr>
              <a:t>oal:</a:t>
            </a:r>
            <a:r>
              <a:rPr lang="en">
                <a:solidFill>
                  <a:schemeClr val="lt1"/>
                </a:solidFill>
                <a:latin typeface="Roboto"/>
                <a:ea typeface="Roboto"/>
                <a:cs typeface="Roboto"/>
                <a:sym typeface="Roboto"/>
              </a:rPr>
              <a:t> Explore design parameter space to estimate performance of an optimized clean-sheet design</a:t>
            </a:r>
            <a:endParaRPr>
              <a:solidFill>
                <a:schemeClr val="lt1"/>
              </a:solidFill>
              <a:latin typeface="Roboto"/>
              <a:ea typeface="Roboto"/>
              <a:cs typeface="Roboto"/>
              <a:sym typeface="Roboto"/>
            </a:endParaRPr>
          </a:p>
          <a:p>
            <a:pPr marL="457200" lvl="0" indent="0" algn="l" rtl="0">
              <a:spcBef>
                <a:spcPts val="0"/>
              </a:spcBef>
              <a:spcAft>
                <a:spcPts val="0"/>
              </a:spcAft>
              <a:buNone/>
            </a:pPr>
            <a:r>
              <a:rPr lang="en" sz="1800" b="1">
                <a:solidFill>
                  <a:schemeClr val="lt1"/>
                </a:solidFill>
                <a:latin typeface="Roboto"/>
                <a:ea typeface="Roboto"/>
                <a:cs typeface="Roboto"/>
                <a:sym typeface="Roboto"/>
              </a:rPr>
              <a:t>O</a:t>
            </a:r>
            <a:r>
              <a:rPr lang="en" sz="1800">
                <a:solidFill>
                  <a:schemeClr val="lt1"/>
                </a:solidFill>
                <a:latin typeface="Roboto"/>
                <a:ea typeface="Roboto"/>
                <a:cs typeface="Roboto"/>
                <a:sym typeface="Roboto"/>
              </a:rPr>
              <a:t>bjective: </a:t>
            </a:r>
            <a:r>
              <a:rPr lang="en">
                <a:solidFill>
                  <a:schemeClr val="lt1"/>
                </a:solidFill>
                <a:latin typeface="Roboto"/>
                <a:ea typeface="Roboto"/>
                <a:cs typeface="Roboto"/>
                <a:sym typeface="Roboto"/>
              </a:rPr>
              <a:t>Airframe design; model test; analysis</a:t>
            </a:r>
            <a:endParaRPr>
              <a:solidFill>
                <a:schemeClr val="lt1"/>
              </a:solidFill>
              <a:latin typeface="Roboto"/>
              <a:ea typeface="Roboto"/>
              <a:cs typeface="Roboto"/>
              <a:sym typeface="Roboto"/>
            </a:endParaRPr>
          </a:p>
        </p:txBody>
      </p:sp>
      <p:graphicFrame>
        <p:nvGraphicFramePr>
          <p:cNvPr id="98" name="Google Shape;98;p17"/>
          <p:cNvGraphicFramePr/>
          <p:nvPr/>
        </p:nvGraphicFramePr>
        <p:xfrm>
          <a:off x="0" y="4736775"/>
          <a:ext cx="8415000" cy="32005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62"/>
          <p:cNvSpPr txBox="1"/>
          <p:nvPr/>
        </p:nvSpPr>
        <p:spPr>
          <a:xfrm>
            <a:off x="0" y="572700"/>
            <a:ext cx="4764300" cy="36900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800" b="1">
              <a:solidFill>
                <a:schemeClr val="lt1"/>
              </a:solidFill>
              <a:latin typeface="Roboto"/>
              <a:ea typeface="Roboto"/>
              <a:cs typeface="Roboto"/>
              <a:sym typeface="Roboto"/>
            </a:endParaRPr>
          </a:p>
          <a:p>
            <a:pPr marL="457200" lvl="0" indent="0" algn="l" rtl="0">
              <a:spcBef>
                <a:spcPts val="0"/>
              </a:spcBef>
              <a:spcAft>
                <a:spcPts val="0"/>
              </a:spcAft>
              <a:buNone/>
            </a:pPr>
            <a:endParaRPr sz="1800" b="1">
              <a:solidFill>
                <a:schemeClr val="lt1"/>
              </a:solidFill>
              <a:latin typeface="Roboto"/>
              <a:ea typeface="Roboto"/>
              <a:cs typeface="Roboto"/>
              <a:sym typeface="Roboto"/>
            </a:endParaRPr>
          </a:p>
          <a:p>
            <a:pPr marL="457200" lvl="0" indent="0" algn="l" rtl="0">
              <a:spcBef>
                <a:spcPts val="0"/>
              </a:spcBef>
              <a:spcAft>
                <a:spcPts val="0"/>
              </a:spcAft>
              <a:buNone/>
            </a:pPr>
            <a:r>
              <a:rPr lang="en" sz="1800" b="1">
                <a:solidFill>
                  <a:schemeClr val="lt1"/>
                </a:solidFill>
                <a:latin typeface="Roboto"/>
                <a:ea typeface="Roboto"/>
                <a:cs typeface="Roboto"/>
                <a:sym typeface="Roboto"/>
              </a:rPr>
              <a:t>Pre-Loading Sting EWT:</a:t>
            </a:r>
            <a:endParaRPr sz="1800" b="1">
              <a:solidFill>
                <a:schemeClr val="lt1"/>
              </a:solidFill>
              <a:latin typeface="Roboto"/>
              <a:ea typeface="Roboto"/>
              <a:cs typeface="Roboto"/>
              <a:sym typeface="Roboto"/>
            </a:endParaRPr>
          </a:p>
          <a:p>
            <a:pPr marL="0" lvl="0" indent="0" algn="l" rtl="0">
              <a:spcBef>
                <a:spcPts val="0"/>
              </a:spcBef>
              <a:spcAft>
                <a:spcPts val="0"/>
              </a:spcAft>
              <a:buNone/>
            </a:pPr>
            <a:endParaRPr>
              <a:solidFill>
                <a:schemeClr val="lt1"/>
              </a:solidFill>
              <a:latin typeface="Roboto"/>
              <a:ea typeface="Roboto"/>
              <a:cs typeface="Roboto"/>
              <a:sym typeface="Roboto"/>
            </a:endParaRPr>
          </a:p>
          <a:p>
            <a:pPr marL="914400" marR="291678" lvl="0" indent="-330200" algn="l" rtl="0">
              <a:lnSpc>
                <a:spcPct val="115000"/>
              </a:lnSpc>
              <a:spcBef>
                <a:spcPts val="0"/>
              </a:spcBef>
              <a:spcAft>
                <a:spcPts val="0"/>
              </a:spcAft>
              <a:buClr>
                <a:schemeClr val="lt1"/>
              </a:buClr>
              <a:buSzPts val="1600"/>
              <a:buFont typeface="Roboto"/>
              <a:buChar char="➢"/>
            </a:pPr>
            <a:r>
              <a:rPr lang="en" sz="1600">
                <a:solidFill>
                  <a:schemeClr val="lt1"/>
                </a:solidFill>
                <a:latin typeface="Roboto"/>
                <a:ea typeface="Roboto"/>
                <a:cs typeface="Roboto"/>
                <a:sym typeface="Roboto"/>
              </a:rPr>
              <a:t>Need to apply at least 500 grams of force to get accurate data</a:t>
            </a:r>
            <a:endParaRPr sz="1600">
              <a:solidFill>
                <a:schemeClr val="lt1"/>
              </a:solidFill>
              <a:latin typeface="Roboto"/>
              <a:ea typeface="Roboto"/>
              <a:cs typeface="Roboto"/>
              <a:sym typeface="Roboto"/>
            </a:endParaRPr>
          </a:p>
          <a:p>
            <a:pPr marL="914400" lvl="0" indent="-330200" algn="l" rtl="0">
              <a:lnSpc>
                <a:spcPct val="115000"/>
              </a:lnSpc>
              <a:spcBef>
                <a:spcPts val="1000"/>
              </a:spcBef>
              <a:spcAft>
                <a:spcPts val="0"/>
              </a:spcAft>
              <a:buClr>
                <a:schemeClr val="lt1"/>
              </a:buClr>
              <a:buSzPts val="1600"/>
              <a:buFont typeface="Roboto"/>
              <a:buChar char="➢"/>
            </a:pPr>
            <a:r>
              <a:rPr lang="en" sz="1600">
                <a:solidFill>
                  <a:schemeClr val="lt1"/>
                </a:solidFill>
                <a:latin typeface="Roboto"/>
                <a:ea typeface="Roboto"/>
                <a:cs typeface="Roboto"/>
                <a:sym typeface="Roboto"/>
              </a:rPr>
              <a:t>Apply Force to Set Screw</a:t>
            </a:r>
            <a:endParaRPr sz="1600">
              <a:solidFill>
                <a:schemeClr val="lt1"/>
              </a:solidFill>
              <a:latin typeface="Roboto"/>
              <a:ea typeface="Roboto"/>
              <a:cs typeface="Roboto"/>
              <a:sym typeface="Roboto"/>
            </a:endParaRPr>
          </a:p>
          <a:p>
            <a:pPr marL="914400" lvl="0" indent="-330200" algn="l" rtl="0">
              <a:lnSpc>
                <a:spcPct val="115000"/>
              </a:lnSpc>
              <a:spcBef>
                <a:spcPts val="1000"/>
              </a:spcBef>
              <a:spcAft>
                <a:spcPts val="0"/>
              </a:spcAft>
              <a:buClr>
                <a:schemeClr val="lt1"/>
              </a:buClr>
              <a:buSzPts val="1600"/>
              <a:buFont typeface="Roboto"/>
              <a:buChar char="➢"/>
            </a:pPr>
            <a:r>
              <a:rPr lang="en" sz="1600">
                <a:solidFill>
                  <a:schemeClr val="lt1"/>
                </a:solidFill>
                <a:latin typeface="Roboto"/>
                <a:ea typeface="Roboto"/>
                <a:cs typeface="Roboto"/>
                <a:sym typeface="Roboto"/>
              </a:rPr>
              <a:t>String (kite or fishing wire)</a:t>
            </a:r>
            <a:endParaRPr sz="1600">
              <a:solidFill>
                <a:schemeClr val="lt1"/>
              </a:solidFill>
              <a:latin typeface="Roboto"/>
              <a:ea typeface="Roboto"/>
              <a:cs typeface="Roboto"/>
              <a:sym typeface="Roboto"/>
            </a:endParaRPr>
          </a:p>
          <a:p>
            <a:pPr marL="914400" lvl="0" indent="-330200" algn="l" rtl="0">
              <a:lnSpc>
                <a:spcPct val="115000"/>
              </a:lnSpc>
              <a:spcBef>
                <a:spcPts val="1000"/>
              </a:spcBef>
              <a:spcAft>
                <a:spcPts val="0"/>
              </a:spcAft>
              <a:buClr>
                <a:schemeClr val="lt1"/>
              </a:buClr>
              <a:buSzPts val="1600"/>
              <a:buFont typeface="Roboto"/>
              <a:buChar char="➢"/>
            </a:pPr>
            <a:r>
              <a:rPr lang="en" sz="1600">
                <a:solidFill>
                  <a:schemeClr val="lt1"/>
                </a:solidFill>
                <a:latin typeface="Roboto"/>
                <a:ea typeface="Roboto"/>
                <a:cs typeface="Roboto"/>
                <a:sym typeface="Roboto"/>
              </a:rPr>
              <a:t>Turn buckle (apply desired force)</a:t>
            </a:r>
            <a:endParaRPr sz="1600">
              <a:solidFill>
                <a:schemeClr val="lt1"/>
              </a:solidFill>
              <a:latin typeface="Roboto"/>
              <a:ea typeface="Roboto"/>
              <a:cs typeface="Roboto"/>
              <a:sym typeface="Roboto"/>
            </a:endParaRPr>
          </a:p>
          <a:p>
            <a:pPr marL="914400" lvl="0" indent="-330200" algn="l" rtl="0">
              <a:lnSpc>
                <a:spcPct val="115000"/>
              </a:lnSpc>
              <a:spcBef>
                <a:spcPts val="1000"/>
              </a:spcBef>
              <a:spcAft>
                <a:spcPts val="1000"/>
              </a:spcAft>
              <a:buClr>
                <a:schemeClr val="lt1"/>
              </a:buClr>
              <a:buSzPts val="1600"/>
              <a:buFont typeface="Roboto"/>
              <a:buChar char="➢"/>
            </a:pPr>
            <a:r>
              <a:rPr lang="en" sz="1600">
                <a:solidFill>
                  <a:schemeClr val="lt1"/>
                </a:solidFill>
                <a:latin typeface="Roboto"/>
                <a:ea typeface="Roboto"/>
                <a:cs typeface="Roboto"/>
                <a:sym typeface="Roboto"/>
              </a:rPr>
              <a:t>Will test models both with and without pre-loading to assess effects</a:t>
            </a:r>
            <a:endParaRPr sz="1600">
              <a:solidFill>
                <a:schemeClr val="lt1"/>
              </a:solidFill>
              <a:latin typeface="Roboto"/>
              <a:ea typeface="Roboto"/>
              <a:cs typeface="Roboto"/>
              <a:sym typeface="Roboto"/>
            </a:endParaRPr>
          </a:p>
        </p:txBody>
      </p:sp>
      <p:sp>
        <p:nvSpPr>
          <p:cNvPr id="641" name="Google Shape;641;p6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50</a:t>
            </a:fld>
            <a:endParaRPr/>
          </a:p>
        </p:txBody>
      </p:sp>
      <p:pic>
        <p:nvPicPr>
          <p:cNvPr id="642" name="Google Shape;642;p6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958700" y="2435903"/>
            <a:ext cx="3561901" cy="2186085"/>
          </a:xfrm>
          <a:prstGeom prst="rect">
            <a:avLst/>
          </a:prstGeom>
          <a:noFill/>
          <a:ln>
            <a:noFill/>
          </a:ln>
        </p:spPr>
      </p:pic>
      <p:sp>
        <p:nvSpPr>
          <p:cNvPr id="643" name="Google Shape;643;p62"/>
          <p:cNvSpPr/>
          <p:nvPr/>
        </p:nvSpPr>
        <p:spPr>
          <a:xfrm>
            <a:off x="6223425" y="2789850"/>
            <a:ext cx="410700" cy="400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2"/>
          <p:cNvSpPr txBox="1"/>
          <p:nvPr/>
        </p:nvSpPr>
        <p:spPr>
          <a:xfrm>
            <a:off x="5700150" y="3139525"/>
            <a:ext cx="1089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latin typeface="Roboto"/>
                <a:ea typeface="Roboto"/>
                <a:cs typeface="Roboto"/>
                <a:sym typeface="Roboto"/>
              </a:rPr>
              <a:t>Set Screw</a:t>
            </a:r>
            <a:endParaRPr sz="1200">
              <a:solidFill>
                <a:srgbClr val="FF0000"/>
              </a:solidFill>
              <a:latin typeface="Roboto"/>
              <a:ea typeface="Roboto"/>
              <a:cs typeface="Roboto"/>
              <a:sym typeface="Roboto"/>
            </a:endParaRPr>
          </a:p>
        </p:txBody>
      </p:sp>
      <p:sp>
        <p:nvSpPr>
          <p:cNvPr id="645" name="Google Shape;645;p62"/>
          <p:cNvSpPr txBox="1"/>
          <p:nvPr/>
        </p:nvSpPr>
        <p:spPr>
          <a:xfrm>
            <a:off x="4632750" y="961838"/>
            <a:ext cx="838200" cy="4002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646" name="Google Shape;646;p6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32738" y="769912"/>
            <a:ext cx="4300950" cy="1551175"/>
          </a:xfrm>
          <a:prstGeom prst="rect">
            <a:avLst/>
          </a:prstGeom>
          <a:noFill/>
          <a:ln>
            <a:noFill/>
          </a:ln>
        </p:spPr>
      </p:pic>
      <p:sp>
        <p:nvSpPr>
          <p:cNvPr id="647" name="Google Shape;647;p62"/>
          <p:cNvSpPr txBox="1"/>
          <p:nvPr/>
        </p:nvSpPr>
        <p:spPr>
          <a:xfrm>
            <a:off x="4632750" y="1545363"/>
            <a:ext cx="2598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latin typeface="Roboto"/>
                <a:ea typeface="Roboto"/>
                <a:cs typeface="Roboto"/>
                <a:sym typeface="Roboto"/>
              </a:rPr>
              <a:t>(</a:t>
            </a:r>
            <a:r>
              <a:rPr lang="en" sz="1200">
                <a:solidFill>
                  <a:srgbClr val="0000FF"/>
                </a:solidFill>
                <a:latin typeface="Roboto"/>
                <a:ea typeface="Roboto"/>
                <a:cs typeface="Roboto"/>
                <a:sym typeface="Roboto"/>
              </a:rPr>
              <a:t>F</a:t>
            </a:r>
            <a:r>
              <a:rPr lang="en" sz="1200" baseline="-25000">
                <a:solidFill>
                  <a:srgbClr val="0000FF"/>
                </a:solidFill>
                <a:latin typeface="Roboto"/>
                <a:ea typeface="Roboto"/>
                <a:cs typeface="Roboto"/>
                <a:sym typeface="Roboto"/>
              </a:rPr>
              <a:t>PRELOAD</a:t>
            </a:r>
            <a:r>
              <a:rPr lang="en" sz="1200">
                <a:solidFill>
                  <a:srgbClr val="FF0000"/>
                </a:solidFill>
                <a:latin typeface="Roboto"/>
                <a:ea typeface="Roboto"/>
                <a:cs typeface="Roboto"/>
                <a:sym typeface="Roboto"/>
              </a:rPr>
              <a:t> + </a:t>
            </a:r>
            <a:r>
              <a:rPr lang="en" sz="1200">
                <a:solidFill>
                  <a:srgbClr val="38761D"/>
                </a:solidFill>
                <a:latin typeface="Roboto"/>
                <a:ea typeface="Roboto"/>
                <a:cs typeface="Roboto"/>
                <a:sym typeface="Roboto"/>
              </a:rPr>
              <a:t>F</a:t>
            </a:r>
            <a:r>
              <a:rPr lang="en" sz="1200" baseline="-25000">
                <a:solidFill>
                  <a:srgbClr val="38761D"/>
                </a:solidFill>
                <a:latin typeface="Roboto"/>
                <a:ea typeface="Roboto"/>
                <a:cs typeface="Roboto"/>
                <a:sym typeface="Roboto"/>
              </a:rPr>
              <a:t>AXIAL</a:t>
            </a:r>
            <a:r>
              <a:rPr lang="en" sz="1200">
                <a:solidFill>
                  <a:srgbClr val="FF0000"/>
                </a:solidFill>
                <a:latin typeface="Roboto"/>
                <a:ea typeface="Roboto"/>
                <a:cs typeface="Roboto"/>
                <a:sym typeface="Roboto"/>
              </a:rPr>
              <a:t>) &gt; 500 grams</a:t>
            </a:r>
            <a:endParaRPr sz="1200">
              <a:solidFill>
                <a:srgbClr val="FF0000"/>
              </a:solidFill>
              <a:latin typeface="Roboto"/>
              <a:ea typeface="Roboto"/>
              <a:cs typeface="Roboto"/>
              <a:sym typeface="Roboto"/>
            </a:endParaRPr>
          </a:p>
        </p:txBody>
      </p:sp>
      <p:cxnSp>
        <p:nvCxnSpPr>
          <p:cNvPr id="648" name="Google Shape;648;p62"/>
          <p:cNvCxnSpPr/>
          <p:nvPr/>
        </p:nvCxnSpPr>
        <p:spPr>
          <a:xfrm>
            <a:off x="5152650" y="1258925"/>
            <a:ext cx="318300" cy="0"/>
          </a:xfrm>
          <a:prstGeom prst="straightConnector1">
            <a:avLst/>
          </a:prstGeom>
          <a:noFill/>
          <a:ln w="9525" cap="flat" cmpd="sng">
            <a:solidFill>
              <a:srgbClr val="38761D"/>
            </a:solidFill>
            <a:prstDash val="solid"/>
            <a:round/>
            <a:headEnd type="none" w="med" len="med"/>
            <a:tailEnd type="triangle" w="med" len="med"/>
          </a:ln>
        </p:spPr>
      </p:cxnSp>
      <p:graphicFrame>
        <p:nvGraphicFramePr>
          <p:cNvPr id="649" name="Google Shape;649;p6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
        <p:nvSpPr>
          <p:cNvPr id="650" name="Google Shape;650;p6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M</a:t>
            </a:r>
            <a:r>
              <a:rPr lang="en" sz="2400"/>
              <a:t>ODEL</a:t>
            </a:r>
            <a:r>
              <a:rPr lang="en" sz="3000"/>
              <a:t> V</a:t>
            </a:r>
            <a:r>
              <a:rPr lang="en" sz="2400"/>
              <a:t>ALIDATION</a:t>
            </a:r>
            <a:r>
              <a:rPr lang="en" sz="3000"/>
              <a:t> - WTAV</a:t>
            </a:r>
            <a:endParaRPr sz="3000" b="1"/>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63"/>
          <p:cNvSpPr/>
          <p:nvPr/>
        </p:nvSpPr>
        <p:spPr>
          <a:xfrm>
            <a:off x="0" y="2571750"/>
            <a:ext cx="9144000" cy="2571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3"/>
          <p:cNvSpPr txBox="1">
            <a:spLocks noGrp="1"/>
          </p:cNvSpPr>
          <p:nvPr>
            <p:ph type="title"/>
          </p:nvPr>
        </p:nvSpPr>
        <p:spPr>
          <a:xfrm>
            <a:off x="164975" y="787125"/>
            <a:ext cx="8737200" cy="147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a:t>
            </a:r>
            <a:r>
              <a:rPr lang="en" sz="3600"/>
              <a:t>ROJECT </a:t>
            </a:r>
            <a:r>
              <a:rPr lang="en"/>
              <a:t>P</a:t>
            </a:r>
            <a:r>
              <a:rPr lang="en" sz="3600"/>
              <a:t>LANNING</a:t>
            </a:r>
            <a:endParaRPr sz="3600"/>
          </a:p>
          <a:p>
            <a:pPr marL="0" lvl="0" indent="0" algn="ctr" rtl="0">
              <a:spcBef>
                <a:spcPts val="0"/>
              </a:spcBef>
              <a:spcAft>
                <a:spcPts val="0"/>
              </a:spcAft>
              <a:buNone/>
            </a:pPr>
            <a:r>
              <a:rPr lang="en" sz="1800">
                <a:latin typeface="Roboto"/>
                <a:ea typeface="Roboto"/>
                <a:cs typeface="Roboto"/>
                <a:sym typeface="Roboto"/>
              </a:rPr>
              <a:t>Presented by:</a:t>
            </a:r>
            <a:endParaRPr sz="1800">
              <a:latin typeface="Roboto"/>
              <a:ea typeface="Roboto"/>
              <a:cs typeface="Roboto"/>
              <a:sym typeface="Roboto"/>
            </a:endParaRPr>
          </a:p>
          <a:p>
            <a:pPr marL="0" lvl="0" indent="0" algn="ctr" rtl="0">
              <a:spcBef>
                <a:spcPts val="0"/>
              </a:spcBef>
              <a:spcAft>
                <a:spcPts val="0"/>
              </a:spcAft>
              <a:buNone/>
            </a:pPr>
            <a:r>
              <a:rPr lang="en" sz="1800">
                <a:latin typeface="Roboto"/>
                <a:ea typeface="Roboto"/>
                <a:cs typeface="Roboto"/>
                <a:sym typeface="Roboto"/>
              </a:rPr>
              <a:t>Emerson Beinhauer                                                 </a:t>
            </a:r>
            <a:endParaRPr sz="1800">
              <a:latin typeface="Roboto"/>
              <a:ea typeface="Roboto"/>
              <a:cs typeface="Roboto"/>
              <a:sym typeface="Roboto"/>
            </a:endParaRPr>
          </a:p>
        </p:txBody>
      </p:sp>
      <p:sp>
        <p:nvSpPr>
          <p:cNvPr id="657" name="Google Shape;657;p63"/>
          <p:cNvSpPr txBox="1">
            <a:spLocks noGrp="1"/>
          </p:cNvSpPr>
          <p:nvPr>
            <p:ph type="sldNum" idx="12"/>
          </p:nvPr>
        </p:nvSpPr>
        <p:spPr>
          <a:xfrm>
            <a:off x="8735702" y="475005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dk1"/>
                </a:solidFill>
              </a:rPr>
              <a:t>51</a:t>
            </a:fld>
            <a:endParaRPr>
              <a:solidFill>
                <a:schemeClr val="dk1"/>
              </a:solidFill>
            </a:endParaRPr>
          </a:p>
        </p:txBody>
      </p:sp>
      <p:cxnSp>
        <p:nvCxnSpPr>
          <p:cNvPr id="658" name="Google Shape;658;p63"/>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
        <p:nvSpPr>
          <p:cNvPr id="659" name="Google Shape;659;p63"/>
          <p:cNvSpPr txBox="1"/>
          <p:nvPr/>
        </p:nvSpPr>
        <p:spPr>
          <a:xfrm>
            <a:off x="907050" y="2781300"/>
            <a:ext cx="7329900" cy="21240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rId3" action="ppaction://hlinksldjump"/>
              </a:rPr>
              <a:t>Team Organization</a:t>
            </a:r>
            <a:endParaRPr sz="1800">
              <a:solidFill>
                <a:schemeClr val="dk1"/>
              </a:solidFill>
              <a:latin typeface="Roboto"/>
              <a:ea typeface="Roboto"/>
              <a:cs typeface="Roboto"/>
              <a:sym typeface="Roboto"/>
            </a:endParaRPr>
          </a:p>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rId4" action="ppaction://hlinksldjump"/>
              </a:rPr>
              <a:t>Work Breakdown Structure</a:t>
            </a:r>
            <a:endParaRPr sz="1800">
              <a:solidFill>
                <a:schemeClr val="dk1"/>
              </a:solidFill>
              <a:latin typeface="Roboto"/>
              <a:ea typeface="Roboto"/>
              <a:cs typeface="Roboto"/>
              <a:sym typeface="Roboto"/>
            </a:endParaRPr>
          </a:p>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rId5" action="ppaction://hlinksldjump"/>
              </a:rPr>
              <a:t>Gantt Chart</a:t>
            </a:r>
            <a:endParaRPr sz="1800">
              <a:solidFill>
                <a:schemeClr val="dk1"/>
              </a:solidFill>
              <a:latin typeface="Roboto"/>
              <a:ea typeface="Roboto"/>
              <a:cs typeface="Roboto"/>
              <a:sym typeface="Roboto"/>
            </a:endParaRPr>
          </a:p>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rId6" action="ppaction://hlinksldjump"/>
              </a:rPr>
              <a:t>Cost Plan</a:t>
            </a:r>
            <a:endParaRPr sz="1800">
              <a:solidFill>
                <a:schemeClr val="dk1"/>
              </a:solidFill>
              <a:latin typeface="Roboto"/>
              <a:ea typeface="Roboto"/>
              <a:cs typeface="Roboto"/>
              <a:sym typeface="Roboto"/>
            </a:endParaRPr>
          </a:p>
          <a:p>
            <a:pPr marL="0" lvl="0" indent="0" algn="ctr" rtl="0">
              <a:lnSpc>
                <a:spcPct val="150000"/>
              </a:lnSpc>
              <a:spcBef>
                <a:spcPts val="0"/>
              </a:spcBef>
              <a:spcAft>
                <a:spcPts val="0"/>
              </a:spcAft>
              <a:buNone/>
            </a:pPr>
            <a:r>
              <a:rPr lang="en" sz="1800" u="sng">
                <a:solidFill>
                  <a:schemeClr val="hlink"/>
                </a:solidFill>
                <a:latin typeface="Roboto"/>
                <a:ea typeface="Roboto"/>
                <a:cs typeface="Roboto"/>
                <a:sym typeface="Roboto"/>
                <a:hlinkClick r:id="rId7" action="ppaction://hlinksldjump"/>
              </a:rPr>
              <a:t>Test Planning</a:t>
            </a:r>
            <a:endParaRPr sz="1800">
              <a:solidFill>
                <a:schemeClr val="dk1"/>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64"/>
          <p:cNvSpPr txBox="1">
            <a:spLocks noGrp="1"/>
          </p:cNvSpPr>
          <p:nvPr>
            <p:ph type="title"/>
          </p:nvPr>
        </p:nvSpPr>
        <p:spPr>
          <a:xfrm>
            <a:off x="0" y="0"/>
            <a:ext cx="8520600" cy="572700"/>
          </a:xfrm>
          <a:prstGeom prst="rect">
            <a:avLst/>
          </a:prstGeom>
          <a:ln>
            <a:noFill/>
          </a:ln>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T</a:t>
            </a:r>
            <a:r>
              <a:rPr lang="en" sz="2400"/>
              <a:t>EAM</a:t>
            </a:r>
            <a:r>
              <a:rPr lang="en" sz="3000"/>
              <a:t> O</a:t>
            </a:r>
            <a:r>
              <a:rPr lang="en" sz="2400"/>
              <a:t>RGANIZATION</a:t>
            </a:r>
            <a:endParaRPr sz="2400"/>
          </a:p>
        </p:txBody>
      </p:sp>
      <p:sp>
        <p:nvSpPr>
          <p:cNvPr id="665" name="Google Shape;665;p64"/>
          <p:cNvSpPr txBox="1">
            <a:spLocks noGrp="1"/>
          </p:cNvSpPr>
          <p:nvPr>
            <p:ph type="sldNum" idx="12"/>
          </p:nvPr>
        </p:nvSpPr>
        <p:spPr>
          <a:xfrm>
            <a:off x="8733302" y="4749900"/>
            <a:ext cx="410700" cy="393600"/>
          </a:xfrm>
          <a:prstGeom prst="rect">
            <a:avLst/>
          </a:prstGeom>
          <a:ln>
            <a:noFill/>
          </a:ln>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52</a:t>
            </a:fld>
            <a:endParaRPr/>
          </a:p>
        </p:txBody>
      </p:sp>
      <p:grpSp>
        <p:nvGrpSpPr>
          <p:cNvPr id="666" name="Google Shape;666;p64"/>
          <p:cNvGrpSpPr/>
          <p:nvPr/>
        </p:nvGrpSpPr>
        <p:grpSpPr>
          <a:xfrm>
            <a:off x="739745" y="725289"/>
            <a:ext cx="7664510" cy="3921410"/>
            <a:chOff x="739745" y="725289"/>
            <a:chExt cx="7664510" cy="3921410"/>
          </a:xfrm>
        </p:grpSpPr>
        <p:grpSp>
          <p:nvGrpSpPr>
            <p:cNvPr id="667" name="Google Shape;667;p64"/>
            <p:cNvGrpSpPr/>
            <p:nvPr/>
          </p:nvGrpSpPr>
          <p:grpSpPr>
            <a:xfrm>
              <a:off x="739745" y="725289"/>
              <a:ext cx="7664510" cy="3921410"/>
              <a:chOff x="739745" y="725289"/>
              <a:chExt cx="7664510" cy="3921410"/>
            </a:xfrm>
          </p:grpSpPr>
          <p:grpSp>
            <p:nvGrpSpPr>
              <p:cNvPr id="668" name="Google Shape;668;p64"/>
              <p:cNvGrpSpPr/>
              <p:nvPr/>
            </p:nvGrpSpPr>
            <p:grpSpPr>
              <a:xfrm>
                <a:off x="739745" y="3473026"/>
                <a:ext cx="7664510" cy="1173674"/>
                <a:chOff x="174225" y="3557160"/>
                <a:chExt cx="7664510" cy="1173674"/>
              </a:xfrm>
            </p:grpSpPr>
            <p:sp>
              <p:nvSpPr>
                <p:cNvPr id="669" name="Google Shape;669;p64"/>
                <p:cNvSpPr/>
                <p:nvPr/>
              </p:nvSpPr>
              <p:spPr>
                <a:xfrm>
                  <a:off x="174225" y="3557166"/>
                  <a:ext cx="890100" cy="1118100"/>
                </a:xfrm>
                <a:prstGeom prst="roundRect">
                  <a:avLst>
                    <a:gd name="adj" fmla="val 16667"/>
                  </a:avLst>
                </a:prstGeom>
                <a:solidFill>
                  <a:srgbClr val="D9D9D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4"/>
                <p:cNvSpPr txBox="1"/>
                <p:nvPr/>
              </p:nvSpPr>
              <p:spPr>
                <a:xfrm>
                  <a:off x="233733" y="4176734"/>
                  <a:ext cx="771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latin typeface="Roboto"/>
                      <a:ea typeface="Roboto"/>
                      <a:cs typeface="Roboto"/>
                      <a:sym typeface="Roboto"/>
                    </a:rPr>
                    <a:t>Christl </a:t>
                  </a:r>
                  <a:endParaRPr sz="800" b="1">
                    <a:latin typeface="Roboto"/>
                    <a:ea typeface="Roboto"/>
                    <a:cs typeface="Roboto"/>
                    <a:sym typeface="Roboto"/>
                  </a:endParaRPr>
                </a:p>
                <a:p>
                  <a:pPr marL="0" lvl="0" indent="0" algn="ctr" rtl="0">
                    <a:spcBef>
                      <a:spcPts val="0"/>
                    </a:spcBef>
                    <a:spcAft>
                      <a:spcPts val="0"/>
                    </a:spcAft>
                    <a:buNone/>
                  </a:pPr>
                  <a:r>
                    <a:rPr lang="en" sz="800" b="1">
                      <a:latin typeface="Roboto"/>
                      <a:ea typeface="Roboto"/>
                      <a:cs typeface="Roboto"/>
                      <a:sym typeface="Roboto"/>
                    </a:rPr>
                    <a:t>Haley</a:t>
                  </a:r>
                  <a:endParaRPr sz="800" b="1">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AD (AAA)</a:t>
                  </a:r>
                  <a:endParaRPr sz="800">
                    <a:latin typeface="Roboto"/>
                    <a:ea typeface="Roboto"/>
                    <a:cs typeface="Roboto"/>
                    <a:sym typeface="Roboto"/>
                  </a:endParaRPr>
                </a:p>
              </p:txBody>
            </p:sp>
            <p:sp>
              <p:nvSpPr>
                <p:cNvPr id="671" name="Google Shape;671;p64"/>
                <p:cNvSpPr/>
                <p:nvPr/>
              </p:nvSpPr>
              <p:spPr>
                <a:xfrm>
                  <a:off x="1303293" y="3557160"/>
                  <a:ext cx="890100" cy="1118100"/>
                </a:xfrm>
                <a:prstGeom prst="roundRect">
                  <a:avLst>
                    <a:gd name="adj" fmla="val 16667"/>
                  </a:avLst>
                </a:prstGeom>
                <a:solidFill>
                  <a:srgbClr val="D9D9D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4"/>
                <p:cNvSpPr txBox="1"/>
                <p:nvPr/>
              </p:nvSpPr>
              <p:spPr>
                <a:xfrm>
                  <a:off x="1362801" y="4176734"/>
                  <a:ext cx="771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latin typeface="Roboto"/>
                      <a:ea typeface="Roboto"/>
                      <a:cs typeface="Roboto"/>
                      <a:sym typeface="Roboto"/>
                    </a:rPr>
                    <a:t>Carlin</a:t>
                  </a:r>
                  <a:endParaRPr sz="800" b="1">
                    <a:latin typeface="Roboto"/>
                    <a:ea typeface="Roboto"/>
                    <a:cs typeface="Roboto"/>
                    <a:sym typeface="Roboto"/>
                  </a:endParaRPr>
                </a:p>
                <a:p>
                  <a:pPr marL="0" lvl="0" indent="0" algn="ctr" rtl="0">
                    <a:spcBef>
                      <a:spcPts val="0"/>
                    </a:spcBef>
                    <a:spcAft>
                      <a:spcPts val="0"/>
                    </a:spcAft>
                    <a:buNone/>
                  </a:pPr>
                  <a:r>
                    <a:rPr lang="en" sz="800" b="1">
                      <a:latin typeface="Roboto"/>
                      <a:ea typeface="Roboto"/>
                      <a:cs typeface="Roboto"/>
                      <a:sym typeface="Roboto"/>
                    </a:rPr>
                    <a:t>Hornbostel</a:t>
                  </a:r>
                  <a:endParaRPr sz="800" b="1">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Aerodyn.</a:t>
                  </a:r>
                  <a:endParaRPr sz="800">
                    <a:latin typeface="Roboto"/>
                    <a:ea typeface="Roboto"/>
                    <a:cs typeface="Roboto"/>
                    <a:sym typeface="Roboto"/>
                  </a:endParaRPr>
                </a:p>
              </p:txBody>
            </p:sp>
            <p:sp>
              <p:nvSpPr>
                <p:cNvPr id="673" name="Google Shape;673;p64"/>
                <p:cNvSpPr/>
                <p:nvPr/>
              </p:nvSpPr>
              <p:spPr>
                <a:xfrm>
                  <a:off x="2432362" y="3557160"/>
                  <a:ext cx="890100" cy="1118100"/>
                </a:xfrm>
                <a:prstGeom prst="roundRect">
                  <a:avLst>
                    <a:gd name="adj" fmla="val 16667"/>
                  </a:avLst>
                </a:prstGeom>
                <a:solidFill>
                  <a:srgbClr val="D9D9D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4"/>
                <p:cNvSpPr txBox="1"/>
                <p:nvPr/>
              </p:nvSpPr>
              <p:spPr>
                <a:xfrm>
                  <a:off x="2491870" y="4176734"/>
                  <a:ext cx="771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latin typeface="Roboto"/>
                      <a:ea typeface="Roboto"/>
                      <a:cs typeface="Roboto"/>
                      <a:sym typeface="Roboto"/>
                    </a:rPr>
                    <a:t>Nathan</a:t>
                  </a:r>
                  <a:endParaRPr sz="800" b="1">
                    <a:latin typeface="Roboto"/>
                    <a:ea typeface="Roboto"/>
                    <a:cs typeface="Roboto"/>
                    <a:sym typeface="Roboto"/>
                  </a:endParaRPr>
                </a:p>
                <a:p>
                  <a:pPr marL="0" lvl="0" indent="0" algn="ctr" rtl="0">
                    <a:spcBef>
                      <a:spcPts val="0"/>
                    </a:spcBef>
                    <a:spcAft>
                      <a:spcPts val="0"/>
                    </a:spcAft>
                    <a:buNone/>
                  </a:pPr>
                  <a:r>
                    <a:rPr lang="en" sz="800" b="1">
                      <a:latin typeface="Roboto"/>
                      <a:ea typeface="Roboto"/>
                      <a:cs typeface="Roboto"/>
                      <a:sym typeface="Roboto"/>
                    </a:rPr>
                    <a:t>Braunstein</a:t>
                  </a:r>
                  <a:endParaRPr sz="800" b="1">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CAD/Drws</a:t>
                  </a:r>
                  <a:endParaRPr sz="800">
                    <a:latin typeface="Roboto"/>
                    <a:ea typeface="Roboto"/>
                    <a:cs typeface="Roboto"/>
                    <a:sym typeface="Roboto"/>
                  </a:endParaRPr>
                </a:p>
              </p:txBody>
            </p:sp>
            <p:sp>
              <p:nvSpPr>
                <p:cNvPr id="675" name="Google Shape;675;p64"/>
                <p:cNvSpPr/>
                <p:nvPr/>
              </p:nvSpPr>
              <p:spPr>
                <a:xfrm>
                  <a:off x="3561430" y="3557160"/>
                  <a:ext cx="890100" cy="1118100"/>
                </a:xfrm>
                <a:prstGeom prst="roundRect">
                  <a:avLst>
                    <a:gd name="adj" fmla="val 16667"/>
                  </a:avLst>
                </a:prstGeom>
                <a:solidFill>
                  <a:srgbClr val="D9D9D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4"/>
                <p:cNvSpPr txBox="1"/>
                <p:nvPr/>
              </p:nvSpPr>
              <p:spPr>
                <a:xfrm>
                  <a:off x="3561830" y="4176734"/>
                  <a:ext cx="890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latin typeface="Roboto"/>
                      <a:ea typeface="Roboto"/>
                      <a:cs typeface="Roboto"/>
                      <a:sym typeface="Roboto"/>
                    </a:rPr>
                    <a:t>Fernando</a:t>
                  </a:r>
                  <a:endParaRPr sz="700" b="1">
                    <a:latin typeface="Roboto"/>
                    <a:ea typeface="Roboto"/>
                    <a:cs typeface="Roboto"/>
                    <a:sym typeface="Roboto"/>
                  </a:endParaRPr>
                </a:p>
                <a:p>
                  <a:pPr marL="0" lvl="0" indent="0" algn="ctr" rtl="0">
                    <a:spcBef>
                      <a:spcPts val="0"/>
                    </a:spcBef>
                    <a:spcAft>
                      <a:spcPts val="0"/>
                    </a:spcAft>
                    <a:buNone/>
                  </a:pPr>
                  <a:r>
                    <a:rPr lang="en" sz="700" b="1">
                      <a:latin typeface="Roboto"/>
                      <a:ea typeface="Roboto"/>
                      <a:cs typeface="Roboto"/>
                      <a:sym typeface="Roboto"/>
                    </a:rPr>
                    <a:t>Chavez - Arroyo</a:t>
                  </a:r>
                  <a:endParaRPr sz="700" b="1">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Testing/Safety</a:t>
                  </a:r>
                  <a:endParaRPr sz="800">
                    <a:latin typeface="Roboto"/>
                    <a:ea typeface="Roboto"/>
                    <a:cs typeface="Roboto"/>
                    <a:sym typeface="Roboto"/>
                  </a:endParaRPr>
                </a:p>
              </p:txBody>
            </p:sp>
            <p:sp>
              <p:nvSpPr>
                <p:cNvPr id="677" name="Google Shape;677;p64"/>
                <p:cNvSpPr/>
                <p:nvPr/>
              </p:nvSpPr>
              <p:spPr>
                <a:xfrm>
                  <a:off x="4690498" y="3557160"/>
                  <a:ext cx="890100" cy="1118100"/>
                </a:xfrm>
                <a:prstGeom prst="roundRect">
                  <a:avLst>
                    <a:gd name="adj" fmla="val 16667"/>
                  </a:avLst>
                </a:prstGeom>
                <a:solidFill>
                  <a:srgbClr val="D9D9D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4"/>
                <p:cNvSpPr txBox="1"/>
                <p:nvPr/>
              </p:nvSpPr>
              <p:spPr>
                <a:xfrm>
                  <a:off x="4750006" y="4176734"/>
                  <a:ext cx="771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latin typeface="Roboto"/>
                      <a:ea typeface="Roboto"/>
                      <a:cs typeface="Roboto"/>
                      <a:sym typeface="Roboto"/>
                    </a:rPr>
                    <a:t>Finn </a:t>
                  </a:r>
                  <a:endParaRPr sz="800" b="1">
                    <a:latin typeface="Roboto"/>
                    <a:ea typeface="Roboto"/>
                    <a:cs typeface="Roboto"/>
                    <a:sym typeface="Roboto"/>
                  </a:endParaRPr>
                </a:p>
                <a:p>
                  <a:pPr marL="0" lvl="0" indent="0" algn="ctr" rtl="0">
                    <a:spcBef>
                      <a:spcPts val="0"/>
                    </a:spcBef>
                    <a:spcAft>
                      <a:spcPts val="0"/>
                    </a:spcAft>
                    <a:buNone/>
                  </a:pPr>
                  <a:r>
                    <a:rPr lang="en" sz="800" b="1">
                      <a:latin typeface="Roboto"/>
                      <a:ea typeface="Roboto"/>
                      <a:cs typeface="Roboto"/>
                      <a:sym typeface="Roboto"/>
                    </a:rPr>
                    <a:t>Bailis</a:t>
                  </a:r>
                  <a:endParaRPr sz="800" b="1">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Manuf. </a:t>
                  </a:r>
                  <a:endParaRPr sz="800">
                    <a:latin typeface="Roboto"/>
                    <a:ea typeface="Roboto"/>
                    <a:cs typeface="Roboto"/>
                    <a:sym typeface="Roboto"/>
                  </a:endParaRPr>
                </a:p>
              </p:txBody>
            </p:sp>
            <p:sp>
              <p:nvSpPr>
                <p:cNvPr id="679" name="Google Shape;679;p64"/>
                <p:cNvSpPr/>
                <p:nvPr/>
              </p:nvSpPr>
              <p:spPr>
                <a:xfrm>
                  <a:off x="5819567" y="3557160"/>
                  <a:ext cx="890100" cy="1118100"/>
                </a:xfrm>
                <a:prstGeom prst="roundRect">
                  <a:avLst>
                    <a:gd name="adj" fmla="val 16667"/>
                  </a:avLst>
                </a:prstGeom>
                <a:solidFill>
                  <a:srgbClr val="D9D9D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4"/>
                <p:cNvSpPr txBox="1"/>
                <p:nvPr/>
              </p:nvSpPr>
              <p:spPr>
                <a:xfrm>
                  <a:off x="5879075" y="4176734"/>
                  <a:ext cx="771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latin typeface="Roboto"/>
                      <a:ea typeface="Roboto"/>
                      <a:cs typeface="Roboto"/>
                      <a:sym typeface="Roboto"/>
                    </a:rPr>
                    <a:t>Tristan Martinez</a:t>
                  </a:r>
                  <a:endParaRPr sz="800" b="1">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Materials</a:t>
                  </a:r>
                  <a:endParaRPr sz="800">
                    <a:latin typeface="Roboto"/>
                    <a:ea typeface="Roboto"/>
                    <a:cs typeface="Roboto"/>
                    <a:sym typeface="Roboto"/>
                  </a:endParaRPr>
                </a:p>
              </p:txBody>
            </p:sp>
            <p:sp>
              <p:nvSpPr>
                <p:cNvPr id="681" name="Google Shape;681;p64"/>
                <p:cNvSpPr/>
                <p:nvPr/>
              </p:nvSpPr>
              <p:spPr>
                <a:xfrm>
                  <a:off x="6948635" y="3557160"/>
                  <a:ext cx="890100" cy="1118100"/>
                </a:xfrm>
                <a:prstGeom prst="roundRect">
                  <a:avLst>
                    <a:gd name="adj" fmla="val 16667"/>
                  </a:avLst>
                </a:prstGeom>
                <a:solidFill>
                  <a:srgbClr val="D9D9D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4"/>
                <p:cNvSpPr txBox="1"/>
                <p:nvPr/>
              </p:nvSpPr>
              <p:spPr>
                <a:xfrm>
                  <a:off x="7008143" y="4176734"/>
                  <a:ext cx="771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latin typeface="Roboto"/>
                      <a:ea typeface="Roboto"/>
                      <a:cs typeface="Roboto"/>
                      <a:sym typeface="Roboto"/>
                    </a:rPr>
                    <a:t>Tomaz Remec</a:t>
                  </a:r>
                  <a:endParaRPr sz="800" b="1">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Comp. Anlys</a:t>
                  </a:r>
                  <a:endParaRPr sz="800">
                    <a:latin typeface="Roboto"/>
                    <a:ea typeface="Roboto"/>
                    <a:cs typeface="Roboto"/>
                    <a:sym typeface="Roboto"/>
                  </a:endParaRPr>
                </a:p>
              </p:txBody>
            </p:sp>
          </p:grpSp>
          <p:sp>
            <p:nvSpPr>
              <p:cNvPr id="683" name="Google Shape;683;p64"/>
              <p:cNvSpPr/>
              <p:nvPr/>
            </p:nvSpPr>
            <p:spPr>
              <a:xfrm>
                <a:off x="3071915" y="2023648"/>
                <a:ext cx="890100" cy="1089600"/>
              </a:xfrm>
              <a:prstGeom prst="roundRect">
                <a:avLst>
                  <a:gd name="adj" fmla="val 16667"/>
                </a:avLst>
              </a:prstGeom>
              <a:solidFill>
                <a:srgbClr val="D9D9D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4"/>
              <p:cNvSpPr txBox="1"/>
              <p:nvPr/>
            </p:nvSpPr>
            <p:spPr>
              <a:xfrm>
                <a:off x="3131465" y="2590673"/>
                <a:ext cx="771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latin typeface="Roboto"/>
                    <a:ea typeface="Roboto"/>
                    <a:cs typeface="Roboto"/>
                    <a:sym typeface="Roboto"/>
                  </a:rPr>
                  <a:t>Jake</a:t>
                </a:r>
                <a:endParaRPr sz="800" b="1">
                  <a:latin typeface="Roboto"/>
                  <a:ea typeface="Roboto"/>
                  <a:cs typeface="Roboto"/>
                  <a:sym typeface="Roboto"/>
                </a:endParaRPr>
              </a:p>
              <a:p>
                <a:pPr marL="0" lvl="0" indent="0" algn="ctr" rtl="0">
                  <a:spcBef>
                    <a:spcPts val="0"/>
                  </a:spcBef>
                  <a:spcAft>
                    <a:spcPts val="0"/>
                  </a:spcAft>
                  <a:buNone/>
                </a:pPr>
                <a:r>
                  <a:rPr lang="en" sz="800" b="1">
                    <a:latin typeface="Roboto"/>
                    <a:ea typeface="Roboto"/>
                    <a:cs typeface="Roboto"/>
                    <a:sym typeface="Roboto"/>
                  </a:rPr>
                  <a:t>Pendergast</a:t>
                </a:r>
                <a:endParaRPr sz="800" b="1">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Systems</a:t>
                </a:r>
                <a:endParaRPr sz="800">
                  <a:latin typeface="Roboto"/>
                  <a:ea typeface="Roboto"/>
                  <a:cs typeface="Roboto"/>
                  <a:sym typeface="Roboto"/>
                </a:endParaRPr>
              </a:p>
            </p:txBody>
          </p:sp>
          <p:sp>
            <p:nvSpPr>
              <p:cNvPr id="685" name="Google Shape;685;p64"/>
              <p:cNvSpPr/>
              <p:nvPr/>
            </p:nvSpPr>
            <p:spPr>
              <a:xfrm>
                <a:off x="4126950" y="1589516"/>
                <a:ext cx="890100" cy="1118100"/>
              </a:xfrm>
              <a:prstGeom prst="roundRect">
                <a:avLst>
                  <a:gd name="adj" fmla="val 16667"/>
                </a:avLst>
              </a:prstGeom>
              <a:solidFill>
                <a:srgbClr val="D9D9D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4"/>
              <p:cNvSpPr/>
              <p:nvPr/>
            </p:nvSpPr>
            <p:spPr>
              <a:xfrm>
                <a:off x="5181985" y="2023647"/>
                <a:ext cx="890100" cy="1089600"/>
              </a:xfrm>
              <a:prstGeom prst="roundRect">
                <a:avLst>
                  <a:gd name="adj" fmla="val 16667"/>
                </a:avLst>
              </a:prstGeom>
              <a:solidFill>
                <a:srgbClr val="D9D9D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4"/>
              <p:cNvSpPr txBox="1"/>
              <p:nvPr/>
            </p:nvSpPr>
            <p:spPr>
              <a:xfrm>
                <a:off x="5241535" y="2590673"/>
                <a:ext cx="771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latin typeface="Roboto"/>
                    <a:ea typeface="Roboto"/>
                    <a:cs typeface="Roboto"/>
                    <a:sym typeface="Roboto"/>
                  </a:rPr>
                  <a:t>Julia </a:t>
                </a:r>
                <a:endParaRPr sz="800" b="1">
                  <a:latin typeface="Roboto"/>
                  <a:ea typeface="Roboto"/>
                  <a:cs typeface="Roboto"/>
                  <a:sym typeface="Roboto"/>
                </a:endParaRPr>
              </a:p>
              <a:p>
                <a:pPr marL="0" lvl="0" indent="0" algn="ctr" rtl="0">
                  <a:spcBef>
                    <a:spcPts val="0"/>
                  </a:spcBef>
                  <a:spcAft>
                    <a:spcPts val="0"/>
                  </a:spcAft>
                  <a:buNone/>
                </a:pPr>
                <a:r>
                  <a:rPr lang="en" sz="800" b="1">
                    <a:latin typeface="Roboto"/>
                    <a:ea typeface="Roboto"/>
                    <a:cs typeface="Roboto"/>
                    <a:sym typeface="Roboto"/>
                  </a:rPr>
                  <a:t>Tucker</a:t>
                </a:r>
                <a:endParaRPr sz="800" b="1">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Financial</a:t>
                </a:r>
                <a:endParaRPr sz="800">
                  <a:latin typeface="Roboto"/>
                  <a:ea typeface="Roboto"/>
                  <a:cs typeface="Roboto"/>
                  <a:sym typeface="Roboto"/>
                </a:endParaRPr>
              </a:p>
            </p:txBody>
          </p:sp>
          <p:sp>
            <p:nvSpPr>
              <p:cNvPr id="688" name="Google Shape;688;p64"/>
              <p:cNvSpPr/>
              <p:nvPr/>
            </p:nvSpPr>
            <p:spPr>
              <a:xfrm>
                <a:off x="2742658" y="725425"/>
                <a:ext cx="890100" cy="1118100"/>
              </a:xfrm>
              <a:prstGeom prst="roundRect">
                <a:avLst>
                  <a:gd name="adj" fmla="val 16667"/>
                </a:avLst>
              </a:prstGeom>
              <a:solidFill>
                <a:srgbClr val="D9D9D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4"/>
              <p:cNvSpPr txBox="1"/>
              <p:nvPr/>
            </p:nvSpPr>
            <p:spPr>
              <a:xfrm>
                <a:off x="2793721" y="1365705"/>
                <a:ext cx="771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latin typeface="Roboto"/>
                    <a:ea typeface="Roboto"/>
                    <a:cs typeface="Roboto"/>
                    <a:sym typeface="Roboto"/>
                  </a:rPr>
                  <a:t>Richard Schaden</a:t>
                </a:r>
                <a:endParaRPr sz="800" b="1">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Sponsor </a:t>
                </a:r>
                <a:endParaRPr sz="800">
                  <a:latin typeface="Roboto"/>
                  <a:ea typeface="Roboto"/>
                  <a:cs typeface="Roboto"/>
                  <a:sym typeface="Roboto"/>
                </a:endParaRPr>
              </a:p>
            </p:txBody>
          </p:sp>
          <p:sp>
            <p:nvSpPr>
              <p:cNvPr id="690" name="Google Shape;690;p64"/>
              <p:cNvSpPr/>
              <p:nvPr/>
            </p:nvSpPr>
            <p:spPr>
              <a:xfrm>
                <a:off x="5511242" y="725289"/>
                <a:ext cx="890100" cy="1118100"/>
              </a:xfrm>
              <a:prstGeom prst="roundRect">
                <a:avLst>
                  <a:gd name="adj" fmla="val 16667"/>
                </a:avLst>
              </a:prstGeom>
              <a:solidFill>
                <a:srgbClr val="D9D9D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4"/>
              <p:cNvSpPr txBox="1"/>
              <p:nvPr/>
            </p:nvSpPr>
            <p:spPr>
              <a:xfrm>
                <a:off x="5579279" y="1365705"/>
                <a:ext cx="771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latin typeface="Roboto"/>
                    <a:ea typeface="Roboto"/>
                    <a:cs typeface="Roboto"/>
                    <a:sym typeface="Roboto"/>
                  </a:rPr>
                  <a:t>Donna</a:t>
                </a:r>
                <a:endParaRPr sz="800" b="1">
                  <a:latin typeface="Roboto"/>
                  <a:ea typeface="Roboto"/>
                  <a:cs typeface="Roboto"/>
                  <a:sym typeface="Roboto"/>
                </a:endParaRPr>
              </a:p>
              <a:p>
                <a:pPr marL="0" lvl="0" indent="0" algn="ctr" rtl="0">
                  <a:spcBef>
                    <a:spcPts val="0"/>
                  </a:spcBef>
                  <a:spcAft>
                    <a:spcPts val="0"/>
                  </a:spcAft>
                  <a:buNone/>
                </a:pPr>
                <a:r>
                  <a:rPr lang="en" sz="800" b="1">
                    <a:latin typeface="Roboto"/>
                    <a:ea typeface="Roboto"/>
                    <a:cs typeface="Roboto"/>
                    <a:sym typeface="Roboto"/>
                  </a:rPr>
                  <a:t>Gerren</a:t>
                </a:r>
                <a:endParaRPr sz="800" b="1">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Fac. Adv</a:t>
                </a:r>
                <a:endParaRPr sz="800">
                  <a:latin typeface="Roboto"/>
                  <a:ea typeface="Roboto"/>
                  <a:cs typeface="Roboto"/>
                  <a:sym typeface="Roboto"/>
                </a:endParaRPr>
              </a:p>
            </p:txBody>
          </p:sp>
          <p:cxnSp>
            <p:nvCxnSpPr>
              <p:cNvPr id="692" name="Google Shape;692;p64"/>
              <p:cNvCxnSpPr/>
              <p:nvPr/>
            </p:nvCxnSpPr>
            <p:spPr>
              <a:xfrm>
                <a:off x="3959700" y="2845935"/>
                <a:ext cx="1224600" cy="0"/>
              </a:xfrm>
              <a:prstGeom prst="straightConnector1">
                <a:avLst/>
              </a:prstGeom>
              <a:noFill/>
              <a:ln w="9525" cap="flat" cmpd="sng">
                <a:solidFill>
                  <a:schemeClr val="lt1"/>
                </a:solidFill>
                <a:prstDash val="solid"/>
                <a:round/>
                <a:headEnd type="none" w="med" len="med"/>
                <a:tailEnd type="none" w="med" len="med"/>
              </a:ln>
            </p:spPr>
          </p:cxnSp>
          <p:grpSp>
            <p:nvGrpSpPr>
              <p:cNvPr id="693" name="Google Shape;693;p64"/>
              <p:cNvGrpSpPr/>
              <p:nvPr/>
            </p:nvGrpSpPr>
            <p:grpSpPr>
              <a:xfrm>
                <a:off x="4108991" y="798344"/>
                <a:ext cx="926017" cy="586016"/>
                <a:chOff x="3672400" y="655025"/>
                <a:chExt cx="1043400" cy="660300"/>
              </a:xfrm>
            </p:grpSpPr>
            <p:sp>
              <p:nvSpPr>
                <p:cNvPr id="694" name="Google Shape;694;p64"/>
                <p:cNvSpPr/>
                <p:nvPr/>
              </p:nvSpPr>
              <p:spPr>
                <a:xfrm>
                  <a:off x="3672400" y="655025"/>
                  <a:ext cx="1043400" cy="660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5" name="Google Shape;695;p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814173" y="767975"/>
                  <a:ext cx="759091" cy="434399"/>
                </a:xfrm>
                <a:prstGeom prst="rect">
                  <a:avLst/>
                </a:prstGeom>
                <a:noFill/>
                <a:ln>
                  <a:noFill/>
                </a:ln>
              </p:spPr>
            </p:pic>
          </p:grpSp>
          <p:sp>
            <p:nvSpPr>
              <p:cNvPr id="696" name="Google Shape;696;p64"/>
              <p:cNvSpPr/>
              <p:nvPr/>
            </p:nvSpPr>
            <p:spPr>
              <a:xfrm>
                <a:off x="4126650" y="2246950"/>
                <a:ext cx="890700" cy="46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latin typeface="Roboto"/>
                    <a:ea typeface="Roboto"/>
                    <a:cs typeface="Roboto"/>
                    <a:sym typeface="Roboto"/>
                  </a:rPr>
                  <a:t>Emerson Beinhauer</a:t>
                </a:r>
                <a:endParaRPr sz="800" b="1">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PM</a:t>
                </a:r>
                <a:endParaRPr/>
              </a:p>
            </p:txBody>
          </p:sp>
          <p:cxnSp>
            <p:nvCxnSpPr>
              <p:cNvPr id="697" name="Google Shape;697;p64"/>
              <p:cNvCxnSpPr>
                <a:stCxn id="669" idx="0"/>
                <a:endCxn id="696" idx="2"/>
              </p:cNvCxnSpPr>
              <p:nvPr/>
            </p:nvCxnSpPr>
            <p:spPr>
              <a:xfrm rot="-5400000">
                <a:off x="2495795" y="1396732"/>
                <a:ext cx="765300" cy="3387300"/>
              </a:xfrm>
              <a:prstGeom prst="bentConnector3">
                <a:avLst>
                  <a:gd name="adj1" fmla="val 30074"/>
                </a:avLst>
              </a:prstGeom>
              <a:noFill/>
              <a:ln w="9525" cap="flat" cmpd="sng">
                <a:solidFill>
                  <a:schemeClr val="dk2"/>
                </a:solidFill>
                <a:prstDash val="solid"/>
                <a:round/>
                <a:headEnd type="none" w="med" len="med"/>
                <a:tailEnd type="none" w="med" len="med"/>
              </a:ln>
            </p:spPr>
          </p:cxnSp>
          <p:cxnSp>
            <p:nvCxnSpPr>
              <p:cNvPr id="698" name="Google Shape;698;p64"/>
              <p:cNvCxnSpPr>
                <a:stCxn id="671" idx="0"/>
                <a:endCxn id="696" idx="2"/>
              </p:cNvCxnSpPr>
              <p:nvPr/>
            </p:nvCxnSpPr>
            <p:spPr>
              <a:xfrm rot="-5400000">
                <a:off x="3060263" y="1961326"/>
                <a:ext cx="765300" cy="2258100"/>
              </a:xfrm>
              <a:prstGeom prst="bentConnector3">
                <a:avLst>
                  <a:gd name="adj1" fmla="val 30073"/>
                </a:avLst>
              </a:prstGeom>
              <a:noFill/>
              <a:ln w="9525" cap="flat" cmpd="sng">
                <a:solidFill>
                  <a:schemeClr val="dk2"/>
                </a:solidFill>
                <a:prstDash val="solid"/>
                <a:round/>
                <a:headEnd type="none" w="med" len="med"/>
                <a:tailEnd type="none" w="med" len="med"/>
              </a:ln>
            </p:spPr>
          </p:cxnSp>
          <p:cxnSp>
            <p:nvCxnSpPr>
              <p:cNvPr id="699" name="Google Shape;699;p64"/>
              <p:cNvCxnSpPr>
                <a:stCxn id="673" idx="0"/>
                <a:endCxn id="696" idx="2"/>
              </p:cNvCxnSpPr>
              <p:nvPr/>
            </p:nvCxnSpPr>
            <p:spPr>
              <a:xfrm rot="-5400000">
                <a:off x="3624882" y="2525776"/>
                <a:ext cx="765300" cy="1129200"/>
              </a:xfrm>
              <a:prstGeom prst="bentConnector3">
                <a:avLst>
                  <a:gd name="adj1" fmla="val 30073"/>
                </a:avLst>
              </a:prstGeom>
              <a:noFill/>
              <a:ln w="9525" cap="flat" cmpd="sng">
                <a:solidFill>
                  <a:schemeClr val="dk2"/>
                </a:solidFill>
                <a:prstDash val="solid"/>
                <a:round/>
                <a:headEnd type="none" w="med" len="med"/>
                <a:tailEnd type="none" w="med" len="med"/>
              </a:ln>
            </p:spPr>
          </p:cxnSp>
          <p:cxnSp>
            <p:nvCxnSpPr>
              <p:cNvPr id="700" name="Google Shape;700;p64"/>
              <p:cNvCxnSpPr>
                <a:stCxn id="675" idx="0"/>
                <a:endCxn id="696" idx="2"/>
              </p:cNvCxnSpPr>
              <p:nvPr/>
            </p:nvCxnSpPr>
            <p:spPr>
              <a:xfrm rot="10800000">
                <a:off x="4572000" y="2707726"/>
                <a:ext cx="0" cy="765300"/>
              </a:xfrm>
              <a:prstGeom prst="straightConnector1">
                <a:avLst/>
              </a:prstGeom>
              <a:noFill/>
              <a:ln w="9525" cap="flat" cmpd="sng">
                <a:solidFill>
                  <a:schemeClr val="dk2"/>
                </a:solidFill>
                <a:prstDash val="solid"/>
                <a:round/>
                <a:headEnd type="none" w="med" len="med"/>
                <a:tailEnd type="none" w="med" len="med"/>
              </a:ln>
            </p:spPr>
          </p:cxnSp>
          <p:cxnSp>
            <p:nvCxnSpPr>
              <p:cNvPr id="701" name="Google Shape;701;p64"/>
              <p:cNvCxnSpPr>
                <a:stCxn id="677" idx="0"/>
                <a:endCxn id="696" idx="2"/>
              </p:cNvCxnSpPr>
              <p:nvPr/>
            </p:nvCxnSpPr>
            <p:spPr>
              <a:xfrm rot="5400000" flipH="1">
                <a:off x="4753818" y="2525776"/>
                <a:ext cx="765300" cy="1129200"/>
              </a:xfrm>
              <a:prstGeom prst="bentConnector3">
                <a:avLst>
                  <a:gd name="adj1" fmla="val 30073"/>
                </a:avLst>
              </a:prstGeom>
              <a:noFill/>
              <a:ln w="9525" cap="flat" cmpd="sng">
                <a:solidFill>
                  <a:schemeClr val="dk2"/>
                </a:solidFill>
                <a:prstDash val="solid"/>
                <a:round/>
                <a:headEnd type="none" w="med" len="med"/>
                <a:tailEnd type="none" w="med" len="med"/>
              </a:ln>
            </p:spPr>
          </p:cxnSp>
          <p:cxnSp>
            <p:nvCxnSpPr>
              <p:cNvPr id="702" name="Google Shape;702;p64"/>
              <p:cNvCxnSpPr>
                <a:stCxn id="679" idx="0"/>
                <a:endCxn id="696" idx="2"/>
              </p:cNvCxnSpPr>
              <p:nvPr/>
            </p:nvCxnSpPr>
            <p:spPr>
              <a:xfrm rot="5400000" flipH="1">
                <a:off x="5318437" y="1961326"/>
                <a:ext cx="765300" cy="2258100"/>
              </a:xfrm>
              <a:prstGeom prst="bentConnector3">
                <a:avLst>
                  <a:gd name="adj1" fmla="val 30073"/>
                </a:avLst>
              </a:prstGeom>
              <a:noFill/>
              <a:ln w="9525" cap="flat" cmpd="sng">
                <a:solidFill>
                  <a:schemeClr val="dk2"/>
                </a:solidFill>
                <a:prstDash val="solid"/>
                <a:round/>
                <a:headEnd type="none" w="med" len="med"/>
                <a:tailEnd type="none" w="med" len="med"/>
              </a:ln>
            </p:spPr>
          </p:cxnSp>
          <p:cxnSp>
            <p:nvCxnSpPr>
              <p:cNvPr id="703" name="Google Shape;703;p64"/>
              <p:cNvCxnSpPr>
                <a:stCxn id="681" idx="0"/>
                <a:endCxn id="696" idx="2"/>
              </p:cNvCxnSpPr>
              <p:nvPr/>
            </p:nvCxnSpPr>
            <p:spPr>
              <a:xfrm rot="5400000" flipH="1">
                <a:off x="5882905" y="1396726"/>
                <a:ext cx="765300" cy="3387300"/>
              </a:xfrm>
              <a:prstGeom prst="bentConnector3">
                <a:avLst>
                  <a:gd name="adj1" fmla="val 30073"/>
                </a:avLst>
              </a:prstGeom>
              <a:noFill/>
              <a:ln w="9525" cap="flat" cmpd="sng">
                <a:solidFill>
                  <a:schemeClr val="dk2"/>
                </a:solidFill>
                <a:prstDash val="solid"/>
                <a:round/>
                <a:headEnd type="none" w="med" len="med"/>
                <a:tailEnd type="none" w="med" len="med"/>
              </a:ln>
            </p:spPr>
          </p:cxnSp>
        </p:grpSp>
        <p:cxnSp>
          <p:nvCxnSpPr>
            <p:cNvPr id="704" name="Google Shape;704;p64"/>
            <p:cNvCxnSpPr>
              <a:stCxn id="685" idx="0"/>
              <a:endCxn id="694" idx="2"/>
            </p:cNvCxnSpPr>
            <p:nvPr/>
          </p:nvCxnSpPr>
          <p:spPr>
            <a:xfrm rot="10800000">
              <a:off x="4572000" y="1384316"/>
              <a:ext cx="0" cy="205200"/>
            </a:xfrm>
            <a:prstGeom prst="straightConnector1">
              <a:avLst/>
            </a:prstGeom>
            <a:noFill/>
            <a:ln w="9525" cap="flat" cmpd="sng">
              <a:solidFill>
                <a:schemeClr val="dk2"/>
              </a:solidFill>
              <a:prstDash val="solid"/>
              <a:round/>
              <a:headEnd type="none" w="med" len="med"/>
              <a:tailEnd type="triangle" w="med" len="med"/>
            </a:ln>
          </p:spPr>
        </p:cxnSp>
        <p:cxnSp>
          <p:nvCxnSpPr>
            <p:cNvPr id="705" name="Google Shape;705;p64"/>
            <p:cNvCxnSpPr/>
            <p:nvPr/>
          </p:nvCxnSpPr>
          <p:spPr>
            <a:xfrm>
              <a:off x="3637691" y="1091352"/>
              <a:ext cx="471300" cy="0"/>
            </a:xfrm>
            <a:prstGeom prst="straightConnector1">
              <a:avLst/>
            </a:prstGeom>
            <a:noFill/>
            <a:ln w="9525" cap="flat" cmpd="sng">
              <a:solidFill>
                <a:schemeClr val="dk2"/>
              </a:solidFill>
              <a:prstDash val="solid"/>
              <a:round/>
              <a:headEnd type="none" w="med" len="med"/>
              <a:tailEnd type="triangle" w="med" len="med"/>
            </a:ln>
          </p:spPr>
        </p:cxnSp>
        <p:cxnSp>
          <p:nvCxnSpPr>
            <p:cNvPr id="706" name="Google Shape;706;p64"/>
            <p:cNvCxnSpPr/>
            <p:nvPr/>
          </p:nvCxnSpPr>
          <p:spPr>
            <a:xfrm rot="10800000">
              <a:off x="5037866" y="1091352"/>
              <a:ext cx="471300" cy="0"/>
            </a:xfrm>
            <a:prstGeom prst="straightConnector1">
              <a:avLst/>
            </a:prstGeom>
            <a:noFill/>
            <a:ln w="9525" cap="flat" cmpd="sng">
              <a:solidFill>
                <a:schemeClr val="dk2"/>
              </a:solidFill>
              <a:prstDash val="solid"/>
              <a:round/>
              <a:headEnd type="none" w="med" len="med"/>
              <a:tailEnd type="triangle" w="med" len="med"/>
            </a:ln>
          </p:spPr>
        </p:cxnSp>
      </p:grpSp>
      <p:pic>
        <p:nvPicPr>
          <p:cNvPr id="707" name="Google Shape;707;p6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103750" y="3506731"/>
            <a:ext cx="410700" cy="652519"/>
          </a:xfrm>
          <a:prstGeom prst="rect">
            <a:avLst/>
          </a:prstGeom>
          <a:noFill/>
          <a:ln>
            <a:noFill/>
          </a:ln>
        </p:spPr>
      </p:pic>
      <p:pic>
        <p:nvPicPr>
          <p:cNvPr id="708" name="Google Shape;708;p6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335299" y="3506725"/>
            <a:ext cx="473401" cy="652523"/>
          </a:xfrm>
          <a:prstGeom prst="rect">
            <a:avLst/>
          </a:prstGeom>
          <a:noFill/>
          <a:ln>
            <a:noFill/>
          </a:ln>
        </p:spPr>
      </p:pic>
      <p:pic>
        <p:nvPicPr>
          <p:cNvPr id="709" name="Google Shape;709;p6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335302" y="1674719"/>
            <a:ext cx="473400" cy="582180"/>
          </a:xfrm>
          <a:prstGeom prst="rect">
            <a:avLst/>
          </a:prstGeom>
          <a:noFill/>
          <a:ln>
            <a:noFill/>
          </a:ln>
        </p:spPr>
      </p:pic>
      <p:pic>
        <p:nvPicPr>
          <p:cNvPr id="710" name="Google Shape;710;p64"/>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463900" y="3528296"/>
            <a:ext cx="473401" cy="657079"/>
          </a:xfrm>
          <a:prstGeom prst="rect">
            <a:avLst/>
          </a:prstGeom>
          <a:noFill/>
          <a:ln>
            <a:noFill/>
          </a:ln>
        </p:spPr>
      </p:pic>
      <p:pic>
        <p:nvPicPr>
          <p:cNvPr id="711" name="Google Shape;711;p64"/>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2985845" y="801400"/>
            <a:ext cx="410700" cy="635850"/>
          </a:xfrm>
          <a:prstGeom prst="rect">
            <a:avLst/>
          </a:prstGeom>
          <a:noFill/>
          <a:ln>
            <a:noFill/>
          </a:ln>
        </p:spPr>
      </p:pic>
      <p:pic>
        <p:nvPicPr>
          <p:cNvPr id="712" name="Google Shape;712;p64"/>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5719050" y="828237"/>
            <a:ext cx="433425" cy="582174"/>
          </a:xfrm>
          <a:prstGeom prst="rect">
            <a:avLst/>
          </a:prstGeom>
          <a:noFill/>
          <a:ln>
            <a:noFill/>
          </a:ln>
        </p:spPr>
      </p:pic>
      <p:pic>
        <p:nvPicPr>
          <p:cNvPr id="713" name="Google Shape;713;p64"/>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3188176" y="3521451"/>
            <a:ext cx="473400" cy="670737"/>
          </a:xfrm>
          <a:prstGeom prst="rect">
            <a:avLst/>
          </a:prstGeom>
          <a:noFill/>
          <a:ln>
            <a:noFill/>
          </a:ln>
        </p:spPr>
      </p:pic>
      <p:pic>
        <p:nvPicPr>
          <p:cNvPr id="714" name="Google Shape;714;p64"/>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5414225" y="2055524"/>
            <a:ext cx="433425" cy="616403"/>
          </a:xfrm>
          <a:prstGeom prst="rect">
            <a:avLst/>
          </a:prstGeom>
          <a:noFill/>
          <a:ln>
            <a:noFill/>
          </a:ln>
        </p:spPr>
      </p:pic>
      <p:pic>
        <p:nvPicPr>
          <p:cNvPr id="715" name="Google Shape;715;p64"/>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6592500" y="3529216"/>
            <a:ext cx="473400" cy="655221"/>
          </a:xfrm>
          <a:prstGeom prst="rect">
            <a:avLst/>
          </a:prstGeom>
          <a:noFill/>
          <a:ln>
            <a:noFill/>
          </a:ln>
        </p:spPr>
      </p:pic>
      <p:pic>
        <p:nvPicPr>
          <p:cNvPr id="716" name="Google Shape;716;p64"/>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952420" y="3506314"/>
            <a:ext cx="433425" cy="653349"/>
          </a:xfrm>
          <a:prstGeom prst="rect">
            <a:avLst/>
          </a:prstGeom>
          <a:noFill/>
          <a:ln>
            <a:noFill/>
          </a:ln>
        </p:spPr>
      </p:pic>
      <p:pic>
        <p:nvPicPr>
          <p:cNvPr id="717" name="Google Shape;717;p64"/>
          <p:cNvPicPr preferRelativeResize="0"/>
          <p:nvPr/>
        </p:nvPicPr>
        <p:blipFill>
          <a:blip r:embed="rId14" cstate="screen">
            <a:alphaModFix/>
            <a:extLst>
              <a:ext uri="{28A0092B-C50C-407E-A947-70E740481C1C}">
                <a14:useLocalDpi xmlns:a14="http://schemas.microsoft.com/office/drawing/2010/main"/>
              </a:ext>
            </a:extLst>
          </a:blip>
          <a:stretch>
            <a:fillRect/>
          </a:stretch>
        </p:blipFill>
        <p:spPr>
          <a:xfrm>
            <a:off x="7721100" y="3541463"/>
            <a:ext cx="473399" cy="630740"/>
          </a:xfrm>
          <a:prstGeom prst="rect">
            <a:avLst/>
          </a:prstGeom>
          <a:noFill/>
          <a:ln>
            <a:noFill/>
          </a:ln>
        </p:spPr>
      </p:pic>
      <p:graphicFrame>
        <p:nvGraphicFramePr>
          <p:cNvPr id="718" name="Google Shape;718;p6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2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2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2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pic>
        <p:nvPicPr>
          <p:cNvPr id="719" name="Google Shape;719;p64"/>
          <p:cNvPicPr preferRelativeResize="0"/>
          <p:nvPr/>
        </p:nvPicPr>
        <p:blipFill>
          <a:blip r:embed="rId23" cstate="screen">
            <a:alphaModFix/>
            <a:extLst>
              <a:ext uri="{28A0092B-C50C-407E-A947-70E740481C1C}">
                <a14:useLocalDpi xmlns:a14="http://schemas.microsoft.com/office/drawing/2010/main"/>
              </a:ext>
            </a:extLst>
          </a:blip>
          <a:stretch>
            <a:fillRect/>
          </a:stretch>
        </p:blipFill>
        <p:spPr>
          <a:xfrm>
            <a:off x="3296350" y="2077275"/>
            <a:ext cx="433425" cy="57288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6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000"/>
              <a:t>W</a:t>
            </a:r>
            <a:r>
              <a:rPr lang="en" sz="2400"/>
              <a:t>ORK</a:t>
            </a:r>
            <a:r>
              <a:rPr lang="en"/>
              <a:t> </a:t>
            </a:r>
            <a:r>
              <a:rPr lang="en" sz="3300"/>
              <a:t>B</a:t>
            </a:r>
            <a:r>
              <a:rPr lang="en" sz="2650"/>
              <a:t>REAKDOWN</a:t>
            </a:r>
            <a:r>
              <a:rPr lang="en"/>
              <a:t> </a:t>
            </a:r>
            <a:r>
              <a:rPr lang="en" sz="3300"/>
              <a:t>S</a:t>
            </a:r>
            <a:r>
              <a:rPr lang="en" sz="2650"/>
              <a:t>TRUCTURE</a:t>
            </a:r>
            <a:r>
              <a:rPr lang="en"/>
              <a:t> </a:t>
            </a:r>
            <a:r>
              <a:rPr lang="en" sz="2650"/>
              <a:t>(FALL)</a:t>
            </a:r>
            <a:endParaRPr sz="2650"/>
          </a:p>
        </p:txBody>
      </p:sp>
      <p:sp>
        <p:nvSpPr>
          <p:cNvPr id="725" name="Google Shape;725;p6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53</a:t>
            </a:fld>
            <a:endParaRPr/>
          </a:p>
        </p:txBody>
      </p:sp>
      <p:graphicFrame>
        <p:nvGraphicFramePr>
          <p:cNvPr id="726" name="Google Shape;726;p6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pic>
        <p:nvPicPr>
          <p:cNvPr id="727" name="Google Shape;727;p65"/>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23999" y="572700"/>
            <a:ext cx="7896003" cy="41771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66"/>
          <p:cNvSpPr txBox="1">
            <a:spLocks noGrp="1"/>
          </p:cNvSpPr>
          <p:nvPr>
            <p:ph type="title"/>
          </p:nvPr>
        </p:nvSpPr>
        <p:spPr>
          <a:xfrm>
            <a:off x="-10560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700"/>
              <a:t>W</a:t>
            </a:r>
            <a:r>
              <a:rPr lang="en" sz="2100"/>
              <a:t>ORK</a:t>
            </a:r>
            <a:r>
              <a:rPr lang="en" sz="2200"/>
              <a:t> </a:t>
            </a:r>
            <a:r>
              <a:rPr lang="en" sz="3000"/>
              <a:t>B</a:t>
            </a:r>
            <a:r>
              <a:rPr lang="en" sz="2350"/>
              <a:t>REAKDOWN</a:t>
            </a:r>
            <a:r>
              <a:rPr lang="en" sz="2200"/>
              <a:t> </a:t>
            </a:r>
            <a:r>
              <a:rPr lang="en" sz="3000"/>
              <a:t>S</a:t>
            </a:r>
            <a:r>
              <a:rPr lang="en" sz="2350"/>
              <a:t>TRUCTURE</a:t>
            </a:r>
            <a:r>
              <a:rPr lang="en" sz="2200"/>
              <a:t> </a:t>
            </a:r>
            <a:r>
              <a:rPr lang="en" sz="2350"/>
              <a:t>(SPRING)</a:t>
            </a:r>
            <a:endParaRPr sz="2150"/>
          </a:p>
        </p:txBody>
      </p:sp>
      <p:sp>
        <p:nvSpPr>
          <p:cNvPr id="733" name="Google Shape;733;p6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54</a:t>
            </a:fld>
            <a:endParaRPr/>
          </a:p>
        </p:txBody>
      </p:sp>
      <p:pic>
        <p:nvPicPr>
          <p:cNvPr id="734" name="Google Shape;734;p6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5013" y="678424"/>
            <a:ext cx="8113976" cy="3952626"/>
          </a:xfrm>
          <a:prstGeom prst="rect">
            <a:avLst/>
          </a:prstGeom>
          <a:noFill/>
          <a:ln>
            <a:noFill/>
          </a:ln>
        </p:spPr>
      </p:pic>
      <p:graphicFrame>
        <p:nvGraphicFramePr>
          <p:cNvPr id="735" name="Google Shape;735;p6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6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G</a:t>
            </a:r>
            <a:r>
              <a:rPr lang="en" sz="2400"/>
              <a:t>ANTT</a:t>
            </a:r>
            <a:r>
              <a:rPr lang="en" sz="3000"/>
              <a:t> C</a:t>
            </a:r>
            <a:r>
              <a:rPr lang="en" sz="2400"/>
              <a:t>HART</a:t>
            </a:r>
            <a:endParaRPr sz="2400"/>
          </a:p>
        </p:txBody>
      </p:sp>
      <p:sp>
        <p:nvSpPr>
          <p:cNvPr id="741" name="Google Shape;741;p67"/>
          <p:cNvSpPr txBox="1"/>
          <p:nvPr/>
        </p:nvSpPr>
        <p:spPr>
          <a:xfrm>
            <a:off x="7110575" y="1289700"/>
            <a:ext cx="184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Roboto"/>
              <a:ea typeface="Roboto"/>
              <a:cs typeface="Roboto"/>
              <a:sym typeface="Roboto"/>
            </a:endParaRPr>
          </a:p>
        </p:txBody>
      </p:sp>
      <p:sp>
        <p:nvSpPr>
          <p:cNvPr id="742" name="Google Shape;742;p6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55</a:t>
            </a:fld>
            <a:endParaRPr/>
          </a:p>
        </p:txBody>
      </p:sp>
      <p:pic>
        <p:nvPicPr>
          <p:cNvPr id="743" name="Google Shape;743;p6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817417"/>
            <a:ext cx="8806774" cy="3766958"/>
          </a:xfrm>
          <a:prstGeom prst="rect">
            <a:avLst/>
          </a:prstGeom>
          <a:noFill/>
          <a:ln>
            <a:noFill/>
          </a:ln>
        </p:spPr>
      </p:pic>
      <p:graphicFrame>
        <p:nvGraphicFramePr>
          <p:cNvPr id="744" name="Google Shape;744;p6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6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C</a:t>
            </a:r>
            <a:r>
              <a:rPr lang="en" sz="2400"/>
              <a:t>OST</a:t>
            </a:r>
            <a:r>
              <a:rPr lang="en" sz="3000"/>
              <a:t> P</a:t>
            </a:r>
            <a:r>
              <a:rPr lang="en" sz="2400"/>
              <a:t>LAN</a:t>
            </a:r>
            <a:r>
              <a:rPr lang="en" sz="3000"/>
              <a:t> </a:t>
            </a:r>
            <a:endParaRPr sz="3000"/>
          </a:p>
        </p:txBody>
      </p:sp>
      <p:sp>
        <p:nvSpPr>
          <p:cNvPr id="750" name="Google Shape;750;p6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56</a:t>
            </a:fld>
            <a:endParaRPr/>
          </a:p>
        </p:txBody>
      </p:sp>
      <p:graphicFrame>
        <p:nvGraphicFramePr>
          <p:cNvPr id="751" name="Google Shape;751;p68"/>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graphicFrame>
        <p:nvGraphicFramePr>
          <p:cNvPr id="752" name="Google Shape;752;p68"/>
          <p:cNvGraphicFramePr/>
          <p:nvPr/>
        </p:nvGraphicFramePr>
        <p:xfrm>
          <a:off x="311700" y="748455"/>
          <a:ext cx="3000000" cy="3000000"/>
        </p:xfrm>
        <a:graphic>
          <a:graphicData uri="http://schemas.openxmlformats.org/drawingml/2006/table">
            <a:tbl>
              <a:tblPr>
                <a:noFill/>
                <a:tableStyleId>{83885C67-BAED-4242-9F9D-A6562A0CA75B}</a:tableStyleId>
              </a:tblPr>
              <a:tblGrid>
                <a:gridCol w="1420100">
                  <a:extLst>
                    <a:ext uri="{9D8B030D-6E8A-4147-A177-3AD203B41FA5}">
                      <a16:colId xmlns:a16="http://schemas.microsoft.com/office/drawing/2014/main" val="20000"/>
                    </a:ext>
                  </a:extLst>
                </a:gridCol>
                <a:gridCol w="1420100">
                  <a:extLst>
                    <a:ext uri="{9D8B030D-6E8A-4147-A177-3AD203B41FA5}">
                      <a16:colId xmlns:a16="http://schemas.microsoft.com/office/drawing/2014/main" val="20001"/>
                    </a:ext>
                  </a:extLst>
                </a:gridCol>
                <a:gridCol w="1420100">
                  <a:extLst>
                    <a:ext uri="{9D8B030D-6E8A-4147-A177-3AD203B41FA5}">
                      <a16:colId xmlns:a16="http://schemas.microsoft.com/office/drawing/2014/main" val="20002"/>
                    </a:ext>
                  </a:extLst>
                </a:gridCol>
                <a:gridCol w="1420100">
                  <a:extLst>
                    <a:ext uri="{9D8B030D-6E8A-4147-A177-3AD203B41FA5}">
                      <a16:colId xmlns:a16="http://schemas.microsoft.com/office/drawing/2014/main" val="20003"/>
                    </a:ext>
                  </a:extLst>
                </a:gridCol>
                <a:gridCol w="1420100">
                  <a:extLst>
                    <a:ext uri="{9D8B030D-6E8A-4147-A177-3AD203B41FA5}">
                      <a16:colId xmlns:a16="http://schemas.microsoft.com/office/drawing/2014/main" val="20004"/>
                    </a:ext>
                  </a:extLst>
                </a:gridCol>
                <a:gridCol w="1420100">
                  <a:extLst>
                    <a:ext uri="{9D8B030D-6E8A-4147-A177-3AD203B41FA5}">
                      <a16:colId xmlns:a16="http://schemas.microsoft.com/office/drawing/2014/main" val="20005"/>
                    </a:ext>
                  </a:extLst>
                </a:gridCol>
              </a:tblGrid>
              <a:tr h="315450">
                <a:tc>
                  <a:txBody>
                    <a:bodyPr/>
                    <a:lstStyle/>
                    <a:p>
                      <a:pPr marL="0" lvl="0" indent="0" algn="ctr" rtl="0">
                        <a:lnSpc>
                          <a:spcPct val="115000"/>
                        </a:lnSpc>
                        <a:spcBef>
                          <a:spcPts val="0"/>
                        </a:spcBef>
                        <a:spcAft>
                          <a:spcPts val="0"/>
                        </a:spcAft>
                        <a:buNone/>
                      </a:pPr>
                      <a:r>
                        <a:rPr lang="en" sz="1000" b="1">
                          <a:latin typeface="Roboto"/>
                          <a:ea typeface="Roboto"/>
                          <a:cs typeface="Roboto"/>
                          <a:sym typeface="Roboto"/>
                        </a:rPr>
                        <a:t>Item</a:t>
                      </a:r>
                      <a:endParaRPr sz="1000" b="1">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lnSpc>
                          <a:spcPct val="115000"/>
                        </a:lnSpc>
                        <a:spcBef>
                          <a:spcPts val="0"/>
                        </a:spcBef>
                        <a:spcAft>
                          <a:spcPts val="0"/>
                        </a:spcAft>
                        <a:buNone/>
                      </a:pPr>
                      <a:r>
                        <a:rPr lang="en" sz="1000" b="1">
                          <a:latin typeface="Roboto"/>
                          <a:ea typeface="Roboto"/>
                          <a:cs typeface="Roboto"/>
                          <a:sym typeface="Roboto"/>
                        </a:rPr>
                        <a:t>Unit Cost</a:t>
                      </a:r>
                      <a:endParaRPr sz="1000" b="1">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lnSpc>
                          <a:spcPct val="115000"/>
                        </a:lnSpc>
                        <a:spcBef>
                          <a:spcPts val="0"/>
                        </a:spcBef>
                        <a:spcAft>
                          <a:spcPts val="0"/>
                        </a:spcAft>
                        <a:buNone/>
                      </a:pPr>
                      <a:r>
                        <a:rPr lang="en" sz="1000" b="1">
                          <a:latin typeface="Roboto"/>
                          <a:ea typeface="Roboto"/>
                          <a:cs typeface="Roboto"/>
                          <a:sym typeface="Roboto"/>
                        </a:rPr>
                        <a:t>Quantity</a:t>
                      </a:r>
                      <a:endParaRPr sz="1000" b="1">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lnSpc>
                          <a:spcPct val="115000"/>
                        </a:lnSpc>
                        <a:spcBef>
                          <a:spcPts val="0"/>
                        </a:spcBef>
                        <a:spcAft>
                          <a:spcPts val="0"/>
                        </a:spcAft>
                        <a:buNone/>
                      </a:pPr>
                      <a:r>
                        <a:rPr lang="en" sz="1000" b="1">
                          <a:latin typeface="Roboto"/>
                          <a:ea typeface="Roboto"/>
                          <a:cs typeface="Roboto"/>
                          <a:sym typeface="Roboto"/>
                        </a:rPr>
                        <a:t>Total Cost</a:t>
                      </a:r>
                      <a:endParaRPr sz="1000" b="1">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lnSpc>
                          <a:spcPct val="115000"/>
                        </a:lnSpc>
                        <a:spcBef>
                          <a:spcPts val="0"/>
                        </a:spcBef>
                        <a:spcAft>
                          <a:spcPts val="0"/>
                        </a:spcAft>
                        <a:buNone/>
                      </a:pPr>
                      <a:r>
                        <a:rPr lang="en" sz="1000" b="1">
                          <a:latin typeface="Roboto"/>
                          <a:ea typeface="Roboto"/>
                          <a:cs typeface="Roboto"/>
                          <a:sym typeface="Roboto"/>
                        </a:rPr>
                        <a:t>Margin</a:t>
                      </a:r>
                      <a:endParaRPr sz="1000" b="1">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lnSpc>
                          <a:spcPct val="115000"/>
                        </a:lnSpc>
                        <a:spcBef>
                          <a:spcPts val="0"/>
                        </a:spcBef>
                        <a:spcAft>
                          <a:spcPts val="0"/>
                        </a:spcAft>
                        <a:buNone/>
                      </a:pPr>
                      <a:r>
                        <a:rPr lang="en" sz="1000" b="1">
                          <a:latin typeface="Roboto"/>
                          <a:ea typeface="Roboto"/>
                          <a:cs typeface="Roboto"/>
                          <a:sym typeface="Roboto"/>
                        </a:rPr>
                        <a:t>Notes</a:t>
                      </a:r>
                      <a:endParaRPr sz="1000" b="1">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15450">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Toolbox</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$200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1</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$200.00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$0.00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Required</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15450">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InstaGantt</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$5/month/user </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8</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$40.00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$0.00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Gantt software</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extLst>
                  <a:ext uri="{0D108BD9-81ED-4DB2-BD59-A6C34878D82A}">
                    <a16:rowId xmlns:a16="http://schemas.microsoft.com/office/drawing/2014/main" val="10002"/>
                  </a:ext>
                </a:extLst>
              </a:tr>
              <a:tr h="315450">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3D Printed Models</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$120 MAX</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2</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$240.00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$480.00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NELDA &amp; c206</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315450">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Aluminum Stock</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$50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2</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$100.00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$100.00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For sting test insert</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extLst>
                  <a:ext uri="{0D108BD9-81ED-4DB2-BD59-A6C34878D82A}">
                    <a16:rowId xmlns:a16="http://schemas.microsoft.com/office/drawing/2014/main" val="10004"/>
                  </a:ext>
                </a:extLst>
              </a:tr>
              <a:tr h="315450">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Epoxy resin</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$65</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1</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$65.00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$0.00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For foam coating</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315450">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High density foam</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$200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6</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$1,200.00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$500.00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3' x 6' x 6'' blocks</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extLst>
                  <a:ext uri="{0D108BD9-81ED-4DB2-BD59-A6C34878D82A}">
                    <a16:rowId xmlns:a16="http://schemas.microsoft.com/office/drawing/2014/main" val="10006"/>
                  </a:ext>
                </a:extLst>
              </a:tr>
              <a:tr h="315450">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Carbon fiber rods</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$14</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10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$140.00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$280.00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6 mm x 400 mm</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r h="419450">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Miscellaneous</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$500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1</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$500.00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$0.00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Glue, balsa, workshop fees, etc.</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extLst>
                  <a:ext uri="{0D108BD9-81ED-4DB2-BD59-A6C34878D82A}">
                    <a16:rowId xmlns:a16="http://schemas.microsoft.com/office/drawing/2014/main" val="10008"/>
                  </a:ext>
                </a:extLst>
              </a:tr>
              <a:tr h="419450">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Spring Presentation Materials</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$350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1</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$350.00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$150.00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Poster, presentation model, etc.</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0E0E3"/>
                    </a:solidFill>
                  </a:tcPr>
                </a:tc>
                <a:extLst>
                  <a:ext uri="{0D108BD9-81ED-4DB2-BD59-A6C34878D82A}">
                    <a16:rowId xmlns:a16="http://schemas.microsoft.com/office/drawing/2014/main" val="10009"/>
                  </a:ext>
                </a:extLst>
              </a:tr>
              <a:tr h="419450">
                <a:tc>
                  <a:txBody>
                    <a:bodyPr/>
                    <a:lstStyle/>
                    <a:p>
                      <a:pPr marL="0" lvl="0" indent="0" algn="ctr" rtl="0">
                        <a:lnSpc>
                          <a:spcPct val="115000"/>
                        </a:lnSpc>
                        <a:spcBef>
                          <a:spcPts val="0"/>
                        </a:spcBef>
                        <a:spcAft>
                          <a:spcPts val="0"/>
                        </a:spcAft>
                        <a:buNone/>
                      </a:pPr>
                      <a:r>
                        <a:rPr lang="en" sz="1000" b="1">
                          <a:latin typeface="Roboto"/>
                          <a:ea typeface="Roboto"/>
                          <a:cs typeface="Roboto"/>
                          <a:sym typeface="Roboto"/>
                        </a:rPr>
                        <a:t>Gross Expected Cost</a:t>
                      </a:r>
                      <a:endParaRPr sz="1000" b="1">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endParaRPr>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endParaRPr>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lnSpc>
                          <a:spcPct val="115000"/>
                        </a:lnSpc>
                        <a:spcBef>
                          <a:spcPts val="0"/>
                        </a:spcBef>
                        <a:spcAft>
                          <a:spcPts val="0"/>
                        </a:spcAft>
                        <a:buNone/>
                      </a:pPr>
                      <a:r>
                        <a:rPr lang="en" sz="1000" b="1">
                          <a:latin typeface="Roboto"/>
                          <a:ea typeface="Roboto"/>
                          <a:cs typeface="Roboto"/>
                          <a:sym typeface="Roboto"/>
                        </a:rPr>
                        <a:t>$2,835.00</a:t>
                      </a:r>
                      <a:endParaRPr sz="1000" b="1">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lnSpc>
                          <a:spcPct val="115000"/>
                        </a:lnSpc>
                        <a:spcBef>
                          <a:spcPts val="0"/>
                        </a:spcBef>
                        <a:spcAft>
                          <a:spcPts val="0"/>
                        </a:spcAft>
                        <a:buNone/>
                      </a:pPr>
                      <a:r>
                        <a:rPr lang="en" sz="1000">
                          <a:latin typeface="Roboto"/>
                          <a:ea typeface="Roboto"/>
                          <a:cs typeface="Roboto"/>
                          <a:sym typeface="Roboto"/>
                        </a:rPr>
                        <a:t>$4,345.00</a:t>
                      </a:r>
                      <a:endParaRPr sz="1000">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endParaRPr>
                        <a:latin typeface="Roboto"/>
                        <a:ea typeface="Roboto"/>
                        <a:cs typeface="Roboto"/>
                        <a:sym typeface="Robo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6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57</a:t>
            </a:fld>
            <a:endParaRPr/>
          </a:p>
        </p:txBody>
      </p:sp>
      <p:sp>
        <p:nvSpPr>
          <p:cNvPr id="758" name="Google Shape;758;p6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T</a:t>
            </a:r>
            <a:r>
              <a:rPr lang="en" sz="2633"/>
              <a:t>ESTING </a:t>
            </a:r>
            <a:r>
              <a:rPr lang="en" sz="3300"/>
              <a:t>S</a:t>
            </a:r>
            <a:r>
              <a:rPr lang="en" sz="2633"/>
              <a:t>UMMARY</a:t>
            </a:r>
            <a:endParaRPr sz="2633"/>
          </a:p>
        </p:txBody>
      </p:sp>
      <p:graphicFrame>
        <p:nvGraphicFramePr>
          <p:cNvPr id="759" name="Google Shape;759;p69"/>
          <p:cNvGraphicFramePr/>
          <p:nvPr/>
        </p:nvGraphicFramePr>
        <p:xfrm>
          <a:off x="445250" y="675628"/>
          <a:ext cx="3000000" cy="3000000"/>
        </p:xfrm>
        <a:graphic>
          <a:graphicData uri="http://schemas.openxmlformats.org/drawingml/2006/table">
            <a:tbl>
              <a:tblPr>
                <a:noFill/>
                <a:tableStyleId>{83885C67-BAED-4242-9F9D-A6562A0CA75B}</a:tableStyleId>
              </a:tblPr>
              <a:tblGrid>
                <a:gridCol w="2018150">
                  <a:extLst>
                    <a:ext uri="{9D8B030D-6E8A-4147-A177-3AD203B41FA5}">
                      <a16:colId xmlns:a16="http://schemas.microsoft.com/office/drawing/2014/main" val="20000"/>
                    </a:ext>
                  </a:extLst>
                </a:gridCol>
                <a:gridCol w="3507225">
                  <a:extLst>
                    <a:ext uri="{9D8B030D-6E8A-4147-A177-3AD203B41FA5}">
                      <a16:colId xmlns:a16="http://schemas.microsoft.com/office/drawing/2014/main" val="20001"/>
                    </a:ext>
                  </a:extLst>
                </a:gridCol>
                <a:gridCol w="2762675">
                  <a:extLst>
                    <a:ext uri="{9D8B030D-6E8A-4147-A177-3AD203B41FA5}">
                      <a16:colId xmlns:a16="http://schemas.microsoft.com/office/drawing/2014/main" val="20002"/>
                    </a:ext>
                  </a:extLst>
                </a:gridCol>
              </a:tblGrid>
              <a:tr h="380975">
                <a:tc rowSpan="2">
                  <a:txBody>
                    <a:bodyPr/>
                    <a:lstStyle/>
                    <a:p>
                      <a:pPr marL="0" lvl="0" indent="0" algn="ctr" rtl="0">
                        <a:spcBef>
                          <a:spcPts val="0"/>
                        </a:spcBef>
                        <a:spcAft>
                          <a:spcPts val="0"/>
                        </a:spcAft>
                        <a:buNone/>
                      </a:pPr>
                      <a:r>
                        <a:rPr lang="en" sz="1300" b="1">
                          <a:latin typeface="Roboto"/>
                          <a:ea typeface="Roboto"/>
                          <a:cs typeface="Roboto"/>
                          <a:sym typeface="Roboto"/>
                        </a:rPr>
                        <a:t>Consideration</a:t>
                      </a:r>
                      <a:endParaRPr sz="1300"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300" b="1">
                          <a:latin typeface="Roboto"/>
                          <a:ea typeface="Roboto"/>
                          <a:cs typeface="Roboto"/>
                          <a:sym typeface="Roboto"/>
                        </a:rPr>
                        <a:t>WTAV</a:t>
                      </a:r>
                      <a:endParaRPr sz="1300"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300" b="1">
                          <a:latin typeface="Roboto"/>
                          <a:ea typeface="Roboto"/>
                          <a:cs typeface="Roboto"/>
                          <a:sym typeface="Roboto"/>
                        </a:rPr>
                        <a:t>CSD</a:t>
                      </a:r>
                      <a:endParaRPr sz="1300" b="1">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851075">
                <a:tc vMerge="1">
                  <a:txBody>
                    <a:bodyPr/>
                    <a:lstStyle/>
                    <a:p>
                      <a:endParaRPr lang="en-US"/>
                    </a:p>
                  </a:txBody>
                  <a:tcPr/>
                </a:tc>
                <a:tc>
                  <a:txBody>
                    <a:bodyPr/>
                    <a:lstStyle/>
                    <a:p>
                      <a:pPr marL="0" lvl="0" indent="0" algn="ctr" rtl="0">
                        <a:spcBef>
                          <a:spcPts val="0"/>
                        </a:spcBef>
                        <a:spcAft>
                          <a:spcPts val="0"/>
                        </a:spcAft>
                        <a:buNone/>
                      </a:pPr>
                      <a:r>
                        <a:rPr lang="en" sz="1300">
                          <a:latin typeface="Roboto"/>
                          <a:ea typeface="Roboto"/>
                          <a:cs typeface="Roboto"/>
                          <a:sym typeface="Roboto"/>
                        </a:rPr>
                        <a:t>Comparative wind tunnel test test of lift and drag between the NELDA aircraft and the Cessna 206</a:t>
                      </a:r>
                      <a:endParaRPr sz="13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latin typeface="Roboto"/>
                          <a:ea typeface="Roboto"/>
                          <a:cs typeface="Roboto"/>
                          <a:sym typeface="Roboto"/>
                        </a:rPr>
                        <a:t>Demonstration of stability of the NELDA aircraft without control systems</a:t>
                      </a:r>
                      <a:endParaRPr sz="13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r h="380975">
                <a:tc>
                  <a:txBody>
                    <a:bodyPr/>
                    <a:lstStyle/>
                    <a:p>
                      <a:pPr marL="0" lvl="0" indent="0" algn="ctr" rtl="0">
                        <a:spcBef>
                          <a:spcPts val="0"/>
                        </a:spcBef>
                        <a:spcAft>
                          <a:spcPts val="0"/>
                        </a:spcAft>
                        <a:buNone/>
                      </a:pPr>
                      <a:r>
                        <a:rPr lang="en" sz="1300">
                          <a:latin typeface="Roboto"/>
                          <a:ea typeface="Roboto"/>
                          <a:cs typeface="Roboto"/>
                          <a:sym typeface="Roboto"/>
                        </a:rPr>
                        <a:t>Required Equipment</a:t>
                      </a:r>
                      <a:endParaRPr sz="13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latin typeface="Roboto"/>
                          <a:ea typeface="Roboto"/>
                          <a:cs typeface="Roboto"/>
                          <a:sym typeface="Roboto"/>
                        </a:rPr>
                        <a:t>Sting ⅜ EWT Sensor</a:t>
                      </a:r>
                      <a:endParaRPr sz="13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latin typeface="Roboto"/>
                          <a:ea typeface="Roboto"/>
                          <a:cs typeface="Roboto"/>
                          <a:sym typeface="Roboto"/>
                        </a:rPr>
                        <a:t>Cameras / Visuals /DME</a:t>
                      </a:r>
                      <a:endParaRPr sz="13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1173450">
                <a:tc>
                  <a:txBody>
                    <a:bodyPr/>
                    <a:lstStyle/>
                    <a:p>
                      <a:pPr marL="0" lvl="0" indent="0" algn="ctr" rtl="0">
                        <a:spcBef>
                          <a:spcPts val="0"/>
                        </a:spcBef>
                        <a:spcAft>
                          <a:spcPts val="0"/>
                        </a:spcAft>
                        <a:buNone/>
                      </a:pPr>
                      <a:r>
                        <a:rPr lang="en" sz="1300">
                          <a:latin typeface="Roboto"/>
                          <a:ea typeface="Roboto"/>
                          <a:cs typeface="Roboto"/>
                          <a:sym typeface="Roboto"/>
                        </a:rPr>
                        <a:t>Facilities</a:t>
                      </a:r>
                      <a:endParaRPr sz="13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latin typeface="Roboto"/>
                          <a:ea typeface="Roboto"/>
                          <a:cs typeface="Roboto"/>
                          <a:sym typeface="Roboto"/>
                        </a:rPr>
                        <a:t>Aerolab Educational Wind Tunnel (PILOT Lab) w/ online scheduler</a:t>
                      </a:r>
                      <a:endParaRPr sz="13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latin typeface="Roboto"/>
                          <a:ea typeface="Roboto"/>
                          <a:cs typeface="Roboto"/>
                          <a:sym typeface="Roboto"/>
                        </a:rPr>
                        <a:t>Outdoors: </a:t>
                      </a:r>
                      <a:endParaRPr sz="1300">
                        <a:latin typeface="Roboto"/>
                        <a:ea typeface="Roboto"/>
                        <a:cs typeface="Roboto"/>
                        <a:sym typeface="Roboto"/>
                      </a:endParaRPr>
                    </a:p>
                    <a:p>
                      <a:pPr marL="0" lvl="0" indent="0" algn="ctr" rtl="0">
                        <a:spcBef>
                          <a:spcPts val="0"/>
                        </a:spcBef>
                        <a:spcAft>
                          <a:spcPts val="0"/>
                        </a:spcAft>
                        <a:buNone/>
                      </a:pPr>
                      <a:r>
                        <a:rPr lang="en" sz="1300">
                          <a:latin typeface="Roboto"/>
                          <a:ea typeface="Roboto"/>
                          <a:cs typeface="Roboto"/>
                          <a:sym typeface="Roboto"/>
                        </a:rPr>
                        <a:t>Either behind Aero building, </a:t>
                      </a:r>
                      <a:endParaRPr sz="1300">
                        <a:latin typeface="Roboto"/>
                        <a:ea typeface="Roboto"/>
                        <a:cs typeface="Roboto"/>
                        <a:sym typeface="Roboto"/>
                      </a:endParaRPr>
                    </a:p>
                    <a:p>
                      <a:pPr marL="0" lvl="0" indent="0" algn="ctr" rtl="0">
                        <a:spcBef>
                          <a:spcPts val="0"/>
                        </a:spcBef>
                        <a:spcAft>
                          <a:spcPts val="0"/>
                        </a:spcAft>
                        <a:buNone/>
                      </a:pPr>
                      <a:r>
                        <a:rPr lang="en" sz="1300">
                          <a:latin typeface="Roboto"/>
                          <a:ea typeface="Roboto"/>
                          <a:cs typeface="Roboto"/>
                          <a:sym typeface="Roboto"/>
                        </a:rPr>
                        <a:t>from balcony of Aero building</a:t>
                      </a:r>
                      <a:endParaRPr sz="1300">
                        <a:latin typeface="Roboto"/>
                        <a:ea typeface="Roboto"/>
                        <a:cs typeface="Roboto"/>
                        <a:sym typeface="Roboto"/>
                      </a:endParaRPr>
                    </a:p>
                    <a:p>
                      <a:pPr marL="0" lvl="0" indent="0" algn="ctr" rtl="0">
                        <a:spcBef>
                          <a:spcPts val="0"/>
                        </a:spcBef>
                        <a:spcAft>
                          <a:spcPts val="0"/>
                        </a:spcAft>
                        <a:buNone/>
                      </a:pPr>
                      <a:r>
                        <a:rPr lang="en" sz="1300">
                          <a:latin typeface="Roboto"/>
                          <a:ea typeface="Roboto"/>
                          <a:cs typeface="Roboto"/>
                          <a:sym typeface="Roboto"/>
                        </a:rPr>
                        <a:t>(with faculty assistance), </a:t>
                      </a:r>
                      <a:endParaRPr sz="1300">
                        <a:latin typeface="Roboto"/>
                        <a:ea typeface="Roboto"/>
                        <a:cs typeface="Roboto"/>
                        <a:sym typeface="Roboto"/>
                      </a:endParaRPr>
                    </a:p>
                    <a:p>
                      <a:pPr marL="0" lvl="0" indent="0" algn="ctr" rtl="0">
                        <a:spcBef>
                          <a:spcPts val="0"/>
                        </a:spcBef>
                        <a:spcAft>
                          <a:spcPts val="0"/>
                        </a:spcAft>
                        <a:buNone/>
                      </a:pPr>
                      <a:r>
                        <a:rPr lang="en" sz="1300">
                          <a:latin typeface="Roboto"/>
                          <a:ea typeface="Roboto"/>
                          <a:cs typeface="Roboto"/>
                          <a:sym typeface="Roboto"/>
                        </a:rPr>
                        <a:t>or CU South Boulder </a:t>
                      </a:r>
                      <a:endParaRPr sz="13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579100">
                <a:tc>
                  <a:txBody>
                    <a:bodyPr/>
                    <a:lstStyle/>
                    <a:p>
                      <a:pPr marL="0" lvl="0" indent="0" algn="ctr" rtl="0">
                        <a:spcBef>
                          <a:spcPts val="0"/>
                        </a:spcBef>
                        <a:spcAft>
                          <a:spcPts val="0"/>
                        </a:spcAft>
                        <a:buNone/>
                      </a:pPr>
                      <a:r>
                        <a:rPr lang="en" sz="1300">
                          <a:latin typeface="Roboto"/>
                          <a:ea typeface="Roboto"/>
                          <a:cs typeface="Roboto"/>
                          <a:sym typeface="Roboto"/>
                        </a:rPr>
                        <a:t>Biggest Safety Risk</a:t>
                      </a:r>
                      <a:endParaRPr sz="13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latin typeface="Roboto"/>
                          <a:ea typeface="Roboto"/>
                          <a:cs typeface="Roboto"/>
                          <a:sym typeface="Roboto"/>
                        </a:rPr>
                        <a:t>Scale model not attached properly to sensor</a:t>
                      </a:r>
                      <a:endParaRPr sz="13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latin typeface="Roboto"/>
                          <a:ea typeface="Roboto"/>
                          <a:cs typeface="Roboto"/>
                          <a:sym typeface="Roboto"/>
                        </a:rPr>
                        <a:t>Model is severely damaged</a:t>
                      </a:r>
                      <a:endParaRPr sz="13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579100">
                <a:tc>
                  <a:txBody>
                    <a:bodyPr/>
                    <a:lstStyle/>
                    <a:p>
                      <a:pPr marL="0" lvl="0" indent="0" algn="ctr" rtl="0">
                        <a:spcBef>
                          <a:spcPts val="0"/>
                        </a:spcBef>
                        <a:spcAft>
                          <a:spcPts val="0"/>
                        </a:spcAft>
                        <a:buNone/>
                      </a:pPr>
                      <a:r>
                        <a:rPr lang="en" sz="1300">
                          <a:latin typeface="Roboto"/>
                          <a:ea typeface="Roboto"/>
                          <a:cs typeface="Roboto"/>
                          <a:sym typeface="Roboto"/>
                        </a:rPr>
                        <a:t>Safety Risk Mitigation</a:t>
                      </a:r>
                      <a:endParaRPr sz="13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300">
                          <a:latin typeface="Roboto"/>
                          <a:ea typeface="Roboto"/>
                          <a:cs typeface="Roboto"/>
                          <a:sym typeface="Roboto"/>
                        </a:rPr>
                        <a:t>Initial test performed with safety net in place</a:t>
                      </a:r>
                      <a:endParaRPr sz="13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sz="1300">
                          <a:latin typeface="Roboto"/>
                          <a:ea typeface="Roboto"/>
                          <a:cs typeface="Roboto"/>
                          <a:sym typeface="Roboto"/>
                        </a:rPr>
                        <a:t>Materials analysis before testing</a:t>
                      </a:r>
                      <a:endParaRPr sz="1300">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5"/>
                  </a:ext>
                </a:extLst>
              </a:tr>
            </a:tbl>
          </a:graphicData>
        </a:graphic>
      </p:graphicFrame>
      <p:graphicFrame>
        <p:nvGraphicFramePr>
          <p:cNvPr id="760" name="Google Shape;760;p6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7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58</a:t>
            </a:fld>
            <a:endParaRPr/>
          </a:p>
        </p:txBody>
      </p:sp>
      <p:sp>
        <p:nvSpPr>
          <p:cNvPr id="766" name="Google Shape;766;p7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A</a:t>
            </a:r>
            <a:r>
              <a:rPr lang="en" sz="2650"/>
              <a:t>CKNOWLEDGEMENTS</a:t>
            </a:r>
            <a:endParaRPr sz="2650"/>
          </a:p>
        </p:txBody>
      </p:sp>
      <p:sp>
        <p:nvSpPr>
          <p:cNvPr id="767" name="Google Shape;767;p7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685800" lvl="0" indent="-330200" algn="l" rtl="0">
              <a:spcBef>
                <a:spcPts val="0"/>
              </a:spcBef>
              <a:spcAft>
                <a:spcPts val="0"/>
              </a:spcAft>
              <a:buSzPts val="1600"/>
              <a:buChar char="➢"/>
            </a:pPr>
            <a:r>
              <a:rPr lang="en" sz="1600"/>
              <a:t>Dr. Jelliffe Jackson</a:t>
            </a:r>
            <a:endParaRPr sz="1600"/>
          </a:p>
          <a:p>
            <a:pPr marL="685800" lvl="0" indent="-330200" algn="l" rtl="0">
              <a:spcBef>
                <a:spcPts val="0"/>
              </a:spcBef>
              <a:spcAft>
                <a:spcPts val="0"/>
              </a:spcAft>
              <a:buSzPts val="1600"/>
              <a:buChar char="➢"/>
            </a:pPr>
            <a:r>
              <a:rPr lang="en" sz="1600"/>
              <a:t>Dr. Kathryn Wingate</a:t>
            </a:r>
            <a:endParaRPr sz="1600"/>
          </a:p>
          <a:p>
            <a:pPr marL="685800" lvl="0" indent="-330200" algn="l" rtl="0">
              <a:spcBef>
                <a:spcPts val="0"/>
              </a:spcBef>
              <a:spcAft>
                <a:spcPts val="0"/>
              </a:spcAft>
              <a:buSzPts val="1600"/>
              <a:buChar char="➢"/>
            </a:pPr>
            <a:r>
              <a:rPr lang="en" sz="1600"/>
              <a:t>Dr. Brian Argrow</a:t>
            </a:r>
            <a:endParaRPr sz="1600"/>
          </a:p>
          <a:p>
            <a:pPr marL="685800" lvl="0" indent="-330200" algn="l" rtl="0">
              <a:spcBef>
                <a:spcPts val="0"/>
              </a:spcBef>
              <a:spcAft>
                <a:spcPts val="0"/>
              </a:spcAft>
              <a:buSzPts val="1600"/>
              <a:buChar char="➢"/>
            </a:pPr>
            <a:r>
              <a:rPr lang="en" sz="1600"/>
              <a:t>Dr. Donna Gerren</a:t>
            </a:r>
            <a:endParaRPr sz="1600"/>
          </a:p>
          <a:p>
            <a:pPr marL="685800" lvl="0" indent="-330200" algn="l" rtl="0">
              <a:spcBef>
                <a:spcPts val="0"/>
              </a:spcBef>
              <a:spcAft>
                <a:spcPts val="0"/>
              </a:spcAft>
              <a:buSzPts val="1600"/>
              <a:buChar char="➢"/>
            </a:pPr>
            <a:r>
              <a:rPr lang="en" sz="1600"/>
              <a:t>Dr. John Farnsworth</a:t>
            </a:r>
            <a:endParaRPr sz="1600"/>
          </a:p>
          <a:p>
            <a:pPr marL="685800" lvl="0" indent="-330200" algn="l" rtl="0">
              <a:spcBef>
                <a:spcPts val="0"/>
              </a:spcBef>
              <a:spcAft>
                <a:spcPts val="0"/>
              </a:spcAft>
              <a:buSzPts val="1600"/>
              <a:buChar char="➢"/>
            </a:pPr>
            <a:r>
              <a:rPr lang="en" sz="1600"/>
              <a:t>Professor John Mah</a:t>
            </a:r>
            <a:endParaRPr sz="1600"/>
          </a:p>
          <a:p>
            <a:pPr marL="685800" lvl="0" indent="-330200" algn="l" rtl="0">
              <a:spcBef>
                <a:spcPts val="0"/>
              </a:spcBef>
              <a:spcAft>
                <a:spcPts val="0"/>
              </a:spcAft>
              <a:buSzPts val="1600"/>
              <a:buChar char="➢"/>
            </a:pPr>
            <a:r>
              <a:rPr lang="en" sz="1600"/>
              <a:t>Matt Rhode</a:t>
            </a:r>
            <a:endParaRPr sz="1600"/>
          </a:p>
          <a:p>
            <a:pPr marL="685800" lvl="0" indent="-330200" algn="l" rtl="0">
              <a:spcBef>
                <a:spcPts val="0"/>
              </a:spcBef>
              <a:spcAft>
                <a:spcPts val="0"/>
              </a:spcAft>
              <a:buSzPts val="1600"/>
              <a:buChar char="➢"/>
            </a:pPr>
            <a:r>
              <a:rPr lang="en" sz="1600"/>
              <a:t>Katie-Rae Williamson</a:t>
            </a:r>
            <a:endParaRPr sz="1600"/>
          </a:p>
        </p:txBody>
      </p:sp>
      <p:sp>
        <p:nvSpPr>
          <p:cNvPr id="768" name="Google Shape;768;p7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685800" lvl="0" indent="-330200" algn="l" rtl="0">
              <a:spcBef>
                <a:spcPts val="0"/>
              </a:spcBef>
              <a:spcAft>
                <a:spcPts val="0"/>
              </a:spcAft>
              <a:buSzPts val="1600"/>
              <a:buChar char="➢"/>
            </a:pPr>
            <a:r>
              <a:rPr lang="en" sz="1600"/>
              <a:t>Project Advisory Board</a:t>
            </a:r>
            <a:endParaRPr sz="1600"/>
          </a:p>
          <a:p>
            <a:pPr marL="685800" lvl="0" indent="-330200" algn="l" rtl="0">
              <a:spcBef>
                <a:spcPts val="0"/>
              </a:spcBef>
              <a:spcAft>
                <a:spcPts val="0"/>
              </a:spcAft>
              <a:buSzPts val="1600"/>
              <a:buChar char="➢"/>
            </a:pPr>
            <a:r>
              <a:rPr lang="en" sz="1600"/>
              <a:t>Colin Claytor</a:t>
            </a:r>
            <a:endParaRPr sz="1600"/>
          </a:p>
          <a:p>
            <a:pPr marL="685800" lvl="0" indent="-330200" algn="l" rtl="0">
              <a:spcBef>
                <a:spcPts val="0"/>
              </a:spcBef>
              <a:spcAft>
                <a:spcPts val="0"/>
              </a:spcAft>
              <a:buSzPts val="1600"/>
              <a:buChar char="➢"/>
            </a:pPr>
            <a:r>
              <a:rPr lang="en" sz="1600"/>
              <a:t>Emma Markovich</a:t>
            </a:r>
            <a:endParaRPr sz="1600"/>
          </a:p>
          <a:p>
            <a:pPr marL="685800" lvl="0" indent="-330200" algn="l" rtl="0">
              <a:spcBef>
                <a:spcPts val="0"/>
              </a:spcBef>
              <a:spcAft>
                <a:spcPts val="0"/>
              </a:spcAft>
              <a:buSzPts val="1600"/>
              <a:buChar char="➢"/>
            </a:pPr>
            <a:r>
              <a:rPr lang="en" sz="1600"/>
              <a:t>Richard Schaden</a:t>
            </a:r>
            <a:endParaRPr sz="1600"/>
          </a:p>
          <a:p>
            <a:pPr marL="685800" lvl="0" indent="-330200" algn="l" rtl="0">
              <a:spcBef>
                <a:spcPts val="0"/>
              </a:spcBef>
              <a:spcAft>
                <a:spcPts val="0"/>
              </a:spcAft>
              <a:buSzPts val="1600"/>
              <a:buChar char="➢"/>
            </a:pPr>
            <a:r>
              <a:rPr lang="en" sz="1600"/>
              <a:t>Bobby Hodgkinson</a:t>
            </a:r>
            <a:endParaRPr sz="1600"/>
          </a:p>
          <a:p>
            <a:pPr marL="685800" lvl="0" indent="-330200" algn="l" rtl="0">
              <a:spcBef>
                <a:spcPts val="0"/>
              </a:spcBef>
              <a:spcAft>
                <a:spcPts val="0"/>
              </a:spcAft>
              <a:buSzPts val="1600"/>
              <a:buChar char="➢"/>
            </a:pPr>
            <a:r>
              <a:rPr lang="en" sz="1600"/>
              <a:t>Josh Mellin</a:t>
            </a:r>
            <a:endParaRPr sz="1600"/>
          </a:p>
          <a:p>
            <a:pPr marL="685800" lvl="0" indent="-330200" algn="l" rtl="0">
              <a:spcBef>
                <a:spcPts val="0"/>
              </a:spcBef>
              <a:spcAft>
                <a:spcPts val="0"/>
              </a:spcAft>
              <a:buSzPts val="1600"/>
              <a:buChar char="➢"/>
            </a:pPr>
            <a:r>
              <a:rPr lang="en" sz="1600"/>
              <a:t>Trudy Schwartz</a:t>
            </a:r>
            <a:endParaRPr sz="1600"/>
          </a:p>
          <a:p>
            <a:pPr marL="685800" lvl="0" indent="-330200" algn="l" rtl="0">
              <a:spcBef>
                <a:spcPts val="0"/>
              </a:spcBef>
              <a:spcAft>
                <a:spcPts val="0"/>
              </a:spcAft>
              <a:buSzPts val="1600"/>
              <a:buChar char="➢"/>
            </a:pPr>
            <a:r>
              <a:rPr lang="en" sz="1600"/>
              <a:t>Michael Rhodes</a:t>
            </a:r>
            <a:endParaRPr sz="1600"/>
          </a:p>
        </p:txBody>
      </p:sp>
      <p:graphicFrame>
        <p:nvGraphicFramePr>
          <p:cNvPr id="769" name="Google Shape;769;p7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71"/>
          <p:cNvSpPr txBox="1">
            <a:spLocks noGrp="1"/>
          </p:cNvSpPr>
          <p:nvPr>
            <p:ph type="title"/>
          </p:nvPr>
        </p:nvSpPr>
        <p:spPr>
          <a:xfrm>
            <a:off x="0" y="0"/>
            <a:ext cx="9144000" cy="5355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SzPts val="990"/>
              <a:buNone/>
            </a:pPr>
            <a:r>
              <a:rPr lang="en" sz="2988"/>
              <a:t>R</a:t>
            </a:r>
            <a:r>
              <a:rPr lang="en" sz="2388"/>
              <a:t>EFERENCES</a:t>
            </a:r>
            <a:endParaRPr sz="2388"/>
          </a:p>
        </p:txBody>
      </p:sp>
      <p:sp>
        <p:nvSpPr>
          <p:cNvPr id="775" name="Google Shape;775;p71"/>
          <p:cNvSpPr txBox="1"/>
          <p:nvPr/>
        </p:nvSpPr>
        <p:spPr>
          <a:xfrm>
            <a:off x="328700" y="900450"/>
            <a:ext cx="8458200" cy="35556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FAA Part 23 regulations: </a:t>
            </a:r>
            <a:r>
              <a:rPr lang="en" sz="1200" u="sng">
                <a:solidFill>
                  <a:schemeClr val="lt1"/>
                </a:solidFill>
                <a:latin typeface="Roboto"/>
                <a:ea typeface="Roboto"/>
                <a:cs typeface="Roboto"/>
                <a:sym typeface="Robo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Small Airplanes – Regulations, Policies &amp; Guidance (faa.gov)</a:t>
            </a:r>
            <a:endParaRPr sz="13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Airfoil Data: </a:t>
            </a:r>
            <a:r>
              <a:rPr lang="en" sz="1200" u="sng">
                <a:solidFill>
                  <a:schemeClr val="lt1"/>
                </a:solidFill>
                <a:latin typeface="Roboto"/>
                <a:ea typeface="Roboto"/>
                <a:cs typeface="Roboto"/>
                <a:sym typeface="Robo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http://airfoiltools.com/</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Range and Endurance Modeling: </a:t>
            </a:r>
            <a:r>
              <a:rPr lang="en" sz="1200" u="sng">
                <a:solidFill>
                  <a:schemeClr val="lt1"/>
                </a:solidFill>
                <a:latin typeface="Roboto"/>
                <a:ea typeface="Roboto"/>
                <a:cs typeface="Roboto"/>
                <a:sym typeface="Roboto"/>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https://www.jstage.jst.go.jp/article/tjsass/63/2/63_T-18-55/_pdf</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General Design Process: </a:t>
            </a:r>
            <a:r>
              <a:rPr lang="en" sz="1200" u="sng">
                <a:solidFill>
                  <a:schemeClr val="lt1"/>
                </a:solidFill>
                <a:latin typeface="Roboto"/>
                <a:ea typeface="Roboto"/>
                <a:cs typeface="Roboto"/>
                <a:sym typeface="Roboto"/>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https://www.sjsu.edu/ae/docs/project-thesis/Viral.Rathod-S18.pdf</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Tail Design: </a:t>
            </a:r>
            <a:r>
              <a:rPr lang="en" sz="1200" u="sng">
                <a:solidFill>
                  <a:schemeClr val="lt1"/>
                </a:solidFill>
                <a:latin typeface="Roboto"/>
                <a:ea typeface="Roboto"/>
                <a:cs typeface="Roboto"/>
                <a:sym typeface="Roboto"/>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http://www.aero.us.es/adesign/Slides/Extra/Stability/Design_Tail/Chapter%206.%20Tail%20Design.pdf</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Airfoil Analysis: </a:t>
            </a:r>
            <a:r>
              <a:rPr lang="en" sz="1200" u="sng">
                <a:solidFill>
                  <a:schemeClr val="lt1"/>
                </a:solidFill>
                <a:latin typeface="Roboto"/>
                <a:ea typeface="Roboto"/>
                <a:cs typeface="Roboto"/>
                <a:sym typeface="Roboto"/>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http://www.aerospaceweb.org/question/airfoils/q0259c.shtml</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Weight and Balance: </a:t>
            </a:r>
            <a:r>
              <a:rPr lang="en" sz="1200" u="sng">
                <a:solidFill>
                  <a:schemeClr val="lt1"/>
                </a:solidFill>
                <a:latin typeface="Roboto"/>
                <a:ea typeface="Roboto"/>
                <a:cs typeface="Roboto"/>
                <a:sym typeface="Roboto"/>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http://www.aerodynamics4students.com/aircraft-performance/weight-and-balance.php</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Materials: </a:t>
            </a:r>
            <a:r>
              <a:rPr lang="en" sz="1200" u="sng">
                <a:solidFill>
                  <a:schemeClr val="lt1"/>
                </a:solidFill>
                <a:latin typeface="Roboto"/>
                <a:ea typeface="Roboto"/>
                <a:cs typeface="Roboto"/>
                <a:sym typeface="Roboto"/>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Online Materials Information Resource - MatWeb</a:t>
            </a:r>
            <a:endParaRPr sz="13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Canard Design: </a:t>
            </a:r>
            <a:r>
              <a:rPr lang="en" sz="1200" u="sng">
                <a:solidFill>
                  <a:schemeClr val="lt1"/>
                </a:solidFill>
                <a:latin typeface="Roboto"/>
                <a:ea typeface="Roboto"/>
                <a:cs typeface="Roboto"/>
                <a:sym typeface="Roboto"/>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https://booksite.elsevier.com/9780123973085/content/APP-C2-DESIGN_OF_CANARD_AIRCRAFT.pdf</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Conventional Airframe Design: </a:t>
            </a:r>
            <a:r>
              <a:rPr lang="en" sz="1200" u="sng">
                <a:solidFill>
                  <a:schemeClr val="lt1"/>
                </a:solidFill>
                <a:latin typeface="Roboto"/>
                <a:ea typeface="Roboto"/>
                <a:cs typeface="Roboto"/>
                <a:sym typeface="Roboto"/>
                <a:hlinkClick r:id="rId1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https://booksite.elsevier.com/9780123973085/content/APP-C1-DESIGN_OF_CONVENTIONAL_AIRCRAFT.pdf</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Stability and Control: </a:t>
            </a:r>
            <a:r>
              <a:rPr lang="en" sz="1200" u="sng">
                <a:solidFill>
                  <a:schemeClr val="lt1"/>
                </a:solidFill>
                <a:latin typeface="Roboto"/>
                <a:ea typeface="Roboto"/>
                <a:cs typeface="Roboto"/>
                <a:sym typeface="Roboto"/>
                <a:hlinkClick r:id="rId1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http://home.eng.iastate.edu/~shermanp/AERE355/lectures/Nelson%20Chapter%202.pdf</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Finite Flow: </a:t>
            </a:r>
            <a:r>
              <a:rPr lang="en" sz="1200" u="sng">
                <a:solidFill>
                  <a:schemeClr val="lt1"/>
                </a:solidFill>
                <a:latin typeface="Roboto"/>
                <a:ea typeface="Roboto"/>
                <a:cs typeface="Roboto"/>
                <a:sym typeface="Roboto"/>
              </a:rPr>
              <a:t>https://web.stanford.edu/~cantwell/AA200_Course_Material/AA200_Course_Notes/AA200_Ch_12_Wings_of_Finite_Span_Cantwell.pdf</a:t>
            </a:r>
            <a:endParaRPr sz="1200" u="sng">
              <a:solidFill>
                <a:schemeClr val="lt1"/>
              </a:solidFill>
              <a:latin typeface="Roboto"/>
              <a:ea typeface="Roboto"/>
              <a:cs typeface="Roboto"/>
              <a:sym typeface="Roboto"/>
            </a:endParaRPr>
          </a:p>
        </p:txBody>
      </p:sp>
      <p:sp>
        <p:nvSpPr>
          <p:cNvPr id="776" name="Google Shape;776;p7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59</a:t>
            </a:fld>
            <a:endParaRPr/>
          </a:p>
        </p:txBody>
      </p:sp>
      <p:graphicFrame>
        <p:nvGraphicFramePr>
          <p:cNvPr id="777" name="Google Shape;777;p7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2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2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000"/>
              <a:t>P</a:t>
            </a:r>
            <a:r>
              <a:rPr lang="en" sz="2650"/>
              <a:t>ROJECT</a:t>
            </a:r>
            <a:r>
              <a:rPr lang="en"/>
              <a:t> </a:t>
            </a:r>
            <a:r>
              <a:rPr lang="en" sz="3300"/>
              <a:t>O</a:t>
            </a:r>
            <a:r>
              <a:rPr lang="en" sz="2650"/>
              <a:t>BJECTIVES</a:t>
            </a:r>
            <a:endParaRPr sz="2650"/>
          </a:p>
        </p:txBody>
      </p:sp>
      <p:sp>
        <p:nvSpPr>
          <p:cNvPr id="104" name="Google Shape;104;p18"/>
          <p:cNvSpPr txBox="1">
            <a:spLocks noGrp="1"/>
          </p:cNvSpPr>
          <p:nvPr>
            <p:ph type="body" idx="1"/>
          </p:nvPr>
        </p:nvSpPr>
        <p:spPr>
          <a:xfrm>
            <a:off x="0" y="810900"/>
            <a:ext cx="9144000" cy="3806400"/>
          </a:xfrm>
          <a:prstGeom prst="rect">
            <a:avLst/>
          </a:prstGeom>
        </p:spPr>
        <p:txBody>
          <a:bodyPr spcFirstLastPara="1" wrap="square" lIns="91425" tIns="91425" rIns="91425" bIns="91425" anchor="t" anchorCtr="0">
            <a:noAutofit/>
          </a:bodyPr>
          <a:lstStyle/>
          <a:p>
            <a:pPr marL="914400" marR="268688" lvl="0" indent="-336550" algn="l" rtl="0">
              <a:lnSpc>
                <a:spcPct val="115000"/>
              </a:lnSpc>
              <a:spcBef>
                <a:spcPts val="0"/>
              </a:spcBef>
              <a:spcAft>
                <a:spcPts val="0"/>
              </a:spcAft>
              <a:buSzPts val="1700"/>
              <a:buChar char="➢"/>
            </a:pPr>
            <a:r>
              <a:rPr lang="en" sz="1700"/>
              <a:t>Generate novel </a:t>
            </a:r>
            <a:r>
              <a:rPr lang="en" sz="1700" b="1"/>
              <a:t>design </a:t>
            </a:r>
            <a:r>
              <a:rPr lang="en" sz="1700"/>
              <a:t>of a 6-passenger aircraft that outperforms similar market competitors while being capable of production within the next </a:t>
            </a:r>
            <a:endParaRPr sz="1700"/>
          </a:p>
          <a:p>
            <a:pPr marL="457200" marR="268688" lvl="0" indent="457200" algn="l" rtl="0">
              <a:lnSpc>
                <a:spcPct val="115000"/>
              </a:lnSpc>
              <a:spcBef>
                <a:spcPts val="0"/>
              </a:spcBef>
              <a:spcAft>
                <a:spcPts val="0"/>
              </a:spcAft>
              <a:buNone/>
            </a:pPr>
            <a:r>
              <a:rPr lang="en" sz="1700"/>
              <a:t>5 years</a:t>
            </a:r>
            <a:endParaRPr sz="1700"/>
          </a:p>
          <a:p>
            <a:pPr marL="914400" marR="268688" lvl="0" indent="-336550" algn="l" rtl="0">
              <a:lnSpc>
                <a:spcPct val="115000"/>
              </a:lnSpc>
              <a:spcBef>
                <a:spcPts val="1000"/>
              </a:spcBef>
              <a:spcAft>
                <a:spcPts val="0"/>
              </a:spcAft>
              <a:buSzPts val="1700"/>
              <a:buChar char="➢"/>
            </a:pPr>
            <a:r>
              <a:rPr lang="en" sz="1700" b="1"/>
              <a:t>Demonstrate </a:t>
            </a:r>
            <a:r>
              <a:rPr lang="en" sz="1700"/>
              <a:t>this design can achieve the customer’s requested mission profile through well established heritage models </a:t>
            </a:r>
            <a:endParaRPr sz="1700"/>
          </a:p>
          <a:p>
            <a:pPr marL="914400" marR="268688" lvl="0" indent="-336550" algn="l" rtl="0">
              <a:lnSpc>
                <a:spcPct val="115000"/>
              </a:lnSpc>
              <a:spcBef>
                <a:spcPts val="1000"/>
              </a:spcBef>
              <a:spcAft>
                <a:spcPts val="0"/>
              </a:spcAft>
              <a:buSzPts val="1700"/>
              <a:buChar char="➢"/>
            </a:pPr>
            <a:r>
              <a:rPr lang="en" sz="1700" b="1"/>
              <a:t>Characterize </a:t>
            </a:r>
            <a:r>
              <a:rPr lang="en" sz="1700"/>
              <a:t>the capability of the PILOT wind tunnel to extrapolate small-scale data for full-scale applications via comparative models </a:t>
            </a:r>
            <a:endParaRPr sz="1700"/>
          </a:p>
          <a:p>
            <a:pPr marL="1371600" marR="268688" lvl="1" indent="-336550" algn="l" rtl="0">
              <a:lnSpc>
                <a:spcPct val="115000"/>
              </a:lnSpc>
              <a:spcBef>
                <a:spcPts val="0"/>
              </a:spcBef>
              <a:spcAft>
                <a:spcPts val="0"/>
              </a:spcAft>
              <a:buSzPts val="1700"/>
              <a:buChar char="○"/>
            </a:pPr>
            <a:r>
              <a:rPr lang="en" sz="1700"/>
              <a:t>Same scale Cessna-206 vs. NELDA’s Design</a:t>
            </a:r>
            <a:endParaRPr sz="1700"/>
          </a:p>
          <a:p>
            <a:pPr marL="914400" marR="268688" lvl="0" indent="-336550" algn="l" rtl="0">
              <a:lnSpc>
                <a:spcPct val="115000"/>
              </a:lnSpc>
              <a:spcBef>
                <a:spcPts val="1000"/>
              </a:spcBef>
              <a:spcAft>
                <a:spcPts val="0"/>
              </a:spcAft>
              <a:buSzPts val="1700"/>
              <a:buChar char="➢"/>
            </a:pPr>
            <a:r>
              <a:rPr lang="en" sz="1700" b="1"/>
              <a:t>Analysis </a:t>
            </a:r>
            <a:r>
              <a:rPr lang="en" sz="1700"/>
              <a:t>via aircraft dynamic models demonstrate that the aircraft design is statically and dynamically stable</a:t>
            </a:r>
            <a:endParaRPr sz="1700"/>
          </a:p>
        </p:txBody>
      </p:sp>
      <p:sp>
        <p:nvSpPr>
          <p:cNvPr id="105" name="Google Shape;105;p1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a:t>
            </a:fld>
            <a:endParaRPr/>
          </a:p>
        </p:txBody>
      </p:sp>
      <p:graphicFrame>
        <p:nvGraphicFramePr>
          <p:cNvPr id="106" name="Google Shape;106;p18"/>
          <p:cNvGraphicFramePr/>
          <p:nvPr/>
        </p:nvGraphicFramePr>
        <p:xfrm>
          <a:off x="0" y="4736775"/>
          <a:ext cx="8415000" cy="32005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7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Q</a:t>
            </a:r>
            <a:r>
              <a:rPr lang="en" sz="4533"/>
              <a:t>UESTIONS?</a:t>
            </a:r>
            <a:endParaRPr sz="4533"/>
          </a:p>
        </p:txBody>
      </p:sp>
      <p:sp>
        <p:nvSpPr>
          <p:cNvPr id="783" name="Google Shape;783;p7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60</a:t>
            </a:fld>
            <a:endParaRPr/>
          </a:p>
        </p:txBody>
      </p:sp>
      <p:graphicFrame>
        <p:nvGraphicFramePr>
          <p:cNvPr id="784" name="Google Shape;784;p7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73"/>
          <p:cNvSpPr/>
          <p:nvPr/>
        </p:nvSpPr>
        <p:spPr>
          <a:xfrm>
            <a:off x="0" y="1562100"/>
            <a:ext cx="9144000" cy="3581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73"/>
          <p:cNvSpPr txBox="1">
            <a:spLocks noGrp="1"/>
          </p:cNvSpPr>
          <p:nvPr>
            <p:ph type="title"/>
          </p:nvPr>
        </p:nvSpPr>
        <p:spPr>
          <a:xfrm>
            <a:off x="311700" y="253725"/>
            <a:ext cx="8520600" cy="147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t>
            </a:r>
            <a:r>
              <a:rPr lang="en" sz="3600"/>
              <a:t>ACK</a:t>
            </a:r>
            <a:r>
              <a:rPr lang="en"/>
              <a:t> U</a:t>
            </a:r>
            <a:r>
              <a:rPr lang="en" sz="3600"/>
              <a:t>P </a:t>
            </a:r>
            <a:r>
              <a:rPr lang="en"/>
              <a:t>S</a:t>
            </a:r>
            <a:r>
              <a:rPr lang="en" sz="3600"/>
              <a:t>LIDES</a:t>
            </a:r>
            <a:endParaRPr sz="1800">
              <a:latin typeface="Roboto"/>
              <a:ea typeface="Roboto"/>
              <a:cs typeface="Roboto"/>
              <a:sym typeface="Roboto"/>
            </a:endParaRPr>
          </a:p>
        </p:txBody>
      </p:sp>
      <p:sp>
        <p:nvSpPr>
          <p:cNvPr id="791" name="Google Shape;791;p73"/>
          <p:cNvSpPr txBox="1">
            <a:spLocks noGrp="1"/>
          </p:cNvSpPr>
          <p:nvPr>
            <p:ph type="sldNum" idx="12"/>
          </p:nvPr>
        </p:nvSpPr>
        <p:spPr>
          <a:xfrm>
            <a:off x="8735702" y="475005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dk1"/>
                </a:solidFill>
              </a:rPr>
              <a:t>61</a:t>
            </a:fld>
            <a:endParaRPr>
              <a:solidFill>
                <a:schemeClr val="dk1"/>
              </a:solidFill>
            </a:endParaRPr>
          </a:p>
        </p:txBody>
      </p:sp>
      <p:cxnSp>
        <p:nvCxnSpPr>
          <p:cNvPr id="792" name="Google Shape;792;p73"/>
          <p:cNvCxnSpPr/>
          <p:nvPr/>
        </p:nvCxnSpPr>
        <p:spPr>
          <a:xfrm>
            <a:off x="-2400" y="1562100"/>
            <a:ext cx="9148800" cy="0"/>
          </a:xfrm>
          <a:prstGeom prst="straightConnector1">
            <a:avLst/>
          </a:prstGeom>
          <a:noFill/>
          <a:ln w="38100" cap="flat" cmpd="sng">
            <a:solidFill>
              <a:schemeClr val="accent1"/>
            </a:solidFill>
            <a:prstDash val="solid"/>
            <a:round/>
            <a:headEnd type="none" w="med" len="med"/>
            <a:tailEnd type="none" w="med" len="med"/>
          </a:ln>
        </p:spPr>
      </p:cxnSp>
      <p:graphicFrame>
        <p:nvGraphicFramePr>
          <p:cNvPr id="793" name="Google Shape;793;p73"/>
          <p:cNvGraphicFramePr/>
          <p:nvPr/>
        </p:nvGraphicFramePr>
        <p:xfrm>
          <a:off x="952500" y="1732480"/>
          <a:ext cx="3000000" cy="3000000"/>
        </p:xfrm>
        <a:graphic>
          <a:graphicData uri="http://schemas.openxmlformats.org/drawingml/2006/table">
            <a:tbl>
              <a:tblPr>
                <a:noFill/>
                <a:tableStyleId>{83885C67-BAED-4242-9F9D-A6562A0CA75B}</a:tableStyleId>
              </a:tblPr>
              <a:tblGrid>
                <a:gridCol w="1206500">
                  <a:extLst>
                    <a:ext uri="{9D8B030D-6E8A-4147-A177-3AD203B41FA5}">
                      <a16:colId xmlns:a16="http://schemas.microsoft.com/office/drawing/2014/main" val="20000"/>
                    </a:ext>
                  </a:extLst>
                </a:gridCol>
                <a:gridCol w="1206500">
                  <a:extLst>
                    <a:ext uri="{9D8B030D-6E8A-4147-A177-3AD203B41FA5}">
                      <a16:colId xmlns:a16="http://schemas.microsoft.com/office/drawing/2014/main" val="20001"/>
                    </a:ext>
                  </a:extLst>
                </a:gridCol>
                <a:gridCol w="1206500">
                  <a:extLst>
                    <a:ext uri="{9D8B030D-6E8A-4147-A177-3AD203B41FA5}">
                      <a16:colId xmlns:a16="http://schemas.microsoft.com/office/drawing/2014/main" val="20002"/>
                    </a:ext>
                  </a:extLst>
                </a:gridCol>
                <a:gridCol w="1206500">
                  <a:extLst>
                    <a:ext uri="{9D8B030D-6E8A-4147-A177-3AD203B41FA5}">
                      <a16:colId xmlns:a16="http://schemas.microsoft.com/office/drawing/2014/main" val="20003"/>
                    </a:ext>
                  </a:extLst>
                </a:gridCol>
                <a:gridCol w="1206500">
                  <a:extLst>
                    <a:ext uri="{9D8B030D-6E8A-4147-A177-3AD203B41FA5}">
                      <a16:colId xmlns:a16="http://schemas.microsoft.com/office/drawing/2014/main" val="20004"/>
                    </a:ext>
                  </a:extLst>
                </a:gridCol>
                <a:gridCol w="1206500">
                  <a:extLst>
                    <a:ext uri="{9D8B030D-6E8A-4147-A177-3AD203B41FA5}">
                      <a16:colId xmlns:a16="http://schemas.microsoft.com/office/drawing/2014/main" val="20005"/>
                    </a:ext>
                  </a:extLst>
                </a:gridCol>
              </a:tblGrid>
              <a:tr h="540050">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Flowchart</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WTAV</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WTAV Sizing</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Dynamic Stability</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Stability Derivatives</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Wing Deflection</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87925">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Powertrain</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WT Logistics</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WTAV Weight</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Wing</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Tail Design</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Canard Deflection</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83150">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Range</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WT Test Plan</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Re #</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Aileron</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Canard Design</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Landing Gear</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40050">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Risk</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Scale Factors</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WTAV CG</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Canard</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Fuselage Design</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Mechanical Drawings</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56425">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CSD</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Sting EWT</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WTAV Velocity</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Canardvator</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Wing Structure</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60025">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CSD Stability</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787 Data</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WTAV FBD</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Vertical Tail</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Roboto"/>
                          <a:ea typeface="Roboto"/>
                          <a:cs typeface="Roboto"/>
                          <a:sym typeface="Roboto"/>
                        </a:rPr>
                        <a:t>Rudder</a:t>
                      </a: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200">
                        <a:solidFill>
                          <a:schemeClr val="dk1"/>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7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P</a:t>
            </a:r>
            <a:r>
              <a:rPr lang="en" sz="2650"/>
              <a:t>ROJECT</a:t>
            </a:r>
            <a:r>
              <a:rPr lang="en" sz="3300"/>
              <a:t> F</a:t>
            </a:r>
            <a:r>
              <a:rPr lang="en" sz="2650"/>
              <a:t>LOWCHART</a:t>
            </a:r>
            <a:endParaRPr sz="2650"/>
          </a:p>
        </p:txBody>
      </p:sp>
      <p:sp>
        <p:nvSpPr>
          <p:cNvPr id="799" name="Google Shape;799;p7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62</a:t>
            </a:fld>
            <a:endParaRPr/>
          </a:p>
        </p:txBody>
      </p:sp>
      <p:pic>
        <p:nvPicPr>
          <p:cNvPr id="800" name="Google Shape;800;p7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448950" y="572700"/>
            <a:ext cx="6246099" cy="4164075"/>
          </a:xfrm>
          <a:prstGeom prst="rect">
            <a:avLst/>
          </a:prstGeom>
          <a:noFill/>
          <a:ln>
            <a:noFill/>
          </a:ln>
        </p:spPr>
      </p:pic>
      <p:graphicFrame>
        <p:nvGraphicFramePr>
          <p:cNvPr id="801" name="Google Shape;801;p7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7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P</a:t>
            </a:r>
            <a:r>
              <a:rPr lang="en" sz="2650"/>
              <a:t>OWERTRAIN (</a:t>
            </a:r>
            <a:r>
              <a:rPr lang="en" sz="3300"/>
              <a:t>S</a:t>
            </a:r>
            <a:r>
              <a:rPr lang="en" sz="2650"/>
              <a:t>OLID</a:t>
            </a:r>
            <a:r>
              <a:rPr lang="en" sz="3300"/>
              <a:t> S</a:t>
            </a:r>
            <a:r>
              <a:rPr lang="en" sz="2650"/>
              <a:t>TATE</a:t>
            </a:r>
            <a:r>
              <a:rPr lang="en" sz="2600"/>
              <a:t> </a:t>
            </a:r>
            <a:r>
              <a:rPr lang="en" sz="3300"/>
              <a:t>B</a:t>
            </a:r>
            <a:r>
              <a:rPr lang="en" sz="2650"/>
              <a:t>ATTERIES)</a:t>
            </a:r>
            <a:endParaRPr sz="2650"/>
          </a:p>
        </p:txBody>
      </p:sp>
      <p:pic>
        <p:nvPicPr>
          <p:cNvPr id="807" name="Google Shape;807;p7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83325" y="1086000"/>
            <a:ext cx="4265649" cy="3276949"/>
          </a:xfrm>
          <a:prstGeom prst="rect">
            <a:avLst/>
          </a:prstGeom>
          <a:noFill/>
          <a:ln>
            <a:noFill/>
          </a:ln>
        </p:spPr>
      </p:pic>
      <p:sp>
        <p:nvSpPr>
          <p:cNvPr id="808" name="Google Shape;808;p75"/>
          <p:cNvSpPr txBox="1"/>
          <p:nvPr/>
        </p:nvSpPr>
        <p:spPr>
          <a:xfrm>
            <a:off x="558825" y="1304875"/>
            <a:ext cx="424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809" name="Google Shape;809;p75"/>
          <p:cNvSpPr txBox="1">
            <a:spLocks noGrp="1"/>
          </p:cNvSpPr>
          <p:nvPr>
            <p:ph type="body" idx="1"/>
          </p:nvPr>
        </p:nvSpPr>
        <p:spPr>
          <a:xfrm>
            <a:off x="39050" y="856175"/>
            <a:ext cx="4469100" cy="3175200"/>
          </a:xfrm>
          <a:prstGeom prst="rect">
            <a:avLst/>
          </a:prstGeom>
        </p:spPr>
        <p:txBody>
          <a:bodyPr spcFirstLastPara="1" wrap="square" lIns="91425" tIns="91425" rIns="91425" bIns="91425" anchor="t" anchorCtr="0">
            <a:normAutofit fontScale="85000" lnSpcReduction="10000"/>
          </a:bodyPr>
          <a:lstStyle/>
          <a:p>
            <a:pPr marL="228600" lvl="0" indent="0" algn="l" rtl="0">
              <a:spcBef>
                <a:spcPts val="0"/>
              </a:spcBef>
              <a:spcAft>
                <a:spcPts val="0"/>
              </a:spcAft>
              <a:buNone/>
            </a:pPr>
            <a:r>
              <a:rPr lang="en"/>
              <a:t>Why is NELDA only an airframe design?</a:t>
            </a:r>
            <a:endParaRPr/>
          </a:p>
          <a:p>
            <a:pPr marL="914400" lvl="0" indent="-317182" algn="l" rtl="0">
              <a:spcBef>
                <a:spcPts val="1200"/>
              </a:spcBef>
              <a:spcAft>
                <a:spcPts val="0"/>
              </a:spcAft>
              <a:buSzPct val="100000"/>
              <a:buChar char="➢"/>
            </a:pPr>
            <a:r>
              <a:rPr lang="en"/>
              <a:t>NELDA’s goal is to design a particularly low-drag airframe capable of housing a cutting edge battery bank</a:t>
            </a:r>
            <a:endParaRPr/>
          </a:p>
          <a:p>
            <a:pPr marL="914400" lvl="0" indent="-317182" algn="l" rtl="0">
              <a:spcBef>
                <a:spcPts val="1000"/>
              </a:spcBef>
              <a:spcAft>
                <a:spcPts val="0"/>
              </a:spcAft>
              <a:buSzPct val="100000"/>
              <a:buChar char="➢"/>
            </a:pPr>
            <a:r>
              <a:rPr lang="en"/>
              <a:t>However, known weight, volume, and power output of this battery bank is crucial to the aircraft design</a:t>
            </a:r>
            <a:endParaRPr/>
          </a:p>
          <a:p>
            <a:pPr marL="914400" lvl="0" indent="-317182" algn="l" rtl="0">
              <a:spcBef>
                <a:spcPts val="1000"/>
              </a:spcBef>
              <a:spcAft>
                <a:spcPts val="0"/>
              </a:spcAft>
              <a:buSzPct val="100000"/>
              <a:buChar char="➢"/>
            </a:pPr>
            <a:r>
              <a:rPr lang="en"/>
              <a:t>In-depth battery chemistry/performance analysis is outside of the project scope</a:t>
            </a:r>
            <a:endParaRPr/>
          </a:p>
          <a:p>
            <a:pPr marL="914400" lvl="0" indent="0" algn="l" rtl="0">
              <a:spcBef>
                <a:spcPts val="1000"/>
              </a:spcBef>
              <a:spcAft>
                <a:spcPts val="0"/>
              </a:spcAft>
              <a:buNone/>
            </a:pPr>
            <a:endParaRPr/>
          </a:p>
          <a:p>
            <a:pPr marL="0" lvl="0" indent="0" algn="l" rtl="0">
              <a:spcBef>
                <a:spcPts val="1200"/>
              </a:spcBef>
              <a:spcAft>
                <a:spcPts val="1200"/>
              </a:spcAft>
              <a:buNone/>
            </a:pPr>
            <a:endParaRPr/>
          </a:p>
        </p:txBody>
      </p:sp>
      <p:graphicFrame>
        <p:nvGraphicFramePr>
          <p:cNvPr id="810" name="Google Shape;810;p75"/>
          <p:cNvGraphicFramePr/>
          <p:nvPr/>
        </p:nvGraphicFramePr>
        <p:xfrm>
          <a:off x="558825" y="3523625"/>
          <a:ext cx="3000000" cy="3000000"/>
        </p:xfrm>
        <a:graphic>
          <a:graphicData uri="http://schemas.openxmlformats.org/drawingml/2006/table">
            <a:tbl>
              <a:tblPr>
                <a:noFill/>
                <a:tableStyleId>{83885C67-BAED-4242-9F9D-A6562A0CA75B}</a:tableStyleId>
              </a:tblPr>
              <a:tblGrid>
                <a:gridCol w="1497525">
                  <a:extLst>
                    <a:ext uri="{9D8B030D-6E8A-4147-A177-3AD203B41FA5}">
                      <a16:colId xmlns:a16="http://schemas.microsoft.com/office/drawing/2014/main" val="20000"/>
                    </a:ext>
                  </a:extLst>
                </a:gridCol>
                <a:gridCol w="1497525">
                  <a:extLst>
                    <a:ext uri="{9D8B030D-6E8A-4147-A177-3AD203B41FA5}">
                      <a16:colId xmlns:a16="http://schemas.microsoft.com/office/drawing/2014/main" val="20001"/>
                    </a:ext>
                  </a:extLst>
                </a:gridCol>
              </a:tblGrid>
              <a:tr h="603300">
                <a:tc>
                  <a:txBody>
                    <a:bodyPr/>
                    <a:lstStyle/>
                    <a:p>
                      <a:pPr marL="0" lvl="0" indent="0" algn="l" rtl="0">
                        <a:spcBef>
                          <a:spcPts val="0"/>
                        </a:spcBef>
                        <a:spcAft>
                          <a:spcPts val="0"/>
                        </a:spcAft>
                        <a:buNone/>
                      </a:pPr>
                      <a:r>
                        <a:rPr lang="en">
                          <a:latin typeface="Roboto"/>
                          <a:ea typeface="Roboto"/>
                          <a:cs typeface="Roboto"/>
                          <a:sym typeface="Roboto"/>
                        </a:rPr>
                        <a:t>Specific Energy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latin typeface="Roboto"/>
                          <a:ea typeface="Roboto"/>
                          <a:cs typeface="Roboto"/>
                          <a:sym typeface="Roboto"/>
                        </a:rPr>
                        <a:t>Volumetric Energy Density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92125">
                <a:tc>
                  <a:txBody>
                    <a:bodyPr/>
                    <a:lstStyle/>
                    <a:p>
                      <a:pPr marL="0" lvl="0" indent="0" algn="l" rtl="0">
                        <a:spcBef>
                          <a:spcPts val="0"/>
                        </a:spcBef>
                        <a:spcAft>
                          <a:spcPts val="0"/>
                        </a:spcAft>
                        <a:buNone/>
                      </a:pPr>
                      <a:r>
                        <a:rPr lang="en">
                          <a:latin typeface="Roboto"/>
                          <a:ea typeface="Roboto"/>
                          <a:cs typeface="Roboto"/>
                          <a:sym typeface="Roboto"/>
                        </a:rPr>
                        <a:t>580 Wh/kg</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t>1377 Wh/L</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bl>
          </a:graphicData>
        </a:graphic>
      </p:graphicFrame>
      <p:sp>
        <p:nvSpPr>
          <p:cNvPr id="811" name="Google Shape;811;p7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63</a:t>
            </a:fld>
            <a:endParaRPr/>
          </a:p>
        </p:txBody>
      </p:sp>
      <p:graphicFrame>
        <p:nvGraphicFramePr>
          <p:cNvPr id="812" name="Google Shape;812;p7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7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64</a:t>
            </a:fld>
            <a:endParaRPr/>
          </a:p>
        </p:txBody>
      </p:sp>
      <p:sp>
        <p:nvSpPr>
          <p:cNvPr id="818" name="Google Shape;818;p76"/>
          <p:cNvSpPr txBox="1">
            <a:spLocks noGrp="1"/>
          </p:cNvSpPr>
          <p:nvPr>
            <p:ph type="body" idx="1"/>
          </p:nvPr>
        </p:nvSpPr>
        <p:spPr>
          <a:xfrm>
            <a:off x="269075" y="1731125"/>
            <a:ext cx="4045200" cy="2784600"/>
          </a:xfrm>
          <a:prstGeom prst="rect">
            <a:avLst/>
          </a:prstGeom>
        </p:spPr>
        <p:txBody>
          <a:bodyPr spcFirstLastPara="1" wrap="square" lIns="91425" tIns="91425" rIns="91425" bIns="91425" anchor="t" anchorCtr="0">
            <a:normAutofit fontScale="25000" lnSpcReduction="20000"/>
          </a:bodyPr>
          <a:lstStyle/>
          <a:p>
            <a:pPr marL="228600" lvl="0" indent="0" algn="l" rtl="0">
              <a:lnSpc>
                <a:spcPct val="100000"/>
              </a:lnSpc>
              <a:spcBef>
                <a:spcPts val="0"/>
              </a:spcBef>
              <a:spcAft>
                <a:spcPts val="0"/>
              </a:spcAft>
              <a:buNone/>
            </a:pPr>
            <a:r>
              <a:rPr lang="en" sz="7200"/>
              <a:t>Necessary Assumptions:</a:t>
            </a:r>
            <a:r>
              <a:rPr lang="en" sz="7984"/>
              <a:t> </a:t>
            </a:r>
            <a:endParaRPr sz="7984"/>
          </a:p>
          <a:p>
            <a:pPr marL="685800" lvl="0" indent="-317500" algn="l" rtl="0">
              <a:lnSpc>
                <a:spcPct val="100000"/>
              </a:lnSpc>
              <a:spcBef>
                <a:spcPts val="1200"/>
              </a:spcBef>
              <a:spcAft>
                <a:spcPts val="0"/>
              </a:spcAft>
              <a:buSzPct val="100000"/>
              <a:buChar char="➢"/>
            </a:pPr>
            <a:r>
              <a:rPr lang="en" sz="5600"/>
              <a:t>Composition: Anode Lithium metal (β-Li), solid electrolyte (β-Li3PS4) and active cathode (Li(Ni0.6Co0.2Mn0.2)O2</a:t>
            </a:r>
            <a:endParaRPr sz="5600"/>
          </a:p>
          <a:p>
            <a:pPr marL="685800" lvl="0" indent="-317500" algn="l" rtl="0">
              <a:lnSpc>
                <a:spcPct val="100000"/>
              </a:lnSpc>
              <a:spcBef>
                <a:spcPts val="1000"/>
              </a:spcBef>
              <a:spcAft>
                <a:spcPts val="0"/>
              </a:spcAft>
              <a:buSzPct val="100000"/>
              <a:buChar char="➢"/>
            </a:pPr>
            <a:r>
              <a:rPr lang="en" sz="5600"/>
              <a:t>Efficiency: 90 percent Efficiency was assumed for all battery types</a:t>
            </a:r>
            <a:endParaRPr sz="5600"/>
          </a:p>
          <a:p>
            <a:pPr marL="685800" lvl="0" indent="-317500" algn="l" rtl="0">
              <a:lnSpc>
                <a:spcPct val="100000"/>
              </a:lnSpc>
              <a:spcBef>
                <a:spcPts val="1000"/>
              </a:spcBef>
              <a:spcAft>
                <a:spcPts val="0"/>
              </a:spcAft>
              <a:buSzPct val="100000"/>
              <a:buChar char="➢"/>
            </a:pPr>
            <a:r>
              <a:rPr lang="en" sz="5600"/>
              <a:t>Formability: The Cathode, Electrolyte and Anode layers are not only sufficiently thin but also pliable to configure in most simple Geometries (i.e. a wing)</a:t>
            </a:r>
            <a:endParaRPr sz="5600"/>
          </a:p>
          <a:p>
            <a:pPr marL="0" lvl="0" indent="0" algn="l" rtl="0">
              <a:lnSpc>
                <a:spcPct val="100000"/>
              </a:lnSpc>
              <a:spcBef>
                <a:spcPts val="1000"/>
              </a:spcBef>
              <a:spcAft>
                <a:spcPts val="0"/>
              </a:spcAft>
              <a:buNone/>
            </a:pPr>
            <a:endParaRPr sz="5600">
              <a:solidFill>
                <a:srgbClr val="D9D9D9"/>
              </a:solidFill>
            </a:endParaRPr>
          </a:p>
          <a:p>
            <a:pPr marL="228600" lvl="0" indent="0" algn="l" rtl="0">
              <a:lnSpc>
                <a:spcPct val="100000"/>
              </a:lnSpc>
              <a:spcBef>
                <a:spcPts val="0"/>
              </a:spcBef>
              <a:spcAft>
                <a:spcPts val="0"/>
              </a:spcAft>
              <a:buNone/>
            </a:pPr>
            <a:endParaRPr sz="1400">
              <a:solidFill>
                <a:srgbClr val="D9D9D9"/>
              </a:solidFill>
            </a:endParaRPr>
          </a:p>
          <a:p>
            <a:pPr marL="228600" lvl="0" indent="0" algn="l" rtl="0">
              <a:lnSpc>
                <a:spcPct val="100000"/>
              </a:lnSpc>
              <a:spcBef>
                <a:spcPts val="0"/>
              </a:spcBef>
              <a:spcAft>
                <a:spcPts val="0"/>
              </a:spcAft>
              <a:buNone/>
            </a:pPr>
            <a:endParaRPr sz="1400">
              <a:solidFill>
                <a:srgbClr val="D9D9D9"/>
              </a:solidFill>
            </a:endParaRPr>
          </a:p>
          <a:p>
            <a:pPr marL="228600" lvl="0" indent="0" algn="l" rtl="0">
              <a:lnSpc>
                <a:spcPct val="100000"/>
              </a:lnSpc>
              <a:spcBef>
                <a:spcPts val="0"/>
              </a:spcBef>
              <a:spcAft>
                <a:spcPts val="0"/>
              </a:spcAft>
              <a:buNone/>
            </a:pPr>
            <a:endParaRPr sz="1400">
              <a:solidFill>
                <a:srgbClr val="D9D9D9"/>
              </a:solidFill>
              <a:latin typeface="Times New Roman"/>
              <a:ea typeface="Times New Roman"/>
              <a:cs typeface="Times New Roman"/>
              <a:sym typeface="Times New Roman"/>
            </a:endParaRPr>
          </a:p>
          <a:p>
            <a:pPr marL="228600" lvl="0" indent="0" algn="l" rtl="0">
              <a:lnSpc>
                <a:spcPct val="100000"/>
              </a:lnSpc>
              <a:spcBef>
                <a:spcPts val="0"/>
              </a:spcBef>
              <a:spcAft>
                <a:spcPts val="0"/>
              </a:spcAft>
              <a:buNone/>
            </a:pPr>
            <a:endParaRPr>
              <a:solidFill>
                <a:srgbClr val="EFEFEF"/>
              </a:solidFill>
              <a:latin typeface="Times New Roman"/>
              <a:ea typeface="Times New Roman"/>
              <a:cs typeface="Times New Roman"/>
              <a:sym typeface="Times New Roman"/>
            </a:endParaRPr>
          </a:p>
          <a:p>
            <a:pPr marL="0" lvl="0" indent="0" algn="l" rtl="0">
              <a:spcBef>
                <a:spcPts val="1200"/>
              </a:spcBef>
              <a:spcAft>
                <a:spcPts val="1200"/>
              </a:spcAft>
              <a:buNone/>
            </a:pPr>
            <a:r>
              <a:rPr lang="en"/>
              <a:t>	</a:t>
            </a:r>
            <a:endParaRPr>
              <a:solidFill>
                <a:schemeClr val="dk1"/>
              </a:solidFill>
              <a:latin typeface="Roboto"/>
              <a:ea typeface="Roboto"/>
              <a:cs typeface="Roboto"/>
              <a:sym typeface="Roboto"/>
            </a:endParaRPr>
          </a:p>
        </p:txBody>
      </p:sp>
      <p:sp>
        <p:nvSpPr>
          <p:cNvPr id="819" name="Google Shape;819;p7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L</a:t>
            </a:r>
            <a:r>
              <a:rPr lang="en" sz="2650"/>
              <a:t>I</a:t>
            </a:r>
            <a:r>
              <a:rPr lang="en" sz="3300"/>
              <a:t> - M</a:t>
            </a:r>
            <a:r>
              <a:rPr lang="en" sz="2650"/>
              <a:t>ETAL</a:t>
            </a:r>
            <a:r>
              <a:rPr lang="en" sz="3300"/>
              <a:t> S</a:t>
            </a:r>
            <a:r>
              <a:rPr lang="en" sz="2650"/>
              <a:t>OLID</a:t>
            </a:r>
            <a:r>
              <a:rPr lang="en" sz="3300"/>
              <a:t> S</a:t>
            </a:r>
            <a:r>
              <a:rPr lang="en" sz="2650"/>
              <a:t>TATE</a:t>
            </a:r>
            <a:r>
              <a:rPr lang="en" sz="2600"/>
              <a:t> </a:t>
            </a:r>
            <a:r>
              <a:rPr lang="en" sz="3300"/>
              <a:t>B</a:t>
            </a:r>
            <a:r>
              <a:rPr lang="en" sz="2650"/>
              <a:t>ATTERIES</a:t>
            </a:r>
            <a:endParaRPr sz="2650"/>
          </a:p>
        </p:txBody>
      </p:sp>
      <p:pic>
        <p:nvPicPr>
          <p:cNvPr id="820" name="Google Shape;820;p7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499425" y="639000"/>
            <a:ext cx="2723426" cy="1893875"/>
          </a:xfrm>
          <a:prstGeom prst="rect">
            <a:avLst/>
          </a:prstGeom>
          <a:noFill/>
          <a:ln>
            <a:noFill/>
          </a:ln>
        </p:spPr>
      </p:pic>
      <p:sp>
        <p:nvSpPr>
          <p:cNvPr id="821" name="Google Shape;821;p76"/>
          <p:cNvSpPr txBox="1"/>
          <p:nvPr/>
        </p:nvSpPr>
        <p:spPr>
          <a:xfrm>
            <a:off x="625125" y="1178075"/>
            <a:ext cx="424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graphicFrame>
        <p:nvGraphicFramePr>
          <p:cNvPr id="822" name="Google Shape;822;p76"/>
          <p:cNvGraphicFramePr/>
          <p:nvPr/>
        </p:nvGraphicFramePr>
        <p:xfrm>
          <a:off x="657075" y="572700"/>
          <a:ext cx="3000000" cy="3000000"/>
        </p:xfrm>
        <a:graphic>
          <a:graphicData uri="http://schemas.openxmlformats.org/drawingml/2006/table">
            <a:tbl>
              <a:tblPr>
                <a:noFill/>
                <a:tableStyleId>{83885C67-BAED-4242-9F9D-A6562A0CA75B}</a:tableStyleId>
              </a:tblPr>
              <a:tblGrid>
                <a:gridCol w="1497525">
                  <a:extLst>
                    <a:ext uri="{9D8B030D-6E8A-4147-A177-3AD203B41FA5}">
                      <a16:colId xmlns:a16="http://schemas.microsoft.com/office/drawing/2014/main" val="20000"/>
                    </a:ext>
                  </a:extLst>
                </a:gridCol>
                <a:gridCol w="1497525">
                  <a:extLst>
                    <a:ext uri="{9D8B030D-6E8A-4147-A177-3AD203B41FA5}">
                      <a16:colId xmlns:a16="http://schemas.microsoft.com/office/drawing/2014/main" val="20001"/>
                    </a:ext>
                  </a:extLst>
                </a:gridCol>
              </a:tblGrid>
              <a:tr h="603300">
                <a:tc>
                  <a:txBody>
                    <a:bodyPr/>
                    <a:lstStyle/>
                    <a:p>
                      <a:pPr marL="0" lvl="0" indent="0" algn="l" rtl="0">
                        <a:spcBef>
                          <a:spcPts val="0"/>
                        </a:spcBef>
                        <a:spcAft>
                          <a:spcPts val="0"/>
                        </a:spcAft>
                        <a:buNone/>
                      </a:pPr>
                      <a:r>
                        <a:rPr lang="en">
                          <a:latin typeface="Roboto"/>
                          <a:ea typeface="Roboto"/>
                          <a:cs typeface="Roboto"/>
                          <a:sym typeface="Roboto"/>
                        </a:rPr>
                        <a:t>Specific Energy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latin typeface="Roboto"/>
                          <a:ea typeface="Roboto"/>
                          <a:cs typeface="Roboto"/>
                          <a:sym typeface="Roboto"/>
                        </a:rPr>
                        <a:t>Volumetric Energy Density</a:t>
                      </a:r>
                      <a:endParaRPr>
                        <a:latin typeface="Roboto"/>
                        <a:ea typeface="Roboto"/>
                        <a:cs typeface="Roboto"/>
                        <a:sym typeface="Robo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92125">
                <a:tc>
                  <a:txBody>
                    <a:bodyPr/>
                    <a:lstStyle/>
                    <a:p>
                      <a:pPr marL="0" lvl="0" indent="0" algn="l" rtl="0">
                        <a:spcBef>
                          <a:spcPts val="0"/>
                        </a:spcBef>
                        <a:spcAft>
                          <a:spcPts val="0"/>
                        </a:spcAft>
                        <a:buNone/>
                      </a:pPr>
                      <a:r>
                        <a:rPr lang="en">
                          <a:latin typeface="Roboto"/>
                          <a:ea typeface="Roboto"/>
                          <a:cs typeface="Roboto"/>
                          <a:sym typeface="Roboto"/>
                        </a:rPr>
                        <a:t>580 Wh/kg</a:t>
                      </a:r>
                      <a:endParaRPr>
                        <a:latin typeface="Roboto"/>
                        <a:ea typeface="Roboto"/>
                        <a:cs typeface="Roboto"/>
                        <a:sym typeface="Robot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r>
                        <a:rPr lang="en"/>
                        <a:t>1377 Wh/L</a:t>
                      </a:r>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bl>
          </a:graphicData>
        </a:graphic>
      </p:graphicFrame>
      <p:pic>
        <p:nvPicPr>
          <p:cNvPr id="823" name="Google Shape;823;p7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499425" y="2708287"/>
            <a:ext cx="2723436" cy="1965401"/>
          </a:xfrm>
          <a:prstGeom prst="rect">
            <a:avLst/>
          </a:prstGeom>
          <a:noFill/>
          <a:ln>
            <a:noFill/>
          </a:ln>
        </p:spPr>
      </p:pic>
      <p:sp>
        <p:nvSpPr>
          <p:cNvPr id="824" name="Google Shape;824;p76"/>
          <p:cNvSpPr txBox="1"/>
          <p:nvPr/>
        </p:nvSpPr>
        <p:spPr>
          <a:xfrm>
            <a:off x="7299350" y="3592324"/>
            <a:ext cx="3435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Roboto"/>
                <a:ea typeface="Roboto"/>
                <a:cs typeface="Roboto"/>
                <a:sym typeface="Roboto"/>
              </a:rPr>
              <a:t>-Benjamin J. Brelje∗</a:t>
            </a:r>
            <a:endParaRPr sz="1000">
              <a:solidFill>
                <a:schemeClr val="lt1"/>
              </a:solidFill>
              <a:latin typeface="Roboto"/>
              <a:ea typeface="Roboto"/>
              <a:cs typeface="Roboto"/>
              <a:sym typeface="Roboto"/>
            </a:endParaRPr>
          </a:p>
          <a:p>
            <a:pPr marL="0" lvl="0" indent="0" algn="l" rtl="0">
              <a:spcBef>
                <a:spcPts val="0"/>
              </a:spcBef>
              <a:spcAft>
                <a:spcPts val="0"/>
              </a:spcAft>
              <a:buNone/>
            </a:pPr>
            <a:r>
              <a:rPr lang="en" sz="800">
                <a:solidFill>
                  <a:schemeClr val="lt1"/>
                </a:solidFill>
                <a:latin typeface="Roboto"/>
                <a:ea typeface="Roboto"/>
                <a:cs typeface="Roboto"/>
                <a:sym typeface="Roboto"/>
              </a:rPr>
              <a:t>Joaquim R.R.A. Martins</a:t>
            </a:r>
            <a:endParaRPr sz="800">
              <a:solidFill>
                <a:schemeClr val="lt1"/>
              </a:solidFill>
              <a:latin typeface="Roboto"/>
              <a:ea typeface="Roboto"/>
              <a:cs typeface="Roboto"/>
              <a:sym typeface="Roboto"/>
            </a:endParaRPr>
          </a:p>
          <a:p>
            <a:pPr marL="0" lvl="0" indent="0" algn="l" rtl="0">
              <a:spcBef>
                <a:spcPts val="0"/>
              </a:spcBef>
              <a:spcAft>
                <a:spcPts val="0"/>
              </a:spcAft>
              <a:buNone/>
            </a:pPr>
            <a:r>
              <a:rPr lang="en" sz="800">
                <a:solidFill>
                  <a:schemeClr val="lt1"/>
                </a:solidFill>
                <a:latin typeface="Roboto"/>
                <a:ea typeface="Roboto"/>
                <a:cs typeface="Roboto"/>
                <a:sym typeface="Roboto"/>
              </a:rPr>
              <a:t>University of Michigan, Department of</a:t>
            </a:r>
            <a:endParaRPr sz="800">
              <a:solidFill>
                <a:schemeClr val="lt1"/>
              </a:solidFill>
              <a:latin typeface="Roboto"/>
              <a:ea typeface="Roboto"/>
              <a:cs typeface="Roboto"/>
              <a:sym typeface="Roboto"/>
            </a:endParaRPr>
          </a:p>
          <a:p>
            <a:pPr marL="0" lvl="0" indent="0" algn="l" rtl="0">
              <a:spcBef>
                <a:spcPts val="0"/>
              </a:spcBef>
              <a:spcAft>
                <a:spcPts val="0"/>
              </a:spcAft>
              <a:buNone/>
            </a:pPr>
            <a:r>
              <a:rPr lang="en" sz="800">
                <a:solidFill>
                  <a:schemeClr val="lt1"/>
                </a:solidFill>
                <a:latin typeface="Roboto"/>
                <a:ea typeface="Roboto"/>
                <a:cs typeface="Roboto"/>
                <a:sym typeface="Roboto"/>
              </a:rPr>
              <a:t> Aerospace Engineering, MI, USA</a:t>
            </a:r>
            <a:endParaRPr sz="800">
              <a:solidFill>
                <a:schemeClr val="lt1"/>
              </a:solidFill>
              <a:latin typeface="Roboto"/>
              <a:ea typeface="Roboto"/>
              <a:cs typeface="Roboto"/>
              <a:sym typeface="Roboto"/>
            </a:endParaRPr>
          </a:p>
          <a:p>
            <a:pPr marL="0" lvl="0" indent="0" algn="l" rtl="0">
              <a:spcBef>
                <a:spcPts val="0"/>
              </a:spcBef>
              <a:spcAft>
                <a:spcPts val="0"/>
              </a:spcAft>
              <a:buNone/>
            </a:pPr>
            <a:endParaRPr>
              <a:solidFill>
                <a:schemeClr val="lt1"/>
              </a:solidFill>
              <a:latin typeface="Roboto"/>
              <a:ea typeface="Roboto"/>
              <a:cs typeface="Roboto"/>
              <a:sym typeface="Roboto"/>
            </a:endParaRPr>
          </a:p>
        </p:txBody>
      </p:sp>
      <p:graphicFrame>
        <p:nvGraphicFramePr>
          <p:cNvPr id="825" name="Google Shape;825;p7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29"/>
        <p:cNvGrpSpPr/>
        <p:nvPr/>
      </p:nvGrpSpPr>
      <p:grpSpPr>
        <a:xfrm>
          <a:off x="0" y="0"/>
          <a:ext cx="0" cy="0"/>
          <a:chOff x="0" y="0"/>
          <a:chExt cx="0" cy="0"/>
        </a:xfrm>
      </p:grpSpPr>
      <p:sp>
        <p:nvSpPr>
          <p:cNvPr id="830" name="Google Shape;830;p7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65</a:t>
            </a:fld>
            <a:endParaRPr/>
          </a:p>
        </p:txBody>
      </p:sp>
      <p:sp>
        <p:nvSpPr>
          <p:cNvPr id="831" name="Google Shape;831;p77"/>
          <p:cNvSpPr txBox="1">
            <a:spLocks noGrp="1"/>
          </p:cNvSpPr>
          <p:nvPr>
            <p:ph type="body" idx="1"/>
          </p:nvPr>
        </p:nvSpPr>
        <p:spPr>
          <a:xfrm>
            <a:off x="311700" y="1031925"/>
            <a:ext cx="3606300" cy="9873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en"/>
              <a:t>Source: Electric Flight – Potential and Limitations, Martin Hepperle, German Aerospace Center</a:t>
            </a:r>
            <a:endParaRPr>
              <a:latin typeface="Roboto"/>
              <a:ea typeface="Roboto"/>
              <a:cs typeface="Roboto"/>
              <a:sym typeface="Roboto"/>
            </a:endParaRPr>
          </a:p>
        </p:txBody>
      </p:sp>
      <p:sp>
        <p:nvSpPr>
          <p:cNvPr id="832" name="Google Shape;832;p77"/>
          <p:cNvSpPr txBox="1">
            <a:spLocks noGrp="1"/>
          </p:cNvSpPr>
          <p:nvPr>
            <p:ph type="title"/>
          </p:nvPr>
        </p:nvSpPr>
        <p:spPr>
          <a:xfrm>
            <a:off x="0" y="0"/>
            <a:ext cx="8520600" cy="9873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000"/>
              <a:t>E</a:t>
            </a:r>
            <a:r>
              <a:rPr lang="en" sz="2400"/>
              <a:t>LECTRIC</a:t>
            </a:r>
            <a:r>
              <a:rPr lang="en" sz="3000"/>
              <a:t> A</a:t>
            </a:r>
            <a:r>
              <a:rPr lang="en" sz="2400"/>
              <a:t>IRCRAFT</a:t>
            </a:r>
            <a:r>
              <a:rPr lang="en" sz="3000"/>
              <a:t> </a:t>
            </a:r>
            <a:endParaRPr sz="3000"/>
          </a:p>
          <a:p>
            <a:pPr marL="228600" lvl="0" indent="0" algn="l" rtl="0">
              <a:spcBef>
                <a:spcPts val="0"/>
              </a:spcBef>
              <a:spcAft>
                <a:spcPts val="0"/>
              </a:spcAft>
              <a:buNone/>
            </a:pPr>
            <a:r>
              <a:rPr lang="en" sz="3000"/>
              <a:t>R</a:t>
            </a:r>
            <a:r>
              <a:rPr lang="en" sz="2400"/>
              <a:t>ANGE</a:t>
            </a:r>
            <a:r>
              <a:rPr lang="en" sz="3000"/>
              <a:t> E</a:t>
            </a:r>
            <a:r>
              <a:rPr lang="en" sz="2400"/>
              <a:t>QUATION</a:t>
            </a:r>
            <a:r>
              <a:rPr lang="en" sz="3000"/>
              <a:t> 1</a:t>
            </a:r>
            <a:endParaRPr sz="3000"/>
          </a:p>
        </p:txBody>
      </p:sp>
      <p:pic>
        <p:nvPicPr>
          <p:cNvPr id="833" name="Google Shape;833;p7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11275" y="121550"/>
            <a:ext cx="4309874" cy="4541674"/>
          </a:xfrm>
          <a:prstGeom prst="rect">
            <a:avLst/>
          </a:prstGeom>
          <a:noFill/>
          <a:ln>
            <a:noFill/>
          </a:ln>
        </p:spPr>
      </p:pic>
      <p:sp>
        <p:nvSpPr>
          <p:cNvPr id="834" name="Google Shape;834;p77"/>
          <p:cNvSpPr txBox="1"/>
          <p:nvPr/>
        </p:nvSpPr>
        <p:spPr>
          <a:xfrm>
            <a:off x="60500" y="4365500"/>
            <a:ext cx="46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Full Source: </a:t>
            </a:r>
            <a:r>
              <a:rPr lang="en" sz="1100" u="sng">
                <a:solidFill>
                  <a:schemeClr val="lt1"/>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Microsoft Word - MP-AVT-209-09.doc (dlr.de)</a:t>
            </a:r>
            <a:endParaRPr>
              <a:solidFill>
                <a:schemeClr val="lt1"/>
              </a:solidFill>
              <a:latin typeface="Roboto"/>
              <a:ea typeface="Roboto"/>
              <a:cs typeface="Roboto"/>
              <a:sym typeface="Roboto"/>
            </a:endParaRPr>
          </a:p>
        </p:txBody>
      </p:sp>
      <p:sp>
        <p:nvSpPr>
          <p:cNvPr id="835" name="Google Shape;835;p77"/>
          <p:cNvSpPr txBox="1"/>
          <p:nvPr/>
        </p:nvSpPr>
        <p:spPr>
          <a:xfrm>
            <a:off x="4069875" y="4365500"/>
            <a:ext cx="64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Roboto"/>
                <a:ea typeface="Roboto"/>
                <a:cs typeface="Roboto"/>
                <a:sym typeface="Roboto"/>
                <a:hlinkClick r:id="rId5" action="ppaction://hlinksldjump"/>
              </a:rPr>
              <a:t>Back</a:t>
            </a:r>
            <a:endParaRPr>
              <a:solidFill>
                <a:schemeClr val="dk1"/>
              </a:solidFill>
              <a:latin typeface="Roboto"/>
              <a:ea typeface="Roboto"/>
              <a:cs typeface="Roboto"/>
              <a:sym typeface="Roboto"/>
            </a:endParaRPr>
          </a:p>
        </p:txBody>
      </p:sp>
      <p:graphicFrame>
        <p:nvGraphicFramePr>
          <p:cNvPr id="836" name="Google Shape;836;p7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7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MODEL VERIFICATION</a:t>
            </a:r>
            <a:endParaRPr/>
          </a:p>
        </p:txBody>
      </p:sp>
      <p:sp>
        <p:nvSpPr>
          <p:cNvPr id="842" name="Google Shape;842;p78"/>
          <p:cNvSpPr txBox="1">
            <a:spLocks noGrp="1"/>
          </p:cNvSpPr>
          <p:nvPr>
            <p:ph type="body" idx="1"/>
          </p:nvPr>
        </p:nvSpPr>
        <p:spPr>
          <a:xfrm>
            <a:off x="2572050" y="1096450"/>
            <a:ext cx="3999900" cy="34164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chemeClr val="lt1"/>
              </a:buClr>
              <a:buSzPts val="1400"/>
              <a:buChar char="●"/>
            </a:pPr>
            <a:r>
              <a:rPr lang="en"/>
              <a:t>Glider model predicted to travel maximum of 88.96 m if launched at velocity of 7.82 m/s and angle of attack of 4.0 degrees</a:t>
            </a:r>
            <a:endParaRPr/>
          </a:p>
          <a:p>
            <a:pPr marL="0" lvl="0" indent="0" algn="l" rtl="0">
              <a:spcBef>
                <a:spcPts val="1200"/>
              </a:spcBef>
              <a:spcAft>
                <a:spcPts val="0"/>
              </a:spcAft>
              <a:buNone/>
            </a:pPr>
            <a:endParaRPr/>
          </a:p>
          <a:p>
            <a:pPr marL="457200" lvl="0" indent="-317500" algn="l" rtl="0">
              <a:spcBef>
                <a:spcPts val="1200"/>
              </a:spcBef>
              <a:spcAft>
                <a:spcPts val="0"/>
              </a:spcAft>
              <a:buSzPts val="1400"/>
              <a:buChar char="●"/>
            </a:pPr>
            <a:r>
              <a:rPr lang="en"/>
              <a:t>Determined using MATLAB code that utilized NACA 2412 airfoil data and geometry of scaled airframe design to calculate L/Dmax </a:t>
            </a:r>
            <a:endParaRPr/>
          </a:p>
        </p:txBody>
      </p:sp>
      <p:sp>
        <p:nvSpPr>
          <p:cNvPr id="843" name="Google Shape;843;p7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66</a:t>
            </a:fld>
            <a:endParaRPr/>
          </a:p>
        </p:txBody>
      </p:sp>
      <p:graphicFrame>
        <p:nvGraphicFramePr>
          <p:cNvPr id="844" name="Google Shape;844;p78"/>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7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F</a:t>
            </a:r>
            <a:r>
              <a:rPr lang="en" sz="2550"/>
              <a:t>ull</a:t>
            </a:r>
            <a:r>
              <a:rPr lang="en"/>
              <a:t> </a:t>
            </a:r>
            <a:r>
              <a:rPr lang="en" sz="3277"/>
              <a:t>R</a:t>
            </a:r>
            <a:r>
              <a:rPr lang="en"/>
              <a:t>isk </a:t>
            </a:r>
            <a:r>
              <a:rPr lang="en" sz="3277"/>
              <a:t>P</a:t>
            </a:r>
            <a:r>
              <a:rPr lang="en"/>
              <a:t>rofile</a:t>
            </a:r>
            <a:endParaRPr/>
          </a:p>
        </p:txBody>
      </p:sp>
      <p:pic>
        <p:nvPicPr>
          <p:cNvPr id="850" name="Google Shape;850;p7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444900" y="572700"/>
            <a:ext cx="6254199" cy="4077101"/>
          </a:xfrm>
          <a:prstGeom prst="rect">
            <a:avLst/>
          </a:prstGeom>
          <a:noFill/>
          <a:ln>
            <a:noFill/>
          </a:ln>
        </p:spPr>
      </p:pic>
      <p:sp>
        <p:nvSpPr>
          <p:cNvPr id="851" name="Google Shape;851;p7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67</a:t>
            </a:fld>
            <a:endParaRPr/>
          </a:p>
        </p:txBody>
      </p:sp>
      <p:graphicFrame>
        <p:nvGraphicFramePr>
          <p:cNvPr id="852" name="Google Shape;852;p7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80"/>
          <p:cNvSpPr txBox="1"/>
          <p:nvPr/>
        </p:nvSpPr>
        <p:spPr>
          <a:xfrm>
            <a:off x="1555900" y="3494275"/>
            <a:ext cx="9144000" cy="3632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858" name="Google Shape;858;p8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68</a:t>
            </a:fld>
            <a:endParaRPr/>
          </a:p>
        </p:txBody>
      </p:sp>
      <p:sp>
        <p:nvSpPr>
          <p:cNvPr id="859" name="Google Shape;859;p80"/>
          <p:cNvSpPr txBox="1">
            <a:spLocks noGrp="1"/>
          </p:cNvSpPr>
          <p:nvPr>
            <p:ph type="title"/>
          </p:nvPr>
        </p:nvSpPr>
        <p:spPr>
          <a:xfrm>
            <a:off x="0" y="4425"/>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W</a:t>
            </a:r>
            <a:r>
              <a:rPr lang="en" sz="2650"/>
              <a:t>IND</a:t>
            </a:r>
            <a:r>
              <a:rPr lang="en" sz="3300"/>
              <a:t> T</a:t>
            </a:r>
            <a:r>
              <a:rPr lang="en" sz="2650"/>
              <a:t>UNNEL</a:t>
            </a:r>
            <a:r>
              <a:rPr lang="en" sz="3300"/>
              <a:t> T</a:t>
            </a:r>
            <a:r>
              <a:rPr lang="en" sz="2650"/>
              <a:t>ESTING</a:t>
            </a:r>
            <a:endParaRPr/>
          </a:p>
        </p:txBody>
      </p:sp>
      <p:grpSp>
        <p:nvGrpSpPr>
          <p:cNvPr id="860" name="Google Shape;860;p80"/>
          <p:cNvGrpSpPr/>
          <p:nvPr/>
        </p:nvGrpSpPr>
        <p:grpSpPr>
          <a:xfrm>
            <a:off x="5053429" y="1064975"/>
            <a:ext cx="3898500" cy="2052003"/>
            <a:chOff x="5053429" y="1204125"/>
            <a:chExt cx="3898500" cy="2052003"/>
          </a:xfrm>
        </p:grpSpPr>
        <p:pic>
          <p:nvPicPr>
            <p:cNvPr id="861" name="Google Shape;861;p8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86675" y="1204125"/>
              <a:ext cx="3832000" cy="1651797"/>
            </a:xfrm>
            <a:prstGeom prst="rect">
              <a:avLst/>
            </a:prstGeom>
            <a:noFill/>
            <a:ln>
              <a:noFill/>
            </a:ln>
          </p:spPr>
        </p:pic>
        <p:sp>
          <p:nvSpPr>
            <p:cNvPr id="862" name="Google Shape;862;p80"/>
            <p:cNvSpPr txBox="1"/>
            <p:nvPr/>
          </p:nvSpPr>
          <p:spPr>
            <a:xfrm>
              <a:off x="5053429" y="2855929"/>
              <a:ext cx="38985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a:solidFill>
                    <a:schemeClr val="lt1"/>
                  </a:solidFill>
                  <a:latin typeface="Roboto"/>
                  <a:ea typeface="Roboto"/>
                  <a:cs typeface="Roboto"/>
                  <a:sym typeface="Roboto"/>
                </a:rPr>
                <a:t>Aerolab Educational Wind Tunnel</a:t>
              </a:r>
              <a:endParaRPr>
                <a:solidFill>
                  <a:schemeClr val="lt1"/>
                </a:solidFill>
                <a:latin typeface="Roboto"/>
                <a:ea typeface="Roboto"/>
                <a:cs typeface="Roboto"/>
                <a:sym typeface="Roboto"/>
              </a:endParaRPr>
            </a:p>
          </p:txBody>
        </p:sp>
      </p:grpSp>
      <p:sp>
        <p:nvSpPr>
          <p:cNvPr id="863" name="Google Shape;863;p80"/>
          <p:cNvSpPr txBox="1">
            <a:spLocks noGrp="1"/>
          </p:cNvSpPr>
          <p:nvPr>
            <p:ph type="body" idx="1"/>
          </p:nvPr>
        </p:nvSpPr>
        <p:spPr>
          <a:xfrm>
            <a:off x="110775" y="1064975"/>
            <a:ext cx="8520600" cy="3280200"/>
          </a:xfrm>
          <a:prstGeom prst="rect">
            <a:avLst/>
          </a:prstGeom>
        </p:spPr>
        <p:txBody>
          <a:bodyPr spcFirstLastPara="1" wrap="square" lIns="91425" tIns="91425" rIns="91425" bIns="91425" anchor="t" anchorCtr="0">
            <a:normAutofit fontScale="92500"/>
          </a:bodyPr>
          <a:lstStyle/>
          <a:p>
            <a:pPr marL="228600" lvl="0" indent="0" algn="l" rtl="0">
              <a:spcBef>
                <a:spcPts val="0"/>
              </a:spcBef>
              <a:spcAft>
                <a:spcPts val="0"/>
              </a:spcAft>
              <a:buNone/>
            </a:pPr>
            <a:r>
              <a:rPr lang="en">
                <a:solidFill>
                  <a:schemeClr val="lt1"/>
                </a:solidFill>
              </a:rPr>
              <a:t>Desired Data</a:t>
            </a:r>
            <a:endParaRPr>
              <a:solidFill>
                <a:schemeClr val="lt1"/>
              </a:solidFill>
              <a:latin typeface="Roboto"/>
              <a:ea typeface="Roboto"/>
              <a:cs typeface="Roboto"/>
              <a:sym typeface="Roboto"/>
            </a:endParaRPr>
          </a:p>
          <a:p>
            <a:pPr marL="685800" lvl="0" indent="-342900" algn="l" rtl="0">
              <a:spcBef>
                <a:spcPts val="1200"/>
              </a:spcBef>
              <a:spcAft>
                <a:spcPts val="0"/>
              </a:spcAft>
              <a:buClr>
                <a:schemeClr val="lt1"/>
              </a:buClr>
              <a:buSzPts val="1800"/>
              <a:buChar char="➢"/>
            </a:pPr>
            <a:r>
              <a:rPr lang="en">
                <a:solidFill>
                  <a:schemeClr val="lt1"/>
                </a:solidFill>
              </a:rPr>
              <a:t>Aerodynamic Forces </a:t>
            </a:r>
            <a:endParaRPr>
              <a:solidFill>
                <a:schemeClr val="lt1"/>
              </a:solidFill>
            </a:endParaRPr>
          </a:p>
          <a:p>
            <a:pPr marL="1028700" lvl="1" indent="-317500" algn="l" rtl="0">
              <a:spcBef>
                <a:spcPts val="0"/>
              </a:spcBef>
              <a:spcAft>
                <a:spcPts val="0"/>
              </a:spcAft>
              <a:buClr>
                <a:schemeClr val="lt1"/>
              </a:buClr>
              <a:buSzPts val="1400"/>
              <a:buChar char="○"/>
            </a:pPr>
            <a:r>
              <a:rPr lang="en">
                <a:solidFill>
                  <a:schemeClr val="lt1"/>
                </a:solidFill>
              </a:rPr>
              <a:t>Lift Force </a:t>
            </a:r>
            <a:endParaRPr>
              <a:solidFill>
                <a:schemeClr val="lt1"/>
              </a:solidFill>
            </a:endParaRPr>
          </a:p>
          <a:p>
            <a:pPr marL="1028700" lvl="1" indent="-317500" algn="l" rtl="0">
              <a:spcBef>
                <a:spcPts val="0"/>
              </a:spcBef>
              <a:spcAft>
                <a:spcPts val="0"/>
              </a:spcAft>
              <a:buClr>
                <a:schemeClr val="lt1"/>
              </a:buClr>
              <a:buSzPts val="1400"/>
              <a:buChar char="○"/>
            </a:pPr>
            <a:r>
              <a:rPr lang="en">
                <a:solidFill>
                  <a:schemeClr val="lt1"/>
                </a:solidFill>
              </a:rPr>
              <a:t>Drag Force</a:t>
            </a:r>
            <a:endParaRPr>
              <a:solidFill>
                <a:schemeClr val="lt1"/>
              </a:solidFill>
            </a:endParaRPr>
          </a:p>
          <a:p>
            <a:pPr marL="1371600" lvl="2" indent="-317500" algn="l" rtl="0">
              <a:spcBef>
                <a:spcPts val="0"/>
              </a:spcBef>
              <a:spcAft>
                <a:spcPts val="0"/>
              </a:spcAft>
              <a:buClr>
                <a:schemeClr val="lt1"/>
              </a:buClr>
              <a:buSzPts val="1400"/>
              <a:buChar char="■"/>
            </a:pPr>
            <a:r>
              <a:rPr lang="en">
                <a:solidFill>
                  <a:schemeClr val="lt1"/>
                </a:solidFill>
              </a:rPr>
              <a:t>Minimize boundary layer effects</a:t>
            </a:r>
            <a:endParaRPr>
              <a:solidFill>
                <a:schemeClr val="lt1"/>
              </a:solidFill>
            </a:endParaRPr>
          </a:p>
          <a:p>
            <a:pPr marL="1371600" lvl="2" indent="-317500" algn="l" rtl="0">
              <a:spcBef>
                <a:spcPts val="0"/>
              </a:spcBef>
              <a:spcAft>
                <a:spcPts val="0"/>
              </a:spcAft>
              <a:buClr>
                <a:schemeClr val="lt1"/>
              </a:buClr>
              <a:buSzPts val="1400"/>
              <a:buChar char="■"/>
            </a:pPr>
            <a:r>
              <a:rPr lang="en">
                <a:solidFill>
                  <a:schemeClr val="lt1"/>
                </a:solidFill>
              </a:rPr>
              <a:t>Minimize downwash due to wingtip vortices </a:t>
            </a:r>
            <a:endParaRPr>
              <a:solidFill>
                <a:schemeClr val="lt1"/>
              </a:solidFill>
            </a:endParaRPr>
          </a:p>
          <a:p>
            <a:pPr marL="1028700" lvl="1" indent="-317500" algn="l" rtl="0">
              <a:spcBef>
                <a:spcPts val="0"/>
              </a:spcBef>
              <a:spcAft>
                <a:spcPts val="0"/>
              </a:spcAft>
              <a:buClr>
                <a:schemeClr val="lt1"/>
              </a:buClr>
              <a:buSzPts val="1400"/>
              <a:buChar char="○"/>
            </a:pPr>
            <a:r>
              <a:rPr lang="en">
                <a:solidFill>
                  <a:schemeClr val="lt1"/>
                </a:solidFill>
              </a:rPr>
              <a:t>Moments</a:t>
            </a:r>
            <a:endParaRPr>
              <a:solidFill>
                <a:schemeClr val="lt1"/>
              </a:solidFill>
            </a:endParaRPr>
          </a:p>
          <a:p>
            <a:pPr marL="914400" lvl="0" indent="0" algn="l" rtl="0">
              <a:spcBef>
                <a:spcPts val="1200"/>
              </a:spcBef>
              <a:spcAft>
                <a:spcPts val="0"/>
              </a:spcAft>
              <a:buNone/>
            </a:pPr>
            <a:endParaRPr sz="800">
              <a:solidFill>
                <a:schemeClr val="lt1"/>
              </a:solidFill>
            </a:endParaRPr>
          </a:p>
          <a:p>
            <a:pPr marL="685800" lvl="0" indent="-342900" algn="l" rtl="0">
              <a:spcBef>
                <a:spcPts val="0"/>
              </a:spcBef>
              <a:spcAft>
                <a:spcPts val="0"/>
              </a:spcAft>
              <a:buClr>
                <a:schemeClr val="lt1"/>
              </a:buClr>
              <a:buSzPts val="1800"/>
              <a:buChar char="➢"/>
            </a:pPr>
            <a:r>
              <a:rPr lang="en">
                <a:solidFill>
                  <a:schemeClr val="lt1"/>
                </a:solidFill>
              </a:rPr>
              <a:t>Post Processing </a:t>
            </a:r>
            <a:endParaRPr>
              <a:solidFill>
                <a:schemeClr val="lt1"/>
              </a:solidFill>
            </a:endParaRPr>
          </a:p>
          <a:p>
            <a:pPr marL="1028700" lvl="1" indent="-317500" algn="l" rtl="0">
              <a:spcBef>
                <a:spcPts val="0"/>
              </a:spcBef>
              <a:spcAft>
                <a:spcPts val="0"/>
              </a:spcAft>
              <a:buClr>
                <a:schemeClr val="lt1"/>
              </a:buClr>
              <a:buSzPts val="1400"/>
              <a:buChar char="○"/>
            </a:pPr>
            <a:r>
              <a:rPr lang="en">
                <a:solidFill>
                  <a:schemeClr val="lt1"/>
                </a:solidFill>
              </a:rPr>
              <a:t>MATLAB</a:t>
            </a:r>
            <a:endParaRPr>
              <a:solidFill>
                <a:schemeClr val="lt1"/>
              </a:solidFill>
            </a:endParaRPr>
          </a:p>
          <a:p>
            <a:pPr marL="1371600" lvl="2" indent="-317500" algn="l" rtl="0">
              <a:spcBef>
                <a:spcPts val="0"/>
              </a:spcBef>
              <a:spcAft>
                <a:spcPts val="0"/>
              </a:spcAft>
              <a:buClr>
                <a:schemeClr val="lt1"/>
              </a:buClr>
              <a:buSzPts val="1400"/>
              <a:buChar char="■"/>
            </a:pPr>
            <a:r>
              <a:rPr lang="en">
                <a:solidFill>
                  <a:schemeClr val="lt1"/>
                </a:solidFill>
              </a:rPr>
              <a:t>Directly compare lift (NELDA model vs. Cessna 206 model)</a:t>
            </a:r>
            <a:endParaRPr>
              <a:solidFill>
                <a:schemeClr val="lt1"/>
              </a:solidFill>
            </a:endParaRPr>
          </a:p>
          <a:p>
            <a:pPr marL="1371600" lvl="2" indent="-317500" algn="l" rtl="0">
              <a:spcBef>
                <a:spcPts val="0"/>
              </a:spcBef>
              <a:spcAft>
                <a:spcPts val="0"/>
              </a:spcAft>
              <a:buClr>
                <a:schemeClr val="lt1"/>
              </a:buClr>
              <a:buSzPts val="1400"/>
              <a:buChar char="■"/>
            </a:pPr>
            <a:r>
              <a:rPr lang="en">
                <a:solidFill>
                  <a:schemeClr val="lt1"/>
                </a:solidFill>
              </a:rPr>
              <a:t>Build and compare drag polar</a:t>
            </a:r>
            <a:endParaRPr>
              <a:solidFill>
                <a:schemeClr val="lt1"/>
              </a:solidFill>
            </a:endParaRPr>
          </a:p>
          <a:p>
            <a:pPr marL="1371600" lvl="2" indent="-317500" algn="l" rtl="0">
              <a:spcBef>
                <a:spcPts val="0"/>
              </a:spcBef>
              <a:spcAft>
                <a:spcPts val="0"/>
              </a:spcAft>
              <a:buClr>
                <a:schemeClr val="lt1"/>
              </a:buClr>
              <a:buSzPts val="1400"/>
              <a:buChar char="■"/>
            </a:pPr>
            <a:r>
              <a:rPr lang="en">
                <a:solidFill>
                  <a:schemeClr val="lt1"/>
                </a:solidFill>
              </a:rPr>
              <a:t>Compare Lift/Drag Ratio </a:t>
            </a:r>
            <a:endParaRPr>
              <a:solidFill>
                <a:schemeClr val="lt1"/>
              </a:solidFill>
            </a:endParaRPr>
          </a:p>
        </p:txBody>
      </p:sp>
      <p:graphicFrame>
        <p:nvGraphicFramePr>
          <p:cNvPr id="864" name="Google Shape;864;p8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8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2950" b="1"/>
              <a:t>(SST) </a:t>
            </a:r>
            <a:r>
              <a:rPr lang="en" sz="2950"/>
              <a:t>W</a:t>
            </a:r>
            <a:r>
              <a:rPr lang="en" sz="2350"/>
              <a:t>IND</a:t>
            </a:r>
            <a:r>
              <a:rPr lang="en" sz="2950"/>
              <a:t> T</a:t>
            </a:r>
            <a:r>
              <a:rPr lang="en" sz="2350"/>
              <a:t>UNNEL</a:t>
            </a:r>
            <a:r>
              <a:rPr lang="en" sz="2950"/>
              <a:t> T</a:t>
            </a:r>
            <a:r>
              <a:rPr lang="en" sz="2350"/>
              <a:t>ESTING</a:t>
            </a:r>
            <a:endParaRPr sz="2350"/>
          </a:p>
        </p:txBody>
      </p:sp>
      <p:sp>
        <p:nvSpPr>
          <p:cNvPr id="870" name="Google Shape;870;p81"/>
          <p:cNvSpPr txBox="1"/>
          <p:nvPr/>
        </p:nvSpPr>
        <p:spPr>
          <a:xfrm>
            <a:off x="281650" y="1581800"/>
            <a:ext cx="4682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Roboto"/>
                <a:ea typeface="Roboto"/>
                <a:cs typeface="Roboto"/>
                <a:sym typeface="Roboto"/>
              </a:rPr>
              <a:t>Aerolab Educational Wind Tunnel</a:t>
            </a:r>
            <a:endParaRPr sz="1200">
              <a:solidFill>
                <a:schemeClr val="dk1"/>
              </a:solidFill>
              <a:latin typeface="Roboto"/>
              <a:ea typeface="Roboto"/>
              <a:cs typeface="Roboto"/>
              <a:sym typeface="Roboto"/>
            </a:endParaRPr>
          </a:p>
        </p:txBody>
      </p:sp>
      <p:pic>
        <p:nvPicPr>
          <p:cNvPr id="871" name="Google Shape;871;p8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7775" y="1581800"/>
            <a:ext cx="4682599" cy="2466649"/>
          </a:xfrm>
          <a:prstGeom prst="rect">
            <a:avLst/>
          </a:prstGeom>
          <a:noFill/>
          <a:ln>
            <a:noFill/>
          </a:ln>
        </p:spPr>
      </p:pic>
      <p:sp>
        <p:nvSpPr>
          <p:cNvPr id="872" name="Google Shape;872;p81"/>
          <p:cNvSpPr txBox="1"/>
          <p:nvPr/>
        </p:nvSpPr>
        <p:spPr>
          <a:xfrm>
            <a:off x="4964350" y="1331500"/>
            <a:ext cx="4179600" cy="3152400"/>
          </a:xfrm>
          <a:prstGeom prst="rect">
            <a:avLst/>
          </a:prstGeom>
          <a:noFill/>
          <a:ln>
            <a:noFill/>
          </a:ln>
        </p:spPr>
        <p:txBody>
          <a:bodyPr spcFirstLastPara="1" wrap="square" lIns="91425" tIns="91425" rIns="91425" bIns="91425" anchor="t" anchorCtr="0">
            <a:spAutoFit/>
          </a:bodyPr>
          <a:lstStyle/>
          <a:p>
            <a:pPr marL="457200" marR="143650" lvl="0" indent="-317500" algn="l" rtl="0">
              <a:lnSpc>
                <a:spcPct val="115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Test Section Dimensions: </a:t>
            </a:r>
            <a:endParaRPr>
              <a:solidFill>
                <a:schemeClr val="lt1"/>
              </a:solidFill>
              <a:latin typeface="Roboto"/>
              <a:ea typeface="Roboto"/>
              <a:cs typeface="Roboto"/>
              <a:sym typeface="Roboto"/>
            </a:endParaRPr>
          </a:p>
          <a:p>
            <a:pPr marL="457200" marR="143650" lvl="0" indent="457200" algn="l" rtl="0">
              <a:lnSpc>
                <a:spcPct val="115000"/>
              </a:lnSpc>
              <a:spcBef>
                <a:spcPts val="1000"/>
              </a:spcBef>
              <a:spcAft>
                <a:spcPts val="0"/>
              </a:spcAft>
              <a:buNone/>
            </a:pPr>
            <a:r>
              <a:rPr lang="en">
                <a:solidFill>
                  <a:schemeClr val="lt1"/>
                </a:solidFill>
                <a:latin typeface="Roboto"/>
                <a:ea typeface="Roboto"/>
                <a:cs typeface="Roboto"/>
                <a:sym typeface="Roboto"/>
              </a:rPr>
              <a:t>12” x 12” x 24”</a:t>
            </a:r>
            <a:endParaRPr>
              <a:solidFill>
                <a:schemeClr val="lt1"/>
              </a:solidFill>
              <a:latin typeface="Roboto"/>
              <a:ea typeface="Roboto"/>
              <a:cs typeface="Roboto"/>
              <a:sym typeface="Roboto"/>
            </a:endParaRPr>
          </a:p>
          <a:p>
            <a:pPr marL="457200" marR="143650" lvl="0" indent="-317500" algn="l" rtl="0">
              <a:lnSpc>
                <a:spcPct val="115000"/>
              </a:lnSpc>
              <a:spcBef>
                <a:spcPts val="1000"/>
              </a:spcBef>
              <a:spcAft>
                <a:spcPts val="0"/>
              </a:spcAft>
              <a:buClr>
                <a:schemeClr val="lt1"/>
              </a:buClr>
              <a:buSzPts val="1400"/>
              <a:buFont typeface="Roboto"/>
              <a:buChar char="➢"/>
            </a:pPr>
            <a:r>
              <a:rPr lang="en">
                <a:solidFill>
                  <a:schemeClr val="lt1"/>
                </a:solidFill>
                <a:latin typeface="Roboto"/>
                <a:ea typeface="Roboto"/>
                <a:cs typeface="Roboto"/>
                <a:sym typeface="Roboto"/>
              </a:rPr>
              <a:t>Max Nominal Airspeed: 131.234 ft/s</a:t>
            </a:r>
            <a:endParaRPr>
              <a:solidFill>
                <a:schemeClr val="lt1"/>
              </a:solidFill>
              <a:latin typeface="Roboto"/>
              <a:ea typeface="Roboto"/>
              <a:cs typeface="Roboto"/>
              <a:sym typeface="Roboto"/>
            </a:endParaRPr>
          </a:p>
          <a:p>
            <a:pPr marL="457200" marR="143650" lvl="0" indent="-317500" algn="l" rtl="0">
              <a:lnSpc>
                <a:spcPct val="115000"/>
              </a:lnSpc>
              <a:spcBef>
                <a:spcPts val="1000"/>
              </a:spcBef>
              <a:spcAft>
                <a:spcPts val="0"/>
              </a:spcAft>
              <a:buClr>
                <a:schemeClr val="lt1"/>
              </a:buClr>
              <a:buSzPts val="1400"/>
              <a:buFont typeface="Roboto"/>
              <a:buChar char="➢"/>
            </a:pPr>
            <a:r>
              <a:rPr lang="en">
                <a:solidFill>
                  <a:schemeClr val="lt1"/>
                </a:solidFill>
                <a:latin typeface="Roboto"/>
                <a:ea typeface="Roboto"/>
                <a:cs typeface="Roboto"/>
                <a:sym typeface="Roboto"/>
              </a:rPr>
              <a:t>Model Wingspan Limit: 8.8 in </a:t>
            </a:r>
            <a:endParaRPr>
              <a:solidFill>
                <a:schemeClr val="lt1"/>
              </a:solidFill>
              <a:latin typeface="Roboto"/>
              <a:ea typeface="Roboto"/>
              <a:cs typeface="Roboto"/>
              <a:sym typeface="Roboto"/>
            </a:endParaRPr>
          </a:p>
          <a:p>
            <a:pPr marL="457200" marR="143650" lvl="0" indent="0" algn="l" rtl="0">
              <a:lnSpc>
                <a:spcPct val="115000"/>
              </a:lnSpc>
              <a:spcBef>
                <a:spcPts val="1000"/>
              </a:spcBef>
              <a:spcAft>
                <a:spcPts val="0"/>
              </a:spcAft>
              <a:buNone/>
            </a:pPr>
            <a:r>
              <a:rPr lang="en">
                <a:solidFill>
                  <a:schemeClr val="lt1"/>
                </a:solidFill>
                <a:latin typeface="Roboto"/>
                <a:ea typeface="Roboto"/>
                <a:cs typeface="Roboto"/>
                <a:sym typeface="Roboto"/>
              </a:rPr>
              <a:t>(less than 80% of test section width)</a:t>
            </a:r>
            <a:endParaRPr>
              <a:solidFill>
                <a:schemeClr val="lt1"/>
              </a:solidFill>
              <a:latin typeface="Roboto"/>
              <a:ea typeface="Roboto"/>
              <a:cs typeface="Roboto"/>
              <a:sym typeface="Roboto"/>
            </a:endParaRPr>
          </a:p>
          <a:p>
            <a:pPr marL="914400" marR="143650" lvl="1" indent="-317500" algn="l" rtl="0">
              <a:lnSpc>
                <a:spcPct val="115000"/>
              </a:lnSpc>
              <a:spcBef>
                <a:spcPts val="1000"/>
              </a:spcBef>
              <a:spcAft>
                <a:spcPts val="0"/>
              </a:spcAft>
              <a:buClr>
                <a:schemeClr val="lt1"/>
              </a:buClr>
              <a:buSzPts val="1400"/>
              <a:buFont typeface="Roboto"/>
              <a:buChar char="○"/>
            </a:pPr>
            <a:r>
              <a:rPr lang="en">
                <a:solidFill>
                  <a:schemeClr val="lt1"/>
                </a:solidFill>
                <a:latin typeface="Roboto"/>
                <a:ea typeface="Roboto"/>
                <a:cs typeface="Roboto"/>
                <a:sym typeface="Roboto"/>
              </a:rPr>
              <a:t>Must accurately model downwash due to wingtip vortices while avoiding test section boundary layer</a:t>
            </a:r>
            <a:endParaRPr>
              <a:solidFill>
                <a:schemeClr val="lt1"/>
              </a:solidFill>
              <a:latin typeface="Roboto"/>
              <a:ea typeface="Roboto"/>
              <a:cs typeface="Roboto"/>
              <a:sym typeface="Roboto"/>
            </a:endParaRPr>
          </a:p>
          <a:p>
            <a:pPr marL="457200" marR="143650" lvl="0" indent="-317500" algn="l" rtl="0">
              <a:lnSpc>
                <a:spcPct val="115000"/>
              </a:lnSpc>
              <a:spcBef>
                <a:spcPts val="1000"/>
              </a:spcBef>
              <a:spcAft>
                <a:spcPts val="1000"/>
              </a:spcAft>
              <a:buClr>
                <a:schemeClr val="lt1"/>
              </a:buClr>
              <a:buSzPts val="1400"/>
              <a:buFont typeface="Roboto"/>
              <a:buChar char="➢"/>
            </a:pPr>
            <a:r>
              <a:rPr lang="en">
                <a:solidFill>
                  <a:schemeClr val="lt1"/>
                </a:solidFill>
                <a:latin typeface="Roboto"/>
                <a:ea typeface="Roboto"/>
                <a:cs typeface="Roboto"/>
                <a:sym typeface="Roboto"/>
              </a:rPr>
              <a:t>Model Scaling: 1/65 </a:t>
            </a:r>
            <a:endParaRPr>
              <a:solidFill>
                <a:schemeClr val="lt1"/>
              </a:solidFill>
              <a:latin typeface="Roboto"/>
              <a:ea typeface="Roboto"/>
              <a:cs typeface="Roboto"/>
              <a:sym typeface="Roboto"/>
            </a:endParaRPr>
          </a:p>
        </p:txBody>
      </p:sp>
      <p:sp>
        <p:nvSpPr>
          <p:cNvPr id="873" name="Google Shape;873;p8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69</a:t>
            </a:fld>
            <a:endParaRPr/>
          </a:p>
        </p:txBody>
      </p:sp>
      <p:graphicFrame>
        <p:nvGraphicFramePr>
          <p:cNvPr id="874" name="Google Shape;874;p8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a:t>
            </a:fld>
            <a:endParaRPr/>
          </a:p>
        </p:txBody>
      </p:sp>
      <p:sp>
        <p:nvSpPr>
          <p:cNvPr id="112" name="Google Shape;112;p1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CONOPS (M</a:t>
            </a:r>
            <a:r>
              <a:rPr lang="en" sz="2650"/>
              <a:t>ISSION</a:t>
            </a:r>
            <a:r>
              <a:rPr lang="en" sz="3300"/>
              <a:t> P</a:t>
            </a:r>
            <a:r>
              <a:rPr lang="en" sz="2633"/>
              <a:t>ROFILE</a:t>
            </a:r>
            <a:r>
              <a:rPr lang="en" sz="3300"/>
              <a:t>)</a:t>
            </a:r>
            <a:endParaRPr sz="2650"/>
          </a:p>
        </p:txBody>
      </p:sp>
      <p:pic>
        <p:nvPicPr>
          <p:cNvPr id="113" name="Google Shape;113;p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78700" y="625288"/>
            <a:ext cx="7586601" cy="4058900"/>
          </a:xfrm>
          <a:prstGeom prst="rect">
            <a:avLst/>
          </a:prstGeom>
          <a:noFill/>
          <a:ln>
            <a:noFill/>
          </a:ln>
        </p:spPr>
      </p:pic>
      <p:graphicFrame>
        <p:nvGraphicFramePr>
          <p:cNvPr id="114" name="Google Shape;114;p19"/>
          <p:cNvGraphicFramePr/>
          <p:nvPr/>
        </p:nvGraphicFramePr>
        <p:xfrm>
          <a:off x="0" y="4736775"/>
          <a:ext cx="8415000" cy="32005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8"/>
        <p:cNvGrpSpPr/>
        <p:nvPr/>
      </p:nvGrpSpPr>
      <p:grpSpPr>
        <a:xfrm>
          <a:off x="0" y="0"/>
          <a:ext cx="0" cy="0"/>
          <a:chOff x="0" y="0"/>
          <a:chExt cx="0" cy="0"/>
        </a:xfrm>
      </p:grpSpPr>
      <p:sp>
        <p:nvSpPr>
          <p:cNvPr id="879" name="Google Shape;879;p8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A</a:t>
            </a:r>
            <a:r>
              <a:rPr lang="en" sz="2400"/>
              <a:t>EROLAB </a:t>
            </a:r>
            <a:r>
              <a:rPr lang="en" sz="3000"/>
              <a:t>W</a:t>
            </a:r>
            <a:r>
              <a:rPr lang="en" sz="2400"/>
              <a:t>IND </a:t>
            </a:r>
            <a:r>
              <a:rPr lang="en" sz="3000"/>
              <a:t>T</a:t>
            </a:r>
            <a:r>
              <a:rPr lang="en" sz="2400"/>
              <a:t>UNNEL </a:t>
            </a:r>
            <a:r>
              <a:rPr lang="en" sz="3000"/>
              <a:t>-</a:t>
            </a:r>
            <a:r>
              <a:rPr lang="en" sz="2400"/>
              <a:t> </a:t>
            </a:r>
            <a:r>
              <a:rPr lang="en" sz="3000"/>
              <a:t>R</a:t>
            </a:r>
            <a:r>
              <a:rPr lang="en" sz="2400"/>
              <a:t>ESERVATIONS</a:t>
            </a:r>
            <a:endParaRPr sz="2400"/>
          </a:p>
        </p:txBody>
      </p:sp>
      <p:sp>
        <p:nvSpPr>
          <p:cNvPr id="880" name="Google Shape;880;p8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70</a:t>
            </a:fld>
            <a:endParaRPr/>
          </a:p>
        </p:txBody>
      </p:sp>
      <p:pic>
        <p:nvPicPr>
          <p:cNvPr id="881" name="Google Shape;881;p82"/>
          <p:cNvPicPr preferRelativeResize="0"/>
          <p:nvPr/>
        </p:nvPicPr>
        <p:blipFill>
          <a:blip r:embed="rId3">
            <a:alphaModFix/>
          </a:blip>
          <a:stretch>
            <a:fillRect/>
          </a:stretch>
        </p:blipFill>
        <p:spPr>
          <a:xfrm>
            <a:off x="311725" y="642100"/>
            <a:ext cx="6114994" cy="3859275"/>
          </a:xfrm>
          <a:prstGeom prst="rect">
            <a:avLst/>
          </a:prstGeom>
          <a:noFill/>
          <a:ln>
            <a:noFill/>
          </a:ln>
        </p:spPr>
      </p:pic>
      <p:graphicFrame>
        <p:nvGraphicFramePr>
          <p:cNvPr id="882" name="Google Shape;882;p8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8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A</a:t>
            </a:r>
            <a:r>
              <a:rPr lang="en" sz="2400"/>
              <a:t>EROLAB </a:t>
            </a:r>
            <a:r>
              <a:rPr lang="en" sz="3000"/>
              <a:t>W</a:t>
            </a:r>
            <a:r>
              <a:rPr lang="en" sz="2400"/>
              <a:t>IND </a:t>
            </a:r>
            <a:r>
              <a:rPr lang="en" sz="3000"/>
              <a:t>T</a:t>
            </a:r>
            <a:r>
              <a:rPr lang="en" sz="2400"/>
              <a:t>UNNEL </a:t>
            </a:r>
            <a:r>
              <a:rPr lang="en" sz="3000"/>
              <a:t>-</a:t>
            </a:r>
            <a:r>
              <a:rPr lang="en" sz="2400"/>
              <a:t> </a:t>
            </a:r>
            <a:r>
              <a:rPr lang="en" sz="3000"/>
              <a:t>T</a:t>
            </a:r>
            <a:r>
              <a:rPr lang="en" sz="2400"/>
              <a:t>EST </a:t>
            </a:r>
            <a:r>
              <a:rPr lang="en" sz="3000"/>
              <a:t>P</a:t>
            </a:r>
            <a:r>
              <a:rPr lang="en" sz="2400"/>
              <a:t>LAN</a:t>
            </a:r>
            <a:endParaRPr sz="2400"/>
          </a:p>
        </p:txBody>
      </p:sp>
      <p:sp>
        <p:nvSpPr>
          <p:cNvPr id="888" name="Google Shape;888;p8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71</a:t>
            </a:fld>
            <a:endParaRPr/>
          </a:p>
        </p:txBody>
      </p:sp>
      <p:pic>
        <p:nvPicPr>
          <p:cNvPr id="889" name="Google Shape;889;p8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70400" y="725100"/>
            <a:ext cx="2493449" cy="4011674"/>
          </a:xfrm>
          <a:prstGeom prst="rect">
            <a:avLst/>
          </a:prstGeom>
          <a:noFill/>
          <a:ln>
            <a:noFill/>
          </a:ln>
        </p:spPr>
      </p:pic>
      <p:pic>
        <p:nvPicPr>
          <p:cNvPr id="890" name="Google Shape;890;p8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806501" y="1181700"/>
            <a:ext cx="2546950" cy="543850"/>
          </a:xfrm>
          <a:prstGeom prst="rect">
            <a:avLst/>
          </a:prstGeom>
          <a:noFill/>
          <a:ln>
            <a:noFill/>
          </a:ln>
        </p:spPr>
      </p:pic>
      <p:pic>
        <p:nvPicPr>
          <p:cNvPr id="891" name="Google Shape;891;p8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524500" y="1683121"/>
            <a:ext cx="2749100" cy="3020804"/>
          </a:xfrm>
          <a:prstGeom prst="rect">
            <a:avLst/>
          </a:prstGeom>
          <a:noFill/>
          <a:ln>
            <a:noFill/>
          </a:ln>
        </p:spPr>
      </p:pic>
      <p:graphicFrame>
        <p:nvGraphicFramePr>
          <p:cNvPr id="892" name="Google Shape;892;p83"/>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84"/>
          <p:cNvSpPr/>
          <p:nvPr/>
        </p:nvSpPr>
        <p:spPr>
          <a:xfrm>
            <a:off x="5798450" y="1395050"/>
            <a:ext cx="469200" cy="23670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M</a:t>
            </a:r>
            <a:r>
              <a:rPr lang="en" sz="2400"/>
              <a:t>ODEL </a:t>
            </a:r>
            <a:r>
              <a:rPr lang="en" sz="3000"/>
              <a:t>V</a:t>
            </a:r>
            <a:r>
              <a:rPr lang="en" sz="2400"/>
              <a:t>ALIDATION </a:t>
            </a:r>
            <a:r>
              <a:rPr lang="en" sz="3000"/>
              <a:t>-</a:t>
            </a:r>
            <a:r>
              <a:rPr lang="en" sz="2400"/>
              <a:t> </a:t>
            </a:r>
            <a:r>
              <a:rPr lang="en" sz="3000"/>
              <a:t>CSD </a:t>
            </a:r>
            <a:endParaRPr sz="3000"/>
          </a:p>
        </p:txBody>
      </p:sp>
      <p:sp>
        <p:nvSpPr>
          <p:cNvPr id="899" name="Google Shape;899;p84"/>
          <p:cNvSpPr txBox="1">
            <a:spLocks noGrp="1"/>
          </p:cNvSpPr>
          <p:nvPr>
            <p:ph type="body" idx="1"/>
          </p:nvPr>
        </p:nvSpPr>
        <p:spPr>
          <a:xfrm>
            <a:off x="329425" y="743125"/>
            <a:ext cx="4183200" cy="3807900"/>
          </a:xfrm>
          <a:prstGeom prst="rect">
            <a:avLst/>
          </a:prstGeom>
        </p:spPr>
        <p:txBody>
          <a:bodyPr spcFirstLastPara="1" wrap="square" lIns="91425" tIns="91425" rIns="91425" bIns="91425" anchor="t" anchorCtr="0">
            <a:normAutofit fontScale="92500" lnSpcReduction="20000"/>
          </a:bodyPr>
          <a:lstStyle/>
          <a:p>
            <a:pPr marL="457200" lvl="0" indent="-316706" algn="l" rtl="0">
              <a:lnSpc>
                <a:spcPct val="150000"/>
              </a:lnSpc>
              <a:spcBef>
                <a:spcPts val="0"/>
              </a:spcBef>
              <a:spcAft>
                <a:spcPts val="0"/>
              </a:spcAft>
              <a:buClr>
                <a:schemeClr val="lt1"/>
              </a:buClr>
              <a:buSzPct val="100000"/>
              <a:buChar char="➢"/>
            </a:pPr>
            <a:r>
              <a:rPr lang="en" sz="1500">
                <a:solidFill>
                  <a:schemeClr val="lt1"/>
                </a:solidFill>
              </a:rPr>
              <a:t>Intended to qualitatively verify stability of design and steady, level flight capabilities</a:t>
            </a:r>
            <a:endParaRPr sz="1500">
              <a:solidFill>
                <a:schemeClr val="lt1"/>
              </a:solidFill>
            </a:endParaRPr>
          </a:p>
          <a:p>
            <a:pPr marL="457200" lvl="0" indent="-316706" algn="l" rtl="0">
              <a:lnSpc>
                <a:spcPct val="150000"/>
              </a:lnSpc>
              <a:spcBef>
                <a:spcPts val="0"/>
              </a:spcBef>
              <a:spcAft>
                <a:spcPts val="0"/>
              </a:spcAft>
              <a:buClr>
                <a:schemeClr val="lt1"/>
              </a:buClr>
              <a:buSzPct val="100000"/>
              <a:buChar char="➢"/>
            </a:pPr>
            <a:r>
              <a:rPr lang="en" sz="1500">
                <a:solidFill>
                  <a:schemeClr val="lt1"/>
                </a:solidFill>
              </a:rPr>
              <a:t>Use one camera parallel to flight path and one camera perpendicular to flight path</a:t>
            </a:r>
            <a:endParaRPr sz="1500">
              <a:solidFill>
                <a:schemeClr val="lt1"/>
              </a:solidFill>
            </a:endParaRPr>
          </a:p>
          <a:p>
            <a:pPr marL="457200" lvl="0" indent="-316706" algn="l" rtl="0">
              <a:lnSpc>
                <a:spcPct val="150000"/>
              </a:lnSpc>
              <a:spcBef>
                <a:spcPts val="0"/>
              </a:spcBef>
              <a:spcAft>
                <a:spcPts val="0"/>
              </a:spcAft>
              <a:buClr>
                <a:schemeClr val="lt1"/>
              </a:buClr>
              <a:buSzPct val="100000"/>
              <a:buChar char="➢"/>
            </a:pPr>
            <a:r>
              <a:rPr lang="en" sz="1500">
                <a:solidFill>
                  <a:schemeClr val="lt1"/>
                </a:solidFill>
              </a:rPr>
              <a:t>Avoid stall and excessive roll, pitch, and yaw</a:t>
            </a:r>
            <a:endParaRPr sz="1500">
              <a:solidFill>
                <a:schemeClr val="lt1"/>
              </a:solidFill>
            </a:endParaRPr>
          </a:p>
          <a:p>
            <a:pPr marL="457200" lvl="0" indent="-316706" algn="l" rtl="0">
              <a:lnSpc>
                <a:spcPct val="150000"/>
              </a:lnSpc>
              <a:spcBef>
                <a:spcPts val="0"/>
              </a:spcBef>
              <a:spcAft>
                <a:spcPts val="0"/>
              </a:spcAft>
              <a:buClr>
                <a:schemeClr val="lt1"/>
              </a:buClr>
              <a:buSzPct val="100000"/>
              <a:buChar char="➢"/>
            </a:pPr>
            <a:r>
              <a:rPr lang="en" sz="1500">
                <a:solidFill>
                  <a:schemeClr val="lt1"/>
                </a:solidFill>
              </a:rPr>
              <a:t>Prove restoring pitch and roll moment, weather vaning</a:t>
            </a:r>
            <a:endParaRPr sz="1500">
              <a:solidFill>
                <a:schemeClr val="lt1"/>
              </a:solidFill>
            </a:endParaRPr>
          </a:p>
          <a:p>
            <a:pPr marL="457200" lvl="0" indent="-316706" algn="l" rtl="0">
              <a:lnSpc>
                <a:spcPct val="150000"/>
              </a:lnSpc>
              <a:spcBef>
                <a:spcPts val="0"/>
              </a:spcBef>
              <a:spcAft>
                <a:spcPts val="0"/>
              </a:spcAft>
              <a:buSzPct val="100000"/>
              <a:buChar char="➢"/>
            </a:pPr>
            <a:r>
              <a:rPr lang="en" sz="1500"/>
              <a:t>Hand-throw test because of complexity of bungee launch system</a:t>
            </a:r>
            <a:endParaRPr sz="1500">
              <a:solidFill>
                <a:schemeClr val="lt1"/>
              </a:solidFill>
            </a:endParaRPr>
          </a:p>
          <a:p>
            <a:pPr marL="457200" lvl="0" indent="-316706" algn="l" rtl="0">
              <a:lnSpc>
                <a:spcPct val="150000"/>
              </a:lnSpc>
              <a:spcBef>
                <a:spcPts val="0"/>
              </a:spcBef>
              <a:spcAft>
                <a:spcPts val="0"/>
              </a:spcAft>
              <a:buSzPct val="100000"/>
              <a:buChar char="➢"/>
            </a:pPr>
            <a:r>
              <a:rPr lang="en" sz="1500">
                <a:solidFill>
                  <a:schemeClr val="lt1"/>
                </a:solidFill>
              </a:rPr>
              <a:t>Possibly launching at CU Boulder South, </a:t>
            </a:r>
            <a:r>
              <a:rPr lang="en" sz="1500"/>
              <a:t>N</a:t>
            </a:r>
            <a:r>
              <a:rPr lang="en" sz="1500">
                <a:solidFill>
                  <a:schemeClr val="lt1"/>
                </a:solidFill>
              </a:rPr>
              <a:t>orth of Aero building, or from Aero building balcony (with faculty assistance)</a:t>
            </a:r>
            <a:endParaRPr sz="1500">
              <a:solidFill>
                <a:schemeClr val="lt1"/>
              </a:solidFill>
            </a:endParaRPr>
          </a:p>
          <a:p>
            <a:pPr marL="0" lvl="0" indent="0" algn="l" rtl="0">
              <a:spcBef>
                <a:spcPts val="0"/>
              </a:spcBef>
              <a:spcAft>
                <a:spcPts val="1200"/>
              </a:spcAft>
              <a:buNone/>
            </a:pPr>
            <a:endParaRPr>
              <a:solidFill>
                <a:schemeClr val="lt1"/>
              </a:solidFill>
            </a:endParaRPr>
          </a:p>
        </p:txBody>
      </p:sp>
      <p:sp>
        <p:nvSpPr>
          <p:cNvPr id="900" name="Google Shape;900;p8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72</a:t>
            </a:fld>
            <a:endParaRPr/>
          </a:p>
        </p:txBody>
      </p:sp>
      <p:sp>
        <p:nvSpPr>
          <p:cNvPr id="901" name="Google Shape;901;p84"/>
          <p:cNvSpPr txBox="1"/>
          <p:nvPr/>
        </p:nvSpPr>
        <p:spPr>
          <a:xfrm>
            <a:off x="7930450" y="2302100"/>
            <a:ext cx="984600" cy="400200"/>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Camera 1</a:t>
            </a:r>
            <a:endParaRPr>
              <a:latin typeface="Roboto"/>
              <a:ea typeface="Roboto"/>
              <a:cs typeface="Roboto"/>
              <a:sym typeface="Roboto"/>
            </a:endParaRPr>
          </a:p>
        </p:txBody>
      </p:sp>
      <p:sp>
        <p:nvSpPr>
          <p:cNvPr id="902" name="Google Shape;902;p84"/>
          <p:cNvSpPr txBox="1"/>
          <p:nvPr/>
        </p:nvSpPr>
        <p:spPr>
          <a:xfrm>
            <a:off x="5540750" y="743125"/>
            <a:ext cx="984600" cy="4002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Camera 2</a:t>
            </a:r>
            <a:endParaRPr>
              <a:latin typeface="Roboto"/>
              <a:ea typeface="Roboto"/>
              <a:cs typeface="Roboto"/>
              <a:sym typeface="Roboto"/>
            </a:endParaRPr>
          </a:p>
        </p:txBody>
      </p:sp>
      <p:sp>
        <p:nvSpPr>
          <p:cNvPr id="903" name="Google Shape;903;p84"/>
          <p:cNvSpPr txBox="1"/>
          <p:nvPr/>
        </p:nvSpPr>
        <p:spPr>
          <a:xfrm>
            <a:off x="5577950" y="4013775"/>
            <a:ext cx="910200" cy="615600"/>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Launch point</a:t>
            </a:r>
            <a:endParaRPr>
              <a:latin typeface="Roboto"/>
              <a:ea typeface="Roboto"/>
              <a:cs typeface="Roboto"/>
              <a:sym typeface="Roboto"/>
            </a:endParaRPr>
          </a:p>
        </p:txBody>
      </p:sp>
      <p:sp>
        <p:nvSpPr>
          <p:cNvPr id="904" name="Google Shape;904;p84"/>
          <p:cNvSpPr txBox="1"/>
          <p:nvPr/>
        </p:nvSpPr>
        <p:spPr>
          <a:xfrm rot="-5400000">
            <a:off x="4849550" y="2378438"/>
            <a:ext cx="2367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Flight path</a:t>
            </a:r>
            <a:endParaRPr>
              <a:latin typeface="Roboto"/>
              <a:ea typeface="Roboto"/>
              <a:cs typeface="Roboto"/>
              <a:sym typeface="Roboto"/>
            </a:endParaRPr>
          </a:p>
        </p:txBody>
      </p:sp>
      <p:graphicFrame>
        <p:nvGraphicFramePr>
          <p:cNvPr id="905" name="Google Shape;905;p8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8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W</a:t>
            </a:r>
            <a:r>
              <a:rPr lang="en" sz="2400"/>
              <a:t>TAV </a:t>
            </a:r>
            <a:r>
              <a:rPr lang="en" sz="3000"/>
              <a:t>-</a:t>
            </a:r>
            <a:r>
              <a:rPr lang="en" sz="2400"/>
              <a:t> </a:t>
            </a:r>
            <a:r>
              <a:rPr lang="en" sz="3000"/>
              <a:t>S</a:t>
            </a:r>
            <a:r>
              <a:rPr lang="en" sz="2400"/>
              <a:t>ENSOR </a:t>
            </a:r>
            <a:r>
              <a:rPr lang="en" sz="3000"/>
              <a:t>S</a:t>
            </a:r>
            <a:r>
              <a:rPr lang="en" sz="2400"/>
              <a:t>ELECTION</a:t>
            </a:r>
            <a:endParaRPr sz="2400"/>
          </a:p>
        </p:txBody>
      </p:sp>
      <p:sp>
        <p:nvSpPr>
          <p:cNvPr id="911" name="Google Shape;911;p8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73</a:t>
            </a:fld>
            <a:endParaRPr/>
          </a:p>
        </p:txBody>
      </p:sp>
      <p:pic>
        <p:nvPicPr>
          <p:cNvPr id="912" name="Google Shape;912;p8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45250" y="1086300"/>
            <a:ext cx="4062250" cy="2493173"/>
          </a:xfrm>
          <a:prstGeom prst="rect">
            <a:avLst/>
          </a:prstGeom>
          <a:noFill/>
          <a:ln>
            <a:noFill/>
          </a:ln>
        </p:spPr>
      </p:pic>
      <p:sp>
        <p:nvSpPr>
          <p:cNvPr id="913" name="Google Shape;913;p85"/>
          <p:cNvSpPr txBox="1"/>
          <p:nvPr/>
        </p:nvSpPr>
        <p:spPr>
          <a:xfrm>
            <a:off x="4353000" y="933500"/>
            <a:ext cx="4525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Sting ⅜ EWT</a:t>
            </a:r>
            <a:endParaRPr>
              <a:latin typeface="Roboto"/>
              <a:ea typeface="Roboto"/>
              <a:cs typeface="Roboto"/>
              <a:sym typeface="Roboto"/>
            </a:endParaRPr>
          </a:p>
        </p:txBody>
      </p:sp>
      <p:graphicFrame>
        <p:nvGraphicFramePr>
          <p:cNvPr id="914" name="Google Shape;914;p85"/>
          <p:cNvGraphicFramePr/>
          <p:nvPr/>
        </p:nvGraphicFramePr>
        <p:xfrm>
          <a:off x="4352988" y="1256378"/>
          <a:ext cx="3000000" cy="3000000"/>
        </p:xfrm>
        <a:graphic>
          <a:graphicData uri="http://schemas.openxmlformats.org/drawingml/2006/table">
            <a:tbl>
              <a:tblPr>
                <a:noFill/>
                <a:tableStyleId>{83885C67-BAED-4242-9F9D-A6562A0CA75B}</a:tableStyleId>
              </a:tblPr>
              <a:tblGrid>
                <a:gridCol w="2536725">
                  <a:extLst>
                    <a:ext uri="{9D8B030D-6E8A-4147-A177-3AD203B41FA5}">
                      <a16:colId xmlns:a16="http://schemas.microsoft.com/office/drawing/2014/main" val="20000"/>
                    </a:ext>
                  </a:extLst>
                </a:gridCol>
                <a:gridCol w="1989075">
                  <a:extLst>
                    <a:ext uri="{9D8B030D-6E8A-4147-A177-3AD203B41FA5}">
                      <a16:colId xmlns:a16="http://schemas.microsoft.com/office/drawing/2014/main" val="20001"/>
                    </a:ext>
                  </a:extLst>
                </a:gridCol>
              </a:tblGrid>
              <a:tr h="676600">
                <a:tc>
                  <a:txBody>
                    <a:bodyPr/>
                    <a:lstStyle/>
                    <a:p>
                      <a:pPr marL="0" lvl="0" indent="0" algn="ctr" rtl="0">
                        <a:spcBef>
                          <a:spcPts val="0"/>
                        </a:spcBef>
                        <a:spcAft>
                          <a:spcPts val="0"/>
                        </a:spcAft>
                        <a:buNone/>
                      </a:pPr>
                      <a:r>
                        <a:rPr lang="en" sz="1800" b="1">
                          <a:solidFill>
                            <a:srgbClr val="212121"/>
                          </a:solidFill>
                          <a:latin typeface="Roboto"/>
                          <a:ea typeface="Roboto"/>
                          <a:cs typeface="Roboto"/>
                          <a:sym typeface="Roboto"/>
                        </a:rPr>
                        <a:t>Pros</a:t>
                      </a:r>
                      <a:endParaRPr sz="1800" b="1">
                        <a:solidFill>
                          <a:srgbClr val="21212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9783D3"/>
                    </a:solidFill>
                  </a:tcPr>
                </a:tc>
                <a:tc>
                  <a:txBody>
                    <a:bodyPr/>
                    <a:lstStyle/>
                    <a:p>
                      <a:pPr marL="0" lvl="0" indent="0" algn="ctr" rtl="0">
                        <a:spcBef>
                          <a:spcPts val="0"/>
                        </a:spcBef>
                        <a:spcAft>
                          <a:spcPts val="0"/>
                        </a:spcAft>
                        <a:buNone/>
                      </a:pPr>
                      <a:r>
                        <a:rPr lang="en" sz="1800" b="1">
                          <a:solidFill>
                            <a:srgbClr val="212121"/>
                          </a:solidFill>
                          <a:latin typeface="Roboto"/>
                          <a:ea typeface="Roboto"/>
                          <a:cs typeface="Roboto"/>
                          <a:sym typeface="Roboto"/>
                        </a:rPr>
                        <a:t>Cons</a:t>
                      </a:r>
                      <a:endParaRPr sz="1800" b="1">
                        <a:solidFill>
                          <a:srgbClr val="212121"/>
                        </a:solidFill>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9783D3"/>
                    </a:solidFill>
                  </a:tcPr>
                </a:tc>
                <a:extLst>
                  <a:ext uri="{0D108BD9-81ED-4DB2-BD59-A6C34878D82A}">
                    <a16:rowId xmlns:a16="http://schemas.microsoft.com/office/drawing/2014/main" val="10000"/>
                  </a:ext>
                </a:extLst>
              </a:tr>
              <a:tr h="1646500">
                <a:tc>
                  <a:txBody>
                    <a:bodyPr/>
                    <a:lstStyle/>
                    <a:p>
                      <a:pPr marL="457200" lvl="0" indent="-304800" algn="l" rtl="0">
                        <a:lnSpc>
                          <a:spcPct val="115000"/>
                        </a:lnSpc>
                        <a:spcBef>
                          <a:spcPts val="0"/>
                        </a:spcBef>
                        <a:spcAft>
                          <a:spcPts val="0"/>
                        </a:spcAft>
                        <a:buClr>
                          <a:srgbClr val="212121"/>
                        </a:buClr>
                        <a:buSzPts val="1200"/>
                        <a:buFont typeface="Roboto"/>
                        <a:buChar char="➢"/>
                      </a:pPr>
                      <a:r>
                        <a:rPr lang="en" sz="1200">
                          <a:solidFill>
                            <a:srgbClr val="212121"/>
                          </a:solidFill>
                          <a:latin typeface="Roboto"/>
                          <a:ea typeface="Roboto"/>
                          <a:cs typeface="Roboto"/>
                          <a:sym typeface="Roboto"/>
                        </a:rPr>
                        <a:t>Can compute all three forces</a:t>
                      </a:r>
                      <a:endParaRPr sz="1200">
                        <a:solidFill>
                          <a:srgbClr val="212121"/>
                        </a:solidFill>
                        <a:latin typeface="Roboto"/>
                        <a:ea typeface="Roboto"/>
                        <a:cs typeface="Roboto"/>
                        <a:sym typeface="Roboto"/>
                      </a:endParaRPr>
                    </a:p>
                    <a:p>
                      <a:pPr marL="457200" lvl="0" indent="-304800" algn="l" rtl="0">
                        <a:lnSpc>
                          <a:spcPct val="115000"/>
                        </a:lnSpc>
                        <a:spcBef>
                          <a:spcPts val="0"/>
                        </a:spcBef>
                        <a:spcAft>
                          <a:spcPts val="0"/>
                        </a:spcAft>
                        <a:buClr>
                          <a:srgbClr val="212121"/>
                        </a:buClr>
                        <a:buSzPts val="1200"/>
                        <a:buFont typeface="Roboto"/>
                        <a:buChar char="➢"/>
                      </a:pPr>
                      <a:r>
                        <a:rPr lang="en" sz="1200">
                          <a:solidFill>
                            <a:srgbClr val="212121"/>
                          </a:solidFill>
                          <a:latin typeface="Roboto"/>
                          <a:ea typeface="Roboto"/>
                          <a:cs typeface="Roboto"/>
                          <a:sym typeface="Roboto"/>
                        </a:rPr>
                        <a:t>High force and moment limit</a:t>
                      </a:r>
                      <a:r>
                        <a:rPr lang="en" sz="1200">
                          <a:solidFill>
                            <a:srgbClr val="212829"/>
                          </a:solidFill>
                          <a:latin typeface="Roboto"/>
                          <a:ea typeface="Roboto"/>
                          <a:cs typeface="Roboto"/>
                          <a:sym typeface="Roboto"/>
                        </a:rPr>
                        <a:t>s</a:t>
                      </a:r>
                      <a:endParaRPr sz="1200">
                        <a:solidFill>
                          <a:srgbClr val="212829"/>
                        </a:solidFill>
                        <a:latin typeface="Roboto"/>
                        <a:ea typeface="Roboto"/>
                        <a:cs typeface="Roboto"/>
                        <a:sym typeface="Roboto"/>
                      </a:endParaRPr>
                    </a:p>
                    <a:p>
                      <a:pPr marL="457200" lvl="0" indent="-304800" algn="l" rtl="0">
                        <a:lnSpc>
                          <a:spcPct val="115000"/>
                        </a:lnSpc>
                        <a:spcBef>
                          <a:spcPts val="0"/>
                        </a:spcBef>
                        <a:spcAft>
                          <a:spcPts val="0"/>
                        </a:spcAft>
                        <a:buClr>
                          <a:srgbClr val="212121"/>
                        </a:buClr>
                        <a:buSzPts val="1200"/>
                        <a:buFont typeface="Roboto"/>
                        <a:buChar char="➢"/>
                      </a:pPr>
                      <a:r>
                        <a:rPr lang="en" sz="1200">
                          <a:solidFill>
                            <a:srgbClr val="212829"/>
                          </a:solidFill>
                          <a:latin typeface="Roboto"/>
                          <a:ea typeface="Roboto"/>
                          <a:cs typeface="Roboto"/>
                          <a:sym typeface="Roboto"/>
                        </a:rPr>
                        <a:t>Integrated Hardware &amp; Software </a:t>
                      </a:r>
                      <a:endParaRPr sz="1200">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tc>
                  <a:txBody>
                    <a:bodyPr/>
                    <a:lstStyle/>
                    <a:p>
                      <a:pPr marL="457200" lvl="0" indent="-304800" algn="l" rtl="0">
                        <a:lnSpc>
                          <a:spcPct val="115000"/>
                        </a:lnSpc>
                        <a:spcBef>
                          <a:spcPts val="0"/>
                        </a:spcBef>
                        <a:spcAft>
                          <a:spcPts val="0"/>
                        </a:spcAft>
                        <a:buClr>
                          <a:srgbClr val="212829"/>
                        </a:buClr>
                        <a:buSzPts val="1200"/>
                        <a:buFont typeface="Roboto"/>
                        <a:buChar char="➢"/>
                      </a:pPr>
                      <a:r>
                        <a:rPr lang="en" sz="1200">
                          <a:solidFill>
                            <a:srgbClr val="212829"/>
                          </a:solidFill>
                          <a:latin typeface="Roboto"/>
                          <a:ea typeface="Roboto"/>
                          <a:cs typeface="Roboto"/>
                          <a:sym typeface="Roboto"/>
                        </a:rPr>
                        <a:t>Pre-set blockage area</a:t>
                      </a:r>
                      <a:endParaRPr sz="1200">
                        <a:solidFill>
                          <a:srgbClr val="212829"/>
                        </a:solidFill>
                        <a:latin typeface="Roboto"/>
                        <a:ea typeface="Roboto"/>
                        <a:cs typeface="Roboto"/>
                        <a:sym typeface="Roboto"/>
                      </a:endParaRPr>
                    </a:p>
                    <a:p>
                      <a:pPr marL="457200" lvl="0" indent="-304800" algn="l" rtl="0">
                        <a:lnSpc>
                          <a:spcPct val="115000"/>
                        </a:lnSpc>
                        <a:spcBef>
                          <a:spcPts val="0"/>
                        </a:spcBef>
                        <a:spcAft>
                          <a:spcPts val="0"/>
                        </a:spcAft>
                        <a:buClr>
                          <a:srgbClr val="212829"/>
                        </a:buClr>
                        <a:buSzPts val="1200"/>
                        <a:buFont typeface="Roboto"/>
                        <a:buChar char="➢"/>
                      </a:pPr>
                      <a:r>
                        <a:rPr lang="en" sz="1200">
                          <a:solidFill>
                            <a:srgbClr val="212829"/>
                          </a:solidFill>
                          <a:latin typeface="Roboto"/>
                          <a:ea typeface="Roboto"/>
                          <a:cs typeface="Roboto"/>
                          <a:sym typeface="Roboto"/>
                        </a:rPr>
                        <a:t>Lack of roll moment</a:t>
                      </a:r>
                      <a:endParaRPr sz="1200">
                        <a:latin typeface="Roboto"/>
                        <a:ea typeface="Roboto"/>
                        <a:cs typeface="Roboto"/>
                        <a:sym typeface="Roboto"/>
                      </a:endParaRPr>
                    </a:p>
                  </a:txBody>
                  <a:tcPr marL="91425" marR="91425" marT="91425" marB="91425">
                    <a:lnL w="9525" cap="flat" cmpd="sng">
                      <a:solidFill>
                        <a:srgbClr val="212121"/>
                      </a:solidFill>
                      <a:prstDash val="solid"/>
                      <a:round/>
                      <a:headEnd type="none" w="sm" len="sm"/>
                      <a:tailEnd type="none" w="sm" len="sm"/>
                    </a:lnL>
                    <a:lnR w="9525" cap="flat" cmpd="sng">
                      <a:solidFill>
                        <a:srgbClr val="212121"/>
                      </a:solidFill>
                      <a:prstDash val="solid"/>
                      <a:round/>
                      <a:headEnd type="none" w="sm" len="sm"/>
                      <a:tailEnd type="none" w="sm" len="sm"/>
                    </a:lnR>
                    <a:lnT w="9525" cap="flat" cmpd="sng">
                      <a:solidFill>
                        <a:srgbClr val="212121"/>
                      </a:solidFill>
                      <a:prstDash val="solid"/>
                      <a:round/>
                      <a:headEnd type="none" w="sm" len="sm"/>
                      <a:tailEnd type="none" w="sm" len="sm"/>
                    </a:lnT>
                    <a:lnB w="9525" cap="flat" cmpd="sng">
                      <a:solidFill>
                        <a:srgbClr val="212121"/>
                      </a:solidFill>
                      <a:prstDash val="solid"/>
                      <a:round/>
                      <a:headEnd type="none" w="sm" len="sm"/>
                      <a:tailEnd type="none" w="sm" len="sm"/>
                    </a:lnB>
                    <a:solidFill>
                      <a:srgbClr val="B4A7D6"/>
                    </a:solidFill>
                  </a:tcPr>
                </a:tc>
                <a:extLst>
                  <a:ext uri="{0D108BD9-81ED-4DB2-BD59-A6C34878D82A}">
                    <a16:rowId xmlns:a16="http://schemas.microsoft.com/office/drawing/2014/main" val="10001"/>
                  </a:ext>
                </a:extLst>
              </a:tr>
            </a:tbl>
          </a:graphicData>
        </a:graphic>
      </p:graphicFrame>
      <p:graphicFrame>
        <p:nvGraphicFramePr>
          <p:cNvPr id="915" name="Google Shape;915;p8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8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B</a:t>
            </a:r>
            <a:r>
              <a:rPr lang="en" sz="2400"/>
              <a:t>OEING</a:t>
            </a:r>
            <a:r>
              <a:rPr lang="en" sz="3000"/>
              <a:t> 787 W</a:t>
            </a:r>
            <a:r>
              <a:rPr lang="en" sz="2400"/>
              <a:t>IND </a:t>
            </a:r>
            <a:r>
              <a:rPr lang="en" sz="3000"/>
              <a:t>T</a:t>
            </a:r>
            <a:r>
              <a:rPr lang="en" sz="2400"/>
              <a:t>UNNEL </a:t>
            </a:r>
            <a:r>
              <a:rPr lang="en" sz="3000"/>
              <a:t>D</a:t>
            </a:r>
            <a:r>
              <a:rPr lang="en" sz="2400"/>
              <a:t>ATA</a:t>
            </a:r>
            <a:endParaRPr sz="2400"/>
          </a:p>
        </p:txBody>
      </p:sp>
      <p:pic>
        <p:nvPicPr>
          <p:cNvPr id="921" name="Google Shape;921;p8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50475" y="671463"/>
            <a:ext cx="8043049" cy="3966550"/>
          </a:xfrm>
          <a:prstGeom prst="rect">
            <a:avLst/>
          </a:prstGeom>
          <a:noFill/>
          <a:ln>
            <a:noFill/>
          </a:ln>
        </p:spPr>
      </p:pic>
      <p:sp>
        <p:nvSpPr>
          <p:cNvPr id="922" name="Google Shape;922;p8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74</a:t>
            </a:fld>
            <a:endParaRPr/>
          </a:p>
        </p:txBody>
      </p:sp>
      <p:graphicFrame>
        <p:nvGraphicFramePr>
          <p:cNvPr id="923" name="Google Shape;923;p8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8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B</a:t>
            </a:r>
            <a:r>
              <a:rPr lang="en" sz="2400"/>
              <a:t>OEING </a:t>
            </a:r>
            <a:r>
              <a:rPr lang="en" sz="3000"/>
              <a:t>787 - W</a:t>
            </a:r>
            <a:r>
              <a:rPr lang="en" sz="2400"/>
              <a:t>ITH </a:t>
            </a:r>
            <a:r>
              <a:rPr lang="en" sz="3000"/>
              <a:t>F</a:t>
            </a:r>
            <a:r>
              <a:rPr lang="en" sz="2400"/>
              <a:t>LAPS</a:t>
            </a:r>
            <a:endParaRPr sz="2400"/>
          </a:p>
        </p:txBody>
      </p:sp>
      <p:pic>
        <p:nvPicPr>
          <p:cNvPr id="929" name="Google Shape;929;p8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64501" y="725100"/>
            <a:ext cx="8414998" cy="3895002"/>
          </a:xfrm>
          <a:prstGeom prst="rect">
            <a:avLst/>
          </a:prstGeom>
          <a:noFill/>
          <a:ln>
            <a:noFill/>
          </a:ln>
        </p:spPr>
      </p:pic>
      <p:sp>
        <p:nvSpPr>
          <p:cNvPr id="930" name="Google Shape;930;p8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75</a:t>
            </a:fld>
            <a:endParaRPr/>
          </a:p>
        </p:txBody>
      </p:sp>
      <p:graphicFrame>
        <p:nvGraphicFramePr>
          <p:cNvPr id="931" name="Google Shape;931;p87"/>
          <p:cNvGraphicFramePr/>
          <p:nvPr/>
        </p:nvGraphicFramePr>
        <p:xfrm>
          <a:off x="0" y="4736775"/>
          <a:ext cx="8415000" cy="32005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8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228600" lvl="0" indent="0" algn="l" rtl="0">
              <a:spcBef>
                <a:spcPts val="0"/>
              </a:spcBef>
              <a:spcAft>
                <a:spcPts val="0"/>
              </a:spcAft>
              <a:buNone/>
            </a:pPr>
            <a:r>
              <a:rPr lang="en" sz="3000"/>
              <a:t>B</a:t>
            </a:r>
            <a:r>
              <a:rPr lang="en" sz="2400"/>
              <a:t>OEING </a:t>
            </a:r>
            <a:r>
              <a:rPr lang="en" sz="3000"/>
              <a:t>787 W</a:t>
            </a:r>
            <a:r>
              <a:rPr lang="en" sz="2400"/>
              <a:t>ITHOUT </a:t>
            </a:r>
            <a:r>
              <a:rPr lang="en" sz="3000"/>
              <a:t>F</a:t>
            </a:r>
            <a:r>
              <a:rPr lang="en" sz="2400"/>
              <a:t>LAPS</a:t>
            </a:r>
            <a:endParaRPr sz="2400"/>
          </a:p>
        </p:txBody>
      </p:sp>
      <p:pic>
        <p:nvPicPr>
          <p:cNvPr id="937" name="Google Shape;937;p8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0570" y="725100"/>
            <a:ext cx="8242859" cy="3815326"/>
          </a:xfrm>
          <a:prstGeom prst="rect">
            <a:avLst/>
          </a:prstGeom>
          <a:noFill/>
          <a:ln>
            <a:noFill/>
          </a:ln>
        </p:spPr>
      </p:pic>
      <p:sp>
        <p:nvSpPr>
          <p:cNvPr id="938" name="Google Shape;938;p8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76</a:t>
            </a:fld>
            <a:endParaRPr/>
          </a:p>
        </p:txBody>
      </p:sp>
      <p:graphicFrame>
        <p:nvGraphicFramePr>
          <p:cNvPr id="939" name="Google Shape;939;p88"/>
          <p:cNvGraphicFramePr/>
          <p:nvPr/>
        </p:nvGraphicFramePr>
        <p:xfrm>
          <a:off x="0" y="4736775"/>
          <a:ext cx="8415000" cy="32005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8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950"/>
              <a:t>Model Aircraft Scale Factors</a:t>
            </a:r>
            <a:endParaRPr/>
          </a:p>
        </p:txBody>
      </p:sp>
      <p:pic>
        <p:nvPicPr>
          <p:cNvPr id="945" name="Google Shape;945;p8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93951" y="593088"/>
            <a:ext cx="4532701" cy="3957329"/>
          </a:xfrm>
          <a:prstGeom prst="rect">
            <a:avLst/>
          </a:prstGeom>
          <a:noFill/>
          <a:ln>
            <a:noFill/>
          </a:ln>
        </p:spPr>
      </p:pic>
      <p:sp>
        <p:nvSpPr>
          <p:cNvPr id="946" name="Google Shape;946;p8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77</a:t>
            </a:fld>
            <a:endParaRPr/>
          </a:p>
        </p:txBody>
      </p:sp>
      <p:graphicFrame>
        <p:nvGraphicFramePr>
          <p:cNvPr id="947" name="Google Shape;947;p8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9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950"/>
              <a:t>Wind Tunnel - Supporting Data</a:t>
            </a:r>
            <a:endParaRPr sz="2070"/>
          </a:p>
        </p:txBody>
      </p:sp>
      <p:sp>
        <p:nvSpPr>
          <p:cNvPr id="953" name="Google Shape;953;p9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78</a:t>
            </a:fld>
            <a:endParaRPr/>
          </a:p>
        </p:txBody>
      </p:sp>
      <p:sp>
        <p:nvSpPr>
          <p:cNvPr id="954" name="Google Shape;954;p90"/>
          <p:cNvSpPr txBox="1"/>
          <p:nvPr/>
        </p:nvSpPr>
        <p:spPr>
          <a:xfrm>
            <a:off x="311700" y="756425"/>
            <a:ext cx="8520600" cy="3416400"/>
          </a:xfrm>
          <a:prstGeom prst="rect">
            <a:avLst/>
          </a:prstGeom>
          <a:noFill/>
          <a:ln>
            <a:noFill/>
          </a:ln>
        </p:spPr>
        <p:txBody>
          <a:bodyPr spcFirstLastPara="1" wrap="square" lIns="91425" tIns="91425" rIns="91425" bIns="91425" anchor="t" anchorCtr="0">
            <a:normAutofit/>
          </a:bodyPr>
          <a:lstStyle/>
          <a:p>
            <a:pPr marL="685800" lvl="0" indent="-330200" algn="l" rtl="0">
              <a:lnSpc>
                <a:spcPct val="115000"/>
              </a:lnSpc>
              <a:spcBef>
                <a:spcPts val="0"/>
              </a:spcBef>
              <a:spcAft>
                <a:spcPts val="0"/>
              </a:spcAft>
              <a:buClr>
                <a:schemeClr val="lt1"/>
              </a:buClr>
              <a:buSzPts val="1600"/>
              <a:buFont typeface="Roboto"/>
              <a:buChar char="➢"/>
            </a:pPr>
            <a:r>
              <a:rPr lang="en" sz="1600">
                <a:solidFill>
                  <a:schemeClr val="lt1"/>
                </a:solidFill>
                <a:latin typeface="Roboto"/>
                <a:ea typeface="Roboto"/>
                <a:cs typeface="Roboto"/>
                <a:sym typeface="Roboto"/>
              </a:rPr>
              <a:t>Can we determine stability using the wind tunnel? </a:t>
            </a:r>
            <a:endParaRPr sz="1600">
              <a:solidFill>
                <a:schemeClr val="lt1"/>
              </a:solidFill>
              <a:latin typeface="Roboto"/>
              <a:ea typeface="Roboto"/>
              <a:cs typeface="Roboto"/>
              <a:sym typeface="Roboto"/>
            </a:endParaRPr>
          </a:p>
          <a:p>
            <a:pPr marL="1028700" lvl="1" indent="-330200" algn="l" rtl="0">
              <a:lnSpc>
                <a:spcPct val="115000"/>
              </a:lnSpc>
              <a:spcBef>
                <a:spcPts val="0"/>
              </a:spcBef>
              <a:spcAft>
                <a:spcPts val="0"/>
              </a:spcAft>
              <a:buClr>
                <a:schemeClr val="lt1"/>
              </a:buClr>
              <a:buSzPts val="1600"/>
              <a:buFont typeface="Roboto"/>
              <a:buChar char="○"/>
            </a:pPr>
            <a:r>
              <a:rPr lang="en" sz="1600">
                <a:solidFill>
                  <a:schemeClr val="lt1"/>
                </a:solidFill>
                <a:latin typeface="Roboto"/>
                <a:ea typeface="Roboto"/>
                <a:cs typeface="Roboto"/>
                <a:sym typeface="Roboto"/>
              </a:rPr>
              <a:t>No, the data we use may only be considered supporting data</a:t>
            </a:r>
            <a:endParaRPr sz="1600">
              <a:solidFill>
                <a:schemeClr val="lt1"/>
              </a:solidFill>
              <a:latin typeface="Roboto"/>
              <a:ea typeface="Roboto"/>
              <a:cs typeface="Roboto"/>
              <a:sym typeface="Roboto"/>
            </a:endParaRPr>
          </a:p>
          <a:p>
            <a:pPr marL="1371600" lvl="2" indent="-330200" algn="l" rtl="0">
              <a:lnSpc>
                <a:spcPct val="115000"/>
              </a:lnSpc>
              <a:spcBef>
                <a:spcPts val="0"/>
              </a:spcBef>
              <a:spcAft>
                <a:spcPts val="0"/>
              </a:spcAft>
              <a:buClr>
                <a:schemeClr val="lt1"/>
              </a:buClr>
              <a:buSzPts val="1600"/>
              <a:buFont typeface="Roboto"/>
              <a:buChar char="■"/>
            </a:pPr>
            <a:r>
              <a:rPr lang="en" sz="1600">
                <a:solidFill>
                  <a:schemeClr val="lt1"/>
                </a:solidFill>
                <a:latin typeface="Roboto"/>
                <a:ea typeface="Roboto"/>
                <a:cs typeface="Roboto"/>
                <a:sym typeface="Roboto"/>
              </a:rPr>
              <a:t>Pitch stiffness may be determined for both the NELDA design model and the Cessna 206 model. This may be computed by directly extracting the pitch moment measured by any of the three sensors under consideration</a:t>
            </a:r>
            <a:endParaRPr sz="1600">
              <a:solidFill>
                <a:schemeClr val="lt1"/>
              </a:solidFill>
              <a:latin typeface="Roboto"/>
              <a:ea typeface="Roboto"/>
              <a:cs typeface="Roboto"/>
              <a:sym typeface="Roboto"/>
            </a:endParaRPr>
          </a:p>
          <a:p>
            <a:pPr marL="1371600" lvl="2" indent="-330200" algn="l" rtl="0">
              <a:lnSpc>
                <a:spcPct val="115000"/>
              </a:lnSpc>
              <a:spcBef>
                <a:spcPts val="0"/>
              </a:spcBef>
              <a:spcAft>
                <a:spcPts val="0"/>
              </a:spcAft>
              <a:buClr>
                <a:schemeClr val="lt1"/>
              </a:buClr>
              <a:buSzPts val="1600"/>
              <a:buFont typeface="Roboto"/>
              <a:buChar char="■"/>
            </a:pPr>
            <a:r>
              <a:rPr lang="en" sz="1600">
                <a:solidFill>
                  <a:schemeClr val="lt1"/>
                </a:solidFill>
                <a:latin typeface="Roboto"/>
                <a:ea typeface="Roboto"/>
                <a:cs typeface="Roboto"/>
                <a:sym typeface="Roboto"/>
              </a:rPr>
              <a:t>Lateral stability couples roll and yaw moments which falls beyond the scope of the wind-tunnel test</a:t>
            </a:r>
            <a:endParaRPr sz="1600">
              <a:solidFill>
                <a:schemeClr val="lt1"/>
              </a:solidFill>
              <a:latin typeface="Roboto"/>
              <a:ea typeface="Roboto"/>
              <a:cs typeface="Roboto"/>
              <a:sym typeface="Roboto"/>
            </a:endParaRPr>
          </a:p>
        </p:txBody>
      </p:sp>
      <p:pic>
        <p:nvPicPr>
          <p:cNvPr id="955" name="Google Shape;955;p9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727149" y="2812350"/>
            <a:ext cx="5689700" cy="1820725"/>
          </a:xfrm>
          <a:prstGeom prst="rect">
            <a:avLst/>
          </a:prstGeom>
          <a:noFill/>
          <a:ln>
            <a:noFill/>
          </a:ln>
        </p:spPr>
      </p:pic>
      <p:graphicFrame>
        <p:nvGraphicFramePr>
          <p:cNvPr id="956" name="Google Shape;956;p9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91"/>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950"/>
              <a:t>Downscaling NELDA &amp; Cessna 206</a:t>
            </a:r>
            <a:endParaRPr/>
          </a:p>
        </p:txBody>
      </p:sp>
      <p:pic>
        <p:nvPicPr>
          <p:cNvPr id="962" name="Google Shape;962;p9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334876" y="636712"/>
            <a:ext cx="6028249" cy="4036051"/>
          </a:xfrm>
          <a:prstGeom prst="rect">
            <a:avLst/>
          </a:prstGeom>
          <a:noFill/>
          <a:ln>
            <a:noFill/>
          </a:ln>
        </p:spPr>
      </p:pic>
      <p:sp>
        <p:nvSpPr>
          <p:cNvPr id="963" name="Google Shape;963;p9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79</a:t>
            </a:fld>
            <a:endParaRPr/>
          </a:p>
        </p:txBody>
      </p:sp>
      <p:graphicFrame>
        <p:nvGraphicFramePr>
          <p:cNvPr id="964" name="Google Shape;964;p9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228600" lvl="0" indent="0" algn="l" rtl="0">
              <a:spcBef>
                <a:spcPts val="0"/>
              </a:spcBef>
              <a:spcAft>
                <a:spcPts val="0"/>
              </a:spcAft>
              <a:buNone/>
            </a:pPr>
            <a:r>
              <a:rPr lang="en" sz="3300"/>
              <a:t>CONOPS (P</a:t>
            </a:r>
            <a:r>
              <a:rPr lang="en" sz="2633"/>
              <a:t>ROJECT</a:t>
            </a:r>
            <a:r>
              <a:rPr lang="en" sz="3300"/>
              <a:t>)</a:t>
            </a:r>
            <a:endParaRPr sz="2650"/>
          </a:p>
        </p:txBody>
      </p:sp>
      <p:sp>
        <p:nvSpPr>
          <p:cNvPr id="120" name="Google Shape;120;p2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a:t>
            </a:fld>
            <a:endParaRPr/>
          </a:p>
        </p:txBody>
      </p:sp>
      <p:pic>
        <p:nvPicPr>
          <p:cNvPr id="121" name="Google Shape;121;p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891625" y="3196343"/>
            <a:ext cx="1360751" cy="1349507"/>
          </a:xfrm>
          <a:prstGeom prst="rect">
            <a:avLst/>
          </a:prstGeom>
          <a:noFill/>
          <a:ln>
            <a:noFill/>
          </a:ln>
        </p:spPr>
      </p:pic>
      <p:cxnSp>
        <p:nvCxnSpPr>
          <p:cNvPr id="122" name="Google Shape;122;p20"/>
          <p:cNvCxnSpPr>
            <a:stCxn id="123" idx="2"/>
            <a:endCxn id="121" idx="3"/>
          </p:cNvCxnSpPr>
          <p:nvPr/>
        </p:nvCxnSpPr>
        <p:spPr>
          <a:xfrm rot="5400000">
            <a:off x="6128326" y="2845411"/>
            <a:ext cx="149700" cy="1901700"/>
          </a:xfrm>
          <a:prstGeom prst="bentConnector2">
            <a:avLst/>
          </a:prstGeom>
          <a:noFill/>
          <a:ln w="28575" cap="flat" cmpd="sng">
            <a:solidFill>
              <a:schemeClr val="dk2"/>
            </a:solidFill>
            <a:prstDash val="solid"/>
            <a:round/>
            <a:headEnd type="none" w="med" len="med"/>
            <a:tailEnd type="triangle" w="med" len="med"/>
          </a:ln>
        </p:spPr>
      </p:cxnSp>
      <p:cxnSp>
        <p:nvCxnSpPr>
          <p:cNvPr id="124" name="Google Shape;124;p20"/>
          <p:cNvCxnSpPr>
            <a:stCxn id="125" idx="2"/>
            <a:endCxn id="121" idx="1"/>
          </p:cNvCxnSpPr>
          <p:nvPr/>
        </p:nvCxnSpPr>
        <p:spPr>
          <a:xfrm rot="-5400000" flipH="1">
            <a:off x="2841837" y="2821376"/>
            <a:ext cx="198000" cy="1901700"/>
          </a:xfrm>
          <a:prstGeom prst="bentConnector2">
            <a:avLst/>
          </a:prstGeom>
          <a:noFill/>
          <a:ln w="28575" cap="flat" cmpd="sng">
            <a:solidFill>
              <a:schemeClr val="dk2"/>
            </a:solidFill>
            <a:prstDash val="solid"/>
            <a:round/>
            <a:headEnd type="none" w="med" len="med"/>
            <a:tailEnd type="triangle" w="med" len="med"/>
          </a:ln>
        </p:spPr>
      </p:cxnSp>
      <p:grpSp>
        <p:nvGrpSpPr>
          <p:cNvPr id="126" name="Google Shape;126;p20"/>
          <p:cNvGrpSpPr/>
          <p:nvPr/>
        </p:nvGrpSpPr>
        <p:grpSpPr>
          <a:xfrm>
            <a:off x="960535" y="465325"/>
            <a:ext cx="7680130" cy="1646974"/>
            <a:chOff x="986422" y="465325"/>
            <a:chExt cx="7680130" cy="1646974"/>
          </a:xfrm>
        </p:grpSpPr>
        <p:pic>
          <p:nvPicPr>
            <p:cNvPr id="127" name="Google Shape;127;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61987" y="465325"/>
              <a:ext cx="3020027" cy="1646974"/>
            </a:xfrm>
            <a:prstGeom prst="rect">
              <a:avLst/>
            </a:prstGeom>
            <a:noFill/>
            <a:ln>
              <a:noFill/>
            </a:ln>
          </p:spPr>
        </p:pic>
        <p:grpSp>
          <p:nvGrpSpPr>
            <p:cNvPr id="128" name="Google Shape;128;p20"/>
            <p:cNvGrpSpPr/>
            <p:nvPr/>
          </p:nvGrpSpPr>
          <p:grpSpPr>
            <a:xfrm>
              <a:off x="6350919" y="658374"/>
              <a:ext cx="2315634" cy="1260875"/>
              <a:chOff x="6828366" y="658374"/>
              <a:chExt cx="2315634" cy="1260875"/>
            </a:xfrm>
          </p:grpSpPr>
          <p:pic>
            <p:nvPicPr>
              <p:cNvPr id="129" name="Google Shape;129;p20"/>
              <p:cNvPicPr preferRelativeResize="0"/>
              <p:nvPr/>
            </p:nvPicPr>
            <p:blipFill>
              <a:blip r:embed="rId5">
                <a:alphaModFix/>
              </a:blip>
              <a:stretch>
                <a:fillRect/>
              </a:stretch>
            </p:blipFill>
            <p:spPr>
              <a:xfrm>
                <a:off x="6828366" y="658374"/>
                <a:ext cx="1360739" cy="1260875"/>
              </a:xfrm>
              <a:prstGeom prst="rect">
                <a:avLst/>
              </a:prstGeom>
              <a:noFill/>
              <a:ln>
                <a:noFill/>
              </a:ln>
            </p:spPr>
          </p:pic>
          <p:sp>
            <p:nvSpPr>
              <p:cNvPr id="130" name="Google Shape;130;p20"/>
              <p:cNvSpPr txBox="1"/>
              <p:nvPr/>
            </p:nvSpPr>
            <p:spPr>
              <a:xfrm>
                <a:off x="7984800" y="919363"/>
                <a:ext cx="1159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Roboto"/>
                    <a:ea typeface="Roboto"/>
                    <a:cs typeface="Roboto"/>
                    <a:sym typeface="Roboto"/>
                  </a:rPr>
                  <a:t>MATLAB Performance Models</a:t>
                </a:r>
                <a:endParaRPr sz="1200">
                  <a:latin typeface="Roboto"/>
                  <a:ea typeface="Roboto"/>
                  <a:cs typeface="Roboto"/>
                  <a:sym typeface="Roboto"/>
                </a:endParaRPr>
              </a:p>
            </p:txBody>
          </p:sp>
        </p:grpSp>
        <p:cxnSp>
          <p:nvCxnSpPr>
            <p:cNvPr id="131" name="Google Shape;131;p20"/>
            <p:cNvCxnSpPr/>
            <p:nvPr/>
          </p:nvCxnSpPr>
          <p:spPr>
            <a:xfrm rot="10800000">
              <a:off x="6039313" y="1288812"/>
              <a:ext cx="491400" cy="0"/>
            </a:xfrm>
            <a:prstGeom prst="straightConnector1">
              <a:avLst/>
            </a:prstGeom>
            <a:noFill/>
            <a:ln w="28575" cap="flat" cmpd="sng">
              <a:solidFill>
                <a:schemeClr val="dk2"/>
              </a:solidFill>
              <a:prstDash val="solid"/>
              <a:round/>
              <a:headEnd type="none" w="med" len="med"/>
              <a:tailEnd type="triangle" w="med" len="med"/>
            </a:ln>
          </p:spPr>
        </p:cxnSp>
        <p:grpSp>
          <p:nvGrpSpPr>
            <p:cNvPr id="132" name="Google Shape;132;p20"/>
            <p:cNvGrpSpPr/>
            <p:nvPr/>
          </p:nvGrpSpPr>
          <p:grpSpPr>
            <a:xfrm>
              <a:off x="986422" y="675487"/>
              <a:ext cx="2075541" cy="1226650"/>
              <a:chOff x="986422" y="675487"/>
              <a:chExt cx="2075541" cy="1226650"/>
            </a:xfrm>
          </p:grpSpPr>
          <p:pic>
            <p:nvPicPr>
              <p:cNvPr id="133" name="Google Shape;133;p20"/>
              <p:cNvPicPr preferRelativeResize="0"/>
              <p:nvPr/>
            </p:nvPicPr>
            <p:blipFill rotWithShape="1">
              <a:blip r:embed="rId6" cstate="screen">
                <a:alphaModFix/>
                <a:extLst>
                  <a:ext uri="{28A0092B-C50C-407E-A947-70E740481C1C}">
                    <a14:useLocalDpi xmlns:a14="http://schemas.microsoft.com/office/drawing/2010/main"/>
                  </a:ext>
                </a:extLst>
              </a:blip>
              <a:srcRect l="9278" t="12959" r="8464" b="11648"/>
              <a:stretch/>
            </p:blipFill>
            <p:spPr>
              <a:xfrm>
                <a:off x="986422" y="675487"/>
                <a:ext cx="1680180" cy="1226650"/>
              </a:xfrm>
              <a:prstGeom prst="rect">
                <a:avLst/>
              </a:prstGeom>
              <a:noFill/>
              <a:ln>
                <a:noFill/>
              </a:ln>
            </p:spPr>
          </p:pic>
          <p:cxnSp>
            <p:nvCxnSpPr>
              <p:cNvPr id="134" name="Google Shape;134;p20"/>
              <p:cNvCxnSpPr/>
              <p:nvPr/>
            </p:nvCxnSpPr>
            <p:spPr>
              <a:xfrm>
                <a:off x="2570563" y="1288812"/>
                <a:ext cx="491400" cy="0"/>
              </a:xfrm>
              <a:prstGeom prst="straightConnector1">
                <a:avLst/>
              </a:prstGeom>
              <a:noFill/>
              <a:ln w="28575" cap="flat" cmpd="sng">
                <a:solidFill>
                  <a:schemeClr val="dk2"/>
                </a:solidFill>
                <a:prstDash val="solid"/>
                <a:round/>
                <a:headEnd type="none" w="med" len="med"/>
                <a:tailEnd type="triangle" w="med" len="med"/>
              </a:ln>
            </p:spPr>
          </p:cxnSp>
        </p:grpSp>
      </p:grpSp>
      <p:sp>
        <p:nvSpPr>
          <p:cNvPr id="135" name="Google Shape;135;p20"/>
          <p:cNvSpPr txBox="1"/>
          <p:nvPr/>
        </p:nvSpPr>
        <p:spPr>
          <a:xfrm>
            <a:off x="3654300" y="1749750"/>
            <a:ext cx="183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 </a:t>
            </a:r>
            <a:endParaRPr>
              <a:latin typeface="Roboto"/>
              <a:ea typeface="Roboto"/>
              <a:cs typeface="Roboto"/>
              <a:sym typeface="Roboto"/>
            </a:endParaRPr>
          </a:p>
        </p:txBody>
      </p:sp>
      <p:cxnSp>
        <p:nvCxnSpPr>
          <p:cNvPr id="136" name="Google Shape;136;p20"/>
          <p:cNvCxnSpPr>
            <a:stCxn id="135" idx="2"/>
          </p:cNvCxnSpPr>
          <p:nvPr/>
        </p:nvCxnSpPr>
        <p:spPr>
          <a:xfrm rot="-5400000" flipH="1">
            <a:off x="4785600" y="1936350"/>
            <a:ext cx="688500" cy="1115700"/>
          </a:xfrm>
          <a:prstGeom prst="bentConnector2">
            <a:avLst/>
          </a:prstGeom>
          <a:noFill/>
          <a:ln w="28575" cap="flat" cmpd="sng">
            <a:solidFill>
              <a:schemeClr val="dk2"/>
            </a:solidFill>
            <a:prstDash val="solid"/>
            <a:round/>
            <a:headEnd type="none" w="med" len="med"/>
            <a:tailEnd type="triangle" w="med" len="med"/>
          </a:ln>
        </p:spPr>
      </p:cxnSp>
      <p:sp>
        <p:nvSpPr>
          <p:cNvPr id="137" name="Google Shape;137;p20"/>
          <p:cNvSpPr txBox="1"/>
          <p:nvPr/>
        </p:nvSpPr>
        <p:spPr>
          <a:xfrm>
            <a:off x="3654300" y="659850"/>
            <a:ext cx="160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Full Scale Design</a:t>
            </a:r>
            <a:endParaRPr>
              <a:latin typeface="Roboto"/>
              <a:ea typeface="Roboto"/>
              <a:cs typeface="Roboto"/>
              <a:sym typeface="Roboto"/>
            </a:endParaRPr>
          </a:p>
        </p:txBody>
      </p:sp>
      <p:grpSp>
        <p:nvGrpSpPr>
          <p:cNvPr id="138" name="Google Shape;138;p20"/>
          <p:cNvGrpSpPr/>
          <p:nvPr/>
        </p:nvGrpSpPr>
        <p:grpSpPr>
          <a:xfrm>
            <a:off x="5731141" y="2494749"/>
            <a:ext cx="2845769" cy="1226662"/>
            <a:chOff x="5687224" y="2112298"/>
            <a:chExt cx="3020025" cy="1301775"/>
          </a:xfrm>
        </p:grpSpPr>
        <p:pic>
          <p:nvPicPr>
            <p:cNvPr id="123" name="Google Shape;123;p2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687224" y="2112298"/>
              <a:ext cx="3020025" cy="1301775"/>
            </a:xfrm>
            <a:prstGeom prst="rect">
              <a:avLst/>
            </a:prstGeom>
            <a:noFill/>
            <a:ln>
              <a:noFill/>
            </a:ln>
          </p:spPr>
        </p:pic>
        <p:pic>
          <p:nvPicPr>
            <p:cNvPr id="139" name="Google Shape;139;p2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587500" y="2437150"/>
              <a:ext cx="185723" cy="101275"/>
            </a:xfrm>
            <a:prstGeom prst="rect">
              <a:avLst/>
            </a:prstGeom>
            <a:noFill/>
            <a:ln>
              <a:noFill/>
            </a:ln>
          </p:spPr>
        </p:pic>
      </p:grpSp>
      <p:sp>
        <p:nvSpPr>
          <p:cNvPr id="140" name="Google Shape;140;p20"/>
          <p:cNvSpPr txBox="1"/>
          <p:nvPr/>
        </p:nvSpPr>
        <p:spPr>
          <a:xfrm>
            <a:off x="5731125" y="2240925"/>
            <a:ext cx="2845800" cy="33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a:ea typeface="Roboto"/>
                <a:cs typeface="Roboto"/>
                <a:sym typeface="Roboto"/>
              </a:rPr>
              <a:t>Wind Tunnel Aerodynamic Validation (WTAV)</a:t>
            </a:r>
            <a:endParaRPr sz="1000">
              <a:latin typeface="Roboto"/>
              <a:ea typeface="Roboto"/>
              <a:cs typeface="Roboto"/>
              <a:sym typeface="Roboto"/>
            </a:endParaRPr>
          </a:p>
        </p:txBody>
      </p:sp>
      <p:sp>
        <p:nvSpPr>
          <p:cNvPr id="141" name="Google Shape;141;p20"/>
          <p:cNvSpPr txBox="1"/>
          <p:nvPr/>
        </p:nvSpPr>
        <p:spPr>
          <a:xfrm>
            <a:off x="3891600" y="4145650"/>
            <a:ext cx="1360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Polished Data</a:t>
            </a:r>
            <a:endParaRPr>
              <a:latin typeface="Roboto"/>
              <a:ea typeface="Roboto"/>
              <a:cs typeface="Roboto"/>
              <a:sym typeface="Roboto"/>
            </a:endParaRPr>
          </a:p>
        </p:txBody>
      </p:sp>
      <p:grpSp>
        <p:nvGrpSpPr>
          <p:cNvPr id="142" name="Google Shape;142;p20"/>
          <p:cNvGrpSpPr/>
          <p:nvPr/>
        </p:nvGrpSpPr>
        <p:grpSpPr>
          <a:xfrm>
            <a:off x="609775" y="2340900"/>
            <a:ext cx="2845800" cy="1332326"/>
            <a:chOff x="609775" y="2112300"/>
            <a:chExt cx="2845800" cy="1332326"/>
          </a:xfrm>
        </p:grpSpPr>
        <p:pic>
          <p:nvPicPr>
            <p:cNvPr id="125" name="Google Shape;125;p20"/>
            <p:cNvPicPr preferRelativeResize="0"/>
            <p:nvPr/>
          </p:nvPicPr>
          <p:blipFill rotWithShape="1">
            <a:blip r:embed="rId9" cstate="screen">
              <a:alphaModFix/>
              <a:extLst>
                <a:ext uri="{28A0092B-C50C-407E-A947-70E740481C1C}">
                  <a14:useLocalDpi xmlns:a14="http://schemas.microsoft.com/office/drawing/2010/main"/>
                </a:ext>
              </a:extLst>
            </a:blip>
            <a:srcRect b="-7100"/>
            <a:stretch/>
          </p:blipFill>
          <p:spPr>
            <a:xfrm>
              <a:off x="1158575" y="2571751"/>
              <a:ext cx="1662824" cy="872875"/>
            </a:xfrm>
            <a:prstGeom prst="rect">
              <a:avLst/>
            </a:prstGeom>
            <a:noFill/>
            <a:ln>
              <a:noFill/>
            </a:ln>
          </p:spPr>
        </p:pic>
        <p:sp>
          <p:nvSpPr>
            <p:cNvPr id="143" name="Google Shape;143;p20"/>
            <p:cNvSpPr txBox="1"/>
            <p:nvPr/>
          </p:nvSpPr>
          <p:spPr>
            <a:xfrm>
              <a:off x="609775" y="2345400"/>
              <a:ext cx="2845800" cy="33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a:ea typeface="Roboto"/>
                  <a:cs typeface="Roboto"/>
                  <a:sym typeface="Roboto"/>
                </a:rPr>
                <a:t>Characteristic Stability Demonstration (CSD)</a:t>
              </a:r>
              <a:endParaRPr sz="1000">
                <a:latin typeface="Roboto"/>
                <a:ea typeface="Roboto"/>
                <a:cs typeface="Roboto"/>
                <a:sym typeface="Roboto"/>
              </a:endParaRPr>
            </a:p>
          </p:txBody>
        </p:sp>
        <p:sp>
          <p:nvSpPr>
            <p:cNvPr id="144" name="Google Shape;144;p20"/>
            <p:cNvSpPr txBox="1"/>
            <p:nvPr/>
          </p:nvSpPr>
          <p:spPr>
            <a:xfrm>
              <a:off x="1328425" y="2112300"/>
              <a:ext cx="14085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Glider Model</a:t>
              </a:r>
              <a:endParaRPr sz="1200">
                <a:latin typeface="Roboto"/>
                <a:ea typeface="Roboto"/>
                <a:cs typeface="Roboto"/>
                <a:sym typeface="Roboto"/>
              </a:endParaRPr>
            </a:p>
          </p:txBody>
        </p:sp>
      </p:grpSp>
      <p:cxnSp>
        <p:nvCxnSpPr>
          <p:cNvPr id="145" name="Google Shape;145;p20"/>
          <p:cNvCxnSpPr/>
          <p:nvPr/>
        </p:nvCxnSpPr>
        <p:spPr>
          <a:xfrm>
            <a:off x="-366725" y="2240925"/>
            <a:ext cx="9756300" cy="0"/>
          </a:xfrm>
          <a:prstGeom prst="straightConnector1">
            <a:avLst/>
          </a:prstGeom>
          <a:noFill/>
          <a:ln w="19050" cap="flat" cmpd="sng">
            <a:solidFill>
              <a:schemeClr val="lt2"/>
            </a:solidFill>
            <a:prstDash val="lgDashDot"/>
            <a:round/>
            <a:headEnd type="none" w="med" len="med"/>
            <a:tailEnd type="none" w="med" len="med"/>
          </a:ln>
        </p:spPr>
      </p:cxnSp>
      <p:cxnSp>
        <p:nvCxnSpPr>
          <p:cNvPr id="146" name="Google Shape;146;p20"/>
          <p:cNvCxnSpPr/>
          <p:nvPr/>
        </p:nvCxnSpPr>
        <p:spPr>
          <a:xfrm rot="5400000">
            <a:off x="3669175" y="1936350"/>
            <a:ext cx="688500" cy="1115700"/>
          </a:xfrm>
          <a:prstGeom prst="bentConnector2">
            <a:avLst/>
          </a:prstGeom>
          <a:noFill/>
          <a:ln w="28575" cap="flat" cmpd="sng">
            <a:solidFill>
              <a:schemeClr val="dk2"/>
            </a:solidFill>
            <a:prstDash val="solid"/>
            <a:round/>
            <a:headEnd type="none" w="med" len="med"/>
            <a:tailEnd type="triangle" w="med" len="med"/>
          </a:ln>
        </p:spPr>
      </p:cxnSp>
      <p:sp>
        <p:nvSpPr>
          <p:cNvPr id="147" name="Google Shape;147;p20"/>
          <p:cNvSpPr txBox="1"/>
          <p:nvPr/>
        </p:nvSpPr>
        <p:spPr>
          <a:xfrm>
            <a:off x="21350" y="1944675"/>
            <a:ext cx="1536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1st Semester</a:t>
            </a:r>
            <a:endParaRPr sz="1000">
              <a:latin typeface="Roboto"/>
              <a:ea typeface="Roboto"/>
              <a:cs typeface="Roboto"/>
              <a:sym typeface="Roboto"/>
            </a:endParaRPr>
          </a:p>
        </p:txBody>
      </p:sp>
      <p:sp>
        <p:nvSpPr>
          <p:cNvPr id="148" name="Google Shape;148;p20"/>
          <p:cNvSpPr txBox="1"/>
          <p:nvPr/>
        </p:nvSpPr>
        <p:spPr>
          <a:xfrm>
            <a:off x="21350" y="2212350"/>
            <a:ext cx="1536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2nd Semester</a:t>
            </a:r>
            <a:endParaRPr sz="1000">
              <a:latin typeface="Roboto"/>
              <a:ea typeface="Roboto"/>
              <a:cs typeface="Roboto"/>
              <a:sym typeface="Roboto"/>
            </a:endParaRPr>
          </a:p>
        </p:txBody>
      </p:sp>
      <p:graphicFrame>
        <p:nvGraphicFramePr>
          <p:cNvPr id="149" name="Google Shape;149;p2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C6B4"/>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9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950"/>
              <a:t>1/65 Model Scale Factors</a:t>
            </a:r>
            <a:endParaRPr/>
          </a:p>
        </p:txBody>
      </p:sp>
      <p:sp>
        <p:nvSpPr>
          <p:cNvPr id="970" name="Google Shape;970;p9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80</a:t>
            </a:fld>
            <a:endParaRPr/>
          </a:p>
        </p:txBody>
      </p:sp>
      <p:pic>
        <p:nvPicPr>
          <p:cNvPr id="971" name="Google Shape;971;p9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38950" y="642113"/>
            <a:ext cx="5337094" cy="3859275"/>
          </a:xfrm>
          <a:prstGeom prst="rect">
            <a:avLst/>
          </a:prstGeom>
          <a:noFill/>
          <a:ln>
            <a:noFill/>
          </a:ln>
        </p:spPr>
      </p:pic>
      <p:graphicFrame>
        <p:nvGraphicFramePr>
          <p:cNvPr id="972" name="Google Shape;972;p9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9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950"/>
              <a:t>Reynolds # Calculations</a:t>
            </a:r>
            <a:endParaRPr/>
          </a:p>
        </p:txBody>
      </p:sp>
      <p:pic>
        <p:nvPicPr>
          <p:cNvPr id="978" name="Google Shape;978;p9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11625" y="514797"/>
            <a:ext cx="3604375" cy="4171504"/>
          </a:xfrm>
          <a:prstGeom prst="rect">
            <a:avLst/>
          </a:prstGeom>
          <a:noFill/>
          <a:ln>
            <a:noFill/>
          </a:ln>
        </p:spPr>
      </p:pic>
      <p:pic>
        <p:nvPicPr>
          <p:cNvPr id="979" name="Google Shape;979;p9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27218" y="514800"/>
            <a:ext cx="3524532" cy="4171501"/>
          </a:xfrm>
          <a:prstGeom prst="rect">
            <a:avLst/>
          </a:prstGeom>
          <a:noFill/>
          <a:ln>
            <a:noFill/>
          </a:ln>
        </p:spPr>
      </p:pic>
      <p:sp>
        <p:nvSpPr>
          <p:cNvPr id="980" name="Google Shape;980;p9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81</a:t>
            </a:fld>
            <a:endParaRPr/>
          </a:p>
        </p:txBody>
      </p:sp>
      <p:graphicFrame>
        <p:nvGraphicFramePr>
          <p:cNvPr id="981" name="Google Shape;981;p93"/>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9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950"/>
              <a:t>Testing: Model Size and Blockage Area</a:t>
            </a:r>
            <a:endParaRPr/>
          </a:p>
        </p:txBody>
      </p:sp>
      <p:pic>
        <p:nvPicPr>
          <p:cNvPr id="987" name="Google Shape;987;p9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31725" y="572700"/>
            <a:ext cx="5457149" cy="4006975"/>
          </a:xfrm>
          <a:prstGeom prst="rect">
            <a:avLst/>
          </a:prstGeom>
          <a:noFill/>
          <a:ln>
            <a:noFill/>
          </a:ln>
        </p:spPr>
      </p:pic>
      <p:sp>
        <p:nvSpPr>
          <p:cNvPr id="988" name="Google Shape;988;p9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82</a:t>
            </a:fld>
            <a:endParaRPr/>
          </a:p>
        </p:txBody>
      </p:sp>
      <p:graphicFrame>
        <p:nvGraphicFramePr>
          <p:cNvPr id="989" name="Google Shape;989;p9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9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950"/>
              <a:t>Testing: Model Weight Requirement </a:t>
            </a:r>
            <a:endParaRPr/>
          </a:p>
        </p:txBody>
      </p:sp>
      <p:pic>
        <p:nvPicPr>
          <p:cNvPr id="995" name="Google Shape;995;p9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07775" y="572700"/>
            <a:ext cx="4905049" cy="4041500"/>
          </a:xfrm>
          <a:prstGeom prst="rect">
            <a:avLst/>
          </a:prstGeom>
          <a:noFill/>
          <a:ln>
            <a:noFill/>
          </a:ln>
        </p:spPr>
      </p:pic>
      <p:sp>
        <p:nvSpPr>
          <p:cNvPr id="996" name="Google Shape;996;p9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83</a:t>
            </a:fld>
            <a:endParaRPr/>
          </a:p>
        </p:txBody>
      </p:sp>
      <p:graphicFrame>
        <p:nvGraphicFramePr>
          <p:cNvPr id="997" name="Google Shape;997;p9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9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950"/>
              <a:t>Testing: Model Center of Gravity</a:t>
            </a:r>
            <a:endParaRPr/>
          </a:p>
        </p:txBody>
      </p:sp>
      <p:pic>
        <p:nvPicPr>
          <p:cNvPr id="1003" name="Google Shape;1003;p9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02925" y="572700"/>
            <a:ext cx="6514750" cy="4099025"/>
          </a:xfrm>
          <a:prstGeom prst="rect">
            <a:avLst/>
          </a:prstGeom>
          <a:noFill/>
          <a:ln>
            <a:noFill/>
          </a:ln>
        </p:spPr>
      </p:pic>
      <p:sp>
        <p:nvSpPr>
          <p:cNvPr id="1004" name="Google Shape;1004;p9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84</a:t>
            </a:fld>
            <a:endParaRPr/>
          </a:p>
        </p:txBody>
      </p:sp>
      <p:graphicFrame>
        <p:nvGraphicFramePr>
          <p:cNvPr id="1005" name="Google Shape;1005;p9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97"/>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950"/>
              <a:t>Testing: WT Velocity Uncertainty</a:t>
            </a:r>
            <a:endParaRPr/>
          </a:p>
        </p:txBody>
      </p:sp>
      <p:pic>
        <p:nvPicPr>
          <p:cNvPr id="1011" name="Google Shape;1011;p9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30488" y="588713"/>
            <a:ext cx="4459630" cy="4132050"/>
          </a:xfrm>
          <a:prstGeom prst="rect">
            <a:avLst/>
          </a:prstGeom>
          <a:noFill/>
          <a:ln>
            <a:noFill/>
          </a:ln>
        </p:spPr>
      </p:pic>
      <p:sp>
        <p:nvSpPr>
          <p:cNvPr id="1012" name="Google Shape;1012;p9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85</a:t>
            </a:fld>
            <a:endParaRPr/>
          </a:p>
        </p:txBody>
      </p:sp>
      <p:graphicFrame>
        <p:nvGraphicFramePr>
          <p:cNvPr id="1013" name="Google Shape;1013;p9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98"/>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950"/>
              <a:t>Sting EWT: Axial Force Calibration 1/2</a:t>
            </a:r>
            <a:endParaRPr/>
          </a:p>
        </p:txBody>
      </p:sp>
      <p:pic>
        <p:nvPicPr>
          <p:cNvPr id="1019" name="Google Shape;1019;p9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34925" y="572700"/>
            <a:ext cx="6500900" cy="4093726"/>
          </a:xfrm>
          <a:prstGeom prst="rect">
            <a:avLst/>
          </a:prstGeom>
          <a:noFill/>
          <a:ln>
            <a:noFill/>
          </a:ln>
        </p:spPr>
      </p:pic>
      <p:sp>
        <p:nvSpPr>
          <p:cNvPr id="1020" name="Google Shape;1020;p9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86</a:t>
            </a:fld>
            <a:endParaRPr/>
          </a:p>
        </p:txBody>
      </p:sp>
      <p:graphicFrame>
        <p:nvGraphicFramePr>
          <p:cNvPr id="1021" name="Google Shape;1021;p98"/>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99"/>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950"/>
              <a:t>Sting EWT: Axial Force Calibration 2/2</a:t>
            </a:r>
            <a:endParaRPr/>
          </a:p>
        </p:txBody>
      </p:sp>
      <p:pic>
        <p:nvPicPr>
          <p:cNvPr id="1027" name="Google Shape;1027;p9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85850" y="712350"/>
            <a:ext cx="7772300" cy="3718800"/>
          </a:xfrm>
          <a:prstGeom prst="rect">
            <a:avLst/>
          </a:prstGeom>
          <a:noFill/>
          <a:ln>
            <a:noFill/>
          </a:ln>
        </p:spPr>
      </p:pic>
      <p:sp>
        <p:nvSpPr>
          <p:cNvPr id="1028" name="Google Shape;1028;p9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87</a:t>
            </a:fld>
            <a:endParaRPr/>
          </a:p>
        </p:txBody>
      </p:sp>
      <p:graphicFrame>
        <p:nvGraphicFramePr>
          <p:cNvPr id="1029" name="Google Shape;1029;p9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00"/>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950"/>
              <a:t>Sting EWT: Normal Force Calibration</a:t>
            </a:r>
            <a:endParaRPr/>
          </a:p>
        </p:txBody>
      </p:sp>
      <p:pic>
        <p:nvPicPr>
          <p:cNvPr id="1035" name="Google Shape;1035;p10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2050" y="1103175"/>
            <a:ext cx="5676601" cy="2159950"/>
          </a:xfrm>
          <a:prstGeom prst="rect">
            <a:avLst/>
          </a:prstGeom>
          <a:noFill/>
          <a:ln>
            <a:noFill/>
          </a:ln>
        </p:spPr>
      </p:pic>
      <p:pic>
        <p:nvPicPr>
          <p:cNvPr id="1036" name="Google Shape;1036;p10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163775" y="1349650"/>
            <a:ext cx="2667159" cy="1666975"/>
          </a:xfrm>
          <a:prstGeom prst="rect">
            <a:avLst/>
          </a:prstGeom>
          <a:noFill/>
          <a:ln>
            <a:noFill/>
          </a:ln>
        </p:spPr>
      </p:pic>
      <p:sp>
        <p:nvSpPr>
          <p:cNvPr id="1037" name="Google Shape;1037;p10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88</a:t>
            </a:fld>
            <a:endParaRPr/>
          </a:p>
        </p:txBody>
      </p:sp>
      <p:graphicFrame>
        <p:nvGraphicFramePr>
          <p:cNvPr id="1038" name="Google Shape;1038;p10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01"/>
          <p:cNvSpPr txBox="1">
            <a:spLocks noGrp="1"/>
          </p:cNvSpPr>
          <p:nvPr>
            <p:ph type="title"/>
          </p:nvPr>
        </p:nvSpPr>
        <p:spPr>
          <a:xfrm>
            <a:off x="0" y="610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MODEL VERIFICATION - WTAV</a:t>
            </a:r>
            <a:endParaRPr sz="2350"/>
          </a:p>
        </p:txBody>
      </p:sp>
      <p:pic>
        <p:nvPicPr>
          <p:cNvPr id="1044" name="Google Shape;1044;p101"/>
          <p:cNvPicPr preferRelativeResize="0"/>
          <p:nvPr/>
        </p:nvPicPr>
        <p:blipFill>
          <a:blip r:embed="rId3">
            <a:alphaModFix/>
          </a:blip>
          <a:stretch>
            <a:fillRect/>
          </a:stretch>
        </p:blipFill>
        <p:spPr>
          <a:xfrm>
            <a:off x="117250" y="1429491"/>
            <a:ext cx="4337489" cy="2682035"/>
          </a:xfrm>
          <a:prstGeom prst="rect">
            <a:avLst/>
          </a:prstGeom>
          <a:noFill/>
          <a:ln>
            <a:noFill/>
          </a:ln>
        </p:spPr>
      </p:pic>
      <p:pic>
        <p:nvPicPr>
          <p:cNvPr id="1045" name="Google Shape;1045;p101"/>
          <p:cNvPicPr preferRelativeResize="0"/>
          <p:nvPr/>
        </p:nvPicPr>
        <p:blipFill>
          <a:blip r:embed="rId4">
            <a:alphaModFix/>
          </a:blip>
          <a:stretch>
            <a:fillRect/>
          </a:stretch>
        </p:blipFill>
        <p:spPr>
          <a:xfrm>
            <a:off x="4689251" y="1429496"/>
            <a:ext cx="4337499" cy="2682026"/>
          </a:xfrm>
          <a:prstGeom prst="rect">
            <a:avLst/>
          </a:prstGeom>
          <a:noFill/>
          <a:ln>
            <a:noFill/>
          </a:ln>
        </p:spPr>
      </p:pic>
      <p:sp>
        <p:nvSpPr>
          <p:cNvPr id="1046" name="Google Shape;1046;p10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89</a:t>
            </a:fld>
            <a:endParaRPr/>
          </a:p>
        </p:txBody>
      </p:sp>
      <p:graphicFrame>
        <p:nvGraphicFramePr>
          <p:cNvPr id="1047" name="Google Shape;1047;p10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p:nvPr/>
        </p:nvSpPr>
        <p:spPr>
          <a:xfrm>
            <a:off x="0" y="2571750"/>
            <a:ext cx="9144000" cy="2571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1"/>
          <p:cNvSpPr txBox="1">
            <a:spLocks noGrp="1"/>
          </p:cNvSpPr>
          <p:nvPr>
            <p:ph type="title"/>
          </p:nvPr>
        </p:nvSpPr>
        <p:spPr>
          <a:xfrm>
            <a:off x="164975" y="787125"/>
            <a:ext cx="8737200" cy="147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a:t>
            </a:r>
            <a:r>
              <a:rPr lang="en" sz="3600"/>
              <a:t>ESIGN </a:t>
            </a:r>
            <a:r>
              <a:rPr lang="en"/>
              <a:t>S</a:t>
            </a:r>
            <a:r>
              <a:rPr lang="en" sz="3600"/>
              <a:t>OLUTION</a:t>
            </a:r>
            <a:endParaRPr sz="3600"/>
          </a:p>
          <a:p>
            <a:pPr marL="0" lvl="0" indent="0" algn="ctr" rtl="0">
              <a:spcBef>
                <a:spcPts val="0"/>
              </a:spcBef>
              <a:spcAft>
                <a:spcPts val="0"/>
              </a:spcAft>
              <a:buNone/>
            </a:pPr>
            <a:r>
              <a:rPr lang="en" sz="1800">
                <a:latin typeface="Roboto"/>
                <a:ea typeface="Roboto"/>
                <a:cs typeface="Roboto"/>
                <a:sym typeface="Roboto"/>
              </a:rPr>
              <a:t>Presented by:</a:t>
            </a:r>
            <a:endParaRPr sz="1800">
              <a:latin typeface="Roboto"/>
              <a:ea typeface="Roboto"/>
              <a:cs typeface="Roboto"/>
              <a:sym typeface="Roboto"/>
            </a:endParaRPr>
          </a:p>
          <a:p>
            <a:pPr marL="0" lvl="0" indent="0" algn="ctr" rtl="0">
              <a:spcBef>
                <a:spcPts val="0"/>
              </a:spcBef>
              <a:spcAft>
                <a:spcPts val="0"/>
              </a:spcAft>
              <a:buNone/>
            </a:pPr>
            <a:r>
              <a:rPr lang="en" sz="1800">
                <a:latin typeface="Roboto"/>
                <a:ea typeface="Roboto"/>
                <a:cs typeface="Roboto"/>
                <a:sym typeface="Roboto"/>
              </a:rPr>
              <a:t>Nathan Braunstein                                             </a:t>
            </a:r>
            <a:endParaRPr sz="1800">
              <a:latin typeface="Roboto"/>
              <a:ea typeface="Roboto"/>
              <a:cs typeface="Roboto"/>
              <a:sym typeface="Roboto"/>
            </a:endParaRPr>
          </a:p>
        </p:txBody>
      </p:sp>
      <p:sp>
        <p:nvSpPr>
          <p:cNvPr id="156" name="Google Shape;156;p21"/>
          <p:cNvSpPr txBox="1">
            <a:spLocks noGrp="1"/>
          </p:cNvSpPr>
          <p:nvPr>
            <p:ph type="sldNum" idx="12"/>
          </p:nvPr>
        </p:nvSpPr>
        <p:spPr>
          <a:xfrm>
            <a:off x="8733302" y="475005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chemeClr val="dk1"/>
                </a:solidFill>
              </a:rPr>
              <a:t>9</a:t>
            </a:fld>
            <a:endParaRPr>
              <a:solidFill>
                <a:schemeClr val="dk1"/>
              </a:solidFill>
            </a:endParaRPr>
          </a:p>
        </p:txBody>
      </p:sp>
      <p:cxnSp>
        <p:nvCxnSpPr>
          <p:cNvPr id="157" name="Google Shape;157;p21"/>
          <p:cNvCxnSpPr/>
          <p:nvPr/>
        </p:nvCxnSpPr>
        <p:spPr>
          <a:xfrm>
            <a:off x="-2400" y="2571750"/>
            <a:ext cx="9148800" cy="0"/>
          </a:xfrm>
          <a:prstGeom prst="straightConnector1">
            <a:avLst/>
          </a:prstGeom>
          <a:noFill/>
          <a:ln w="38100" cap="flat" cmpd="sng">
            <a:solidFill>
              <a:schemeClr val="accent1"/>
            </a:solidFill>
            <a:prstDash val="solid"/>
            <a:round/>
            <a:headEnd type="none" w="med" len="med"/>
            <a:tailEnd type="none" w="med" len="med"/>
          </a:ln>
        </p:spPr>
      </p:cxnSp>
      <p:sp>
        <p:nvSpPr>
          <p:cNvPr id="158" name="Google Shape;158;p21"/>
          <p:cNvSpPr txBox="1"/>
          <p:nvPr/>
        </p:nvSpPr>
        <p:spPr>
          <a:xfrm>
            <a:off x="907050" y="2877675"/>
            <a:ext cx="7329900" cy="1569900"/>
          </a:xfrm>
          <a:prstGeom prst="rect">
            <a:avLst/>
          </a:prstGeom>
          <a:noFill/>
          <a:ln>
            <a:noFill/>
          </a:ln>
        </p:spPr>
        <p:txBody>
          <a:bodyPr spcFirstLastPara="1" wrap="square" lIns="91425" tIns="91425" rIns="91425" bIns="91425" anchor="t" anchorCtr="0">
            <a:spAutoFit/>
          </a:bodyPr>
          <a:lstStyle/>
          <a:p>
            <a:pPr marL="0" lvl="0" indent="0" algn="ctr" rtl="0">
              <a:lnSpc>
                <a:spcPct val="200000"/>
              </a:lnSpc>
              <a:spcBef>
                <a:spcPts val="0"/>
              </a:spcBef>
              <a:spcAft>
                <a:spcPts val="0"/>
              </a:spcAft>
              <a:buNone/>
            </a:pPr>
            <a:r>
              <a:rPr lang="en" sz="1800" u="sng">
                <a:solidFill>
                  <a:schemeClr val="hlink"/>
                </a:solidFill>
                <a:latin typeface="Roboto"/>
                <a:ea typeface="Roboto"/>
                <a:cs typeface="Roboto"/>
                <a:sym typeface="Roboto"/>
                <a:hlinkClick r:id="rId3" action="ppaction://hlinksldjump"/>
              </a:rPr>
              <a:t>Baseline Design</a:t>
            </a:r>
            <a:endParaRPr sz="1800">
              <a:solidFill>
                <a:schemeClr val="dk1"/>
              </a:solidFill>
              <a:latin typeface="Roboto"/>
              <a:ea typeface="Roboto"/>
              <a:cs typeface="Roboto"/>
              <a:sym typeface="Roboto"/>
            </a:endParaRPr>
          </a:p>
          <a:p>
            <a:pPr marL="0" lvl="0" indent="0" algn="ctr" rtl="0">
              <a:lnSpc>
                <a:spcPct val="200000"/>
              </a:lnSpc>
              <a:spcBef>
                <a:spcPts val="0"/>
              </a:spcBef>
              <a:spcAft>
                <a:spcPts val="0"/>
              </a:spcAft>
              <a:buNone/>
            </a:pPr>
            <a:r>
              <a:rPr lang="en" sz="1800" u="sng">
                <a:solidFill>
                  <a:schemeClr val="hlink"/>
                </a:solidFill>
                <a:latin typeface="Roboto"/>
                <a:ea typeface="Roboto"/>
                <a:cs typeface="Roboto"/>
                <a:sym typeface="Roboto"/>
                <a:hlinkClick r:id="rId4" action="ppaction://hlinksldjump"/>
              </a:rPr>
              <a:t>Key Parameters</a:t>
            </a:r>
            <a:endParaRPr sz="1800">
              <a:solidFill>
                <a:schemeClr val="dk1"/>
              </a:solidFill>
              <a:latin typeface="Roboto"/>
              <a:ea typeface="Roboto"/>
              <a:cs typeface="Roboto"/>
              <a:sym typeface="Roboto"/>
            </a:endParaRPr>
          </a:p>
          <a:p>
            <a:pPr marL="0" lvl="0" indent="0" algn="ctr" rtl="0">
              <a:lnSpc>
                <a:spcPct val="200000"/>
              </a:lnSpc>
              <a:spcBef>
                <a:spcPts val="0"/>
              </a:spcBef>
              <a:spcAft>
                <a:spcPts val="0"/>
              </a:spcAft>
              <a:buNone/>
            </a:pPr>
            <a:r>
              <a:rPr lang="en" sz="1800" u="sng">
                <a:solidFill>
                  <a:schemeClr val="hlink"/>
                </a:solidFill>
                <a:latin typeface="Roboto"/>
                <a:ea typeface="Roboto"/>
                <a:cs typeface="Roboto"/>
                <a:sym typeface="Roboto"/>
                <a:hlinkClick r:id="rId5" action="ppaction://hlinksldjump"/>
              </a:rPr>
              <a:t>Functional Block Diagram</a:t>
            </a:r>
            <a:endParaRPr sz="1800">
              <a:solidFill>
                <a:schemeClr val="dk1"/>
              </a:solidFill>
              <a:latin typeface="Roboto"/>
              <a:ea typeface="Roboto"/>
              <a:cs typeface="Roboto"/>
              <a:sym typeface="Roboto"/>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02"/>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WIND TUNNEL TESTING FBD</a:t>
            </a:r>
            <a:endParaRPr/>
          </a:p>
        </p:txBody>
      </p:sp>
      <p:sp>
        <p:nvSpPr>
          <p:cNvPr id="1053" name="Google Shape;1053;p102"/>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90</a:t>
            </a:fld>
            <a:endParaRPr/>
          </a:p>
        </p:txBody>
      </p:sp>
      <p:pic>
        <p:nvPicPr>
          <p:cNvPr id="1054" name="Google Shape;1054;p10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154300" y="572700"/>
            <a:ext cx="6835410" cy="4177199"/>
          </a:xfrm>
          <a:prstGeom prst="rect">
            <a:avLst/>
          </a:prstGeom>
          <a:noFill/>
          <a:ln>
            <a:noFill/>
          </a:ln>
        </p:spPr>
      </p:pic>
      <p:graphicFrame>
        <p:nvGraphicFramePr>
          <p:cNvPr id="1055" name="Google Shape;1055;p102"/>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103"/>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WIND TUNNEL TESTING FBD</a:t>
            </a:r>
            <a:endParaRPr/>
          </a:p>
        </p:txBody>
      </p:sp>
      <p:sp>
        <p:nvSpPr>
          <p:cNvPr id="1061" name="Google Shape;1061;p103"/>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91</a:t>
            </a:fld>
            <a:endParaRPr/>
          </a:p>
        </p:txBody>
      </p:sp>
      <p:grpSp>
        <p:nvGrpSpPr>
          <p:cNvPr id="1062" name="Google Shape;1062;p103"/>
          <p:cNvGrpSpPr/>
          <p:nvPr/>
        </p:nvGrpSpPr>
        <p:grpSpPr>
          <a:xfrm>
            <a:off x="455300" y="971614"/>
            <a:ext cx="8233400" cy="3366222"/>
            <a:chOff x="441775" y="971614"/>
            <a:chExt cx="8233400" cy="3366222"/>
          </a:xfrm>
        </p:grpSpPr>
        <p:sp>
          <p:nvSpPr>
            <p:cNvPr id="1063" name="Google Shape;1063;p103"/>
            <p:cNvSpPr/>
            <p:nvPr/>
          </p:nvSpPr>
          <p:spPr>
            <a:xfrm>
              <a:off x="2369875" y="2457938"/>
              <a:ext cx="8469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Power</a:t>
              </a:r>
              <a:endParaRPr/>
            </a:p>
          </p:txBody>
        </p:sp>
        <p:sp>
          <p:nvSpPr>
            <p:cNvPr id="1064" name="Google Shape;1064;p103"/>
            <p:cNvSpPr/>
            <p:nvPr/>
          </p:nvSpPr>
          <p:spPr>
            <a:xfrm>
              <a:off x="4719650" y="971614"/>
              <a:ext cx="1312200" cy="7962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Aerolab Wind Tunnel Electric Fan</a:t>
              </a:r>
              <a:endParaRPr/>
            </a:p>
          </p:txBody>
        </p:sp>
        <p:sp>
          <p:nvSpPr>
            <p:cNvPr id="1065" name="Google Shape;1065;p103"/>
            <p:cNvSpPr/>
            <p:nvPr/>
          </p:nvSpPr>
          <p:spPr>
            <a:xfrm>
              <a:off x="5404050" y="3541636"/>
              <a:ext cx="1312200" cy="7962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Sting EWT Sensor</a:t>
              </a:r>
              <a:endParaRPr>
                <a:solidFill>
                  <a:schemeClr val="lt1"/>
                </a:solidFill>
              </a:endParaRPr>
            </a:p>
          </p:txBody>
        </p:sp>
        <p:sp>
          <p:nvSpPr>
            <p:cNvPr id="1066" name="Google Shape;1066;p103"/>
            <p:cNvSpPr/>
            <p:nvPr/>
          </p:nvSpPr>
          <p:spPr>
            <a:xfrm>
              <a:off x="7295175" y="971689"/>
              <a:ext cx="1312200" cy="7962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Pitot Tube</a:t>
              </a:r>
              <a:endParaRPr/>
            </a:p>
          </p:txBody>
        </p:sp>
        <p:cxnSp>
          <p:nvCxnSpPr>
            <p:cNvPr id="1067" name="Google Shape;1067;p103"/>
            <p:cNvCxnSpPr>
              <a:stCxn id="1064" idx="3"/>
              <a:endCxn id="1066" idx="1"/>
            </p:cNvCxnSpPr>
            <p:nvPr/>
          </p:nvCxnSpPr>
          <p:spPr>
            <a:xfrm>
              <a:off x="6031850" y="1369714"/>
              <a:ext cx="1263300" cy="0"/>
            </a:xfrm>
            <a:prstGeom prst="straightConnector1">
              <a:avLst/>
            </a:prstGeom>
            <a:noFill/>
            <a:ln w="9525" cap="flat" cmpd="sng">
              <a:solidFill>
                <a:schemeClr val="dk2"/>
              </a:solidFill>
              <a:prstDash val="solid"/>
              <a:round/>
              <a:headEnd type="none" w="med" len="med"/>
              <a:tailEnd type="triangle" w="med" len="med"/>
            </a:ln>
          </p:spPr>
        </p:cxnSp>
        <p:cxnSp>
          <p:nvCxnSpPr>
            <p:cNvPr id="1068" name="Google Shape;1068;p103"/>
            <p:cNvCxnSpPr>
              <a:stCxn id="1065" idx="0"/>
              <a:endCxn id="1069" idx="2"/>
            </p:cNvCxnSpPr>
            <p:nvPr/>
          </p:nvCxnSpPr>
          <p:spPr>
            <a:xfrm rot="10800000">
              <a:off x="6060150" y="3052936"/>
              <a:ext cx="0" cy="488700"/>
            </a:xfrm>
            <a:prstGeom prst="straightConnector1">
              <a:avLst/>
            </a:prstGeom>
            <a:noFill/>
            <a:ln w="9525" cap="flat" cmpd="sng">
              <a:solidFill>
                <a:schemeClr val="dk2"/>
              </a:solidFill>
              <a:prstDash val="solid"/>
              <a:round/>
              <a:headEnd type="none" w="med" len="med"/>
              <a:tailEnd type="triangle" w="med" len="med"/>
            </a:ln>
          </p:spPr>
        </p:cxnSp>
        <p:sp>
          <p:nvSpPr>
            <p:cNvPr id="1070" name="Google Shape;1070;p103"/>
            <p:cNvSpPr txBox="1"/>
            <p:nvPr/>
          </p:nvSpPr>
          <p:spPr>
            <a:xfrm>
              <a:off x="4140750" y="1842875"/>
              <a:ext cx="1235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Command (speed)</a:t>
              </a:r>
              <a:endParaRPr sz="1000">
                <a:latin typeface="Roboto"/>
                <a:ea typeface="Roboto"/>
                <a:cs typeface="Roboto"/>
                <a:sym typeface="Roboto"/>
              </a:endParaRPr>
            </a:p>
          </p:txBody>
        </p:sp>
        <p:sp>
          <p:nvSpPr>
            <p:cNvPr id="1071" name="Google Shape;1071;p103"/>
            <p:cNvSpPr txBox="1"/>
            <p:nvPr/>
          </p:nvSpPr>
          <p:spPr>
            <a:xfrm>
              <a:off x="6060150" y="1039613"/>
              <a:ext cx="1235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Dynamic Pressure</a:t>
              </a:r>
              <a:endParaRPr sz="1000">
                <a:latin typeface="Roboto"/>
                <a:ea typeface="Roboto"/>
                <a:cs typeface="Roboto"/>
                <a:sym typeface="Roboto"/>
              </a:endParaRPr>
            </a:p>
          </p:txBody>
        </p:sp>
        <p:sp>
          <p:nvSpPr>
            <p:cNvPr id="1072" name="Google Shape;1072;p103"/>
            <p:cNvSpPr txBox="1"/>
            <p:nvPr/>
          </p:nvSpPr>
          <p:spPr>
            <a:xfrm>
              <a:off x="6922575" y="2166900"/>
              <a:ext cx="1235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Data (pressure)</a:t>
              </a:r>
              <a:endParaRPr sz="1000">
                <a:latin typeface="Roboto"/>
                <a:ea typeface="Roboto"/>
                <a:cs typeface="Roboto"/>
                <a:sym typeface="Roboto"/>
              </a:endParaRPr>
            </a:p>
          </p:txBody>
        </p:sp>
        <p:sp>
          <p:nvSpPr>
            <p:cNvPr id="1073" name="Google Shape;1073;p103"/>
            <p:cNvSpPr txBox="1"/>
            <p:nvPr/>
          </p:nvSpPr>
          <p:spPr>
            <a:xfrm>
              <a:off x="4748025" y="3052875"/>
              <a:ext cx="13122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Roboto"/>
                  <a:ea typeface="Roboto"/>
                  <a:cs typeface="Roboto"/>
                  <a:sym typeface="Roboto"/>
                </a:rPr>
                <a:t>Data</a:t>
              </a:r>
              <a:endParaRPr sz="1000">
                <a:latin typeface="Roboto"/>
                <a:ea typeface="Roboto"/>
                <a:cs typeface="Roboto"/>
                <a:sym typeface="Roboto"/>
              </a:endParaRPr>
            </a:p>
            <a:p>
              <a:pPr marL="0" lvl="0" indent="0" algn="ctr" rtl="0">
                <a:spcBef>
                  <a:spcPts val="0"/>
                </a:spcBef>
                <a:spcAft>
                  <a:spcPts val="0"/>
                </a:spcAft>
                <a:buNone/>
              </a:pPr>
              <a:r>
                <a:rPr lang="en" sz="1000">
                  <a:latin typeface="Roboto"/>
                  <a:ea typeface="Roboto"/>
                  <a:cs typeface="Roboto"/>
                  <a:sym typeface="Roboto"/>
                </a:rPr>
                <a:t> (load cell voltages)</a:t>
              </a:r>
              <a:endParaRPr sz="1000">
                <a:latin typeface="Roboto"/>
                <a:ea typeface="Roboto"/>
                <a:cs typeface="Roboto"/>
                <a:sym typeface="Roboto"/>
              </a:endParaRPr>
            </a:p>
          </p:txBody>
        </p:sp>
        <p:sp>
          <p:nvSpPr>
            <p:cNvPr id="1074" name="Google Shape;1074;p103"/>
            <p:cNvSpPr/>
            <p:nvPr/>
          </p:nvSpPr>
          <p:spPr>
            <a:xfrm>
              <a:off x="7227375" y="3541588"/>
              <a:ext cx="1447800" cy="7962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Experimental Load Outputs</a:t>
              </a:r>
              <a:endParaRPr>
                <a:latin typeface="Roboto"/>
                <a:ea typeface="Roboto"/>
                <a:cs typeface="Roboto"/>
                <a:sym typeface="Roboto"/>
              </a:endParaRPr>
            </a:p>
          </p:txBody>
        </p:sp>
        <p:sp>
          <p:nvSpPr>
            <p:cNvPr id="1075" name="Google Shape;1075;p103"/>
            <p:cNvSpPr/>
            <p:nvPr/>
          </p:nvSpPr>
          <p:spPr>
            <a:xfrm>
              <a:off x="3216775" y="2256638"/>
              <a:ext cx="1312200" cy="7962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LabView Console Inputs</a:t>
              </a:r>
              <a:endParaRPr>
                <a:latin typeface="Roboto"/>
                <a:ea typeface="Roboto"/>
                <a:cs typeface="Roboto"/>
                <a:sym typeface="Roboto"/>
              </a:endParaRPr>
            </a:p>
          </p:txBody>
        </p:sp>
        <p:cxnSp>
          <p:nvCxnSpPr>
            <p:cNvPr id="1076" name="Google Shape;1076;p103"/>
            <p:cNvCxnSpPr>
              <a:stCxn id="1075" idx="3"/>
              <a:endCxn id="1069" idx="1"/>
            </p:cNvCxnSpPr>
            <p:nvPr/>
          </p:nvCxnSpPr>
          <p:spPr>
            <a:xfrm>
              <a:off x="4528975" y="2654738"/>
              <a:ext cx="875100" cy="0"/>
            </a:xfrm>
            <a:prstGeom prst="straightConnector1">
              <a:avLst/>
            </a:prstGeom>
            <a:noFill/>
            <a:ln w="9525" cap="flat" cmpd="sng">
              <a:solidFill>
                <a:schemeClr val="dk2"/>
              </a:solidFill>
              <a:prstDash val="solid"/>
              <a:round/>
              <a:headEnd type="none" w="med" len="med"/>
              <a:tailEnd type="triangle" w="med" len="med"/>
            </a:ln>
          </p:spPr>
        </p:cxnSp>
        <p:sp>
          <p:nvSpPr>
            <p:cNvPr id="1077" name="Google Shape;1077;p103"/>
            <p:cNvSpPr txBox="1"/>
            <p:nvPr/>
          </p:nvSpPr>
          <p:spPr>
            <a:xfrm>
              <a:off x="4528976" y="2377700"/>
              <a:ext cx="866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Roboto"/>
                  <a:ea typeface="Roboto"/>
                  <a:cs typeface="Roboto"/>
                  <a:sym typeface="Roboto"/>
                </a:rPr>
                <a:t>Command </a:t>
              </a:r>
              <a:endParaRPr sz="1000">
                <a:latin typeface="Roboto"/>
                <a:ea typeface="Roboto"/>
                <a:cs typeface="Roboto"/>
                <a:sym typeface="Roboto"/>
              </a:endParaRPr>
            </a:p>
            <a:p>
              <a:pPr marL="0" lvl="0" indent="0" algn="ctr" rtl="0">
                <a:spcBef>
                  <a:spcPts val="0"/>
                </a:spcBef>
                <a:spcAft>
                  <a:spcPts val="0"/>
                </a:spcAft>
                <a:buNone/>
              </a:pPr>
              <a:endParaRPr sz="400">
                <a:latin typeface="Roboto"/>
                <a:ea typeface="Roboto"/>
                <a:cs typeface="Roboto"/>
                <a:sym typeface="Roboto"/>
              </a:endParaRPr>
            </a:p>
            <a:p>
              <a:pPr marL="0" lvl="0" indent="0" algn="ctr" rtl="0">
                <a:spcBef>
                  <a:spcPts val="0"/>
                </a:spcBef>
                <a:spcAft>
                  <a:spcPts val="0"/>
                </a:spcAft>
                <a:buNone/>
              </a:pPr>
              <a:r>
                <a:rPr lang="en" sz="1000">
                  <a:latin typeface="Roboto"/>
                  <a:ea typeface="Roboto"/>
                  <a:cs typeface="Roboto"/>
                  <a:sym typeface="Roboto"/>
                </a:rPr>
                <a:t>(speed)</a:t>
              </a:r>
              <a:endParaRPr sz="1000">
                <a:latin typeface="Roboto"/>
                <a:ea typeface="Roboto"/>
                <a:cs typeface="Roboto"/>
                <a:sym typeface="Roboto"/>
              </a:endParaRPr>
            </a:p>
          </p:txBody>
        </p:sp>
        <p:cxnSp>
          <p:nvCxnSpPr>
            <p:cNvPr id="1078" name="Google Shape;1078;p103"/>
            <p:cNvCxnSpPr>
              <a:stCxn id="1063" idx="0"/>
              <a:endCxn id="1064" idx="1"/>
            </p:cNvCxnSpPr>
            <p:nvPr/>
          </p:nvCxnSpPr>
          <p:spPr>
            <a:xfrm rot="-5400000">
              <a:off x="3212425" y="950738"/>
              <a:ext cx="1088100" cy="1926300"/>
            </a:xfrm>
            <a:prstGeom prst="bentConnector2">
              <a:avLst/>
            </a:prstGeom>
            <a:noFill/>
            <a:ln w="9525" cap="flat" cmpd="sng">
              <a:solidFill>
                <a:schemeClr val="dk2"/>
              </a:solidFill>
              <a:prstDash val="solid"/>
              <a:round/>
              <a:headEnd type="none" w="med" len="med"/>
              <a:tailEnd type="triangle" w="med" len="med"/>
            </a:ln>
          </p:spPr>
        </p:cxnSp>
        <p:cxnSp>
          <p:nvCxnSpPr>
            <p:cNvPr id="1079" name="Google Shape;1079;p103"/>
            <p:cNvCxnSpPr>
              <a:stCxn id="1063" idx="2"/>
              <a:endCxn id="1065" idx="1"/>
            </p:cNvCxnSpPr>
            <p:nvPr/>
          </p:nvCxnSpPr>
          <p:spPr>
            <a:xfrm rot="-5400000" flipH="1">
              <a:off x="3554575" y="2090288"/>
              <a:ext cx="1088100" cy="2610600"/>
            </a:xfrm>
            <a:prstGeom prst="bentConnector2">
              <a:avLst/>
            </a:prstGeom>
            <a:noFill/>
            <a:ln w="9525" cap="flat" cmpd="sng">
              <a:solidFill>
                <a:schemeClr val="dk2"/>
              </a:solidFill>
              <a:prstDash val="solid"/>
              <a:round/>
              <a:headEnd type="none" w="med" len="med"/>
              <a:tailEnd type="triangle" w="med" len="med"/>
            </a:ln>
          </p:spPr>
        </p:cxnSp>
        <p:sp>
          <p:nvSpPr>
            <p:cNvPr id="1080" name="Google Shape;1080;p103"/>
            <p:cNvSpPr txBox="1"/>
            <p:nvPr/>
          </p:nvSpPr>
          <p:spPr>
            <a:xfrm>
              <a:off x="6809750" y="2588513"/>
              <a:ext cx="667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Roboto"/>
                  <a:ea typeface="Roboto"/>
                  <a:cs typeface="Roboto"/>
                  <a:sym typeface="Roboto"/>
                </a:rPr>
                <a:t>Data </a:t>
              </a:r>
              <a:endParaRPr sz="1000">
                <a:latin typeface="Roboto"/>
                <a:ea typeface="Roboto"/>
                <a:cs typeface="Roboto"/>
                <a:sym typeface="Roboto"/>
              </a:endParaRPr>
            </a:p>
            <a:p>
              <a:pPr marL="0" lvl="0" indent="0" algn="ctr" rtl="0">
                <a:spcBef>
                  <a:spcPts val="0"/>
                </a:spcBef>
                <a:spcAft>
                  <a:spcPts val="0"/>
                </a:spcAft>
                <a:buNone/>
              </a:pPr>
              <a:endParaRPr sz="400">
                <a:latin typeface="Roboto"/>
                <a:ea typeface="Roboto"/>
                <a:cs typeface="Roboto"/>
                <a:sym typeface="Roboto"/>
              </a:endParaRPr>
            </a:p>
            <a:p>
              <a:pPr marL="0" lvl="0" indent="0" algn="ctr" rtl="0">
                <a:spcBef>
                  <a:spcPts val="0"/>
                </a:spcBef>
                <a:spcAft>
                  <a:spcPts val="0"/>
                </a:spcAft>
                <a:buNone/>
              </a:pPr>
              <a:r>
                <a:rPr lang="en" sz="1000">
                  <a:latin typeface="Roboto"/>
                  <a:ea typeface="Roboto"/>
                  <a:cs typeface="Roboto"/>
                  <a:sym typeface="Roboto"/>
                </a:rPr>
                <a:t>(forces)</a:t>
              </a:r>
              <a:endParaRPr sz="1000">
                <a:latin typeface="Roboto"/>
                <a:ea typeface="Roboto"/>
                <a:cs typeface="Roboto"/>
                <a:sym typeface="Roboto"/>
              </a:endParaRPr>
            </a:p>
          </p:txBody>
        </p:sp>
        <p:grpSp>
          <p:nvGrpSpPr>
            <p:cNvPr id="1081" name="Google Shape;1081;p103"/>
            <p:cNvGrpSpPr/>
            <p:nvPr/>
          </p:nvGrpSpPr>
          <p:grpSpPr>
            <a:xfrm>
              <a:off x="5404050" y="2256625"/>
              <a:ext cx="1312275" cy="796200"/>
              <a:chOff x="5449950" y="2239013"/>
              <a:chExt cx="1312275" cy="796200"/>
            </a:xfrm>
          </p:grpSpPr>
          <p:sp>
            <p:nvSpPr>
              <p:cNvPr id="1069" name="Google Shape;1069;p103"/>
              <p:cNvSpPr/>
              <p:nvPr/>
            </p:nvSpPr>
            <p:spPr>
              <a:xfrm>
                <a:off x="5450025" y="2239013"/>
                <a:ext cx="1312200" cy="796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1082" name="Google Shape;1082;p103"/>
              <p:cNvSpPr/>
              <p:nvPr/>
            </p:nvSpPr>
            <p:spPr>
              <a:xfrm flipH="1">
                <a:off x="5449950" y="2239013"/>
                <a:ext cx="1312200" cy="796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3" name="Google Shape;1083;p103"/>
            <p:cNvSpPr/>
            <p:nvPr/>
          </p:nvSpPr>
          <p:spPr>
            <a:xfrm>
              <a:off x="5404050" y="2256625"/>
              <a:ext cx="1312200" cy="796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LabView</a:t>
              </a:r>
              <a:endParaRPr>
                <a:latin typeface="Roboto"/>
                <a:ea typeface="Roboto"/>
                <a:cs typeface="Roboto"/>
                <a:sym typeface="Roboto"/>
              </a:endParaRPr>
            </a:p>
          </p:txBody>
        </p:sp>
        <p:sp>
          <p:nvSpPr>
            <p:cNvPr id="1084" name="Google Shape;1084;p103"/>
            <p:cNvSpPr/>
            <p:nvPr/>
          </p:nvSpPr>
          <p:spPr>
            <a:xfrm>
              <a:off x="441775" y="1758150"/>
              <a:ext cx="1846800" cy="1627200"/>
            </a:xfrm>
            <a:prstGeom prst="bevel">
              <a:avLst>
                <a:gd name="adj" fmla="val 5814"/>
              </a:avLst>
            </a:prstGeom>
            <a:gradFill>
              <a:gsLst>
                <a:gs pos="0">
                  <a:srgbClr val="FFFFFF"/>
                </a:gs>
                <a:gs pos="100000">
                  <a:srgbClr val="BEBEBE"/>
                </a:gs>
              </a:gsLst>
              <a:path path="circle">
                <a:fillToRect l="50000" t="50000" r="50000" b="50000"/>
              </a:path>
              <a:tileRect/>
            </a:gra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a:highlight>
                    <a:srgbClr val="FFFFFF"/>
                  </a:highlight>
                </a:rPr>
                <a:t>    </a:t>
              </a:r>
              <a:r>
                <a:rPr lang="en" sz="1300"/>
                <a:t> = Start/Stop</a:t>
              </a:r>
              <a:endParaRPr sz="1300"/>
            </a:p>
            <a:p>
              <a:pPr marL="0" lvl="0" indent="0" algn="l" rtl="0">
                <a:spcBef>
                  <a:spcPts val="0"/>
                </a:spcBef>
                <a:spcAft>
                  <a:spcPts val="0"/>
                </a:spcAft>
                <a:buNone/>
              </a:pPr>
              <a:endParaRPr sz="1300">
                <a:highlight>
                  <a:srgbClr val="9783D3"/>
                </a:highlight>
              </a:endParaRPr>
            </a:p>
            <a:p>
              <a:pPr marL="0" lvl="0" indent="0" algn="l" rtl="0">
                <a:spcBef>
                  <a:spcPts val="0"/>
                </a:spcBef>
                <a:spcAft>
                  <a:spcPts val="0"/>
                </a:spcAft>
                <a:buNone/>
              </a:pPr>
              <a:r>
                <a:rPr lang="en" sz="1300">
                  <a:highlight>
                    <a:srgbClr val="9783D3"/>
                  </a:highlight>
                </a:rPr>
                <a:t>    </a:t>
              </a:r>
              <a:r>
                <a:rPr lang="en" sz="1300"/>
                <a:t> = Measurement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solidFill>
                    <a:srgbClr val="212121"/>
                  </a:solidFill>
                  <a:highlight>
                    <a:srgbClr val="00C6B4"/>
                  </a:highlight>
                </a:rPr>
                <a:t>    </a:t>
              </a:r>
              <a:r>
                <a:rPr lang="en" sz="1300"/>
                <a:t> = Environment</a:t>
              </a:r>
              <a:endParaRPr sz="1300"/>
            </a:p>
            <a:p>
              <a:pPr marL="0" lvl="0" indent="0" algn="l" rtl="0">
                <a:spcBef>
                  <a:spcPts val="0"/>
                </a:spcBef>
                <a:spcAft>
                  <a:spcPts val="0"/>
                </a:spcAft>
                <a:buNone/>
              </a:pPr>
              <a:r>
                <a:rPr lang="en" sz="1300"/>
                <a:t>        Control</a:t>
              </a:r>
              <a:endParaRPr sz="1300"/>
            </a:p>
          </p:txBody>
        </p:sp>
        <p:cxnSp>
          <p:nvCxnSpPr>
            <p:cNvPr id="1085" name="Google Shape;1085;p103"/>
            <p:cNvCxnSpPr>
              <a:stCxn id="1074" idx="0"/>
            </p:cNvCxnSpPr>
            <p:nvPr/>
          </p:nvCxnSpPr>
          <p:spPr>
            <a:xfrm rot="5400000" flipH="1">
              <a:off x="6988275" y="2578588"/>
              <a:ext cx="693600" cy="1232400"/>
            </a:xfrm>
            <a:prstGeom prst="bentConnector2">
              <a:avLst/>
            </a:prstGeom>
            <a:noFill/>
            <a:ln w="9525" cap="flat" cmpd="sng">
              <a:solidFill>
                <a:schemeClr val="dk2"/>
              </a:solidFill>
              <a:prstDash val="solid"/>
              <a:round/>
              <a:headEnd type="triangle" w="med" len="med"/>
              <a:tailEnd type="none" w="med" len="med"/>
            </a:ln>
          </p:spPr>
        </p:cxnSp>
        <p:cxnSp>
          <p:nvCxnSpPr>
            <p:cNvPr id="1086" name="Google Shape;1086;p103"/>
            <p:cNvCxnSpPr>
              <a:stCxn id="1066" idx="2"/>
            </p:cNvCxnSpPr>
            <p:nvPr/>
          </p:nvCxnSpPr>
          <p:spPr>
            <a:xfrm rot="5400000">
              <a:off x="6987975" y="1499089"/>
              <a:ext cx="694500" cy="1232100"/>
            </a:xfrm>
            <a:prstGeom prst="bentConnector2">
              <a:avLst/>
            </a:prstGeom>
            <a:noFill/>
            <a:ln w="9525" cap="flat" cmpd="sng">
              <a:solidFill>
                <a:schemeClr val="dk2"/>
              </a:solidFill>
              <a:prstDash val="solid"/>
              <a:round/>
              <a:headEnd type="none" w="med" len="med"/>
              <a:tailEnd type="triangle" w="med" len="med"/>
            </a:ln>
          </p:spPr>
        </p:cxnSp>
        <p:cxnSp>
          <p:nvCxnSpPr>
            <p:cNvPr id="1087" name="Google Shape;1087;p103"/>
            <p:cNvCxnSpPr>
              <a:stCxn id="1083" idx="0"/>
              <a:endCxn id="1064" idx="2"/>
            </p:cNvCxnSpPr>
            <p:nvPr/>
          </p:nvCxnSpPr>
          <p:spPr>
            <a:xfrm rot="5400000" flipH="1">
              <a:off x="5473650" y="1670125"/>
              <a:ext cx="488700" cy="684300"/>
            </a:xfrm>
            <a:prstGeom prst="bentConnector3">
              <a:avLst>
                <a:gd name="adj1" fmla="val 50011"/>
              </a:avLst>
            </a:prstGeom>
            <a:noFill/>
            <a:ln w="9525" cap="flat" cmpd="sng">
              <a:solidFill>
                <a:schemeClr val="dk2"/>
              </a:solidFill>
              <a:prstDash val="solid"/>
              <a:round/>
              <a:headEnd type="none" w="med" len="med"/>
              <a:tailEnd type="triangle" w="med" len="med"/>
            </a:ln>
          </p:spPr>
        </p:cxnSp>
      </p:grpSp>
      <p:graphicFrame>
        <p:nvGraphicFramePr>
          <p:cNvPr id="1088" name="Google Shape;1088;p103"/>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cxnSp>
        <p:nvCxnSpPr>
          <p:cNvPr id="1089" name="Google Shape;1089;p103"/>
          <p:cNvCxnSpPr/>
          <p:nvPr/>
        </p:nvCxnSpPr>
        <p:spPr>
          <a:xfrm>
            <a:off x="7589250" y="2837800"/>
            <a:ext cx="0" cy="709500"/>
          </a:xfrm>
          <a:prstGeom prst="straightConnector1">
            <a:avLst/>
          </a:prstGeom>
          <a:noFill/>
          <a:ln w="9525" cap="flat" cmpd="sng">
            <a:solidFill>
              <a:schemeClr val="dk2"/>
            </a:solidFill>
            <a:prstDash val="solid"/>
            <a:round/>
            <a:headEnd type="none" w="med" len="med"/>
            <a:tailEnd type="triangle" w="med" len="med"/>
          </a:ln>
        </p:spPr>
      </p:cxnSp>
      <p:cxnSp>
        <p:nvCxnSpPr>
          <p:cNvPr id="1090" name="Google Shape;1090;p103"/>
          <p:cNvCxnSpPr/>
          <p:nvPr/>
        </p:nvCxnSpPr>
        <p:spPr>
          <a:xfrm flipH="1">
            <a:off x="7776000" y="2837800"/>
            <a:ext cx="3000" cy="709500"/>
          </a:xfrm>
          <a:prstGeom prst="straightConnector1">
            <a:avLst/>
          </a:prstGeom>
          <a:noFill/>
          <a:ln w="9525" cap="flat" cmpd="sng">
            <a:solidFill>
              <a:schemeClr val="dk2"/>
            </a:solidFill>
            <a:prstDash val="solid"/>
            <a:round/>
            <a:headEnd type="none" w="med" len="med"/>
            <a:tailEnd type="triangle" w="med" len="med"/>
          </a:ln>
        </p:spPr>
      </p:cxnSp>
      <p:sp>
        <p:nvSpPr>
          <p:cNvPr id="1091" name="Google Shape;1091;p103"/>
          <p:cNvSpPr txBox="1"/>
          <p:nvPr/>
        </p:nvSpPr>
        <p:spPr>
          <a:xfrm>
            <a:off x="7965750" y="2837800"/>
            <a:ext cx="13878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-Normal Force</a:t>
            </a:r>
            <a:endParaRPr sz="1000">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-Axial Force</a:t>
            </a:r>
            <a:endParaRPr sz="1000">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-Pitching Moment</a:t>
            </a:r>
            <a:endParaRPr sz="1000">
              <a:latin typeface="Roboto"/>
              <a:ea typeface="Roboto"/>
              <a:cs typeface="Roboto"/>
              <a:sym typeface="Roboto"/>
            </a:endParaRPr>
          </a:p>
          <a:p>
            <a:pPr marL="0" lvl="0" indent="0" algn="l" rtl="0">
              <a:spcBef>
                <a:spcPts val="0"/>
              </a:spcBef>
              <a:spcAft>
                <a:spcPts val="0"/>
              </a:spcAft>
              <a:buNone/>
            </a:pPr>
            <a:endParaRPr sz="4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104"/>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950"/>
              <a:t>Glider Test - Stability Demonstration</a:t>
            </a:r>
            <a:endParaRPr/>
          </a:p>
        </p:txBody>
      </p:sp>
      <p:sp>
        <p:nvSpPr>
          <p:cNvPr id="1097" name="Google Shape;1097;p104"/>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92</a:t>
            </a:fld>
            <a:endParaRPr/>
          </a:p>
        </p:txBody>
      </p:sp>
      <p:pic>
        <p:nvPicPr>
          <p:cNvPr id="1098" name="Google Shape;1098;p10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63287" y="1025450"/>
            <a:ext cx="2992326" cy="3570173"/>
          </a:xfrm>
          <a:prstGeom prst="rect">
            <a:avLst/>
          </a:prstGeom>
          <a:noFill/>
          <a:ln>
            <a:noFill/>
          </a:ln>
        </p:spPr>
      </p:pic>
      <p:sp>
        <p:nvSpPr>
          <p:cNvPr id="1099" name="Google Shape;1099;p104"/>
          <p:cNvSpPr txBox="1"/>
          <p:nvPr/>
        </p:nvSpPr>
        <p:spPr>
          <a:xfrm>
            <a:off x="3988600" y="622325"/>
            <a:ext cx="4667400" cy="3373200"/>
          </a:xfrm>
          <a:prstGeom prst="rect">
            <a:avLst/>
          </a:prstGeom>
          <a:noFill/>
          <a:ln>
            <a:noFill/>
          </a:ln>
        </p:spPr>
        <p:txBody>
          <a:bodyPr spcFirstLastPara="1" wrap="square" lIns="91425" tIns="91425" rIns="91425" bIns="91425" anchor="t" anchorCtr="0">
            <a:normAutofit fontScale="40000" lnSpcReduction="20000"/>
          </a:bodyPr>
          <a:lstStyle/>
          <a:p>
            <a:pPr marL="0" lvl="0" indent="0" algn="l" rtl="0">
              <a:lnSpc>
                <a:spcPct val="115000"/>
              </a:lnSpc>
              <a:spcBef>
                <a:spcPts val="0"/>
              </a:spcBef>
              <a:spcAft>
                <a:spcPts val="0"/>
              </a:spcAft>
              <a:buNone/>
            </a:pPr>
            <a:endParaRPr>
              <a:solidFill>
                <a:schemeClr val="lt1"/>
              </a:solidFill>
              <a:latin typeface="Roboto"/>
              <a:ea typeface="Roboto"/>
              <a:cs typeface="Roboto"/>
              <a:sym typeface="Roboto"/>
            </a:endParaRPr>
          </a:p>
          <a:p>
            <a:pPr marL="0" lvl="0" indent="0" algn="ctr" rtl="0">
              <a:lnSpc>
                <a:spcPct val="115000"/>
              </a:lnSpc>
              <a:spcBef>
                <a:spcPts val="1200"/>
              </a:spcBef>
              <a:spcAft>
                <a:spcPts val="0"/>
              </a:spcAft>
              <a:buNone/>
            </a:pPr>
            <a:r>
              <a:rPr lang="en" sz="2500">
                <a:solidFill>
                  <a:schemeClr val="lt1"/>
                </a:solidFill>
                <a:latin typeface="Roboto"/>
                <a:ea typeface="Roboto"/>
                <a:cs typeface="Roboto"/>
                <a:sym typeface="Roboto"/>
              </a:rPr>
              <a:t>Characteristic Stability Demonstration</a:t>
            </a:r>
            <a:endParaRPr sz="2500">
              <a:solidFill>
                <a:schemeClr val="lt1"/>
              </a:solidFill>
              <a:latin typeface="Roboto"/>
              <a:ea typeface="Roboto"/>
              <a:cs typeface="Roboto"/>
              <a:sym typeface="Roboto"/>
            </a:endParaRPr>
          </a:p>
          <a:p>
            <a:pPr marL="457200" lvl="0" indent="-291941" algn="l" rtl="0">
              <a:lnSpc>
                <a:spcPct val="115000"/>
              </a:lnSpc>
              <a:spcBef>
                <a:spcPts val="1000"/>
              </a:spcBef>
              <a:spcAft>
                <a:spcPts val="0"/>
              </a:spcAft>
              <a:buClr>
                <a:schemeClr val="lt1"/>
              </a:buClr>
              <a:buSzPct val="100000"/>
              <a:buFont typeface="Roboto"/>
              <a:buChar char="➢"/>
            </a:pPr>
            <a:r>
              <a:rPr lang="en" sz="2100">
                <a:solidFill>
                  <a:schemeClr val="lt1"/>
                </a:solidFill>
                <a:latin typeface="Roboto"/>
                <a:ea typeface="Roboto"/>
                <a:cs typeface="Roboto"/>
                <a:sym typeface="Roboto"/>
              </a:rPr>
              <a:t>Qualitative Demonstration of Stability in NELDA design </a:t>
            </a:r>
            <a:endParaRPr sz="2100">
              <a:solidFill>
                <a:schemeClr val="lt1"/>
              </a:solidFill>
              <a:latin typeface="Roboto"/>
              <a:ea typeface="Roboto"/>
              <a:cs typeface="Roboto"/>
              <a:sym typeface="Roboto"/>
            </a:endParaRPr>
          </a:p>
          <a:p>
            <a:pPr marL="457200" lvl="0" indent="-291941" algn="l" rtl="0">
              <a:lnSpc>
                <a:spcPct val="115000"/>
              </a:lnSpc>
              <a:spcBef>
                <a:spcPts val="1000"/>
              </a:spcBef>
              <a:spcAft>
                <a:spcPts val="0"/>
              </a:spcAft>
              <a:buClr>
                <a:schemeClr val="lt1"/>
              </a:buClr>
              <a:buSzPct val="100000"/>
              <a:buFont typeface="Roboto"/>
              <a:buChar char="➢"/>
            </a:pPr>
            <a:r>
              <a:rPr lang="en" sz="2100">
                <a:solidFill>
                  <a:schemeClr val="lt1"/>
                </a:solidFill>
                <a:latin typeface="Roboto"/>
                <a:ea typeface="Roboto"/>
                <a:cs typeface="Roboto"/>
                <a:sym typeface="Roboto"/>
              </a:rPr>
              <a:t>Verification &amp; Validation for Mathematical/computational models</a:t>
            </a:r>
            <a:endParaRPr sz="2100">
              <a:solidFill>
                <a:schemeClr val="lt1"/>
              </a:solidFill>
              <a:latin typeface="Roboto"/>
              <a:ea typeface="Roboto"/>
              <a:cs typeface="Roboto"/>
              <a:sym typeface="Roboto"/>
            </a:endParaRPr>
          </a:p>
          <a:p>
            <a:pPr marL="457200" lvl="0" indent="-291941" algn="l" rtl="0">
              <a:lnSpc>
                <a:spcPct val="115000"/>
              </a:lnSpc>
              <a:spcBef>
                <a:spcPts val="1000"/>
              </a:spcBef>
              <a:spcAft>
                <a:spcPts val="0"/>
              </a:spcAft>
              <a:buClr>
                <a:schemeClr val="lt1"/>
              </a:buClr>
              <a:buSzPct val="100000"/>
              <a:buFont typeface="Roboto"/>
              <a:buChar char="➢"/>
            </a:pPr>
            <a:r>
              <a:rPr lang="en" sz="2100">
                <a:solidFill>
                  <a:schemeClr val="lt1"/>
                </a:solidFill>
                <a:latin typeface="Roboto"/>
                <a:ea typeface="Roboto"/>
                <a:cs typeface="Roboto"/>
                <a:sym typeface="Roboto"/>
              </a:rPr>
              <a:t>Demonstrate endurance based on glider ratio </a:t>
            </a:r>
            <a:endParaRPr sz="2100">
              <a:solidFill>
                <a:schemeClr val="lt1"/>
              </a:solidFill>
              <a:latin typeface="Roboto"/>
              <a:ea typeface="Roboto"/>
              <a:cs typeface="Roboto"/>
              <a:sym typeface="Roboto"/>
            </a:endParaRPr>
          </a:p>
          <a:p>
            <a:pPr marL="457200" lvl="0" indent="-291941" algn="l" rtl="0">
              <a:lnSpc>
                <a:spcPct val="115000"/>
              </a:lnSpc>
              <a:spcBef>
                <a:spcPts val="1000"/>
              </a:spcBef>
              <a:spcAft>
                <a:spcPts val="0"/>
              </a:spcAft>
              <a:buClr>
                <a:schemeClr val="lt1"/>
              </a:buClr>
              <a:buSzPct val="100000"/>
              <a:buFont typeface="Roboto"/>
              <a:buChar char="➢"/>
            </a:pPr>
            <a:r>
              <a:rPr lang="en" sz="2100">
                <a:solidFill>
                  <a:schemeClr val="lt1"/>
                </a:solidFill>
                <a:latin typeface="Roboto"/>
                <a:ea typeface="Roboto"/>
                <a:cs typeface="Roboto"/>
                <a:sym typeface="Roboto"/>
              </a:rPr>
              <a:t>Team decided against accelerometers to measure flight data because of risk of added scope</a:t>
            </a:r>
            <a:endParaRPr sz="2100">
              <a:solidFill>
                <a:schemeClr val="lt1"/>
              </a:solidFill>
              <a:latin typeface="Roboto"/>
              <a:ea typeface="Roboto"/>
              <a:cs typeface="Roboto"/>
              <a:sym typeface="Roboto"/>
            </a:endParaRPr>
          </a:p>
          <a:p>
            <a:pPr marL="457200" lvl="0" indent="-291941" algn="l" rtl="0">
              <a:lnSpc>
                <a:spcPct val="115000"/>
              </a:lnSpc>
              <a:spcBef>
                <a:spcPts val="1000"/>
              </a:spcBef>
              <a:spcAft>
                <a:spcPts val="0"/>
              </a:spcAft>
              <a:buClr>
                <a:schemeClr val="lt1"/>
              </a:buClr>
              <a:buSzPct val="100000"/>
              <a:buFont typeface="Roboto"/>
              <a:buChar char="➢"/>
            </a:pPr>
            <a:r>
              <a:rPr lang="en" sz="2100">
                <a:solidFill>
                  <a:schemeClr val="lt1"/>
                </a:solidFill>
                <a:latin typeface="Roboto"/>
                <a:ea typeface="Roboto"/>
                <a:cs typeface="Roboto"/>
                <a:sym typeface="Roboto"/>
              </a:rPr>
              <a:t>One camera parallel to flight path, one camera perpendicular to flight path to qualitatively measure stability</a:t>
            </a:r>
            <a:endParaRPr sz="2100">
              <a:solidFill>
                <a:schemeClr val="lt1"/>
              </a:solidFill>
              <a:latin typeface="Roboto"/>
              <a:ea typeface="Roboto"/>
              <a:cs typeface="Roboto"/>
              <a:sym typeface="Roboto"/>
            </a:endParaRPr>
          </a:p>
          <a:p>
            <a:pPr marL="457200" lvl="0" indent="-291941" algn="l" rtl="0">
              <a:lnSpc>
                <a:spcPct val="115000"/>
              </a:lnSpc>
              <a:spcBef>
                <a:spcPts val="1000"/>
              </a:spcBef>
              <a:spcAft>
                <a:spcPts val="0"/>
              </a:spcAft>
              <a:buClr>
                <a:schemeClr val="lt1"/>
              </a:buClr>
              <a:buSzPct val="100000"/>
              <a:buFont typeface="Roboto"/>
              <a:buChar char="➢"/>
            </a:pPr>
            <a:r>
              <a:rPr lang="en" sz="2100">
                <a:solidFill>
                  <a:schemeClr val="lt1"/>
                </a:solidFill>
                <a:latin typeface="Roboto"/>
                <a:ea typeface="Roboto"/>
                <a:cs typeface="Roboto"/>
                <a:sym typeface="Roboto"/>
              </a:rPr>
              <a:t>Rangefinder to determine practical glide ratio</a:t>
            </a:r>
            <a:endParaRPr sz="2100">
              <a:solidFill>
                <a:schemeClr val="lt1"/>
              </a:solidFill>
              <a:latin typeface="Roboto"/>
              <a:ea typeface="Roboto"/>
              <a:cs typeface="Roboto"/>
              <a:sym typeface="Roboto"/>
            </a:endParaRPr>
          </a:p>
          <a:p>
            <a:pPr marL="457200" lvl="0" indent="-291941" algn="l" rtl="0">
              <a:lnSpc>
                <a:spcPct val="115000"/>
              </a:lnSpc>
              <a:spcBef>
                <a:spcPts val="1000"/>
              </a:spcBef>
              <a:spcAft>
                <a:spcPts val="0"/>
              </a:spcAft>
              <a:buClr>
                <a:schemeClr val="lt1"/>
              </a:buClr>
              <a:buSzPct val="100000"/>
              <a:buFont typeface="Roboto"/>
              <a:buChar char="➢"/>
            </a:pPr>
            <a:r>
              <a:rPr lang="en" sz="2100">
                <a:solidFill>
                  <a:schemeClr val="lt1"/>
                </a:solidFill>
                <a:latin typeface="Roboto"/>
                <a:ea typeface="Roboto"/>
                <a:cs typeface="Roboto"/>
                <a:sym typeface="Roboto"/>
              </a:rPr>
              <a:t>Launch from roof of aero building (with faculty assistance)</a:t>
            </a:r>
            <a:endParaRPr sz="2100">
              <a:solidFill>
                <a:schemeClr val="lt1"/>
              </a:solidFill>
              <a:latin typeface="Roboto"/>
              <a:ea typeface="Roboto"/>
              <a:cs typeface="Roboto"/>
              <a:sym typeface="Roboto"/>
            </a:endParaRPr>
          </a:p>
          <a:p>
            <a:pPr marL="457200" lvl="0" indent="-291941" algn="l" rtl="0">
              <a:lnSpc>
                <a:spcPct val="115000"/>
              </a:lnSpc>
              <a:spcBef>
                <a:spcPts val="1000"/>
              </a:spcBef>
              <a:spcAft>
                <a:spcPts val="0"/>
              </a:spcAft>
              <a:buClr>
                <a:schemeClr val="lt1"/>
              </a:buClr>
              <a:buSzPct val="100000"/>
              <a:buFont typeface="Roboto"/>
              <a:buChar char="➢"/>
            </a:pPr>
            <a:r>
              <a:rPr lang="en" sz="2100">
                <a:solidFill>
                  <a:schemeClr val="lt1"/>
                </a:solidFill>
                <a:latin typeface="Roboto"/>
                <a:ea typeface="Roboto"/>
                <a:cs typeface="Roboto"/>
                <a:sym typeface="Roboto"/>
              </a:rPr>
              <a:t>Use table bungee launch system provided by IRISS</a:t>
            </a:r>
            <a:endParaRPr sz="2100">
              <a:solidFill>
                <a:schemeClr val="lt1"/>
              </a:solidFill>
              <a:latin typeface="Roboto"/>
              <a:ea typeface="Roboto"/>
              <a:cs typeface="Roboto"/>
              <a:sym typeface="Roboto"/>
            </a:endParaRPr>
          </a:p>
          <a:p>
            <a:pPr marL="0" lvl="0" indent="0" algn="l" rtl="0">
              <a:lnSpc>
                <a:spcPct val="115000"/>
              </a:lnSpc>
              <a:spcBef>
                <a:spcPts val="1000"/>
              </a:spcBef>
              <a:spcAft>
                <a:spcPts val="1200"/>
              </a:spcAft>
              <a:buNone/>
            </a:pPr>
            <a:r>
              <a:rPr lang="en">
                <a:solidFill>
                  <a:schemeClr val="lt1"/>
                </a:solidFill>
                <a:latin typeface="Roboto"/>
                <a:ea typeface="Roboto"/>
                <a:cs typeface="Roboto"/>
                <a:sym typeface="Roboto"/>
              </a:rPr>
              <a:t> </a:t>
            </a:r>
            <a:endParaRPr>
              <a:solidFill>
                <a:schemeClr val="lt1"/>
              </a:solidFill>
              <a:latin typeface="Roboto"/>
              <a:ea typeface="Roboto"/>
              <a:cs typeface="Roboto"/>
              <a:sym typeface="Roboto"/>
            </a:endParaRPr>
          </a:p>
        </p:txBody>
      </p:sp>
      <p:sp>
        <p:nvSpPr>
          <p:cNvPr id="1100" name="Google Shape;1100;p104"/>
          <p:cNvSpPr txBox="1"/>
          <p:nvPr/>
        </p:nvSpPr>
        <p:spPr>
          <a:xfrm>
            <a:off x="663350" y="710100"/>
            <a:ext cx="299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1/14 Glider Scaled Factors</a:t>
            </a:r>
            <a:endParaRPr>
              <a:latin typeface="Roboto"/>
              <a:ea typeface="Roboto"/>
              <a:cs typeface="Roboto"/>
              <a:sym typeface="Roboto"/>
            </a:endParaRPr>
          </a:p>
        </p:txBody>
      </p:sp>
      <p:graphicFrame>
        <p:nvGraphicFramePr>
          <p:cNvPr id="1101" name="Google Shape;1101;p104"/>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05"/>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950"/>
              <a:t>Aerolab Wind Tunnel - Test Plan</a:t>
            </a:r>
            <a:endParaRPr/>
          </a:p>
        </p:txBody>
      </p:sp>
      <p:sp>
        <p:nvSpPr>
          <p:cNvPr id="1107" name="Google Shape;1107;p105"/>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93</a:t>
            </a:fld>
            <a:endParaRPr/>
          </a:p>
        </p:txBody>
      </p:sp>
      <p:pic>
        <p:nvPicPr>
          <p:cNvPr id="1108" name="Google Shape;1108;p10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52451" y="642113"/>
            <a:ext cx="3015690" cy="3859275"/>
          </a:xfrm>
          <a:prstGeom prst="rect">
            <a:avLst/>
          </a:prstGeom>
          <a:noFill/>
          <a:ln>
            <a:noFill/>
          </a:ln>
        </p:spPr>
      </p:pic>
      <p:graphicFrame>
        <p:nvGraphicFramePr>
          <p:cNvPr id="1109" name="Google Shape;1109;p105"/>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106"/>
          <p:cNvSpPr txBox="1">
            <a:spLocks noGrp="1"/>
          </p:cNvSpPr>
          <p:nvPr>
            <p:ph type="title"/>
          </p:nvPr>
        </p:nvSpPr>
        <p:spPr>
          <a:xfrm>
            <a:off x="0" y="0"/>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77"/>
              <a:t>I</a:t>
            </a:r>
            <a:r>
              <a:rPr lang="en" sz="2611"/>
              <a:t>RISS</a:t>
            </a:r>
            <a:r>
              <a:rPr lang="en"/>
              <a:t> </a:t>
            </a:r>
            <a:r>
              <a:rPr lang="en" sz="3277"/>
              <a:t>B</a:t>
            </a:r>
            <a:r>
              <a:rPr lang="en" sz="2611"/>
              <a:t>ungee</a:t>
            </a:r>
            <a:r>
              <a:rPr lang="en"/>
              <a:t> </a:t>
            </a:r>
            <a:r>
              <a:rPr lang="en" sz="3277"/>
              <a:t>L</a:t>
            </a:r>
            <a:r>
              <a:rPr lang="en" sz="2611"/>
              <a:t>aunch</a:t>
            </a:r>
            <a:r>
              <a:rPr lang="en"/>
              <a:t> </a:t>
            </a:r>
            <a:r>
              <a:rPr lang="en" sz="3250"/>
              <a:t>C</a:t>
            </a:r>
            <a:r>
              <a:rPr lang="en" sz="2600"/>
              <a:t>hecklist</a:t>
            </a:r>
            <a:endParaRPr sz="2600"/>
          </a:p>
        </p:txBody>
      </p:sp>
      <p:pic>
        <p:nvPicPr>
          <p:cNvPr id="1115" name="Google Shape;1115;p10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6440" y="572699"/>
            <a:ext cx="3398710" cy="4164075"/>
          </a:xfrm>
          <a:prstGeom prst="rect">
            <a:avLst/>
          </a:prstGeom>
          <a:noFill/>
          <a:ln>
            <a:noFill/>
          </a:ln>
        </p:spPr>
      </p:pic>
      <p:pic>
        <p:nvPicPr>
          <p:cNvPr id="1116" name="Google Shape;1116;p10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64875" y="1294425"/>
            <a:ext cx="4824875" cy="2722501"/>
          </a:xfrm>
          <a:prstGeom prst="rect">
            <a:avLst/>
          </a:prstGeom>
          <a:noFill/>
          <a:ln>
            <a:noFill/>
          </a:ln>
        </p:spPr>
      </p:pic>
      <p:sp>
        <p:nvSpPr>
          <p:cNvPr id="1117" name="Google Shape;1117;p106"/>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94</a:t>
            </a:fld>
            <a:endParaRPr/>
          </a:p>
        </p:txBody>
      </p:sp>
      <p:graphicFrame>
        <p:nvGraphicFramePr>
          <p:cNvPr id="1118" name="Google Shape;1118;p106"/>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2"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07"/>
          <p:cNvSpPr txBox="1">
            <a:spLocks noGrp="1"/>
          </p:cNvSpPr>
          <p:nvPr>
            <p:ph type="title"/>
          </p:nvPr>
        </p:nvSpPr>
        <p:spPr>
          <a:xfrm>
            <a:off x="320325" y="1961550"/>
            <a:ext cx="8512200" cy="972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277"/>
              <a:t>Dynamic Stability</a:t>
            </a:r>
            <a:endParaRPr sz="2600"/>
          </a:p>
        </p:txBody>
      </p:sp>
      <p:sp>
        <p:nvSpPr>
          <p:cNvPr id="1124" name="Google Shape;1124;p107"/>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95</a:t>
            </a:fld>
            <a:endParaRPr/>
          </a:p>
        </p:txBody>
      </p:sp>
      <p:graphicFrame>
        <p:nvGraphicFramePr>
          <p:cNvPr id="1125" name="Google Shape;1125;p107"/>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8"/>
          <p:cNvSpPr txBox="1">
            <a:spLocks noGrp="1"/>
          </p:cNvSpPr>
          <p:nvPr>
            <p:ph type="title"/>
          </p:nvPr>
        </p:nvSpPr>
        <p:spPr>
          <a:xfrm>
            <a:off x="84100" y="70075"/>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77"/>
              <a:t>Short Period Phasor</a:t>
            </a:r>
            <a:endParaRPr sz="2600"/>
          </a:p>
        </p:txBody>
      </p:sp>
      <p:sp>
        <p:nvSpPr>
          <p:cNvPr id="1131" name="Google Shape;1131;p108"/>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96</a:t>
            </a:fld>
            <a:endParaRPr/>
          </a:p>
        </p:txBody>
      </p:sp>
      <p:pic>
        <p:nvPicPr>
          <p:cNvPr id="1132" name="Google Shape;1132;p10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42663" y="642775"/>
            <a:ext cx="5458667" cy="4094000"/>
          </a:xfrm>
          <a:prstGeom prst="rect">
            <a:avLst/>
          </a:prstGeom>
          <a:noFill/>
          <a:ln>
            <a:noFill/>
          </a:ln>
        </p:spPr>
      </p:pic>
      <p:graphicFrame>
        <p:nvGraphicFramePr>
          <p:cNvPr id="1133" name="Google Shape;1133;p108"/>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109"/>
          <p:cNvSpPr txBox="1">
            <a:spLocks noGrp="1"/>
          </p:cNvSpPr>
          <p:nvPr>
            <p:ph type="title"/>
          </p:nvPr>
        </p:nvSpPr>
        <p:spPr>
          <a:xfrm>
            <a:off x="84100" y="70075"/>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77"/>
              <a:t>Phugoid Phasor</a:t>
            </a:r>
            <a:endParaRPr sz="2600"/>
          </a:p>
        </p:txBody>
      </p:sp>
      <p:sp>
        <p:nvSpPr>
          <p:cNvPr id="1139" name="Google Shape;1139;p109"/>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97</a:t>
            </a:fld>
            <a:endParaRPr/>
          </a:p>
        </p:txBody>
      </p:sp>
      <p:pic>
        <p:nvPicPr>
          <p:cNvPr id="1140" name="Google Shape;1140;p10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42676" y="642775"/>
            <a:ext cx="5458648" cy="4094000"/>
          </a:xfrm>
          <a:prstGeom prst="rect">
            <a:avLst/>
          </a:prstGeom>
          <a:noFill/>
          <a:ln>
            <a:noFill/>
          </a:ln>
        </p:spPr>
      </p:pic>
      <p:graphicFrame>
        <p:nvGraphicFramePr>
          <p:cNvPr id="1141" name="Google Shape;1141;p109"/>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110"/>
          <p:cNvSpPr txBox="1">
            <a:spLocks noGrp="1"/>
          </p:cNvSpPr>
          <p:nvPr>
            <p:ph type="title"/>
          </p:nvPr>
        </p:nvSpPr>
        <p:spPr>
          <a:xfrm>
            <a:off x="84100" y="70075"/>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77"/>
              <a:t>Roll Phasor</a:t>
            </a:r>
            <a:endParaRPr sz="2600"/>
          </a:p>
        </p:txBody>
      </p:sp>
      <p:sp>
        <p:nvSpPr>
          <p:cNvPr id="1147" name="Google Shape;1147;p110"/>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98</a:t>
            </a:fld>
            <a:endParaRPr/>
          </a:p>
        </p:txBody>
      </p:sp>
      <p:pic>
        <p:nvPicPr>
          <p:cNvPr id="1148" name="Google Shape;1148;p11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42650" y="642775"/>
            <a:ext cx="5458676" cy="4094000"/>
          </a:xfrm>
          <a:prstGeom prst="rect">
            <a:avLst/>
          </a:prstGeom>
          <a:noFill/>
          <a:ln>
            <a:noFill/>
          </a:ln>
        </p:spPr>
      </p:pic>
      <p:graphicFrame>
        <p:nvGraphicFramePr>
          <p:cNvPr id="1149" name="Google Shape;1149;p110"/>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111"/>
          <p:cNvSpPr txBox="1">
            <a:spLocks noGrp="1"/>
          </p:cNvSpPr>
          <p:nvPr>
            <p:ph type="title"/>
          </p:nvPr>
        </p:nvSpPr>
        <p:spPr>
          <a:xfrm>
            <a:off x="84100" y="70075"/>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77"/>
              <a:t>Spiral Phasor</a:t>
            </a:r>
            <a:endParaRPr sz="2600"/>
          </a:p>
        </p:txBody>
      </p:sp>
      <p:sp>
        <p:nvSpPr>
          <p:cNvPr id="1155" name="Google Shape;1155;p111"/>
          <p:cNvSpPr txBox="1">
            <a:spLocks noGrp="1"/>
          </p:cNvSpPr>
          <p:nvPr>
            <p:ph type="sldNum" idx="12"/>
          </p:nvPr>
        </p:nvSpPr>
        <p:spPr>
          <a:xfrm>
            <a:off x="8733302" y="4749900"/>
            <a:ext cx="410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t>99</a:t>
            </a:fld>
            <a:endParaRPr/>
          </a:p>
        </p:txBody>
      </p:sp>
      <p:pic>
        <p:nvPicPr>
          <p:cNvPr id="1156" name="Google Shape;1156;p11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42650" y="642775"/>
            <a:ext cx="5458676" cy="4094000"/>
          </a:xfrm>
          <a:prstGeom prst="rect">
            <a:avLst/>
          </a:prstGeom>
          <a:noFill/>
          <a:ln>
            <a:noFill/>
          </a:ln>
        </p:spPr>
      </p:pic>
      <p:graphicFrame>
        <p:nvGraphicFramePr>
          <p:cNvPr id="1157" name="Google Shape;1157;p111"/>
          <p:cNvGraphicFramePr/>
          <p:nvPr/>
        </p:nvGraphicFramePr>
        <p:xfrm>
          <a:off x="0" y="4736775"/>
          <a:ext cx="3000000" cy="3000000"/>
        </p:xfrm>
        <a:graphic>
          <a:graphicData uri="http://schemas.openxmlformats.org/drawingml/2006/table">
            <a:tbl>
              <a:tblPr>
                <a:noFill/>
                <a:tableStyleId>{83885C67-BAED-4242-9F9D-A6562A0CA75B}</a:tableStyleId>
              </a:tblPr>
              <a:tblGrid>
                <a:gridCol w="1051875">
                  <a:extLst>
                    <a:ext uri="{9D8B030D-6E8A-4147-A177-3AD203B41FA5}">
                      <a16:colId xmlns:a16="http://schemas.microsoft.com/office/drawing/2014/main" val="20000"/>
                    </a:ext>
                  </a:extLst>
                </a:gridCol>
                <a:gridCol w="1118850">
                  <a:extLst>
                    <a:ext uri="{9D8B030D-6E8A-4147-A177-3AD203B41FA5}">
                      <a16:colId xmlns:a16="http://schemas.microsoft.com/office/drawing/2014/main" val="20001"/>
                    </a:ext>
                  </a:extLst>
                </a:gridCol>
                <a:gridCol w="984900">
                  <a:extLst>
                    <a:ext uri="{9D8B030D-6E8A-4147-A177-3AD203B41FA5}">
                      <a16:colId xmlns:a16="http://schemas.microsoft.com/office/drawing/2014/main" val="20002"/>
                    </a:ext>
                  </a:extLst>
                </a:gridCol>
                <a:gridCol w="1051875">
                  <a:extLst>
                    <a:ext uri="{9D8B030D-6E8A-4147-A177-3AD203B41FA5}">
                      <a16:colId xmlns:a16="http://schemas.microsoft.com/office/drawing/2014/main" val="20003"/>
                    </a:ext>
                  </a:extLst>
                </a:gridCol>
                <a:gridCol w="1051875">
                  <a:extLst>
                    <a:ext uri="{9D8B030D-6E8A-4147-A177-3AD203B41FA5}">
                      <a16:colId xmlns:a16="http://schemas.microsoft.com/office/drawing/2014/main" val="20004"/>
                    </a:ext>
                  </a:extLst>
                </a:gridCol>
                <a:gridCol w="1051875">
                  <a:extLst>
                    <a:ext uri="{9D8B030D-6E8A-4147-A177-3AD203B41FA5}">
                      <a16:colId xmlns:a16="http://schemas.microsoft.com/office/drawing/2014/main" val="20005"/>
                    </a:ext>
                  </a:extLst>
                </a:gridCol>
                <a:gridCol w="1051875">
                  <a:extLst>
                    <a:ext uri="{9D8B030D-6E8A-4147-A177-3AD203B41FA5}">
                      <a16:colId xmlns:a16="http://schemas.microsoft.com/office/drawing/2014/main" val="20006"/>
                    </a:ext>
                  </a:extLst>
                </a:gridCol>
                <a:gridCol w="1051875">
                  <a:extLst>
                    <a:ext uri="{9D8B030D-6E8A-4147-A177-3AD203B41FA5}">
                      <a16:colId xmlns:a16="http://schemas.microsoft.com/office/drawing/2014/main" val="20007"/>
                    </a:ext>
                  </a:extLst>
                </a:gridCol>
              </a:tblGrid>
              <a:tr h="320050">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PURPOSE</a:t>
                      </a:r>
                      <a:endParaRPr sz="900" b="1" i="1">
                        <a:solidFill>
                          <a:schemeClr val="lt1"/>
                        </a:solidFill>
                        <a:latin typeface="Roboto"/>
                        <a:ea typeface="Roboto"/>
                        <a:cs typeface="Roboto"/>
                        <a:sym typeface="Roboto"/>
                      </a:endParaRPr>
                    </a:p>
                  </a:txBody>
                  <a:tcPr marL="91425" marR="91425" marT="91425" marB="0">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CPEs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REQs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8"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RISKS</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V&amp;V</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0"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PLANNING</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i="1">
                          <a:solidFill>
                            <a:schemeClr val="lt1"/>
                          </a:solidFill>
                          <a:uFill>
                            <a:noFill/>
                          </a:uFill>
                          <a:latin typeface="Roboto"/>
                          <a:ea typeface="Roboto"/>
                          <a:cs typeface="Roboto"/>
                          <a:sym typeface="Roboto"/>
                          <a:hlinkClick r:id="rId11"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 UP</a:t>
                      </a:r>
                      <a:endParaRPr sz="900" b="1" i="1">
                        <a:solidFill>
                          <a:schemeClr val="lt1"/>
                        </a:solidFill>
                        <a:latin typeface="Roboto"/>
                        <a:ea typeface="Roboto"/>
                        <a:cs typeface="Roboto"/>
                        <a:sym typeface="Roboto"/>
                      </a:endParaRPr>
                    </a:p>
                  </a:txBody>
                  <a:tcPr marL="91425" marR="91425" marT="91425" marB="0">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theme/theme1.xml><?xml version="1.0" encoding="utf-8"?>
<a:theme xmlns:a="http://schemas.openxmlformats.org/drawingml/2006/main" name="Modern Dark">
  <a:themeElements>
    <a:clrScheme name="Simple Dark">
      <a:dk1>
        <a:srgbClr val="FFFFFF"/>
      </a:dk1>
      <a:lt1>
        <a:srgbClr val="212121"/>
      </a:lt1>
      <a:dk2>
        <a:srgbClr val="303030"/>
      </a:dk2>
      <a:lt2>
        <a:srgbClr val="ADADAD"/>
      </a:lt2>
      <a:accent1>
        <a:srgbClr val="00C6B4"/>
      </a:accent1>
      <a:accent2>
        <a:srgbClr val="EEEEEE"/>
      </a:accent2>
      <a:accent3>
        <a:srgbClr val="9783D3"/>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8706</Words>
  <Application>Microsoft Office PowerPoint</Application>
  <PresentationFormat>On-screen Show (16:9)</PresentationFormat>
  <Paragraphs>3119</Paragraphs>
  <Slides>205</Slides>
  <Notes>205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205</vt:i4>
      </vt:variant>
    </vt:vector>
  </HeadingPairs>
  <TitlesOfParts>
    <vt:vector size="210" baseType="lpstr">
      <vt:lpstr>Times New Roman</vt:lpstr>
      <vt:lpstr>Arial</vt:lpstr>
      <vt:lpstr>Maven Pro</vt:lpstr>
      <vt:lpstr>Roboto</vt:lpstr>
      <vt:lpstr>Modern Dark</vt:lpstr>
      <vt:lpstr>PowerPoint Presentation</vt:lpstr>
      <vt:lpstr>PRESENTATION OUTLINE</vt:lpstr>
      <vt:lpstr>PROJECT PURPOSE AND OBJECTIVES Presented by: Emerson Beinhauer                                                 </vt:lpstr>
      <vt:lpstr>BACKGROUND &amp; MOTIVATION</vt:lpstr>
      <vt:lpstr>MISSION STATEMENT</vt:lpstr>
      <vt:lpstr>PROJECT OBJECTIVES</vt:lpstr>
      <vt:lpstr>CONOPS (MISSION PROFILE)</vt:lpstr>
      <vt:lpstr>CONOPS (PROJECT)</vt:lpstr>
      <vt:lpstr>DESIGN SOLUTION Presented by: Nathan Braunstein                                             </vt:lpstr>
      <vt:lpstr>BASELINE DESIGN</vt:lpstr>
      <vt:lpstr>BASELINE DESIGN</vt:lpstr>
      <vt:lpstr>BASELINE DESIGN: CG</vt:lpstr>
      <vt:lpstr>KEY PARAMETERS</vt:lpstr>
      <vt:lpstr>KEY PARAMETERS</vt:lpstr>
      <vt:lpstr>FUNCTIONAL BLOCK DIAGRAM</vt:lpstr>
      <vt:lpstr>CRITICAL PROJECT ELEMENTS Presented by: Jake Pendergast                                               </vt:lpstr>
      <vt:lpstr>CRITICAL PROJECT ELEMENTS</vt:lpstr>
      <vt:lpstr>DESIGN REQUIREMENTS AND THEIR SATISFACTION Presented by: Jake Pendergast, Tomaz Remec, Tristan Martinez</vt:lpstr>
      <vt:lpstr>DRIVING REQUIREMENTS</vt:lpstr>
      <vt:lpstr>(AIRD) POWER REQUIREMENTS</vt:lpstr>
      <vt:lpstr>(AIRD) POWER REQUIREMENTS</vt:lpstr>
      <vt:lpstr>(AIRD) FLIGHT ENVELOPE</vt:lpstr>
      <vt:lpstr>(AIRD) TAKEOFF/LANDING</vt:lpstr>
      <vt:lpstr>(AIRD) PERFORMANCE - RANGE 1</vt:lpstr>
      <vt:lpstr>(AIRD) PERFORMANCE - ENDURANCE</vt:lpstr>
      <vt:lpstr>(SST) WIND TUNNEL TESTING</vt:lpstr>
      <vt:lpstr>(SST) GLIDER TESTING</vt:lpstr>
      <vt:lpstr>(CSM) STATIC STABILITY REQS</vt:lpstr>
      <vt:lpstr>(CSM) DYNAMIC STABILITY REQS</vt:lpstr>
      <vt:lpstr>(CSM) DYNAMIC STABILITY REQS</vt:lpstr>
      <vt:lpstr>(CSM) DYNAMIC STABILITY REQS</vt:lpstr>
      <vt:lpstr>(CSM) DYNAMIC STABILITY REQS</vt:lpstr>
      <vt:lpstr>(CSM) DYNAMIC STABILITY REQS</vt:lpstr>
      <vt:lpstr>(CSM) DYN. STABILITY REQUIREMENTS</vt:lpstr>
      <vt:lpstr>DRIVING REQUIREMENTS</vt:lpstr>
      <vt:lpstr>PROJECT RISKS Presented by: Julia Tucker                                                </vt:lpstr>
      <vt:lpstr>RISK MATRIX</vt:lpstr>
      <vt:lpstr>RISK MITIGATION STRATEGIES</vt:lpstr>
      <vt:lpstr>RISK MITIGATION STRATEGIES</vt:lpstr>
      <vt:lpstr>RISK MITIGATION STRATEGIES</vt:lpstr>
      <vt:lpstr>RISK MITIGATION STRATEGIES</vt:lpstr>
      <vt:lpstr>RISK MITIGATION STRATEGIES</vt:lpstr>
      <vt:lpstr>PRE / POST MITIGATION MATRICES</vt:lpstr>
      <vt:lpstr>VERIFICATION AND VALIDATION Presented by: Julia Tucker and Tristan Martinez                                                </vt:lpstr>
      <vt:lpstr>MODEL VERIFICATION - WHOLE A/C</vt:lpstr>
      <vt:lpstr>MODEL VERIFICATION - CSD (GLIDER)</vt:lpstr>
      <vt:lpstr>MODEL VALIDATION - WTAV (WIND TUNNEL)</vt:lpstr>
      <vt:lpstr>MODEL VALIDATION - WTAV</vt:lpstr>
      <vt:lpstr>MODEL VALIDATION - WTAV</vt:lpstr>
      <vt:lpstr>MODEL VALIDATION - WTAV</vt:lpstr>
      <vt:lpstr>PROJECT PLANNING Presented by: Emerson Beinhauer                                                 </vt:lpstr>
      <vt:lpstr>TEAM ORGANIZATION</vt:lpstr>
      <vt:lpstr>WORK BREAKDOWN STRUCTURE (FALL)</vt:lpstr>
      <vt:lpstr>WORK BREAKDOWN STRUCTURE (SPRING)</vt:lpstr>
      <vt:lpstr>GANTT CHART</vt:lpstr>
      <vt:lpstr>COST PLAN </vt:lpstr>
      <vt:lpstr>TESTING SUMMARY</vt:lpstr>
      <vt:lpstr>ACKNOWLEDGEMENTS</vt:lpstr>
      <vt:lpstr>REFERENCES</vt:lpstr>
      <vt:lpstr>QUESTIONS?</vt:lpstr>
      <vt:lpstr>BACK UP SLIDES</vt:lpstr>
      <vt:lpstr>PROJECT FLOWCHART</vt:lpstr>
      <vt:lpstr>POWERTRAIN (SOLID STATE BATTERIES)</vt:lpstr>
      <vt:lpstr>LI - METAL SOLID STATE BATTERIES</vt:lpstr>
      <vt:lpstr>ELECTRIC AIRCRAFT  RANGE EQUATION 1</vt:lpstr>
      <vt:lpstr>MODEL VERIFICATION</vt:lpstr>
      <vt:lpstr>Full Risk Profile</vt:lpstr>
      <vt:lpstr>WIND TUNNEL TESTING</vt:lpstr>
      <vt:lpstr>(SST) WIND TUNNEL TESTING</vt:lpstr>
      <vt:lpstr>AEROLAB WIND TUNNEL - RESERVATIONS</vt:lpstr>
      <vt:lpstr>AEROLAB WIND TUNNEL - TEST PLAN</vt:lpstr>
      <vt:lpstr>MODEL VALIDATION - CSD </vt:lpstr>
      <vt:lpstr>WTAV - SENSOR SELECTION</vt:lpstr>
      <vt:lpstr>BOEING 787 WIND TUNNEL DATA</vt:lpstr>
      <vt:lpstr>BOEING 787 - WITH FLAPS</vt:lpstr>
      <vt:lpstr>BOEING 787 WITHOUT FLAPS</vt:lpstr>
      <vt:lpstr>Model Aircraft Scale Factors</vt:lpstr>
      <vt:lpstr>Wind Tunnel - Supporting Data</vt:lpstr>
      <vt:lpstr>Downscaling NELDA &amp; Cessna 206</vt:lpstr>
      <vt:lpstr>1/65 Model Scale Factors</vt:lpstr>
      <vt:lpstr>Reynolds # Calculations</vt:lpstr>
      <vt:lpstr>Testing: Model Size and Blockage Area</vt:lpstr>
      <vt:lpstr>Testing: Model Weight Requirement </vt:lpstr>
      <vt:lpstr>Testing: Model Center of Gravity</vt:lpstr>
      <vt:lpstr>Testing: WT Velocity Uncertainty</vt:lpstr>
      <vt:lpstr>Sting EWT: Axial Force Calibration 1/2</vt:lpstr>
      <vt:lpstr>Sting EWT: Axial Force Calibration 2/2</vt:lpstr>
      <vt:lpstr>Sting EWT: Normal Force Calibration</vt:lpstr>
      <vt:lpstr>MODEL VERIFICATION - WTAV</vt:lpstr>
      <vt:lpstr>WIND TUNNEL TESTING FBD</vt:lpstr>
      <vt:lpstr>WIND TUNNEL TESTING FBD</vt:lpstr>
      <vt:lpstr>Glider Test - Stability Demonstration</vt:lpstr>
      <vt:lpstr>Aerolab Wind Tunnel - Test Plan</vt:lpstr>
      <vt:lpstr>IRISS Bungee Launch Checklist</vt:lpstr>
      <vt:lpstr>Dynamic Stability</vt:lpstr>
      <vt:lpstr>Short Period Phasor</vt:lpstr>
      <vt:lpstr>Phugoid Phasor</vt:lpstr>
      <vt:lpstr>Roll Phasor</vt:lpstr>
      <vt:lpstr>Spiral Phasor</vt:lpstr>
      <vt:lpstr>Dutch Roll Phasor</vt:lpstr>
      <vt:lpstr>Linear Model Matrices</vt:lpstr>
      <vt:lpstr>Wing Data</vt:lpstr>
      <vt:lpstr>MAIN WING GEOMETRY</vt:lpstr>
      <vt:lpstr>Main Wing Geometry </vt:lpstr>
      <vt:lpstr>Main Wing Drag Inputs</vt:lpstr>
      <vt:lpstr>Main Wing Drag Outputs</vt:lpstr>
      <vt:lpstr>Main Wing Weight Calculations</vt:lpstr>
      <vt:lpstr>Main Wing Center of Gravity</vt:lpstr>
      <vt:lpstr>Aileron Data</vt:lpstr>
      <vt:lpstr>Aileron Calculation Inputs</vt:lpstr>
      <vt:lpstr>Aileron Calculation Outputs</vt:lpstr>
      <vt:lpstr>Aileron and Flap Visualization</vt:lpstr>
      <vt:lpstr>Canard Data</vt:lpstr>
      <vt:lpstr>Canard Volume Coefficient</vt:lpstr>
      <vt:lpstr>Canard GEOMETRY</vt:lpstr>
      <vt:lpstr>Canard Drag Inputs</vt:lpstr>
      <vt:lpstr>Canard Drag Outputs</vt:lpstr>
      <vt:lpstr>Canard Weight Inputs</vt:lpstr>
      <vt:lpstr>Canard Weight Outputs</vt:lpstr>
      <vt:lpstr>Canard Center of Gravity</vt:lpstr>
      <vt:lpstr>Canardvator Data</vt:lpstr>
      <vt:lpstr>Canardvator Geometry Inputs</vt:lpstr>
      <vt:lpstr>Canardvator Geometry Outputs</vt:lpstr>
      <vt:lpstr>Canardvator Visualization</vt:lpstr>
      <vt:lpstr>Vertical Tail Data</vt:lpstr>
      <vt:lpstr>Vertical Tail Geometry</vt:lpstr>
      <vt:lpstr>Vertical Tail Geometry</vt:lpstr>
      <vt:lpstr>Vertical Tail Drag Inputs</vt:lpstr>
      <vt:lpstr>Vertical Tail Drag Outputs</vt:lpstr>
      <vt:lpstr>Vertical Tail Weight Calculations</vt:lpstr>
      <vt:lpstr>Vertical Tail Center of Gravity</vt:lpstr>
      <vt:lpstr>Vertical Tail Volume Coefficient</vt:lpstr>
      <vt:lpstr>Rudder Data</vt:lpstr>
      <vt:lpstr>Rudder Geometry Inputs</vt:lpstr>
      <vt:lpstr>Rudder Geometry Outputs</vt:lpstr>
      <vt:lpstr>RUDDER GEOMETRY VISUALIZATION</vt:lpstr>
      <vt:lpstr>Stability Derivatives</vt:lpstr>
      <vt:lpstr>CL⍺ Inputs</vt:lpstr>
      <vt:lpstr>CL⍺ Outputs</vt:lpstr>
      <vt:lpstr>Cm⍺ Inputs</vt:lpstr>
      <vt:lpstr>Cm⍺ Outputs</vt:lpstr>
      <vt:lpstr>Cl𝛽 Inputs</vt:lpstr>
      <vt:lpstr>Cl𝛽 Outputs </vt:lpstr>
      <vt:lpstr>Cn𝛽 Inputs pt. 1 </vt:lpstr>
      <vt:lpstr>Cn𝛽 Outputs </vt:lpstr>
      <vt:lpstr>Cy𝛽 Inputs </vt:lpstr>
      <vt:lpstr>Cy𝛽 Outputs </vt:lpstr>
      <vt:lpstr>Clp Inputs pt. 1</vt:lpstr>
      <vt:lpstr>Clp Outputs</vt:lpstr>
      <vt:lpstr>Cnp Inputs</vt:lpstr>
      <vt:lpstr>Cnp Outputs</vt:lpstr>
      <vt:lpstr>Cyp Inputs</vt:lpstr>
      <vt:lpstr>Cyp Outputs</vt:lpstr>
      <vt:lpstr>Cyr Inputs</vt:lpstr>
      <vt:lpstr>Cyr Outputs</vt:lpstr>
      <vt:lpstr>Clr Inputs</vt:lpstr>
      <vt:lpstr>Clr Outputs</vt:lpstr>
      <vt:lpstr>Cnr Inputs</vt:lpstr>
      <vt:lpstr>Cnr Outputs</vt:lpstr>
      <vt:lpstr>CL𝛿cv Inputs</vt:lpstr>
      <vt:lpstr>CL𝛿cv Outputs</vt:lpstr>
      <vt:lpstr>Cm𝛿cv Inputs</vt:lpstr>
      <vt:lpstr>Cm𝛿cv Outputs</vt:lpstr>
      <vt:lpstr>Cy𝛿a Input and Output</vt:lpstr>
      <vt:lpstr>Cl𝛿a Inputs</vt:lpstr>
      <vt:lpstr>Cl𝛿a Outputs</vt:lpstr>
      <vt:lpstr>Cn𝛿a Inputs</vt:lpstr>
      <vt:lpstr>Cn𝛿a Outputs</vt:lpstr>
      <vt:lpstr>Cy𝛿a Input and Output</vt:lpstr>
      <vt:lpstr>Cy𝛿r Outputs</vt:lpstr>
      <vt:lpstr>Cl𝛿r Inputs</vt:lpstr>
      <vt:lpstr>Cl𝛿r Outputs</vt:lpstr>
      <vt:lpstr>Cy𝛿r Inputs</vt:lpstr>
      <vt:lpstr>Cn𝛿r Inputs</vt:lpstr>
      <vt:lpstr>Cn𝛿r Outputs</vt:lpstr>
      <vt:lpstr>Cm0 Calculations</vt:lpstr>
      <vt:lpstr>CL0 Calculations</vt:lpstr>
      <vt:lpstr>CLmin Calculations</vt:lpstr>
      <vt:lpstr>Tail Design Process</vt:lpstr>
      <vt:lpstr>Canard Design</vt:lpstr>
      <vt:lpstr>Canard Design</vt:lpstr>
      <vt:lpstr>Canard Design</vt:lpstr>
      <vt:lpstr>Canard Design</vt:lpstr>
      <vt:lpstr>Vertical Tail Design</vt:lpstr>
      <vt:lpstr>Vertical Tail Design</vt:lpstr>
      <vt:lpstr>Vertical Tail Design</vt:lpstr>
      <vt:lpstr>Basic Fuselage Layout</vt:lpstr>
      <vt:lpstr>Basic Fuselage Layout</vt:lpstr>
      <vt:lpstr>(AIRD) SIZING - COCKPIT/CABIN</vt:lpstr>
      <vt:lpstr>Wing Spar Structural Analysis</vt:lpstr>
      <vt:lpstr>Canard Spar Structural Analysis</vt:lpstr>
      <vt:lpstr>Wing Deflection</vt:lpstr>
      <vt:lpstr>Canard Deflection</vt:lpstr>
      <vt:lpstr>(AIRD) SIZING - LANDING GEAR</vt:lpstr>
      <vt:lpstr>(AIRD) SIZING - LANDING GEAR</vt:lpstr>
      <vt:lpstr>(AIRD) SIZING - LANDING GEAR</vt:lpstr>
      <vt:lpstr>Mechanical Drawings</vt:lpstr>
      <vt:lpstr>WTAV Model</vt:lpstr>
      <vt:lpstr>CSD MODEL</vt:lpstr>
      <vt:lpstr>OUTER NOSE DRAWING</vt:lpstr>
      <vt:lpstr>INNER NOSE DRAWING</vt:lpstr>
      <vt:lpstr>OUTER FUSELAGE DRAWING</vt:lpstr>
      <vt:lpstr>INNER FUSELAGE DRAWING</vt:lpstr>
      <vt:lpstr>MAIN LANDING GEAR DRAWING</vt:lpstr>
      <vt:lpstr>FRONT LANDING GEAR DRAWING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Jeff Zehnder</cp:lastModifiedBy>
  <cp:revision>1</cp:revision>
  <dcterms:modified xsi:type="dcterms:W3CDTF">2022-02-25T23:10:27Z</dcterms:modified>
</cp:coreProperties>
</file>